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501" r:id="rId3"/>
    <p:sldId id="559" r:id="rId4"/>
    <p:sldId id="502" r:id="rId5"/>
    <p:sldId id="535" r:id="rId6"/>
    <p:sldId id="537" r:id="rId7"/>
    <p:sldId id="547" r:id="rId8"/>
    <p:sldId id="536" r:id="rId9"/>
    <p:sldId id="504" r:id="rId10"/>
    <p:sldId id="534" r:id="rId11"/>
    <p:sldId id="507" r:id="rId12"/>
    <p:sldId id="509" r:id="rId13"/>
    <p:sldId id="510" r:id="rId14"/>
    <p:sldId id="548" r:id="rId15"/>
    <p:sldId id="511" r:id="rId16"/>
    <p:sldId id="549" r:id="rId17"/>
    <p:sldId id="550" r:id="rId18"/>
    <p:sldId id="551" r:id="rId19"/>
    <p:sldId id="538" r:id="rId20"/>
    <p:sldId id="513" r:id="rId21"/>
    <p:sldId id="539" r:id="rId22"/>
    <p:sldId id="540" r:id="rId23"/>
    <p:sldId id="517" r:id="rId24"/>
    <p:sldId id="521" r:id="rId25"/>
    <p:sldId id="522" r:id="rId26"/>
    <p:sldId id="523" r:id="rId27"/>
    <p:sldId id="524" r:id="rId28"/>
    <p:sldId id="527" r:id="rId29"/>
    <p:sldId id="529" r:id="rId30"/>
    <p:sldId id="531" r:id="rId31"/>
    <p:sldId id="532" r:id="rId32"/>
    <p:sldId id="519" r:id="rId33"/>
    <p:sldId id="520" r:id="rId34"/>
    <p:sldId id="543" r:id="rId35"/>
    <p:sldId id="495" r:id="rId36"/>
    <p:sldId id="489" r:id="rId37"/>
    <p:sldId id="496" r:id="rId38"/>
    <p:sldId id="497" r:id="rId39"/>
    <p:sldId id="498" r:id="rId40"/>
    <p:sldId id="500" r:id="rId41"/>
    <p:sldId id="492" r:id="rId42"/>
    <p:sldId id="493" r:id="rId43"/>
    <p:sldId id="558" r:id="rId44"/>
    <p:sldId id="494" r:id="rId45"/>
    <p:sldId id="587" r:id="rId46"/>
    <p:sldId id="269" r:id="rId47"/>
    <p:sldId id="560" r:id="rId48"/>
    <p:sldId id="563" r:id="rId49"/>
    <p:sldId id="566" r:id="rId50"/>
    <p:sldId id="588" r:id="rId51"/>
    <p:sldId id="297" r:id="rId52"/>
    <p:sldId id="575" r:id="rId53"/>
    <p:sldId id="577" r:id="rId54"/>
    <p:sldId id="578" r:id="rId55"/>
    <p:sldId id="580" r:id="rId56"/>
    <p:sldId id="582" r:id="rId57"/>
    <p:sldId id="584" r:id="rId58"/>
    <p:sldId id="607" r:id="rId59"/>
    <p:sldId id="608" r:id="rId60"/>
    <p:sldId id="590" r:id="rId61"/>
    <p:sldId id="601" r:id="rId62"/>
    <p:sldId id="591" r:id="rId63"/>
    <p:sldId id="592" r:id="rId64"/>
    <p:sldId id="593" r:id="rId65"/>
    <p:sldId id="594" r:id="rId66"/>
    <p:sldId id="602" r:id="rId67"/>
    <p:sldId id="603" r:id="rId68"/>
    <p:sldId id="610" r:id="rId69"/>
    <p:sldId id="611" r:id="rId70"/>
    <p:sldId id="613" r:id="rId71"/>
    <p:sldId id="609" r:id="rId72"/>
    <p:sldId id="596" r:id="rId73"/>
    <p:sldId id="597" r:id="rId74"/>
    <p:sldId id="598" r:id="rId75"/>
    <p:sldId id="599" r:id="rId76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A59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2"/>
    <p:restoredTop sz="94643"/>
  </p:normalViewPr>
  <p:slideViewPr>
    <p:cSldViewPr snapToGrid="0" showGuides="1">
      <p:cViewPr varScale="1">
        <p:scale>
          <a:sx n="115" d="100"/>
          <a:sy n="115" d="100"/>
        </p:scale>
        <p:origin x="1464" y="200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bfievet:Documents:Documents%20Julie%20Fievet:Mon%20travail:ENSEIGNEMENT:Enseignement2015-2016:M1_BIP:GAS-parcousV:TP%20haricots:Pes&#233;e%20haricot%20T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fr-FR" sz="1200" dirty="0"/>
              <a:t>Distribution de la masse d'une gousse de haricot dans une population de lignées </a:t>
            </a:r>
            <a:r>
              <a:rPr lang="fr-FR" sz="1200" dirty="0" err="1"/>
              <a:t>recombiantes</a:t>
            </a:r>
            <a:endParaRPr lang="fr-FR" sz="12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invertIfNegative val="0"/>
          <c:val>
            <c:numRef>
              <c:f>'Feuille 1 - PESEE HARICOTS'!$I$4:$I$15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17</c:v>
                </c:pt>
                <c:pt idx="3">
                  <c:v>36</c:v>
                </c:pt>
                <c:pt idx="4">
                  <c:v>54</c:v>
                </c:pt>
                <c:pt idx="5">
                  <c:v>73</c:v>
                </c:pt>
                <c:pt idx="6">
                  <c:v>83</c:v>
                </c:pt>
                <c:pt idx="7">
                  <c:v>32</c:v>
                </c:pt>
                <c:pt idx="8">
                  <c:v>20</c:v>
                </c:pt>
                <c:pt idx="9">
                  <c:v>3</c:v>
                </c:pt>
                <c:pt idx="10">
                  <c:v>3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34-7D45-B420-66510BA45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0892632"/>
        <c:axId val="-2061377704"/>
      </c:barChart>
      <c:catAx>
        <c:axId val="-2060892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poids g</a:t>
                </a:r>
              </a:p>
            </c:rich>
          </c:tx>
          <c:overlay val="0"/>
        </c:title>
        <c:majorTickMark val="out"/>
        <c:minorTickMark val="none"/>
        <c:tickLblPos val="nextTo"/>
        <c:crossAx val="-2061377704"/>
        <c:crosses val="autoZero"/>
        <c:auto val="1"/>
        <c:lblAlgn val="ctr"/>
        <c:lblOffset val="100"/>
        <c:noMultiLvlLbl val="0"/>
      </c:catAx>
      <c:valAx>
        <c:axId val="-20613777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nombre d'individus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60892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C558E-3F50-E247-9203-AB09E8D4D983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9F826-3248-6E45-BC3F-16BBDE8D6F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467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948F6-820F-4323-B7AB-768EDF7D6183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4160C-994C-4000-8269-7CAA3B0AD1B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38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D43C7E-6058-4547-86E7-C98098CFEC5C}" type="slidenum">
              <a:rPr lang="fr-FR"/>
              <a:pPr/>
              <a:t>22</a:t>
            </a:fld>
            <a:endParaRPr lang="fr-FR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/>
              <a:t>Avec la révolution verte, on est entré dans l’ère de l’agriculture moderne et de la sélection variétale moderne.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E5C5232-F783-4871-BD86-3D4E2CD123E0}" type="datetime6">
              <a:rPr lang="fr-FR"/>
              <a:pPr>
                <a:defRPr/>
              </a:pPr>
              <a:t>décembre 21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0786F8-D6A8-4FCD-881D-8553B53A8A82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28234" y="514350"/>
            <a:ext cx="6093884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591" y="3259233"/>
            <a:ext cx="6704820" cy="308465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1D080E-2D45-184A-B7BF-A60AE14E0B7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3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21893-2ED9-46D7-AEE8-34EEFD9A02F2}" type="datetimeFigureOut">
              <a:rPr lang="fr-FR" smtClean="0"/>
              <a:pPr/>
              <a:t>03/12/2021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10BF6-6E5A-429D-B9B7-87DC0C767E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0.wmf"/><Relationship Id="rId9" Type="http://schemas.openxmlformats.org/officeDocument/2006/relationships/image" Target="../media/image83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0.wmf"/><Relationship Id="rId9" Type="http://schemas.openxmlformats.org/officeDocument/2006/relationships/image" Target="../media/image83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363578"/>
            <a:ext cx="9144000" cy="1470025"/>
          </a:xfrm>
        </p:spPr>
        <p:txBody>
          <a:bodyPr>
            <a:noAutofit/>
          </a:bodyPr>
          <a:lstStyle/>
          <a:p>
            <a:r>
              <a:rPr lang="fr-FR" sz="3600" cap="small" dirty="0"/>
              <a:t>La Plante Domestiquée:</a:t>
            </a:r>
            <a:br>
              <a:rPr lang="fr-FR" sz="3600" cap="small" dirty="0"/>
            </a:br>
            <a:r>
              <a:rPr lang="fr-FR" sz="3600" cap="small" dirty="0"/>
              <a:t>Génétique &amp; Amélioration des plantes</a:t>
            </a:r>
            <a:endParaRPr lang="fr-FR" sz="2800" cap="smal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51026" y="6138049"/>
            <a:ext cx="4792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Julie </a:t>
            </a:r>
            <a:r>
              <a:rPr lang="fr-FR" dirty="0" err="1"/>
              <a:t>Fiévet</a:t>
            </a:r>
            <a:r>
              <a:rPr lang="fr-FR" dirty="0"/>
              <a:t>, AgroParisTech</a:t>
            </a:r>
          </a:p>
          <a:p>
            <a:r>
              <a:rPr lang="fr-FR" dirty="0"/>
              <a:t>Génétique Quantitative et Evolution – Le </a:t>
            </a:r>
            <a:r>
              <a:rPr lang="fr-FR" dirty="0" err="1"/>
              <a:t>Moulon</a:t>
            </a:r>
            <a:endParaRPr lang="fr-FR" dirty="0"/>
          </a:p>
        </p:txBody>
      </p:sp>
      <p:pic>
        <p:nvPicPr>
          <p:cNvPr id="5" name="Image 4" descr="heterosi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880" y="1973041"/>
            <a:ext cx="4767581" cy="41358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1485034"/>
            <a:ext cx="9144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  <a:cs typeface="Calibri" charset="0"/>
              </a:rPr>
              <a:t>Domestication des plantes : </a:t>
            </a:r>
            <a:r>
              <a:rPr lang="fr-FR" dirty="0">
                <a:latin typeface="Calibri" charset="0"/>
                <a:cs typeface="Calibri" charset="0"/>
              </a:rPr>
              <a:t>ensemble des processus liés à l’</a:t>
            </a:r>
            <a:r>
              <a:rPr lang="fr-FR" altLang="ja-JP" dirty="0">
                <a:latin typeface="Calibri" charset="0"/>
                <a:cs typeface="Calibri" charset="0"/>
              </a:rPr>
              <a:t>agriculture, conduisant à l’acquisition, par une plante sauvage, de caractères profitables à l</a:t>
            </a:r>
            <a:r>
              <a:rPr lang="fr-FR" dirty="0">
                <a:latin typeface="Calibri" charset="0"/>
                <a:cs typeface="Calibri" charset="0"/>
              </a:rPr>
              <a:t>’</a:t>
            </a:r>
            <a:r>
              <a:rPr lang="fr-FR" altLang="ja-JP" dirty="0">
                <a:latin typeface="Calibri" charset="0"/>
                <a:cs typeface="Calibri" charset="0"/>
              </a:rPr>
              <a:t>Homme</a:t>
            </a:r>
          </a:p>
          <a:p>
            <a:pPr marL="342900" indent="-342900" eaLnBrk="1" hangingPunct="1">
              <a:buFont typeface="Symbol" charset="0"/>
              <a:buChar char=""/>
            </a:pPr>
            <a:r>
              <a:rPr lang="fr-FR" dirty="0">
                <a:latin typeface="Calibri" charset="0"/>
                <a:cs typeface="Calibri" charset="0"/>
              </a:rPr>
              <a:t>Une plante complètement domestiquées est dépendante de l’homme pour survivre</a:t>
            </a:r>
          </a:p>
          <a:p>
            <a:pPr marL="342900" indent="-342900" eaLnBrk="1" hangingPunct="1">
              <a:buFont typeface="Symbol" charset="0"/>
              <a:buChar char=""/>
            </a:pPr>
            <a:r>
              <a:rPr lang="fr-FR" dirty="0">
                <a:latin typeface="Calibri" charset="0"/>
                <a:cs typeface="Calibri" charset="0"/>
              </a:rPr>
              <a:t>Une espèce peut être cultivée sans être complètement domestiquée (ex. igname)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689229" y="4952934"/>
            <a:ext cx="55578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fr-FR" dirty="0">
                <a:latin typeface="Calibri" charset="0"/>
                <a:cs typeface="Calibri" charset="0"/>
              </a:rPr>
              <a:t> Apparition de formes / espèces cultivées</a:t>
            </a:r>
          </a:p>
          <a:p>
            <a:pPr eaLnBrk="1" hangingPunct="1">
              <a:buFont typeface="Wingdings" charset="0"/>
              <a:buChar char="Ø"/>
            </a:pPr>
            <a:r>
              <a:rPr lang="fr-FR" dirty="0">
                <a:latin typeface="Calibri" charset="0"/>
                <a:cs typeface="Calibri" charset="0"/>
              </a:rPr>
              <a:t> Syndrome de domestication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14375" y="171450"/>
            <a:ext cx="765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dirty="0">
                <a:solidFill>
                  <a:srgbClr val="000000"/>
                </a:solidFill>
                <a:latin typeface="Calibri" charset="0"/>
                <a:cs typeface="Calibri" charset="0"/>
              </a:rPr>
              <a:t>Le phénomène de domestication</a:t>
            </a:r>
          </a:p>
        </p:txBody>
      </p:sp>
    </p:spTree>
    <p:extLst>
      <p:ext uri="{BB962C8B-B14F-4D97-AF65-F5344CB8AC3E}">
        <p14:creationId xmlns:p14="http://schemas.microsoft.com/office/powerpoint/2010/main" val="193382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2"/>
          <p:cNvGrpSpPr>
            <a:grpSpLocks/>
          </p:cNvGrpSpPr>
          <p:nvPr/>
        </p:nvGrpSpPr>
        <p:grpSpPr bwMode="auto">
          <a:xfrm>
            <a:off x="342900" y="174625"/>
            <a:ext cx="4238625" cy="6540500"/>
            <a:chOff x="216" y="96"/>
            <a:chExt cx="2670" cy="4120"/>
          </a:xfrm>
        </p:grpSpPr>
        <p:pic>
          <p:nvPicPr>
            <p:cNvPr id="45062" name="Picture 3" descr="C:\IMAGES\Img0003 plante teosint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96"/>
              <a:ext cx="2670" cy="4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Text Box 4"/>
            <p:cNvSpPr txBox="1">
              <a:spLocks noChangeArrowheads="1"/>
            </p:cNvSpPr>
            <p:nvPr/>
          </p:nvSpPr>
          <p:spPr bwMode="auto">
            <a:xfrm>
              <a:off x="232" y="192"/>
              <a:ext cx="26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L’</a:t>
              </a:r>
              <a:r>
                <a:rPr lang="fr-FR" altLang="ja-JP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ancêtre du Maïs : la </a:t>
              </a:r>
              <a:r>
                <a:rPr lang="fr-FR" altLang="ja-JP" dirty="0" err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téosinte</a:t>
              </a:r>
              <a:endParaRPr lang="fr-FR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45064" name="Text Box 5"/>
            <p:cNvSpPr txBox="1">
              <a:spLocks noChangeArrowheads="1"/>
            </p:cNvSpPr>
            <p:nvPr/>
          </p:nvSpPr>
          <p:spPr bwMode="auto">
            <a:xfrm>
              <a:off x="1864" y="3728"/>
              <a:ext cx="9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b="1" dirty="0">
                  <a:solidFill>
                    <a:srgbClr val="000000"/>
                  </a:solidFill>
                  <a:latin typeface="+mj-lt"/>
                </a:rPr>
                <a:t>La Plante</a:t>
              </a:r>
            </a:p>
          </p:txBody>
        </p:sp>
      </p:grpSp>
      <p:grpSp>
        <p:nvGrpSpPr>
          <p:cNvPr id="45058" name="Group 6"/>
          <p:cNvGrpSpPr>
            <a:grpSpLocks/>
          </p:cNvGrpSpPr>
          <p:nvPr/>
        </p:nvGrpSpPr>
        <p:grpSpPr bwMode="auto">
          <a:xfrm>
            <a:off x="4846638" y="184150"/>
            <a:ext cx="3978275" cy="6530975"/>
            <a:chOff x="3053" y="99"/>
            <a:chExt cx="2506" cy="4114"/>
          </a:xfrm>
        </p:grpSpPr>
        <p:pic>
          <p:nvPicPr>
            <p:cNvPr id="45060" name="Picture 7" descr="C:\IMAGES\Img0004 epi teosint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" y="99"/>
              <a:ext cx="2506" cy="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1" name="Text Box 8"/>
            <p:cNvSpPr txBox="1">
              <a:spLocks noChangeArrowheads="1"/>
            </p:cNvSpPr>
            <p:nvPr/>
          </p:nvSpPr>
          <p:spPr bwMode="auto">
            <a:xfrm>
              <a:off x="4513" y="692"/>
              <a:ext cx="6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ja-JP" b="1" dirty="0">
                  <a:solidFill>
                    <a:srgbClr val="000000"/>
                  </a:solidFill>
                  <a:latin typeface="+mj-lt"/>
                </a:rPr>
                <a:t>L’épi</a:t>
              </a:r>
              <a:endParaRPr lang="fr-FR" b="1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1470B1-D257-1C49-B6BA-BF97CF16D9F7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984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milsauv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17240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3" descr="milc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1809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533400" y="333375"/>
            <a:ext cx="82232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800">
                <a:solidFill>
                  <a:srgbClr val="000000"/>
                </a:solidFill>
                <a:latin typeface="Calibri" charset="0"/>
                <a:cs typeface="Calibri" charset="0"/>
              </a:rPr>
              <a:t>Forme sauvage et cultivée du Mil, </a:t>
            </a:r>
            <a:r>
              <a:rPr lang="fr-FR" sz="2800" i="1">
                <a:solidFill>
                  <a:srgbClr val="000000"/>
                </a:solidFill>
                <a:latin typeface="Calibri" charset="0"/>
                <a:cs typeface="Calibri" charset="0"/>
              </a:rPr>
              <a:t>Pennisetum glaucum</a:t>
            </a:r>
            <a:endParaRPr lang="fr-FR" sz="280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38100" y="1752600"/>
            <a:ext cx="264953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000" b="1">
                <a:solidFill>
                  <a:srgbClr val="92D050"/>
                </a:solidFill>
                <a:latin typeface="Calibri" charset="0"/>
                <a:cs typeface="Calibri" charset="0"/>
              </a:rPr>
              <a:t>Forme</a:t>
            </a:r>
            <a:r>
              <a:rPr lang="fr-FR" sz="2000" b="1">
                <a:solidFill>
                  <a:srgbClr val="008080"/>
                </a:solidFill>
                <a:latin typeface="Calibri" charset="0"/>
                <a:cs typeface="Calibri" charset="0"/>
              </a:rPr>
              <a:t> </a:t>
            </a:r>
            <a:r>
              <a:rPr lang="fr-FR" sz="2000" b="1">
                <a:solidFill>
                  <a:srgbClr val="92D050"/>
                </a:solidFill>
                <a:latin typeface="Calibri" charset="0"/>
                <a:cs typeface="Calibri" charset="0"/>
              </a:rPr>
              <a:t>sauvage</a:t>
            </a:r>
            <a:endParaRPr lang="fr-FR" sz="2000">
              <a:solidFill>
                <a:srgbClr val="92D050"/>
              </a:solidFill>
              <a:latin typeface="Calibri" charset="0"/>
              <a:cs typeface="Calibri" charset="0"/>
            </a:endParaRPr>
          </a:p>
          <a:p>
            <a:pPr algn="ctr"/>
            <a:r>
              <a:rPr lang="fr-FR" sz="1600" i="1">
                <a:solidFill>
                  <a:srgbClr val="92D050"/>
                </a:solidFill>
                <a:latin typeface="Calibri" charset="0"/>
                <a:cs typeface="Calibri" charset="0"/>
              </a:rPr>
              <a:t>P. glaucum sp. monodii</a:t>
            </a:r>
          </a:p>
          <a:p>
            <a:pPr algn="ctr"/>
            <a:r>
              <a:rPr lang="ja-JP" altLang="fr-FR" sz="1600" i="1">
                <a:solidFill>
                  <a:srgbClr val="92D050"/>
                </a:solidFill>
                <a:latin typeface="Calibri" charset="0"/>
                <a:cs typeface="Calibri" charset="0"/>
              </a:rPr>
              <a:t>‘‘</a:t>
            </a:r>
            <a:r>
              <a:rPr lang="fr-FR" altLang="ja-JP" sz="1600" i="1">
                <a:solidFill>
                  <a:srgbClr val="92D050"/>
                </a:solidFill>
                <a:latin typeface="Calibri" charset="0"/>
                <a:cs typeface="Calibri" charset="0"/>
              </a:rPr>
              <a:t>P. mollissimum</a:t>
            </a:r>
            <a:r>
              <a:rPr lang="ja-JP" altLang="fr-FR" sz="1600" i="1">
                <a:solidFill>
                  <a:srgbClr val="92D050"/>
                </a:solidFill>
                <a:latin typeface="Calibri" charset="0"/>
                <a:cs typeface="Calibri" charset="0"/>
              </a:rPr>
              <a:t>’’</a:t>
            </a:r>
            <a:endParaRPr lang="fr-FR" altLang="ja-JP" sz="2000">
              <a:solidFill>
                <a:srgbClr val="92D050"/>
              </a:solidFill>
              <a:latin typeface="Calibri" charset="0"/>
              <a:cs typeface="Calibri" charset="0"/>
            </a:endParaRPr>
          </a:p>
          <a:p>
            <a:pPr algn="ctr"/>
            <a:endParaRPr lang="fr-FR" sz="2000">
              <a:latin typeface="Calibri" charset="0"/>
              <a:cs typeface="Calibri" charset="0"/>
            </a:endParaRPr>
          </a:p>
          <a:p>
            <a:pPr algn="ctr">
              <a:lnSpc>
                <a:spcPct val="150000"/>
              </a:lnSpc>
            </a:pPr>
            <a:r>
              <a:rPr lang="fr-FR" sz="1600">
                <a:latin typeface="Calibri" charset="0"/>
                <a:cs typeface="Calibri" charset="0"/>
              </a:rPr>
              <a:t>touffe buissonnante</a:t>
            </a:r>
          </a:p>
          <a:p>
            <a:pPr algn="ctr">
              <a:lnSpc>
                <a:spcPct val="150000"/>
              </a:lnSpc>
            </a:pPr>
            <a:r>
              <a:rPr lang="fr-FR" sz="1600">
                <a:latin typeface="Calibri" charset="0"/>
                <a:cs typeface="Calibri" charset="0"/>
              </a:rPr>
              <a:t>centaine de très petits épis</a:t>
            </a:r>
          </a:p>
          <a:p>
            <a:pPr algn="ctr">
              <a:lnSpc>
                <a:spcPct val="150000"/>
              </a:lnSpc>
            </a:pPr>
            <a:r>
              <a:rPr lang="fr-FR" sz="1600">
                <a:latin typeface="Calibri" charset="0"/>
                <a:cs typeface="Calibri" charset="0"/>
              </a:rPr>
              <a:t>graines non visibles</a:t>
            </a:r>
          </a:p>
          <a:p>
            <a:pPr algn="ctr">
              <a:lnSpc>
                <a:spcPct val="150000"/>
              </a:lnSpc>
            </a:pPr>
            <a:r>
              <a:rPr lang="fr-FR" sz="1600">
                <a:latin typeface="Calibri" charset="0"/>
                <a:cs typeface="Calibri" charset="0"/>
              </a:rPr>
              <a:t>soies (dissémination)</a:t>
            </a:r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6567488" y="1752600"/>
            <a:ext cx="2265362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000" b="1">
                <a:solidFill>
                  <a:srgbClr val="00B050"/>
                </a:solidFill>
                <a:latin typeface="Calibri" charset="0"/>
                <a:cs typeface="Calibri" charset="0"/>
              </a:rPr>
              <a:t>Forme cultivée</a:t>
            </a:r>
            <a:endParaRPr lang="fr-FR" sz="1600">
              <a:solidFill>
                <a:srgbClr val="00B050"/>
              </a:solidFill>
              <a:latin typeface="Calibri" charset="0"/>
              <a:cs typeface="Calibri" charset="0"/>
            </a:endParaRPr>
          </a:p>
          <a:p>
            <a:pPr algn="ctr"/>
            <a:r>
              <a:rPr lang="fr-FR" sz="1600" i="1">
                <a:solidFill>
                  <a:srgbClr val="00B050"/>
                </a:solidFill>
                <a:latin typeface="Calibri" charset="0"/>
                <a:cs typeface="Calibri" charset="0"/>
              </a:rPr>
              <a:t>P. glaucum sp. glaucum</a:t>
            </a:r>
          </a:p>
          <a:p>
            <a:pPr algn="ctr"/>
            <a:endParaRPr lang="fr-FR" sz="1600" i="1">
              <a:solidFill>
                <a:srgbClr val="008080"/>
              </a:solidFill>
              <a:latin typeface="Calibri" charset="0"/>
              <a:cs typeface="Calibri" charset="0"/>
            </a:endParaRPr>
          </a:p>
          <a:p>
            <a:pPr algn="ctr"/>
            <a:endParaRPr lang="fr-FR" sz="1600">
              <a:latin typeface="Calibri" charset="0"/>
              <a:cs typeface="Calibri" charset="0"/>
            </a:endParaRPr>
          </a:p>
          <a:p>
            <a:pPr algn="ctr">
              <a:lnSpc>
                <a:spcPct val="150000"/>
              </a:lnSpc>
            </a:pPr>
            <a:r>
              <a:rPr lang="fr-FR" sz="1600">
                <a:latin typeface="Calibri" charset="0"/>
                <a:cs typeface="Calibri" charset="0"/>
              </a:rPr>
              <a:t>quelques tiges</a:t>
            </a:r>
          </a:p>
          <a:p>
            <a:pPr algn="ctr">
              <a:lnSpc>
                <a:spcPct val="150000"/>
              </a:lnSpc>
            </a:pPr>
            <a:r>
              <a:rPr lang="fr-FR" sz="1600">
                <a:latin typeface="Calibri" charset="0"/>
                <a:cs typeface="Calibri" charset="0"/>
              </a:rPr>
              <a:t>gros épis</a:t>
            </a:r>
          </a:p>
          <a:p>
            <a:pPr algn="ctr">
              <a:lnSpc>
                <a:spcPct val="150000"/>
              </a:lnSpc>
            </a:pPr>
            <a:r>
              <a:rPr lang="fr-FR" sz="1600">
                <a:latin typeface="Calibri" charset="0"/>
                <a:cs typeface="Calibri" charset="0"/>
              </a:rPr>
              <a:t>graines volumineuses</a:t>
            </a:r>
          </a:p>
          <a:p>
            <a:pPr algn="ctr">
              <a:lnSpc>
                <a:spcPct val="150000"/>
              </a:lnSpc>
            </a:pPr>
            <a:r>
              <a:rPr lang="fr-FR" sz="1600">
                <a:latin typeface="Calibri" charset="0"/>
                <a:cs typeface="Calibri" charset="0"/>
              </a:rPr>
              <a:t>et visibles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409F4-64DD-B64E-88AF-DEFEC72AF4F4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205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 descr="C:\IMAGES\Img0007 tournesol sauvag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2" t="2222" r="6831" b="2408"/>
          <a:stretch>
            <a:fillRect/>
          </a:stretch>
        </p:blipFill>
        <p:spPr bwMode="auto">
          <a:xfrm>
            <a:off x="165100" y="152400"/>
            <a:ext cx="42418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279400" y="48387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  <a:latin typeface="Times New Roman" charset="0"/>
              </a:rPr>
              <a:t>Tournesol sauvage</a:t>
            </a:r>
          </a:p>
        </p:txBody>
      </p:sp>
      <p:pic>
        <p:nvPicPr>
          <p:cNvPr id="48131" name="Picture 5" descr="C:\IMAGES\Img0006 tournesol cultivé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513" y="152400"/>
            <a:ext cx="4484687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4737100" y="48387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  <a:latin typeface="Times New Roman" charset="0"/>
              </a:rPr>
              <a:t>Tournesol cultivé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04662-CEB0-6248-ACAF-01214306A83F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22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604462" y="876981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II. Les bases génétiques de la domestication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307" y="2016448"/>
            <a:ext cx="5285171" cy="396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52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1588" y="152400"/>
            <a:ext cx="6669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dirty="0">
                <a:solidFill>
                  <a:srgbClr val="000000"/>
                </a:solidFill>
                <a:latin typeface="Calibri" charset="0"/>
                <a:cs typeface="Calibri" charset="0"/>
              </a:rPr>
              <a:t>Le syndrome de domestication des céréales</a:t>
            </a:r>
          </a:p>
        </p:txBody>
      </p:sp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60325" y="1012825"/>
            <a:ext cx="9083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>
                <a:latin typeface="Calibri" charset="0"/>
                <a:cs typeface="Calibri" charset="0"/>
              </a:rPr>
              <a:t>En cultivant des plantes, l’</a:t>
            </a:r>
            <a:r>
              <a:rPr lang="fr-FR" altLang="ja-JP" sz="2000">
                <a:latin typeface="Calibri" charset="0"/>
                <a:cs typeface="Calibri" charset="0"/>
              </a:rPr>
              <a:t>homme exerce différentes pressions de sélection</a:t>
            </a:r>
            <a:endParaRPr lang="fr-FR" sz="2000">
              <a:latin typeface="Calibri" charset="0"/>
              <a:cs typeface="Calibri" charset="0"/>
            </a:endParaRPr>
          </a:p>
        </p:txBody>
      </p: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4038600" y="1447800"/>
            <a:ext cx="4484688" cy="2379663"/>
            <a:chOff x="2775" y="912"/>
            <a:chExt cx="2825" cy="1499"/>
          </a:xfrm>
        </p:grpSpPr>
        <p:sp>
          <p:nvSpPr>
            <p:cNvPr id="49169" name="Text Box 6"/>
            <p:cNvSpPr txBox="1">
              <a:spLocks noChangeArrowheads="1"/>
            </p:cNvSpPr>
            <p:nvPr/>
          </p:nvSpPr>
          <p:spPr bwMode="auto">
            <a:xfrm>
              <a:off x="2775" y="912"/>
              <a:ext cx="280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b="1">
                  <a:solidFill>
                    <a:srgbClr val="00B050"/>
                  </a:solidFill>
                  <a:latin typeface="Calibri" charset="0"/>
                  <a:cs typeface="Calibri" charset="0"/>
                  <a:sym typeface="Monotype Sorts" charset="0"/>
                </a:rPr>
                <a:t>Diminuer la compétition entre plantules</a:t>
              </a:r>
            </a:p>
          </p:txBody>
        </p:sp>
        <p:sp>
          <p:nvSpPr>
            <p:cNvPr id="49170" name="Text Box 7"/>
            <p:cNvSpPr txBox="1">
              <a:spLocks noChangeArrowheads="1"/>
            </p:cNvSpPr>
            <p:nvPr/>
          </p:nvSpPr>
          <p:spPr bwMode="auto">
            <a:xfrm>
              <a:off x="3188" y="180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endParaRPr lang="fr-FR" sz="1800">
                <a:latin typeface="Calibri" charset="0"/>
                <a:cs typeface="Calibri" charset="0"/>
              </a:endParaRPr>
            </a:p>
          </p:txBody>
        </p:sp>
        <p:sp>
          <p:nvSpPr>
            <p:cNvPr id="49171" name="Text Box 8"/>
            <p:cNvSpPr txBox="1">
              <a:spLocks noChangeArrowheads="1"/>
            </p:cNvSpPr>
            <p:nvPr/>
          </p:nvSpPr>
          <p:spPr bwMode="auto">
            <a:xfrm>
              <a:off x="3188" y="1140"/>
              <a:ext cx="1853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buFont typeface="Arial" charset="0"/>
                <a:buChar char="•"/>
              </a:pPr>
              <a:r>
                <a:rPr lang="fr-FR" sz="1800">
                  <a:solidFill>
                    <a:srgbClr val="FF0000"/>
                  </a:solidFill>
                  <a:latin typeface="Calibri" charset="0"/>
                  <a:cs typeface="Calibri" charset="0"/>
                  <a:sym typeface="Monotype Sorts" charset="0"/>
                </a:rPr>
                <a:t> </a:t>
              </a:r>
              <a:r>
                <a:rPr lang="fr-FR" sz="1800">
                  <a:latin typeface="Calibri" charset="0"/>
                  <a:cs typeface="Calibri" charset="0"/>
                  <a:sym typeface="Monotype Sorts" charset="0"/>
                </a:rPr>
                <a:t>perte partielle de dormance </a:t>
              </a:r>
            </a:p>
            <a:p>
              <a:pPr eaLnBrk="1" hangingPunct="1">
                <a:lnSpc>
                  <a:spcPct val="120000"/>
                </a:lnSpc>
                <a:buClr>
                  <a:srgbClr val="FF0000"/>
                </a:buClr>
                <a:buFont typeface="Arial" charset="0"/>
                <a:buChar char="•"/>
              </a:pPr>
              <a:r>
                <a:rPr lang="fr-FR" sz="1800">
                  <a:latin typeface="Calibri" charset="0"/>
                  <a:cs typeface="Calibri" charset="0"/>
                  <a:sym typeface="Monotype Sorts" charset="0"/>
                </a:rPr>
                <a:t> germination synchrone</a:t>
              </a:r>
            </a:p>
            <a:p>
              <a:pPr eaLnBrk="1" hangingPunct="1">
                <a:lnSpc>
                  <a:spcPct val="120000"/>
                </a:lnSpc>
                <a:buClr>
                  <a:srgbClr val="FF0000"/>
                </a:buClr>
                <a:buFont typeface="Arial" charset="0"/>
                <a:buChar char="•"/>
              </a:pPr>
              <a:r>
                <a:rPr lang="fr-FR" sz="1800">
                  <a:latin typeface="Calibri" charset="0"/>
                  <a:cs typeface="Calibri" charset="0"/>
                  <a:sym typeface="Monotype Sorts" charset="0"/>
                </a:rPr>
                <a:t> graines riches en glucides</a:t>
              </a:r>
              <a:endParaRPr lang="fr-FR" sz="1800">
                <a:latin typeface="Calibri" charset="0"/>
                <a:cs typeface="Calibri" charset="0"/>
              </a:endParaRPr>
            </a:p>
          </p:txBody>
        </p:sp>
        <p:sp>
          <p:nvSpPr>
            <p:cNvPr id="49172" name="Text Box 9"/>
            <p:cNvSpPr txBox="1">
              <a:spLocks noChangeArrowheads="1"/>
            </p:cNvSpPr>
            <p:nvPr/>
          </p:nvSpPr>
          <p:spPr bwMode="auto">
            <a:xfrm>
              <a:off x="3188" y="2180"/>
              <a:ext cx="2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endParaRPr lang="fr-FR" sz="1800">
                <a:latin typeface="Calibri" charset="0"/>
                <a:cs typeface="Calibri" charset="0"/>
              </a:endParaRPr>
            </a:p>
          </p:txBody>
        </p:sp>
      </p:grpSp>
      <p:sp>
        <p:nvSpPr>
          <p:cNvPr id="49156" name="Rectangle 14"/>
          <p:cNvSpPr>
            <a:spLocks noChangeArrowheads="1"/>
          </p:cNvSpPr>
          <p:nvPr/>
        </p:nvSpPr>
        <p:spPr bwMode="auto">
          <a:xfrm>
            <a:off x="500063" y="5024438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fr-FR" sz="1800">
                <a:latin typeface="Calibri" charset="0"/>
                <a:cs typeface="Calibri" charset="0"/>
                <a:sym typeface="Monotype Sorts" charset="0"/>
              </a:rPr>
              <a:t> floraison et maturité synchrones des épis ou panicules</a:t>
            </a:r>
          </a:p>
        </p:txBody>
      </p:sp>
      <p:grpSp>
        <p:nvGrpSpPr>
          <p:cNvPr id="49157" name="Group 23"/>
          <p:cNvGrpSpPr>
            <a:grpSpLocks/>
          </p:cNvGrpSpPr>
          <p:nvPr/>
        </p:nvGrpSpPr>
        <p:grpSpPr bwMode="auto">
          <a:xfrm>
            <a:off x="0" y="2981325"/>
            <a:ext cx="4619625" cy="3343275"/>
            <a:chOff x="186" y="1878"/>
            <a:chExt cx="2910" cy="2106"/>
          </a:xfrm>
        </p:grpSpPr>
        <p:grpSp>
          <p:nvGrpSpPr>
            <p:cNvPr id="49164" name="Group 10"/>
            <p:cNvGrpSpPr>
              <a:grpSpLocks/>
            </p:cNvGrpSpPr>
            <p:nvPr/>
          </p:nvGrpSpPr>
          <p:grpSpPr bwMode="auto">
            <a:xfrm>
              <a:off x="186" y="1878"/>
              <a:ext cx="2604" cy="1284"/>
              <a:chOff x="819" y="2256"/>
              <a:chExt cx="2604" cy="1284"/>
            </a:xfrm>
          </p:grpSpPr>
          <p:sp>
            <p:nvSpPr>
              <p:cNvPr id="49166" name="Text Box 11"/>
              <p:cNvSpPr txBox="1">
                <a:spLocks noChangeArrowheads="1"/>
              </p:cNvSpPr>
              <p:nvPr/>
            </p:nvSpPr>
            <p:spPr bwMode="auto">
              <a:xfrm>
                <a:off x="1153" y="3133"/>
                <a:ext cx="193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buClr>
                    <a:srgbClr val="FF0000"/>
                  </a:buClr>
                  <a:buFont typeface="Arial" charset="0"/>
                  <a:buChar char="•"/>
                </a:pPr>
                <a:r>
                  <a:rPr lang="fr-FR" sz="1800">
                    <a:latin typeface="Calibri" charset="0"/>
                    <a:cs typeface="Calibri" charset="0"/>
                    <a:sym typeface="Monotype Sorts" charset="0"/>
                  </a:rPr>
                  <a:t> perte de caducité des graines</a:t>
                </a:r>
              </a:p>
              <a:p>
                <a:pPr eaLnBrk="1" hangingPunct="1">
                  <a:buClr>
                    <a:srgbClr val="FF0000"/>
                  </a:buClr>
                </a:pPr>
                <a:r>
                  <a:rPr lang="fr-FR" sz="1800">
                    <a:latin typeface="Calibri" charset="0"/>
                    <a:cs typeface="Calibri" charset="0"/>
                    <a:sym typeface="Monotype Sorts" charset="0"/>
                  </a:rPr>
                  <a:t>mais facilité de battage</a:t>
                </a:r>
                <a:endParaRPr lang="fr-FR" sz="1800"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49167" name="Text Box 12"/>
              <p:cNvSpPr txBox="1">
                <a:spLocks noChangeArrowheads="1"/>
              </p:cNvSpPr>
              <p:nvPr/>
            </p:nvSpPr>
            <p:spPr bwMode="auto">
              <a:xfrm>
                <a:off x="1153" y="2447"/>
                <a:ext cx="2184" cy="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  <a:buFont typeface="Arial" charset="0"/>
                  <a:buChar char="•"/>
                </a:pPr>
                <a:r>
                  <a:rPr lang="fr-FR" sz="1800">
                    <a:solidFill>
                      <a:srgbClr val="FF0000"/>
                    </a:solidFill>
                    <a:latin typeface="Calibri" charset="0"/>
                    <a:cs typeface="Calibri" charset="0"/>
                    <a:sym typeface="Monotype Sorts" charset="0"/>
                  </a:rPr>
                  <a:t> </a:t>
                </a:r>
                <a:r>
                  <a:rPr lang="fr-FR" sz="1800">
                    <a:latin typeface="Calibri" charset="0"/>
                    <a:cs typeface="Calibri" charset="0"/>
                    <a:sym typeface="Monotype Sorts" charset="0"/>
                  </a:rPr>
                  <a:t>réduction du tallage</a:t>
                </a:r>
              </a:p>
              <a:p>
                <a:pPr eaLnBrk="1" hangingPunct="1">
                  <a:lnSpc>
                    <a:spcPct val="120000"/>
                  </a:lnSpc>
                  <a:buClr>
                    <a:srgbClr val="FF0000"/>
                  </a:buClr>
                  <a:buFont typeface="Arial" charset="0"/>
                  <a:buChar char="•"/>
                </a:pPr>
                <a:r>
                  <a:rPr lang="fr-FR" sz="1800">
                    <a:latin typeface="Calibri" charset="0"/>
                    <a:cs typeface="Calibri" charset="0"/>
                    <a:sym typeface="Monotype Sorts" charset="0"/>
                  </a:rPr>
                  <a:t> diminution du nombre d </a:t>
                </a:r>
                <a:r>
                  <a:rPr lang="ja-JP" altLang="fr-FR" sz="1800">
                    <a:latin typeface="Calibri" charset="0"/>
                    <a:cs typeface="Calibri" charset="0"/>
                    <a:sym typeface="Monotype Sorts" charset="0"/>
                  </a:rPr>
                  <a:t>’</a:t>
                </a:r>
                <a:r>
                  <a:rPr lang="fr-FR" altLang="ja-JP" sz="1800">
                    <a:latin typeface="Calibri" charset="0"/>
                    <a:cs typeface="Calibri" charset="0"/>
                    <a:sym typeface="Monotype Sorts" charset="0"/>
                  </a:rPr>
                  <a:t>épis</a:t>
                </a:r>
              </a:p>
              <a:p>
                <a:pPr eaLnBrk="1" hangingPunct="1">
                  <a:lnSpc>
                    <a:spcPct val="120000"/>
                  </a:lnSpc>
                  <a:buClr>
                    <a:srgbClr val="FF0000"/>
                  </a:buClr>
                  <a:buFont typeface="Arial" charset="0"/>
                  <a:buChar char="•"/>
                </a:pPr>
                <a:r>
                  <a:rPr lang="fr-FR" sz="1800">
                    <a:latin typeface="Calibri" charset="0"/>
                    <a:cs typeface="Calibri" charset="0"/>
                    <a:sym typeface="Monotype Sorts" charset="0"/>
                  </a:rPr>
                  <a:t> augmentation de la taille des épis</a:t>
                </a:r>
                <a:endParaRPr lang="fr-FR" sz="1800"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49168" name="Text Box 13"/>
              <p:cNvSpPr txBox="1">
                <a:spLocks noChangeArrowheads="1"/>
              </p:cNvSpPr>
              <p:nvPr/>
            </p:nvSpPr>
            <p:spPr bwMode="auto">
              <a:xfrm>
                <a:off x="819" y="2256"/>
                <a:ext cx="2604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2000" b="1">
                    <a:solidFill>
                      <a:srgbClr val="00B050"/>
                    </a:solidFill>
                    <a:latin typeface="Calibri" charset="0"/>
                    <a:cs typeface="Calibri" charset="0"/>
                    <a:sym typeface="Monotype Sorts" charset="0"/>
                  </a:rPr>
                  <a:t>Augmenter le rendement à la récolte</a:t>
                </a:r>
                <a:endParaRPr lang="fr-FR" sz="1800" b="1">
                  <a:solidFill>
                    <a:srgbClr val="00B050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49165" name="Rectangle 15"/>
            <p:cNvSpPr>
              <a:spLocks noChangeArrowheads="1"/>
            </p:cNvSpPr>
            <p:nvPr/>
          </p:nvSpPr>
          <p:spPr bwMode="auto">
            <a:xfrm>
              <a:off x="504" y="3580"/>
              <a:ext cx="259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FF0000"/>
                </a:buClr>
                <a:buFont typeface="Arial" charset="0"/>
                <a:buChar char="•"/>
              </a:pPr>
              <a:r>
                <a:rPr lang="fr-FR" sz="1800">
                  <a:latin typeface="Calibri" charset="0"/>
                  <a:cs typeface="Calibri" charset="0"/>
                  <a:sym typeface="Monotype Sorts" charset="0"/>
                </a:rPr>
                <a:t> réduction des ornementations des épillets</a:t>
              </a:r>
            </a:p>
          </p:txBody>
        </p:sp>
      </p:grpSp>
      <p:sp>
        <p:nvSpPr>
          <p:cNvPr id="49158" name="Text Box 19"/>
          <p:cNvSpPr txBox="1">
            <a:spLocks noChangeArrowheads="1"/>
          </p:cNvSpPr>
          <p:nvPr/>
        </p:nvSpPr>
        <p:spPr bwMode="auto">
          <a:xfrm>
            <a:off x="5097463" y="5676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fr-FR" sz="1800">
              <a:latin typeface="Calibri" charset="0"/>
              <a:cs typeface="Calibri" charset="0"/>
            </a:endParaRPr>
          </a:p>
        </p:txBody>
      </p:sp>
      <p:grpSp>
        <p:nvGrpSpPr>
          <p:cNvPr id="49159" name="Group 22"/>
          <p:cNvGrpSpPr>
            <a:grpSpLocks/>
          </p:cNvGrpSpPr>
          <p:nvPr/>
        </p:nvGrpSpPr>
        <p:grpSpPr bwMode="auto">
          <a:xfrm>
            <a:off x="5689600" y="5257800"/>
            <a:ext cx="3454400" cy="1454150"/>
            <a:chOff x="3221" y="3024"/>
            <a:chExt cx="2176" cy="916"/>
          </a:xfrm>
        </p:grpSpPr>
        <p:sp>
          <p:nvSpPr>
            <p:cNvPr id="49162" name="Text Box 18"/>
            <p:cNvSpPr txBox="1">
              <a:spLocks noChangeArrowheads="1"/>
            </p:cNvSpPr>
            <p:nvPr/>
          </p:nvSpPr>
          <p:spPr bwMode="auto">
            <a:xfrm>
              <a:off x="3264" y="3024"/>
              <a:ext cx="7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b="1">
                  <a:solidFill>
                    <a:srgbClr val="00B050"/>
                  </a:solidFill>
                  <a:latin typeface="Calibri" charset="0"/>
                  <a:cs typeface="Calibri" charset="0"/>
                  <a:sym typeface="Monotype Sorts" charset="0"/>
                </a:rPr>
                <a:t>Labourer</a:t>
              </a:r>
            </a:p>
          </p:txBody>
        </p:sp>
        <p:sp>
          <p:nvSpPr>
            <p:cNvPr id="49163" name="Text Box 20"/>
            <p:cNvSpPr txBox="1">
              <a:spLocks noChangeArrowheads="1"/>
            </p:cNvSpPr>
            <p:nvPr/>
          </p:nvSpPr>
          <p:spPr bwMode="auto">
            <a:xfrm>
              <a:off x="3221" y="3254"/>
              <a:ext cx="2176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buClr>
                  <a:srgbClr val="FF0000"/>
                </a:buClr>
                <a:buFont typeface="Arial" charset="0"/>
                <a:buChar char="•"/>
              </a:pPr>
              <a:r>
                <a:rPr lang="fr-FR" sz="1800">
                  <a:latin typeface="Calibri" charset="0"/>
                  <a:cs typeface="Calibri" charset="0"/>
                  <a:sym typeface="Monotype Sorts" charset="0"/>
                </a:rPr>
                <a:t> Apparition d</a:t>
              </a:r>
              <a:r>
                <a:rPr lang="ja-JP" altLang="fr-FR" sz="1800">
                  <a:latin typeface="Calibri" charset="0"/>
                  <a:cs typeface="Calibri" charset="0"/>
                  <a:sym typeface="Monotype Sorts" charset="0"/>
                </a:rPr>
                <a:t>’</a:t>
              </a:r>
              <a:r>
                <a:rPr lang="fr-FR" altLang="ja-JP" sz="1800">
                  <a:latin typeface="Calibri" charset="0"/>
                  <a:cs typeface="Calibri" charset="0"/>
                  <a:sym typeface="Monotype Sorts" charset="0"/>
                </a:rPr>
                <a:t>adventices concurrentielles à égrenage spontané</a:t>
              </a:r>
              <a:endParaRPr lang="fr-FR" sz="1800">
                <a:latin typeface="Calibri" charset="0"/>
                <a:cs typeface="Calibri" charset="0"/>
              </a:endParaRPr>
            </a:p>
          </p:txBody>
        </p:sp>
      </p:grpSp>
      <p:sp>
        <p:nvSpPr>
          <p:cNvPr id="49160" name="Text Box 21"/>
          <p:cNvSpPr txBox="1">
            <a:spLocks noChangeArrowheads="1"/>
          </p:cNvSpPr>
          <p:nvPr/>
        </p:nvSpPr>
        <p:spPr bwMode="auto">
          <a:xfrm>
            <a:off x="5113338" y="6078538"/>
            <a:ext cx="2274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fr-FR" sz="1800">
              <a:latin typeface="Calibri" charset="0"/>
              <a:cs typeface="Calibri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20149-37A8-224A-B7D3-71569455F3B2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995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7501" y="485283"/>
            <a:ext cx="6669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dirty="0">
                <a:solidFill>
                  <a:srgbClr val="000000"/>
                </a:solidFill>
                <a:latin typeface="Calibri" charset="0"/>
                <a:cs typeface="Calibri" charset="0"/>
              </a:rPr>
              <a:t>Le syndrome de domestication des céréales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19210" y="1602769"/>
            <a:ext cx="787866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Un faible nombre de régions </a:t>
            </a:r>
            <a:r>
              <a:rPr lang="fr-FR" dirty="0"/>
              <a:t>géniques sont impliqués</a:t>
            </a:r>
          </a:p>
          <a:p>
            <a:r>
              <a:rPr lang="fr-FR" dirty="0"/>
              <a:t>	4 pour le mil, </a:t>
            </a:r>
          </a:p>
          <a:p>
            <a:r>
              <a:rPr lang="fr-FR" dirty="0"/>
              <a:t>	6-7 pour le maïs </a:t>
            </a:r>
          </a:p>
          <a:p>
            <a:r>
              <a:rPr lang="fr-FR" dirty="0"/>
              <a:t>	pour le blé 1 région du chromosome 5 impliquée dans le non-égrenage, 	la forme et la longueur de l’épi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Très </a:t>
            </a:r>
            <a:r>
              <a:rPr lang="fr-FR" b="1" dirty="0"/>
              <a:t>forte baisse de la diversité </a:t>
            </a:r>
            <a:r>
              <a:rPr lang="fr-FR" dirty="0"/>
              <a:t>génétique chez l’espèce domestiquée par rapport à l’espèce sauvage</a:t>
            </a:r>
          </a:p>
          <a:p>
            <a:r>
              <a:rPr lang="fr-FR" dirty="0"/>
              <a:t>=&gt; on parle de goulot d’étranglement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78" y="3976694"/>
            <a:ext cx="3417620" cy="213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85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31488" y="386651"/>
            <a:ext cx="7979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solidFill>
                  <a:srgbClr val="000000"/>
                </a:solidFill>
                <a:latin typeface="Calibri" charset="0"/>
                <a:cs typeface="Calibri" charset="0"/>
              </a:rPr>
              <a:t>Le syndrome de domestication des céréales : exemple du maïs</a:t>
            </a:r>
          </a:p>
        </p:txBody>
      </p:sp>
      <p:pic>
        <p:nvPicPr>
          <p:cNvPr id="3" name="Image 2" descr="Capture d’écran 2016-11-14 à 15.38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96" y="3342027"/>
            <a:ext cx="3610441" cy="2965136"/>
          </a:xfrm>
          <a:prstGeom prst="rect">
            <a:avLst/>
          </a:prstGeom>
        </p:spPr>
      </p:pic>
      <p:pic>
        <p:nvPicPr>
          <p:cNvPr id="4" name="Image 3" descr="Capture d’écran 2016-11-14 à 15.37.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7"/>
          <a:stretch/>
        </p:blipFill>
        <p:spPr>
          <a:xfrm>
            <a:off x="295913" y="1098621"/>
            <a:ext cx="8649660" cy="1683884"/>
          </a:xfrm>
          <a:prstGeom prst="rect">
            <a:avLst/>
          </a:prstGeom>
        </p:spPr>
      </p:pic>
      <p:pic>
        <p:nvPicPr>
          <p:cNvPr id="5" name="Image 4" descr="Capture d’écran 2016-11-14 à 15.38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72" y="2764634"/>
            <a:ext cx="3164090" cy="360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15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31488" y="386651"/>
            <a:ext cx="7979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solidFill>
                  <a:srgbClr val="000000"/>
                </a:solidFill>
                <a:latin typeface="Calibri" charset="0"/>
                <a:cs typeface="Calibri" charset="0"/>
              </a:rPr>
              <a:t>Le syndrome de domestication des céréales : exemple du maïs</a:t>
            </a:r>
          </a:p>
        </p:txBody>
      </p:sp>
      <p:pic>
        <p:nvPicPr>
          <p:cNvPr id="4" name="Image 3" descr="Capture d’écran 2016-11-14 à 15.37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4"/>
          <a:stretch/>
        </p:blipFill>
        <p:spPr>
          <a:xfrm>
            <a:off x="295913" y="1098621"/>
            <a:ext cx="6596379" cy="1268842"/>
          </a:xfrm>
          <a:prstGeom prst="rect">
            <a:avLst/>
          </a:prstGeom>
        </p:spPr>
      </p:pic>
      <p:pic>
        <p:nvPicPr>
          <p:cNvPr id="6" name="Image 5" descr="Capture d’écran 2016-11-14 à 15.41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520"/>
            <a:ext cx="4586380" cy="1542884"/>
          </a:xfrm>
          <a:prstGeom prst="rect">
            <a:avLst/>
          </a:prstGeom>
        </p:spPr>
      </p:pic>
      <p:pic>
        <p:nvPicPr>
          <p:cNvPr id="7" name="Image 6" descr="Capture d’écran 2016-11-14 à 15.39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49" y="2203424"/>
            <a:ext cx="4348741" cy="44391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17162" y="2959217"/>
            <a:ext cx="85075" cy="27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323239" y="3718769"/>
            <a:ext cx="78998" cy="4496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015989" y="2746542"/>
            <a:ext cx="97228" cy="2005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745680" y="3172380"/>
            <a:ext cx="78518" cy="2425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469296" y="2553075"/>
            <a:ext cx="78036" cy="1934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168604" y="2802698"/>
            <a:ext cx="83632" cy="3266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219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4462" y="8769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II. Diversité et Ressources génétiques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6638"/>
            <a:ext cx="4356767" cy="29026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43758" y="5642048"/>
            <a:ext cx="236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SORGHO - Source </a:t>
            </a:r>
            <a:r>
              <a:rPr lang="fr-FR" dirty="0" err="1"/>
              <a:t>Cirad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782" y="2576638"/>
            <a:ext cx="4542218" cy="303105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613485" y="557359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MAIS – Source </a:t>
            </a:r>
            <a:r>
              <a:rPr lang="fr-FR" dirty="0" err="1"/>
              <a:t>Gnis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137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Plan du cours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000" y="1346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A/ L’Homme et les plantes cultivées</a:t>
            </a:r>
          </a:p>
          <a:p>
            <a:r>
              <a:rPr lang="fr-FR" dirty="0"/>
              <a:t>L’origine des espèces cultivées</a:t>
            </a:r>
          </a:p>
          <a:p>
            <a:r>
              <a:rPr lang="fr-FR" dirty="0"/>
              <a:t>Les bases génétiques de la domestication</a:t>
            </a:r>
          </a:p>
          <a:p>
            <a:r>
              <a:rPr lang="fr-FR" dirty="0"/>
              <a:t>La sélection variétale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B/ L’amélioration des plantes</a:t>
            </a:r>
          </a:p>
          <a:p>
            <a:r>
              <a:rPr lang="fr-FR" dirty="0"/>
              <a:t>Déterminisme des caractères sélectionnés: variabilité génétique et environnementale</a:t>
            </a:r>
          </a:p>
          <a:p>
            <a:r>
              <a:rPr lang="fr-FR" dirty="0"/>
              <a:t>Méthodes de sélection</a:t>
            </a:r>
          </a:p>
          <a:p>
            <a:r>
              <a:rPr lang="fr-FR" dirty="0"/>
              <a:t>Biotechnologies pour l’amélioration des plantes</a:t>
            </a:r>
          </a:p>
        </p:txBody>
      </p:sp>
    </p:spTree>
    <p:extLst>
      <p:ext uri="{BB962C8B-B14F-4D97-AF65-F5344CB8AC3E}">
        <p14:creationId xmlns:p14="http://schemas.microsoft.com/office/powerpoint/2010/main" val="385691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PHBR\ENSEIGNEMENT\GRIGNON\Grignon 2004\Photos AG\Divers tom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163513"/>
            <a:ext cx="48133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C:\USERS\PHBR\ENSEIGNEMENT\GRIGNON\Grignon 2004\Photos AG\Div mel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8" y="3194050"/>
            <a:ext cx="5354637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C:\USERS\PHBR\ENSEIGNEMENT\GRIGNON\Grignon 2004\Photos AG\Piment diversité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488" y="165100"/>
            <a:ext cx="3911600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367338" y="6521450"/>
            <a:ext cx="3776662" cy="3365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FF9900"/>
                </a:solidFill>
                <a:latin typeface="Arial" charset="0"/>
              </a:rPr>
              <a:t>Diversification des espèces cultivées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98465-8515-F945-86D2-C0B0C8748E5D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841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ressources génétiques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703019"/>
            <a:ext cx="91440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fr-FR" b="1" dirty="0">
                <a:solidFill>
                  <a:srgbClr val="000000"/>
                </a:solidFill>
              </a:rPr>
              <a:t>Gene Pool I = l‘espèce biologique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</a:pPr>
            <a:r>
              <a:rPr lang="fr-FR" dirty="0">
                <a:solidFill>
                  <a:srgbClr val="000000"/>
                </a:solidFill>
              </a:rPr>
              <a:t>	variétés, populations cultivées et sauvages,…</a:t>
            </a:r>
            <a:br>
              <a:rPr lang="fr-FR" dirty="0">
                <a:solidFill>
                  <a:srgbClr val="000000"/>
                </a:solidFill>
              </a:rPr>
            </a:br>
            <a:r>
              <a:rPr lang="fr-FR" dirty="0">
                <a:solidFill>
                  <a:srgbClr val="000000"/>
                </a:solidFill>
              </a:rPr>
              <a:t>hybridation facile – hybride fertile – transfert de gènes simple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fr-FR" b="1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fr-FR" b="1" dirty="0">
                <a:solidFill>
                  <a:srgbClr val="000000"/>
                </a:solidFill>
              </a:rPr>
              <a:t>Gene Pool II = espèces qui peuvent se croiser</a:t>
            </a:r>
            <a:r>
              <a:rPr lang="fr-FR" dirty="0">
                <a:solidFill>
                  <a:srgbClr val="000000"/>
                </a:solidFill>
              </a:rPr>
              <a:t> avec l’espèce biologique</a:t>
            </a:r>
            <a:br>
              <a:rPr lang="fr-FR" dirty="0">
                <a:solidFill>
                  <a:srgbClr val="000000"/>
                </a:solidFill>
              </a:rPr>
            </a:br>
            <a:r>
              <a:rPr lang="fr-FR" dirty="0">
                <a:solidFill>
                  <a:srgbClr val="000000"/>
                </a:solidFill>
              </a:rPr>
              <a:t>hybridation plus difficile – hybride partiellement fertile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Char char="n"/>
            </a:pPr>
            <a:endParaRPr lang="fr-FR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fr-FR" dirty="0">
                <a:solidFill>
                  <a:srgbClr val="000000"/>
                </a:solidFill>
              </a:rPr>
              <a:t>Gene Pool III = espèces qui ne se croisent pas naturellement avec l</a:t>
            </a:r>
            <a:r>
              <a:rPr lang="ja-JP" altLang="fr-FR" dirty="0">
                <a:solidFill>
                  <a:srgbClr val="000000"/>
                </a:solidFill>
              </a:rPr>
              <a:t>’</a:t>
            </a:r>
            <a:r>
              <a:rPr lang="fr-FR" dirty="0">
                <a:solidFill>
                  <a:srgbClr val="000000"/>
                </a:solidFill>
              </a:rPr>
              <a:t>espèce biologique de base</a:t>
            </a:r>
            <a:br>
              <a:rPr lang="fr-FR" dirty="0">
                <a:solidFill>
                  <a:srgbClr val="000000"/>
                </a:solidFill>
              </a:rPr>
            </a:br>
            <a:r>
              <a:rPr lang="fr-FR" dirty="0">
                <a:solidFill>
                  <a:srgbClr val="000000"/>
                </a:solidFill>
              </a:rPr>
              <a:t>hybridation impossible sans artifice – hybride stérile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56265" y="6210241"/>
            <a:ext cx="58877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</a:pPr>
            <a:r>
              <a:rPr lang="fr-FR" dirty="0">
                <a:solidFill>
                  <a:srgbClr val="000000"/>
                </a:solidFill>
                <a:latin typeface="+mj-lt"/>
              </a:rPr>
              <a:t>Harlan and de </a:t>
            </a:r>
            <a:r>
              <a:rPr lang="fr-FR" dirty="0" err="1">
                <a:solidFill>
                  <a:srgbClr val="000000"/>
                </a:solidFill>
                <a:latin typeface="+mj-lt"/>
              </a:rPr>
              <a:t>Wet</a:t>
            </a:r>
            <a:r>
              <a:rPr lang="fr-FR" dirty="0">
                <a:solidFill>
                  <a:srgbClr val="000000"/>
                </a:solidFill>
                <a:latin typeface="+mj-lt"/>
              </a:rPr>
              <a:t> (1971) </a:t>
            </a:r>
            <a:br>
              <a:rPr lang="fr-FR" dirty="0">
                <a:solidFill>
                  <a:srgbClr val="000000"/>
                </a:solidFill>
                <a:latin typeface="+mj-lt"/>
              </a:rPr>
            </a:br>
            <a:r>
              <a:rPr lang="fr-FR" i="1" dirty="0" err="1">
                <a:latin typeface="+mj-lt"/>
              </a:rPr>
              <a:t>Towards</a:t>
            </a:r>
            <a:r>
              <a:rPr lang="fr-FR" i="1" dirty="0">
                <a:latin typeface="+mj-lt"/>
              </a:rPr>
              <a:t> a rational classification of </a:t>
            </a:r>
            <a:r>
              <a:rPr lang="fr-FR" i="1" dirty="0" err="1">
                <a:latin typeface="+mj-lt"/>
              </a:rPr>
              <a:t>cultivated</a:t>
            </a:r>
            <a:r>
              <a:rPr lang="fr-FR" i="1" dirty="0">
                <a:latin typeface="+mj-lt"/>
              </a:rPr>
              <a:t> plants</a:t>
            </a:r>
          </a:p>
        </p:txBody>
      </p:sp>
    </p:spTree>
    <p:extLst>
      <p:ext uri="{BB962C8B-B14F-4D97-AF65-F5344CB8AC3E}">
        <p14:creationId xmlns:p14="http://schemas.microsoft.com/office/powerpoint/2010/main" val="377189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538" y="1312863"/>
            <a:ext cx="145732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688" y="3097213"/>
            <a:ext cx="187642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53" name="Picture 5" descr="broccol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72175" y="3462338"/>
            <a:ext cx="1517650" cy="9810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53254" name="Group 6"/>
          <p:cNvGrpSpPr>
            <a:grpSpLocks/>
          </p:cNvGrpSpPr>
          <p:nvPr/>
        </p:nvGrpSpPr>
        <p:grpSpPr bwMode="auto">
          <a:xfrm>
            <a:off x="796925" y="2630488"/>
            <a:ext cx="6403975" cy="2924175"/>
            <a:chOff x="151" y="579"/>
            <a:chExt cx="2626" cy="1491"/>
          </a:xfrm>
        </p:grpSpPr>
        <p:sp>
          <p:nvSpPr>
            <p:cNvPr id="53255" name="Text Box 7"/>
            <p:cNvSpPr txBox="1">
              <a:spLocks noChangeArrowheads="1"/>
            </p:cNvSpPr>
            <p:nvPr/>
          </p:nvSpPr>
          <p:spPr bwMode="auto">
            <a:xfrm>
              <a:off x="577" y="1055"/>
              <a:ext cx="56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fr-FR" i="1" dirty="0">
                  <a:solidFill>
                    <a:schemeClr val="bg1"/>
                  </a:solidFill>
                  <a:latin typeface="Times New Roman" charset="0"/>
                </a:rPr>
                <a:t>B. </a:t>
              </a:r>
              <a:r>
                <a:rPr lang="fr-FR" i="1" dirty="0" err="1">
                  <a:solidFill>
                    <a:schemeClr val="bg1"/>
                  </a:solidFill>
                  <a:latin typeface="Times New Roman" charset="0"/>
                </a:rPr>
                <a:t>rapa</a:t>
              </a:r>
              <a:endParaRPr lang="fr-FR" dirty="0">
                <a:solidFill>
                  <a:schemeClr val="bg1"/>
                </a:solidFill>
                <a:latin typeface="Times New Roman" charset="0"/>
              </a:endParaRPr>
            </a:p>
            <a:p>
              <a:pPr algn="ctr" eaLnBrk="0" hangingPunct="0"/>
              <a:r>
                <a:rPr lang="fr-FR" b="1" dirty="0">
                  <a:solidFill>
                    <a:schemeClr val="bg1"/>
                  </a:solidFill>
                  <a:latin typeface="Times New Roman" charset="0"/>
                </a:rPr>
                <a:t>AA</a:t>
              </a:r>
              <a:endParaRPr lang="fr-FR" dirty="0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53256" name="Text Box 8"/>
            <p:cNvSpPr txBox="1">
              <a:spLocks noChangeArrowheads="1"/>
            </p:cNvSpPr>
            <p:nvPr/>
          </p:nvSpPr>
          <p:spPr bwMode="auto">
            <a:xfrm>
              <a:off x="1527" y="1055"/>
              <a:ext cx="873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fr-FR" i="1">
                  <a:solidFill>
                    <a:srgbClr val="0000FF"/>
                  </a:solidFill>
                  <a:latin typeface="Times New Roman" charset="0"/>
                </a:rPr>
                <a:t>B. oleracea</a:t>
              </a:r>
            </a:p>
            <a:p>
              <a:pPr algn="ctr" eaLnBrk="0" hangingPunct="0"/>
              <a:r>
                <a:rPr lang="fr-FR" b="1">
                  <a:solidFill>
                    <a:srgbClr val="0000FF"/>
                  </a:solidFill>
                  <a:latin typeface="Times New Roman" charset="0"/>
                </a:rPr>
                <a:t>CC</a:t>
              </a:r>
              <a:endParaRPr lang="fr-FR">
                <a:solidFill>
                  <a:srgbClr val="0000FF"/>
                </a:solidFill>
                <a:latin typeface="Times New Roman" charset="0"/>
              </a:endParaRPr>
            </a:p>
          </p:txBody>
        </p:sp>
        <p:sp>
          <p:nvSpPr>
            <p:cNvPr id="53257" name="Text Box 9"/>
            <p:cNvSpPr txBox="1">
              <a:spLocks noChangeArrowheads="1"/>
            </p:cNvSpPr>
            <p:nvPr/>
          </p:nvSpPr>
          <p:spPr bwMode="auto">
            <a:xfrm>
              <a:off x="1034" y="1651"/>
              <a:ext cx="758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fr-FR" i="1">
                  <a:solidFill>
                    <a:srgbClr val="008000"/>
                  </a:solidFill>
                  <a:latin typeface="Times New Roman" charset="0"/>
                </a:rPr>
                <a:t>B. nigra</a:t>
              </a:r>
              <a:endParaRPr lang="fr-FR">
                <a:solidFill>
                  <a:srgbClr val="008000"/>
                </a:solidFill>
                <a:latin typeface="Times New Roman" charset="0"/>
              </a:endParaRPr>
            </a:p>
            <a:p>
              <a:pPr algn="ctr" eaLnBrk="0" hangingPunct="0"/>
              <a:r>
                <a:rPr lang="fr-FR" b="1">
                  <a:solidFill>
                    <a:srgbClr val="008000"/>
                  </a:solidFill>
                  <a:latin typeface="Times New Roman" charset="0"/>
                </a:rPr>
                <a:t>BB</a:t>
              </a:r>
              <a:endParaRPr lang="fr-FR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53258" name="Text Box 10"/>
            <p:cNvSpPr txBox="1">
              <a:spLocks noChangeArrowheads="1"/>
            </p:cNvSpPr>
            <p:nvPr/>
          </p:nvSpPr>
          <p:spPr bwMode="auto">
            <a:xfrm>
              <a:off x="1985" y="1651"/>
              <a:ext cx="792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fr-FR" i="1">
                  <a:solidFill>
                    <a:srgbClr val="000000"/>
                  </a:solidFill>
                  <a:latin typeface="Times New Roman" charset="0"/>
                </a:rPr>
                <a:t>B. carinata</a:t>
              </a:r>
              <a:endParaRPr lang="fr-FR">
                <a:solidFill>
                  <a:srgbClr val="000000"/>
                </a:solidFill>
                <a:latin typeface="Times New Roman" charset="0"/>
              </a:endParaRPr>
            </a:p>
            <a:p>
              <a:pPr algn="ctr" eaLnBrk="0" hangingPunct="0"/>
              <a:r>
                <a:rPr lang="fr-FR" b="1">
                  <a:solidFill>
                    <a:srgbClr val="008000"/>
                  </a:solidFill>
                  <a:latin typeface="Times New Roman" charset="0"/>
                </a:rPr>
                <a:t>BB</a:t>
              </a:r>
              <a:r>
                <a:rPr lang="fr-FR" b="1">
                  <a:solidFill>
                    <a:srgbClr val="0000FF"/>
                  </a:solidFill>
                  <a:latin typeface="Times New Roman" charset="0"/>
                </a:rPr>
                <a:t>CC</a:t>
              </a:r>
              <a:endParaRPr lang="fr-FR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53259" name="Text Box 11"/>
            <p:cNvSpPr txBox="1">
              <a:spLocks noChangeArrowheads="1"/>
            </p:cNvSpPr>
            <p:nvPr/>
          </p:nvSpPr>
          <p:spPr bwMode="auto">
            <a:xfrm>
              <a:off x="967" y="579"/>
              <a:ext cx="776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fr-FR" i="1">
                  <a:solidFill>
                    <a:srgbClr val="000000"/>
                  </a:solidFill>
                  <a:latin typeface="Times New Roman" charset="0"/>
                </a:rPr>
                <a:t>B. napus</a:t>
              </a:r>
              <a:endParaRPr lang="fr-FR">
                <a:solidFill>
                  <a:srgbClr val="FF0000"/>
                </a:solidFill>
                <a:latin typeface="Times New Roman" charset="0"/>
              </a:endParaRPr>
            </a:p>
            <a:p>
              <a:pPr algn="ctr" eaLnBrk="0" hangingPunct="0"/>
              <a:r>
                <a:rPr lang="fr-FR" b="1">
                  <a:solidFill>
                    <a:srgbClr val="FF0000"/>
                  </a:solidFill>
                  <a:latin typeface="Times New Roman" charset="0"/>
                </a:rPr>
                <a:t>AA</a:t>
              </a:r>
              <a:r>
                <a:rPr lang="fr-FR" b="1">
                  <a:solidFill>
                    <a:srgbClr val="0000FF"/>
                  </a:solidFill>
                  <a:latin typeface="Times New Roman" charset="0"/>
                </a:rPr>
                <a:t>CC</a:t>
              </a:r>
              <a:endParaRPr lang="fr-FR" b="1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53260" name="Line 12"/>
            <p:cNvSpPr>
              <a:spLocks noChangeShapeType="1"/>
            </p:cNvSpPr>
            <p:nvPr/>
          </p:nvSpPr>
          <p:spPr bwMode="auto">
            <a:xfrm>
              <a:off x="1685" y="1808"/>
              <a:ext cx="31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261" name="Line 13"/>
            <p:cNvSpPr>
              <a:spLocks noChangeShapeType="1"/>
            </p:cNvSpPr>
            <p:nvPr/>
          </p:nvSpPr>
          <p:spPr bwMode="auto">
            <a:xfrm flipH="1">
              <a:off x="847" y="1808"/>
              <a:ext cx="29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262" name="Text Box 14"/>
            <p:cNvSpPr txBox="1">
              <a:spLocks noChangeArrowheads="1"/>
            </p:cNvSpPr>
            <p:nvPr/>
          </p:nvSpPr>
          <p:spPr bwMode="auto">
            <a:xfrm>
              <a:off x="151" y="1651"/>
              <a:ext cx="695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fr-FR" i="1">
                  <a:solidFill>
                    <a:srgbClr val="000000"/>
                  </a:solidFill>
                  <a:latin typeface="Times New Roman" charset="0"/>
                </a:rPr>
                <a:t>B. juncea</a:t>
              </a:r>
              <a:endParaRPr lang="fr-FR">
                <a:solidFill>
                  <a:srgbClr val="000000"/>
                </a:solidFill>
                <a:latin typeface="Times New Roman" charset="0"/>
              </a:endParaRPr>
            </a:p>
            <a:p>
              <a:pPr algn="ctr" eaLnBrk="0" hangingPunct="0"/>
              <a:r>
                <a:rPr lang="fr-FR" b="1">
                  <a:solidFill>
                    <a:srgbClr val="FF0000"/>
                  </a:solidFill>
                  <a:latin typeface="Times New Roman" charset="0"/>
                </a:rPr>
                <a:t>AA</a:t>
              </a:r>
              <a:r>
                <a:rPr lang="fr-FR" b="1">
                  <a:solidFill>
                    <a:srgbClr val="008000"/>
                  </a:solidFill>
                  <a:latin typeface="Times New Roman" charset="0"/>
                </a:rPr>
                <a:t>BB</a:t>
              </a:r>
              <a:endParaRPr lang="fr-FR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53263" name="Line 15"/>
            <p:cNvSpPr>
              <a:spLocks noChangeShapeType="1"/>
            </p:cNvSpPr>
            <p:nvPr/>
          </p:nvSpPr>
          <p:spPr bwMode="auto">
            <a:xfrm rot="7099502" flipV="1">
              <a:off x="521" y="1546"/>
              <a:ext cx="25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264" name="Line 16"/>
            <p:cNvSpPr>
              <a:spLocks noChangeShapeType="1"/>
            </p:cNvSpPr>
            <p:nvPr/>
          </p:nvSpPr>
          <p:spPr bwMode="auto">
            <a:xfrm rot="7099502" flipH="1">
              <a:off x="867" y="944"/>
              <a:ext cx="25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265" name="Line 17"/>
            <p:cNvSpPr>
              <a:spLocks noChangeShapeType="1"/>
            </p:cNvSpPr>
            <p:nvPr/>
          </p:nvSpPr>
          <p:spPr bwMode="auto">
            <a:xfrm rot="-7099502" flipH="1" flipV="1">
              <a:off x="2033" y="1528"/>
              <a:ext cx="25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3266" name="Line 18"/>
            <p:cNvSpPr>
              <a:spLocks noChangeShapeType="1"/>
            </p:cNvSpPr>
            <p:nvPr/>
          </p:nvSpPr>
          <p:spPr bwMode="auto">
            <a:xfrm rot="-7099502">
              <a:off x="1617" y="935"/>
              <a:ext cx="25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5326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0" y="0"/>
            <a:ext cx="15621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6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6025"/>
            <a:ext cx="12573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69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25" y="1328738"/>
            <a:ext cx="18097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70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11450"/>
            <a:ext cx="12573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7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83225"/>
            <a:ext cx="1527175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72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275" y="5505450"/>
            <a:ext cx="15430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73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338" y="5648325"/>
            <a:ext cx="17621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74" name="Picture 26"/>
          <p:cNvPicPr>
            <a:picLocks noChangeAspect="1" noChangeArrowheads="1"/>
          </p:cNvPicPr>
          <p:nvPr/>
        </p:nvPicPr>
        <p:blipFill>
          <a:blip r:embed="rId13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350" y="5578475"/>
            <a:ext cx="139065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75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975" y="3633788"/>
            <a:ext cx="13430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76" name="Picture 2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625" y="2314575"/>
            <a:ext cx="10953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77" name="Picture 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100" y="1149350"/>
            <a:ext cx="11049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78" name="Picture 3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2563" y="273050"/>
            <a:ext cx="136207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79" name="Picture 3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313" y="635000"/>
            <a:ext cx="13239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80" name="Picture 3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575" y="1876425"/>
            <a:ext cx="11620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281" name="Picture 3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9575" y="1590675"/>
            <a:ext cx="11493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325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-460200" y="-12700"/>
            <a:ext cx="9144000" cy="990600"/>
          </a:xfrm>
        </p:spPr>
        <p:txBody>
          <a:bodyPr>
            <a:normAutofit/>
          </a:bodyPr>
          <a:lstStyle/>
          <a:p>
            <a:r>
              <a:rPr lang="fr-FR" sz="2400" dirty="0">
                <a:cs typeface="Times New Roman" charset="0"/>
              </a:rPr>
              <a:t>Pools génétiques </a:t>
            </a:r>
            <a:br>
              <a:rPr lang="fr-FR" sz="2400" dirty="0">
                <a:cs typeface="Times New Roman" charset="0"/>
              </a:rPr>
            </a:br>
            <a:r>
              <a:rPr lang="fr-FR" sz="2400" dirty="0">
                <a:cs typeface="Times New Roman" charset="0"/>
              </a:rPr>
              <a:t>des </a:t>
            </a:r>
            <a:r>
              <a:rPr lang="fr-FR" sz="2400" dirty="0" err="1">
                <a:cs typeface="Times New Roman" charset="0"/>
              </a:rPr>
              <a:t>B</a:t>
            </a:r>
            <a:r>
              <a:rPr lang="fr-FR" sz="2400" i="1" dirty="0" err="1">
                <a:cs typeface="Times New Roman" charset="0"/>
              </a:rPr>
              <a:t>rassica</a:t>
            </a:r>
            <a:endParaRPr lang="fr-FR" sz="2400" dirty="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830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9610" y="299637"/>
            <a:ext cx="8437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dirty="0">
                <a:solidFill>
                  <a:srgbClr val="000000"/>
                </a:solidFill>
                <a:latin typeface="Calibri" charset="0"/>
                <a:cs typeface="Calibri" charset="0"/>
              </a:rPr>
              <a:t>Le voyage du maïs : apports des marqueurs moléculaires</a:t>
            </a:r>
          </a:p>
        </p:txBody>
      </p:sp>
      <p:pic>
        <p:nvPicPr>
          <p:cNvPr id="3" name="Picture 2" descr="Img0001 origine m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8948" y="2042906"/>
            <a:ext cx="2803122" cy="40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373" y="2016248"/>
            <a:ext cx="5466846" cy="224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93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93" name="Freeform 29"/>
          <p:cNvSpPr>
            <a:spLocks/>
          </p:cNvSpPr>
          <p:nvPr/>
        </p:nvSpPr>
        <p:spPr bwMode="auto">
          <a:xfrm>
            <a:off x="2575923" y="3603045"/>
            <a:ext cx="2114550" cy="3165475"/>
          </a:xfrm>
          <a:custGeom>
            <a:avLst/>
            <a:gdLst>
              <a:gd name="T0" fmla="*/ 2147483647 w 698"/>
              <a:gd name="T1" fmla="*/ 2147483647 h 1230"/>
              <a:gd name="T2" fmla="*/ 2147483647 w 698"/>
              <a:gd name="T3" fmla="*/ 2147483647 h 1230"/>
              <a:gd name="T4" fmla="*/ 2147483647 w 698"/>
              <a:gd name="T5" fmla="*/ 2147483647 h 1230"/>
              <a:gd name="T6" fmla="*/ 2147483647 w 698"/>
              <a:gd name="T7" fmla="*/ 2147483647 h 1230"/>
              <a:gd name="T8" fmla="*/ 2147483647 w 698"/>
              <a:gd name="T9" fmla="*/ 2147483647 h 1230"/>
              <a:gd name="T10" fmla="*/ 2147483647 w 698"/>
              <a:gd name="T11" fmla="*/ 2147483647 h 1230"/>
              <a:gd name="T12" fmla="*/ 2147483647 w 698"/>
              <a:gd name="T13" fmla="*/ 2147483647 h 1230"/>
              <a:gd name="T14" fmla="*/ 2147483647 w 698"/>
              <a:gd name="T15" fmla="*/ 2147483647 h 1230"/>
              <a:gd name="T16" fmla="*/ 2147483647 w 698"/>
              <a:gd name="T17" fmla="*/ 2147483647 h 1230"/>
              <a:gd name="T18" fmla="*/ 2147483647 w 698"/>
              <a:gd name="T19" fmla="*/ 2147483647 h 1230"/>
              <a:gd name="T20" fmla="*/ 2147483647 w 698"/>
              <a:gd name="T21" fmla="*/ 2147483647 h 1230"/>
              <a:gd name="T22" fmla="*/ 2147483647 w 698"/>
              <a:gd name="T23" fmla="*/ 2147483647 h 1230"/>
              <a:gd name="T24" fmla="*/ 2147483647 w 698"/>
              <a:gd name="T25" fmla="*/ 2147483647 h 1230"/>
              <a:gd name="T26" fmla="*/ 2147483647 w 698"/>
              <a:gd name="T27" fmla="*/ 2147483647 h 1230"/>
              <a:gd name="T28" fmla="*/ 2147483647 w 698"/>
              <a:gd name="T29" fmla="*/ 2147483647 h 1230"/>
              <a:gd name="T30" fmla="*/ 2147483647 w 698"/>
              <a:gd name="T31" fmla="*/ 2147483647 h 1230"/>
              <a:gd name="T32" fmla="*/ 2147483647 w 698"/>
              <a:gd name="T33" fmla="*/ 2147483647 h 1230"/>
              <a:gd name="T34" fmla="*/ 2147483647 w 698"/>
              <a:gd name="T35" fmla="*/ 2147483647 h 1230"/>
              <a:gd name="T36" fmla="*/ 2147483647 w 698"/>
              <a:gd name="T37" fmla="*/ 2147483647 h 1230"/>
              <a:gd name="T38" fmla="*/ 2147483647 w 698"/>
              <a:gd name="T39" fmla="*/ 2147483647 h 1230"/>
              <a:gd name="T40" fmla="*/ 2147483647 w 698"/>
              <a:gd name="T41" fmla="*/ 2147483647 h 1230"/>
              <a:gd name="T42" fmla="*/ 2147483647 w 698"/>
              <a:gd name="T43" fmla="*/ 2147483647 h 1230"/>
              <a:gd name="T44" fmla="*/ 2147483647 w 698"/>
              <a:gd name="T45" fmla="*/ 2147483647 h 1230"/>
              <a:gd name="T46" fmla="*/ 2147483647 w 698"/>
              <a:gd name="T47" fmla="*/ 2147483647 h 1230"/>
              <a:gd name="T48" fmla="*/ 2147483647 w 698"/>
              <a:gd name="T49" fmla="*/ 2147483647 h 1230"/>
              <a:gd name="T50" fmla="*/ 2147483647 w 698"/>
              <a:gd name="T51" fmla="*/ 2147483647 h 1230"/>
              <a:gd name="T52" fmla="*/ 2147483647 w 698"/>
              <a:gd name="T53" fmla="*/ 2147483647 h 1230"/>
              <a:gd name="T54" fmla="*/ 2147483647 w 698"/>
              <a:gd name="T55" fmla="*/ 2147483647 h 1230"/>
              <a:gd name="T56" fmla="*/ 2147483647 w 698"/>
              <a:gd name="T57" fmla="*/ 2147483647 h 1230"/>
              <a:gd name="T58" fmla="*/ 2147483647 w 698"/>
              <a:gd name="T59" fmla="*/ 2147483647 h 1230"/>
              <a:gd name="T60" fmla="*/ 2147483647 w 698"/>
              <a:gd name="T61" fmla="*/ 2147483647 h 1230"/>
              <a:gd name="T62" fmla="*/ 2147483647 w 698"/>
              <a:gd name="T63" fmla="*/ 2147483647 h 1230"/>
              <a:gd name="T64" fmla="*/ 2147483647 w 698"/>
              <a:gd name="T65" fmla="*/ 2147483647 h 1230"/>
              <a:gd name="T66" fmla="*/ 2147483647 w 698"/>
              <a:gd name="T67" fmla="*/ 2147483647 h 1230"/>
              <a:gd name="T68" fmla="*/ 2147483647 w 698"/>
              <a:gd name="T69" fmla="*/ 2147483647 h 1230"/>
              <a:gd name="T70" fmla="*/ 2147483647 w 698"/>
              <a:gd name="T71" fmla="*/ 2147483647 h 1230"/>
              <a:gd name="T72" fmla="*/ 2147483647 w 698"/>
              <a:gd name="T73" fmla="*/ 2147483647 h 1230"/>
              <a:gd name="T74" fmla="*/ 2147483647 w 698"/>
              <a:gd name="T75" fmla="*/ 2147483647 h 1230"/>
              <a:gd name="T76" fmla="*/ 2147483647 w 698"/>
              <a:gd name="T77" fmla="*/ 2147483647 h 1230"/>
              <a:gd name="T78" fmla="*/ 2147483647 w 698"/>
              <a:gd name="T79" fmla="*/ 2147483647 h 1230"/>
              <a:gd name="T80" fmla="*/ 2147483647 w 698"/>
              <a:gd name="T81" fmla="*/ 2147483647 h 1230"/>
              <a:gd name="T82" fmla="*/ 2147483647 w 698"/>
              <a:gd name="T83" fmla="*/ 2147483647 h 1230"/>
              <a:gd name="T84" fmla="*/ 2147483647 w 698"/>
              <a:gd name="T85" fmla="*/ 2147483647 h 1230"/>
              <a:gd name="T86" fmla="*/ 2147483647 w 698"/>
              <a:gd name="T87" fmla="*/ 2147483647 h 1230"/>
              <a:gd name="T88" fmla="*/ 2147483647 w 698"/>
              <a:gd name="T89" fmla="*/ 2147483647 h 1230"/>
              <a:gd name="T90" fmla="*/ 2147483647 w 698"/>
              <a:gd name="T91" fmla="*/ 2147483647 h 1230"/>
              <a:gd name="T92" fmla="*/ 2147483647 w 698"/>
              <a:gd name="T93" fmla="*/ 2147483647 h 123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98"/>
              <a:gd name="T142" fmla="*/ 0 h 1230"/>
              <a:gd name="T143" fmla="*/ 698 w 698"/>
              <a:gd name="T144" fmla="*/ 1230 h 123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98" h="1230">
                <a:moveTo>
                  <a:pt x="54" y="55"/>
                </a:moveTo>
                <a:lnTo>
                  <a:pt x="63" y="40"/>
                </a:lnTo>
                <a:lnTo>
                  <a:pt x="80" y="20"/>
                </a:lnTo>
                <a:lnTo>
                  <a:pt x="105" y="8"/>
                </a:lnTo>
                <a:lnTo>
                  <a:pt x="119" y="0"/>
                </a:lnTo>
                <a:lnTo>
                  <a:pt x="132" y="2"/>
                </a:lnTo>
                <a:lnTo>
                  <a:pt x="129" y="12"/>
                </a:lnTo>
                <a:lnTo>
                  <a:pt x="114" y="22"/>
                </a:lnTo>
                <a:lnTo>
                  <a:pt x="110" y="42"/>
                </a:lnTo>
                <a:lnTo>
                  <a:pt x="114" y="59"/>
                </a:lnTo>
                <a:lnTo>
                  <a:pt x="127" y="59"/>
                </a:lnTo>
                <a:lnTo>
                  <a:pt x="132" y="40"/>
                </a:lnTo>
                <a:lnTo>
                  <a:pt x="136" y="22"/>
                </a:lnTo>
                <a:lnTo>
                  <a:pt x="144" y="28"/>
                </a:lnTo>
                <a:lnTo>
                  <a:pt x="154" y="38"/>
                </a:lnTo>
                <a:lnTo>
                  <a:pt x="171" y="34"/>
                </a:lnTo>
                <a:lnTo>
                  <a:pt x="182" y="42"/>
                </a:lnTo>
                <a:lnTo>
                  <a:pt x="185" y="52"/>
                </a:lnTo>
                <a:lnTo>
                  <a:pt x="210" y="48"/>
                </a:lnTo>
                <a:lnTo>
                  <a:pt x="261" y="42"/>
                </a:lnTo>
                <a:lnTo>
                  <a:pt x="280" y="75"/>
                </a:lnTo>
                <a:lnTo>
                  <a:pt x="312" y="91"/>
                </a:lnTo>
                <a:lnTo>
                  <a:pt x="311" y="105"/>
                </a:lnTo>
                <a:lnTo>
                  <a:pt x="324" y="97"/>
                </a:lnTo>
                <a:lnTo>
                  <a:pt x="340" y="97"/>
                </a:lnTo>
                <a:lnTo>
                  <a:pt x="358" y="111"/>
                </a:lnTo>
                <a:lnTo>
                  <a:pt x="380" y="109"/>
                </a:lnTo>
                <a:lnTo>
                  <a:pt x="399" y="111"/>
                </a:lnTo>
                <a:lnTo>
                  <a:pt x="430" y="137"/>
                </a:lnTo>
                <a:lnTo>
                  <a:pt x="462" y="169"/>
                </a:lnTo>
                <a:lnTo>
                  <a:pt x="476" y="205"/>
                </a:lnTo>
                <a:lnTo>
                  <a:pt x="467" y="234"/>
                </a:lnTo>
                <a:lnTo>
                  <a:pt x="506" y="244"/>
                </a:lnTo>
                <a:lnTo>
                  <a:pt x="571" y="258"/>
                </a:lnTo>
                <a:lnTo>
                  <a:pt x="637" y="274"/>
                </a:lnTo>
                <a:lnTo>
                  <a:pt x="680" y="306"/>
                </a:lnTo>
                <a:lnTo>
                  <a:pt x="698" y="336"/>
                </a:lnTo>
                <a:lnTo>
                  <a:pt x="698" y="375"/>
                </a:lnTo>
                <a:lnTo>
                  <a:pt x="681" y="409"/>
                </a:lnTo>
                <a:lnTo>
                  <a:pt x="663" y="427"/>
                </a:lnTo>
                <a:lnTo>
                  <a:pt x="651" y="439"/>
                </a:lnTo>
                <a:lnTo>
                  <a:pt x="637" y="465"/>
                </a:lnTo>
                <a:lnTo>
                  <a:pt x="635" y="487"/>
                </a:lnTo>
                <a:lnTo>
                  <a:pt x="637" y="515"/>
                </a:lnTo>
                <a:lnTo>
                  <a:pt x="630" y="544"/>
                </a:lnTo>
                <a:lnTo>
                  <a:pt x="620" y="550"/>
                </a:lnTo>
                <a:lnTo>
                  <a:pt x="617" y="566"/>
                </a:lnTo>
                <a:lnTo>
                  <a:pt x="605" y="578"/>
                </a:lnTo>
                <a:lnTo>
                  <a:pt x="603" y="592"/>
                </a:lnTo>
                <a:lnTo>
                  <a:pt x="588" y="608"/>
                </a:lnTo>
                <a:lnTo>
                  <a:pt x="564" y="636"/>
                </a:lnTo>
                <a:lnTo>
                  <a:pt x="544" y="644"/>
                </a:lnTo>
                <a:lnTo>
                  <a:pt x="530" y="642"/>
                </a:lnTo>
                <a:lnTo>
                  <a:pt x="505" y="656"/>
                </a:lnTo>
                <a:lnTo>
                  <a:pt x="479" y="689"/>
                </a:lnTo>
                <a:lnTo>
                  <a:pt x="474" y="701"/>
                </a:lnTo>
                <a:lnTo>
                  <a:pt x="474" y="717"/>
                </a:lnTo>
                <a:lnTo>
                  <a:pt x="479" y="735"/>
                </a:lnTo>
                <a:lnTo>
                  <a:pt x="467" y="753"/>
                </a:lnTo>
                <a:lnTo>
                  <a:pt x="467" y="767"/>
                </a:lnTo>
                <a:lnTo>
                  <a:pt x="447" y="783"/>
                </a:lnTo>
                <a:lnTo>
                  <a:pt x="431" y="795"/>
                </a:lnTo>
                <a:lnTo>
                  <a:pt x="420" y="813"/>
                </a:lnTo>
                <a:lnTo>
                  <a:pt x="414" y="831"/>
                </a:lnTo>
                <a:lnTo>
                  <a:pt x="397" y="854"/>
                </a:lnTo>
                <a:lnTo>
                  <a:pt x="391" y="850"/>
                </a:lnTo>
                <a:lnTo>
                  <a:pt x="377" y="850"/>
                </a:lnTo>
                <a:lnTo>
                  <a:pt x="360" y="858"/>
                </a:lnTo>
                <a:lnTo>
                  <a:pt x="372" y="868"/>
                </a:lnTo>
                <a:lnTo>
                  <a:pt x="372" y="888"/>
                </a:lnTo>
                <a:lnTo>
                  <a:pt x="370" y="904"/>
                </a:lnTo>
                <a:lnTo>
                  <a:pt x="362" y="916"/>
                </a:lnTo>
                <a:lnTo>
                  <a:pt x="340" y="918"/>
                </a:lnTo>
                <a:lnTo>
                  <a:pt x="323" y="924"/>
                </a:lnTo>
                <a:lnTo>
                  <a:pt x="314" y="936"/>
                </a:lnTo>
                <a:lnTo>
                  <a:pt x="314" y="956"/>
                </a:lnTo>
                <a:lnTo>
                  <a:pt x="294" y="962"/>
                </a:lnTo>
                <a:lnTo>
                  <a:pt x="277" y="956"/>
                </a:lnTo>
                <a:lnTo>
                  <a:pt x="272" y="968"/>
                </a:lnTo>
                <a:lnTo>
                  <a:pt x="280" y="976"/>
                </a:lnTo>
                <a:lnTo>
                  <a:pt x="275" y="1007"/>
                </a:lnTo>
                <a:lnTo>
                  <a:pt x="268" y="1033"/>
                </a:lnTo>
                <a:lnTo>
                  <a:pt x="246" y="1033"/>
                </a:lnTo>
                <a:lnTo>
                  <a:pt x="239" y="1043"/>
                </a:lnTo>
                <a:lnTo>
                  <a:pt x="241" y="1063"/>
                </a:lnTo>
                <a:lnTo>
                  <a:pt x="253" y="1063"/>
                </a:lnTo>
                <a:lnTo>
                  <a:pt x="261" y="1075"/>
                </a:lnTo>
                <a:lnTo>
                  <a:pt x="256" y="1095"/>
                </a:lnTo>
                <a:lnTo>
                  <a:pt x="244" y="1097"/>
                </a:lnTo>
                <a:lnTo>
                  <a:pt x="226" y="1105"/>
                </a:lnTo>
                <a:lnTo>
                  <a:pt x="221" y="1121"/>
                </a:lnTo>
                <a:lnTo>
                  <a:pt x="219" y="1145"/>
                </a:lnTo>
                <a:lnTo>
                  <a:pt x="207" y="1157"/>
                </a:lnTo>
                <a:lnTo>
                  <a:pt x="250" y="1198"/>
                </a:lnTo>
                <a:lnTo>
                  <a:pt x="261" y="1218"/>
                </a:lnTo>
                <a:lnTo>
                  <a:pt x="255" y="1230"/>
                </a:lnTo>
                <a:lnTo>
                  <a:pt x="236" y="1222"/>
                </a:lnTo>
                <a:lnTo>
                  <a:pt x="221" y="1206"/>
                </a:lnTo>
                <a:lnTo>
                  <a:pt x="199" y="1194"/>
                </a:lnTo>
                <a:lnTo>
                  <a:pt x="178" y="1174"/>
                </a:lnTo>
                <a:lnTo>
                  <a:pt x="165" y="1149"/>
                </a:lnTo>
                <a:lnTo>
                  <a:pt x="163" y="1129"/>
                </a:lnTo>
                <a:lnTo>
                  <a:pt x="166" y="1113"/>
                </a:lnTo>
                <a:lnTo>
                  <a:pt x="165" y="982"/>
                </a:lnTo>
                <a:lnTo>
                  <a:pt x="159" y="956"/>
                </a:lnTo>
                <a:lnTo>
                  <a:pt x="144" y="932"/>
                </a:lnTo>
                <a:lnTo>
                  <a:pt x="144" y="910"/>
                </a:lnTo>
                <a:lnTo>
                  <a:pt x="154" y="884"/>
                </a:lnTo>
                <a:lnTo>
                  <a:pt x="163" y="852"/>
                </a:lnTo>
                <a:lnTo>
                  <a:pt x="159" y="819"/>
                </a:lnTo>
                <a:lnTo>
                  <a:pt x="158" y="805"/>
                </a:lnTo>
                <a:lnTo>
                  <a:pt x="156" y="787"/>
                </a:lnTo>
                <a:lnTo>
                  <a:pt x="161" y="779"/>
                </a:lnTo>
                <a:lnTo>
                  <a:pt x="165" y="743"/>
                </a:lnTo>
                <a:lnTo>
                  <a:pt x="161" y="725"/>
                </a:lnTo>
                <a:lnTo>
                  <a:pt x="168" y="680"/>
                </a:lnTo>
                <a:lnTo>
                  <a:pt x="161" y="642"/>
                </a:lnTo>
                <a:lnTo>
                  <a:pt x="166" y="622"/>
                </a:lnTo>
                <a:lnTo>
                  <a:pt x="175" y="584"/>
                </a:lnTo>
                <a:lnTo>
                  <a:pt x="166" y="560"/>
                </a:lnTo>
                <a:lnTo>
                  <a:pt x="149" y="542"/>
                </a:lnTo>
                <a:lnTo>
                  <a:pt x="144" y="521"/>
                </a:lnTo>
                <a:lnTo>
                  <a:pt x="125" y="503"/>
                </a:lnTo>
                <a:lnTo>
                  <a:pt x="105" y="491"/>
                </a:lnTo>
                <a:lnTo>
                  <a:pt x="76" y="485"/>
                </a:lnTo>
                <a:lnTo>
                  <a:pt x="63" y="457"/>
                </a:lnTo>
                <a:lnTo>
                  <a:pt x="44" y="431"/>
                </a:lnTo>
                <a:lnTo>
                  <a:pt x="42" y="409"/>
                </a:lnTo>
                <a:lnTo>
                  <a:pt x="40" y="389"/>
                </a:lnTo>
                <a:lnTo>
                  <a:pt x="35" y="375"/>
                </a:lnTo>
                <a:lnTo>
                  <a:pt x="25" y="358"/>
                </a:lnTo>
                <a:lnTo>
                  <a:pt x="12" y="350"/>
                </a:lnTo>
                <a:lnTo>
                  <a:pt x="1" y="334"/>
                </a:lnTo>
                <a:lnTo>
                  <a:pt x="13" y="320"/>
                </a:lnTo>
                <a:lnTo>
                  <a:pt x="13" y="286"/>
                </a:lnTo>
                <a:lnTo>
                  <a:pt x="6" y="268"/>
                </a:lnTo>
                <a:lnTo>
                  <a:pt x="0" y="250"/>
                </a:lnTo>
                <a:lnTo>
                  <a:pt x="6" y="224"/>
                </a:lnTo>
                <a:lnTo>
                  <a:pt x="34" y="159"/>
                </a:lnTo>
                <a:lnTo>
                  <a:pt x="35" y="131"/>
                </a:lnTo>
                <a:lnTo>
                  <a:pt x="51" y="101"/>
                </a:lnTo>
                <a:lnTo>
                  <a:pt x="51" y="85"/>
                </a:lnTo>
                <a:lnTo>
                  <a:pt x="54" y="55"/>
                </a:lnTo>
                <a:close/>
              </a:path>
            </a:pathLst>
          </a:custGeom>
          <a:solidFill>
            <a:srgbClr val="F8F8F8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6" name="Groupe 70"/>
          <p:cNvGrpSpPr/>
          <p:nvPr/>
        </p:nvGrpSpPr>
        <p:grpSpPr>
          <a:xfrm>
            <a:off x="2915323" y="1614211"/>
            <a:ext cx="3273425" cy="474521"/>
            <a:chOff x="3279775" y="1773379"/>
            <a:chExt cx="3273425" cy="474521"/>
          </a:xfrm>
        </p:grpSpPr>
        <p:sp>
          <p:nvSpPr>
            <p:cNvPr id="62479" name="Freeform 15"/>
            <p:cNvSpPr>
              <a:spLocks/>
            </p:cNvSpPr>
            <p:nvPr/>
          </p:nvSpPr>
          <p:spPr bwMode="auto">
            <a:xfrm>
              <a:off x="3279775" y="2057400"/>
              <a:ext cx="3273425" cy="190500"/>
            </a:xfrm>
            <a:custGeom>
              <a:avLst/>
              <a:gdLst>
                <a:gd name="T0" fmla="*/ 0 w 2981"/>
                <a:gd name="T1" fmla="*/ 1131961049 h 130"/>
                <a:gd name="T2" fmla="*/ 112549011 w 2981"/>
                <a:gd name="T3" fmla="*/ 1131961049 h 130"/>
                <a:gd name="T4" fmla="*/ 112549011 w 2981"/>
                <a:gd name="T5" fmla="*/ 1131961049 h 130"/>
                <a:gd name="T6" fmla="*/ 112549011 w 2981"/>
                <a:gd name="T7" fmla="*/ 1131961049 h 130"/>
                <a:gd name="T8" fmla="*/ 112549011 w 2981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1"/>
                <a:gd name="T16" fmla="*/ 0 h 130"/>
                <a:gd name="T17" fmla="*/ 2981 w 2981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1" h="130">
                  <a:moveTo>
                    <a:pt x="0" y="130"/>
                  </a:moveTo>
                  <a:cubicBezTo>
                    <a:pt x="164" y="116"/>
                    <a:pt x="679" y="65"/>
                    <a:pt x="984" y="46"/>
                  </a:cubicBezTo>
                  <a:cubicBezTo>
                    <a:pt x="1289" y="27"/>
                    <a:pt x="1600" y="20"/>
                    <a:pt x="1830" y="16"/>
                  </a:cubicBezTo>
                  <a:cubicBezTo>
                    <a:pt x="2060" y="12"/>
                    <a:pt x="2170" y="28"/>
                    <a:pt x="2362" y="25"/>
                  </a:cubicBezTo>
                  <a:cubicBezTo>
                    <a:pt x="2554" y="22"/>
                    <a:pt x="2852" y="5"/>
                    <a:pt x="2981" y="0"/>
                  </a:cubicBezTo>
                </a:path>
              </a:pathLst>
            </a:custGeom>
            <a:noFill/>
            <a:ln w="9525">
              <a:solidFill>
                <a:schemeClr val="accent5">
                  <a:lumMod val="75000"/>
                </a:schemeClr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>
                <a:solidFill>
                  <a:srgbClr val="3366CC"/>
                </a:solidFill>
              </a:endParaRPr>
            </a:p>
          </p:txBody>
        </p:sp>
        <p:sp>
          <p:nvSpPr>
            <p:cNvPr id="62487" name="Rectangle 23"/>
            <p:cNvSpPr>
              <a:spLocks noChangeArrowheads="1"/>
            </p:cNvSpPr>
            <p:nvPr/>
          </p:nvSpPr>
          <p:spPr bwMode="auto">
            <a:xfrm>
              <a:off x="4454236" y="1773379"/>
              <a:ext cx="310485" cy="367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b="1" dirty="0">
                  <a:solidFill>
                    <a:srgbClr val="3366CC"/>
                  </a:solidFill>
                </a:rPr>
                <a:t>?</a:t>
              </a:r>
              <a:endParaRPr lang="en-US" b="1" baseline="30000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895385" y="574095"/>
            <a:ext cx="1376363" cy="1165225"/>
            <a:chOff x="2891" y="695"/>
            <a:chExt cx="489" cy="447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087" y="975"/>
              <a:ext cx="150" cy="167"/>
              <a:chOff x="3087" y="975"/>
              <a:chExt cx="150" cy="167"/>
            </a:xfrm>
          </p:grpSpPr>
          <p:sp>
            <p:nvSpPr>
              <p:cNvPr id="62533" name="Freeform 8"/>
              <p:cNvSpPr>
                <a:spLocks/>
              </p:cNvSpPr>
              <p:nvPr/>
            </p:nvSpPr>
            <p:spPr bwMode="auto">
              <a:xfrm>
                <a:off x="3087" y="1037"/>
                <a:ext cx="70" cy="93"/>
              </a:xfrm>
              <a:custGeom>
                <a:avLst/>
                <a:gdLst>
                  <a:gd name="T0" fmla="*/ 16 w 70"/>
                  <a:gd name="T1" fmla="*/ 28 h 93"/>
                  <a:gd name="T2" fmla="*/ 21 w 70"/>
                  <a:gd name="T3" fmla="*/ 18 h 93"/>
                  <a:gd name="T4" fmla="*/ 34 w 70"/>
                  <a:gd name="T5" fmla="*/ 18 h 93"/>
                  <a:gd name="T6" fmla="*/ 52 w 70"/>
                  <a:gd name="T7" fmla="*/ 0 h 93"/>
                  <a:gd name="T8" fmla="*/ 58 w 70"/>
                  <a:gd name="T9" fmla="*/ 12 h 93"/>
                  <a:gd name="T10" fmla="*/ 67 w 70"/>
                  <a:gd name="T11" fmla="*/ 12 h 93"/>
                  <a:gd name="T12" fmla="*/ 70 w 70"/>
                  <a:gd name="T13" fmla="*/ 18 h 93"/>
                  <a:gd name="T14" fmla="*/ 65 w 70"/>
                  <a:gd name="T15" fmla="*/ 28 h 93"/>
                  <a:gd name="T16" fmla="*/ 58 w 70"/>
                  <a:gd name="T17" fmla="*/ 32 h 93"/>
                  <a:gd name="T18" fmla="*/ 58 w 70"/>
                  <a:gd name="T19" fmla="*/ 40 h 93"/>
                  <a:gd name="T20" fmla="*/ 56 w 70"/>
                  <a:gd name="T21" fmla="*/ 44 h 93"/>
                  <a:gd name="T22" fmla="*/ 54 w 70"/>
                  <a:gd name="T23" fmla="*/ 50 h 93"/>
                  <a:gd name="T24" fmla="*/ 58 w 70"/>
                  <a:gd name="T25" fmla="*/ 58 h 93"/>
                  <a:gd name="T26" fmla="*/ 52 w 70"/>
                  <a:gd name="T27" fmla="*/ 67 h 93"/>
                  <a:gd name="T28" fmla="*/ 47 w 70"/>
                  <a:gd name="T29" fmla="*/ 71 h 93"/>
                  <a:gd name="T30" fmla="*/ 41 w 70"/>
                  <a:gd name="T31" fmla="*/ 71 h 93"/>
                  <a:gd name="T32" fmla="*/ 39 w 70"/>
                  <a:gd name="T33" fmla="*/ 73 h 93"/>
                  <a:gd name="T34" fmla="*/ 38 w 70"/>
                  <a:gd name="T35" fmla="*/ 79 h 93"/>
                  <a:gd name="T36" fmla="*/ 29 w 70"/>
                  <a:gd name="T37" fmla="*/ 81 h 93"/>
                  <a:gd name="T38" fmla="*/ 27 w 70"/>
                  <a:gd name="T39" fmla="*/ 79 h 93"/>
                  <a:gd name="T40" fmla="*/ 19 w 70"/>
                  <a:gd name="T41" fmla="*/ 85 h 93"/>
                  <a:gd name="T42" fmla="*/ 18 w 70"/>
                  <a:gd name="T43" fmla="*/ 87 h 93"/>
                  <a:gd name="T44" fmla="*/ 9 w 70"/>
                  <a:gd name="T45" fmla="*/ 93 h 93"/>
                  <a:gd name="T46" fmla="*/ 5 w 70"/>
                  <a:gd name="T47" fmla="*/ 93 h 93"/>
                  <a:gd name="T48" fmla="*/ 3 w 70"/>
                  <a:gd name="T49" fmla="*/ 89 h 93"/>
                  <a:gd name="T50" fmla="*/ 1 w 70"/>
                  <a:gd name="T51" fmla="*/ 79 h 93"/>
                  <a:gd name="T52" fmla="*/ 0 w 70"/>
                  <a:gd name="T53" fmla="*/ 77 h 93"/>
                  <a:gd name="T54" fmla="*/ 0 w 70"/>
                  <a:gd name="T55" fmla="*/ 69 h 93"/>
                  <a:gd name="T56" fmla="*/ 5 w 70"/>
                  <a:gd name="T57" fmla="*/ 64 h 93"/>
                  <a:gd name="T58" fmla="*/ 10 w 70"/>
                  <a:gd name="T59" fmla="*/ 60 h 93"/>
                  <a:gd name="T60" fmla="*/ 14 w 70"/>
                  <a:gd name="T61" fmla="*/ 52 h 93"/>
                  <a:gd name="T62" fmla="*/ 19 w 70"/>
                  <a:gd name="T63" fmla="*/ 52 h 93"/>
                  <a:gd name="T64" fmla="*/ 23 w 70"/>
                  <a:gd name="T65" fmla="*/ 54 h 93"/>
                  <a:gd name="T66" fmla="*/ 29 w 70"/>
                  <a:gd name="T67" fmla="*/ 52 h 93"/>
                  <a:gd name="T68" fmla="*/ 23 w 70"/>
                  <a:gd name="T69" fmla="*/ 50 h 93"/>
                  <a:gd name="T70" fmla="*/ 16 w 70"/>
                  <a:gd name="T71" fmla="*/ 28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0"/>
                  <a:gd name="T109" fmla="*/ 0 h 93"/>
                  <a:gd name="T110" fmla="*/ 70 w 70"/>
                  <a:gd name="T111" fmla="*/ 93 h 9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0" h="93">
                    <a:moveTo>
                      <a:pt x="16" y="28"/>
                    </a:moveTo>
                    <a:lnTo>
                      <a:pt x="21" y="18"/>
                    </a:lnTo>
                    <a:lnTo>
                      <a:pt x="34" y="18"/>
                    </a:lnTo>
                    <a:lnTo>
                      <a:pt x="52" y="0"/>
                    </a:lnTo>
                    <a:lnTo>
                      <a:pt x="58" y="12"/>
                    </a:lnTo>
                    <a:lnTo>
                      <a:pt x="67" y="12"/>
                    </a:lnTo>
                    <a:lnTo>
                      <a:pt x="70" y="18"/>
                    </a:lnTo>
                    <a:lnTo>
                      <a:pt x="65" y="28"/>
                    </a:lnTo>
                    <a:lnTo>
                      <a:pt x="58" y="32"/>
                    </a:lnTo>
                    <a:lnTo>
                      <a:pt x="58" y="40"/>
                    </a:lnTo>
                    <a:lnTo>
                      <a:pt x="56" y="44"/>
                    </a:lnTo>
                    <a:lnTo>
                      <a:pt x="54" y="50"/>
                    </a:lnTo>
                    <a:lnTo>
                      <a:pt x="58" y="58"/>
                    </a:lnTo>
                    <a:lnTo>
                      <a:pt x="52" y="67"/>
                    </a:lnTo>
                    <a:lnTo>
                      <a:pt x="47" y="71"/>
                    </a:lnTo>
                    <a:lnTo>
                      <a:pt x="41" y="71"/>
                    </a:lnTo>
                    <a:lnTo>
                      <a:pt x="39" y="73"/>
                    </a:lnTo>
                    <a:lnTo>
                      <a:pt x="38" y="79"/>
                    </a:lnTo>
                    <a:lnTo>
                      <a:pt x="29" y="81"/>
                    </a:lnTo>
                    <a:lnTo>
                      <a:pt x="27" y="79"/>
                    </a:lnTo>
                    <a:lnTo>
                      <a:pt x="19" y="85"/>
                    </a:lnTo>
                    <a:lnTo>
                      <a:pt x="18" y="87"/>
                    </a:lnTo>
                    <a:lnTo>
                      <a:pt x="9" y="93"/>
                    </a:lnTo>
                    <a:lnTo>
                      <a:pt x="5" y="93"/>
                    </a:lnTo>
                    <a:lnTo>
                      <a:pt x="3" y="89"/>
                    </a:lnTo>
                    <a:lnTo>
                      <a:pt x="1" y="79"/>
                    </a:lnTo>
                    <a:lnTo>
                      <a:pt x="0" y="77"/>
                    </a:lnTo>
                    <a:lnTo>
                      <a:pt x="0" y="69"/>
                    </a:lnTo>
                    <a:lnTo>
                      <a:pt x="5" y="64"/>
                    </a:lnTo>
                    <a:lnTo>
                      <a:pt x="10" y="60"/>
                    </a:lnTo>
                    <a:lnTo>
                      <a:pt x="14" y="52"/>
                    </a:lnTo>
                    <a:lnTo>
                      <a:pt x="19" y="52"/>
                    </a:lnTo>
                    <a:lnTo>
                      <a:pt x="23" y="54"/>
                    </a:lnTo>
                    <a:lnTo>
                      <a:pt x="29" y="52"/>
                    </a:lnTo>
                    <a:lnTo>
                      <a:pt x="23" y="5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8F8F8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534" name="Freeform 9"/>
              <p:cNvSpPr>
                <a:spLocks/>
              </p:cNvSpPr>
              <p:nvPr/>
            </p:nvSpPr>
            <p:spPr bwMode="auto">
              <a:xfrm>
                <a:off x="3152" y="975"/>
                <a:ext cx="85" cy="167"/>
              </a:xfrm>
              <a:custGeom>
                <a:avLst/>
                <a:gdLst>
                  <a:gd name="T0" fmla="*/ 32 w 85"/>
                  <a:gd name="T1" fmla="*/ 18 h 167"/>
                  <a:gd name="T2" fmla="*/ 52 w 85"/>
                  <a:gd name="T3" fmla="*/ 16 h 167"/>
                  <a:gd name="T4" fmla="*/ 60 w 85"/>
                  <a:gd name="T5" fmla="*/ 10 h 167"/>
                  <a:gd name="T6" fmla="*/ 69 w 85"/>
                  <a:gd name="T7" fmla="*/ 4 h 167"/>
                  <a:gd name="T8" fmla="*/ 85 w 85"/>
                  <a:gd name="T9" fmla="*/ 2 h 167"/>
                  <a:gd name="T10" fmla="*/ 80 w 85"/>
                  <a:gd name="T11" fmla="*/ 16 h 167"/>
                  <a:gd name="T12" fmla="*/ 72 w 85"/>
                  <a:gd name="T13" fmla="*/ 20 h 167"/>
                  <a:gd name="T14" fmla="*/ 61 w 85"/>
                  <a:gd name="T15" fmla="*/ 32 h 167"/>
                  <a:gd name="T16" fmla="*/ 74 w 85"/>
                  <a:gd name="T17" fmla="*/ 32 h 167"/>
                  <a:gd name="T18" fmla="*/ 85 w 85"/>
                  <a:gd name="T19" fmla="*/ 32 h 167"/>
                  <a:gd name="T20" fmla="*/ 78 w 85"/>
                  <a:gd name="T21" fmla="*/ 46 h 167"/>
                  <a:gd name="T22" fmla="*/ 65 w 85"/>
                  <a:gd name="T23" fmla="*/ 52 h 167"/>
                  <a:gd name="T24" fmla="*/ 63 w 85"/>
                  <a:gd name="T25" fmla="*/ 62 h 167"/>
                  <a:gd name="T26" fmla="*/ 74 w 85"/>
                  <a:gd name="T27" fmla="*/ 76 h 167"/>
                  <a:gd name="T28" fmla="*/ 80 w 85"/>
                  <a:gd name="T29" fmla="*/ 90 h 167"/>
                  <a:gd name="T30" fmla="*/ 85 w 85"/>
                  <a:gd name="T31" fmla="*/ 108 h 167"/>
                  <a:gd name="T32" fmla="*/ 81 w 85"/>
                  <a:gd name="T33" fmla="*/ 131 h 167"/>
                  <a:gd name="T34" fmla="*/ 72 w 85"/>
                  <a:gd name="T35" fmla="*/ 141 h 167"/>
                  <a:gd name="T36" fmla="*/ 80 w 85"/>
                  <a:gd name="T37" fmla="*/ 157 h 167"/>
                  <a:gd name="T38" fmla="*/ 60 w 85"/>
                  <a:gd name="T39" fmla="*/ 157 h 167"/>
                  <a:gd name="T40" fmla="*/ 49 w 85"/>
                  <a:gd name="T41" fmla="*/ 155 h 167"/>
                  <a:gd name="T42" fmla="*/ 32 w 85"/>
                  <a:gd name="T43" fmla="*/ 161 h 167"/>
                  <a:gd name="T44" fmla="*/ 23 w 85"/>
                  <a:gd name="T45" fmla="*/ 163 h 167"/>
                  <a:gd name="T46" fmla="*/ 12 w 85"/>
                  <a:gd name="T47" fmla="*/ 165 h 167"/>
                  <a:gd name="T48" fmla="*/ 3 w 85"/>
                  <a:gd name="T49" fmla="*/ 159 h 167"/>
                  <a:gd name="T50" fmla="*/ 0 w 85"/>
                  <a:gd name="T51" fmla="*/ 149 h 167"/>
                  <a:gd name="T52" fmla="*/ 9 w 85"/>
                  <a:gd name="T53" fmla="*/ 139 h 167"/>
                  <a:gd name="T54" fmla="*/ 22 w 85"/>
                  <a:gd name="T55" fmla="*/ 137 h 167"/>
                  <a:gd name="T56" fmla="*/ 14 w 85"/>
                  <a:gd name="T57" fmla="*/ 131 h 167"/>
                  <a:gd name="T58" fmla="*/ 14 w 85"/>
                  <a:gd name="T59" fmla="*/ 120 h 167"/>
                  <a:gd name="T60" fmla="*/ 25 w 85"/>
                  <a:gd name="T61" fmla="*/ 114 h 167"/>
                  <a:gd name="T62" fmla="*/ 34 w 85"/>
                  <a:gd name="T63" fmla="*/ 112 h 167"/>
                  <a:gd name="T64" fmla="*/ 40 w 85"/>
                  <a:gd name="T65" fmla="*/ 94 h 167"/>
                  <a:gd name="T66" fmla="*/ 45 w 85"/>
                  <a:gd name="T67" fmla="*/ 76 h 167"/>
                  <a:gd name="T68" fmla="*/ 36 w 85"/>
                  <a:gd name="T69" fmla="*/ 64 h 167"/>
                  <a:gd name="T70" fmla="*/ 18 w 85"/>
                  <a:gd name="T71" fmla="*/ 60 h 167"/>
                  <a:gd name="T72" fmla="*/ 27 w 85"/>
                  <a:gd name="T73" fmla="*/ 24 h 1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5"/>
                  <a:gd name="T112" fmla="*/ 0 h 167"/>
                  <a:gd name="T113" fmla="*/ 85 w 85"/>
                  <a:gd name="T114" fmla="*/ 167 h 16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5" h="167">
                    <a:moveTo>
                      <a:pt x="27" y="24"/>
                    </a:moveTo>
                    <a:lnTo>
                      <a:pt x="32" y="18"/>
                    </a:lnTo>
                    <a:lnTo>
                      <a:pt x="49" y="20"/>
                    </a:lnTo>
                    <a:lnTo>
                      <a:pt x="52" y="16"/>
                    </a:lnTo>
                    <a:lnTo>
                      <a:pt x="56" y="10"/>
                    </a:lnTo>
                    <a:lnTo>
                      <a:pt x="60" y="10"/>
                    </a:lnTo>
                    <a:lnTo>
                      <a:pt x="63" y="8"/>
                    </a:lnTo>
                    <a:lnTo>
                      <a:pt x="69" y="4"/>
                    </a:lnTo>
                    <a:lnTo>
                      <a:pt x="76" y="0"/>
                    </a:lnTo>
                    <a:lnTo>
                      <a:pt x="85" y="2"/>
                    </a:lnTo>
                    <a:lnTo>
                      <a:pt x="83" y="10"/>
                    </a:lnTo>
                    <a:lnTo>
                      <a:pt x="80" y="16"/>
                    </a:lnTo>
                    <a:lnTo>
                      <a:pt x="76" y="18"/>
                    </a:lnTo>
                    <a:lnTo>
                      <a:pt x="72" y="20"/>
                    </a:lnTo>
                    <a:lnTo>
                      <a:pt x="61" y="24"/>
                    </a:lnTo>
                    <a:lnTo>
                      <a:pt x="61" y="32"/>
                    </a:lnTo>
                    <a:lnTo>
                      <a:pt x="63" y="36"/>
                    </a:lnTo>
                    <a:lnTo>
                      <a:pt x="74" y="32"/>
                    </a:lnTo>
                    <a:lnTo>
                      <a:pt x="83" y="28"/>
                    </a:lnTo>
                    <a:lnTo>
                      <a:pt x="85" y="32"/>
                    </a:lnTo>
                    <a:lnTo>
                      <a:pt x="85" y="44"/>
                    </a:lnTo>
                    <a:lnTo>
                      <a:pt x="78" y="46"/>
                    </a:lnTo>
                    <a:lnTo>
                      <a:pt x="71" y="46"/>
                    </a:lnTo>
                    <a:lnTo>
                      <a:pt x="65" y="52"/>
                    </a:lnTo>
                    <a:lnTo>
                      <a:pt x="63" y="56"/>
                    </a:lnTo>
                    <a:lnTo>
                      <a:pt x="63" y="62"/>
                    </a:lnTo>
                    <a:lnTo>
                      <a:pt x="69" y="70"/>
                    </a:lnTo>
                    <a:lnTo>
                      <a:pt x="74" y="76"/>
                    </a:lnTo>
                    <a:lnTo>
                      <a:pt x="78" y="82"/>
                    </a:lnTo>
                    <a:lnTo>
                      <a:pt x="80" y="90"/>
                    </a:lnTo>
                    <a:lnTo>
                      <a:pt x="81" y="98"/>
                    </a:lnTo>
                    <a:lnTo>
                      <a:pt x="85" y="108"/>
                    </a:lnTo>
                    <a:lnTo>
                      <a:pt x="85" y="122"/>
                    </a:lnTo>
                    <a:lnTo>
                      <a:pt x="81" y="131"/>
                    </a:lnTo>
                    <a:lnTo>
                      <a:pt x="74" y="137"/>
                    </a:lnTo>
                    <a:lnTo>
                      <a:pt x="72" y="141"/>
                    </a:lnTo>
                    <a:lnTo>
                      <a:pt x="76" y="149"/>
                    </a:lnTo>
                    <a:lnTo>
                      <a:pt x="80" y="157"/>
                    </a:lnTo>
                    <a:lnTo>
                      <a:pt x="69" y="157"/>
                    </a:lnTo>
                    <a:lnTo>
                      <a:pt x="60" y="157"/>
                    </a:lnTo>
                    <a:lnTo>
                      <a:pt x="56" y="155"/>
                    </a:lnTo>
                    <a:lnTo>
                      <a:pt x="49" y="155"/>
                    </a:lnTo>
                    <a:lnTo>
                      <a:pt x="40" y="157"/>
                    </a:lnTo>
                    <a:lnTo>
                      <a:pt x="32" y="161"/>
                    </a:lnTo>
                    <a:lnTo>
                      <a:pt x="27" y="161"/>
                    </a:lnTo>
                    <a:lnTo>
                      <a:pt x="23" y="163"/>
                    </a:lnTo>
                    <a:lnTo>
                      <a:pt x="14" y="167"/>
                    </a:lnTo>
                    <a:lnTo>
                      <a:pt x="12" y="165"/>
                    </a:lnTo>
                    <a:lnTo>
                      <a:pt x="9" y="161"/>
                    </a:lnTo>
                    <a:lnTo>
                      <a:pt x="3" y="159"/>
                    </a:lnTo>
                    <a:lnTo>
                      <a:pt x="0" y="157"/>
                    </a:lnTo>
                    <a:lnTo>
                      <a:pt x="0" y="149"/>
                    </a:lnTo>
                    <a:lnTo>
                      <a:pt x="3" y="139"/>
                    </a:lnTo>
                    <a:lnTo>
                      <a:pt x="9" y="139"/>
                    </a:lnTo>
                    <a:lnTo>
                      <a:pt x="14" y="137"/>
                    </a:lnTo>
                    <a:lnTo>
                      <a:pt x="22" y="137"/>
                    </a:lnTo>
                    <a:lnTo>
                      <a:pt x="22" y="135"/>
                    </a:lnTo>
                    <a:lnTo>
                      <a:pt x="14" y="131"/>
                    </a:lnTo>
                    <a:lnTo>
                      <a:pt x="14" y="124"/>
                    </a:lnTo>
                    <a:lnTo>
                      <a:pt x="14" y="120"/>
                    </a:lnTo>
                    <a:lnTo>
                      <a:pt x="22" y="116"/>
                    </a:lnTo>
                    <a:lnTo>
                      <a:pt x="25" y="114"/>
                    </a:lnTo>
                    <a:lnTo>
                      <a:pt x="29" y="112"/>
                    </a:lnTo>
                    <a:lnTo>
                      <a:pt x="34" y="112"/>
                    </a:lnTo>
                    <a:lnTo>
                      <a:pt x="38" y="110"/>
                    </a:lnTo>
                    <a:lnTo>
                      <a:pt x="40" y="94"/>
                    </a:lnTo>
                    <a:lnTo>
                      <a:pt x="45" y="82"/>
                    </a:lnTo>
                    <a:lnTo>
                      <a:pt x="45" y="76"/>
                    </a:lnTo>
                    <a:lnTo>
                      <a:pt x="32" y="74"/>
                    </a:lnTo>
                    <a:lnTo>
                      <a:pt x="36" y="64"/>
                    </a:lnTo>
                    <a:lnTo>
                      <a:pt x="27" y="58"/>
                    </a:lnTo>
                    <a:lnTo>
                      <a:pt x="18" y="60"/>
                    </a:lnTo>
                    <a:lnTo>
                      <a:pt x="29" y="4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F8F8F8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2532" name="Freeform 10"/>
            <p:cNvSpPr>
              <a:spLocks/>
            </p:cNvSpPr>
            <p:nvPr/>
          </p:nvSpPr>
          <p:spPr bwMode="auto">
            <a:xfrm>
              <a:off x="2891" y="695"/>
              <a:ext cx="489" cy="282"/>
            </a:xfrm>
            <a:custGeom>
              <a:avLst/>
              <a:gdLst>
                <a:gd name="T0" fmla="*/ 30 w 489"/>
                <a:gd name="T1" fmla="*/ 276 h 282"/>
                <a:gd name="T2" fmla="*/ 49 w 489"/>
                <a:gd name="T3" fmla="*/ 255 h 282"/>
                <a:gd name="T4" fmla="*/ 59 w 489"/>
                <a:gd name="T5" fmla="*/ 249 h 282"/>
                <a:gd name="T6" fmla="*/ 76 w 489"/>
                <a:gd name="T7" fmla="*/ 243 h 282"/>
                <a:gd name="T8" fmla="*/ 89 w 489"/>
                <a:gd name="T9" fmla="*/ 243 h 282"/>
                <a:gd name="T10" fmla="*/ 99 w 489"/>
                <a:gd name="T11" fmla="*/ 235 h 282"/>
                <a:gd name="T12" fmla="*/ 112 w 489"/>
                <a:gd name="T13" fmla="*/ 223 h 282"/>
                <a:gd name="T14" fmla="*/ 125 w 489"/>
                <a:gd name="T15" fmla="*/ 217 h 282"/>
                <a:gd name="T16" fmla="*/ 137 w 489"/>
                <a:gd name="T17" fmla="*/ 211 h 282"/>
                <a:gd name="T18" fmla="*/ 152 w 489"/>
                <a:gd name="T19" fmla="*/ 203 h 282"/>
                <a:gd name="T20" fmla="*/ 170 w 489"/>
                <a:gd name="T21" fmla="*/ 199 h 282"/>
                <a:gd name="T22" fmla="*/ 199 w 489"/>
                <a:gd name="T23" fmla="*/ 203 h 282"/>
                <a:gd name="T24" fmla="*/ 223 w 489"/>
                <a:gd name="T25" fmla="*/ 195 h 282"/>
                <a:gd name="T26" fmla="*/ 235 w 489"/>
                <a:gd name="T27" fmla="*/ 175 h 282"/>
                <a:gd name="T28" fmla="*/ 252 w 489"/>
                <a:gd name="T29" fmla="*/ 159 h 282"/>
                <a:gd name="T30" fmla="*/ 263 w 489"/>
                <a:gd name="T31" fmla="*/ 145 h 282"/>
                <a:gd name="T32" fmla="*/ 272 w 489"/>
                <a:gd name="T33" fmla="*/ 133 h 282"/>
                <a:gd name="T34" fmla="*/ 293 w 489"/>
                <a:gd name="T35" fmla="*/ 119 h 282"/>
                <a:gd name="T36" fmla="*/ 290 w 489"/>
                <a:gd name="T37" fmla="*/ 137 h 282"/>
                <a:gd name="T38" fmla="*/ 306 w 489"/>
                <a:gd name="T39" fmla="*/ 145 h 282"/>
                <a:gd name="T40" fmla="*/ 321 w 489"/>
                <a:gd name="T41" fmla="*/ 139 h 282"/>
                <a:gd name="T42" fmla="*/ 326 w 489"/>
                <a:gd name="T43" fmla="*/ 125 h 282"/>
                <a:gd name="T44" fmla="*/ 332 w 489"/>
                <a:gd name="T45" fmla="*/ 113 h 282"/>
                <a:gd name="T46" fmla="*/ 341 w 489"/>
                <a:gd name="T47" fmla="*/ 100 h 282"/>
                <a:gd name="T48" fmla="*/ 368 w 489"/>
                <a:gd name="T49" fmla="*/ 100 h 282"/>
                <a:gd name="T50" fmla="*/ 395 w 489"/>
                <a:gd name="T51" fmla="*/ 80 h 282"/>
                <a:gd name="T52" fmla="*/ 422 w 489"/>
                <a:gd name="T53" fmla="*/ 66 h 282"/>
                <a:gd name="T54" fmla="*/ 451 w 489"/>
                <a:gd name="T55" fmla="*/ 32 h 282"/>
                <a:gd name="T56" fmla="*/ 477 w 489"/>
                <a:gd name="T57" fmla="*/ 16 h 282"/>
                <a:gd name="T58" fmla="*/ 468 w 489"/>
                <a:gd name="T59" fmla="*/ 0 h 282"/>
                <a:gd name="T60" fmla="*/ 424 w 489"/>
                <a:gd name="T61" fmla="*/ 10 h 282"/>
                <a:gd name="T62" fmla="*/ 395 w 489"/>
                <a:gd name="T63" fmla="*/ 20 h 282"/>
                <a:gd name="T64" fmla="*/ 364 w 489"/>
                <a:gd name="T65" fmla="*/ 26 h 282"/>
                <a:gd name="T66" fmla="*/ 326 w 489"/>
                <a:gd name="T67" fmla="*/ 42 h 282"/>
                <a:gd name="T68" fmla="*/ 293 w 489"/>
                <a:gd name="T69" fmla="*/ 52 h 282"/>
                <a:gd name="T70" fmla="*/ 259 w 489"/>
                <a:gd name="T71" fmla="*/ 66 h 282"/>
                <a:gd name="T72" fmla="*/ 235 w 489"/>
                <a:gd name="T73" fmla="*/ 86 h 282"/>
                <a:gd name="T74" fmla="*/ 215 w 489"/>
                <a:gd name="T75" fmla="*/ 100 h 282"/>
                <a:gd name="T76" fmla="*/ 176 w 489"/>
                <a:gd name="T77" fmla="*/ 125 h 282"/>
                <a:gd name="T78" fmla="*/ 136 w 489"/>
                <a:gd name="T79" fmla="*/ 157 h 282"/>
                <a:gd name="T80" fmla="*/ 101 w 489"/>
                <a:gd name="T81" fmla="*/ 179 h 282"/>
                <a:gd name="T82" fmla="*/ 74 w 489"/>
                <a:gd name="T83" fmla="*/ 209 h 282"/>
                <a:gd name="T84" fmla="*/ 45 w 489"/>
                <a:gd name="T85" fmla="*/ 229 h 282"/>
                <a:gd name="T86" fmla="*/ 0 w 489"/>
                <a:gd name="T87" fmla="*/ 282 h 2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89"/>
                <a:gd name="T133" fmla="*/ 0 h 282"/>
                <a:gd name="T134" fmla="*/ 489 w 489"/>
                <a:gd name="T135" fmla="*/ 282 h 2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89" h="282">
                  <a:moveTo>
                    <a:pt x="0" y="282"/>
                  </a:moveTo>
                  <a:lnTo>
                    <a:pt x="30" y="276"/>
                  </a:lnTo>
                  <a:lnTo>
                    <a:pt x="41" y="264"/>
                  </a:lnTo>
                  <a:lnTo>
                    <a:pt x="49" y="255"/>
                  </a:lnTo>
                  <a:lnTo>
                    <a:pt x="52" y="249"/>
                  </a:lnTo>
                  <a:lnTo>
                    <a:pt x="59" y="249"/>
                  </a:lnTo>
                  <a:lnTo>
                    <a:pt x="67" y="243"/>
                  </a:lnTo>
                  <a:lnTo>
                    <a:pt x="76" y="243"/>
                  </a:lnTo>
                  <a:lnTo>
                    <a:pt x="81" y="243"/>
                  </a:lnTo>
                  <a:lnTo>
                    <a:pt x="89" y="243"/>
                  </a:lnTo>
                  <a:lnTo>
                    <a:pt x="92" y="243"/>
                  </a:lnTo>
                  <a:lnTo>
                    <a:pt x="99" y="235"/>
                  </a:lnTo>
                  <a:lnTo>
                    <a:pt x="103" y="229"/>
                  </a:lnTo>
                  <a:lnTo>
                    <a:pt x="112" y="223"/>
                  </a:lnTo>
                  <a:lnTo>
                    <a:pt x="119" y="221"/>
                  </a:lnTo>
                  <a:lnTo>
                    <a:pt x="125" y="217"/>
                  </a:lnTo>
                  <a:lnTo>
                    <a:pt x="132" y="215"/>
                  </a:lnTo>
                  <a:lnTo>
                    <a:pt x="137" y="211"/>
                  </a:lnTo>
                  <a:lnTo>
                    <a:pt x="145" y="207"/>
                  </a:lnTo>
                  <a:lnTo>
                    <a:pt x="152" y="203"/>
                  </a:lnTo>
                  <a:lnTo>
                    <a:pt x="161" y="197"/>
                  </a:lnTo>
                  <a:lnTo>
                    <a:pt x="170" y="199"/>
                  </a:lnTo>
                  <a:lnTo>
                    <a:pt x="185" y="203"/>
                  </a:lnTo>
                  <a:lnTo>
                    <a:pt x="199" y="203"/>
                  </a:lnTo>
                  <a:lnTo>
                    <a:pt x="215" y="197"/>
                  </a:lnTo>
                  <a:lnTo>
                    <a:pt x="223" y="195"/>
                  </a:lnTo>
                  <a:lnTo>
                    <a:pt x="228" y="183"/>
                  </a:lnTo>
                  <a:lnTo>
                    <a:pt x="235" y="175"/>
                  </a:lnTo>
                  <a:lnTo>
                    <a:pt x="248" y="165"/>
                  </a:lnTo>
                  <a:lnTo>
                    <a:pt x="252" y="159"/>
                  </a:lnTo>
                  <a:lnTo>
                    <a:pt x="252" y="151"/>
                  </a:lnTo>
                  <a:lnTo>
                    <a:pt x="263" y="145"/>
                  </a:lnTo>
                  <a:lnTo>
                    <a:pt x="268" y="139"/>
                  </a:lnTo>
                  <a:lnTo>
                    <a:pt x="272" y="133"/>
                  </a:lnTo>
                  <a:lnTo>
                    <a:pt x="275" y="131"/>
                  </a:lnTo>
                  <a:lnTo>
                    <a:pt x="293" y="119"/>
                  </a:lnTo>
                  <a:lnTo>
                    <a:pt x="293" y="131"/>
                  </a:lnTo>
                  <a:lnTo>
                    <a:pt x="290" y="137"/>
                  </a:lnTo>
                  <a:lnTo>
                    <a:pt x="293" y="143"/>
                  </a:lnTo>
                  <a:lnTo>
                    <a:pt x="306" y="145"/>
                  </a:lnTo>
                  <a:lnTo>
                    <a:pt x="313" y="145"/>
                  </a:lnTo>
                  <a:lnTo>
                    <a:pt x="321" y="139"/>
                  </a:lnTo>
                  <a:lnTo>
                    <a:pt x="326" y="131"/>
                  </a:lnTo>
                  <a:lnTo>
                    <a:pt x="326" y="125"/>
                  </a:lnTo>
                  <a:lnTo>
                    <a:pt x="332" y="119"/>
                  </a:lnTo>
                  <a:lnTo>
                    <a:pt x="332" y="113"/>
                  </a:lnTo>
                  <a:lnTo>
                    <a:pt x="337" y="104"/>
                  </a:lnTo>
                  <a:lnTo>
                    <a:pt x="341" y="100"/>
                  </a:lnTo>
                  <a:lnTo>
                    <a:pt x="350" y="100"/>
                  </a:lnTo>
                  <a:lnTo>
                    <a:pt x="368" y="100"/>
                  </a:lnTo>
                  <a:lnTo>
                    <a:pt x="382" y="92"/>
                  </a:lnTo>
                  <a:lnTo>
                    <a:pt x="395" y="80"/>
                  </a:lnTo>
                  <a:lnTo>
                    <a:pt x="409" y="76"/>
                  </a:lnTo>
                  <a:lnTo>
                    <a:pt x="422" y="66"/>
                  </a:lnTo>
                  <a:lnTo>
                    <a:pt x="431" y="50"/>
                  </a:lnTo>
                  <a:lnTo>
                    <a:pt x="451" y="32"/>
                  </a:lnTo>
                  <a:lnTo>
                    <a:pt x="464" y="24"/>
                  </a:lnTo>
                  <a:lnTo>
                    <a:pt x="477" y="16"/>
                  </a:lnTo>
                  <a:lnTo>
                    <a:pt x="489" y="6"/>
                  </a:lnTo>
                  <a:lnTo>
                    <a:pt x="468" y="0"/>
                  </a:lnTo>
                  <a:lnTo>
                    <a:pt x="446" y="0"/>
                  </a:lnTo>
                  <a:lnTo>
                    <a:pt x="424" y="10"/>
                  </a:lnTo>
                  <a:lnTo>
                    <a:pt x="413" y="16"/>
                  </a:lnTo>
                  <a:lnTo>
                    <a:pt x="395" y="20"/>
                  </a:lnTo>
                  <a:lnTo>
                    <a:pt x="375" y="22"/>
                  </a:lnTo>
                  <a:lnTo>
                    <a:pt x="364" y="26"/>
                  </a:lnTo>
                  <a:lnTo>
                    <a:pt x="341" y="36"/>
                  </a:lnTo>
                  <a:lnTo>
                    <a:pt x="326" y="42"/>
                  </a:lnTo>
                  <a:lnTo>
                    <a:pt x="312" y="48"/>
                  </a:lnTo>
                  <a:lnTo>
                    <a:pt x="293" y="52"/>
                  </a:lnTo>
                  <a:lnTo>
                    <a:pt x="275" y="58"/>
                  </a:lnTo>
                  <a:lnTo>
                    <a:pt x="259" y="66"/>
                  </a:lnTo>
                  <a:lnTo>
                    <a:pt x="246" y="76"/>
                  </a:lnTo>
                  <a:lnTo>
                    <a:pt x="235" y="86"/>
                  </a:lnTo>
                  <a:lnTo>
                    <a:pt x="225" y="94"/>
                  </a:lnTo>
                  <a:lnTo>
                    <a:pt x="215" y="100"/>
                  </a:lnTo>
                  <a:lnTo>
                    <a:pt x="196" y="113"/>
                  </a:lnTo>
                  <a:lnTo>
                    <a:pt x="176" y="125"/>
                  </a:lnTo>
                  <a:lnTo>
                    <a:pt x="152" y="139"/>
                  </a:lnTo>
                  <a:lnTo>
                    <a:pt x="136" y="157"/>
                  </a:lnTo>
                  <a:lnTo>
                    <a:pt x="118" y="171"/>
                  </a:lnTo>
                  <a:lnTo>
                    <a:pt x="101" y="179"/>
                  </a:lnTo>
                  <a:lnTo>
                    <a:pt x="85" y="197"/>
                  </a:lnTo>
                  <a:lnTo>
                    <a:pt x="74" y="209"/>
                  </a:lnTo>
                  <a:lnTo>
                    <a:pt x="59" y="221"/>
                  </a:lnTo>
                  <a:lnTo>
                    <a:pt x="45" y="229"/>
                  </a:lnTo>
                  <a:lnTo>
                    <a:pt x="30" y="237"/>
                  </a:lnTo>
                  <a:lnTo>
                    <a:pt x="0" y="282"/>
                  </a:lnTo>
                  <a:close/>
                </a:path>
              </a:pathLst>
            </a:custGeom>
            <a:solidFill>
              <a:srgbClr val="F8F8F8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467" name="Freeform 12"/>
          <p:cNvSpPr>
            <a:spLocks/>
          </p:cNvSpPr>
          <p:nvPr/>
        </p:nvSpPr>
        <p:spPr bwMode="auto">
          <a:xfrm>
            <a:off x="5993810" y="640770"/>
            <a:ext cx="2762250" cy="2919413"/>
          </a:xfrm>
          <a:custGeom>
            <a:avLst/>
            <a:gdLst>
              <a:gd name="T0" fmla="*/ 2147483647 w 1740"/>
              <a:gd name="T1" fmla="*/ 2147483647 h 1839"/>
              <a:gd name="T2" fmla="*/ 2147483647 w 1740"/>
              <a:gd name="T3" fmla="*/ 2147483647 h 1839"/>
              <a:gd name="T4" fmla="*/ 2147483647 w 1740"/>
              <a:gd name="T5" fmla="*/ 2147483647 h 1839"/>
              <a:gd name="T6" fmla="*/ 2147483647 w 1740"/>
              <a:gd name="T7" fmla="*/ 2147483647 h 1839"/>
              <a:gd name="T8" fmla="*/ 2147483647 w 1740"/>
              <a:gd name="T9" fmla="*/ 2147483647 h 1839"/>
              <a:gd name="T10" fmla="*/ 2147483647 w 1740"/>
              <a:gd name="T11" fmla="*/ 2147483647 h 1839"/>
              <a:gd name="T12" fmla="*/ 2147483647 w 1740"/>
              <a:gd name="T13" fmla="*/ 2147483647 h 1839"/>
              <a:gd name="T14" fmla="*/ 2147483647 w 1740"/>
              <a:gd name="T15" fmla="*/ 2147483647 h 1839"/>
              <a:gd name="T16" fmla="*/ 2147483647 w 1740"/>
              <a:gd name="T17" fmla="*/ 2147483647 h 1839"/>
              <a:gd name="T18" fmla="*/ 2147483647 w 1740"/>
              <a:gd name="T19" fmla="*/ 2147483647 h 1839"/>
              <a:gd name="T20" fmla="*/ 2147483647 w 1740"/>
              <a:gd name="T21" fmla="*/ 2147483647 h 1839"/>
              <a:gd name="T22" fmla="*/ 2147483647 w 1740"/>
              <a:gd name="T23" fmla="*/ 2147483647 h 1839"/>
              <a:gd name="T24" fmla="*/ 2147483647 w 1740"/>
              <a:gd name="T25" fmla="*/ 2147483647 h 1839"/>
              <a:gd name="T26" fmla="*/ 2147483647 w 1740"/>
              <a:gd name="T27" fmla="*/ 2147483647 h 1839"/>
              <a:gd name="T28" fmla="*/ 2147483647 w 1740"/>
              <a:gd name="T29" fmla="*/ 2147483647 h 1839"/>
              <a:gd name="T30" fmla="*/ 2147483647 w 1740"/>
              <a:gd name="T31" fmla="*/ 2147483647 h 1839"/>
              <a:gd name="T32" fmla="*/ 2147483647 w 1740"/>
              <a:gd name="T33" fmla="*/ 2147483647 h 1839"/>
              <a:gd name="T34" fmla="*/ 2147483647 w 1740"/>
              <a:gd name="T35" fmla="*/ 2147483647 h 1839"/>
              <a:gd name="T36" fmla="*/ 2147483647 w 1740"/>
              <a:gd name="T37" fmla="*/ 2147483647 h 1839"/>
              <a:gd name="T38" fmla="*/ 2147483647 w 1740"/>
              <a:gd name="T39" fmla="*/ 2147483647 h 1839"/>
              <a:gd name="T40" fmla="*/ 2147483647 w 1740"/>
              <a:gd name="T41" fmla="*/ 2147483647 h 1839"/>
              <a:gd name="T42" fmla="*/ 2147483647 w 1740"/>
              <a:gd name="T43" fmla="*/ 2147483647 h 1839"/>
              <a:gd name="T44" fmla="*/ 2147483647 w 1740"/>
              <a:gd name="T45" fmla="*/ 2147483647 h 1839"/>
              <a:gd name="T46" fmla="*/ 2147483647 w 1740"/>
              <a:gd name="T47" fmla="*/ 2147483647 h 1839"/>
              <a:gd name="T48" fmla="*/ 2147483647 w 1740"/>
              <a:gd name="T49" fmla="*/ 2147483647 h 1839"/>
              <a:gd name="T50" fmla="*/ 2147483647 w 1740"/>
              <a:gd name="T51" fmla="*/ 2147483647 h 1839"/>
              <a:gd name="T52" fmla="*/ 2147483647 w 1740"/>
              <a:gd name="T53" fmla="*/ 2147483647 h 1839"/>
              <a:gd name="T54" fmla="*/ 2147483647 w 1740"/>
              <a:gd name="T55" fmla="*/ 2147483647 h 1839"/>
              <a:gd name="T56" fmla="*/ 2147483647 w 1740"/>
              <a:gd name="T57" fmla="*/ 2147483647 h 1839"/>
              <a:gd name="T58" fmla="*/ 2147483647 w 1740"/>
              <a:gd name="T59" fmla="*/ 2147483647 h 1839"/>
              <a:gd name="T60" fmla="*/ 2147483647 w 1740"/>
              <a:gd name="T61" fmla="*/ 2147483647 h 1839"/>
              <a:gd name="T62" fmla="*/ 2147483647 w 1740"/>
              <a:gd name="T63" fmla="*/ 2147483647 h 1839"/>
              <a:gd name="T64" fmla="*/ 2147483647 w 1740"/>
              <a:gd name="T65" fmla="*/ 2147483647 h 1839"/>
              <a:gd name="T66" fmla="*/ 2147483647 w 1740"/>
              <a:gd name="T67" fmla="*/ 2147483647 h 1839"/>
              <a:gd name="T68" fmla="*/ 2147483647 w 1740"/>
              <a:gd name="T69" fmla="*/ 2147483647 h 1839"/>
              <a:gd name="T70" fmla="*/ 2147483647 w 1740"/>
              <a:gd name="T71" fmla="*/ 2147483647 h 1839"/>
              <a:gd name="T72" fmla="*/ 2147483647 w 1740"/>
              <a:gd name="T73" fmla="*/ 2147483647 h 1839"/>
              <a:gd name="T74" fmla="*/ 2147483647 w 1740"/>
              <a:gd name="T75" fmla="*/ 2147483647 h 1839"/>
              <a:gd name="T76" fmla="*/ 2147483647 w 1740"/>
              <a:gd name="T77" fmla="*/ 2147483647 h 1839"/>
              <a:gd name="T78" fmla="*/ 2147483647 w 1740"/>
              <a:gd name="T79" fmla="*/ 2147483647 h 1839"/>
              <a:gd name="T80" fmla="*/ 2147483647 w 1740"/>
              <a:gd name="T81" fmla="*/ 2147483647 h 1839"/>
              <a:gd name="T82" fmla="*/ 2147483647 w 1740"/>
              <a:gd name="T83" fmla="*/ 2147483647 h 1839"/>
              <a:gd name="T84" fmla="*/ 2147483647 w 1740"/>
              <a:gd name="T85" fmla="*/ 2147483647 h 1839"/>
              <a:gd name="T86" fmla="*/ 2147483647 w 1740"/>
              <a:gd name="T87" fmla="*/ 2147483647 h 1839"/>
              <a:gd name="T88" fmla="*/ 2147483647 w 1740"/>
              <a:gd name="T89" fmla="*/ 2147483647 h 1839"/>
              <a:gd name="T90" fmla="*/ 2147483647 w 1740"/>
              <a:gd name="T91" fmla="*/ 2147483647 h 1839"/>
              <a:gd name="T92" fmla="*/ 2147483647 w 1740"/>
              <a:gd name="T93" fmla="*/ 2147483647 h 1839"/>
              <a:gd name="T94" fmla="*/ 2147483647 w 1740"/>
              <a:gd name="T95" fmla="*/ 2147483647 h 1839"/>
              <a:gd name="T96" fmla="*/ 2147483647 w 1740"/>
              <a:gd name="T97" fmla="*/ 2147483647 h 1839"/>
              <a:gd name="T98" fmla="*/ 2147483647 w 1740"/>
              <a:gd name="T99" fmla="*/ 2147483647 h 1839"/>
              <a:gd name="T100" fmla="*/ 2147483647 w 1740"/>
              <a:gd name="T101" fmla="*/ 2147483647 h 1839"/>
              <a:gd name="T102" fmla="*/ 2147483647 w 1740"/>
              <a:gd name="T103" fmla="*/ 2147483647 h 1839"/>
              <a:gd name="T104" fmla="*/ 2147483647 w 1740"/>
              <a:gd name="T105" fmla="*/ 2147483647 h 1839"/>
              <a:gd name="T106" fmla="*/ 2147483647 w 1740"/>
              <a:gd name="T107" fmla="*/ 2147483647 h 1839"/>
              <a:gd name="T108" fmla="*/ 2147483647 w 1740"/>
              <a:gd name="T109" fmla="*/ 2147483647 h 1839"/>
              <a:gd name="T110" fmla="*/ 2147483647 w 1740"/>
              <a:gd name="T111" fmla="*/ 2147483647 h 1839"/>
              <a:gd name="T112" fmla="*/ 2147483647 w 1740"/>
              <a:gd name="T113" fmla="*/ 2147483647 h 1839"/>
              <a:gd name="T114" fmla="*/ 2147483647 w 1740"/>
              <a:gd name="T115" fmla="*/ 2147483647 h 1839"/>
              <a:gd name="T116" fmla="*/ 2147483647 w 1740"/>
              <a:gd name="T117" fmla="*/ 2147483647 h 1839"/>
              <a:gd name="T118" fmla="*/ 2147483647 w 1740"/>
              <a:gd name="T119" fmla="*/ 2147483647 h 1839"/>
              <a:gd name="T120" fmla="*/ 2147483647 w 1740"/>
              <a:gd name="T121" fmla="*/ 2147483647 h 1839"/>
              <a:gd name="T122" fmla="*/ 2147483647 w 1740"/>
              <a:gd name="T123" fmla="*/ 2147483647 h 183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40"/>
              <a:gd name="T187" fmla="*/ 0 h 1839"/>
              <a:gd name="T188" fmla="*/ 1740 w 1740"/>
              <a:gd name="T189" fmla="*/ 1839 h 183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40" h="1839">
                <a:moveTo>
                  <a:pt x="1648" y="1410"/>
                </a:moveTo>
                <a:lnTo>
                  <a:pt x="1593" y="1417"/>
                </a:lnTo>
                <a:lnTo>
                  <a:pt x="1515" y="1397"/>
                </a:lnTo>
                <a:lnTo>
                  <a:pt x="1355" y="1241"/>
                </a:lnTo>
                <a:lnTo>
                  <a:pt x="1364" y="1303"/>
                </a:lnTo>
                <a:lnTo>
                  <a:pt x="1412" y="1394"/>
                </a:lnTo>
                <a:lnTo>
                  <a:pt x="1467" y="1456"/>
                </a:lnTo>
                <a:lnTo>
                  <a:pt x="1526" y="1489"/>
                </a:lnTo>
                <a:lnTo>
                  <a:pt x="1590" y="1463"/>
                </a:lnTo>
                <a:lnTo>
                  <a:pt x="1641" y="1463"/>
                </a:lnTo>
                <a:lnTo>
                  <a:pt x="1740" y="1588"/>
                </a:lnTo>
                <a:lnTo>
                  <a:pt x="1625" y="1711"/>
                </a:lnTo>
                <a:lnTo>
                  <a:pt x="1549" y="1757"/>
                </a:lnTo>
                <a:lnTo>
                  <a:pt x="1387" y="1819"/>
                </a:lnTo>
                <a:lnTo>
                  <a:pt x="1339" y="1839"/>
                </a:lnTo>
                <a:lnTo>
                  <a:pt x="1309" y="1819"/>
                </a:lnTo>
                <a:lnTo>
                  <a:pt x="1300" y="1793"/>
                </a:lnTo>
                <a:lnTo>
                  <a:pt x="1297" y="1757"/>
                </a:lnTo>
                <a:lnTo>
                  <a:pt x="1284" y="1721"/>
                </a:lnTo>
                <a:lnTo>
                  <a:pt x="1261" y="1691"/>
                </a:lnTo>
                <a:lnTo>
                  <a:pt x="1242" y="1665"/>
                </a:lnTo>
                <a:lnTo>
                  <a:pt x="1214" y="1629"/>
                </a:lnTo>
                <a:lnTo>
                  <a:pt x="1198" y="1604"/>
                </a:lnTo>
                <a:lnTo>
                  <a:pt x="1185" y="1575"/>
                </a:lnTo>
                <a:lnTo>
                  <a:pt x="1162" y="1548"/>
                </a:lnTo>
                <a:lnTo>
                  <a:pt x="1127" y="1483"/>
                </a:lnTo>
                <a:lnTo>
                  <a:pt x="1107" y="1456"/>
                </a:lnTo>
                <a:lnTo>
                  <a:pt x="1082" y="1420"/>
                </a:lnTo>
                <a:lnTo>
                  <a:pt x="1040" y="1371"/>
                </a:lnTo>
                <a:lnTo>
                  <a:pt x="1017" y="1340"/>
                </a:lnTo>
                <a:lnTo>
                  <a:pt x="997" y="1320"/>
                </a:lnTo>
                <a:lnTo>
                  <a:pt x="976" y="1277"/>
                </a:lnTo>
                <a:lnTo>
                  <a:pt x="1043" y="1238"/>
                </a:lnTo>
                <a:lnTo>
                  <a:pt x="1072" y="1152"/>
                </a:lnTo>
                <a:lnTo>
                  <a:pt x="1008" y="1129"/>
                </a:lnTo>
                <a:lnTo>
                  <a:pt x="917" y="1142"/>
                </a:lnTo>
                <a:lnTo>
                  <a:pt x="898" y="1132"/>
                </a:lnTo>
                <a:lnTo>
                  <a:pt x="889" y="1132"/>
                </a:lnTo>
                <a:lnTo>
                  <a:pt x="876" y="1132"/>
                </a:lnTo>
                <a:lnTo>
                  <a:pt x="866" y="1132"/>
                </a:lnTo>
                <a:lnTo>
                  <a:pt x="862" y="1114"/>
                </a:lnTo>
                <a:lnTo>
                  <a:pt x="857" y="1101"/>
                </a:lnTo>
                <a:lnTo>
                  <a:pt x="857" y="1075"/>
                </a:lnTo>
                <a:lnTo>
                  <a:pt x="841" y="1062"/>
                </a:lnTo>
                <a:lnTo>
                  <a:pt x="837" y="1045"/>
                </a:lnTo>
                <a:lnTo>
                  <a:pt x="827" y="1042"/>
                </a:lnTo>
                <a:lnTo>
                  <a:pt x="818" y="1029"/>
                </a:lnTo>
                <a:lnTo>
                  <a:pt x="814" y="1016"/>
                </a:lnTo>
                <a:lnTo>
                  <a:pt x="807" y="1003"/>
                </a:lnTo>
                <a:lnTo>
                  <a:pt x="802" y="989"/>
                </a:lnTo>
                <a:lnTo>
                  <a:pt x="782" y="989"/>
                </a:lnTo>
                <a:lnTo>
                  <a:pt x="770" y="989"/>
                </a:lnTo>
                <a:lnTo>
                  <a:pt x="763" y="989"/>
                </a:lnTo>
                <a:lnTo>
                  <a:pt x="759" y="1012"/>
                </a:lnTo>
                <a:lnTo>
                  <a:pt x="759" y="1029"/>
                </a:lnTo>
                <a:lnTo>
                  <a:pt x="759" y="1049"/>
                </a:lnTo>
                <a:lnTo>
                  <a:pt x="759" y="1068"/>
                </a:lnTo>
                <a:lnTo>
                  <a:pt x="759" y="1081"/>
                </a:lnTo>
                <a:lnTo>
                  <a:pt x="743" y="1088"/>
                </a:lnTo>
                <a:lnTo>
                  <a:pt x="731" y="1101"/>
                </a:lnTo>
                <a:lnTo>
                  <a:pt x="711" y="1081"/>
                </a:lnTo>
                <a:lnTo>
                  <a:pt x="699" y="1055"/>
                </a:lnTo>
                <a:lnTo>
                  <a:pt x="703" y="1026"/>
                </a:lnTo>
                <a:lnTo>
                  <a:pt x="683" y="980"/>
                </a:lnTo>
                <a:lnTo>
                  <a:pt x="672" y="953"/>
                </a:lnTo>
                <a:lnTo>
                  <a:pt x="651" y="937"/>
                </a:lnTo>
                <a:lnTo>
                  <a:pt x="624" y="920"/>
                </a:lnTo>
                <a:lnTo>
                  <a:pt x="612" y="897"/>
                </a:lnTo>
                <a:lnTo>
                  <a:pt x="601" y="881"/>
                </a:lnTo>
                <a:lnTo>
                  <a:pt x="580" y="878"/>
                </a:lnTo>
                <a:lnTo>
                  <a:pt x="573" y="866"/>
                </a:lnTo>
                <a:lnTo>
                  <a:pt x="557" y="866"/>
                </a:lnTo>
                <a:lnTo>
                  <a:pt x="545" y="884"/>
                </a:lnTo>
                <a:lnTo>
                  <a:pt x="532" y="897"/>
                </a:lnTo>
                <a:lnTo>
                  <a:pt x="561" y="914"/>
                </a:lnTo>
                <a:lnTo>
                  <a:pt x="577" y="937"/>
                </a:lnTo>
                <a:lnTo>
                  <a:pt x="605" y="966"/>
                </a:lnTo>
                <a:lnTo>
                  <a:pt x="617" y="980"/>
                </a:lnTo>
                <a:lnTo>
                  <a:pt x="640" y="989"/>
                </a:lnTo>
                <a:lnTo>
                  <a:pt x="656" y="1016"/>
                </a:lnTo>
                <a:lnTo>
                  <a:pt x="637" y="1039"/>
                </a:lnTo>
                <a:lnTo>
                  <a:pt x="635" y="1029"/>
                </a:lnTo>
                <a:lnTo>
                  <a:pt x="635" y="1016"/>
                </a:lnTo>
                <a:lnTo>
                  <a:pt x="624" y="1045"/>
                </a:lnTo>
                <a:lnTo>
                  <a:pt x="621" y="1072"/>
                </a:lnTo>
                <a:lnTo>
                  <a:pt x="601" y="1078"/>
                </a:lnTo>
                <a:lnTo>
                  <a:pt x="609" y="1045"/>
                </a:lnTo>
                <a:lnTo>
                  <a:pt x="605" y="1029"/>
                </a:lnTo>
                <a:lnTo>
                  <a:pt x="584" y="1019"/>
                </a:lnTo>
                <a:lnTo>
                  <a:pt x="573" y="1012"/>
                </a:lnTo>
                <a:lnTo>
                  <a:pt x="564" y="999"/>
                </a:lnTo>
                <a:lnTo>
                  <a:pt x="545" y="986"/>
                </a:lnTo>
                <a:lnTo>
                  <a:pt x="532" y="976"/>
                </a:lnTo>
                <a:lnTo>
                  <a:pt x="518" y="957"/>
                </a:lnTo>
                <a:lnTo>
                  <a:pt x="502" y="947"/>
                </a:lnTo>
                <a:lnTo>
                  <a:pt x="493" y="927"/>
                </a:lnTo>
                <a:lnTo>
                  <a:pt x="490" y="911"/>
                </a:lnTo>
                <a:lnTo>
                  <a:pt x="477" y="904"/>
                </a:lnTo>
                <a:lnTo>
                  <a:pt x="463" y="894"/>
                </a:lnTo>
                <a:lnTo>
                  <a:pt x="438" y="894"/>
                </a:lnTo>
                <a:lnTo>
                  <a:pt x="415" y="897"/>
                </a:lnTo>
                <a:lnTo>
                  <a:pt x="390" y="894"/>
                </a:lnTo>
                <a:lnTo>
                  <a:pt x="344" y="897"/>
                </a:lnTo>
                <a:lnTo>
                  <a:pt x="312" y="901"/>
                </a:lnTo>
                <a:lnTo>
                  <a:pt x="303" y="907"/>
                </a:lnTo>
                <a:lnTo>
                  <a:pt x="300" y="927"/>
                </a:lnTo>
                <a:lnTo>
                  <a:pt x="300" y="950"/>
                </a:lnTo>
                <a:lnTo>
                  <a:pt x="280" y="973"/>
                </a:lnTo>
                <a:lnTo>
                  <a:pt x="268" y="983"/>
                </a:lnTo>
                <a:lnTo>
                  <a:pt x="261" y="989"/>
                </a:lnTo>
                <a:lnTo>
                  <a:pt x="252" y="1012"/>
                </a:lnTo>
                <a:lnTo>
                  <a:pt x="245" y="1026"/>
                </a:lnTo>
                <a:lnTo>
                  <a:pt x="255" y="1035"/>
                </a:lnTo>
                <a:lnTo>
                  <a:pt x="255" y="1055"/>
                </a:lnTo>
                <a:lnTo>
                  <a:pt x="252" y="1065"/>
                </a:lnTo>
                <a:lnTo>
                  <a:pt x="245" y="1078"/>
                </a:lnTo>
                <a:lnTo>
                  <a:pt x="229" y="1101"/>
                </a:lnTo>
                <a:lnTo>
                  <a:pt x="220" y="1091"/>
                </a:lnTo>
                <a:lnTo>
                  <a:pt x="209" y="1098"/>
                </a:lnTo>
                <a:lnTo>
                  <a:pt x="197" y="1108"/>
                </a:lnTo>
                <a:lnTo>
                  <a:pt x="177" y="1111"/>
                </a:lnTo>
                <a:lnTo>
                  <a:pt x="158" y="1129"/>
                </a:lnTo>
                <a:lnTo>
                  <a:pt x="138" y="1132"/>
                </a:lnTo>
                <a:lnTo>
                  <a:pt x="119" y="1132"/>
                </a:lnTo>
                <a:lnTo>
                  <a:pt x="101" y="1132"/>
                </a:lnTo>
                <a:lnTo>
                  <a:pt x="59" y="1142"/>
                </a:lnTo>
                <a:lnTo>
                  <a:pt x="39" y="1142"/>
                </a:lnTo>
                <a:lnTo>
                  <a:pt x="30" y="1118"/>
                </a:lnTo>
                <a:lnTo>
                  <a:pt x="20" y="1088"/>
                </a:lnTo>
                <a:lnTo>
                  <a:pt x="14" y="1062"/>
                </a:lnTo>
                <a:lnTo>
                  <a:pt x="11" y="1035"/>
                </a:lnTo>
                <a:lnTo>
                  <a:pt x="11" y="1003"/>
                </a:lnTo>
                <a:lnTo>
                  <a:pt x="0" y="957"/>
                </a:lnTo>
                <a:lnTo>
                  <a:pt x="32" y="927"/>
                </a:lnTo>
                <a:lnTo>
                  <a:pt x="51" y="904"/>
                </a:lnTo>
                <a:lnTo>
                  <a:pt x="94" y="904"/>
                </a:lnTo>
                <a:lnTo>
                  <a:pt x="138" y="911"/>
                </a:lnTo>
                <a:lnTo>
                  <a:pt x="170" y="897"/>
                </a:lnTo>
                <a:lnTo>
                  <a:pt x="206" y="894"/>
                </a:lnTo>
                <a:lnTo>
                  <a:pt x="209" y="853"/>
                </a:lnTo>
                <a:lnTo>
                  <a:pt x="229" y="827"/>
                </a:lnTo>
                <a:lnTo>
                  <a:pt x="181" y="797"/>
                </a:lnTo>
                <a:lnTo>
                  <a:pt x="174" y="774"/>
                </a:lnTo>
                <a:lnTo>
                  <a:pt x="177" y="741"/>
                </a:lnTo>
                <a:lnTo>
                  <a:pt x="213" y="741"/>
                </a:lnTo>
                <a:lnTo>
                  <a:pt x="236" y="738"/>
                </a:lnTo>
                <a:lnTo>
                  <a:pt x="240" y="741"/>
                </a:lnTo>
                <a:lnTo>
                  <a:pt x="264" y="722"/>
                </a:lnTo>
                <a:lnTo>
                  <a:pt x="291" y="712"/>
                </a:lnTo>
                <a:lnTo>
                  <a:pt x="300" y="712"/>
                </a:lnTo>
                <a:lnTo>
                  <a:pt x="316" y="692"/>
                </a:lnTo>
                <a:lnTo>
                  <a:pt x="335" y="685"/>
                </a:lnTo>
                <a:lnTo>
                  <a:pt x="355" y="649"/>
                </a:lnTo>
                <a:lnTo>
                  <a:pt x="367" y="659"/>
                </a:lnTo>
                <a:lnTo>
                  <a:pt x="394" y="636"/>
                </a:lnTo>
                <a:lnTo>
                  <a:pt x="396" y="636"/>
                </a:lnTo>
                <a:lnTo>
                  <a:pt x="428" y="608"/>
                </a:lnTo>
                <a:lnTo>
                  <a:pt x="447" y="605"/>
                </a:lnTo>
                <a:lnTo>
                  <a:pt x="474" y="605"/>
                </a:lnTo>
                <a:lnTo>
                  <a:pt x="490" y="605"/>
                </a:lnTo>
                <a:lnTo>
                  <a:pt x="477" y="572"/>
                </a:lnTo>
                <a:lnTo>
                  <a:pt x="470" y="546"/>
                </a:lnTo>
                <a:lnTo>
                  <a:pt x="463" y="490"/>
                </a:lnTo>
                <a:lnTo>
                  <a:pt x="502" y="486"/>
                </a:lnTo>
                <a:lnTo>
                  <a:pt x="522" y="477"/>
                </a:lnTo>
                <a:lnTo>
                  <a:pt x="513" y="500"/>
                </a:lnTo>
                <a:lnTo>
                  <a:pt x="529" y="516"/>
                </a:lnTo>
                <a:lnTo>
                  <a:pt x="545" y="536"/>
                </a:lnTo>
                <a:lnTo>
                  <a:pt x="554" y="549"/>
                </a:lnTo>
                <a:lnTo>
                  <a:pt x="600" y="546"/>
                </a:lnTo>
                <a:lnTo>
                  <a:pt x="637" y="496"/>
                </a:lnTo>
                <a:lnTo>
                  <a:pt x="667" y="473"/>
                </a:lnTo>
                <a:lnTo>
                  <a:pt x="683" y="457"/>
                </a:lnTo>
                <a:lnTo>
                  <a:pt x="703" y="437"/>
                </a:lnTo>
                <a:lnTo>
                  <a:pt x="722" y="411"/>
                </a:lnTo>
                <a:lnTo>
                  <a:pt x="738" y="421"/>
                </a:lnTo>
                <a:lnTo>
                  <a:pt x="738" y="404"/>
                </a:lnTo>
                <a:lnTo>
                  <a:pt x="747" y="394"/>
                </a:lnTo>
                <a:lnTo>
                  <a:pt x="775" y="401"/>
                </a:lnTo>
                <a:lnTo>
                  <a:pt x="825" y="444"/>
                </a:lnTo>
                <a:lnTo>
                  <a:pt x="814" y="324"/>
                </a:lnTo>
                <a:lnTo>
                  <a:pt x="774" y="376"/>
                </a:lnTo>
                <a:lnTo>
                  <a:pt x="740" y="373"/>
                </a:lnTo>
                <a:lnTo>
                  <a:pt x="731" y="340"/>
                </a:lnTo>
                <a:lnTo>
                  <a:pt x="731" y="324"/>
                </a:lnTo>
                <a:lnTo>
                  <a:pt x="722" y="314"/>
                </a:lnTo>
                <a:lnTo>
                  <a:pt x="747" y="288"/>
                </a:lnTo>
                <a:lnTo>
                  <a:pt x="763" y="268"/>
                </a:lnTo>
                <a:lnTo>
                  <a:pt x="779" y="261"/>
                </a:lnTo>
                <a:lnTo>
                  <a:pt x="791" y="258"/>
                </a:lnTo>
                <a:lnTo>
                  <a:pt x="802" y="242"/>
                </a:lnTo>
                <a:lnTo>
                  <a:pt x="814" y="238"/>
                </a:lnTo>
                <a:lnTo>
                  <a:pt x="830" y="238"/>
                </a:lnTo>
                <a:lnTo>
                  <a:pt x="802" y="209"/>
                </a:lnTo>
                <a:lnTo>
                  <a:pt x="774" y="215"/>
                </a:lnTo>
                <a:lnTo>
                  <a:pt x="754" y="215"/>
                </a:lnTo>
                <a:lnTo>
                  <a:pt x="738" y="205"/>
                </a:lnTo>
                <a:lnTo>
                  <a:pt x="738" y="225"/>
                </a:lnTo>
                <a:lnTo>
                  <a:pt x="722" y="245"/>
                </a:lnTo>
                <a:lnTo>
                  <a:pt x="699" y="278"/>
                </a:lnTo>
                <a:lnTo>
                  <a:pt x="676" y="291"/>
                </a:lnTo>
                <a:lnTo>
                  <a:pt x="660" y="291"/>
                </a:lnTo>
                <a:lnTo>
                  <a:pt x="653" y="314"/>
                </a:lnTo>
                <a:lnTo>
                  <a:pt x="653" y="324"/>
                </a:lnTo>
                <a:lnTo>
                  <a:pt x="640" y="334"/>
                </a:lnTo>
                <a:lnTo>
                  <a:pt x="656" y="373"/>
                </a:lnTo>
                <a:lnTo>
                  <a:pt x="667" y="394"/>
                </a:lnTo>
                <a:lnTo>
                  <a:pt x="648" y="424"/>
                </a:lnTo>
                <a:lnTo>
                  <a:pt x="624" y="444"/>
                </a:lnTo>
                <a:lnTo>
                  <a:pt x="617" y="473"/>
                </a:lnTo>
                <a:lnTo>
                  <a:pt x="605" y="496"/>
                </a:lnTo>
                <a:lnTo>
                  <a:pt x="593" y="496"/>
                </a:lnTo>
                <a:lnTo>
                  <a:pt x="573" y="500"/>
                </a:lnTo>
                <a:lnTo>
                  <a:pt x="554" y="510"/>
                </a:lnTo>
                <a:lnTo>
                  <a:pt x="548" y="506"/>
                </a:lnTo>
                <a:lnTo>
                  <a:pt x="548" y="490"/>
                </a:lnTo>
                <a:lnTo>
                  <a:pt x="545" y="463"/>
                </a:lnTo>
                <a:lnTo>
                  <a:pt x="529" y="463"/>
                </a:lnTo>
                <a:lnTo>
                  <a:pt x="518" y="447"/>
                </a:lnTo>
                <a:lnTo>
                  <a:pt x="522" y="424"/>
                </a:lnTo>
                <a:lnTo>
                  <a:pt x="525" y="411"/>
                </a:lnTo>
                <a:lnTo>
                  <a:pt x="522" y="404"/>
                </a:lnTo>
                <a:lnTo>
                  <a:pt x="509" y="411"/>
                </a:lnTo>
                <a:lnTo>
                  <a:pt x="502" y="411"/>
                </a:lnTo>
                <a:lnTo>
                  <a:pt x="493" y="408"/>
                </a:lnTo>
                <a:lnTo>
                  <a:pt x="486" y="404"/>
                </a:lnTo>
                <a:lnTo>
                  <a:pt x="470" y="417"/>
                </a:lnTo>
                <a:lnTo>
                  <a:pt x="454" y="434"/>
                </a:lnTo>
                <a:lnTo>
                  <a:pt x="438" y="450"/>
                </a:lnTo>
                <a:lnTo>
                  <a:pt x="403" y="447"/>
                </a:lnTo>
                <a:lnTo>
                  <a:pt x="380" y="444"/>
                </a:lnTo>
                <a:lnTo>
                  <a:pt x="364" y="427"/>
                </a:lnTo>
                <a:lnTo>
                  <a:pt x="364" y="417"/>
                </a:lnTo>
                <a:lnTo>
                  <a:pt x="374" y="404"/>
                </a:lnTo>
                <a:lnTo>
                  <a:pt x="387" y="394"/>
                </a:lnTo>
                <a:lnTo>
                  <a:pt x="396" y="381"/>
                </a:lnTo>
                <a:lnTo>
                  <a:pt x="374" y="388"/>
                </a:lnTo>
                <a:lnTo>
                  <a:pt x="364" y="370"/>
                </a:lnTo>
                <a:lnTo>
                  <a:pt x="364" y="360"/>
                </a:lnTo>
                <a:lnTo>
                  <a:pt x="396" y="357"/>
                </a:lnTo>
                <a:lnTo>
                  <a:pt x="426" y="353"/>
                </a:lnTo>
                <a:lnTo>
                  <a:pt x="406" y="344"/>
                </a:lnTo>
                <a:lnTo>
                  <a:pt x="376" y="347"/>
                </a:lnTo>
                <a:lnTo>
                  <a:pt x="376" y="327"/>
                </a:lnTo>
                <a:lnTo>
                  <a:pt x="390" y="314"/>
                </a:lnTo>
                <a:lnTo>
                  <a:pt x="419" y="301"/>
                </a:lnTo>
                <a:lnTo>
                  <a:pt x="428" y="288"/>
                </a:lnTo>
                <a:lnTo>
                  <a:pt x="438" y="281"/>
                </a:lnTo>
                <a:lnTo>
                  <a:pt x="461" y="278"/>
                </a:lnTo>
                <a:lnTo>
                  <a:pt x="481" y="281"/>
                </a:lnTo>
                <a:lnTo>
                  <a:pt x="490" y="288"/>
                </a:lnTo>
                <a:lnTo>
                  <a:pt x="506" y="278"/>
                </a:lnTo>
                <a:lnTo>
                  <a:pt x="490" y="274"/>
                </a:lnTo>
                <a:lnTo>
                  <a:pt x="490" y="248"/>
                </a:lnTo>
                <a:lnTo>
                  <a:pt x="532" y="219"/>
                </a:lnTo>
                <a:lnTo>
                  <a:pt x="554" y="199"/>
                </a:lnTo>
                <a:lnTo>
                  <a:pt x="566" y="196"/>
                </a:lnTo>
                <a:lnTo>
                  <a:pt x="564" y="186"/>
                </a:lnTo>
                <a:lnTo>
                  <a:pt x="584" y="163"/>
                </a:lnTo>
                <a:lnTo>
                  <a:pt x="605" y="133"/>
                </a:lnTo>
                <a:lnTo>
                  <a:pt x="632" y="118"/>
                </a:lnTo>
                <a:lnTo>
                  <a:pt x="612" y="105"/>
                </a:lnTo>
                <a:lnTo>
                  <a:pt x="664" y="76"/>
                </a:lnTo>
                <a:lnTo>
                  <a:pt x="687" y="79"/>
                </a:lnTo>
                <a:lnTo>
                  <a:pt x="683" y="62"/>
                </a:lnTo>
                <a:lnTo>
                  <a:pt x="727" y="59"/>
                </a:lnTo>
                <a:lnTo>
                  <a:pt x="811" y="7"/>
                </a:lnTo>
                <a:lnTo>
                  <a:pt x="825" y="0"/>
                </a:lnTo>
                <a:lnTo>
                  <a:pt x="807" y="39"/>
                </a:lnTo>
                <a:lnTo>
                  <a:pt x="827" y="20"/>
                </a:lnTo>
                <a:lnTo>
                  <a:pt x="850" y="13"/>
                </a:lnTo>
                <a:lnTo>
                  <a:pt x="846" y="30"/>
                </a:lnTo>
                <a:lnTo>
                  <a:pt x="912" y="10"/>
                </a:lnTo>
                <a:lnTo>
                  <a:pt x="944" y="26"/>
                </a:lnTo>
                <a:lnTo>
                  <a:pt x="898" y="43"/>
                </a:lnTo>
                <a:lnTo>
                  <a:pt x="914" y="62"/>
                </a:lnTo>
                <a:lnTo>
                  <a:pt x="979" y="59"/>
                </a:lnTo>
                <a:lnTo>
                  <a:pt x="1072" y="89"/>
                </a:lnTo>
                <a:lnTo>
                  <a:pt x="1066" y="122"/>
                </a:lnTo>
                <a:lnTo>
                  <a:pt x="1027" y="153"/>
                </a:lnTo>
                <a:lnTo>
                  <a:pt x="969" y="169"/>
                </a:lnTo>
                <a:lnTo>
                  <a:pt x="960" y="205"/>
                </a:lnTo>
                <a:lnTo>
                  <a:pt x="963" y="238"/>
                </a:lnTo>
                <a:lnTo>
                  <a:pt x="979" y="245"/>
                </a:lnTo>
                <a:lnTo>
                  <a:pt x="981" y="261"/>
                </a:lnTo>
                <a:lnTo>
                  <a:pt x="988" y="268"/>
                </a:lnTo>
                <a:lnTo>
                  <a:pt x="1001" y="274"/>
                </a:lnTo>
                <a:lnTo>
                  <a:pt x="1004" y="294"/>
                </a:lnTo>
                <a:lnTo>
                  <a:pt x="1024" y="317"/>
                </a:lnTo>
                <a:lnTo>
                  <a:pt x="1024" y="327"/>
                </a:lnTo>
                <a:lnTo>
                  <a:pt x="1043" y="327"/>
                </a:lnTo>
                <a:lnTo>
                  <a:pt x="1049" y="334"/>
                </a:lnTo>
                <a:lnTo>
                  <a:pt x="1066" y="340"/>
                </a:lnTo>
                <a:lnTo>
                  <a:pt x="1075" y="330"/>
                </a:lnTo>
                <a:lnTo>
                  <a:pt x="1084" y="314"/>
                </a:lnTo>
                <a:lnTo>
                  <a:pt x="1091" y="304"/>
                </a:lnTo>
                <a:lnTo>
                  <a:pt x="1107" y="311"/>
                </a:lnTo>
                <a:lnTo>
                  <a:pt x="1127" y="288"/>
                </a:lnTo>
                <a:lnTo>
                  <a:pt x="1127" y="271"/>
                </a:lnTo>
                <a:lnTo>
                  <a:pt x="1134" y="258"/>
                </a:lnTo>
                <a:lnTo>
                  <a:pt x="1135" y="248"/>
                </a:lnTo>
                <a:lnTo>
                  <a:pt x="1174" y="238"/>
                </a:lnTo>
                <a:lnTo>
                  <a:pt x="1206" y="228"/>
                </a:lnTo>
                <a:lnTo>
                  <a:pt x="1249" y="215"/>
                </a:lnTo>
                <a:lnTo>
                  <a:pt x="1297" y="225"/>
                </a:lnTo>
                <a:lnTo>
                  <a:pt x="1345" y="225"/>
                </a:lnTo>
                <a:lnTo>
                  <a:pt x="1426" y="225"/>
                </a:lnTo>
                <a:lnTo>
                  <a:pt x="1439" y="143"/>
                </a:lnTo>
                <a:lnTo>
                  <a:pt x="1483" y="146"/>
                </a:lnTo>
                <a:lnTo>
                  <a:pt x="1515" y="209"/>
                </a:lnTo>
                <a:lnTo>
                  <a:pt x="1522" y="156"/>
                </a:lnTo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3" name="Freeform 3"/>
          <p:cNvSpPr>
            <a:spLocks/>
          </p:cNvSpPr>
          <p:nvPr/>
        </p:nvSpPr>
        <p:spPr bwMode="auto">
          <a:xfrm>
            <a:off x="6866935" y="2274308"/>
            <a:ext cx="79375" cy="77787"/>
          </a:xfrm>
          <a:custGeom>
            <a:avLst/>
            <a:gdLst>
              <a:gd name="T0" fmla="*/ 2147483647 w 27"/>
              <a:gd name="T1" fmla="*/ 2147483647 h 30"/>
              <a:gd name="T2" fmla="*/ 2147483647 w 27"/>
              <a:gd name="T3" fmla="*/ 2147483647 h 30"/>
              <a:gd name="T4" fmla="*/ 2147483647 w 27"/>
              <a:gd name="T5" fmla="*/ 2147483647 h 30"/>
              <a:gd name="T6" fmla="*/ 0 w 27"/>
              <a:gd name="T7" fmla="*/ 2147483647 h 30"/>
              <a:gd name="T8" fmla="*/ 2147483647 w 27"/>
              <a:gd name="T9" fmla="*/ 0 h 30"/>
              <a:gd name="T10" fmla="*/ 2147483647 w 27"/>
              <a:gd name="T11" fmla="*/ 214748364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"/>
              <a:gd name="T19" fmla="*/ 0 h 30"/>
              <a:gd name="T20" fmla="*/ 27 w 27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" h="30">
                <a:moveTo>
                  <a:pt x="27" y="2"/>
                </a:moveTo>
                <a:lnTo>
                  <a:pt x="27" y="28"/>
                </a:lnTo>
                <a:lnTo>
                  <a:pt x="18" y="30"/>
                </a:lnTo>
                <a:lnTo>
                  <a:pt x="0" y="6"/>
                </a:lnTo>
                <a:lnTo>
                  <a:pt x="10" y="0"/>
                </a:lnTo>
                <a:lnTo>
                  <a:pt x="27" y="2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4" name="Freeform 4"/>
          <p:cNvSpPr>
            <a:spLocks/>
          </p:cNvSpPr>
          <p:nvPr/>
        </p:nvSpPr>
        <p:spPr bwMode="auto">
          <a:xfrm>
            <a:off x="6725648" y="2137783"/>
            <a:ext cx="63500" cy="117475"/>
          </a:xfrm>
          <a:custGeom>
            <a:avLst/>
            <a:gdLst>
              <a:gd name="T0" fmla="*/ 2147483647 w 23"/>
              <a:gd name="T1" fmla="*/ 0 h 44"/>
              <a:gd name="T2" fmla="*/ 0 w 23"/>
              <a:gd name="T3" fmla="*/ 2147483647 h 44"/>
              <a:gd name="T4" fmla="*/ 2147483647 w 23"/>
              <a:gd name="T5" fmla="*/ 2147483647 h 44"/>
              <a:gd name="T6" fmla="*/ 2147483647 w 23"/>
              <a:gd name="T7" fmla="*/ 2147483647 h 44"/>
              <a:gd name="T8" fmla="*/ 2147483647 w 23"/>
              <a:gd name="T9" fmla="*/ 0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44"/>
              <a:gd name="T17" fmla="*/ 23 w 23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44">
                <a:moveTo>
                  <a:pt x="23" y="0"/>
                </a:moveTo>
                <a:lnTo>
                  <a:pt x="0" y="8"/>
                </a:lnTo>
                <a:lnTo>
                  <a:pt x="3" y="44"/>
                </a:lnTo>
                <a:lnTo>
                  <a:pt x="20" y="40"/>
                </a:lnTo>
                <a:lnTo>
                  <a:pt x="23" y="0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5" name="Freeform 5"/>
          <p:cNvSpPr>
            <a:spLocks/>
          </p:cNvSpPr>
          <p:nvPr/>
        </p:nvSpPr>
        <p:spPr bwMode="auto">
          <a:xfrm>
            <a:off x="5369923" y="2410833"/>
            <a:ext cx="3121025" cy="3392487"/>
          </a:xfrm>
          <a:custGeom>
            <a:avLst/>
            <a:gdLst>
              <a:gd name="T0" fmla="*/ 2147483647 w 1108"/>
              <a:gd name="T1" fmla="*/ 2147483647 h 1301"/>
              <a:gd name="T2" fmla="*/ 2147483647 w 1108"/>
              <a:gd name="T3" fmla="*/ 2147483647 h 1301"/>
              <a:gd name="T4" fmla="*/ 2147483647 w 1108"/>
              <a:gd name="T5" fmla="*/ 2147483647 h 1301"/>
              <a:gd name="T6" fmla="*/ 2147483647 w 1108"/>
              <a:gd name="T7" fmla="*/ 2147483647 h 1301"/>
              <a:gd name="T8" fmla="*/ 2147483647 w 1108"/>
              <a:gd name="T9" fmla="*/ 2147483647 h 1301"/>
              <a:gd name="T10" fmla="*/ 2147483647 w 1108"/>
              <a:gd name="T11" fmla="*/ 2147483647 h 1301"/>
              <a:gd name="T12" fmla="*/ 2147483647 w 1108"/>
              <a:gd name="T13" fmla="*/ 2147483647 h 1301"/>
              <a:gd name="T14" fmla="*/ 2147483647 w 1108"/>
              <a:gd name="T15" fmla="*/ 2147483647 h 1301"/>
              <a:gd name="T16" fmla="*/ 2147483647 w 1108"/>
              <a:gd name="T17" fmla="*/ 2147483647 h 1301"/>
              <a:gd name="T18" fmla="*/ 2147483647 w 1108"/>
              <a:gd name="T19" fmla="*/ 2147483647 h 1301"/>
              <a:gd name="T20" fmla="*/ 2147483647 w 1108"/>
              <a:gd name="T21" fmla="*/ 2147483647 h 1301"/>
              <a:gd name="T22" fmla="*/ 2147483647 w 1108"/>
              <a:gd name="T23" fmla="*/ 2147483647 h 1301"/>
              <a:gd name="T24" fmla="*/ 2147483647 w 1108"/>
              <a:gd name="T25" fmla="*/ 2147483647 h 1301"/>
              <a:gd name="T26" fmla="*/ 2147483647 w 1108"/>
              <a:gd name="T27" fmla="*/ 2147483647 h 1301"/>
              <a:gd name="T28" fmla="*/ 2147483647 w 1108"/>
              <a:gd name="T29" fmla="*/ 2147483647 h 1301"/>
              <a:gd name="T30" fmla="*/ 2147483647 w 1108"/>
              <a:gd name="T31" fmla="*/ 2147483647 h 1301"/>
              <a:gd name="T32" fmla="*/ 2147483647 w 1108"/>
              <a:gd name="T33" fmla="*/ 2147483647 h 1301"/>
              <a:gd name="T34" fmla="*/ 2147483647 w 1108"/>
              <a:gd name="T35" fmla="*/ 2147483647 h 1301"/>
              <a:gd name="T36" fmla="*/ 2147483647 w 1108"/>
              <a:gd name="T37" fmla="*/ 2147483647 h 1301"/>
              <a:gd name="T38" fmla="*/ 2147483647 w 1108"/>
              <a:gd name="T39" fmla="*/ 2147483647 h 1301"/>
              <a:gd name="T40" fmla="*/ 2147483647 w 1108"/>
              <a:gd name="T41" fmla="*/ 2147483647 h 1301"/>
              <a:gd name="T42" fmla="*/ 2147483647 w 1108"/>
              <a:gd name="T43" fmla="*/ 2147483647 h 1301"/>
              <a:gd name="T44" fmla="*/ 2147483647 w 1108"/>
              <a:gd name="T45" fmla="*/ 2147483647 h 1301"/>
              <a:gd name="T46" fmla="*/ 2147483647 w 1108"/>
              <a:gd name="T47" fmla="*/ 2147483647 h 1301"/>
              <a:gd name="T48" fmla="*/ 2147483647 w 1108"/>
              <a:gd name="T49" fmla="*/ 2147483647 h 1301"/>
              <a:gd name="T50" fmla="*/ 2147483647 w 1108"/>
              <a:gd name="T51" fmla="*/ 2147483647 h 1301"/>
              <a:gd name="T52" fmla="*/ 2147483647 w 1108"/>
              <a:gd name="T53" fmla="*/ 2147483647 h 1301"/>
              <a:gd name="T54" fmla="*/ 2147483647 w 1108"/>
              <a:gd name="T55" fmla="*/ 2147483647 h 1301"/>
              <a:gd name="T56" fmla="*/ 2147483647 w 1108"/>
              <a:gd name="T57" fmla="*/ 2147483647 h 1301"/>
              <a:gd name="T58" fmla="*/ 2147483647 w 1108"/>
              <a:gd name="T59" fmla="*/ 2147483647 h 1301"/>
              <a:gd name="T60" fmla="*/ 2147483647 w 1108"/>
              <a:gd name="T61" fmla="*/ 2147483647 h 1301"/>
              <a:gd name="T62" fmla="*/ 2147483647 w 1108"/>
              <a:gd name="T63" fmla="*/ 2147483647 h 1301"/>
              <a:gd name="T64" fmla="*/ 2147483647 w 1108"/>
              <a:gd name="T65" fmla="*/ 2147483647 h 1301"/>
              <a:gd name="T66" fmla="*/ 2147483647 w 1108"/>
              <a:gd name="T67" fmla="*/ 2147483647 h 1301"/>
              <a:gd name="T68" fmla="*/ 2147483647 w 1108"/>
              <a:gd name="T69" fmla="*/ 2147483647 h 1301"/>
              <a:gd name="T70" fmla="*/ 2147483647 w 1108"/>
              <a:gd name="T71" fmla="*/ 2147483647 h 1301"/>
              <a:gd name="T72" fmla="*/ 2147483647 w 1108"/>
              <a:gd name="T73" fmla="*/ 2147483647 h 1301"/>
              <a:gd name="T74" fmla="*/ 2147483647 w 1108"/>
              <a:gd name="T75" fmla="*/ 2147483647 h 1301"/>
              <a:gd name="T76" fmla="*/ 2147483647 w 1108"/>
              <a:gd name="T77" fmla="*/ 2147483647 h 1301"/>
              <a:gd name="T78" fmla="*/ 2147483647 w 1108"/>
              <a:gd name="T79" fmla="*/ 2147483647 h 1301"/>
              <a:gd name="T80" fmla="*/ 2147483647 w 1108"/>
              <a:gd name="T81" fmla="*/ 2147483647 h 1301"/>
              <a:gd name="T82" fmla="*/ 2147483647 w 1108"/>
              <a:gd name="T83" fmla="*/ 2147483647 h 130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108"/>
              <a:gd name="T127" fmla="*/ 0 h 1301"/>
              <a:gd name="T128" fmla="*/ 1108 w 1108"/>
              <a:gd name="T129" fmla="*/ 1301 h 130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108" h="1301">
                <a:moveTo>
                  <a:pt x="829" y="156"/>
                </a:moveTo>
                <a:lnTo>
                  <a:pt x="847" y="210"/>
                </a:lnTo>
                <a:lnTo>
                  <a:pt x="882" y="292"/>
                </a:lnTo>
                <a:lnTo>
                  <a:pt x="951" y="425"/>
                </a:lnTo>
                <a:lnTo>
                  <a:pt x="976" y="443"/>
                </a:lnTo>
                <a:lnTo>
                  <a:pt x="992" y="482"/>
                </a:lnTo>
                <a:lnTo>
                  <a:pt x="1047" y="480"/>
                </a:lnTo>
                <a:lnTo>
                  <a:pt x="1083" y="468"/>
                </a:lnTo>
                <a:lnTo>
                  <a:pt x="1108" y="468"/>
                </a:lnTo>
                <a:lnTo>
                  <a:pt x="1107" y="520"/>
                </a:lnTo>
                <a:lnTo>
                  <a:pt x="1097" y="548"/>
                </a:lnTo>
                <a:lnTo>
                  <a:pt x="998" y="665"/>
                </a:lnTo>
                <a:lnTo>
                  <a:pt x="907" y="786"/>
                </a:lnTo>
                <a:lnTo>
                  <a:pt x="909" y="832"/>
                </a:lnTo>
                <a:lnTo>
                  <a:pt x="934" y="866"/>
                </a:lnTo>
                <a:lnTo>
                  <a:pt x="922" y="892"/>
                </a:lnTo>
                <a:lnTo>
                  <a:pt x="929" y="929"/>
                </a:lnTo>
                <a:lnTo>
                  <a:pt x="922" y="955"/>
                </a:lnTo>
                <a:lnTo>
                  <a:pt x="900" y="977"/>
                </a:lnTo>
                <a:lnTo>
                  <a:pt x="882" y="977"/>
                </a:lnTo>
                <a:lnTo>
                  <a:pt x="851" y="1015"/>
                </a:lnTo>
                <a:lnTo>
                  <a:pt x="824" y="1060"/>
                </a:lnTo>
                <a:lnTo>
                  <a:pt x="829" y="1108"/>
                </a:lnTo>
                <a:lnTo>
                  <a:pt x="802" y="1130"/>
                </a:lnTo>
                <a:lnTo>
                  <a:pt x="776" y="1180"/>
                </a:lnTo>
                <a:lnTo>
                  <a:pt x="746" y="1227"/>
                </a:lnTo>
                <a:lnTo>
                  <a:pt x="729" y="1245"/>
                </a:lnTo>
                <a:lnTo>
                  <a:pt x="715" y="1249"/>
                </a:lnTo>
                <a:lnTo>
                  <a:pt x="689" y="1279"/>
                </a:lnTo>
                <a:lnTo>
                  <a:pt x="648" y="1297"/>
                </a:lnTo>
                <a:lnTo>
                  <a:pt x="595" y="1301"/>
                </a:lnTo>
                <a:lnTo>
                  <a:pt x="566" y="1281"/>
                </a:lnTo>
                <a:lnTo>
                  <a:pt x="562" y="1261"/>
                </a:lnTo>
                <a:lnTo>
                  <a:pt x="557" y="1235"/>
                </a:lnTo>
                <a:lnTo>
                  <a:pt x="537" y="1221"/>
                </a:lnTo>
                <a:lnTo>
                  <a:pt x="521" y="1170"/>
                </a:lnTo>
                <a:lnTo>
                  <a:pt x="515" y="1146"/>
                </a:lnTo>
                <a:lnTo>
                  <a:pt x="514" y="1116"/>
                </a:lnTo>
                <a:lnTo>
                  <a:pt x="504" y="1094"/>
                </a:lnTo>
                <a:lnTo>
                  <a:pt x="503" y="1080"/>
                </a:lnTo>
                <a:lnTo>
                  <a:pt x="486" y="1058"/>
                </a:lnTo>
                <a:lnTo>
                  <a:pt x="468" y="1039"/>
                </a:lnTo>
                <a:lnTo>
                  <a:pt x="455" y="1009"/>
                </a:lnTo>
                <a:lnTo>
                  <a:pt x="446" y="987"/>
                </a:lnTo>
                <a:lnTo>
                  <a:pt x="450" y="951"/>
                </a:lnTo>
                <a:lnTo>
                  <a:pt x="477" y="896"/>
                </a:lnTo>
                <a:lnTo>
                  <a:pt x="483" y="838"/>
                </a:lnTo>
                <a:lnTo>
                  <a:pt x="463" y="772"/>
                </a:lnTo>
                <a:lnTo>
                  <a:pt x="434" y="745"/>
                </a:lnTo>
                <a:lnTo>
                  <a:pt x="414" y="709"/>
                </a:lnTo>
                <a:lnTo>
                  <a:pt x="421" y="653"/>
                </a:lnTo>
                <a:lnTo>
                  <a:pt x="407" y="611"/>
                </a:lnTo>
                <a:lnTo>
                  <a:pt x="372" y="607"/>
                </a:lnTo>
                <a:lnTo>
                  <a:pt x="336" y="574"/>
                </a:lnTo>
                <a:lnTo>
                  <a:pt x="290" y="556"/>
                </a:lnTo>
                <a:lnTo>
                  <a:pt x="243" y="584"/>
                </a:lnTo>
                <a:lnTo>
                  <a:pt x="120" y="576"/>
                </a:lnTo>
                <a:lnTo>
                  <a:pt x="53" y="506"/>
                </a:lnTo>
                <a:lnTo>
                  <a:pt x="0" y="409"/>
                </a:lnTo>
                <a:lnTo>
                  <a:pt x="9" y="377"/>
                </a:lnTo>
                <a:lnTo>
                  <a:pt x="33" y="353"/>
                </a:lnTo>
                <a:lnTo>
                  <a:pt x="44" y="286"/>
                </a:lnTo>
                <a:lnTo>
                  <a:pt x="60" y="238"/>
                </a:lnTo>
                <a:lnTo>
                  <a:pt x="107" y="188"/>
                </a:lnTo>
                <a:lnTo>
                  <a:pt x="156" y="166"/>
                </a:lnTo>
                <a:lnTo>
                  <a:pt x="202" y="113"/>
                </a:lnTo>
                <a:lnTo>
                  <a:pt x="212" y="91"/>
                </a:lnTo>
                <a:lnTo>
                  <a:pt x="272" y="35"/>
                </a:lnTo>
                <a:lnTo>
                  <a:pt x="310" y="57"/>
                </a:lnTo>
                <a:lnTo>
                  <a:pt x="338" y="55"/>
                </a:lnTo>
                <a:lnTo>
                  <a:pt x="370" y="25"/>
                </a:lnTo>
                <a:lnTo>
                  <a:pt x="408" y="21"/>
                </a:lnTo>
                <a:lnTo>
                  <a:pt x="434" y="29"/>
                </a:lnTo>
                <a:lnTo>
                  <a:pt x="457" y="5"/>
                </a:lnTo>
                <a:lnTo>
                  <a:pt x="488" y="0"/>
                </a:lnTo>
                <a:lnTo>
                  <a:pt x="495" y="45"/>
                </a:lnTo>
                <a:lnTo>
                  <a:pt x="515" y="77"/>
                </a:lnTo>
                <a:lnTo>
                  <a:pt x="572" y="109"/>
                </a:lnTo>
                <a:lnTo>
                  <a:pt x="619" y="115"/>
                </a:lnTo>
                <a:lnTo>
                  <a:pt x="624" y="79"/>
                </a:lnTo>
                <a:lnTo>
                  <a:pt x="660" y="79"/>
                </a:lnTo>
                <a:lnTo>
                  <a:pt x="704" y="101"/>
                </a:lnTo>
                <a:lnTo>
                  <a:pt x="751" y="113"/>
                </a:lnTo>
                <a:lnTo>
                  <a:pt x="793" y="99"/>
                </a:lnTo>
                <a:lnTo>
                  <a:pt x="829" y="156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6" name="Freeform 11"/>
          <p:cNvSpPr>
            <a:spLocks/>
          </p:cNvSpPr>
          <p:nvPr/>
        </p:nvSpPr>
        <p:spPr bwMode="auto">
          <a:xfrm>
            <a:off x="8346485" y="4733345"/>
            <a:ext cx="409575" cy="712787"/>
          </a:xfrm>
          <a:custGeom>
            <a:avLst/>
            <a:gdLst>
              <a:gd name="T0" fmla="*/ 2147483647 w 145"/>
              <a:gd name="T1" fmla="*/ 2147483647 h 274"/>
              <a:gd name="T2" fmla="*/ 2147483647 w 145"/>
              <a:gd name="T3" fmla="*/ 2147483647 h 274"/>
              <a:gd name="T4" fmla="*/ 2147483647 w 145"/>
              <a:gd name="T5" fmla="*/ 2147483647 h 274"/>
              <a:gd name="T6" fmla="*/ 0 w 145"/>
              <a:gd name="T7" fmla="*/ 2147483647 h 274"/>
              <a:gd name="T8" fmla="*/ 0 w 145"/>
              <a:gd name="T9" fmla="*/ 2147483647 h 274"/>
              <a:gd name="T10" fmla="*/ 2147483647 w 145"/>
              <a:gd name="T11" fmla="*/ 2147483647 h 274"/>
              <a:gd name="T12" fmla="*/ 2147483647 w 145"/>
              <a:gd name="T13" fmla="*/ 2147483647 h 274"/>
              <a:gd name="T14" fmla="*/ 2147483647 w 145"/>
              <a:gd name="T15" fmla="*/ 2147483647 h 274"/>
              <a:gd name="T16" fmla="*/ 2147483647 w 145"/>
              <a:gd name="T17" fmla="*/ 2147483647 h 274"/>
              <a:gd name="T18" fmla="*/ 2147483647 w 145"/>
              <a:gd name="T19" fmla="*/ 2147483647 h 274"/>
              <a:gd name="T20" fmla="*/ 2147483647 w 145"/>
              <a:gd name="T21" fmla="*/ 2147483647 h 274"/>
              <a:gd name="T22" fmla="*/ 2147483647 w 145"/>
              <a:gd name="T23" fmla="*/ 2147483647 h 274"/>
              <a:gd name="T24" fmla="*/ 2147483647 w 145"/>
              <a:gd name="T25" fmla="*/ 2147483647 h 274"/>
              <a:gd name="T26" fmla="*/ 2147483647 w 145"/>
              <a:gd name="T27" fmla="*/ 2147483647 h 274"/>
              <a:gd name="T28" fmla="*/ 2147483647 w 145"/>
              <a:gd name="T29" fmla="*/ 2147483647 h 274"/>
              <a:gd name="T30" fmla="*/ 2147483647 w 145"/>
              <a:gd name="T31" fmla="*/ 2147483647 h 274"/>
              <a:gd name="T32" fmla="*/ 2147483647 w 145"/>
              <a:gd name="T33" fmla="*/ 2147483647 h 274"/>
              <a:gd name="T34" fmla="*/ 2147483647 w 145"/>
              <a:gd name="T35" fmla="*/ 2147483647 h 274"/>
              <a:gd name="T36" fmla="*/ 2147483647 w 145"/>
              <a:gd name="T37" fmla="*/ 2147483647 h 274"/>
              <a:gd name="T38" fmla="*/ 2147483647 w 145"/>
              <a:gd name="T39" fmla="*/ 2147483647 h 274"/>
              <a:gd name="T40" fmla="*/ 2147483647 w 145"/>
              <a:gd name="T41" fmla="*/ 2147483647 h 274"/>
              <a:gd name="T42" fmla="*/ 2147483647 w 145"/>
              <a:gd name="T43" fmla="*/ 2147483647 h 274"/>
              <a:gd name="T44" fmla="*/ 2147483647 w 145"/>
              <a:gd name="T45" fmla="*/ 2147483647 h 274"/>
              <a:gd name="T46" fmla="*/ 2147483647 w 145"/>
              <a:gd name="T47" fmla="*/ 2147483647 h 274"/>
              <a:gd name="T48" fmla="*/ 2147483647 w 145"/>
              <a:gd name="T49" fmla="*/ 2147483647 h 274"/>
              <a:gd name="T50" fmla="*/ 2147483647 w 145"/>
              <a:gd name="T51" fmla="*/ 0 h 274"/>
              <a:gd name="T52" fmla="*/ 2147483647 w 145"/>
              <a:gd name="T53" fmla="*/ 2147483647 h 274"/>
              <a:gd name="T54" fmla="*/ 2147483647 w 145"/>
              <a:gd name="T55" fmla="*/ 2147483647 h 274"/>
              <a:gd name="T56" fmla="*/ 2147483647 w 145"/>
              <a:gd name="T57" fmla="*/ 2147483647 h 274"/>
              <a:gd name="T58" fmla="*/ 2147483647 w 145"/>
              <a:gd name="T59" fmla="*/ 2147483647 h 274"/>
              <a:gd name="T60" fmla="*/ 2147483647 w 145"/>
              <a:gd name="T61" fmla="*/ 2147483647 h 274"/>
              <a:gd name="T62" fmla="*/ 2147483647 w 145"/>
              <a:gd name="T63" fmla="*/ 2147483647 h 274"/>
              <a:gd name="T64" fmla="*/ 2147483647 w 145"/>
              <a:gd name="T65" fmla="*/ 2147483647 h 274"/>
              <a:gd name="T66" fmla="*/ 2147483647 w 145"/>
              <a:gd name="T67" fmla="*/ 2147483647 h 2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45"/>
              <a:gd name="T103" fmla="*/ 0 h 274"/>
              <a:gd name="T104" fmla="*/ 145 w 145"/>
              <a:gd name="T105" fmla="*/ 274 h 27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45" h="274">
                <a:moveTo>
                  <a:pt x="27" y="87"/>
                </a:moveTo>
                <a:lnTo>
                  <a:pt x="24" y="141"/>
                </a:lnTo>
                <a:lnTo>
                  <a:pt x="11" y="176"/>
                </a:lnTo>
                <a:lnTo>
                  <a:pt x="0" y="208"/>
                </a:lnTo>
                <a:lnTo>
                  <a:pt x="0" y="232"/>
                </a:lnTo>
                <a:lnTo>
                  <a:pt x="4" y="252"/>
                </a:lnTo>
                <a:lnTo>
                  <a:pt x="16" y="270"/>
                </a:lnTo>
                <a:lnTo>
                  <a:pt x="27" y="272"/>
                </a:lnTo>
                <a:lnTo>
                  <a:pt x="36" y="272"/>
                </a:lnTo>
                <a:lnTo>
                  <a:pt x="47" y="274"/>
                </a:lnTo>
                <a:lnTo>
                  <a:pt x="53" y="260"/>
                </a:lnTo>
                <a:lnTo>
                  <a:pt x="58" y="224"/>
                </a:lnTo>
                <a:lnTo>
                  <a:pt x="74" y="200"/>
                </a:lnTo>
                <a:lnTo>
                  <a:pt x="78" y="163"/>
                </a:lnTo>
                <a:lnTo>
                  <a:pt x="85" y="149"/>
                </a:lnTo>
                <a:lnTo>
                  <a:pt x="93" y="139"/>
                </a:lnTo>
                <a:lnTo>
                  <a:pt x="98" y="113"/>
                </a:lnTo>
                <a:lnTo>
                  <a:pt x="109" y="97"/>
                </a:lnTo>
                <a:lnTo>
                  <a:pt x="116" y="85"/>
                </a:lnTo>
                <a:lnTo>
                  <a:pt x="123" y="75"/>
                </a:lnTo>
                <a:lnTo>
                  <a:pt x="123" y="69"/>
                </a:lnTo>
                <a:lnTo>
                  <a:pt x="140" y="55"/>
                </a:lnTo>
                <a:lnTo>
                  <a:pt x="142" y="31"/>
                </a:lnTo>
                <a:lnTo>
                  <a:pt x="145" y="17"/>
                </a:lnTo>
                <a:lnTo>
                  <a:pt x="131" y="10"/>
                </a:lnTo>
                <a:lnTo>
                  <a:pt x="122" y="0"/>
                </a:lnTo>
                <a:lnTo>
                  <a:pt x="109" y="10"/>
                </a:lnTo>
                <a:lnTo>
                  <a:pt x="98" y="35"/>
                </a:lnTo>
                <a:lnTo>
                  <a:pt x="85" y="53"/>
                </a:lnTo>
                <a:lnTo>
                  <a:pt x="74" y="67"/>
                </a:lnTo>
                <a:lnTo>
                  <a:pt x="69" y="67"/>
                </a:lnTo>
                <a:lnTo>
                  <a:pt x="58" y="75"/>
                </a:lnTo>
                <a:lnTo>
                  <a:pt x="53" y="83"/>
                </a:lnTo>
                <a:lnTo>
                  <a:pt x="27" y="87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73" name="Groupe 72"/>
          <p:cNvGrpSpPr/>
          <p:nvPr/>
        </p:nvGrpSpPr>
        <p:grpSpPr>
          <a:xfrm>
            <a:off x="2868023" y="2098095"/>
            <a:ext cx="3348037" cy="1033462"/>
            <a:chOff x="3255963" y="2181225"/>
            <a:chExt cx="3348037" cy="1033462"/>
          </a:xfrm>
        </p:grpSpPr>
        <p:sp>
          <p:nvSpPr>
            <p:cNvPr id="62477" name="Freeform 13"/>
            <p:cNvSpPr>
              <a:spLocks/>
            </p:cNvSpPr>
            <p:nvPr/>
          </p:nvSpPr>
          <p:spPr bwMode="auto">
            <a:xfrm>
              <a:off x="3255963" y="2397125"/>
              <a:ext cx="3348037" cy="817562"/>
            </a:xfrm>
            <a:custGeom>
              <a:avLst/>
              <a:gdLst>
                <a:gd name="T0" fmla="*/ 0 w 2109"/>
                <a:gd name="T1" fmla="*/ 2147474950 h 515"/>
                <a:gd name="T2" fmla="*/ 2147474974 w 2109"/>
                <a:gd name="T3" fmla="*/ 2147474950 h 515"/>
                <a:gd name="T4" fmla="*/ 2147474974 w 2109"/>
                <a:gd name="T5" fmla="*/ 2147474950 h 515"/>
                <a:gd name="T6" fmla="*/ 2147474974 w 2109"/>
                <a:gd name="T7" fmla="*/ 2147474950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9"/>
                <a:gd name="T13" fmla="*/ 0 h 515"/>
                <a:gd name="T14" fmla="*/ 2109 w 2109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9" h="515">
                  <a:moveTo>
                    <a:pt x="0" y="515"/>
                  </a:moveTo>
                  <a:cubicBezTo>
                    <a:pt x="101" y="470"/>
                    <a:pt x="391" y="328"/>
                    <a:pt x="606" y="248"/>
                  </a:cubicBezTo>
                  <a:cubicBezTo>
                    <a:pt x="821" y="167"/>
                    <a:pt x="1040" y="66"/>
                    <a:pt x="1290" y="33"/>
                  </a:cubicBezTo>
                  <a:cubicBezTo>
                    <a:pt x="1540" y="0"/>
                    <a:pt x="1939" y="47"/>
                    <a:pt x="2109" y="5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auto">
            <a:xfrm>
              <a:off x="4378024" y="2181225"/>
              <a:ext cx="1631661" cy="30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b="1" dirty="0">
                  <a:solidFill>
                    <a:srgbClr val="FF3300"/>
                  </a:solidFill>
                </a:rPr>
                <a:t>C. </a:t>
              </a:r>
              <a:r>
                <a:rPr lang="en-US" sz="1400" b="1" dirty="0" err="1">
                  <a:solidFill>
                    <a:srgbClr val="FF3300"/>
                  </a:solidFill>
                </a:rPr>
                <a:t>Colomb</a:t>
              </a:r>
              <a:r>
                <a:rPr lang="en-US" sz="1400" b="1" dirty="0">
                  <a:solidFill>
                    <a:srgbClr val="FF3300"/>
                  </a:solidFill>
                </a:rPr>
                <a:t>, 1493</a:t>
              </a:r>
            </a:p>
          </p:txBody>
        </p:sp>
      </p:grpSp>
      <p:sp>
        <p:nvSpPr>
          <p:cNvPr id="62480" name="Freeform 16"/>
          <p:cNvSpPr>
            <a:spLocks/>
          </p:cNvSpPr>
          <p:nvPr/>
        </p:nvSpPr>
        <p:spPr bwMode="auto">
          <a:xfrm>
            <a:off x="6241460" y="2339395"/>
            <a:ext cx="1412875" cy="215900"/>
          </a:xfrm>
          <a:custGeom>
            <a:avLst/>
            <a:gdLst>
              <a:gd name="T0" fmla="*/ 0 w 1100"/>
              <a:gd name="T1" fmla="*/ 343772756 h 171"/>
              <a:gd name="T2" fmla="*/ 394372741 w 1100"/>
              <a:gd name="T3" fmla="*/ 343772756 h 171"/>
              <a:gd name="T4" fmla="*/ 394372741 w 1100"/>
              <a:gd name="T5" fmla="*/ 343772756 h 171"/>
              <a:gd name="T6" fmla="*/ 394372741 w 1100"/>
              <a:gd name="T7" fmla="*/ 343772756 h 171"/>
              <a:gd name="T8" fmla="*/ 394372741 w 1100"/>
              <a:gd name="T9" fmla="*/ 343772756 h 1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0"/>
              <a:gd name="T16" fmla="*/ 0 h 171"/>
              <a:gd name="T17" fmla="*/ 1100 w 1100"/>
              <a:gd name="T18" fmla="*/ 171 h 1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0" h="171">
                <a:moveTo>
                  <a:pt x="0" y="69"/>
                </a:moveTo>
                <a:cubicBezTo>
                  <a:pt x="37" y="60"/>
                  <a:pt x="159" y="24"/>
                  <a:pt x="222" y="15"/>
                </a:cubicBezTo>
                <a:cubicBezTo>
                  <a:pt x="285" y="6"/>
                  <a:pt x="305" y="0"/>
                  <a:pt x="380" y="17"/>
                </a:cubicBezTo>
                <a:cubicBezTo>
                  <a:pt x="455" y="34"/>
                  <a:pt x="555" y="89"/>
                  <a:pt x="675" y="115"/>
                </a:cubicBezTo>
                <a:cubicBezTo>
                  <a:pt x="795" y="141"/>
                  <a:pt x="1029" y="162"/>
                  <a:pt x="1100" y="171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1" name="Freeform 17"/>
          <p:cNvSpPr>
            <a:spLocks/>
          </p:cNvSpPr>
          <p:nvPr/>
        </p:nvSpPr>
        <p:spPr bwMode="auto">
          <a:xfrm>
            <a:off x="6758985" y="2175883"/>
            <a:ext cx="192087" cy="190500"/>
          </a:xfrm>
          <a:custGeom>
            <a:avLst/>
            <a:gdLst>
              <a:gd name="T0" fmla="*/ 0 w 149"/>
              <a:gd name="T1" fmla="*/ 341635253 h 151"/>
              <a:gd name="T2" fmla="*/ 406182612 w 149"/>
              <a:gd name="T3" fmla="*/ 341635253 h 151"/>
              <a:gd name="T4" fmla="*/ 406182612 w 149"/>
              <a:gd name="T5" fmla="*/ 0 h 151"/>
              <a:gd name="T6" fmla="*/ 0 60000 65536"/>
              <a:gd name="T7" fmla="*/ 0 60000 65536"/>
              <a:gd name="T8" fmla="*/ 0 60000 65536"/>
              <a:gd name="T9" fmla="*/ 0 w 149"/>
              <a:gd name="T10" fmla="*/ 0 h 151"/>
              <a:gd name="T11" fmla="*/ 149 w 149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9" h="151">
                <a:moveTo>
                  <a:pt x="0" y="151"/>
                </a:moveTo>
                <a:cubicBezTo>
                  <a:pt x="20" y="143"/>
                  <a:pt x="94" y="127"/>
                  <a:pt x="119" y="102"/>
                </a:cubicBezTo>
                <a:cubicBezTo>
                  <a:pt x="144" y="77"/>
                  <a:pt x="143" y="21"/>
                  <a:pt x="149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2" name="Freeform 18"/>
          <p:cNvSpPr>
            <a:spLocks/>
          </p:cNvSpPr>
          <p:nvPr/>
        </p:nvSpPr>
        <p:spPr bwMode="auto">
          <a:xfrm>
            <a:off x="7214598" y="2299708"/>
            <a:ext cx="411162" cy="188912"/>
          </a:xfrm>
          <a:custGeom>
            <a:avLst/>
            <a:gdLst>
              <a:gd name="T0" fmla="*/ 0 w 254"/>
              <a:gd name="T1" fmla="*/ 1198460329 h 128"/>
              <a:gd name="T2" fmla="*/ 2147483647 w 254"/>
              <a:gd name="T3" fmla="*/ 1198460329 h 128"/>
              <a:gd name="T4" fmla="*/ 2147483647 w 254"/>
              <a:gd name="T5" fmla="*/ 0 h 128"/>
              <a:gd name="T6" fmla="*/ 0 60000 65536"/>
              <a:gd name="T7" fmla="*/ 0 60000 65536"/>
              <a:gd name="T8" fmla="*/ 0 60000 65536"/>
              <a:gd name="T9" fmla="*/ 0 w 254"/>
              <a:gd name="T10" fmla="*/ 0 h 128"/>
              <a:gd name="T11" fmla="*/ 254 w 254"/>
              <a:gd name="T12" fmla="*/ 128 h 1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4" h="128">
                <a:moveTo>
                  <a:pt x="0" y="128"/>
                </a:moveTo>
                <a:cubicBezTo>
                  <a:pt x="21" y="123"/>
                  <a:pt x="85" y="121"/>
                  <a:pt x="127" y="100"/>
                </a:cubicBezTo>
                <a:cubicBezTo>
                  <a:pt x="169" y="79"/>
                  <a:pt x="228" y="21"/>
                  <a:pt x="254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8" name="Freeform 24"/>
          <p:cNvSpPr>
            <a:spLocks/>
          </p:cNvSpPr>
          <p:nvPr/>
        </p:nvSpPr>
        <p:spPr bwMode="auto">
          <a:xfrm>
            <a:off x="6165260" y="1804408"/>
            <a:ext cx="339725" cy="196850"/>
          </a:xfrm>
          <a:custGeom>
            <a:avLst/>
            <a:gdLst>
              <a:gd name="T0" fmla="*/ 0 w 264"/>
              <a:gd name="T1" fmla="*/ 342219619 h 156"/>
              <a:gd name="T2" fmla="*/ 400319888 w 264"/>
              <a:gd name="T3" fmla="*/ 342219619 h 156"/>
              <a:gd name="T4" fmla="*/ 400319888 w 264"/>
              <a:gd name="T5" fmla="*/ 0 h 156"/>
              <a:gd name="T6" fmla="*/ 0 60000 65536"/>
              <a:gd name="T7" fmla="*/ 0 60000 65536"/>
              <a:gd name="T8" fmla="*/ 0 60000 65536"/>
              <a:gd name="T9" fmla="*/ 0 w 264"/>
              <a:gd name="T10" fmla="*/ 0 h 156"/>
              <a:gd name="T11" fmla="*/ 264 w 264"/>
              <a:gd name="T12" fmla="*/ 156 h 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156">
                <a:moveTo>
                  <a:pt x="0" y="156"/>
                </a:moveTo>
                <a:cubicBezTo>
                  <a:pt x="19" y="148"/>
                  <a:pt x="70" y="134"/>
                  <a:pt x="114" y="108"/>
                </a:cubicBezTo>
                <a:cubicBezTo>
                  <a:pt x="158" y="82"/>
                  <a:pt x="233" y="22"/>
                  <a:pt x="264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9" name="Freeform 25"/>
          <p:cNvSpPr>
            <a:spLocks/>
          </p:cNvSpPr>
          <p:nvPr/>
        </p:nvSpPr>
        <p:spPr bwMode="auto">
          <a:xfrm>
            <a:off x="6470060" y="1956808"/>
            <a:ext cx="571500" cy="93662"/>
          </a:xfrm>
          <a:custGeom>
            <a:avLst/>
            <a:gdLst>
              <a:gd name="T0" fmla="*/ 0 w 353"/>
              <a:gd name="T1" fmla="*/ 1270634001 h 63"/>
              <a:gd name="T2" fmla="*/ 2147483647 w 353"/>
              <a:gd name="T3" fmla="*/ 1270634001 h 63"/>
              <a:gd name="T4" fmla="*/ 2147483647 w 353"/>
              <a:gd name="T5" fmla="*/ 1270634001 h 63"/>
              <a:gd name="T6" fmla="*/ 0 60000 65536"/>
              <a:gd name="T7" fmla="*/ 0 60000 65536"/>
              <a:gd name="T8" fmla="*/ 0 60000 65536"/>
              <a:gd name="T9" fmla="*/ 0 w 353"/>
              <a:gd name="T10" fmla="*/ 0 h 63"/>
              <a:gd name="T11" fmla="*/ 353 w 353"/>
              <a:gd name="T12" fmla="*/ 63 h 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3" h="63">
                <a:moveTo>
                  <a:pt x="0" y="63"/>
                </a:moveTo>
                <a:cubicBezTo>
                  <a:pt x="19" y="53"/>
                  <a:pt x="57" y="10"/>
                  <a:pt x="116" y="5"/>
                </a:cubicBezTo>
                <a:cubicBezTo>
                  <a:pt x="175" y="0"/>
                  <a:pt x="304" y="26"/>
                  <a:pt x="353" y="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0" name="Freeform 26"/>
          <p:cNvSpPr>
            <a:spLocks/>
          </p:cNvSpPr>
          <p:nvPr/>
        </p:nvSpPr>
        <p:spPr bwMode="auto">
          <a:xfrm>
            <a:off x="6784385" y="2185408"/>
            <a:ext cx="576262" cy="169862"/>
          </a:xfrm>
          <a:custGeom>
            <a:avLst/>
            <a:gdLst>
              <a:gd name="T0" fmla="*/ 0 w 354"/>
              <a:gd name="T1" fmla="*/ 0 h 115"/>
              <a:gd name="T2" fmla="*/ 2147483647 w 354"/>
              <a:gd name="T3" fmla="*/ 1206191394 h 115"/>
              <a:gd name="T4" fmla="*/ 2147483647 w 354"/>
              <a:gd name="T5" fmla="*/ 1206191394 h 115"/>
              <a:gd name="T6" fmla="*/ 0 60000 65536"/>
              <a:gd name="T7" fmla="*/ 0 60000 65536"/>
              <a:gd name="T8" fmla="*/ 0 60000 65536"/>
              <a:gd name="T9" fmla="*/ 0 w 354"/>
              <a:gd name="T10" fmla="*/ 0 h 115"/>
              <a:gd name="T11" fmla="*/ 354 w 354"/>
              <a:gd name="T12" fmla="*/ 115 h 1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4" h="115">
                <a:moveTo>
                  <a:pt x="0" y="0"/>
                </a:moveTo>
                <a:cubicBezTo>
                  <a:pt x="21" y="17"/>
                  <a:pt x="68" y="85"/>
                  <a:pt x="127" y="100"/>
                </a:cubicBezTo>
                <a:cubicBezTo>
                  <a:pt x="186" y="115"/>
                  <a:pt x="307" y="93"/>
                  <a:pt x="354" y="91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1" name="Freeform 27"/>
          <p:cNvSpPr>
            <a:spLocks/>
          </p:cNvSpPr>
          <p:nvPr/>
        </p:nvSpPr>
        <p:spPr bwMode="auto">
          <a:xfrm>
            <a:off x="686798" y="848733"/>
            <a:ext cx="2413000" cy="2906712"/>
          </a:xfrm>
          <a:custGeom>
            <a:avLst/>
            <a:gdLst>
              <a:gd name="T0" fmla="*/ 2147475278 w 1520"/>
              <a:gd name="T1" fmla="*/ 2147475395 h 1831"/>
              <a:gd name="T2" fmla="*/ 2147475278 w 1520"/>
              <a:gd name="T3" fmla="*/ 2147475395 h 1831"/>
              <a:gd name="T4" fmla="*/ 2147475278 w 1520"/>
              <a:gd name="T5" fmla="*/ 2147475395 h 1831"/>
              <a:gd name="T6" fmla="*/ 2147475278 w 1520"/>
              <a:gd name="T7" fmla="*/ 2147475395 h 1831"/>
              <a:gd name="T8" fmla="*/ 2147475278 w 1520"/>
              <a:gd name="T9" fmla="*/ 2147475395 h 1831"/>
              <a:gd name="T10" fmla="*/ 2147475278 w 1520"/>
              <a:gd name="T11" fmla="*/ 2147475395 h 1831"/>
              <a:gd name="T12" fmla="*/ 2147475278 w 1520"/>
              <a:gd name="T13" fmla="*/ 2147475395 h 1831"/>
              <a:gd name="T14" fmla="*/ 2147475278 w 1520"/>
              <a:gd name="T15" fmla="*/ 2147475395 h 1831"/>
              <a:gd name="T16" fmla="*/ 2147475278 w 1520"/>
              <a:gd name="T17" fmla="*/ 2147475395 h 1831"/>
              <a:gd name="T18" fmla="*/ 2147475278 w 1520"/>
              <a:gd name="T19" fmla="*/ 2147475395 h 1831"/>
              <a:gd name="T20" fmla="*/ 2147475278 w 1520"/>
              <a:gd name="T21" fmla="*/ 2147475395 h 1831"/>
              <a:gd name="T22" fmla="*/ 2147475278 w 1520"/>
              <a:gd name="T23" fmla="*/ 2147475395 h 1831"/>
              <a:gd name="T24" fmla="*/ 2147475278 w 1520"/>
              <a:gd name="T25" fmla="*/ 2147475395 h 1831"/>
              <a:gd name="T26" fmla="*/ 2147475278 w 1520"/>
              <a:gd name="T27" fmla="*/ 2147475395 h 1831"/>
              <a:gd name="T28" fmla="*/ 2147475278 w 1520"/>
              <a:gd name="T29" fmla="*/ 2147475395 h 1831"/>
              <a:gd name="T30" fmla="*/ 2147475278 w 1520"/>
              <a:gd name="T31" fmla="*/ 2147475395 h 1831"/>
              <a:gd name="T32" fmla="*/ 2147475278 w 1520"/>
              <a:gd name="T33" fmla="*/ 2147475395 h 1831"/>
              <a:gd name="T34" fmla="*/ 2147475278 w 1520"/>
              <a:gd name="T35" fmla="*/ 2147475395 h 1831"/>
              <a:gd name="T36" fmla="*/ 2147475278 w 1520"/>
              <a:gd name="T37" fmla="*/ 2147475395 h 1831"/>
              <a:gd name="T38" fmla="*/ 2147475278 w 1520"/>
              <a:gd name="T39" fmla="*/ 2147475395 h 1831"/>
              <a:gd name="T40" fmla="*/ 2147475278 w 1520"/>
              <a:gd name="T41" fmla="*/ 2147475395 h 1831"/>
              <a:gd name="T42" fmla="*/ 2147475278 w 1520"/>
              <a:gd name="T43" fmla="*/ 2147475395 h 1831"/>
              <a:gd name="T44" fmla="*/ 2147475278 w 1520"/>
              <a:gd name="T45" fmla="*/ 2147475395 h 1831"/>
              <a:gd name="T46" fmla="*/ 2147475278 w 1520"/>
              <a:gd name="T47" fmla="*/ 2147475395 h 1831"/>
              <a:gd name="T48" fmla="*/ 2147475278 w 1520"/>
              <a:gd name="T49" fmla="*/ 2147475395 h 1831"/>
              <a:gd name="T50" fmla="*/ 2147475278 w 1520"/>
              <a:gd name="T51" fmla="*/ 2147475395 h 1831"/>
              <a:gd name="T52" fmla="*/ 2147475278 w 1520"/>
              <a:gd name="T53" fmla="*/ 2147475395 h 1831"/>
              <a:gd name="T54" fmla="*/ 2147475278 w 1520"/>
              <a:gd name="T55" fmla="*/ 2147475395 h 1831"/>
              <a:gd name="T56" fmla="*/ 2147475278 w 1520"/>
              <a:gd name="T57" fmla="*/ 2147475395 h 1831"/>
              <a:gd name="T58" fmla="*/ 2147475278 w 1520"/>
              <a:gd name="T59" fmla="*/ 2147475395 h 1831"/>
              <a:gd name="T60" fmla="*/ 2147475278 w 1520"/>
              <a:gd name="T61" fmla="*/ 2147475395 h 1831"/>
              <a:gd name="T62" fmla="*/ 2147475278 w 1520"/>
              <a:gd name="T63" fmla="*/ 2147475395 h 1831"/>
              <a:gd name="T64" fmla="*/ 2147475278 w 1520"/>
              <a:gd name="T65" fmla="*/ 2147475395 h 1831"/>
              <a:gd name="T66" fmla="*/ 2147475278 w 1520"/>
              <a:gd name="T67" fmla="*/ 2147475395 h 1831"/>
              <a:gd name="T68" fmla="*/ 2147475278 w 1520"/>
              <a:gd name="T69" fmla="*/ 2147475395 h 1831"/>
              <a:gd name="T70" fmla="*/ 2147475278 w 1520"/>
              <a:gd name="T71" fmla="*/ 2147475395 h 1831"/>
              <a:gd name="T72" fmla="*/ 2147475278 w 1520"/>
              <a:gd name="T73" fmla="*/ 2147475395 h 1831"/>
              <a:gd name="T74" fmla="*/ 2147475278 w 1520"/>
              <a:gd name="T75" fmla="*/ 2147475395 h 1831"/>
              <a:gd name="T76" fmla="*/ 2147475278 w 1520"/>
              <a:gd name="T77" fmla="*/ 2147475395 h 1831"/>
              <a:gd name="T78" fmla="*/ 2147475278 w 1520"/>
              <a:gd name="T79" fmla="*/ 2147475395 h 1831"/>
              <a:gd name="T80" fmla="*/ 2147475278 w 1520"/>
              <a:gd name="T81" fmla="*/ 2147475395 h 1831"/>
              <a:gd name="T82" fmla="*/ 2147475278 w 1520"/>
              <a:gd name="T83" fmla="*/ 2147475395 h 1831"/>
              <a:gd name="T84" fmla="*/ 2147475278 w 1520"/>
              <a:gd name="T85" fmla="*/ 2147475395 h 1831"/>
              <a:gd name="T86" fmla="*/ 2147475278 w 1520"/>
              <a:gd name="T87" fmla="*/ 2147475395 h 1831"/>
              <a:gd name="T88" fmla="*/ 2147475278 w 1520"/>
              <a:gd name="T89" fmla="*/ 2147475395 h 1831"/>
              <a:gd name="T90" fmla="*/ 2147475278 w 1520"/>
              <a:gd name="T91" fmla="*/ 2147475395 h 1831"/>
              <a:gd name="T92" fmla="*/ 2147475278 w 1520"/>
              <a:gd name="T93" fmla="*/ 2147475395 h 1831"/>
              <a:gd name="T94" fmla="*/ 2147475278 w 1520"/>
              <a:gd name="T95" fmla="*/ 2147475395 h 1831"/>
              <a:gd name="T96" fmla="*/ 2147475278 w 1520"/>
              <a:gd name="T97" fmla="*/ 2147475395 h 1831"/>
              <a:gd name="T98" fmla="*/ 2147475278 w 1520"/>
              <a:gd name="T99" fmla="*/ 2147475395 h 1831"/>
              <a:gd name="T100" fmla="*/ 2147475278 w 1520"/>
              <a:gd name="T101" fmla="*/ 2147475395 h 1831"/>
              <a:gd name="T102" fmla="*/ 2147475278 w 1520"/>
              <a:gd name="T103" fmla="*/ 2147475395 h 1831"/>
              <a:gd name="T104" fmla="*/ 2147475278 w 1520"/>
              <a:gd name="T105" fmla="*/ 2147475395 h 1831"/>
              <a:gd name="T106" fmla="*/ 2147475278 w 1520"/>
              <a:gd name="T107" fmla="*/ 2147475395 h 183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520"/>
              <a:gd name="T163" fmla="*/ 0 h 1831"/>
              <a:gd name="T164" fmla="*/ 1520 w 1520"/>
              <a:gd name="T165" fmla="*/ 1831 h 183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520" h="1831">
                <a:moveTo>
                  <a:pt x="288" y="102"/>
                </a:moveTo>
                <a:lnTo>
                  <a:pt x="317" y="83"/>
                </a:lnTo>
                <a:lnTo>
                  <a:pt x="389" y="115"/>
                </a:lnTo>
                <a:lnTo>
                  <a:pt x="464" y="144"/>
                </a:lnTo>
                <a:lnTo>
                  <a:pt x="498" y="131"/>
                </a:lnTo>
                <a:lnTo>
                  <a:pt x="521" y="115"/>
                </a:lnTo>
                <a:lnTo>
                  <a:pt x="584" y="125"/>
                </a:lnTo>
                <a:lnTo>
                  <a:pt x="542" y="102"/>
                </a:lnTo>
                <a:lnTo>
                  <a:pt x="502" y="106"/>
                </a:lnTo>
                <a:lnTo>
                  <a:pt x="444" y="112"/>
                </a:lnTo>
                <a:lnTo>
                  <a:pt x="414" y="80"/>
                </a:lnTo>
                <a:lnTo>
                  <a:pt x="382" y="63"/>
                </a:lnTo>
                <a:lnTo>
                  <a:pt x="382" y="34"/>
                </a:lnTo>
                <a:lnTo>
                  <a:pt x="391" y="3"/>
                </a:lnTo>
                <a:lnTo>
                  <a:pt x="418" y="0"/>
                </a:lnTo>
                <a:lnTo>
                  <a:pt x="454" y="28"/>
                </a:lnTo>
                <a:lnTo>
                  <a:pt x="464" y="13"/>
                </a:lnTo>
                <a:lnTo>
                  <a:pt x="492" y="0"/>
                </a:lnTo>
                <a:lnTo>
                  <a:pt x="528" y="19"/>
                </a:lnTo>
                <a:lnTo>
                  <a:pt x="547" y="3"/>
                </a:lnTo>
                <a:lnTo>
                  <a:pt x="567" y="31"/>
                </a:lnTo>
                <a:lnTo>
                  <a:pt x="570" y="50"/>
                </a:lnTo>
                <a:lnTo>
                  <a:pt x="622" y="73"/>
                </a:lnTo>
                <a:lnTo>
                  <a:pt x="603" y="93"/>
                </a:lnTo>
                <a:lnTo>
                  <a:pt x="603" y="118"/>
                </a:lnTo>
                <a:lnTo>
                  <a:pt x="690" y="125"/>
                </a:lnTo>
                <a:lnTo>
                  <a:pt x="713" y="93"/>
                </a:lnTo>
                <a:lnTo>
                  <a:pt x="696" y="76"/>
                </a:lnTo>
                <a:lnTo>
                  <a:pt x="658" y="80"/>
                </a:lnTo>
                <a:lnTo>
                  <a:pt x="668" y="41"/>
                </a:lnTo>
                <a:lnTo>
                  <a:pt x="746" y="63"/>
                </a:lnTo>
                <a:lnTo>
                  <a:pt x="761" y="89"/>
                </a:lnTo>
                <a:lnTo>
                  <a:pt x="826" y="89"/>
                </a:lnTo>
                <a:lnTo>
                  <a:pt x="891" y="122"/>
                </a:lnTo>
                <a:lnTo>
                  <a:pt x="923" y="115"/>
                </a:lnTo>
                <a:lnTo>
                  <a:pt x="959" y="144"/>
                </a:lnTo>
                <a:lnTo>
                  <a:pt x="923" y="183"/>
                </a:lnTo>
                <a:lnTo>
                  <a:pt x="895" y="154"/>
                </a:lnTo>
                <a:lnTo>
                  <a:pt x="875" y="164"/>
                </a:lnTo>
                <a:lnTo>
                  <a:pt x="845" y="187"/>
                </a:lnTo>
                <a:lnTo>
                  <a:pt x="801" y="206"/>
                </a:lnTo>
                <a:lnTo>
                  <a:pt x="822" y="235"/>
                </a:lnTo>
                <a:lnTo>
                  <a:pt x="784" y="239"/>
                </a:lnTo>
                <a:lnTo>
                  <a:pt x="751" y="278"/>
                </a:lnTo>
                <a:lnTo>
                  <a:pt x="719" y="328"/>
                </a:lnTo>
                <a:lnTo>
                  <a:pt x="769" y="370"/>
                </a:lnTo>
                <a:lnTo>
                  <a:pt x="807" y="419"/>
                </a:lnTo>
                <a:lnTo>
                  <a:pt x="881" y="425"/>
                </a:lnTo>
                <a:lnTo>
                  <a:pt x="946" y="419"/>
                </a:lnTo>
                <a:lnTo>
                  <a:pt x="975" y="445"/>
                </a:lnTo>
                <a:lnTo>
                  <a:pt x="963" y="458"/>
                </a:lnTo>
                <a:lnTo>
                  <a:pt x="942" y="484"/>
                </a:lnTo>
                <a:lnTo>
                  <a:pt x="973" y="529"/>
                </a:lnTo>
                <a:lnTo>
                  <a:pt x="982" y="563"/>
                </a:lnTo>
                <a:lnTo>
                  <a:pt x="1018" y="579"/>
                </a:lnTo>
                <a:lnTo>
                  <a:pt x="1066" y="550"/>
                </a:lnTo>
                <a:lnTo>
                  <a:pt x="1053" y="506"/>
                </a:lnTo>
                <a:lnTo>
                  <a:pt x="1011" y="471"/>
                </a:lnTo>
                <a:lnTo>
                  <a:pt x="1060" y="429"/>
                </a:lnTo>
                <a:lnTo>
                  <a:pt x="1018" y="357"/>
                </a:lnTo>
                <a:lnTo>
                  <a:pt x="978" y="328"/>
                </a:lnTo>
                <a:lnTo>
                  <a:pt x="1011" y="302"/>
                </a:lnTo>
                <a:lnTo>
                  <a:pt x="1005" y="261"/>
                </a:lnTo>
                <a:lnTo>
                  <a:pt x="1028" y="239"/>
                </a:lnTo>
                <a:lnTo>
                  <a:pt x="1066" y="261"/>
                </a:lnTo>
                <a:lnTo>
                  <a:pt x="1158" y="347"/>
                </a:lnTo>
                <a:lnTo>
                  <a:pt x="1213" y="360"/>
                </a:lnTo>
                <a:lnTo>
                  <a:pt x="1228" y="338"/>
                </a:lnTo>
                <a:lnTo>
                  <a:pt x="1215" y="292"/>
                </a:lnTo>
                <a:lnTo>
                  <a:pt x="1247" y="299"/>
                </a:lnTo>
                <a:lnTo>
                  <a:pt x="1303" y="351"/>
                </a:lnTo>
                <a:lnTo>
                  <a:pt x="1312" y="380"/>
                </a:lnTo>
                <a:lnTo>
                  <a:pt x="1345" y="399"/>
                </a:lnTo>
                <a:lnTo>
                  <a:pt x="1409" y="422"/>
                </a:lnTo>
                <a:lnTo>
                  <a:pt x="1442" y="464"/>
                </a:lnTo>
                <a:lnTo>
                  <a:pt x="1491" y="493"/>
                </a:lnTo>
                <a:lnTo>
                  <a:pt x="1516" y="503"/>
                </a:lnTo>
                <a:lnTo>
                  <a:pt x="1520" y="529"/>
                </a:lnTo>
                <a:lnTo>
                  <a:pt x="1482" y="547"/>
                </a:lnTo>
                <a:lnTo>
                  <a:pt x="1459" y="526"/>
                </a:lnTo>
                <a:lnTo>
                  <a:pt x="1440" y="529"/>
                </a:lnTo>
                <a:lnTo>
                  <a:pt x="1432" y="573"/>
                </a:lnTo>
                <a:lnTo>
                  <a:pt x="1400" y="583"/>
                </a:lnTo>
                <a:lnTo>
                  <a:pt x="1364" y="560"/>
                </a:lnTo>
                <a:lnTo>
                  <a:pt x="1289" y="560"/>
                </a:lnTo>
                <a:lnTo>
                  <a:pt x="1280" y="609"/>
                </a:lnTo>
                <a:lnTo>
                  <a:pt x="1299" y="638"/>
                </a:lnTo>
                <a:lnTo>
                  <a:pt x="1329" y="622"/>
                </a:lnTo>
                <a:lnTo>
                  <a:pt x="1358" y="615"/>
                </a:lnTo>
                <a:lnTo>
                  <a:pt x="1387" y="631"/>
                </a:lnTo>
                <a:lnTo>
                  <a:pt x="1348" y="667"/>
                </a:lnTo>
                <a:lnTo>
                  <a:pt x="1387" y="700"/>
                </a:lnTo>
                <a:lnTo>
                  <a:pt x="1440" y="709"/>
                </a:lnTo>
                <a:lnTo>
                  <a:pt x="1432" y="729"/>
                </a:lnTo>
                <a:lnTo>
                  <a:pt x="1413" y="732"/>
                </a:lnTo>
                <a:lnTo>
                  <a:pt x="1364" y="844"/>
                </a:lnTo>
                <a:lnTo>
                  <a:pt x="1367" y="771"/>
                </a:lnTo>
                <a:lnTo>
                  <a:pt x="1390" y="735"/>
                </a:lnTo>
                <a:lnTo>
                  <a:pt x="1364" y="719"/>
                </a:lnTo>
                <a:lnTo>
                  <a:pt x="1335" y="742"/>
                </a:lnTo>
                <a:lnTo>
                  <a:pt x="1352" y="761"/>
                </a:lnTo>
                <a:lnTo>
                  <a:pt x="1329" y="774"/>
                </a:lnTo>
                <a:lnTo>
                  <a:pt x="1306" y="791"/>
                </a:lnTo>
                <a:lnTo>
                  <a:pt x="1310" y="841"/>
                </a:lnTo>
                <a:lnTo>
                  <a:pt x="1278" y="860"/>
                </a:lnTo>
                <a:lnTo>
                  <a:pt x="1232" y="867"/>
                </a:lnTo>
                <a:lnTo>
                  <a:pt x="1247" y="893"/>
                </a:lnTo>
                <a:lnTo>
                  <a:pt x="1232" y="922"/>
                </a:lnTo>
                <a:lnTo>
                  <a:pt x="1247" y="945"/>
                </a:lnTo>
                <a:lnTo>
                  <a:pt x="1223" y="993"/>
                </a:lnTo>
                <a:lnTo>
                  <a:pt x="1213" y="1039"/>
                </a:lnTo>
                <a:lnTo>
                  <a:pt x="1173" y="1066"/>
                </a:lnTo>
                <a:lnTo>
                  <a:pt x="1125" y="1138"/>
                </a:lnTo>
                <a:lnTo>
                  <a:pt x="1118" y="1187"/>
                </a:lnTo>
                <a:lnTo>
                  <a:pt x="1135" y="1226"/>
                </a:lnTo>
                <a:lnTo>
                  <a:pt x="1158" y="1274"/>
                </a:lnTo>
                <a:lnTo>
                  <a:pt x="1169" y="1328"/>
                </a:lnTo>
                <a:lnTo>
                  <a:pt x="1148" y="1351"/>
                </a:lnTo>
                <a:lnTo>
                  <a:pt x="1118" y="1334"/>
                </a:lnTo>
                <a:lnTo>
                  <a:pt x="1125" y="1307"/>
                </a:lnTo>
                <a:lnTo>
                  <a:pt x="1108" y="1248"/>
                </a:lnTo>
                <a:lnTo>
                  <a:pt x="1089" y="1239"/>
                </a:lnTo>
                <a:lnTo>
                  <a:pt x="1076" y="1203"/>
                </a:lnTo>
                <a:lnTo>
                  <a:pt x="1051" y="1203"/>
                </a:lnTo>
                <a:lnTo>
                  <a:pt x="1020" y="1183"/>
                </a:lnTo>
                <a:lnTo>
                  <a:pt x="988" y="1190"/>
                </a:lnTo>
                <a:lnTo>
                  <a:pt x="959" y="1177"/>
                </a:lnTo>
                <a:lnTo>
                  <a:pt x="923" y="1193"/>
                </a:lnTo>
                <a:lnTo>
                  <a:pt x="858" y="1180"/>
                </a:lnTo>
                <a:lnTo>
                  <a:pt x="900" y="1222"/>
                </a:lnTo>
                <a:lnTo>
                  <a:pt x="845" y="1219"/>
                </a:lnTo>
                <a:lnTo>
                  <a:pt x="807" y="1187"/>
                </a:lnTo>
                <a:lnTo>
                  <a:pt x="742" y="1187"/>
                </a:lnTo>
                <a:lnTo>
                  <a:pt x="751" y="1239"/>
                </a:lnTo>
                <a:lnTo>
                  <a:pt x="704" y="1222"/>
                </a:lnTo>
                <a:lnTo>
                  <a:pt x="677" y="1274"/>
                </a:lnTo>
                <a:lnTo>
                  <a:pt x="696" y="1297"/>
                </a:lnTo>
                <a:lnTo>
                  <a:pt x="677" y="1360"/>
                </a:lnTo>
                <a:lnTo>
                  <a:pt x="700" y="1432"/>
                </a:lnTo>
                <a:lnTo>
                  <a:pt x="725" y="1480"/>
                </a:lnTo>
                <a:lnTo>
                  <a:pt x="755" y="1526"/>
                </a:lnTo>
                <a:lnTo>
                  <a:pt x="845" y="1523"/>
                </a:lnTo>
                <a:lnTo>
                  <a:pt x="885" y="1513"/>
                </a:lnTo>
                <a:lnTo>
                  <a:pt x="891" y="1480"/>
                </a:lnTo>
                <a:lnTo>
                  <a:pt x="872" y="1454"/>
                </a:lnTo>
                <a:lnTo>
                  <a:pt x="875" y="1432"/>
                </a:lnTo>
                <a:lnTo>
                  <a:pt x="931" y="1438"/>
                </a:lnTo>
                <a:lnTo>
                  <a:pt x="986" y="1425"/>
                </a:lnTo>
                <a:lnTo>
                  <a:pt x="986" y="1454"/>
                </a:lnTo>
                <a:lnTo>
                  <a:pt x="969" y="1497"/>
                </a:lnTo>
                <a:lnTo>
                  <a:pt x="942" y="1529"/>
                </a:lnTo>
                <a:lnTo>
                  <a:pt x="936" y="1576"/>
                </a:lnTo>
                <a:lnTo>
                  <a:pt x="973" y="1596"/>
                </a:lnTo>
                <a:lnTo>
                  <a:pt x="1020" y="1589"/>
                </a:lnTo>
                <a:lnTo>
                  <a:pt x="1051" y="1605"/>
                </a:lnTo>
                <a:lnTo>
                  <a:pt x="1076" y="1599"/>
                </a:lnTo>
                <a:lnTo>
                  <a:pt x="1085" y="1628"/>
                </a:lnTo>
                <a:lnTo>
                  <a:pt x="1062" y="1674"/>
                </a:lnTo>
                <a:lnTo>
                  <a:pt x="1083" y="1700"/>
                </a:lnTo>
                <a:lnTo>
                  <a:pt x="1085" y="1751"/>
                </a:lnTo>
                <a:lnTo>
                  <a:pt x="1118" y="1787"/>
                </a:lnTo>
                <a:lnTo>
                  <a:pt x="1160" y="1797"/>
                </a:lnTo>
                <a:lnTo>
                  <a:pt x="1190" y="1787"/>
                </a:lnTo>
                <a:lnTo>
                  <a:pt x="1202" y="1790"/>
                </a:lnTo>
                <a:lnTo>
                  <a:pt x="1257" y="1790"/>
                </a:lnTo>
                <a:lnTo>
                  <a:pt x="1306" y="1794"/>
                </a:lnTo>
                <a:lnTo>
                  <a:pt x="1320" y="1771"/>
                </a:lnTo>
                <a:lnTo>
                  <a:pt x="1278" y="1810"/>
                </a:lnTo>
                <a:lnTo>
                  <a:pt x="1247" y="1807"/>
                </a:lnTo>
                <a:lnTo>
                  <a:pt x="1219" y="1810"/>
                </a:lnTo>
                <a:lnTo>
                  <a:pt x="1160" y="1831"/>
                </a:lnTo>
                <a:lnTo>
                  <a:pt x="1112" y="1803"/>
                </a:lnTo>
                <a:lnTo>
                  <a:pt x="1066" y="1787"/>
                </a:lnTo>
                <a:lnTo>
                  <a:pt x="1047" y="1790"/>
                </a:lnTo>
                <a:lnTo>
                  <a:pt x="1051" y="1768"/>
                </a:lnTo>
                <a:lnTo>
                  <a:pt x="1047" y="1732"/>
                </a:lnTo>
                <a:lnTo>
                  <a:pt x="1007" y="1700"/>
                </a:lnTo>
                <a:lnTo>
                  <a:pt x="927" y="1680"/>
                </a:lnTo>
                <a:lnTo>
                  <a:pt x="914" y="1664"/>
                </a:lnTo>
                <a:lnTo>
                  <a:pt x="891" y="1667"/>
                </a:lnTo>
                <a:lnTo>
                  <a:pt x="868" y="1651"/>
                </a:lnTo>
                <a:lnTo>
                  <a:pt x="833" y="1635"/>
                </a:lnTo>
                <a:lnTo>
                  <a:pt x="793" y="1589"/>
                </a:lnTo>
                <a:lnTo>
                  <a:pt x="748" y="1576"/>
                </a:lnTo>
                <a:lnTo>
                  <a:pt x="723" y="1605"/>
                </a:lnTo>
                <a:lnTo>
                  <a:pt x="692" y="1583"/>
                </a:lnTo>
                <a:lnTo>
                  <a:pt x="658" y="1583"/>
                </a:lnTo>
                <a:lnTo>
                  <a:pt x="586" y="1565"/>
                </a:lnTo>
                <a:lnTo>
                  <a:pt x="456" y="1487"/>
                </a:lnTo>
                <a:lnTo>
                  <a:pt x="446" y="1406"/>
                </a:lnTo>
                <a:lnTo>
                  <a:pt x="433" y="1373"/>
                </a:lnTo>
                <a:lnTo>
                  <a:pt x="412" y="1351"/>
                </a:lnTo>
                <a:lnTo>
                  <a:pt x="382" y="1303"/>
                </a:lnTo>
                <a:lnTo>
                  <a:pt x="246" y="1148"/>
                </a:lnTo>
                <a:lnTo>
                  <a:pt x="246" y="1206"/>
                </a:lnTo>
                <a:lnTo>
                  <a:pt x="330" y="1312"/>
                </a:lnTo>
                <a:lnTo>
                  <a:pt x="366" y="1399"/>
                </a:lnTo>
                <a:lnTo>
                  <a:pt x="315" y="1380"/>
                </a:lnTo>
                <a:lnTo>
                  <a:pt x="303" y="1328"/>
                </a:lnTo>
                <a:lnTo>
                  <a:pt x="237" y="1294"/>
                </a:lnTo>
                <a:lnTo>
                  <a:pt x="275" y="1274"/>
                </a:lnTo>
                <a:lnTo>
                  <a:pt x="185" y="1219"/>
                </a:lnTo>
                <a:lnTo>
                  <a:pt x="219" y="1187"/>
                </a:lnTo>
                <a:lnTo>
                  <a:pt x="187" y="1122"/>
                </a:lnTo>
                <a:lnTo>
                  <a:pt x="76" y="984"/>
                </a:lnTo>
                <a:lnTo>
                  <a:pt x="65" y="906"/>
                </a:lnTo>
                <a:lnTo>
                  <a:pt x="71" y="841"/>
                </a:lnTo>
                <a:lnTo>
                  <a:pt x="99" y="774"/>
                </a:lnTo>
                <a:lnTo>
                  <a:pt x="99" y="709"/>
                </a:lnTo>
                <a:lnTo>
                  <a:pt x="76" y="670"/>
                </a:lnTo>
                <a:lnTo>
                  <a:pt x="139" y="657"/>
                </a:lnTo>
                <a:lnTo>
                  <a:pt x="65" y="579"/>
                </a:lnTo>
                <a:lnTo>
                  <a:pt x="67" y="544"/>
                </a:lnTo>
                <a:lnTo>
                  <a:pt x="34" y="493"/>
                </a:lnTo>
                <a:lnTo>
                  <a:pt x="48" y="464"/>
                </a:lnTo>
                <a:lnTo>
                  <a:pt x="25" y="448"/>
                </a:lnTo>
                <a:lnTo>
                  <a:pt x="23" y="416"/>
                </a:lnTo>
                <a:lnTo>
                  <a:pt x="0" y="390"/>
                </a:lnTo>
                <a:lnTo>
                  <a:pt x="25" y="367"/>
                </a:lnTo>
              </a:path>
            </a:pathLst>
          </a:custGeom>
          <a:solidFill>
            <a:srgbClr val="F8F8F8">
              <a:alpha val="50195"/>
            </a:srgbClr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92" name="Freeform 28"/>
          <p:cNvSpPr>
            <a:spLocks/>
          </p:cNvSpPr>
          <p:nvPr/>
        </p:nvSpPr>
        <p:spPr bwMode="auto">
          <a:xfrm>
            <a:off x="1905998" y="845558"/>
            <a:ext cx="739775" cy="393700"/>
          </a:xfrm>
          <a:custGeom>
            <a:avLst/>
            <a:gdLst>
              <a:gd name="T0" fmla="*/ 2147483647 w 244"/>
              <a:gd name="T1" fmla="*/ 0 h 153"/>
              <a:gd name="T2" fmla="*/ 0 w 244"/>
              <a:gd name="T3" fmla="*/ 2147483647 h 153"/>
              <a:gd name="T4" fmla="*/ 0 w 244"/>
              <a:gd name="T5" fmla="*/ 2147483647 h 153"/>
              <a:gd name="T6" fmla="*/ 2147483647 w 244"/>
              <a:gd name="T7" fmla="*/ 2147483647 h 153"/>
              <a:gd name="T8" fmla="*/ 2147483647 w 244"/>
              <a:gd name="T9" fmla="*/ 2147483647 h 153"/>
              <a:gd name="T10" fmla="*/ 2147483647 w 244"/>
              <a:gd name="T11" fmla="*/ 2147483647 h 153"/>
              <a:gd name="T12" fmla="*/ 2147483647 w 244"/>
              <a:gd name="T13" fmla="*/ 2147483647 h 153"/>
              <a:gd name="T14" fmla="*/ 2147483647 w 244"/>
              <a:gd name="T15" fmla="*/ 2147483647 h 153"/>
              <a:gd name="T16" fmla="*/ 2147483647 w 244"/>
              <a:gd name="T17" fmla="*/ 2147483647 h 153"/>
              <a:gd name="T18" fmla="*/ 2147483647 w 244"/>
              <a:gd name="T19" fmla="*/ 2147483647 h 153"/>
              <a:gd name="T20" fmla="*/ 2147483647 w 244"/>
              <a:gd name="T21" fmla="*/ 2147483647 h 153"/>
              <a:gd name="T22" fmla="*/ 2147483647 w 244"/>
              <a:gd name="T23" fmla="*/ 2147483647 h 153"/>
              <a:gd name="T24" fmla="*/ 2147483647 w 244"/>
              <a:gd name="T25" fmla="*/ 2147483647 h 153"/>
              <a:gd name="T26" fmla="*/ 2147483647 w 244"/>
              <a:gd name="T27" fmla="*/ 2147483647 h 153"/>
              <a:gd name="T28" fmla="*/ 2147483647 w 244"/>
              <a:gd name="T29" fmla="*/ 2147483647 h 153"/>
              <a:gd name="T30" fmla="*/ 2147483647 w 244"/>
              <a:gd name="T31" fmla="*/ 2147483647 h 153"/>
              <a:gd name="T32" fmla="*/ 2147483647 w 244"/>
              <a:gd name="T33" fmla="*/ 2147483647 h 153"/>
              <a:gd name="T34" fmla="*/ 2147483647 w 244"/>
              <a:gd name="T35" fmla="*/ 2147483647 h 153"/>
              <a:gd name="T36" fmla="*/ 2147483647 w 244"/>
              <a:gd name="T37" fmla="*/ 2147483647 h 153"/>
              <a:gd name="T38" fmla="*/ 2147483647 w 244"/>
              <a:gd name="T39" fmla="*/ 2147483647 h 153"/>
              <a:gd name="T40" fmla="*/ 2147483647 w 244"/>
              <a:gd name="T41" fmla="*/ 2147483647 h 153"/>
              <a:gd name="T42" fmla="*/ 2147483647 w 244"/>
              <a:gd name="T43" fmla="*/ 2147483647 h 153"/>
              <a:gd name="T44" fmla="*/ 2147483647 w 244"/>
              <a:gd name="T45" fmla="*/ 2147483647 h 153"/>
              <a:gd name="T46" fmla="*/ 2147483647 w 244"/>
              <a:gd name="T47" fmla="*/ 2147483647 h 153"/>
              <a:gd name="T48" fmla="*/ 2147483647 w 244"/>
              <a:gd name="T49" fmla="*/ 2147483647 h 153"/>
              <a:gd name="T50" fmla="*/ 2147483647 w 244"/>
              <a:gd name="T51" fmla="*/ 2147483647 h 153"/>
              <a:gd name="T52" fmla="*/ 2147483647 w 244"/>
              <a:gd name="T53" fmla="*/ 2147483647 h 153"/>
              <a:gd name="T54" fmla="*/ 2147483647 w 244"/>
              <a:gd name="T55" fmla="*/ 2147483647 h 153"/>
              <a:gd name="T56" fmla="*/ 2147483647 w 244"/>
              <a:gd name="T57" fmla="*/ 2147483647 h 153"/>
              <a:gd name="T58" fmla="*/ 2147483647 w 244"/>
              <a:gd name="T59" fmla="*/ 2147483647 h 153"/>
              <a:gd name="T60" fmla="*/ 2147483647 w 244"/>
              <a:gd name="T61" fmla="*/ 2147483647 h 153"/>
              <a:gd name="T62" fmla="*/ 2147483647 w 244"/>
              <a:gd name="T63" fmla="*/ 2147483647 h 153"/>
              <a:gd name="T64" fmla="*/ 2147483647 w 244"/>
              <a:gd name="T65" fmla="*/ 2147483647 h 153"/>
              <a:gd name="T66" fmla="*/ 2147483647 w 244"/>
              <a:gd name="T67" fmla="*/ 2147483647 h 153"/>
              <a:gd name="T68" fmla="*/ 2147483647 w 244"/>
              <a:gd name="T69" fmla="*/ 2147483647 h 153"/>
              <a:gd name="T70" fmla="*/ 2147483647 w 244"/>
              <a:gd name="T71" fmla="*/ 2147483647 h 153"/>
              <a:gd name="T72" fmla="*/ 2147483647 w 244"/>
              <a:gd name="T73" fmla="*/ 2147483647 h 153"/>
              <a:gd name="T74" fmla="*/ 2147483647 w 244"/>
              <a:gd name="T75" fmla="*/ 2147483647 h 153"/>
              <a:gd name="T76" fmla="*/ 2147483647 w 244"/>
              <a:gd name="T77" fmla="*/ 2147483647 h 153"/>
              <a:gd name="T78" fmla="*/ 2147483647 w 244"/>
              <a:gd name="T79" fmla="*/ 2147483647 h 153"/>
              <a:gd name="T80" fmla="*/ 2147483647 w 244"/>
              <a:gd name="T81" fmla="*/ 2147483647 h 153"/>
              <a:gd name="T82" fmla="*/ 2147483647 w 244"/>
              <a:gd name="T83" fmla="*/ 2147483647 h 153"/>
              <a:gd name="T84" fmla="*/ 2147483647 w 244"/>
              <a:gd name="T85" fmla="*/ 2147483647 h 153"/>
              <a:gd name="T86" fmla="*/ 2147483647 w 244"/>
              <a:gd name="T87" fmla="*/ 2147483647 h 153"/>
              <a:gd name="T88" fmla="*/ 2147483647 w 244"/>
              <a:gd name="T89" fmla="*/ 2147483647 h 153"/>
              <a:gd name="T90" fmla="*/ 2147483647 w 244"/>
              <a:gd name="T91" fmla="*/ 2147483647 h 153"/>
              <a:gd name="T92" fmla="*/ 2147483647 w 244"/>
              <a:gd name="T93" fmla="*/ 2147483647 h 153"/>
              <a:gd name="T94" fmla="*/ 2147483647 w 244"/>
              <a:gd name="T95" fmla="*/ 2147483647 h 153"/>
              <a:gd name="T96" fmla="*/ 2147483647 w 244"/>
              <a:gd name="T97" fmla="*/ 2147483647 h 153"/>
              <a:gd name="T98" fmla="*/ 2147483647 w 244"/>
              <a:gd name="T99" fmla="*/ 2147483647 h 153"/>
              <a:gd name="T100" fmla="*/ 2147483647 w 244"/>
              <a:gd name="T101" fmla="*/ 2147483647 h 153"/>
              <a:gd name="T102" fmla="*/ 2147483647 w 244"/>
              <a:gd name="T103" fmla="*/ 2147483647 h 153"/>
              <a:gd name="T104" fmla="*/ 2147483647 w 244"/>
              <a:gd name="T105" fmla="*/ 2147483647 h 153"/>
              <a:gd name="T106" fmla="*/ 2147483647 w 244"/>
              <a:gd name="T107" fmla="*/ 2147483647 h 153"/>
              <a:gd name="T108" fmla="*/ 2147483647 w 244"/>
              <a:gd name="T109" fmla="*/ 2147483647 h 153"/>
              <a:gd name="T110" fmla="*/ 2147483647 w 244"/>
              <a:gd name="T111" fmla="*/ 2147483647 h 153"/>
              <a:gd name="T112" fmla="*/ 2147483647 w 244"/>
              <a:gd name="T113" fmla="*/ 2147483647 h 153"/>
              <a:gd name="T114" fmla="*/ 2147483647 w 244"/>
              <a:gd name="T115" fmla="*/ 2147483647 h 153"/>
              <a:gd name="T116" fmla="*/ 2147483647 w 244"/>
              <a:gd name="T117" fmla="*/ 2147483647 h 153"/>
              <a:gd name="T118" fmla="*/ 2147483647 w 244"/>
              <a:gd name="T119" fmla="*/ 0 h 153"/>
              <a:gd name="T120" fmla="*/ 2147483647 w 244"/>
              <a:gd name="T121" fmla="*/ 2147483647 h 153"/>
              <a:gd name="T122" fmla="*/ 2147483647 w 244"/>
              <a:gd name="T123" fmla="*/ 0 h 15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4"/>
              <a:gd name="T187" fmla="*/ 0 h 153"/>
              <a:gd name="T188" fmla="*/ 244 w 244"/>
              <a:gd name="T189" fmla="*/ 153 h 15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4" h="153">
                <a:moveTo>
                  <a:pt x="8" y="0"/>
                </a:moveTo>
                <a:lnTo>
                  <a:pt x="0" y="12"/>
                </a:lnTo>
                <a:lnTo>
                  <a:pt x="0" y="27"/>
                </a:lnTo>
                <a:lnTo>
                  <a:pt x="17" y="43"/>
                </a:lnTo>
                <a:lnTo>
                  <a:pt x="27" y="39"/>
                </a:lnTo>
                <a:lnTo>
                  <a:pt x="30" y="45"/>
                </a:lnTo>
                <a:lnTo>
                  <a:pt x="44" y="47"/>
                </a:lnTo>
                <a:lnTo>
                  <a:pt x="51" y="37"/>
                </a:lnTo>
                <a:lnTo>
                  <a:pt x="74" y="39"/>
                </a:lnTo>
                <a:lnTo>
                  <a:pt x="78" y="49"/>
                </a:lnTo>
                <a:lnTo>
                  <a:pt x="86" y="53"/>
                </a:lnTo>
                <a:lnTo>
                  <a:pt x="107" y="51"/>
                </a:lnTo>
                <a:lnTo>
                  <a:pt x="114" y="57"/>
                </a:lnTo>
                <a:lnTo>
                  <a:pt x="124" y="63"/>
                </a:lnTo>
                <a:lnTo>
                  <a:pt x="132" y="75"/>
                </a:lnTo>
                <a:lnTo>
                  <a:pt x="132" y="91"/>
                </a:lnTo>
                <a:lnTo>
                  <a:pt x="125" y="95"/>
                </a:lnTo>
                <a:lnTo>
                  <a:pt x="129" y="101"/>
                </a:lnTo>
                <a:lnTo>
                  <a:pt x="119" y="111"/>
                </a:lnTo>
                <a:lnTo>
                  <a:pt x="119" y="125"/>
                </a:lnTo>
                <a:lnTo>
                  <a:pt x="134" y="127"/>
                </a:lnTo>
                <a:lnTo>
                  <a:pt x="142" y="123"/>
                </a:lnTo>
                <a:lnTo>
                  <a:pt x="146" y="117"/>
                </a:lnTo>
                <a:lnTo>
                  <a:pt x="151" y="123"/>
                </a:lnTo>
                <a:lnTo>
                  <a:pt x="159" y="119"/>
                </a:lnTo>
                <a:lnTo>
                  <a:pt x="178" y="127"/>
                </a:lnTo>
                <a:lnTo>
                  <a:pt x="190" y="141"/>
                </a:lnTo>
                <a:lnTo>
                  <a:pt x="193" y="141"/>
                </a:lnTo>
                <a:lnTo>
                  <a:pt x="195" y="149"/>
                </a:lnTo>
                <a:lnTo>
                  <a:pt x="207" y="153"/>
                </a:lnTo>
                <a:lnTo>
                  <a:pt x="221" y="153"/>
                </a:lnTo>
                <a:lnTo>
                  <a:pt x="212" y="145"/>
                </a:lnTo>
                <a:lnTo>
                  <a:pt x="216" y="137"/>
                </a:lnTo>
                <a:lnTo>
                  <a:pt x="226" y="145"/>
                </a:lnTo>
                <a:lnTo>
                  <a:pt x="238" y="147"/>
                </a:lnTo>
                <a:lnTo>
                  <a:pt x="239" y="135"/>
                </a:lnTo>
                <a:lnTo>
                  <a:pt x="227" y="125"/>
                </a:lnTo>
                <a:lnTo>
                  <a:pt x="219" y="125"/>
                </a:lnTo>
                <a:lnTo>
                  <a:pt x="207" y="115"/>
                </a:lnTo>
                <a:lnTo>
                  <a:pt x="219" y="115"/>
                </a:lnTo>
                <a:lnTo>
                  <a:pt x="227" y="121"/>
                </a:lnTo>
                <a:lnTo>
                  <a:pt x="244" y="121"/>
                </a:lnTo>
                <a:lnTo>
                  <a:pt x="241" y="109"/>
                </a:lnTo>
                <a:lnTo>
                  <a:pt x="226" y="97"/>
                </a:lnTo>
                <a:lnTo>
                  <a:pt x="216" y="95"/>
                </a:lnTo>
                <a:lnTo>
                  <a:pt x="200" y="81"/>
                </a:lnTo>
                <a:lnTo>
                  <a:pt x="182" y="77"/>
                </a:lnTo>
                <a:lnTo>
                  <a:pt x="166" y="71"/>
                </a:lnTo>
                <a:lnTo>
                  <a:pt x="154" y="53"/>
                </a:lnTo>
                <a:lnTo>
                  <a:pt x="146" y="29"/>
                </a:lnTo>
                <a:lnTo>
                  <a:pt x="134" y="29"/>
                </a:lnTo>
                <a:lnTo>
                  <a:pt x="131" y="23"/>
                </a:lnTo>
                <a:lnTo>
                  <a:pt x="124" y="25"/>
                </a:lnTo>
                <a:lnTo>
                  <a:pt x="112" y="14"/>
                </a:lnTo>
                <a:lnTo>
                  <a:pt x="91" y="10"/>
                </a:lnTo>
                <a:lnTo>
                  <a:pt x="83" y="16"/>
                </a:lnTo>
                <a:lnTo>
                  <a:pt x="64" y="10"/>
                </a:lnTo>
                <a:lnTo>
                  <a:pt x="52" y="10"/>
                </a:lnTo>
                <a:lnTo>
                  <a:pt x="47" y="2"/>
                </a:lnTo>
                <a:lnTo>
                  <a:pt x="40" y="0"/>
                </a:lnTo>
                <a:lnTo>
                  <a:pt x="30" y="2"/>
                </a:lnTo>
                <a:lnTo>
                  <a:pt x="8" y="0"/>
                </a:lnTo>
                <a:close/>
              </a:path>
            </a:pathLst>
          </a:custGeom>
          <a:solidFill>
            <a:srgbClr val="EAEAEA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94" name="Freeform 31"/>
          <p:cNvSpPr>
            <a:spLocks/>
          </p:cNvSpPr>
          <p:nvPr/>
        </p:nvSpPr>
        <p:spPr bwMode="auto">
          <a:xfrm>
            <a:off x="1180510" y="2571170"/>
            <a:ext cx="263525" cy="493712"/>
          </a:xfrm>
          <a:custGeom>
            <a:avLst/>
            <a:gdLst>
              <a:gd name="T0" fmla="*/ 483675088 w 200"/>
              <a:gd name="T1" fmla="*/ 397522458 h 384"/>
              <a:gd name="T2" fmla="*/ 483675088 w 200"/>
              <a:gd name="T3" fmla="*/ 397522458 h 384"/>
              <a:gd name="T4" fmla="*/ 0 w 200"/>
              <a:gd name="T5" fmla="*/ 0 h 384"/>
              <a:gd name="T6" fmla="*/ 0 60000 65536"/>
              <a:gd name="T7" fmla="*/ 0 60000 65536"/>
              <a:gd name="T8" fmla="*/ 0 60000 65536"/>
              <a:gd name="T9" fmla="*/ 0 w 200"/>
              <a:gd name="T10" fmla="*/ 0 h 384"/>
              <a:gd name="T11" fmla="*/ 200 w 200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" h="384">
                <a:moveTo>
                  <a:pt x="200" y="384"/>
                </a:moveTo>
                <a:cubicBezTo>
                  <a:pt x="175" y="349"/>
                  <a:pt x="81" y="240"/>
                  <a:pt x="48" y="176"/>
                </a:cubicBezTo>
                <a:cubicBezTo>
                  <a:pt x="15" y="112"/>
                  <a:pt x="10" y="37"/>
                  <a:pt x="0" y="0"/>
                </a:cubicBez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5" name="Freeform 32"/>
          <p:cNvSpPr>
            <a:spLocks/>
          </p:cNvSpPr>
          <p:nvPr/>
        </p:nvSpPr>
        <p:spPr bwMode="auto">
          <a:xfrm>
            <a:off x="1612310" y="3271258"/>
            <a:ext cx="492125" cy="136525"/>
          </a:xfrm>
          <a:custGeom>
            <a:avLst/>
            <a:gdLst>
              <a:gd name="T0" fmla="*/ 0 w 373"/>
              <a:gd name="T1" fmla="*/ 0 h 106"/>
              <a:gd name="T2" fmla="*/ 488822334 w 373"/>
              <a:gd name="T3" fmla="*/ 403152826 h 106"/>
              <a:gd name="T4" fmla="*/ 488822334 w 373"/>
              <a:gd name="T5" fmla="*/ 403152826 h 106"/>
              <a:gd name="T6" fmla="*/ 0 60000 65536"/>
              <a:gd name="T7" fmla="*/ 0 60000 65536"/>
              <a:gd name="T8" fmla="*/ 0 60000 65536"/>
              <a:gd name="T9" fmla="*/ 0 w 373"/>
              <a:gd name="T10" fmla="*/ 0 h 106"/>
              <a:gd name="T11" fmla="*/ 373 w 373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3" h="106">
                <a:moveTo>
                  <a:pt x="0" y="0"/>
                </a:moveTo>
                <a:cubicBezTo>
                  <a:pt x="37" y="15"/>
                  <a:pt x="159" y="90"/>
                  <a:pt x="221" y="98"/>
                </a:cubicBezTo>
                <a:cubicBezTo>
                  <a:pt x="283" y="106"/>
                  <a:pt x="342" y="60"/>
                  <a:pt x="373" y="50"/>
                </a:cubicBez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326685" y="3033133"/>
            <a:ext cx="1079500" cy="423862"/>
            <a:chOff x="1451" y="1368"/>
            <a:chExt cx="811" cy="335"/>
          </a:xfrm>
        </p:grpSpPr>
        <p:sp>
          <p:nvSpPr>
            <p:cNvPr id="62526" name="Freeform 34"/>
            <p:cNvSpPr>
              <a:spLocks/>
            </p:cNvSpPr>
            <p:nvPr/>
          </p:nvSpPr>
          <p:spPr bwMode="auto">
            <a:xfrm>
              <a:off x="1451" y="1368"/>
              <a:ext cx="391" cy="139"/>
            </a:xfrm>
            <a:custGeom>
              <a:avLst/>
              <a:gdLst>
                <a:gd name="T0" fmla="*/ 0 w 172"/>
                <a:gd name="T1" fmla="*/ 231738145 h 68"/>
                <a:gd name="T2" fmla="*/ 1046194000 w 172"/>
                <a:gd name="T3" fmla="*/ 95906523 h 68"/>
                <a:gd name="T4" fmla="*/ 1548232585 w 172"/>
                <a:gd name="T5" fmla="*/ 95906523 h 68"/>
                <a:gd name="T6" fmla="*/ 2147483647 w 172"/>
                <a:gd name="T7" fmla="*/ 25999783 h 68"/>
                <a:gd name="T8" fmla="*/ 2147483647 w 172"/>
                <a:gd name="T9" fmla="*/ 25999783 h 68"/>
                <a:gd name="T10" fmla="*/ 2147483647 w 172"/>
                <a:gd name="T11" fmla="*/ 12719324 h 68"/>
                <a:gd name="T12" fmla="*/ 2147483647 w 172"/>
                <a:gd name="T13" fmla="*/ 0 h 68"/>
                <a:gd name="T14" fmla="*/ 2147483647 w 172"/>
                <a:gd name="T15" fmla="*/ 82592814 h 68"/>
                <a:gd name="T16" fmla="*/ 2147483647 w 172"/>
                <a:gd name="T17" fmla="*/ 136779896 h 68"/>
                <a:gd name="T18" fmla="*/ 2147483647 w 172"/>
                <a:gd name="T19" fmla="*/ 108637871 h 68"/>
                <a:gd name="T20" fmla="*/ 2147483647 w 172"/>
                <a:gd name="T21" fmla="*/ 161862320 h 68"/>
                <a:gd name="T22" fmla="*/ 2147483647 w 172"/>
                <a:gd name="T23" fmla="*/ 161862320 h 68"/>
                <a:gd name="T24" fmla="*/ 2147483647 w 172"/>
                <a:gd name="T25" fmla="*/ 203005779 h 68"/>
                <a:gd name="T26" fmla="*/ 2147483647 w 172"/>
                <a:gd name="T27" fmla="*/ 231738145 h 68"/>
                <a:gd name="T28" fmla="*/ 2147483647 w 172"/>
                <a:gd name="T29" fmla="*/ 298554728 h 68"/>
                <a:gd name="T30" fmla="*/ 2147483647 w 172"/>
                <a:gd name="T31" fmla="*/ 298554728 h 68"/>
                <a:gd name="T32" fmla="*/ 2147483647 w 172"/>
                <a:gd name="T33" fmla="*/ 364873070 h 68"/>
                <a:gd name="T34" fmla="*/ 2147483647 w 172"/>
                <a:gd name="T35" fmla="*/ 364873070 h 68"/>
                <a:gd name="T36" fmla="*/ 2147483647 w 172"/>
                <a:gd name="T37" fmla="*/ 447700288 h 68"/>
                <a:gd name="T38" fmla="*/ 2147483647 w 172"/>
                <a:gd name="T39" fmla="*/ 461156266 h 68"/>
                <a:gd name="T40" fmla="*/ 2147483647 w 172"/>
                <a:gd name="T41" fmla="*/ 434733588 h 68"/>
                <a:gd name="T42" fmla="*/ 2147483647 w 172"/>
                <a:gd name="T43" fmla="*/ 421283104 h 68"/>
                <a:gd name="T44" fmla="*/ 2147483647 w 172"/>
                <a:gd name="T45" fmla="*/ 434733588 h 68"/>
                <a:gd name="T46" fmla="*/ 2147483647 w 172"/>
                <a:gd name="T47" fmla="*/ 447700288 h 68"/>
                <a:gd name="T48" fmla="*/ 2147483647 w 172"/>
                <a:gd name="T49" fmla="*/ 461156266 h 68"/>
                <a:gd name="T50" fmla="*/ 2147483647 w 172"/>
                <a:gd name="T51" fmla="*/ 461156266 h 68"/>
                <a:gd name="T52" fmla="*/ 2147483647 w 172"/>
                <a:gd name="T53" fmla="*/ 461156266 h 68"/>
                <a:gd name="T54" fmla="*/ 2147483647 w 172"/>
                <a:gd name="T55" fmla="*/ 421283104 h 68"/>
                <a:gd name="T56" fmla="*/ 2147483647 w 172"/>
                <a:gd name="T57" fmla="*/ 310922779 h 68"/>
                <a:gd name="T58" fmla="*/ 2147483647 w 172"/>
                <a:gd name="T59" fmla="*/ 245409590 h 68"/>
                <a:gd name="T60" fmla="*/ 2147483647 w 172"/>
                <a:gd name="T61" fmla="*/ 245409590 h 68"/>
                <a:gd name="T62" fmla="*/ 2147483647 w 172"/>
                <a:gd name="T63" fmla="*/ 203005779 h 68"/>
                <a:gd name="T64" fmla="*/ 2147483647 w 172"/>
                <a:gd name="T65" fmla="*/ 245409590 h 68"/>
                <a:gd name="T66" fmla="*/ 2147483647 w 172"/>
                <a:gd name="T67" fmla="*/ 189907079 h 68"/>
                <a:gd name="T68" fmla="*/ 2147483647 w 172"/>
                <a:gd name="T69" fmla="*/ 189907079 h 68"/>
                <a:gd name="T70" fmla="*/ 2147483647 w 172"/>
                <a:gd name="T71" fmla="*/ 123080128 h 68"/>
                <a:gd name="T72" fmla="*/ 2147483647 w 172"/>
                <a:gd name="T73" fmla="*/ 95906523 h 68"/>
                <a:gd name="T74" fmla="*/ 2147483647 w 172"/>
                <a:gd name="T75" fmla="*/ 108637871 h 68"/>
                <a:gd name="T76" fmla="*/ 1820732209 w 172"/>
                <a:gd name="T77" fmla="*/ 189907079 h 68"/>
                <a:gd name="T78" fmla="*/ 990692534 w 172"/>
                <a:gd name="T79" fmla="*/ 203005779 h 68"/>
                <a:gd name="T80" fmla="*/ 0 w 172"/>
                <a:gd name="T81" fmla="*/ 231738145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2"/>
                <a:gd name="T124" fmla="*/ 0 h 68"/>
                <a:gd name="T125" fmla="*/ 172 w 172"/>
                <a:gd name="T126" fmla="*/ 68 h 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2" h="68">
                  <a:moveTo>
                    <a:pt x="0" y="34"/>
                  </a:moveTo>
                  <a:lnTo>
                    <a:pt x="15" y="14"/>
                  </a:lnTo>
                  <a:lnTo>
                    <a:pt x="22" y="14"/>
                  </a:lnTo>
                  <a:lnTo>
                    <a:pt x="34" y="4"/>
                  </a:lnTo>
                  <a:lnTo>
                    <a:pt x="48" y="4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73" y="12"/>
                  </a:lnTo>
                  <a:lnTo>
                    <a:pt x="78" y="20"/>
                  </a:lnTo>
                  <a:lnTo>
                    <a:pt x="82" y="16"/>
                  </a:lnTo>
                  <a:lnTo>
                    <a:pt x="95" y="24"/>
                  </a:lnTo>
                  <a:lnTo>
                    <a:pt x="104" y="24"/>
                  </a:lnTo>
                  <a:lnTo>
                    <a:pt x="111" y="30"/>
                  </a:lnTo>
                  <a:lnTo>
                    <a:pt x="122" y="34"/>
                  </a:lnTo>
                  <a:lnTo>
                    <a:pt x="122" y="44"/>
                  </a:lnTo>
                  <a:lnTo>
                    <a:pt x="145" y="44"/>
                  </a:lnTo>
                  <a:lnTo>
                    <a:pt x="150" y="54"/>
                  </a:lnTo>
                  <a:lnTo>
                    <a:pt x="163" y="54"/>
                  </a:lnTo>
                  <a:lnTo>
                    <a:pt x="172" y="66"/>
                  </a:lnTo>
                  <a:lnTo>
                    <a:pt x="167" y="68"/>
                  </a:lnTo>
                  <a:lnTo>
                    <a:pt x="163" y="64"/>
                  </a:lnTo>
                  <a:lnTo>
                    <a:pt x="162" y="62"/>
                  </a:lnTo>
                  <a:lnTo>
                    <a:pt x="150" y="64"/>
                  </a:lnTo>
                  <a:lnTo>
                    <a:pt x="146" y="66"/>
                  </a:lnTo>
                  <a:lnTo>
                    <a:pt x="136" y="68"/>
                  </a:lnTo>
                  <a:lnTo>
                    <a:pt x="121" y="68"/>
                  </a:lnTo>
                  <a:lnTo>
                    <a:pt x="111" y="68"/>
                  </a:lnTo>
                  <a:lnTo>
                    <a:pt x="111" y="62"/>
                  </a:lnTo>
                  <a:lnTo>
                    <a:pt x="95" y="46"/>
                  </a:lnTo>
                  <a:lnTo>
                    <a:pt x="95" y="36"/>
                  </a:lnTo>
                  <a:lnTo>
                    <a:pt x="78" y="36"/>
                  </a:lnTo>
                  <a:lnTo>
                    <a:pt x="71" y="30"/>
                  </a:lnTo>
                  <a:lnTo>
                    <a:pt x="66" y="36"/>
                  </a:lnTo>
                  <a:lnTo>
                    <a:pt x="61" y="28"/>
                  </a:lnTo>
                  <a:lnTo>
                    <a:pt x="56" y="28"/>
                  </a:lnTo>
                  <a:lnTo>
                    <a:pt x="56" y="18"/>
                  </a:lnTo>
                  <a:lnTo>
                    <a:pt x="51" y="14"/>
                  </a:lnTo>
                  <a:lnTo>
                    <a:pt x="36" y="16"/>
                  </a:lnTo>
                  <a:lnTo>
                    <a:pt x="26" y="28"/>
                  </a:lnTo>
                  <a:lnTo>
                    <a:pt x="14" y="3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527" name="Freeform 35"/>
            <p:cNvSpPr>
              <a:spLocks/>
            </p:cNvSpPr>
            <p:nvPr/>
          </p:nvSpPr>
          <p:spPr bwMode="auto">
            <a:xfrm>
              <a:off x="1852" y="1473"/>
              <a:ext cx="248" cy="120"/>
            </a:xfrm>
            <a:custGeom>
              <a:avLst/>
              <a:gdLst>
                <a:gd name="T0" fmla="*/ 0 w 109"/>
                <a:gd name="T1" fmla="*/ 388616505 h 58"/>
                <a:gd name="T2" fmla="*/ 789492571 w 109"/>
                <a:gd name="T3" fmla="*/ 407171115 h 58"/>
                <a:gd name="T4" fmla="*/ 2147483647 w 109"/>
                <a:gd name="T5" fmla="*/ 388616505 h 58"/>
                <a:gd name="T6" fmla="*/ 2147483647 w 109"/>
                <a:gd name="T7" fmla="*/ 496159781 h 58"/>
                <a:gd name="T8" fmla="*/ 2147483647 w 109"/>
                <a:gd name="T9" fmla="*/ 511922845 h 58"/>
                <a:gd name="T10" fmla="*/ 2147483647 w 109"/>
                <a:gd name="T11" fmla="*/ 388616505 h 58"/>
                <a:gd name="T12" fmla="*/ 2147483647 w 109"/>
                <a:gd name="T13" fmla="*/ 355683349 h 58"/>
                <a:gd name="T14" fmla="*/ 2147483647 w 109"/>
                <a:gd name="T15" fmla="*/ 299727943 h 58"/>
                <a:gd name="T16" fmla="*/ 2147483647 w 109"/>
                <a:gd name="T17" fmla="*/ 388616505 h 58"/>
                <a:gd name="T18" fmla="*/ 2147483647 w 109"/>
                <a:gd name="T19" fmla="*/ 388616505 h 58"/>
                <a:gd name="T20" fmla="*/ 2147483647 w 109"/>
                <a:gd name="T21" fmla="*/ 336310157 h 58"/>
                <a:gd name="T22" fmla="*/ 2147483647 w 109"/>
                <a:gd name="T23" fmla="*/ 336310157 h 58"/>
                <a:gd name="T24" fmla="*/ 2147483647 w 109"/>
                <a:gd name="T25" fmla="*/ 247429474 h 58"/>
                <a:gd name="T26" fmla="*/ 2147483647 w 109"/>
                <a:gd name="T27" fmla="*/ 231568557 h 58"/>
                <a:gd name="T28" fmla="*/ 2147483647 w 109"/>
                <a:gd name="T29" fmla="*/ 140893866 h 58"/>
                <a:gd name="T30" fmla="*/ 2147483647 w 109"/>
                <a:gd name="T31" fmla="*/ 71816489 h 58"/>
                <a:gd name="T32" fmla="*/ 2147483647 w 109"/>
                <a:gd name="T33" fmla="*/ 51988439 h 58"/>
                <a:gd name="T34" fmla="*/ 2147483647 w 109"/>
                <a:gd name="T35" fmla="*/ 71816489 h 58"/>
                <a:gd name="T36" fmla="*/ 2147483647 w 109"/>
                <a:gd name="T37" fmla="*/ 71816489 h 58"/>
                <a:gd name="T38" fmla="*/ 2147483647 w 109"/>
                <a:gd name="T39" fmla="*/ 51988439 h 58"/>
                <a:gd name="T40" fmla="*/ 2147483647 w 109"/>
                <a:gd name="T41" fmla="*/ 0 h 58"/>
                <a:gd name="T42" fmla="*/ 2147483647 w 109"/>
                <a:gd name="T43" fmla="*/ 51988439 h 58"/>
                <a:gd name="T44" fmla="*/ 2147483647 w 109"/>
                <a:gd name="T45" fmla="*/ 158833812 h 58"/>
                <a:gd name="T46" fmla="*/ 1505282002 w 109"/>
                <a:gd name="T47" fmla="*/ 158833812 h 58"/>
                <a:gd name="T48" fmla="*/ 1228517502 w 109"/>
                <a:gd name="T49" fmla="*/ 247429474 h 58"/>
                <a:gd name="T50" fmla="*/ 789492571 w 109"/>
                <a:gd name="T51" fmla="*/ 282733961 h 58"/>
                <a:gd name="T52" fmla="*/ 0 w 109"/>
                <a:gd name="T53" fmla="*/ 388616505 h 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9"/>
                <a:gd name="T82" fmla="*/ 0 h 58"/>
                <a:gd name="T83" fmla="*/ 109 w 109"/>
                <a:gd name="T84" fmla="*/ 58 h 5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9" h="58">
                  <a:moveTo>
                    <a:pt x="0" y="44"/>
                  </a:moveTo>
                  <a:lnTo>
                    <a:pt x="11" y="46"/>
                  </a:lnTo>
                  <a:lnTo>
                    <a:pt x="34" y="44"/>
                  </a:lnTo>
                  <a:lnTo>
                    <a:pt x="45" y="56"/>
                  </a:lnTo>
                  <a:lnTo>
                    <a:pt x="58" y="58"/>
                  </a:lnTo>
                  <a:lnTo>
                    <a:pt x="65" y="44"/>
                  </a:lnTo>
                  <a:lnTo>
                    <a:pt x="62" y="40"/>
                  </a:lnTo>
                  <a:lnTo>
                    <a:pt x="68" y="34"/>
                  </a:lnTo>
                  <a:lnTo>
                    <a:pt x="82" y="44"/>
                  </a:lnTo>
                  <a:lnTo>
                    <a:pt x="92" y="44"/>
                  </a:lnTo>
                  <a:lnTo>
                    <a:pt x="92" y="38"/>
                  </a:lnTo>
                  <a:lnTo>
                    <a:pt x="99" y="38"/>
                  </a:lnTo>
                  <a:lnTo>
                    <a:pt x="109" y="28"/>
                  </a:lnTo>
                  <a:lnTo>
                    <a:pt x="102" y="26"/>
                  </a:lnTo>
                  <a:lnTo>
                    <a:pt x="102" y="16"/>
                  </a:lnTo>
                  <a:lnTo>
                    <a:pt x="102" y="8"/>
                  </a:lnTo>
                  <a:lnTo>
                    <a:pt x="87" y="6"/>
                  </a:lnTo>
                  <a:lnTo>
                    <a:pt x="75" y="8"/>
                  </a:lnTo>
                  <a:lnTo>
                    <a:pt x="65" y="8"/>
                  </a:lnTo>
                  <a:lnTo>
                    <a:pt x="50" y="6"/>
                  </a:lnTo>
                  <a:lnTo>
                    <a:pt x="38" y="0"/>
                  </a:lnTo>
                  <a:lnTo>
                    <a:pt x="34" y="6"/>
                  </a:lnTo>
                  <a:lnTo>
                    <a:pt x="33" y="18"/>
                  </a:lnTo>
                  <a:lnTo>
                    <a:pt x="21" y="18"/>
                  </a:lnTo>
                  <a:lnTo>
                    <a:pt x="17" y="28"/>
                  </a:lnTo>
                  <a:lnTo>
                    <a:pt x="11" y="32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528" name="Freeform 36"/>
            <p:cNvSpPr>
              <a:spLocks/>
            </p:cNvSpPr>
            <p:nvPr/>
          </p:nvSpPr>
          <p:spPr bwMode="auto">
            <a:xfrm>
              <a:off x="2140" y="1563"/>
              <a:ext cx="70" cy="36"/>
            </a:xfrm>
            <a:custGeom>
              <a:avLst/>
              <a:gdLst>
                <a:gd name="T0" fmla="*/ 39287425 w 34"/>
                <a:gd name="T1" fmla="*/ 0 h 20"/>
                <a:gd name="T2" fmla="*/ 30020014 w 34"/>
                <a:gd name="T3" fmla="*/ 6207659 h 20"/>
                <a:gd name="T4" fmla="*/ 247420736 w 34"/>
                <a:gd name="T5" fmla="*/ 7373429 h 20"/>
                <a:gd name="T6" fmla="*/ 196527695 w 34"/>
                <a:gd name="T7" fmla="*/ 1139333 h 20"/>
                <a:gd name="T8" fmla="*/ 39287425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5" y="0"/>
                  </a:moveTo>
                  <a:cubicBezTo>
                    <a:pt x="2" y="2"/>
                    <a:pt x="0" y="12"/>
                    <a:pt x="4" y="15"/>
                  </a:cubicBezTo>
                  <a:cubicBezTo>
                    <a:pt x="8" y="18"/>
                    <a:pt x="28" y="20"/>
                    <a:pt x="31" y="18"/>
                  </a:cubicBezTo>
                  <a:cubicBezTo>
                    <a:pt x="34" y="16"/>
                    <a:pt x="29" y="6"/>
                    <a:pt x="25" y="3"/>
                  </a:cubicBezTo>
                  <a:cubicBezTo>
                    <a:pt x="21" y="0"/>
                    <a:pt x="9" y="1"/>
                    <a:pt x="5" y="0"/>
                  </a:cubicBezTo>
                  <a:close/>
                </a:path>
              </a:pathLst>
            </a:custGeom>
            <a:solidFill>
              <a:srgbClr val="F8F8F8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529" name="Freeform 37"/>
            <p:cNvSpPr>
              <a:spLocks/>
            </p:cNvSpPr>
            <p:nvPr/>
          </p:nvSpPr>
          <p:spPr bwMode="auto">
            <a:xfrm>
              <a:off x="2207" y="1625"/>
              <a:ext cx="43" cy="35"/>
            </a:xfrm>
            <a:custGeom>
              <a:avLst/>
              <a:gdLst>
                <a:gd name="T0" fmla="*/ 27243586 w 21"/>
                <a:gd name="T1" fmla="*/ 1420070 h 19"/>
                <a:gd name="T2" fmla="*/ 27243586 w 21"/>
                <a:gd name="T3" fmla="*/ 9645661 h 19"/>
                <a:gd name="T4" fmla="*/ 134537794 w 21"/>
                <a:gd name="T5" fmla="*/ 11528970 h 19"/>
                <a:gd name="T6" fmla="*/ 114225290 w 21"/>
                <a:gd name="T7" fmla="*/ 1420070 h 19"/>
                <a:gd name="T8" fmla="*/ 27243586 w 21"/>
                <a:gd name="T9" fmla="*/ 142007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9"/>
                <a:gd name="T17" fmla="*/ 21 w 2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9">
                  <a:moveTo>
                    <a:pt x="4" y="2"/>
                  </a:moveTo>
                  <a:cubicBezTo>
                    <a:pt x="0" y="4"/>
                    <a:pt x="2" y="12"/>
                    <a:pt x="4" y="14"/>
                  </a:cubicBezTo>
                  <a:cubicBezTo>
                    <a:pt x="6" y="16"/>
                    <a:pt x="17" y="19"/>
                    <a:pt x="19" y="17"/>
                  </a:cubicBezTo>
                  <a:cubicBezTo>
                    <a:pt x="21" y="15"/>
                    <a:pt x="18" y="4"/>
                    <a:pt x="16" y="2"/>
                  </a:cubicBezTo>
                  <a:cubicBezTo>
                    <a:pt x="14" y="0"/>
                    <a:pt x="6" y="2"/>
                    <a:pt x="4" y="2"/>
                  </a:cubicBezTo>
                  <a:close/>
                </a:path>
              </a:pathLst>
            </a:custGeom>
            <a:solidFill>
              <a:srgbClr val="F8F8F8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530" name="Freeform 38"/>
            <p:cNvSpPr>
              <a:spLocks/>
            </p:cNvSpPr>
            <p:nvPr/>
          </p:nvSpPr>
          <p:spPr bwMode="auto">
            <a:xfrm>
              <a:off x="2232" y="1681"/>
              <a:ext cx="30" cy="22"/>
            </a:xfrm>
            <a:custGeom>
              <a:avLst/>
              <a:gdLst>
                <a:gd name="T0" fmla="*/ 8388610 w 15"/>
                <a:gd name="T1" fmla="*/ 0 h 12"/>
                <a:gd name="T2" fmla="*/ 4194305 w 15"/>
                <a:gd name="T3" fmla="*/ 6844489 h 12"/>
                <a:gd name="T4" fmla="*/ 25165826 w 15"/>
                <a:gd name="T5" fmla="*/ 6121496 h 12"/>
                <a:gd name="T6" fmla="*/ 58720257 w 15"/>
                <a:gd name="T7" fmla="*/ 2426134 h 12"/>
                <a:gd name="T8" fmla="*/ 8388610 w 15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2"/>
                <a:gd name="T17" fmla="*/ 15 w 1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2">
                  <a:moveTo>
                    <a:pt x="2" y="0"/>
                  </a:moveTo>
                  <a:cubicBezTo>
                    <a:pt x="0" y="0"/>
                    <a:pt x="0" y="10"/>
                    <a:pt x="1" y="11"/>
                  </a:cubicBezTo>
                  <a:cubicBezTo>
                    <a:pt x="2" y="12"/>
                    <a:pt x="4" y="11"/>
                    <a:pt x="6" y="10"/>
                  </a:cubicBezTo>
                  <a:cubicBezTo>
                    <a:pt x="8" y="9"/>
                    <a:pt x="15" y="6"/>
                    <a:pt x="14" y="4"/>
                  </a:cubicBezTo>
                  <a:cubicBezTo>
                    <a:pt x="13" y="2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F8F8F8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2497" name="Freeform 39"/>
          <p:cNvSpPr>
            <a:spLocks/>
          </p:cNvSpPr>
          <p:nvPr/>
        </p:nvSpPr>
        <p:spPr bwMode="auto">
          <a:xfrm>
            <a:off x="2069510" y="3425245"/>
            <a:ext cx="495300" cy="1047750"/>
          </a:xfrm>
          <a:custGeom>
            <a:avLst/>
            <a:gdLst>
              <a:gd name="T0" fmla="*/ 0 w 376"/>
              <a:gd name="T1" fmla="*/ 0 h 814"/>
              <a:gd name="T2" fmla="*/ 482683546 w 376"/>
              <a:gd name="T3" fmla="*/ 401129497 h 814"/>
              <a:gd name="T4" fmla="*/ 482683546 w 376"/>
              <a:gd name="T5" fmla="*/ 401129497 h 814"/>
              <a:gd name="T6" fmla="*/ 482683546 w 376"/>
              <a:gd name="T7" fmla="*/ 401129497 h 814"/>
              <a:gd name="T8" fmla="*/ 482683546 w 376"/>
              <a:gd name="T9" fmla="*/ 401129497 h 814"/>
              <a:gd name="T10" fmla="*/ 482683546 w 376"/>
              <a:gd name="T11" fmla="*/ 401129497 h 8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6"/>
              <a:gd name="T19" fmla="*/ 0 h 814"/>
              <a:gd name="T20" fmla="*/ 376 w 376"/>
              <a:gd name="T21" fmla="*/ 814 h 8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6" h="814">
                <a:moveTo>
                  <a:pt x="0" y="0"/>
                </a:moveTo>
                <a:cubicBezTo>
                  <a:pt x="53" y="52"/>
                  <a:pt x="268" y="228"/>
                  <a:pt x="322" y="316"/>
                </a:cubicBezTo>
                <a:cubicBezTo>
                  <a:pt x="376" y="404"/>
                  <a:pt x="328" y="471"/>
                  <a:pt x="322" y="529"/>
                </a:cubicBezTo>
                <a:cubicBezTo>
                  <a:pt x="316" y="587"/>
                  <a:pt x="291" y="624"/>
                  <a:pt x="283" y="667"/>
                </a:cubicBezTo>
                <a:cubicBezTo>
                  <a:pt x="275" y="710"/>
                  <a:pt x="262" y="762"/>
                  <a:pt x="274" y="787"/>
                </a:cubicBezTo>
                <a:cubicBezTo>
                  <a:pt x="286" y="812"/>
                  <a:pt x="338" y="809"/>
                  <a:pt x="355" y="814"/>
                </a:cubicBez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8" name="Freeform 40"/>
          <p:cNvSpPr>
            <a:spLocks/>
          </p:cNvSpPr>
          <p:nvPr/>
        </p:nvSpPr>
        <p:spPr bwMode="auto">
          <a:xfrm>
            <a:off x="1348785" y="2898195"/>
            <a:ext cx="457200" cy="512762"/>
          </a:xfrm>
          <a:custGeom>
            <a:avLst/>
            <a:gdLst>
              <a:gd name="T0" fmla="*/ 2147483647 w 282"/>
              <a:gd name="T1" fmla="*/ 1129806385 h 350"/>
              <a:gd name="T2" fmla="*/ 2147483647 w 282"/>
              <a:gd name="T3" fmla="*/ 1129806385 h 350"/>
              <a:gd name="T4" fmla="*/ 2147483647 w 282"/>
              <a:gd name="T5" fmla="*/ 1129806385 h 350"/>
              <a:gd name="T6" fmla="*/ 2147483647 w 282"/>
              <a:gd name="T7" fmla="*/ 1129806385 h 350"/>
              <a:gd name="T8" fmla="*/ 2147483647 w 282"/>
              <a:gd name="T9" fmla="*/ 1129806385 h 350"/>
              <a:gd name="T10" fmla="*/ 2147483647 w 282"/>
              <a:gd name="T11" fmla="*/ 1129806385 h 350"/>
              <a:gd name="T12" fmla="*/ 2147483647 w 282"/>
              <a:gd name="T13" fmla="*/ 1129806385 h 350"/>
              <a:gd name="T14" fmla="*/ 2147483647 w 282"/>
              <a:gd name="T15" fmla="*/ 1129806385 h 350"/>
              <a:gd name="T16" fmla="*/ 2147483647 w 282"/>
              <a:gd name="T17" fmla="*/ 1129806385 h 3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2"/>
              <a:gd name="T28" fmla="*/ 0 h 350"/>
              <a:gd name="T29" fmla="*/ 282 w 282"/>
              <a:gd name="T30" fmla="*/ 350 h 3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2" h="350">
                <a:moveTo>
                  <a:pt x="9" y="49"/>
                </a:moveTo>
                <a:cubicBezTo>
                  <a:pt x="16" y="23"/>
                  <a:pt x="34" y="0"/>
                  <a:pt x="61" y="7"/>
                </a:cubicBezTo>
                <a:cubicBezTo>
                  <a:pt x="88" y="14"/>
                  <a:pt x="137" y="56"/>
                  <a:pt x="169" y="91"/>
                </a:cubicBezTo>
                <a:cubicBezTo>
                  <a:pt x="201" y="126"/>
                  <a:pt x="235" y="175"/>
                  <a:pt x="253" y="215"/>
                </a:cubicBezTo>
                <a:cubicBezTo>
                  <a:pt x="271" y="255"/>
                  <a:pt x="282" y="312"/>
                  <a:pt x="277" y="331"/>
                </a:cubicBezTo>
                <a:cubicBezTo>
                  <a:pt x="272" y="350"/>
                  <a:pt x="258" y="342"/>
                  <a:pt x="222" y="328"/>
                </a:cubicBezTo>
                <a:cubicBezTo>
                  <a:pt x="186" y="314"/>
                  <a:pt x="97" y="271"/>
                  <a:pt x="63" y="244"/>
                </a:cubicBezTo>
                <a:cubicBezTo>
                  <a:pt x="29" y="217"/>
                  <a:pt x="27" y="198"/>
                  <a:pt x="18" y="166"/>
                </a:cubicBezTo>
                <a:cubicBezTo>
                  <a:pt x="9" y="134"/>
                  <a:pt x="0" y="78"/>
                  <a:pt x="9" y="49"/>
                </a:cubicBezTo>
                <a:close/>
              </a:path>
            </a:pathLst>
          </a:custGeom>
          <a:solidFill>
            <a:srgbClr val="92D05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9" name="Text Box 41"/>
          <p:cNvSpPr txBox="1">
            <a:spLocks noChangeArrowheads="1"/>
          </p:cNvSpPr>
          <p:nvPr/>
        </p:nvSpPr>
        <p:spPr bwMode="auto">
          <a:xfrm>
            <a:off x="334373" y="2185408"/>
            <a:ext cx="11493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900" b="1"/>
              <a:t>SOUTHWESTERN</a:t>
            </a:r>
          </a:p>
          <a:p>
            <a:pPr defTabSz="893763" eaLnBrk="0" hangingPunct="0"/>
            <a:r>
              <a:rPr lang="en-US" sz="900" b="1"/>
              <a:t>FLINT &amp; FLOUR</a:t>
            </a:r>
          </a:p>
        </p:txBody>
      </p:sp>
      <p:sp>
        <p:nvSpPr>
          <p:cNvPr id="62500" name="Text Box 42"/>
          <p:cNvSpPr txBox="1">
            <a:spLocks noChangeArrowheads="1"/>
          </p:cNvSpPr>
          <p:nvPr/>
        </p:nvSpPr>
        <p:spPr bwMode="auto">
          <a:xfrm>
            <a:off x="1653585" y="1869495"/>
            <a:ext cx="16002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47" tIns="44723" rIns="89447" bIns="44723">
            <a:spAutoFit/>
          </a:bodyPr>
          <a:lstStyle/>
          <a:p>
            <a:pPr defTabSz="893763" eaLnBrk="0" hangingPunct="0"/>
            <a:r>
              <a:rPr lang="en-US" sz="900" b="1"/>
              <a:t>NORTHERN</a:t>
            </a:r>
          </a:p>
          <a:p>
            <a:pPr defTabSz="893763" eaLnBrk="0" hangingPunct="0"/>
            <a:r>
              <a:rPr lang="en-US" sz="900" b="1"/>
              <a:t>FLINT</a:t>
            </a:r>
          </a:p>
        </p:txBody>
      </p:sp>
      <p:sp>
        <p:nvSpPr>
          <p:cNvPr id="62501" name="Freeform 43"/>
          <p:cNvSpPr>
            <a:spLocks/>
          </p:cNvSpPr>
          <p:nvPr/>
        </p:nvSpPr>
        <p:spPr bwMode="auto">
          <a:xfrm>
            <a:off x="2671173" y="2077458"/>
            <a:ext cx="176212" cy="360362"/>
          </a:xfrm>
          <a:custGeom>
            <a:avLst/>
            <a:gdLst>
              <a:gd name="T0" fmla="*/ 476073177 w 134"/>
              <a:gd name="T1" fmla="*/ 0 h 281"/>
              <a:gd name="T2" fmla="*/ 476073177 w 134"/>
              <a:gd name="T3" fmla="*/ 389478966 h 281"/>
              <a:gd name="T4" fmla="*/ 476073177 w 134"/>
              <a:gd name="T5" fmla="*/ 389478966 h 281"/>
              <a:gd name="T6" fmla="*/ 0 w 134"/>
              <a:gd name="T7" fmla="*/ 389478966 h 281"/>
              <a:gd name="T8" fmla="*/ 0 60000 65536"/>
              <a:gd name="T9" fmla="*/ 0 60000 65536"/>
              <a:gd name="T10" fmla="*/ 0 60000 65536"/>
              <a:gd name="T11" fmla="*/ 0 60000 65536"/>
              <a:gd name="T12" fmla="*/ 0 w 134"/>
              <a:gd name="T13" fmla="*/ 0 h 281"/>
              <a:gd name="T14" fmla="*/ 134 w 134"/>
              <a:gd name="T15" fmla="*/ 281 h 2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" h="281">
                <a:moveTo>
                  <a:pt x="64" y="0"/>
                </a:moveTo>
                <a:cubicBezTo>
                  <a:pt x="74" y="18"/>
                  <a:pt x="115" y="64"/>
                  <a:pt x="123" y="107"/>
                </a:cubicBezTo>
                <a:cubicBezTo>
                  <a:pt x="131" y="150"/>
                  <a:pt x="134" y="239"/>
                  <a:pt x="114" y="260"/>
                </a:cubicBezTo>
                <a:cubicBezTo>
                  <a:pt x="94" y="281"/>
                  <a:pt x="24" y="241"/>
                  <a:pt x="0" y="236"/>
                </a:cubicBezTo>
              </a:path>
            </a:pathLst>
          </a:custGeom>
          <a:noFill/>
          <a:ln w="9525">
            <a:solidFill>
              <a:srgbClr val="66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2" name="Freeform 44"/>
          <p:cNvSpPr>
            <a:spLocks/>
          </p:cNvSpPr>
          <p:nvPr/>
        </p:nvSpPr>
        <p:spPr bwMode="auto">
          <a:xfrm>
            <a:off x="1471023" y="2045708"/>
            <a:ext cx="636587" cy="293687"/>
          </a:xfrm>
          <a:custGeom>
            <a:avLst/>
            <a:gdLst>
              <a:gd name="T0" fmla="*/ 0 w 484"/>
              <a:gd name="T1" fmla="*/ 403481646 h 228"/>
              <a:gd name="T2" fmla="*/ 476782914 w 484"/>
              <a:gd name="T3" fmla="*/ 403481646 h 228"/>
              <a:gd name="T4" fmla="*/ 476782914 w 484"/>
              <a:gd name="T5" fmla="*/ 0 h 228"/>
              <a:gd name="T6" fmla="*/ 0 60000 65536"/>
              <a:gd name="T7" fmla="*/ 0 60000 65536"/>
              <a:gd name="T8" fmla="*/ 0 60000 65536"/>
              <a:gd name="T9" fmla="*/ 0 w 484"/>
              <a:gd name="T10" fmla="*/ 0 h 228"/>
              <a:gd name="T11" fmla="*/ 484 w 484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4" h="228">
                <a:moveTo>
                  <a:pt x="0" y="228"/>
                </a:moveTo>
                <a:cubicBezTo>
                  <a:pt x="31" y="207"/>
                  <a:pt x="107" y="138"/>
                  <a:pt x="188" y="100"/>
                </a:cubicBezTo>
                <a:cubicBezTo>
                  <a:pt x="269" y="62"/>
                  <a:pt x="422" y="21"/>
                  <a:pt x="484" y="0"/>
                </a:cubicBez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3" name="Freeform 45"/>
          <p:cNvSpPr>
            <a:spLocks/>
          </p:cNvSpPr>
          <p:nvPr/>
        </p:nvSpPr>
        <p:spPr bwMode="auto">
          <a:xfrm>
            <a:off x="2537823" y="3769733"/>
            <a:ext cx="849312" cy="1398587"/>
          </a:xfrm>
          <a:custGeom>
            <a:avLst/>
            <a:gdLst>
              <a:gd name="T0" fmla="*/ 0 w 524"/>
              <a:gd name="T1" fmla="*/ 1155155769 h 952"/>
              <a:gd name="T2" fmla="*/ 2147483647 w 524"/>
              <a:gd name="T3" fmla="*/ 1155155769 h 952"/>
              <a:gd name="T4" fmla="*/ 2147483647 w 524"/>
              <a:gd name="T5" fmla="*/ 1155155769 h 952"/>
              <a:gd name="T6" fmla="*/ 2147483647 w 524"/>
              <a:gd name="T7" fmla="*/ 1155155769 h 952"/>
              <a:gd name="T8" fmla="*/ 2147483647 w 524"/>
              <a:gd name="T9" fmla="*/ 1155155769 h 952"/>
              <a:gd name="T10" fmla="*/ 2147483647 w 524"/>
              <a:gd name="T11" fmla="*/ 1155155769 h 952"/>
              <a:gd name="T12" fmla="*/ 2147483647 w 524"/>
              <a:gd name="T13" fmla="*/ 1155155769 h 952"/>
              <a:gd name="T14" fmla="*/ 2147483647 w 524"/>
              <a:gd name="T15" fmla="*/ 1155155769 h 952"/>
              <a:gd name="T16" fmla="*/ 0 w 524"/>
              <a:gd name="T17" fmla="*/ 1155155769 h 9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4"/>
              <a:gd name="T28" fmla="*/ 0 h 952"/>
              <a:gd name="T29" fmla="*/ 524 w 524"/>
              <a:gd name="T30" fmla="*/ 952 h 9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4" h="952">
                <a:moveTo>
                  <a:pt x="0" y="277"/>
                </a:moveTo>
                <a:cubicBezTo>
                  <a:pt x="15" y="200"/>
                  <a:pt x="49" y="50"/>
                  <a:pt x="104" y="25"/>
                </a:cubicBezTo>
                <a:cubicBezTo>
                  <a:pt x="159" y="0"/>
                  <a:pt x="282" y="52"/>
                  <a:pt x="332" y="125"/>
                </a:cubicBezTo>
                <a:cubicBezTo>
                  <a:pt x="382" y="198"/>
                  <a:pt x="374" y="346"/>
                  <a:pt x="404" y="461"/>
                </a:cubicBezTo>
                <a:cubicBezTo>
                  <a:pt x="434" y="576"/>
                  <a:pt x="524" y="737"/>
                  <a:pt x="512" y="817"/>
                </a:cubicBezTo>
                <a:cubicBezTo>
                  <a:pt x="500" y="897"/>
                  <a:pt x="391" y="952"/>
                  <a:pt x="332" y="941"/>
                </a:cubicBezTo>
                <a:cubicBezTo>
                  <a:pt x="273" y="930"/>
                  <a:pt x="205" y="814"/>
                  <a:pt x="156" y="749"/>
                </a:cubicBezTo>
                <a:cubicBezTo>
                  <a:pt x="107" y="684"/>
                  <a:pt x="62" y="628"/>
                  <a:pt x="36" y="549"/>
                </a:cubicBezTo>
                <a:cubicBezTo>
                  <a:pt x="10" y="470"/>
                  <a:pt x="7" y="334"/>
                  <a:pt x="0" y="277"/>
                </a:cubicBezTo>
                <a:close/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4" name="Text Box 46"/>
          <p:cNvSpPr txBox="1">
            <a:spLocks noChangeArrowheads="1"/>
          </p:cNvSpPr>
          <p:nvPr/>
        </p:nvSpPr>
        <p:spPr bwMode="auto">
          <a:xfrm>
            <a:off x="1444035" y="2548945"/>
            <a:ext cx="1354137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47" tIns="44723" rIns="89447" bIns="44723">
            <a:spAutoFit/>
          </a:bodyPr>
          <a:lstStyle/>
          <a:p>
            <a:pPr defTabSz="893763" eaLnBrk="0" hangingPunct="0"/>
            <a:r>
              <a:rPr lang="en-US" sz="900" b="1"/>
              <a:t>  SOUTHERN DENT</a:t>
            </a:r>
          </a:p>
        </p:txBody>
      </p:sp>
      <p:sp>
        <p:nvSpPr>
          <p:cNvPr id="62505" name="Freeform 47"/>
          <p:cNvSpPr>
            <a:spLocks/>
          </p:cNvSpPr>
          <p:nvPr/>
        </p:nvSpPr>
        <p:spPr bwMode="auto">
          <a:xfrm>
            <a:off x="1686923" y="2750558"/>
            <a:ext cx="336550" cy="552450"/>
          </a:xfrm>
          <a:custGeom>
            <a:avLst/>
            <a:gdLst>
              <a:gd name="T0" fmla="*/ 475002098 w 256"/>
              <a:gd name="T1" fmla="*/ 402628533 h 429"/>
              <a:gd name="T2" fmla="*/ 475002098 w 256"/>
              <a:gd name="T3" fmla="*/ 402628533 h 429"/>
              <a:gd name="T4" fmla="*/ 475002098 w 256"/>
              <a:gd name="T5" fmla="*/ 402628533 h 429"/>
              <a:gd name="T6" fmla="*/ 475002098 w 256"/>
              <a:gd name="T7" fmla="*/ 402628533 h 429"/>
              <a:gd name="T8" fmla="*/ 475002098 w 256"/>
              <a:gd name="T9" fmla="*/ 0 h 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429"/>
              <a:gd name="T17" fmla="*/ 256 w 256"/>
              <a:gd name="T18" fmla="*/ 429 h 4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429">
                <a:moveTo>
                  <a:pt x="256" y="413"/>
                </a:moveTo>
                <a:cubicBezTo>
                  <a:pt x="233" y="412"/>
                  <a:pt x="149" y="429"/>
                  <a:pt x="113" y="403"/>
                </a:cubicBezTo>
                <a:cubicBezTo>
                  <a:pt x="76" y="376"/>
                  <a:pt x="50" y="307"/>
                  <a:pt x="32" y="255"/>
                </a:cubicBezTo>
                <a:cubicBezTo>
                  <a:pt x="14" y="204"/>
                  <a:pt x="0" y="133"/>
                  <a:pt x="6" y="91"/>
                </a:cubicBezTo>
                <a:cubicBezTo>
                  <a:pt x="12" y="49"/>
                  <a:pt x="55" y="19"/>
                  <a:pt x="68" y="0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6" name="Freeform 48"/>
          <p:cNvSpPr>
            <a:spLocks/>
          </p:cNvSpPr>
          <p:nvPr/>
        </p:nvSpPr>
        <p:spPr bwMode="auto">
          <a:xfrm>
            <a:off x="2628310" y="2410833"/>
            <a:ext cx="176212" cy="228600"/>
          </a:xfrm>
          <a:custGeom>
            <a:avLst/>
            <a:gdLst>
              <a:gd name="T0" fmla="*/ 0 w 134"/>
              <a:gd name="T1" fmla="*/ 412138024 h 177"/>
              <a:gd name="T2" fmla="*/ 476073177 w 134"/>
              <a:gd name="T3" fmla="*/ 412138024 h 177"/>
              <a:gd name="T4" fmla="*/ 476073177 w 134"/>
              <a:gd name="T5" fmla="*/ 412138024 h 177"/>
              <a:gd name="T6" fmla="*/ 476073177 w 134"/>
              <a:gd name="T7" fmla="*/ 412138024 h 177"/>
              <a:gd name="T8" fmla="*/ 476073177 w 134"/>
              <a:gd name="T9" fmla="*/ 0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"/>
              <a:gd name="T16" fmla="*/ 0 h 177"/>
              <a:gd name="T17" fmla="*/ 134 w 134"/>
              <a:gd name="T18" fmla="*/ 177 h 1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" h="177">
                <a:moveTo>
                  <a:pt x="0" y="177"/>
                </a:moveTo>
                <a:cubicBezTo>
                  <a:pt x="13" y="176"/>
                  <a:pt x="62" y="177"/>
                  <a:pt x="81" y="168"/>
                </a:cubicBezTo>
                <a:cubicBezTo>
                  <a:pt x="100" y="159"/>
                  <a:pt x="109" y="142"/>
                  <a:pt x="117" y="120"/>
                </a:cubicBezTo>
                <a:cubicBezTo>
                  <a:pt x="125" y="98"/>
                  <a:pt x="134" y="53"/>
                  <a:pt x="132" y="33"/>
                </a:cubicBezTo>
                <a:cubicBezTo>
                  <a:pt x="130" y="13"/>
                  <a:pt x="108" y="7"/>
                  <a:pt x="102" y="0"/>
                </a:cubicBezTo>
              </a:path>
            </a:pathLst>
          </a:custGeom>
          <a:noFill/>
          <a:ln w="9525">
            <a:solidFill>
              <a:srgbClr val="6600FF"/>
            </a:solidFill>
            <a:round/>
            <a:headEnd/>
            <a:tailEnd type="non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9" name="Text Box 51"/>
          <p:cNvSpPr txBox="1">
            <a:spLocks noChangeArrowheads="1"/>
          </p:cNvSpPr>
          <p:nvPr/>
        </p:nvSpPr>
        <p:spPr bwMode="auto">
          <a:xfrm>
            <a:off x="910635" y="3176008"/>
            <a:ext cx="5730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- 7000</a:t>
            </a:r>
          </a:p>
        </p:txBody>
      </p:sp>
      <p:sp>
        <p:nvSpPr>
          <p:cNvPr id="62510" name="Text Box 52"/>
          <p:cNvSpPr txBox="1">
            <a:spLocks noChangeArrowheads="1"/>
          </p:cNvSpPr>
          <p:nvPr/>
        </p:nvSpPr>
        <p:spPr bwMode="auto">
          <a:xfrm>
            <a:off x="450260" y="2501320"/>
            <a:ext cx="5349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-1000</a:t>
            </a:r>
          </a:p>
        </p:txBody>
      </p:sp>
      <p:sp>
        <p:nvSpPr>
          <p:cNvPr id="62511" name="Text Box 53"/>
          <p:cNvSpPr txBox="1">
            <a:spLocks noChangeArrowheads="1"/>
          </p:cNvSpPr>
          <p:nvPr/>
        </p:nvSpPr>
        <p:spPr bwMode="auto">
          <a:xfrm>
            <a:off x="2302873" y="1694870"/>
            <a:ext cx="4889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1000</a:t>
            </a:r>
          </a:p>
        </p:txBody>
      </p:sp>
      <p:sp>
        <p:nvSpPr>
          <p:cNvPr id="62512" name="Text Box 54"/>
          <p:cNvSpPr txBox="1">
            <a:spLocks noChangeArrowheads="1"/>
          </p:cNvSpPr>
          <p:nvPr/>
        </p:nvSpPr>
        <p:spPr bwMode="auto">
          <a:xfrm>
            <a:off x="1698035" y="2763258"/>
            <a:ext cx="962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1200-1600 ?</a:t>
            </a:r>
          </a:p>
        </p:txBody>
      </p:sp>
      <p:sp>
        <p:nvSpPr>
          <p:cNvPr id="62513" name="Text Box 55"/>
          <p:cNvSpPr txBox="1">
            <a:spLocks noChangeArrowheads="1"/>
          </p:cNvSpPr>
          <p:nvPr/>
        </p:nvSpPr>
        <p:spPr bwMode="auto">
          <a:xfrm>
            <a:off x="1898060" y="4330120"/>
            <a:ext cx="5730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- 3000</a:t>
            </a:r>
          </a:p>
        </p:txBody>
      </p:sp>
      <p:sp>
        <p:nvSpPr>
          <p:cNvPr id="62515" name="Freeform 57"/>
          <p:cNvSpPr>
            <a:spLocks/>
          </p:cNvSpPr>
          <p:nvPr/>
        </p:nvSpPr>
        <p:spPr bwMode="auto">
          <a:xfrm>
            <a:off x="6241460" y="1821870"/>
            <a:ext cx="601662" cy="381000"/>
          </a:xfrm>
          <a:custGeom>
            <a:avLst/>
            <a:gdLst>
              <a:gd name="T0" fmla="*/ 0 w 468"/>
              <a:gd name="T1" fmla="*/ 2147483647 h 212"/>
              <a:gd name="T2" fmla="*/ 397260622 w 468"/>
              <a:gd name="T3" fmla="*/ 2147483647 h 212"/>
              <a:gd name="T4" fmla="*/ 397260622 w 468"/>
              <a:gd name="T5" fmla="*/ 0 h 212"/>
              <a:gd name="T6" fmla="*/ 0 60000 65536"/>
              <a:gd name="T7" fmla="*/ 0 60000 65536"/>
              <a:gd name="T8" fmla="*/ 0 60000 65536"/>
              <a:gd name="T9" fmla="*/ 0 w 468"/>
              <a:gd name="T10" fmla="*/ 0 h 212"/>
              <a:gd name="T11" fmla="*/ 468 w 468"/>
              <a:gd name="T12" fmla="*/ 212 h 2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8" h="212">
                <a:moveTo>
                  <a:pt x="0" y="212"/>
                </a:moveTo>
                <a:cubicBezTo>
                  <a:pt x="43" y="194"/>
                  <a:pt x="180" y="137"/>
                  <a:pt x="258" y="102"/>
                </a:cubicBezTo>
                <a:cubicBezTo>
                  <a:pt x="336" y="67"/>
                  <a:pt x="424" y="21"/>
                  <a:pt x="468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16" name="Freeform 58"/>
          <p:cNvSpPr>
            <a:spLocks/>
          </p:cNvSpPr>
          <p:nvPr/>
        </p:nvSpPr>
        <p:spPr bwMode="auto">
          <a:xfrm>
            <a:off x="6866935" y="1758370"/>
            <a:ext cx="400050" cy="250825"/>
          </a:xfrm>
          <a:custGeom>
            <a:avLst/>
            <a:gdLst>
              <a:gd name="T0" fmla="*/ 0 w 312"/>
              <a:gd name="T1" fmla="*/ 0 h 198"/>
              <a:gd name="T2" fmla="*/ 388951897 w 312"/>
              <a:gd name="T3" fmla="*/ 353072628 h 198"/>
              <a:gd name="T4" fmla="*/ 388951897 w 312"/>
              <a:gd name="T5" fmla="*/ 353072628 h 198"/>
              <a:gd name="T6" fmla="*/ 0 60000 65536"/>
              <a:gd name="T7" fmla="*/ 0 60000 65536"/>
              <a:gd name="T8" fmla="*/ 0 60000 65536"/>
              <a:gd name="T9" fmla="*/ 0 w 312"/>
              <a:gd name="T10" fmla="*/ 0 h 198"/>
              <a:gd name="T11" fmla="*/ 312 w 312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" h="198">
                <a:moveTo>
                  <a:pt x="0" y="0"/>
                </a:moveTo>
                <a:cubicBezTo>
                  <a:pt x="29" y="14"/>
                  <a:pt x="122" y="51"/>
                  <a:pt x="174" y="84"/>
                </a:cubicBezTo>
                <a:cubicBezTo>
                  <a:pt x="226" y="117"/>
                  <a:pt x="283" y="174"/>
                  <a:pt x="312" y="19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17" name="Text Box 59"/>
          <p:cNvSpPr txBox="1">
            <a:spLocks noChangeArrowheads="1"/>
          </p:cNvSpPr>
          <p:nvPr/>
        </p:nvSpPr>
        <p:spPr bwMode="auto">
          <a:xfrm>
            <a:off x="1524998" y="2252083"/>
            <a:ext cx="1230608" cy="22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900" b="1" dirty="0">
                <a:solidFill>
                  <a:srgbClr val="3366CC"/>
                </a:solidFill>
              </a:rPr>
              <a:t>CORN BELT DENT</a:t>
            </a:r>
          </a:p>
        </p:txBody>
      </p:sp>
      <p:sp>
        <p:nvSpPr>
          <p:cNvPr id="62518" name="Text Box 60"/>
          <p:cNvSpPr txBox="1">
            <a:spLocks noChangeArrowheads="1"/>
          </p:cNvSpPr>
          <p:nvPr/>
        </p:nvSpPr>
        <p:spPr bwMode="auto">
          <a:xfrm>
            <a:off x="2815779" y="2318901"/>
            <a:ext cx="5270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 dirty="0"/>
              <a:t> 1800</a:t>
            </a:r>
          </a:p>
        </p:txBody>
      </p:sp>
      <p:sp>
        <p:nvSpPr>
          <p:cNvPr id="62519" name="Text Box 61"/>
          <p:cNvSpPr txBox="1">
            <a:spLocks noChangeArrowheads="1"/>
          </p:cNvSpPr>
          <p:nvPr/>
        </p:nvSpPr>
        <p:spPr bwMode="auto">
          <a:xfrm>
            <a:off x="2493805" y="2926482"/>
            <a:ext cx="99536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400" dirty="0"/>
              <a:t>Caribbean</a:t>
            </a:r>
          </a:p>
        </p:txBody>
      </p:sp>
      <p:sp>
        <p:nvSpPr>
          <p:cNvPr id="62520" name="Freeform 62"/>
          <p:cNvSpPr>
            <a:spLocks/>
          </p:cNvSpPr>
          <p:nvPr/>
        </p:nvSpPr>
        <p:spPr bwMode="auto">
          <a:xfrm>
            <a:off x="6393860" y="2050470"/>
            <a:ext cx="207962" cy="331787"/>
          </a:xfrm>
          <a:custGeom>
            <a:avLst/>
            <a:gdLst>
              <a:gd name="T0" fmla="*/ 0 w 158"/>
              <a:gd name="T1" fmla="*/ 398236409 h 258"/>
              <a:gd name="T2" fmla="*/ 479559308 w 158"/>
              <a:gd name="T3" fmla="*/ 398236409 h 258"/>
              <a:gd name="T4" fmla="*/ 479559308 w 158"/>
              <a:gd name="T5" fmla="*/ 0 h 258"/>
              <a:gd name="T6" fmla="*/ 0 60000 65536"/>
              <a:gd name="T7" fmla="*/ 0 60000 65536"/>
              <a:gd name="T8" fmla="*/ 0 60000 65536"/>
              <a:gd name="T9" fmla="*/ 0 w 158"/>
              <a:gd name="T10" fmla="*/ 0 h 258"/>
              <a:gd name="T11" fmla="*/ 158 w 158"/>
              <a:gd name="T12" fmla="*/ 258 h 2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" h="258">
                <a:moveTo>
                  <a:pt x="0" y="258"/>
                </a:moveTo>
                <a:cubicBezTo>
                  <a:pt x="22" y="244"/>
                  <a:pt x="112" y="217"/>
                  <a:pt x="135" y="174"/>
                </a:cubicBezTo>
                <a:cubicBezTo>
                  <a:pt x="158" y="131"/>
                  <a:pt x="140" y="36"/>
                  <a:pt x="141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1" name="Freeform 63"/>
          <p:cNvSpPr>
            <a:spLocks/>
          </p:cNvSpPr>
          <p:nvPr/>
        </p:nvSpPr>
        <p:spPr bwMode="auto">
          <a:xfrm>
            <a:off x="2987085" y="4774620"/>
            <a:ext cx="268287" cy="1211262"/>
          </a:xfrm>
          <a:custGeom>
            <a:avLst/>
            <a:gdLst>
              <a:gd name="T0" fmla="*/ 0 w 204"/>
              <a:gd name="T1" fmla="*/ 0 h 942"/>
              <a:gd name="T2" fmla="*/ 476410089 w 204"/>
              <a:gd name="T3" fmla="*/ 397848508 h 942"/>
              <a:gd name="T4" fmla="*/ 476410089 w 204"/>
              <a:gd name="T5" fmla="*/ 397848508 h 942"/>
              <a:gd name="T6" fmla="*/ 0 60000 65536"/>
              <a:gd name="T7" fmla="*/ 0 60000 65536"/>
              <a:gd name="T8" fmla="*/ 0 60000 65536"/>
              <a:gd name="T9" fmla="*/ 0 w 204"/>
              <a:gd name="T10" fmla="*/ 0 h 942"/>
              <a:gd name="T11" fmla="*/ 204 w 204"/>
              <a:gd name="T12" fmla="*/ 942 h 9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" h="942">
                <a:moveTo>
                  <a:pt x="0" y="0"/>
                </a:moveTo>
                <a:cubicBezTo>
                  <a:pt x="31" y="54"/>
                  <a:pt x="168" y="167"/>
                  <a:pt x="186" y="324"/>
                </a:cubicBezTo>
                <a:cubicBezTo>
                  <a:pt x="204" y="481"/>
                  <a:pt x="124" y="813"/>
                  <a:pt x="108" y="942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2" name="Freeform 64"/>
          <p:cNvSpPr>
            <a:spLocks/>
          </p:cNvSpPr>
          <p:nvPr/>
        </p:nvSpPr>
        <p:spPr bwMode="auto">
          <a:xfrm>
            <a:off x="3015660" y="4546020"/>
            <a:ext cx="974725" cy="463550"/>
          </a:xfrm>
          <a:custGeom>
            <a:avLst/>
            <a:gdLst>
              <a:gd name="T0" fmla="*/ 0 w 741"/>
              <a:gd name="T1" fmla="*/ 0 h 360"/>
              <a:gd name="T2" fmla="*/ 477232740 w 741"/>
              <a:gd name="T3" fmla="*/ 402319384 h 360"/>
              <a:gd name="T4" fmla="*/ 477232740 w 741"/>
              <a:gd name="T5" fmla="*/ 402319384 h 360"/>
              <a:gd name="T6" fmla="*/ 0 60000 65536"/>
              <a:gd name="T7" fmla="*/ 0 60000 65536"/>
              <a:gd name="T8" fmla="*/ 0 60000 65536"/>
              <a:gd name="T9" fmla="*/ 0 w 741"/>
              <a:gd name="T10" fmla="*/ 0 h 360"/>
              <a:gd name="T11" fmla="*/ 741 w 741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1" h="360">
                <a:moveTo>
                  <a:pt x="0" y="0"/>
                </a:moveTo>
                <a:cubicBezTo>
                  <a:pt x="80" y="22"/>
                  <a:pt x="359" y="72"/>
                  <a:pt x="483" y="132"/>
                </a:cubicBezTo>
                <a:cubicBezTo>
                  <a:pt x="607" y="192"/>
                  <a:pt x="687" y="313"/>
                  <a:pt x="741" y="360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3" name="Freeform 65"/>
          <p:cNvSpPr>
            <a:spLocks/>
          </p:cNvSpPr>
          <p:nvPr/>
        </p:nvSpPr>
        <p:spPr bwMode="auto">
          <a:xfrm>
            <a:off x="2837860" y="4068183"/>
            <a:ext cx="769937" cy="292100"/>
          </a:xfrm>
          <a:custGeom>
            <a:avLst/>
            <a:gdLst>
              <a:gd name="T0" fmla="*/ 0 w 585"/>
              <a:gd name="T1" fmla="*/ 386360437 h 228"/>
              <a:gd name="T2" fmla="*/ 479308974 w 585"/>
              <a:gd name="T3" fmla="*/ 386360437 h 228"/>
              <a:gd name="T4" fmla="*/ 479308974 w 585"/>
              <a:gd name="T5" fmla="*/ 0 h 228"/>
              <a:gd name="T6" fmla="*/ 0 60000 65536"/>
              <a:gd name="T7" fmla="*/ 0 60000 65536"/>
              <a:gd name="T8" fmla="*/ 0 60000 65536"/>
              <a:gd name="T9" fmla="*/ 0 w 585"/>
              <a:gd name="T10" fmla="*/ 0 h 228"/>
              <a:gd name="T11" fmla="*/ 585 w 585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5" h="228">
                <a:moveTo>
                  <a:pt x="0" y="198"/>
                </a:moveTo>
                <a:cubicBezTo>
                  <a:pt x="71" y="198"/>
                  <a:pt x="332" y="228"/>
                  <a:pt x="429" y="195"/>
                </a:cubicBezTo>
                <a:cubicBezTo>
                  <a:pt x="526" y="162"/>
                  <a:pt x="553" y="41"/>
                  <a:pt x="585" y="0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4" name="Freeform 68" descr="noir)"/>
          <p:cNvSpPr>
            <a:spLocks/>
          </p:cNvSpPr>
          <p:nvPr/>
        </p:nvSpPr>
        <p:spPr bwMode="auto">
          <a:xfrm>
            <a:off x="2591798" y="4095170"/>
            <a:ext cx="387350" cy="762000"/>
          </a:xfrm>
          <a:custGeom>
            <a:avLst/>
            <a:gdLst>
              <a:gd name="T0" fmla="*/ 483357492 w 294"/>
              <a:gd name="T1" fmla="*/ 0 h 592"/>
              <a:gd name="T2" fmla="*/ 483357492 w 294"/>
              <a:gd name="T3" fmla="*/ 401129452 h 592"/>
              <a:gd name="T4" fmla="*/ 483357492 w 294"/>
              <a:gd name="T5" fmla="*/ 401129452 h 592"/>
              <a:gd name="T6" fmla="*/ 483357492 w 294"/>
              <a:gd name="T7" fmla="*/ 401129452 h 592"/>
              <a:gd name="T8" fmla="*/ 483357492 w 294"/>
              <a:gd name="T9" fmla="*/ 401129452 h 592"/>
              <a:gd name="T10" fmla="*/ 483357492 w 294"/>
              <a:gd name="T11" fmla="*/ 401129452 h 592"/>
              <a:gd name="T12" fmla="*/ 483357492 w 294"/>
              <a:gd name="T13" fmla="*/ 401129452 h 592"/>
              <a:gd name="T14" fmla="*/ 483357492 w 294"/>
              <a:gd name="T15" fmla="*/ 401129452 h 592"/>
              <a:gd name="T16" fmla="*/ 483357492 w 294"/>
              <a:gd name="T17" fmla="*/ 401129452 h 592"/>
              <a:gd name="T18" fmla="*/ 483357492 w 294"/>
              <a:gd name="T19" fmla="*/ 401129452 h 592"/>
              <a:gd name="T20" fmla="*/ 483357492 w 294"/>
              <a:gd name="T21" fmla="*/ 401129452 h 592"/>
              <a:gd name="T22" fmla="*/ 483357492 w 294"/>
              <a:gd name="T23" fmla="*/ 401129452 h 592"/>
              <a:gd name="T24" fmla="*/ 483357492 w 294"/>
              <a:gd name="T25" fmla="*/ 401129452 h 592"/>
              <a:gd name="T26" fmla="*/ 483357492 w 294"/>
              <a:gd name="T27" fmla="*/ 401129452 h 592"/>
              <a:gd name="T28" fmla="*/ 483357492 w 294"/>
              <a:gd name="T29" fmla="*/ 401129452 h 592"/>
              <a:gd name="T30" fmla="*/ 483357492 w 294"/>
              <a:gd name="T31" fmla="*/ 401129452 h 592"/>
              <a:gd name="T32" fmla="*/ 0 w 294"/>
              <a:gd name="T33" fmla="*/ 401129452 h 592"/>
              <a:gd name="T34" fmla="*/ 483357492 w 294"/>
              <a:gd name="T35" fmla="*/ 401129452 h 592"/>
              <a:gd name="T36" fmla="*/ 483357492 w 294"/>
              <a:gd name="T37" fmla="*/ 0 h 5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4"/>
              <a:gd name="T58" fmla="*/ 0 h 592"/>
              <a:gd name="T59" fmla="*/ 294 w 294"/>
              <a:gd name="T60" fmla="*/ 592 h 5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4" h="592">
                <a:moveTo>
                  <a:pt x="47" y="0"/>
                </a:moveTo>
                <a:lnTo>
                  <a:pt x="95" y="29"/>
                </a:lnTo>
                <a:lnTo>
                  <a:pt x="177" y="125"/>
                </a:lnTo>
                <a:lnTo>
                  <a:pt x="249" y="278"/>
                </a:lnTo>
                <a:lnTo>
                  <a:pt x="294" y="461"/>
                </a:lnTo>
                <a:lnTo>
                  <a:pt x="290" y="549"/>
                </a:lnTo>
                <a:lnTo>
                  <a:pt x="242" y="592"/>
                </a:lnTo>
                <a:lnTo>
                  <a:pt x="164" y="580"/>
                </a:lnTo>
                <a:lnTo>
                  <a:pt x="148" y="532"/>
                </a:lnTo>
                <a:lnTo>
                  <a:pt x="98" y="472"/>
                </a:lnTo>
                <a:lnTo>
                  <a:pt x="93" y="399"/>
                </a:lnTo>
                <a:lnTo>
                  <a:pt x="62" y="338"/>
                </a:lnTo>
                <a:lnTo>
                  <a:pt x="32" y="316"/>
                </a:lnTo>
                <a:lnTo>
                  <a:pt x="2" y="294"/>
                </a:lnTo>
                <a:lnTo>
                  <a:pt x="29" y="261"/>
                </a:lnTo>
                <a:lnTo>
                  <a:pt x="29" y="200"/>
                </a:lnTo>
                <a:lnTo>
                  <a:pt x="0" y="120"/>
                </a:lnTo>
                <a:lnTo>
                  <a:pt x="14" y="71"/>
                </a:lnTo>
                <a:lnTo>
                  <a:pt x="47" y="0"/>
                </a:lnTo>
                <a:close/>
              </a:path>
            </a:pathLst>
          </a:custGeom>
          <a:pattFill prst="ltUpDiag">
            <a:fgClr>
              <a:schemeClr val="hlink"/>
            </a:fgClr>
            <a:bgClr>
              <a:srgbClr val="F8F8F8"/>
            </a:bgClr>
          </a:patt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5" name="Text Box 2"/>
          <p:cNvSpPr txBox="1">
            <a:spLocks noChangeArrowheads="1"/>
          </p:cNvSpPr>
          <p:nvPr/>
        </p:nvSpPr>
        <p:spPr bwMode="auto">
          <a:xfrm>
            <a:off x="3498260" y="6089070"/>
            <a:ext cx="4800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47" tIns="44723" rIns="89447" bIns="44723">
            <a:spAutoFit/>
          </a:bodyPr>
          <a:lstStyle/>
          <a:p>
            <a:pPr defTabSz="558800" eaLnBrk="0" hangingPunct="0"/>
            <a:r>
              <a:rPr lang="en-US" sz="1400"/>
              <a:t>D’après Brandolini (1969, 1970), Gerrish (1982), Smith (1989), Rebourg et al.</a:t>
            </a:r>
            <a:r>
              <a:rPr lang="fr-FR" sz="1400"/>
              <a:t> (</a:t>
            </a:r>
            <a:r>
              <a:rPr lang="en-US" sz="1400"/>
              <a:t>2003</a:t>
            </a:r>
            <a:r>
              <a:rPr lang="fr-FR" sz="1400"/>
              <a:t>)</a:t>
            </a:r>
            <a:endParaRPr lang="en-US" sz="1400"/>
          </a:p>
        </p:txBody>
      </p:sp>
      <p:grpSp>
        <p:nvGrpSpPr>
          <p:cNvPr id="5" name="Groupe 71"/>
          <p:cNvGrpSpPr/>
          <p:nvPr/>
        </p:nvGrpSpPr>
        <p:grpSpPr>
          <a:xfrm>
            <a:off x="2032847" y="2410691"/>
            <a:ext cx="4673600" cy="1949450"/>
            <a:chOff x="2000250" y="2514600"/>
            <a:chExt cx="4673600" cy="1949450"/>
          </a:xfrm>
        </p:grpSpPr>
        <p:sp>
          <p:nvSpPr>
            <p:cNvPr id="62483" name="Freeform 19"/>
            <p:cNvSpPr>
              <a:spLocks/>
            </p:cNvSpPr>
            <p:nvPr/>
          </p:nvSpPr>
          <p:spPr bwMode="auto">
            <a:xfrm>
              <a:off x="2000250" y="2514600"/>
              <a:ext cx="4673600" cy="912812"/>
            </a:xfrm>
            <a:custGeom>
              <a:avLst/>
              <a:gdLst>
                <a:gd name="T0" fmla="*/ 0 w 2944"/>
                <a:gd name="T1" fmla="*/ 2147475056 h 575"/>
                <a:gd name="T2" fmla="*/ 2147475256 w 2944"/>
                <a:gd name="T3" fmla="*/ 2147475056 h 575"/>
                <a:gd name="T4" fmla="*/ 2147475256 w 2944"/>
                <a:gd name="T5" fmla="*/ 2147475056 h 575"/>
                <a:gd name="T6" fmla="*/ 2147475256 w 2944"/>
                <a:gd name="T7" fmla="*/ 2147475056 h 575"/>
                <a:gd name="T8" fmla="*/ 2147475256 w 2944"/>
                <a:gd name="T9" fmla="*/ 2147475056 h 575"/>
                <a:gd name="T10" fmla="*/ 2147475256 w 2944"/>
                <a:gd name="T11" fmla="*/ 2147475056 h 575"/>
                <a:gd name="T12" fmla="*/ 2147475256 w 2944"/>
                <a:gd name="T13" fmla="*/ 2147475056 h 575"/>
                <a:gd name="T14" fmla="*/ 2147475256 w 2944"/>
                <a:gd name="T15" fmla="*/ 0 h 5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44"/>
                <a:gd name="T25" fmla="*/ 0 h 575"/>
                <a:gd name="T26" fmla="*/ 2944 w 2944"/>
                <a:gd name="T27" fmla="*/ 575 h 5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44" h="575">
                  <a:moveTo>
                    <a:pt x="0" y="446"/>
                  </a:moveTo>
                  <a:cubicBezTo>
                    <a:pt x="70" y="459"/>
                    <a:pt x="234" y="514"/>
                    <a:pt x="422" y="528"/>
                  </a:cubicBezTo>
                  <a:cubicBezTo>
                    <a:pt x="610" y="541"/>
                    <a:pt x="925" y="575"/>
                    <a:pt x="1126" y="528"/>
                  </a:cubicBezTo>
                  <a:cubicBezTo>
                    <a:pt x="1327" y="481"/>
                    <a:pt x="1498" y="313"/>
                    <a:pt x="1631" y="243"/>
                  </a:cubicBezTo>
                  <a:cubicBezTo>
                    <a:pt x="1764" y="173"/>
                    <a:pt x="1809" y="138"/>
                    <a:pt x="1921" y="106"/>
                  </a:cubicBezTo>
                  <a:cubicBezTo>
                    <a:pt x="2033" y="74"/>
                    <a:pt x="2161" y="67"/>
                    <a:pt x="2303" y="52"/>
                  </a:cubicBezTo>
                  <a:cubicBezTo>
                    <a:pt x="2445" y="37"/>
                    <a:pt x="2669" y="25"/>
                    <a:pt x="2776" y="16"/>
                  </a:cubicBezTo>
                  <a:cubicBezTo>
                    <a:pt x="2883" y="7"/>
                    <a:pt x="2909" y="3"/>
                    <a:pt x="2944" y="0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484" name="Rectangle 20"/>
            <p:cNvSpPr>
              <a:spLocks noChangeArrowheads="1"/>
            </p:cNvSpPr>
            <p:nvPr/>
          </p:nvSpPr>
          <p:spPr bwMode="auto">
            <a:xfrm>
              <a:off x="4244975" y="3189288"/>
              <a:ext cx="469900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dirty="0">
                  <a:solidFill>
                    <a:srgbClr val="008000"/>
                  </a:solidFill>
                </a:rPr>
                <a:t>16</a:t>
              </a:r>
              <a:r>
                <a:rPr lang="en-US" sz="1400" baseline="30000" dirty="0">
                  <a:solidFill>
                    <a:srgbClr val="008000"/>
                  </a:solidFill>
                </a:rPr>
                <a:t>th</a:t>
              </a:r>
            </a:p>
          </p:txBody>
        </p:sp>
        <p:sp>
          <p:nvSpPr>
            <p:cNvPr id="62485" name="Freeform 21"/>
            <p:cNvSpPr>
              <a:spLocks/>
            </p:cNvSpPr>
            <p:nvPr/>
          </p:nvSpPr>
          <p:spPr bwMode="auto">
            <a:xfrm>
              <a:off x="5038725" y="2647950"/>
              <a:ext cx="1381125" cy="1806575"/>
            </a:xfrm>
            <a:custGeom>
              <a:avLst/>
              <a:gdLst>
                <a:gd name="T0" fmla="*/ 0 w 870"/>
                <a:gd name="T1" fmla="*/ 2147475047 h 1138"/>
                <a:gd name="T2" fmla="*/ 2147475365 w 870"/>
                <a:gd name="T3" fmla="*/ 2147475047 h 1138"/>
                <a:gd name="T4" fmla="*/ 2147475365 w 870"/>
                <a:gd name="T5" fmla="*/ 2147475047 h 1138"/>
                <a:gd name="T6" fmla="*/ 2147475365 w 870"/>
                <a:gd name="T7" fmla="*/ 2147475047 h 1138"/>
                <a:gd name="T8" fmla="*/ 2147475365 w 870"/>
                <a:gd name="T9" fmla="*/ 0 h 1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0"/>
                <a:gd name="T16" fmla="*/ 0 h 1138"/>
                <a:gd name="T17" fmla="*/ 870 w 870"/>
                <a:gd name="T18" fmla="*/ 1138 h 1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0" h="1138">
                  <a:moveTo>
                    <a:pt x="0" y="1138"/>
                  </a:moveTo>
                  <a:cubicBezTo>
                    <a:pt x="44" y="1061"/>
                    <a:pt x="184" y="808"/>
                    <a:pt x="264" y="678"/>
                  </a:cubicBezTo>
                  <a:cubicBezTo>
                    <a:pt x="344" y="548"/>
                    <a:pt x="403" y="456"/>
                    <a:pt x="482" y="356"/>
                  </a:cubicBezTo>
                  <a:cubicBezTo>
                    <a:pt x="561" y="256"/>
                    <a:pt x="673" y="139"/>
                    <a:pt x="738" y="80"/>
                  </a:cubicBezTo>
                  <a:cubicBezTo>
                    <a:pt x="803" y="21"/>
                    <a:pt x="842" y="17"/>
                    <a:pt x="870" y="0"/>
                  </a:cubicBezTo>
                </a:path>
              </a:pathLst>
            </a:custGeom>
            <a:noFill/>
            <a:ln w="9525">
              <a:solidFill>
                <a:srgbClr val="996633"/>
              </a:solidFill>
              <a:prstDash val="dash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486" name="Rectangle 22"/>
            <p:cNvSpPr>
              <a:spLocks noChangeArrowheads="1"/>
            </p:cNvSpPr>
            <p:nvPr/>
          </p:nvSpPr>
          <p:spPr bwMode="auto">
            <a:xfrm>
              <a:off x="5089525" y="4162425"/>
              <a:ext cx="89217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>
                  <a:solidFill>
                    <a:srgbClr val="996633"/>
                  </a:solidFill>
                </a:rPr>
                <a:t>16</a:t>
              </a:r>
              <a:r>
                <a:rPr lang="en-US" sz="1400" baseline="30000">
                  <a:solidFill>
                    <a:srgbClr val="996633"/>
                  </a:solidFill>
                </a:rPr>
                <a:t>th </a:t>
              </a:r>
              <a:r>
                <a:rPr lang="en-US" sz="1400">
                  <a:solidFill>
                    <a:srgbClr val="996633"/>
                  </a:solidFill>
                </a:rPr>
                <a:t>–19</a:t>
              </a:r>
              <a:r>
                <a:rPr lang="en-US" sz="1400" baseline="30000">
                  <a:solidFill>
                    <a:srgbClr val="996633"/>
                  </a:solidFill>
                </a:rPr>
                <a:t>th</a:t>
              </a:r>
            </a:p>
          </p:txBody>
        </p:sp>
        <p:sp>
          <p:nvSpPr>
            <p:cNvPr id="62507" name="Freeform 49"/>
            <p:cNvSpPr>
              <a:spLocks/>
            </p:cNvSpPr>
            <p:nvPr/>
          </p:nvSpPr>
          <p:spPr bwMode="auto">
            <a:xfrm>
              <a:off x="3243263" y="3098800"/>
              <a:ext cx="1106487" cy="1100137"/>
            </a:xfrm>
            <a:custGeom>
              <a:avLst/>
              <a:gdLst>
                <a:gd name="T0" fmla="*/ 2147475216 w 697"/>
                <a:gd name="T1" fmla="*/ 0 h 693"/>
                <a:gd name="T2" fmla="*/ 2147475216 w 697"/>
                <a:gd name="T3" fmla="*/ 2147475211 h 693"/>
                <a:gd name="T4" fmla="*/ 2147475216 w 697"/>
                <a:gd name="T5" fmla="*/ 2147475211 h 693"/>
                <a:gd name="T6" fmla="*/ 0 w 697"/>
                <a:gd name="T7" fmla="*/ 2147475211 h 6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7"/>
                <a:gd name="T13" fmla="*/ 0 h 693"/>
                <a:gd name="T14" fmla="*/ 697 w 697"/>
                <a:gd name="T15" fmla="*/ 693 h 6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7" h="693">
                  <a:moveTo>
                    <a:pt x="697" y="0"/>
                  </a:moveTo>
                  <a:cubicBezTo>
                    <a:pt x="648" y="59"/>
                    <a:pt x="494" y="264"/>
                    <a:pt x="398" y="353"/>
                  </a:cubicBezTo>
                  <a:cubicBezTo>
                    <a:pt x="302" y="442"/>
                    <a:pt x="186" y="480"/>
                    <a:pt x="119" y="537"/>
                  </a:cubicBezTo>
                  <a:cubicBezTo>
                    <a:pt x="53" y="594"/>
                    <a:pt x="25" y="661"/>
                    <a:pt x="0" y="693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508" name="Text Box 50"/>
            <p:cNvSpPr txBox="1">
              <a:spLocks noChangeArrowheads="1"/>
            </p:cNvSpPr>
            <p:nvPr/>
          </p:nvSpPr>
          <p:spPr bwMode="auto">
            <a:xfrm>
              <a:off x="4495800" y="2889250"/>
              <a:ext cx="1341437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dirty="0">
                  <a:solidFill>
                    <a:srgbClr val="008000"/>
                  </a:solidFill>
                </a:rPr>
                <a:t>Andes, Mexico</a:t>
              </a:r>
            </a:p>
          </p:txBody>
        </p:sp>
      </p:grpSp>
      <p:sp>
        <p:nvSpPr>
          <p:cNvPr id="74" name="Rectangle 73"/>
          <p:cNvSpPr/>
          <p:nvPr/>
        </p:nvSpPr>
        <p:spPr>
          <a:xfrm>
            <a:off x="130234" y="140914"/>
            <a:ext cx="3351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Calibri" pitchFamily="34" charset="0"/>
              </a:rPr>
              <a:t>Ce que nous dit l’histoire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970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6911" y="795338"/>
            <a:ext cx="7180262" cy="5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10187"/>
            <a:ext cx="3022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Calibri" pitchFamily="34" charset="0"/>
              </a:rPr>
              <a:t>Matériel échantillonné</a:t>
            </a:r>
            <a:endParaRPr lang="fr-FR" sz="24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4200382"/>
            <a:ext cx="3119438" cy="11922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375 lignées</a:t>
            </a:r>
          </a:p>
          <a:p>
            <a:pPr>
              <a:spcBef>
                <a:spcPct val="50000"/>
              </a:spcBef>
            </a:pPr>
            <a:r>
              <a:rPr lang="fr-FR" dirty="0"/>
              <a:t>42.5% américaines</a:t>
            </a:r>
          </a:p>
          <a:p>
            <a:pPr>
              <a:spcBef>
                <a:spcPct val="50000"/>
              </a:spcBef>
            </a:pPr>
            <a:r>
              <a:rPr lang="fr-FR" dirty="0"/>
              <a:t>32.8% européennes</a:t>
            </a:r>
          </a:p>
        </p:txBody>
      </p:sp>
    </p:spTree>
    <p:extLst>
      <p:ext uri="{BB962C8B-B14F-4D97-AF65-F5344CB8AC3E}">
        <p14:creationId xmlns:p14="http://schemas.microsoft.com/office/powerpoint/2010/main" val="150375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0187"/>
            <a:ext cx="5890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Calibri" pitchFamily="34" charset="0"/>
              </a:rPr>
              <a:t>Quelle est la structure du matériel américain?</a:t>
            </a:r>
            <a:endParaRPr lang="fr-FR" sz="2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84" t="11515" r="3630" b="18472"/>
          <a:stretch>
            <a:fillRect/>
          </a:stretch>
        </p:blipFill>
        <p:spPr bwMode="auto">
          <a:xfrm>
            <a:off x="2743201" y="1330036"/>
            <a:ext cx="5777345" cy="480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407739" y="1221570"/>
            <a:ext cx="244810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/>
            <a:r>
              <a:rPr lang="fr-FR" dirty="0">
                <a:solidFill>
                  <a:srgbClr val="00FFFF"/>
                </a:solidFill>
              </a:rPr>
              <a:t>1. Amérique du Nord </a:t>
            </a:r>
          </a:p>
          <a:p>
            <a:pPr algn="l"/>
            <a:r>
              <a:rPr lang="fr-FR" dirty="0">
                <a:solidFill>
                  <a:srgbClr val="FF0000"/>
                </a:solidFill>
              </a:rPr>
              <a:t>2. le reste</a:t>
            </a:r>
          </a:p>
        </p:txBody>
      </p:sp>
    </p:spTree>
    <p:extLst>
      <p:ext uri="{BB962C8B-B14F-4D97-AF65-F5344CB8AC3E}">
        <p14:creationId xmlns:p14="http://schemas.microsoft.com/office/powerpoint/2010/main" val="3120036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0187"/>
            <a:ext cx="5890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Calibri" pitchFamily="34" charset="0"/>
              </a:rPr>
              <a:t>Quelle est la structure du matériel américain?</a:t>
            </a:r>
            <a:endParaRPr lang="fr-FR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75" t="10505" r="7259" b="18472"/>
          <a:stretch>
            <a:fillRect/>
          </a:stretch>
        </p:blipFill>
        <p:spPr bwMode="auto">
          <a:xfrm>
            <a:off x="2951018" y="928254"/>
            <a:ext cx="5597236" cy="487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407739" y="1221570"/>
            <a:ext cx="2549096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algn="l">
              <a:buAutoNum type="arabicPeriod"/>
            </a:pPr>
            <a:r>
              <a:rPr lang="fr-FR" dirty="0">
                <a:solidFill>
                  <a:srgbClr val="FF0000"/>
                </a:solidFill>
              </a:rPr>
              <a:t>Amérique du Nord</a:t>
            </a:r>
          </a:p>
          <a:p>
            <a:pPr marL="342900" indent="-342900" algn="l">
              <a:buAutoNum type="arabicPeriod"/>
            </a:pPr>
            <a:r>
              <a:rPr lang="fr-FR" dirty="0">
                <a:solidFill>
                  <a:srgbClr val="3366CC"/>
                </a:solidFill>
              </a:rPr>
              <a:t>Tropicaux </a:t>
            </a:r>
          </a:p>
          <a:p>
            <a:pPr marL="342900" indent="-342900" algn="l">
              <a:buAutoNum type="arabicPeriod"/>
            </a:pPr>
            <a:r>
              <a:rPr lang="fr-FR" dirty="0">
                <a:solidFill>
                  <a:srgbClr val="92D050"/>
                </a:solidFill>
              </a:rPr>
              <a:t>Les Andes</a:t>
            </a:r>
          </a:p>
        </p:txBody>
      </p:sp>
    </p:spTree>
    <p:extLst>
      <p:ext uri="{BB962C8B-B14F-4D97-AF65-F5344CB8AC3E}">
        <p14:creationId xmlns:p14="http://schemas.microsoft.com/office/powerpoint/2010/main" val="381585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93" name="Freeform 29"/>
          <p:cNvSpPr>
            <a:spLocks/>
          </p:cNvSpPr>
          <p:nvPr/>
        </p:nvSpPr>
        <p:spPr bwMode="auto">
          <a:xfrm>
            <a:off x="2575923" y="3603045"/>
            <a:ext cx="2114550" cy="3165475"/>
          </a:xfrm>
          <a:custGeom>
            <a:avLst/>
            <a:gdLst>
              <a:gd name="T0" fmla="*/ 2147483647 w 698"/>
              <a:gd name="T1" fmla="*/ 2147483647 h 1230"/>
              <a:gd name="T2" fmla="*/ 2147483647 w 698"/>
              <a:gd name="T3" fmla="*/ 2147483647 h 1230"/>
              <a:gd name="T4" fmla="*/ 2147483647 w 698"/>
              <a:gd name="T5" fmla="*/ 2147483647 h 1230"/>
              <a:gd name="T6" fmla="*/ 2147483647 w 698"/>
              <a:gd name="T7" fmla="*/ 2147483647 h 1230"/>
              <a:gd name="T8" fmla="*/ 2147483647 w 698"/>
              <a:gd name="T9" fmla="*/ 2147483647 h 1230"/>
              <a:gd name="T10" fmla="*/ 2147483647 w 698"/>
              <a:gd name="T11" fmla="*/ 2147483647 h 1230"/>
              <a:gd name="T12" fmla="*/ 2147483647 w 698"/>
              <a:gd name="T13" fmla="*/ 2147483647 h 1230"/>
              <a:gd name="T14" fmla="*/ 2147483647 w 698"/>
              <a:gd name="T15" fmla="*/ 2147483647 h 1230"/>
              <a:gd name="T16" fmla="*/ 2147483647 w 698"/>
              <a:gd name="T17" fmla="*/ 2147483647 h 1230"/>
              <a:gd name="T18" fmla="*/ 2147483647 w 698"/>
              <a:gd name="T19" fmla="*/ 2147483647 h 1230"/>
              <a:gd name="T20" fmla="*/ 2147483647 w 698"/>
              <a:gd name="T21" fmla="*/ 2147483647 h 1230"/>
              <a:gd name="T22" fmla="*/ 2147483647 w 698"/>
              <a:gd name="T23" fmla="*/ 2147483647 h 1230"/>
              <a:gd name="T24" fmla="*/ 2147483647 w 698"/>
              <a:gd name="T25" fmla="*/ 2147483647 h 1230"/>
              <a:gd name="T26" fmla="*/ 2147483647 w 698"/>
              <a:gd name="T27" fmla="*/ 2147483647 h 1230"/>
              <a:gd name="T28" fmla="*/ 2147483647 w 698"/>
              <a:gd name="T29" fmla="*/ 2147483647 h 1230"/>
              <a:gd name="T30" fmla="*/ 2147483647 w 698"/>
              <a:gd name="T31" fmla="*/ 2147483647 h 1230"/>
              <a:gd name="T32" fmla="*/ 2147483647 w 698"/>
              <a:gd name="T33" fmla="*/ 2147483647 h 1230"/>
              <a:gd name="T34" fmla="*/ 2147483647 w 698"/>
              <a:gd name="T35" fmla="*/ 2147483647 h 1230"/>
              <a:gd name="T36" fmla="*/ 2147483647 w 698"/>
              <a:gd name="T37" fmla="*/ 2147483647 h 1230"/>
              <a:gd name="T38" fmla="*/ 2147483647 w 698"/>
              <a:gd name="T39" fmla="*/ 2147483647 h 1230"/>
              <a:gd name="T40" fmla="*/ 2147483647 w 698"/>
              <a:gd name="T41" fmla="*/ 2147483647 h 1230"/>
              <a:gd name="T42" fmla="*/ 2147483647 w 698"/>
              <a:gd name="T43" fmla="*/ 2147483647 h 1230"/>
              <a:gd name="T44" fmla="*/ 2147483647 w 698"/>
              <a:gd name="T45" fmla="*/ 2147483647 h 1230"/>
              <a:gd name="T46" fmla="*/ 2147483647 w 698"/>
              <a:gd name="T47" fmla="*/ 2147483647 h 1230"/>
              <a:gd name="T48" fmla="*/ 2147483647 w 698"/>
              <a:gd name="T49" fmla="*/ 2147483647 h 1230"/>
              <a:gd name="T50" fmla="*/ 2147483647 w 698"/>
              <a:gd name="T51" fmla="*/ 2147483647 h 1230"/>
              <a:gd name="T52" fmla="*/ 2147483647 w 698"/>
              <a:gd name="T53" fmla="*/ 2147483647 h 1230"/>
              <a:gd name="T54" fmla="*/ 2147483647 w 698"/>
              <a:gd name="T55" fmla="*/ 2147483647 h 1230"/>
              <a:gd name="T56" fmla="*/ 2147483647 w 698"/>
              <a:gd name="T57" fmla="*/ 2147483647 h 1230"/>
              <a:gd name="T58" fmla="*/ 2147483647 w 698"/>
              <a:gd name="T59" fmla="*/ 2147483647 h 1230"/>
              <a:gd name="T60" fmla="*/ 2147483647 w 698"/>
              <a:gd name="T61" fmla="*/ 2147483647 h 1230"/>
              <a:gd name="T62" fmla="*/ 2147483647 w 698"/>
              <a:gd name="T63" fmla="*/ 2147483647 h 1230"/>
              <a:gd name="T64" fmla="*/ 2147483647 w 698"/>
              <a:gd name="T65" fmla="*/ 2147483647 h 1230"/>
              <a:gd name="T66" fmla="*/ 2147483647 w 698"/>
              <a:gd name="T67" fmla="*/ 2147483647 h 1230"/>
              <a:gd name="T68" fmla="*/ 2147483647 w 698"/>
              <a:gd name="T69" fmla="*/ 2147483647 h 1230"/>
              <a:gd name="T70" fmla="*/ 2147483647 w 698"/>
              <a:gd name="T71" fmla="*/ 2147483647 h 1230"/>
              <a:gd name="T72" fmla="*/ 2147483647 w 698"/>
              <a:gd name="T73" fmla="*/ 2147483647 h 1230"/>
              <a:gd name="T74" fmla="*/ 2147483647 w 698"/>
              <a:gd name="T75" fmla="*/ 2147483647 h 1230"/>
              <a:gd name="T76" fmla="*/ 2147483647 w 698"/>
              <a:gd name="T77" fmla="*/ 2147483647 h 1230"/>
              <a:gd name="T78" fmla="*/ 2147483647 w 698"/>
              <a:gd name="T79" fmla="*/ 2147483647 h 1230"/>
              <a:gd name="T80" fmla="*/ 2147483647 w 698"/>
              <a:gd name="T81" fmla="*/ 2147483647 h 1230"/>
              <a:gd name="T82" fmla="*/ 2147483647 w 698"/>
              <a:gd name="T83" fmla="*/ 2147483647 h 1230"/>
              <a:gd name="T84" fmla="*/ 2147483647 w 698"/>
              <a:gd name="T85" fmla="*/ 2147483647 h 1230"/>
              <a:gd name="T86" fmla="*/ 2147483647 w 698"/>
              <a:gd name="T87" fmla="*/ 2147483647 h 1230"/>
              <a:gd name="T88" fmla="*/ 2147483647 w 698"/>
              <a:gd name="T89" fmla="*/ 2147483647 h 1230"/>
              <a:gd name="T90" fmla="*/ 2147483647 w 698"/>
              <a:gd name="T91" fmla="*/ 2147483647 h 1230"/>
              <a:gd name="T92" fmla="*/ 2147483647 w 698"/>
              <a:gd name="T93" fmla="*/ 2147483647 h 123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98"/>
              <a:gd name="T142" fmla="*/ 0 h 1230"/>
              <a:gd name="T143" fmla="*/ 698 w 698"/>
              <a:gd name="T144" fmla="*/ 1230 h 123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98" h="1230">
                <a:moveTo>
                  <a:pt x="54" y="55"/>
                </a:moveTo>
                <a:lnTo>
                  <a:pt x="63" y="40"/>
                </a:lnTo>
                <a:lnTo>
                  <a:pt x="80" y="20"/>
                </a:lnTo>
                <a:lnTo>
                  <a:pt x="105" y="8"/>
                </a:lnTo>
                <a:lnTo>
                  <a:pt x="119" y="0"/>
                </a:lnTo>
                <a:lnTo>
                  <a:pt x="132" y="2"/>
                </a:lnTo>
                <a:lnTo>
                  <a:pt x="129" y="12"/>
                </a:lnTo>
                <a:lnTo>
                  <a:pt x="114" y="22"/>
                </a:lnTo>
                <a:lnTo>
                  <a:pt x="110" y="42"/>
                </a:lnTo>
                <a:lnTo>
                  <a:pt x="114" y="59"/>
                </a:lnTo>
                <a:lnTo>
                  <a:pt x="127" y="59"/>
                </a:lnTo>
                <a:lnTo>
                  <a:pt x="132" y="40"/>
                </a:lnTo>
                <a:lnTo>
                  <a:pt x="136" y="22"/>
                </a:lnTo>
                <a:lnTo>
                  <a:pt x="144" y="28"/>
                </a:lnTo>
                <a:lnTo>
                  <a:pt x="154" y="38"/>
                </a:lnTo>
                <a:lnTo>
                  <a:pt x="171" y="34"/>
                </a:lnTo>
                <a:lnTo>
                  <a:pt x="182" y="42"/>
                </a:lnTo>
                <a:lnTo>
                  <a:pt x="185" y="52"/>
                </a:lnTo>
                <a:lnTo>
                  <a:pt x="210" y="48"/>
                </a:lnTo>
                <a:lnTo>
                  <a:pt x="261" y="42"/>
                </a:lnTo>
                <a:lnTo>
                  <a:pt x="280" y="75"/>
                </a:lnTo>
                <a:lnTo>
                  <a:pt x="312" y="91"/>
                </a:lnTo>
                <a:lnTo>
                  <a:pt x="311" y="105"/>
                </a:lnTo>
                <a:lnTo>
                  <a:pt x="324" y="97"/>
                </a:lnTo>
                <a:lnTo>
                  <a:pt x="340" y="97"/>
                </a:lnTo>
                <a:lnTo>
                  <a:pt x="358" y="111"/>
                </a:lnTo>
                <a:lnTo>
                  <a:pt x="380" y="109"/>
                </a:lnTo>
                <a:lnTo>
                  <a:pt x="399" y="111"/>
                </a:lnTo>
                <a:lnTo>
                  <a:pt x="430" y="137"/>
                </a:lnTo>
                <a:lnTo>
                  <a:pt x="462" y="169"/>
                </a:lnTo>
                <a:lnTo>
                  <a:pt x="476" y="205"/>
                </a:lnTo>
                <a:lnTo>
                  <a:pt x="467" y="234"/>
                </a:lnTo>
                <a:lnTo>
                  <a:pt x="506" y="244"/>
                </a:lnTo>
                <a:lnTo>
                  <a:pt x="571" y="258"/>
                </a:lnTo>
                <a:lnTo>
                  <a:pt x="637" y="274"/>
                </a:lnTo>
                <a:lnTo>
                  <a:pt x="680" y="306"/>
                </a:lnTo>
                <a:lnTo>
                  <a:pt x="698" y="336"/>
                </a:lnTo>
                <a:lnTo>
                  <a:pt x="698" y="375"/>
                </a:lnTo>
                <a:lnTo>
                  <a:pt x="681" y="409"/>
                </a:lnTo>
                <a:lnTo>
                  <a:pt x="663" y="427"/>
                </a:lnTo>
                <a:lnTo>
                  <a:pt x="651" y="439"/>
                </a:lnTo>
                <a:lnTo>
                  <a:pt x="637" y="465"/>
                </a:lnTo>
                <a:lnTo>
                  <a:pt x="635" y="487"/>
                </a:lnTo>
                <a:lnTo>
                  <a:pt x="637" y="515"/>
                </a:lnTo>
                <a:lnTo>
                  <a:pt x="630" y="544"/>
                </a:lnTo>
                <a:lnTo>
                  <a:pt x="620" y="550"/>
                </a:lnTo>
                <a:lnTo>
                  <a:pt x="617" y="566"/>
                </a:lnTo>
                <a:lnTo>
                  <a:pt x="605" y="578"/>
                </a:lnTo>
                <a:lnTo>
                  <a:pt x="603" y="592"/>
                </a:lnTo>
                <a:lnTo>
                  <a:pt x="588" y="608"/>
                </a:lnTo>
                <a:lnTo>
                  <a:pt x="564" y="636"/>
                </a:lnTo>
                <a:lnTo>
                  <a:pt x="544" y="644"/>
                </a:lnTo>
                <a:lnTo>
                  <a:pt x="530" y="642"/>
                </a:lnTo>
                <a:lnTo>
                  <a:pt x="505" y="656"/>
                </a:lnTo>
                <a:lnTo>
                  <a:pt x="479" y="689"/>
                </a:lnTo>
                <a:lnTo>
                  <a:pt x="474" y="701"/>
                </a:lnTo>
                <a:lnTo>
                  <a:pt x="474" y="717"/>
                </a:lnTo>
                <a:lnTo>
                  <a:pt x="479" y="735"/>
                </a:lnTo>
                <a:lnTo>
                  <a:pt x="467" y="753"/>
                </a:lnTo>
                <a:lnTo>
                  <a:pt x="467" y="767"/>
                </a:lnTo>
                <a:lnTo>
                  <a:pt x="447" y="783"/>
                </a:lnTo>
                <a:lnTo>
                  <a:pt x="431" y="795"/>
                </a:lnTo>
                <a:lnTo>
                  <a:pt x="420" y="813"/>
                </a:lnTo>
                <a:lnTo>
                  <a:pt x="414" y="831"/>
                </a:lnTo>
                <a:lnTo>
                  <a:pt x="397" y="854"/>
                </a:lnTo>
                <a:lnTo>
                  <a:pt x="391" y="850"/>
                </a:lnTo>
                <a:lnTo>
                  <a:pt x="377" y="850"/>
                </a:lnTo>
                <a:lnTo>
                  <a:pt x="360" y="858"/>
                </a:lnTo>
                <a:lnTo>
                  <a:pt x="372" y="868"/>
                </a:lnTo>
                <a:lnTo>
                  <a:pt x="372" y="888"/>
                </a:lnTo>
                <a:lnTo>
                  <a:pt x="370" y="904"/>
                </a:lnTo>
                <a:lnTo>
                  <a:pt x="362" y="916"/>
                </a:lnTo>
                <a:lnTo>
                  <a:pt x="340" y="918"/>
                </a:lnTo>
                <a:lnTo>
                  <a:pt x="323" y="924"/>
                </a:lnTo>
                <a:lnTo>
                  <a:pt x="314" y="936"/>
                </a:lnTo>
                <a:lnTo>
                  <a:pt x="314" y="956"/>
                </a:lnTo>
                <a:lnTo>
                  <a:pt x="294" y="962"/>
                </a:lnTo>
                <a:lnTo>
                  <a:pt x="277" y="956"/>
                </a:lnTo>
                <a:lnTo>
                  <a:pt x="272" y="968"/>
                </a:lnTo>
                <a:lnTo>
                  <a:pt x="280" y="976"/>
                </a:lnTo>
                <a:lnTo>
                  <a:pt x="275" y="1007"/>
                </a:lnTo>
                <a:lnTo>
                  <a:pt x="268" y="1033"/>
                </a:lnTo>
                <a:lnTo>
                  <a:pt x="246" y="1033"/>
                </a:lnTo>
                <a:lnTo>
                  <a:pt x="239" y="1043"/>
                </a:lnTo>
                <a:lnTo>
                  <a:pt x="241" y="1063"/>
                </a:lnTo>
                <a:lnTo>
                  <a:pt x="253" y="1063"/>
                </a:lnTo>
                <a:lnTo>
                  <a:pt x="261" y="1075"/>
                </a:lnTo>
                <a:lnTo>
                  <a:pt x="256" y="1095"/>
                </a:lnTo>
                <a:lnTo>
                  <a:pt x="244" y="1097"/>
                </a:lnTo>
                <a:lnTo>
                  <a:pt x="226" y="1105"/>
                </a:lnTo>
                <a:lnTo>
                  <a:pt x="221" y="1121"/>
                </a:lnTo>
                <a:lnTo>
                  <a:pt x="219" y="1145"/>
                </a:lnTo>
                <a:lnTo>
                  <a:pt x="207" y="1157"/>
                </a:lnTo>
                <a:lnTo>
                  <a:pt x="250" y="1198"/>
                </a:lnTo>
                <a:lnTo>
                  <a:pt x="261" y="1218"/>
                </a:lnTo>
                <a:lnTo>
                  <a:pt x="255" y="1230"/>
                </a:lnTo>
                <a:lnTo>
                  <a:pt x="236" y="1222"/>
                </a:lnTo>
                <a:lnTo>
                  <a:pt x="221" y="1206"/>
                </a:lnTo>
                <a:lnTo>
                  <a:pt x="199" y="1194"/>
                </a:lnTo>
                <a:lnTo>
                  <a:pt x="178" y="1174"/>
                </a:lnTo>
                <a:lnTo>
                  <a:pt x="165" y="1149"/>
                </a:lnTo>
                <a:lnTo>
                  <a:pt x="163" y="1129"/>
                </a:lnTo>
                <a:lnTo>
                  <a:pt x="166" y="1113"/>
                </a:lnTo>
                <a:lnTo>
                  <a:pt x="165" y="982"/>
                </a:lnTo>
                <a:lnTo>
                  <a:pt x="159" y="956"/>
                </a:lnTo>
                <a:lnTo>
                  <a:pt x="144" y="932"/>
                </a:lnTo>
                <a:lnTo>
                  <a:pt x="144" y="910"/>
                </a:lnTo>
                <a:lnTo>
                  <a:pt x="154" y="884"/>
                </a:lnTo>
                <a:lnTo>
                  <a:pt x="163" y="852"/>
                </a:lnTo>
                <a:lnTo>
                  <a:pt x="159" y="819"/>
                </a:lnTo>
                <a:lnTo>
                  <a:pt x="158" y="805"/>
                </a:lnTo>
                <a:lnTo>
                  <a:pt x="156" y="787"/>
                </a:lnTo>
                <a:lnTo>
                  <a:pt x="161" y="779"/>
                </a:lnTo>
                <a:lnTo>
                  <a:pt x="165" y="743"/>
                </a:lnTo>
                <a:lnTo>
                  <a:pt x="161" y="725"/>
                </a:lnTo>
                <a:lnTo>
                  <a:pt x="168" y="680"/>
                </a:lnTo>
                <a:lnTo>
                  <a:pt x="161" y="642"/>
                </a:lnTo>
                <a:lnTo>
                  <a:pt x="166" y="622"/>
                </a:lnTo>
                <a:lnTo>
                  <a:pt x="175" y="584"/>
                </a:lnTo>
                <a:lnTo>
                  <a:pt x="166" y="560"/>
                </a:lnTo>
                <a:lnTo>
                  <a:pt x="149" y="542"/>
                </a:lnTo>
                <a:lnTo>
                  <a:pt x="144" y="521"/>
                </a:lnTo>
                <a:lnTo>
                  <a:pt x="125" y="503"/>
                </a:lnTo>
                <a:lnTo>
                  <a:pt x="105" y="491"/>
                </a:lnTo>
                <a:lnTo>
                  <a:pt x="76" y="485"/>
                </a:lnTo>
                <a:lnTo>
                  <a:pt x="63" y="457"/>
                </a:lnTo>
                <a:lnTo>
                  <a:pt x="44" y="431"/>
                </a:lnTo>
                <a:lnTo>
                  <a:pt x="42" y="409"/>
                </a:lnTo>
                <a:lnTo>
                  <a:pt x="40" y="389"/>
                </a:lnTo>
                <a:lnTo>
                  <a:pt x="35" y="375"/>
                </a:lnTo>
                <a:lnTo>
                  <a:pt x="25" y="358"/>
                </a:lnTo>
                <a:lnTo>
                  <a:pt x="12" y="350"/>
                </a:lnTo>
                <a:lnTo>
                  <a:pt x="1" y="334"/>
                </a:lnTo>
                <a:lnTo>
                  <a:pt x="13" y="320"/>
                </a:lnTo>
                <a:lnTo>
                  <a:pt x="13" y="286"/>
                </a:lnTo>
                <a:lnTo>
                  <a:pt x="6" y="268"/>
                </a:lnTo>
                <a:lnTo>
                  <a:pt x="0" y="250"/>
                </a:lnTo>
                <a:lnTo>
                  <a:pt x="6" y="224"/>
                </a:lnTo>
                <a:lnTo>
                  <a:pt x="34" y="159"/>
                </a:lnTo>
                <a:lnTo>
                  <a:pt x="35" y="131"/>
                </a:lnTo>
                <a:lnTo>
                  <a:pt x="51" y="101"/>
                </a:lnTo>
                <a:lnTo>
                  <a:pt x="51" y="85"/>
                </a:lnTo>
                <a:lnTo>
                  <a:pt x="54" y="55"/>
                </a:lnTo>
                <a:close/>
              </a:path>
            </a:pathLst>
          </a:custGeom>
          <a:solidFill>
            <a:srgbClr val="F8F8F8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e 70"/>
          <p:cNvGrpSpPr/>
          <p:nvPr/>
        </p:nvGrpSpPr>
        <p:grpSpPr>
          <a:xfrm>
            <a:off x="2915323" y="1628066"/>
            <a:ext cx="3273425" cy="460666"/>
            <a:chOff x="3279775" y="1787234"/>
            <a:chExt cx="3273425" cy="460666"/>
          </a:xfrm>
        </p:grpSpPr>
        <p:sp>
          <p:nvSpPr>
            <p:cNvPr id="62479" name="Freeform 15"/>
            <p:cNvSpPr>
              <a:spLocks/>
            </p:cNvSpPr>
            <p:nvPr/>
          </p:nvSpPr>
          <p:spPr bwMode="auto">
            <a:xfrm>
              <a:off x="3279775" y="2057400"/>
              <a:ext cx="3273425" cy="190500"/>
            </a:xfrm>
            <a:custGeom>
              <a:avLst/>
              <a:gdLst>
                <a:gd name="T0" fmla="*/ 0 w 2981"/>
                <a:gd name="T1" fmla="*/ 1131961049 h 130"/>
                <a:gd name="T2" fmla="*/ 112549011 w 2981"/>
                <a:gd name="T3" fmla="*/ 1131961049 h 130"/>
                <a:gd name="T4" fmla="*/ 112549011 w 2981"/>
                <a:gd name="T5" fmla="*/ 1131961049 h 130"/>
                <a:gd name="T6" fmla="*/ 112549011 w 2981"/>
                <a:gd name="T7" fmla="*/ 1131961049 h 130"/>
                <a:gd name="T8" fmla="*/ 112549011 w 2981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1"/>
                <a:gd name="T16" fmla="*/ 0 h 130"/>
                <a:gd name="T17" fmla="*/ 2981 w 2981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1" h="130">
                  <a:moveTo>
                    <a:pt x="0" y="130"/>
                  </a:moveTo>
                  <a:cubicBezTo>
                    <a:pt x="164" y="116"/>
                    <a:pt x="679" y="65"/>
                    <a:pt x="984" y="46"/>
                  </a:cubicBezTo>
                  <a:cubicBezTo>
                    <a:pt x="1289" y="27"/>
                    <a:pt x="1600" y="20"/>
                    <a:pt x="1830" y="16"/>
                  </a:cubicBezTo>
                  <a:cubicBezTo>
                    <a:pt x="2060" y="12"/>
                    <a:pt x="2170" y="28"/>
                    <a:pt x="2362" y="25"/>
                  </a:cubicBezTo>
                  <a:cubicBezTo>
                    <a:pt x="2554" y="22"/>
                    <a:pt x="2852" y="5"/>
                    <a:pt x="2981" y="0"/>
                  </a:cubicBezTo>
                </a:path>
              </a:pathLst>
            </a:custGeom>
            <a:noFill/>
            <a:ln w="9525">
              <a:solidFill>
                <a:schemeClr val="accent5">
                  <a:lumMod val="75000"/>
                </a:schemeClr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>
                <a:solidFill>
                  <a:srgbClr val="3366CC"/>
                </a:solidFill>
              </a:endParaRPr>
            </a:p>
          </p:txBody>
        </p:sp>
        <p:sp>
          <p:nvSpPr>
            <p:cNvPr id="62487" name="Rectangle 23"/>
            <p:cNvSpPr>
              <a:spLocks noChangeArrowheads="1"/>
            </p:cNvSpPr>
            <p:nvPr/>
          </p:nvSpPr>
          <p:spPr bwMode="auto">
            <a:xfrm>
              <a:off x="4315691" y="1787234"/>
              <a:ext cx="275218" cy="30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dirty="0">
                  <a:solidFill>
                    <a:srgbClr val="3366CC"/>
                  </a:solidFill>
                </a:rPr>
                <a:t>?</a:t>
              </a:r>
              <a:endParaRPr lang="en-US" sz="1400" baseline="30000" dirty="0">
                <a:solidFill>
                  <a:srgbClr val="3366CC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895385" y="574095"/>
            <a:ext cx="1376363" cy="1165225"/>
            <a:chOff x="2891" y="695"/>
            <a:chExt cx="489" cy="447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3087" y="975"/>
              <a:ext cx="150" cy="167"/>
              <a:chOff x="3087" y="975"/>
              <a:chExt cx="150" cy="167"/>
            </a:xfrm>
          </p:grpSpPr>
          <p:sp>
            <p:nvSpPr>
              <p:cNvPr id="62533" name="Freeform 8"/>
              <p:cNvSpPr>
                <a:spLocks/>
              </p:cNvSpPr>
              <p:nvPr/>
            </p:nvSpPr>
            <p:spPr bwMode="auto">
              <a:xfrm>
                <a:off x="3087" y="1037"/>
                <a:ext cx="70" cy="93"/>
              </a:xfrm>
              <a:custGeom>
                <a:avLst/>
                <a:gdLst>
                  <a:gd name="T0" fmla="*/ 16 w 70"/>
                  <a:gd name="T1" fmla="*/ 28 h 93"/>
                  <a:gd name="T2" fmla="*/ 21 w 70"/>
                  <a:gd name="T3" fmla="*/ 18 h 93"/>
                  <a:gd name="T4" fmla="*/ 34 w 70"/>
                  <a:gd name="T5" fmla="*/ 18 h 93"/>
                  <a:gd name="T6" fmla="*/ 52 w 70"/>
                  <a:gd name="T7" fmla="*/ 0 h 93"/>
                  <a:gd name="T8" fmla="*/ 58 w 70"/>
                  <a:gd name="T9" fmla="*/ 12 h 93"/>
                  <a:gd name="T10" fmla="*/ 67 w 70"/>
                  <a:gd name="T11" fmla="*/ 12 h 93"/>
                  <a:gd name="T12" fmla="*/ 70 w 70"/>
                  <a:gd name="T13" fmla="*/ 18 h 93"/>
                  <a:gd name="T14" fmla="*/ 65 w 70"/>
                  <a:gd name="T15" fmla="*/ 28 h 93"/>
                  <a:gd name="T16" fmla="*/ 58 w 70"/>
                  <a:gd name="T17" fmla="*/ 32 h 93"/>
                  <a:gd name="T18" fmla="*/ 58 w 70"/>
                  <a:gd name="T19" fmla="*/ 40 h 93"/>
                  <a:gd name="T20" fmla="*/ 56 w 70"/>
                  <a:gd name="T21" fmla="*/ 44 h 93"/>
                  <a:gd name="T22" fmla="*/ 54 w 70"/>
                  <a:gd name="T23" fmla="*/ 50 h 93"/>
                  <a:gd name="T24" fmla="*/ 58 w 70"/>
                  <a:gd name="T25" fmla="*/ 58 h 93"/>
                  <a:gd name="T26" fmla="*/ 52 w 70"/>
                  <a:gd name="T27" fmla="*/ 67 h 93"/>
                  <a:gd name="T28" fmla="*/ 47 w 70"/>
                  <a:gd name="T29" fmla="*/ 71 h 93"/>
                  <a:gd name="T30" fmla="*/ 41 w 70"/>
                  <a:gd name="T31" fmla="*/ 71 h 93"/>
                  <a:gd name="T32" fmla="*/ 39 w 70"/>
                  <a:gd name="T33" fmla="*/ 73 h 93"/>
                  <a:gd name="T34" fmla="*/ 38 w 70"/>
                  <a:gd name="T35" fmla="*/ 79 h 93"/>
                  <a:gd name="T36" fmla="*/ 29 w 70"/>
                  <a:gd name="T37" fmla="*/ 81 h 93"/>
                  <a:gd name="T38" fmla="*/ 27 w 70"/>
                  <a:gd name="T39" fmla="*/ 79 h 93"/>
                  <a:gd name="T40" fmla="*/ 19 w 70"/>
                  <a:gd name="T41" fmla="*/ 85 h 93"/>
                  <a:gd name="T42" fmla="*/ 18 w 70"/>
                  <a:gd name="T43" fmla="*/ 87 h 93"/>
                  <a:gd name="T44" fmla="*/ 9 w 70"/>
                  <a:gd name="T45" fmla="*/ 93 h 93"/>
                  <a:gd name="T46" fmla="*/ 5 w 70"/>
                  <a:gd name="T47" fmla="*/ 93 h 93"/>
                  <a:gd name="T48" fmla="*/ 3 w 70"/>
                  <a:gd name="T49" fmla="*/ 89 h 93"/>
                  <a:gd name="T50" fmla="*/ 1 w 70"/>
                  <a:gd name="T51" fmla="*/ 79 h 93"/>
                  <a:gd name="T52" fmla="*/ 0 w 70"/>
                  <a:gd name="T53" fmla="*/ 77 h 93"/>
                  <a:gd name="T54" fmla="*/ 0 w 70"/>
                  <a:gd name="T55" fmla="*/ 69 h 93"/>
                  <a:gd name="T56" fmla="*/ 5 w 70"/>
                  <a:gd name="T57" fmla="*/ 64 h 93"/>
                  <a:gd name="T58" fmla="*/ 10 w 70"/>
                  <a:gd name="T59" fmla="*/ 60 h 93"/>
                  <a:gd name="T60" fmla="*/ 14 w 70"/>
                  <a:gd name="T61" fmla="*/ 52 h 93"/>
                  <a:gd name="T62" fmla="*/ 19 w 70"/>
                  <a:gd name="T63" fmla="*/ 52 h 93"/>
                  <a:gd name="T64" fmla="*/ 23 w 70"/>
                  <a:gd name="T65" fmla="*/ 54 h 93"/>
                  <a:gd name="T66" fmla="*/ 29 w 70"/>
                  <a:gd name="T67" fmla="*/ 52 h 93"/>
                  <a:gd name="T68" fmla="*/ 23 w 70"/>
                  <a:gd name="T69" fmla="*/ 50 h 93"/>
                  <a:gd name="T70" fmla="*/ 16 w 70"/>
                  <a:gd name="T71" fmla="*/ 28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0"/>
                  <a:gd name="T109" fmla="*/ 0 h 93"/>
                  <a:gd name="T110" fmla="*/ 70 w 70"/>
                  <a:gd name="T111" fmla="*/ 93 h 9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0" h="93">
                    <a:moveTo>
                      <a:pt x="16" y="28"/>
                    </a:moveTo>
                    <a:lnTo>
                      <a:pt x="21" y="18"/>
                    </a:lnTo>
                    <a:lnTo>
                      <a:pt x="34" y="18"/>
                    </a:lnTo>
                    <a:lnTo>
                      <a:pt x="52" y="0"/>
                    </a:lnTo>
                    <a:lnTo>
                      <a:pt x="58" y="12"/>
                    </a:lnTo>
                    <a:lnTo>
                      <a:pt x="67" y="12"/>
                    </a:lnTo>
                    <a:lnTo>
                      <a:pt x="70" y="18"/>
                    </a:lnTo>
                    <a:lnTo>
                      <a:pt x="65" y="28"/>
                    </a:lnTo>
                    <a:lnTo>
                      <a:pt x="58" y="32"/>
                    </a:lnTo>
                    <a:lnTo>
                      <a:pt x="58" y="40"/>
                    </a:lnTo>
                    <a:lnTo>
                      <a:pt x="56" y="44"/>
                    </a:lnTo>
                    <a:lnTo>
                      <a:pt x="54" y="50"/>
                    </a:lnTo>
                    <a:lnTo>
                      <a:pt x="58" y="58"/>
                    </a:lnTo>
                    <a:lnTo>
                      <a:pt x="52" y="67"/>
                    </a:lnTo>
                    <a:lnTo>
                      <a:pt x="47" y="71"/>
                    </a:lnTo>
                    <a:lnTo>
                      <a:pt x="41" y="71"/>
                    </a:lnTo>
                    <a:lnTo>
                      <a:pt x="39" y="73"/>
                    </a:lnTo>
                    <a:lnTo>
                      <a:pt x="38" y="79"/>
                    </a:lnTo>
                    <a:lnTo>
                      <a:pt x="29" y="81"/>
                    </a:lnTo>
                    <a:lnTo>
                      <a:pt x="27" y="79"/>
                    </a:lnTo>
                    <a:lnTo>
                      <a:pt x="19" y="85"/>
                    </a:lnTo>
                    <a:lnTo>
                      <a:pt x="18" y="87"/>
                    </a:lnTo>
                    <a:lnTo>
                      <a:pt x="9" y="93"/>
                    </a:lnTo>
                    <a:lnTo>
                      <a:pt x="5" y="93"/>
                    </a:lnTo>
                    <a:lnTo>
                      <a:pt x="3" y="89"/>
                    </a:lnTo>
                    <a:lnTo>
                      <a:pt x="1" y="79"/>
                    </a:lnTo>
                    <a:lnTo>
                      <a:pt x="0" y="77"/>
                    </a:lnTo>
                    <a:lnTo>
                      <a:pt x="0" y="69"/>
                    </a:lnTo>
                    <a:lnTo>
                      <a:pt x="5" y="64"/>
                    </a:lnTo>
                    <a:lnTo>
                      <a:pt x="10" y="60"/>
                    </a:lnTo>
                    <a:lnTo>
                      <a:pt x="14" y="52"/>
                    </a:lnTo>
                    <a:lnTo>
                      <a:pt x="19" y="52"/>
                    </a:lnTo>
                    <a:lnTo>
                      <a:pt x="23" y="54"/>
                    </a:lnTo>
                    <a:lnTo>
                      <a:pt x="29" y="52"/>
                    </a:lnTo>
                    <a:lnTo>
                      <a:pt x="23" y="5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8F8F8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534" name="Freeform 9"/>
              <p:cNvSpPr>
                <a:spLocks/>
              </p:cNvSpPr>
              <p:nvPr/>
            </p:nvSpPr>
            <p:spPr bwMode="auto">
              <a:xfrm>
                <a:off x="3152" y="975"/>
                <a:ext cx="85" cy="167"/>
              </a:xfrm>
              <a:custGeom>
                <a:avLst/>
                <a:gdLst>
                  <a:gd name="T0" fmla="*/ 32 w 85"/>
                  <a:gd name="T1" fmla="*/ 18 h 167"/>
                  <a:gd name="T2" fmla="*/ 52 w 85"/>
                  <a:gd name="T3" fmla="*/ 16 h 167"/>
                  <a:gd name="T4" fmla="*/ 60 w 85"/>
                  <a:gd name="T5" fmla="*/ 10 h 167"/>
                  <a:gd name="T6" fmla="*/ 69 w 85"/>
                  <a:gd name="T7" fmla="*/ 4 h 167"/>
                  <a:gd name="T8" fmla="*/ 85 w 85"/>
                  <a:gd name="T9" fmla="*/ 2 h 167"/>
                  <a:gd name="T10" fmla="*/ 80 w 85"/>
                  <a:gd name="T11" fmla="*/ 16 h 167"/>
                  <a:gd name="T12" fmla="*/ 72 w 85"/>
                  <a:gd name="T13" fmla="*/ 20 h 167"/>
                  <a:gd name="T14" fmla="*/ 61 w 85"/>
                  <a:gd name="T15" fmla="*/ 32 h 167"/>
                  <a:gd name="T16" fmla="*/ 74 w 85"/>
                  <a:gd name="T17" fmla="*/ 32 h 167"/>
                  <a:gd name="T18" fmla="*/ 85 w 85"/>
                  <a:gd name="T19" fmla="*/ 32 h 167"/>
                  <a:gd name="T20" fmla="*/ 78 w 85"/>
                  <a:gd name="T21" fmla="*/ 46 h 167"/>
                  <a:gd name="T22" fmla="*/ 65 w 85"/>
                  <a:gd name="T23" fmla="*/ 52 h 167"/>
                  <a:gd name="T24" fmla="*/ 63 w 85"/>
                  <a:gd name="T25" fmla="*/ 62 h 167"/>
                  <a:gd name="T26" fmla="*/ 74 w 85"/>
                  <a:gd name="T27" fmla="*/ 76 h 167"/>
                  <a:gd name="T28" fmla="*/ 80 w 85"/>
                  <a:gd name="T29" fmla="*/ 90 h 167"/>
                  <a:gd name="T30" fmla="*/ 85 w 85"/>
                  <a:gd name="T31" fmla="*/ 108 h 167"/>
                  <a:gd name="T32" fmla="*/ 81 w 85"/>
                  <a:gd name="T33" fmla="*/ 131 h 167"/>
                  <a:gd name="T34" fmla="*/ 72 w 85"/>
                  <a:gd name="T35" fmla="*/ 141 h 167"/>
                  <a:gd name="T36" fmla="*/ 80 w 85"/>
                  <a:gd name="T37" fmla="*/ 157 h 167"/>
                  <a:gd name="T38" fmla="*/ 60 w 85"/>
                  <a:gd name="T39" fmla="*/ 157 h 167"/>
                  <a:gd name="T40" fmla="*/ 49 w 85"/>
                  <a:gd name="T41" fmla="*/ 155 h 167"/>
                  <a:gd name="T42" fmla="*/ 32 w 85"/>
                  <a:gd name="T43" fmla="*/ 161 h 167"/>
                  <a:gd name="T44" fmla="*/ 23 w 85"/>
                  <a:gd name="T45" fmla="*/ 163 h 167"/>
                  <a:gd name="T46" fmla="*/ 12 w 85"/>
                  <a:gd name="T47" fmla="*/ 165 h 167"/>
                  <a:gd name="T48" fmla="*/ 3 w 85"/>
                  <a:gd name="T49" fmla="*/ 159 h 167"/>
                  <a:gd name="T50" fmla="*/ 0 w 85"/>
                  <a:gd name="T51" fmla="*/ 149 h 167"/>
                  <a:gd name="T52" fmla="*/ 9 w 85"/>
                  <a:gd name="T53" fmla="*/ 139 h 167"/>
                  <a:gd name="T54" fmla="*/ 22 w 85"/>
                  <a:gd name="T55" fmla="*/ 137 h 167"/>
                  <a:gd name="T56" fmla="*/ 14 w 85"/>
                  <a:gd name="T57" fmla="*/ 131 h 167"/>
                  <a:gd name="T58" fmla="*/ 14 w 85"/>
                  <a:gd name="T59" fmla="*/ 120 h 167"/>
                  <a:gd name="T60" fmla="*/ 25 w 85"/>
                  <a:gd name="T61" fmla="*/ 114 h 167"/>
                  <a:gd name="T62" fmla="*/ 34 w 85"/>
                  <a:gd name="T63" fmla="*/ 112 h 167"/>
                  <a:gd name="T64" fmla="*/ 40 w 85"/>
                  <a:gd name="T65" fmla="*/ 94 h 167"/>
                  <a:gd name="T66" fmla="*/ 45 w 85"/>
                  <a:gd name="T67" fmla="*/ 76 h 167"/>
                  <a:gd name="T68" fmla="*/ 36 w 85"/>
                  <a:gd name="T69" fmla="*/ 64 h 167"/>
                  <a:gd name="T70" fmla="*/ 18 w 85"/>
                  <a:gd name="T71" fmla="*/ 60 h 167"/>
                  <a:gd name="T72" fmla="*/ 27 w 85"/>
                  <a:gd name="T73" fmla="*/ 24 h 1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5"/>
                  <a:gd name="T112" fmla="*/ 0 h 167"/>
                  <a:gd name="T113" fmla="*/ 85 w 85"/>
                  <a:gd name="T114" fmla="*/ 167 h 16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5" h="167">
                    <a:moveTo>
                      <a:pt x="27" y="24"/>
                    </a:moveTo>
                    <a:lnTo>
                      <a:pt x="32" y="18"/>
                    </a:lnTo>
                    <a:lnTo>
                      <a:pt x="49" y="20"/>
                    </a:lnTo>
                    <a:lnTo>
                      <a:pt x="52" y="16"/>
                    </a:lnTo>
                    <a:lnTo>
                      <a:pt x="56" y="10"/>
                    </a:lnTo>
                    <a:lnTo>
                      <a:pt x="60" y="10"/>
                    </a:lnTo>
                    <a:lnTo>
                      <a:pt x="63" y="8"/>
                    </a:lnTo>
                    <a:lnTo>
                      <a:pt x="69" y="4"/>
                    </a:lnTo>
                    <a:lnTo>
                      <a:pt x="76" y="0"/>
                    </a:lnTo>
                    <a:lnTo>
                      <a:pt x="85" y="2"/>
                    </a:lnTo>
                    <a:lnTo>
                      <a:pt x="83" y="10"/>
                    </a:lnTo>
                    <a:lnTo>
                      <a:pt x="80" y="16"/>
                    </a:lnTo>
                    <a:lnTo>
                      <a:pt x="76" y="18"/>
                    </a:lnTo>
                    <a:lnTo>
                      <a:pt x="72" y="20"/>
                    </a:lnTo>
                    <a:lnTo>
                      <a:pt x="61" y="24"/>
                    </a:lnTo>
                    <a:lnTo>
                      <a:pt x="61" y="32"/>
                    </a:lnTo>
                    <a:lnTo>
                      <a:pt x="63" y="36"/>
                    </a:lnTo>
                    <a:lnTo>
                      <a:pt x="74" y="32"/>
                    </a:lnTo>
                    <a:lnTo>
                      <a:pt x="83" y="28"/>
                    </a:lnTo>
                    <a:lnTo>
                      <a:pt x="85" y="32"/>
                    </a:lnTo>
                    <a:lnTo>
                      <a:pt x="85" y="44"/>
                    </a:lnTo>
                    <a:lnTo>
                      <a:pt x="78" y="46"/>
                    </a:lnTo>
                    <a:lnTo>
                      <a:pt x="71" y="46"/>
                    </a:lnTo>
                    <a:lnTo>
                      <a:pt x="65" y="52"/>
                    </a:lnTo>
                    <a:lnTo>
                      <a:pt x="63" y="56"/>
                    </a:lnTo>
                    <a:lnTo>
                      <a:pt x="63" y="62"/>
                    </a:lnTo>
                    <a:lnTo>
                      <a:pt x="69" y="70"/>
                    </a:lnTo>
                    <a:lnTo>
                      <a:pt x="74" y="76"/>
                    </a:lnTo>
                    <a:lnTo>
                      <a:pt x="78" y="82"/>
                    </a:lnTo>
                    <a:lnTo>
                      <a:pt x="80" y="90"/>
                    </a:lnTo>
                    <a:lnTo>
                      <a:pt x="81" y="98"/>
                    </a:lnTo>
                    <a:lnTo>
                      <a:pt x="85" y="108"/>
                    </a:lnTo>
                    <a:lnTo>
                      <a:pt x="85" y="122"/>
                    </a:lnTo>
                    <a:lnTo>
                      <a:pt x="81" y="131"/>
                    </a:lnTo>
                    <a:lnTo>
                      <a:pt x="74" y="137"/>
                    </a:lnTo>
                    <a:lnTo>
                      <a:pt x="72" y="141"/>
                    </a:lnTo>
                    <a:lnTo>
                      <a:pt x="76" y="149"/>
                    </a:lnTo>
                    <a:lnTo>
                      <a:pt x="80" y="157"/>
                    </a:lnTo>
                    <a:lnTo>
                      <a:pt x="69" y="157"/>
                    </a:lnTo>
                    <a:lnTo>
                      <a:pt x="60" y="157"/>
                    </a:lnTo>
                    <a:lnTo>
                      <a:pt x="56" y="155"/>
                    </a:lnTo>
                    <a:lnTo>
                      <a:pt x="49" y="155"/>
                    </a:lnTo>
                    <a:lnTo>
                      <a:pt x="40" y="157"/>
                    </a:lnTo>
                    <a:lnTo>
                      <a:pt x="32" y="161"/>
                    </a:lnTo>
                    <a:lnTo>
                      <a:pt x="27" y="161"/>
                    </a:lnTo>
                    <a:lnTo>
                      <a:pt x="23" y="163"/>
                    </a:lnTo>
                    <a:lnTo>
                      <a:pt x="14" y="167"/>
                    </a:lnTo>
                    <a:lnTo>
                      <a:pt x="12" y="165"/>
                    </a:lnTo>
                    <a:lnTo>
                      <a:pt x="9" y="161"/>
                    </a:lnTo>
                    <a:lnTo>
                      <a:pt x="3" y="159"/>
                    </a:lnTo>
                    <a:lnTo>
                      <a:pt x="0" y="157"/>
                    </a:lnTo>
                    <a:lnTo>
                      <a:pt x="0" y="149"/>
                    </a:lnTo>
                    <a:lnTo>
                      <a:pt x="3" y="139"/>
                    </a:lnTo>
                    <a:lnTo>
                      <a:pt x="9" y="139"/>
                    </a:lnTo>
                    <a:lnTo>
                      <a:pt x="14" y="137"/>
                    </a:lnTo>
                    <a:lnTo>
                      <a:pt x="22" y="137"/>
                    </a:lnTo>
                    <a:lnTo>
                      <a:pt x="22" y="135"/>
                    </a:lnTo>
                    <a:lnTo>
                      <a:pt x="14" y="131"/>
                    </a:lnTo>
                    <a:lnTo>
                      <a:pt x="14" y="124"/>
                    </a:lnTo>
                    <a:lnTo>
                      <a:pt x="14" y="120"/>
                    </a:lnTo>
                    <a:lnTo>
                      <a:pt x="22" y="116"/>
                    </a:lnTo>
                    <a:lnTo>
                      <a:pt x="25" y="114"/>
                    </a:lnTo>
                    <a:lnTo>
                      <a:pt x="29" y="112"/>
                    </a:lnTo>
                    <a:lnTo>
                      <a:pt x="34" y="112"/>
                    </a:lnTo>
                    <a:lnTo>
                      <a:pt x="38" y="110"/>
                    </a:lnTo>
                    <a:lnTo>
                      <a:pt x="40" y="94"/>
                    </a:lnTo>
                    <a:lnTo>
                      <a:pt x="45" y="82"/>
                    </a:lnTo>
                    <a:lnTo>
                      <a:pt x="45" y="76"/>
                    </a:lnTo>
                    <a:lnTo>
                      <a:pt x="32" y="74"/>
                    </a:lnTo>
                    <a:lnTo>
                      <a:pt x="36" y="64"/>
                    </a:lnTo>
                    <a:lnTo>
                      <a:pt x="27" y="58"/>
                    </a:lnTo>
                    <a:lnTo>
                      <a:pt x="18" y="60"/>
                    </a:lnTo>
                    <a:lnTo>
                      <a:pt x="29" y="4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F8F8F8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2532" name="Freeform 10"/>
            <p:cNvSpPr>
              <a:spLocks/>
            </p:cNvSpPr>
            <p:nvPr/>
          </p:nvSpPr>
          <p:spPr bwMode="auto">
            <a:xfrm>
              <a:off x="2891" y="695"/>
              <a:ext cx="489" cy="282"/>
            </a:xfrm>
            <a:custGeom>
              <a:avLst/>
              <a:gdLst>
                <a:gd name="T0" fmla="*/ 30 w 489"/>
                <a:gd name="T1" fmla="*/ 276 h 282"/>
                <a:gd name="T2" fmla="*/ 49 w 489"/>
                <a:gd name="T3" fmla="*/ 255 h 282"/>
                <a:gd name="T4" fmla="*/ 59 w 489"/>
                <a:gd name="T5" fmla="*/ 249 h 282"/>
                <a:gd name="T6" fmla="*/ 76 w 489"/>
                <a:gd name="T7" fmla="*/ 243 h 282"/>
                <a:gd name="T8" fmla="*/ 89 w 489"/>
                <a:gd name="T9" fmla="*/ 243 h 282"/>
                <a:gd name="T10" fmla="*/ 99 w 489"/>
                <a:gd name="T11" fmla="*/ 235 h 282"/>
                <a:gd name="T12" fmla="*/ 112 w 489"/>
                <a:gd name="T13" fmla="*/ 223 h 282"/>
                <a:gd name="T14" fmla="*/ 125 w 489"/>
                <a:gd name="T15" fmla="*/ 217 h 282"/>
                <a:gd name="T16" fmla="*/ 137 w 489"/>
                <a:gd name="T17" fmla="*/ 211 h 282"/>
                <a:gd name="T18" fmla="*/ 152 w 489"/>
                <a:gd name="T19" fmla="*/ 203 h 282"/>
                <a:gd name="T20" fmla="*/ 170 w 489"/>
                <a:gd name="T21" fmla="*/ 199 h 282"/>
                <a:gd name="T22" fmla="*/ 199 w 489"/>
                <a:gd name="T23" fmla="*/ 203 h 282"/>
                <a:gd name="T24" fmla="*/ 223 w 489"/>
                <a:gd name="T25" fmla="*/ 195 h 282"/>
                <a:gd name="T26" fmla="*/ 235 w 489"/>
                <a:gd name="T27" fmla="*/ 175 h 282"/>
                <a:gd name="T28" fmla="*/ 252 w 489"/>
                <a:gd name="T29" fmla="*/ 159 h 282"/>
                <a:gd name="T30" fmla="*/ 263 w 489"/>
                <a:gd name="T31" fmla="*/ 145 h 282"/>
                <a:gd name="T32" fmla="*/ 272 w 489"/>
                <a:gd name="T33" fmla="*/ 133 h 282"/>
                <a:gd name="T34" fmla="*/ 293 w 489"/>
                <a:gd name="T35" fmla="*/ 119 h 282"/>
                <a:gd name="T36" fmla="*/ 290 w 489"/>
                <a:gd name="T37" fmla="*/ 137 h 282"/>
                <a:gd name="T38" fmla="*/ 306 w 489"/>
                <a:gd name="T39" fmla="*/ 145 h 282"/>
                <a:gd name="T40" fmla="*/ 321 w 489"/>
                <a:gd name="T41" fmla="*/ 139 h 282"/>
                <a:gd name="T42" fmla="*/ 326 w 489"/>
                <a:gd name="T43" fmla="*/ 125 h 282"/>
                <a:gd name="T44" fmla="*/ 332 w 489"/>
                <a:gd name="T45" fmla="*/ 113 h 282"/>
                <a:gd name="T46" fmla="*/ 341 w 489"/>
                <a:gd name="T47" fmla="*/ 100 h 282"/>
                <a:gd name="T48" fmla="*/ 368 w 489"/>
                <a:gd name="T49" fmla="*/ 100 h 282"/>
                <a:gd name="T50" fmla="*/ 395 w 489"/>
                <a:gd name="T51" fmla="*/ 80 h 282"/>
                <a:gd name="T52" fmla="*/ 422 w 489"/>
                <a:gd name="T53" fmla="*/ 66 h 282"/>
                <a:gd name="T54" fmla="*/ 451 w 489"/>
                <a:gd name="T55" fmla="*/ 32 h 282"/>
                <a:gd name="T56" fmla="*/ 477 w 489"/>
                <a:gd name="T57" fmla="*/ 16 h 282"/>
                <a:gd name="T58" fmla="*/ 468 w 489"/>
                <a:gd name="T59" fmla="*/ 0 h 282"/>
                <a:gd name="T60" fmla="*/ 424 w 489"/>
                <a:gd name="T61" fmla="*/ 10 h 282"/>
                <a:gd name="T62" fmla="*/ 395 w 489"/>
                <a:gd name="T63" fmla="*/ 20 h 282"/>
                <a:gd name="T64" fmla="*/ 364 w 489"/>
                <a:gd name="T65" fmla="*/ 26 h 282"/>
                <a:gd name="T66" fmla="*/ 326 w 489"/>
                <a:gd name="T67" fmla="*/ 42 h 282"/>
                <a:gd name="T68" fmla="*/ 293 w 489"/>
                <a:gd name="T69" fmla="*/ 52 h 282"/>
                <a:gd name="T70" fmla="*/ 259 w 489"/>
                <a:gd name="T71" fmla="*/ 66 h 282"/>
                <a:gd name="T72" fmla="*/ 235 w 489"/>
                <a:gd name="T73" fmla="*/ 86 h 282"/>
                <a:gd name="T74" fmla="*/ 215 w 489"/>
                <a:gd name="T75" fmla="*/ 100 h 282"/>
                <a:gd name="T76" fmla="*/ 176 w 489"/>
                <a:gd name="T77" fmla="*/ 125 h 282"/>
                <a:gd name="T78" fmla="*/ 136 w 489"/>
                <a:gd name="T79" fmla="*/ 157 h 282"/>
                <a:gd name="T80" fmla="*/ 101 w 489"/>
                <a:gd name="T81" fmla="*/ 179 h 282"/>
                <a:gd name="T82" fmla="*/ 74 w 489"/>
                <a:gd name="T83" fmla="*/ 209 h 282"/>
                <a:gd name="T84" fmla="*/ 45 w 489"/>
                <a:gd name="T85" fmla="*/ 229 h 282"/>
                <a:gd name="T86" fmla="*/ 0 w 489"/>
                <a:gd name="T87" fmla="*/ 282 h 2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89"/>
                <a:gd name="T133" fmla="*/ 0 h 282"/>
                <a:gd name="T134" fmla="*/ 489 w 489"/>
                <a:gd name="T135" fmla="*/ 282 h 2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89" h="282">
                  <a:moveTo>
                    <a:pt x="0" y="282"/>
                  </a:moveTo>
                  <a:lnTo>
                    <a:pt x="30" y="276"/>
                  </a:lnTo>
                  <a:lnTo>
                    <a:pt x="41" y="264"/>
                  </a:lnTo>
                  <a:lnTo>
                    <a:pt x="49" y="255"/>
                  </a:lnTo>
                  <a:lnTo>
                    <a:pt x="52" y="249"/>
                  </a:lnTo>
                  <a:lnTo>
                    <a:pt x="59" y="249"/>
                  </a:lnTo>
                  <a:lnTo>
                    <a:pt x="67" y="243"/>
                  </a:lnTo>
                  <a:lnTo>
                    <a:pt x="76" y="243"/>
                  </a:lnTo>
                  <a:lnTo>
                    <a:pt x="81" y="243"/>
                  </a:lnTo>
                  <a:lnTo>
                    <a:pt x="89" y="243"/>
                  </a:lnTo>
                  <a:lnTo>
                    <a:pt x="92" y="243"/>
                  </a:lnTo>
                  <a:lnTo>
                    <a:pt x="99" y="235"/>
                  </a:lnTo>
                  <a:lnTo>
                    <a:pt x="103" y="229"/>
                  </a:lnTo>
                  <a:lnTo>
                    <a:pt x="112" y="223"/>
                  </a:lnTo>
                  <a:lnTo>
                    <a:pt x="119" y="221"/>
                  </a:lnTo>
                  <a:lnTo>
                    <a:pt x="125" y="217"/>
                  </a:lnTo>
                  <a:lnTo>
                    <a:pt x="132" y="215"/>
                  </a:lnTo>
                  <a:lnTo>
                    <a:pt x="137" y="211"/>
                  </a:lnTo>
                  <a:lnTo>
                    <a:pt x="145" y="207"/>
                  </a:lnTo>
                  <a:lnTo>
                    <a:pt x="152" y="203"/>
                  </a:lnTo>
                  <a:lnTo>
                    <a:pt x="161" y="197"/>
                  </a:lnTo>
                  <a:lnTo>
                    <a:pt x="170" y="199"/>
                  </a:lnTo>
                  <a:lnTo>
                    <a:pt x="185" y="203"/>
                  </a:lnTo>
                  <a:lnTo>
                    <a:pt x="199" y="203"/>
                  </a:lnTo>
                  <a:lnTo>
                    <a:pt x="215" y="197"/>
                  </a:lnTo>
                  <a:lnTo>
                    <a:pt x="223" y="195"/>
                  </a:lnTo>
                  <a:lnTo>
                    <a:pt x="228" y="183"/>
                  </a:lnTo>
                  <a:lnTo>
                    <a:pt x="235" y="175"/>
                  </a:lnTo>
                  <a:lnTo>
                    <a:pt x="248" y="165"/>
                  </a:lnTo>
                  <a:lnTo>
                    <a:pt x="252" y="159"/>
                  </a:lnTo>
                  <a:lnTo>
                    <a:pt x="252" y="151"/>
                  </a:lnTo>
                  <a:lnTo>
                    <a:pt x="263" y="145"/>
                  </a:lnTo>
                  <a:lnTo>
                    <a:pt x="268" y="139"/>
                  </a:lnTo>
                  <a:lnTo>
                    <a:pt x="272" y="133"/>
                  </a:lnTo>
                  <a:lnTo>
                    <a:pt x="275" y="131"/>
                  </a:lnTo>
                  <a:lnTo>
                    <a:pt x="293" y="119"/>
                  </a:lnTo>
                  <a:lnTo>
                    <a:pt x="293" y="131"/>
                  </a:lnTo>
                  <a:lnTo>
                    <a:pt x="290" y="137"/>
                  </a:lnTo>
                  <a:lnTo>
                    <a:pt x="293" y="143"/>
                  </a:lnTo>
                  <a:lnTo>
                    <a:pt x="306" y="145"/>
                  </a:lnTo>
                  <a:lnTo>
                    <a:pt x="313" y="145"/>
                  </a:lnTo>
                  <a:lnTo>
                    <a:pt x="321" y="139"/>
                  </a:lnTo>
                  <a:lnTo>
                    <a:pt x="326" y="131"/>
                  </a:lnTo>
                  <a:lnTo>
                    <a:pt x="326" y="125"/>
                  </a:lnTo>
                  <a:lnTo>
                    <a:pt x="332" y="119"/>
                  </a:lnTo>
                  <a:lnTo>
                    <a:pt x="332" y="113"/>
                  </a:lnTo>
                  <a:lnTo>
                    <a:pt x="337" y="104"/>
                  </a:lnTo>
                  <a:lnTo>
                    <a:pt x="341" y="100"/>
                  </a:lnTo>
                  <a:lnTo>
                    <a:pt x="350" y="100"/>
                  </a:lnTo>
                  <a:lnTo>
                    <a:pt x="368" y="100"/>
                  </a:lnTo>
                  <a:lnTo>
                    <a:pt x="382" y="92"/>
                  </a:lnTo>
                  <a:lnTo>
                    <a:pt x="395" y="80"/>
                  </a:lnTo>
                  <a:lnTo>
                    <a:pt x="409" y="76"/>
                  </a:lnTo>
                  <a:lnTo>
                    <a:pt x="422" y="66"/>
                  </a:lnTo>
                  <a:lnTo>
                    <a:pt x="431" y="50"/>
                  </a:lnTo>
                  <a:lnTo>
                    <a:pt x="451" y="32"/>
                  </a:lnTo>
                  <a:lnTo>
                    <a:pt x="464" y="24"/>
                  </a:lnTo>
                  <a:lnTo>
                    <a:pt x="477" y="16"/>
                  </a:lnTo>
                  <a:lnTo>
                    <a:pt x="489" y="6"/>
                  </a:lnTo>
                  <a:lnTo>
                    <a:pt x="468" y="0"/>
                  </a:lnTo>
                  <a:lnTo>
                    <a:pt x="446" y="0"/>
                  </a:lnTo>
                  <a:lnTo>
                    <a:pt x="424" y="10"/>
                  </a:lnTo>
                  <a:lnTo>
                    <a:pt x="413" y="16"/>
                  </a:lnTo>
                  <a:lnTo>
                    <a:pt x="395" y="20"/>
                  </a:lnTo>
                  <a:lnTo>
                    <a:pt x="375" y="22"/>
                  </a:lnTo>
                  <a:lnTo>
                    <a:pt x="364" y="26"/>
                  </a:lnTo>
                  <a:lnTo>
                    <a:pt x="341" y="36"/>
                  </a:lnTo>
                  <a:lnTo>
                    <a:pt x="326" y="42"/>
                  </a:lnTo>
                  <a:lnTo>
                    <a:pt x="312" y="48"/>
                  </a:lnTo>
                  <a:lnTo>
                    <a:pt x="293" y="52"/>
                  </a:lnTo>
                  <a:lnTo>
                    <a:pt x="275" y="58"/>
                  </a:lnTo>
                  <a:lnTo>
                    <a:pt x="259" y="66"/>
                  </a:lnTo>
                  <a:lnTo>
                    <a:pt x="246" y="76"/>
                  </a:lnTo>
                  <a:lnTo>
                    <a:pt x="235" y="86"/>
                  </a:lnTo>
                  <a:lnTo>
                    <a:pt x="225" y="94"/>
                  </a:lnTo>
                  <a:lnTo>
                    <a:pt x="215" y="100"/>
                  </a:lnTo>
                  <a:lnTo>
                    <a:pt x="196" y="113"/>
                  </a:lnTo>
                  <a:lnTo>
                    <a:pt x="176" y="125"/>
                  </a:lnTo>
                  <a:lnTo>
                    <a:pt x="152" y="139"/>
                  </a:lnTo>
                  <a:lnTo>
                    <a:pt x="136" y="157"/>
                  </a:lnTo>
                  <a:lnTo>
                    <a:pt x="118" y="171"/>
                  </a:lnTo>
                  <a:lnTo>
                    <a:pt x="101" y="179"/>
                  </a:lnTo>
                  <a:lnTo>
                    <a:pt x="85" y="197"/>
                  </a:lnTo>
                  <a:lnTo>
                    <a:pt x="74" y="209"/>
                  </a:lnTo>
                  <a:lnTo>
                    <a:pt x="59" y="221"/>
                  </a:lnTo>
                  <a:lnTo>
                    <a:pt x="45" y="229"/>
                  </a:lnTo>
                  <a:lnTo>
                    <a:pt x="30" y="237"/>
                  </a:lnTo>
                  <a:lnTo>
                    <a:pt x="0" y="282"/>
                  </a:lnTo>
                  <a:close/>
                </a:path>
              </a:pathLst>
            </a:custGeom>
            <a:solidFill>
              <a:srgbClr val="F8F8F8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467" name="Freeform 12"/>
          <p:cNvSpPr>
            <a:spLocks/>
          </p:cNvSpPr>
          <p:nvPr/>
        </p:nvSpPr>
        <p:spPr bwMode="auto">
          <a:xfrm>
            <a:off x="5993810" y="640770"/>
            <a:ext cx="2762250" cy="2919413"/>
          </a:xfrm>
          <a:custGeom>
            <a:avLst/>
            <a:gdLst>
              <a:gd name="T0" fmla="*/ 2147483647 w 1740"/>
              <a:gd name="T1" fmla="*/ 2147483647 h 1839"/>
              <a:gd name="T2" fmla="*/ 2147483647 w 1740"/>
              <a:gd name="T3" fmla="*/ 2147483647 h 1839"/>
              <a:gd name="T4" fmla="*/ 2147483647 w 1740"/>
              <a:gd name="T5" fmla="*/ 2147483647 h 1839"/>
              <a:gd name="T6" fmla="*/ 2147483647 w 1740"/>
              <a:gd name="T7" fmla="*/ 2147483647 h 1839"/>
              <a:gd name="T8" fmla="*/ 2147483647 w 1740"/>
              <a:gd name="T9" fmla="*/ 2147483647 h 1839"/>
              <a:gd name="T10" fmla="*/ 2147483647 w 1740"/>
              <a:gd name="T11" fmla="*/ 2147483647 h 1839"/>
              <a:gd name="T12" fmla="*/ 2147483647 w 1740"/>
              <a:gd name="T13" fmla="*/ 2147483647 h 1839"/>
              <a:gd name="T14" fmla="*/ 2147483647 w 1740"/>
              <a:gd name="T15" fmla="*/ 2147483647 h 1839"/>
              <a:gd name="T16" fmla="*/ 2147483647 w 1740"/>
              <a:gd name="T17" fmla="*/ 2147483647 h 1839"/>
              <a:gd name="T18" fmla="*/ 2147483647 w 1740"/>
              <a:gd name="T19" fmla="*/ 2147483647 h 1839"/>
              <a:gd name="T20" fmla="*/ 2147483647 w 1740"/>
              <a:gd name="T21" fmla="*/ 2147483647 h 1839"/>
              <a:gd name="T22" fmla="*/ 2147483647 w 1740"/>
              <a:gd name="T23" fmla="*/ 2147483647 h 1839"/>
              <a:gd name="T24" fmla="*/ 2147483647 w 1740"/>
              <a:gd name="T25" fmla="*/ 2147483647 h 1839"/>
              <a:gd name="T26" fmla="*/ 2147483647 w 1740"/>
              <a:gd name="T27" fmla="*/ 2147483647 h 1839"/>
              <a:gd name="T28" fmla="*/ 2147483647 w 1740"/>
              <a:gd name="T29" fmla="*/ 2147483647 h 1839"/>
              <a:gd name="T30" fmla="*/ 2147483647 w 1740"/>
              <a:gd name="T31" fmla="*/ 2147483647 h 1839"/>
              <a:gd name="T32" fmla="*/ 2147483647 w 1740"/>
              <a:gd name="T33" fmla="*/ 2147483647 h 1839"/>
              <a:gd name="T34" fmla="*/ 2147483647 w 1740"/>
              <a:gd name="T35" fmla="*/ 2147483647 h 1839"/>
              <a:gd name="T36" fmla="*/ 2147483647 w 1740"/>
              <a:gd name="T37" fmla="*/ 2147483647 h 1839"/>
              <a:gd name="T38" fmla="*/ 2147483647 w 1740"/>
              <a:gd name="T39" fmla="*/ 2147483647 h 1839"/>
              <a:gd name="T40" fmla="*/ 2147483647 w 1740"/>
              <a:gd name="T41" fmla="*/ 2147483647 h 1839"/>
              <a:gd name="T42" fmla="*/ 2147483647 w 1740"/>
              <a:gd name="T43" fmla="*/ 2147483647 h 1839"/>
              <a:gd name="T44" fmla="*/ 2147483647 w 1740"/>
              <a:gd name="T45" fmla="*/ 2147483647 h 1839"/>
              <a:gd name="T46" fmla="*/ 2147483647 w 1740"/>
              <a:gd name="T47" fmla="*/ 2147483647 h 1839"/>
              <a:gd name="T48" fmla="*/ 2147483647 w 1740"/>
              <a:gd name="T49" fmla="*/ 2147483647 h 1839"/>
              <a:gd name="T50" fmla="*/ 2147483647 w 1740"/>
              <a:gd name="T51" fmla="*/ 2147483647 h 1839"/>
              <a:gd name="T52" fmla="*/ 2147483647 w 1740"/>
              <a:gd name="T53" fmla="*/ 2147483647 h 1839"/>
              <a:gd name="T54" fmla="*/ 2147483647 w 1740"/>
              <a:gd name="T55" fmla="*/ 2147483647 h 1839"/>
              <a:gd name="T56" fmla="*/ 2147483647 w 1740"/>
              <a:gd name="T57" fmla="*/ 2147483647 h 1839"/>
              <a:gd name="T58" fmla="*/ 2147483647 w 1740"/>
              <a:gd name="T59" fmla="*/ 2147483647 h 1839"/>
              <a:gd name="T60" fmla="*/ 2147483647 w 1740"/>
              <a:gd name="T61" fmla="*/ 2147483647 h 1839"/>
              <a:gd name="T62" fmla="*/ 2147483647 w 1740"/>
              <a:gd name="T63" fmla="*/ 2147483647 h 1839"/>
              <a:gd name="T64" fmla="*/ 2147483647 w 1740"/>
              <a:gd name="T65" fmla="*/ 2147483647 h 1839"/>
              <a:gd name="T66" fmla="*/ 2147483647 w 1740"/>
              <a:gd name="T67" fmla="*/ 2147483647 h 1839"/>
              <a:gd name="T68" fmla="*/ 2147483647 w 1740"/>
              <a:gd name="T69" fmla="*/ 2147483647 h 1839"/>
              <a:gd name="T70" fmla="*/ 2147483647 w 1740"/>
              <a:gd name="T71" fmla="*/ 2147483647 h 1839"/>
              <a:gd name="T72" fmla="*/ 2147483647 w 1740"/>
              <a:gd name="T73" fmla="*/ 2147483647 h 1839"/>
              <a:gd name="T74" fmla="*/ 2147483647 w 1740"/>
              <a:gd name="T75" fmla="*/ 2147483647 h 1839"/>
              <a:gd name="T76" fmla="*/ 2147483647 w 1740"/>
              <a:gd name="T77" fmla="*/ 2147483647 h 1839"/>
              <a:gd name="T78" fmla="*/ 2147483647 w 1740"/>
              <a:gd name="T79" fmla="*/ 2147483647 h 1839"/>
              <a:gd name="T80" fmla="*/ 2147483647 w 1740"/>
              <a:gd name="T81" fmla="*/ 2147483647 h 1839"/>
              <a:gd name="T82" fmla="*/ 2147483647 w 1740"/>
              <a:gd name="T83" fmla="*/ 2147483647 h 1839"/>
              <a:gd name="T84" fmla="*/ 2147483647 w 1740"/>
              <a:gd name="T85" fmla="*/ 2147483647 h 1839"/>
              <a:gd name="T86" fmla="*/ 2147483647 w 1740"/>
              <a:gd name="T87" fmla="*/ 2147483647 h 1839"/>
              <a:gd name="T88" fmla="*/ 2147483647 w 1740"/>
              <a:gd name="T89" fmla="*/ 2147483647 h 1839"/>
              <a:gd name="T90" fmla="*/ 2147483647 w 1740"/>
              <a:gd name="T91" fmla="*/ 2147483647 h 1839"/>
              <a:gd name="T92" fmla="*/ 2147483647 w 1740"/>
              <a:gd name="T93" fmla="*/ 2147483647 h 1839"/>
              <a:gd name="T94" fmla="*/ 2147483647 w 1740"/>
              <a:gd name="T95" fmla="*/ 2147483647 h 1839"/>
              <a:gd name="T96" fmla="*/ 2147483647 w 1740"/>
              <a:gd name="T97" fmla="*/ 2147483647 h 1839"/>
              <a:gd name="T98" fmla="*/ 2147483647 w 1740"/>
              <a:gd name="T99" fmla="*/ 2147483647 h 1839"/>
              <a:gd name="T100" fmla="*/ 2147483647 w 1740"/>
              <a:gd name="T101" fmla="*/ 2147483647 h 1839"/>
              <a:gd name="T102" fmla="*/ 2147483647 w 1740"/>
              <a:gd name="T103" fmla="*/ 2147483647 h 1839"/>
              <a:gd name="T104" fmla="*/ 2147483647 w 1740"/>
              <a:gd name="T105" fmla="*/ 2147483647 h 1839"/>
              <a:gd name="T106" fmla="*/ 2147483647 w 1740"/>
              <a:gd name="T107" fmla="*/ 2147483647 h 1839"/>
              <a:gd name="T108" fmla="*/ 2147483647 w 1740"/>
              <a:gd name="T109" fmla="*/ 2147483647 h 1839"/>
              <a:gd name="T110" fmla="*/ 2147483647 w 1740"/>
              <a:gd name="T111" fmla="*/ 2147483647 h 1839"/>
              <a:gd name="T112" fmla="*/ 2147483647 w 1740"/>
              <a:gd name="T113" fmla="*/ 2147483647 h 1839"/>
              <a:gd name="T114" fmla="*/ 2147483647 w 1740"/>
              <a:gd name="T115" fmla="*/ 2147483647 h 1839"/>
              <a:gd name="T116" fmla="*/ 2147483647 w 1740"/>
              <a:gd name="T117" fmla="*/ 2147483647 h 1839"/>
              <a:gd name="T118" fmla="*/ 2147483647 w 1740"/>
              <a:gd name="T119" fmla="*/ 2147483647 h 1839"/>
              <a:gd name="T120" fmla="*/ 2147483647 w 1740"/>
              <a:gd name="T121" fmla="*/ 2147483647 h 1839"/>
              <a:gd name="T122" fmla="*/ 2147483647 w 1740"/>
              <a:gd name="T123" fmla="*/ 2147483647 h 183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40"/>
              <a:gd name="T187" fmla="*/ 0 h 1839"/>
              <a:gd name="T188" fmla="*/ 1740 w 1740"/>
              <a:gd name="T189" fmla="*/ 1839 h 183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40" h="1839">
                <a:moveTo>
                  <a:pt x="1648" y="1410"/>
                </a:moveTo>
                <a:lnTo>
                  <a:pt x="1593" y="1417"/>
                </a:lnTo>
                <a:lnTo>
                  <a:pt x="1515" y="1397"/>
                </a:lnTo>
                <a:lnTo>
                  <a:pt x="1355" y="1241"/>
                </a:lnTo>
                <a:lnTo>
                  <a:pt x="1364" y="1303"/>
                </a:lnTo>
                <a:lnTo>
                  <a:pt x="1412" y="1394"/>
                </a:lnTo>
                <a:lnTo>
                  <a:pt x="1467" y="1456"/>
                </a:lnTo>
                <a:lnTo>
                  <a:pt x="1526" y="1489"/>
                </a:lnTo>
                <a:lnTo>
                  <a:pt x="1590" y="1463"/>
                </a:lnTo>
                <a:lnTo>
                  <a:pt x="1641" y="1463"/>
                </a:lnTo>
                <a:lnTo>
                  <a:pt x="1740" y="1588"/>
                </a:lnTo>
                <a:lnTo>
                  <a:pt x="1625" y="1711"/>
                </a:lnTo>
                <a:lnTo>
                  <a:pt x="1549" y="1757"/>
                </a:lnTo>
                <a:lnTo>
                  <a:pt x="1387" y="1819"/>
                </a:lnTo>
                <a:lnTo>
                  <a:pt x="1339" y="1839"/>
                </a:lnTo>
                <a:lnTo>
                  <a:pt x="1309" y="1819"/>
                </a:lnTo>
                <a:lnTo>
                  <a:pt x="1300" y="1793"/>
                </a:lnTo>
                <a:lnTo>
                  <a:pt x="1297" y="1757"/>
                </a:lnTo>
                <a:lnTo>
                  <a:pt x="1284" y="1721"/>
                </a:lnTo>
                <a:lnTo>
                  <a:pt x="1261" y="1691"/>
                </a:lnTo>
                <a:lnTo>
                  <a:pt x="1242" y="1665"/>
                </a:lnTo>
                <a:lnTo>
                  <a:pt x="1214" y="1629"/>
                </a:lnTo>
                <a:lnTo>
                  <a:pt x="1198" y="1604"/>
                </a:lnTo>
                <a:lnTo>
                  <a:pt x="1185" y="1575"/>
                </a:lnTo>
                <a:lnTo>
                  <a:pt x="1162" y="1548"/>
                </a:lnTo>
                <a:lnTo>
                  <a:pt x="1127" y="1483"/>
                </a:lnTo>
                <a:lnTo>
                  <a:pt x="1107" y="1456"/>
                </a:lnTo>
                <a:lnTo>
                  <a:pt x="1082" y="1420"/>
                </a:lnTo>
                <a:lnTo>
                  <a:pt x="1040" y="1371"/>
                </a:lnTo>
                <a:lnTo>
                  <a:pt x="1017" y="1340"/>
                </a:lnTo>
                <a:lnTo>
                  <a:pt x="997" y="1320"/>
                </a:lnTo>
                <a:lnTo>
                  <a:pt x="976" y="1277"/>
                </a:lnTo>
                <a:lnTo>
                  <a:pt x="1043" y="1238"/>
                </a:lnTo>
                <a:lnTo>
                  <a:pt x="1072" y="1152"/>
                </a:lnTo>
                <a:lnTo>
                  <a:pt x="1008" y="1129"/>
                </a:lnTo>
                <a:lnTo>
                  <a:pt x="917" y="1142"/>
                </a:lnTo>
                <a:lnTo>
                  <a:pt x="898" y="1132"/>
                </a:lnTo>
                <a:lnTo>
                  <a:pt x="889" y="1132"/>
                </a:lnTo>
                <a:lnTo>
                  <a:pt x="876" y="1132"/>
                </a:lnTo>
                <a:lnTo>
                  <a:pt x="866" y="1132"/>
                </a:lnTo>
                <a:lnTo>
                  <a:pt x="862" y="1114"/>
                </a:lnTo>
                <a:lnTo>
                  <a:pt x="857" y="1101"/>
                </a:lnTo>
                <a:lnTo>
                  <a:pt x="857" y="1075"/>
                </a:lnTo>
                <a:lnTo>
                  <a:pt x="841" y="1062"/>
                </a:lnTo>
                <a:lnTo>
                  <a:pt x="837" y="1045"/>
                </a:lnTo>
                <a:lnTo>
                  <a:pt x="827" y="1042"/>
                </a:lnTo>
                <a:lnTo>
                  <a:pt x="818" y="1029"/>
                </a:lnTo>
                <a:lnTo>
                  <a:pt x="814" y="1016"/>
                </a:lnTo>
                <a:lnTo>
                  <a:pt x="807" y="1003"/>
                </a:lnTo>
                <a:lnTo>
                  <a:pt x="802" y="989"/>
                </a:lnTo>
                <a:lnTo>
                  <a:pt x="782" y="989"/>
                </a:lnTo>
                <a:lnTo>
                  <a:pt x="770" y="989"/>
                </a:lnTo>
                <a:lnTo>
                  <a:pt x="763" y="989"/>
                </a:lnTo>
                <a:lnTo>
                  <a:pt x="759" y="1012"/>
                </a:lnTo>
                <a:lnTo>
                  <a:pt x="759" y="1029"/>
                </a:lnTo>
                <a:lnTo>
                  <a:pt x="759" y="1049"/>
                </a:lnTo>
                <a:lnTo>
                  <a:pt x="759" y="1068"/>
                </a:lnTo>
                <a:lnTo>
                  <a:pt x="759" y="1081"/>
                </a:lnTo>
                <a:lnTo>
                  <a:pt x="743" y="1088"/>
                </a:lnTo>
                <a:lnTo>
                  <a:pt x="731" y="1101"/>
                </a:lnTo>
                <a:lnTo>
                  <a:pt x="711" y="1081"/>
                </a:lnTo>
                <a:lnTo>
                  <a:pt x="699" y="1055"/>
                </a:lnTo>
                <a:lnTo>
                  <a:pt x="703" y="1026"/>
                </a:lnTo>
                <a:lnTo>
                  <a:pt x="683" y="980"/>
                </a:lnTo>
                <a:lnTo>
                  <a:pt x="672" y="953"/>
                </a:lnTo>
                <a:lnTo>
                  <a:pt x="651" y="937"/>
                </a:lnTo>
                <a:lnTo>
                  <a:pt x="624" y="920"/>
                </a:lnTo>
                <a:lnTo>
                  <a:pt x="612" y="897"/>
                </a:lnTo>
                <a:lnTo>
                  <a:pt x="601" y="881"/>
                </a:lnTo>
                <a:lnTo>
                  <a:pt x="580" y="878"/>
                </a:lnTo>
                <a:lnTo>
                  <a:pt x="573" y="866"/>
                </a:lnTo>
                <a:lnTo>
                  <a:pt x="557" y="866"/>
                </a:lnTo>
                <a:lnTo>
                  <a:pt x="545" y="884"/>
                </a:lnTo>
                <a:lnTo>
                  <a:pt x="532" y="897"/>
                </a:lnTo>
                <a:lnTo>
                  <a:pt x="561" y="914"/>
                </a:lnTo>
                <a:lnTo>
                  <a:pt x="577" y="937"/>
                </a:lnTo>
                <a:lnTo>
                  <a:pt x="605" y="966"/>
                </a:lnTo>
                <a:lnTo>
                  <a:pt x="617" y="980"/>
                </a:lnTo>
                <a:lnTo>
                  <a:pt x="640" y="989"/>
                </a:lnTo>
                <a:lnTo>
                  <a:pt x="656" y="1016"/>
                </a:lnTo>
                <a:lnTo>
                  <a:pt x="637" y="1039"/>
                </a:lnTo>
                <a:lnTo>
                  <a:pt x="635" y="1029"/>
                </a:lnTo>
                <a:lnTo>
                  <a:pt x="635" y="1016"/>
                </a:lnTo>
                <a:lnTo>
                  <a:pt x="624" y="1045"/>
                </a:lnTo>
                <a:lnTo>
                  <a:pt x="621" y="1072"/>
                </a:lnTo>
                <a:lnTo>
                  <a:pt x="601" y="1078"/>
                </a:lnTo>
                <a:lnTo>
                  <a:pt x="609" y="1045"/>
                </a:lnTo>
                <a:lnTo>
                  <a:pt x="605" y="1029"/>
                </a:lnTo>
                <a:lnTo>
                  <a:pt x="584" y="1019"/>
                </a:lnTo>
                <a:lnTo>
                  <a:pt x="573" y="1012"/>
                </a:lnTo>
                <a:lnTo>
                  <a:pt x="564" y="999"/>
                </a:lnTo>
                <a:lnTo>
                  <a:pt x="545" y="986"/>
                </a:lnTo>
                <a:lnTo>
                  <a:pt x="532" y="976"/>
                </a:lnTo>
                <a:lnTo>
                  <a:pt x="518" y="957"/>
                </a:lnTo>
                <a:lnTo>
                  <a:pt x="502" y="947"/>
                </a:lnTo>
                <a:lnTo>
                  <a:pt x="493" y="927"/>
                </a:lnTo>
                <a:lnTo>
                  <a:pt x="490" y="911"/>
                </a:lnTo>
                <a:lnTo>
                  <a:pt x="477" y="904"/>
                </a:lnTo>
                <a:lnTo>
                  <a:pt x="463" y="894"/>
                </a:lnTo>
                <a:lnTo>
                  <a:pt x="438" y="894"/>
                </a:lnTo>
                <a:lnTo>
                  <a:pt x="415" y="897"/>
                </a:lnTo>
                <a:lnTo>
                  <a:pt x="390" y="894"/>
                </a:lnTo>
                <a:lnTo>
                  <a:pt x="344" y="897"/>
                </a:lnTo>
                <a:lnTo>
                  <a:pt x="312" y="901"/>
                </a:lnTo>
                <a:lnTo>
                  <a:pt x="303" y="907"/>
                </a:lnTo>
                <a:lnTo>
                  <a:pt x="300" y="927"/>
                </a:lnTo>
                <a:lnTo>
                  <a:pt x="300" y="950"/>
                </a:lnTo>
                <a:lnTo>
                  <a:pt x="280" y="973"/>
                </a:lnTo>
                <a:lnTo>
                  <a:pt x="268" y="983"/>
                </a:lnTo>
                <a:lnTo>
                  <a:pt x="261" y="989"/>
                </a:lnTo>
                <a:lnTo>
                  <a:pt x="252" y="1012"/>
                </a:lnTo>
                <a:lnTo>
                  <a:pt x="245" y="1026"/>
                </a:lnTo>
                <a:lnTo>
                  <a:pt x="255" y="1035"/>
                </a:lnTo>
                <a:lnTo>
                  <a:pt x="255" y="1055"/>
                </a:lnTo>
                <a:lnTo>
                  <a:pt x="252" y="1065"/>
                </a:lnTo>
                <a:lnTo>
                  <a:pt x="245" y="1078"/>
                </a:lnTo>
                <a:lnTo>
                  <a:pt x="229" y="1101"/>
                </a:lnTo>
                <a:lnTo>
                  <a:pt x="220" y="1091"/>
                </a:lnTo>
                <a:lnTo>
                  <a:pt x="209" y="1098"/>
                </a:lnTo>
                <a:lnTo>
                  <a:pt x="197" y="1108"/>
                </a:lnTo>
                <a:lnTo>
                  <a:pt x="177" y="1111"/>
                </a:lnTo>
                <a:lnTo>
                  <a:pt x="158" y="1129"/>
                </a:lnTo>
                <a:lnTo>
                  <a:pt x="138" y="1132"/>
                </a:lnTo>
                <a:lnTo>
                  <a:pt x="119" y="1132"/>
                </a:lnTo>
                <a:lnTo>
                  <a:pt x="101" y="1132"/>
                </a:lnTo>
                <a:lnTo>
                  <a:pt x="59" y="1142"/>
                </a:lnTo>
                <a:lnTo>
                  <a:pt x="39" y="1142"/>
                </a:lnTo>
                <a:lnTo>
                  <a:pt x="30" y="1118"/>
                </a:lnTo>
                <a:lnTo>
                  <a:pt x="20" y="1088"/>
                </a:lnTo>
                <a:lnTo>
                  <a:pt x="14" y="1062"/>
                </a:lnTo>
                <a:lnTo>
                  <a:pt x="11" y="1035"/>
                </a:lnTo>
                <a:lnTo>
                  <a:pt x="11" y="1003"/>
                </a:lnTo>
                <a:lnTo>
                  <a:pt x="0" y="957"/>
                </a:lnTo>
                <a:lnTo>
                  <a:pt x="32" y="927"/>
                </a:lnTo>
                <a:lnTo>
                  <a:pt x="51" y="904"/>
                </a:lnTo>
                <a:lnTo>
                  <a:pt x="94" y="904"/>
                </a:lnTo>
                <a:lnTo>
                  <a:pt x="138" y="911"/>
                </a:lnTo>
                <a:lnTo>
                  <a:pt x="170" y="897"/>
                </a:lnTo>
                <a:lnTo>
                  <a:pt x="206" y="894"/>
                </a:lnTo>
                <a:lnTo>
                  <a:pt x="209" y="853"/>
                </a:lnTo>
                <a:lnTo>
                  <a:pt x="229" y="827"/>
                </a:lnTo>
                <a:lnTo>
                  <a:pt x="181" y="797"/>
                </a:lnTo>
                <a:lnTo>
                  <a:pt x="174" y="774"/>
                </a:lnTo>
                <a:lnTo>
                  <a:pt x="177" y="741"/>
                </a:lnTo>
                <a:lnTo>
                  <a:pt x="213" y="741"/>
                </a:lnTo>
                <a:lnTo>
                  <a:pt x="236" y="738"/>
                </a:lnTo>
                <a:lnTo>
                  <a:pt x="240" y="741"/>
                </a:lnTo>
                <a:lnTo>
                  <a:pt x="264" y="722"/>
                </a:lnTo>
                <a:lnTo>
                  <a:pt x="291" y="712"/>
                </a:lnTo>
                <a:lnTo>
                  <a:pt x="300" y="712"/>
                </a:lnTo>
                <a:lnTo>
                  <a:pt x="316" y="692"/>
                </a:lnTo>
                <a:lnTo>
                  <a:pt x="335" y="685"/>
                </a:lnTo>
                <a:lnTo>
                  <a:pt x="355" y="649"/>
                </a:lnTo>
                <a:lnTo>
                  <a:pt x="367" y="659"/>
                </a:lnTo>
                <a:lnTo>
                  <a:pt x="394" y="636"/>
                </a:lnTo>
                <a:lnTo>
                  <a:pt x="396" y="636"/>
                </a:lnTo>
                <a:lnTo>
                  <a:pt x="428" y="608"/>
                </a:lnTo>
                <a:lnTo>
                  <a:pt x="447" y="605"/>
                </a:lnTo>
                <a:lnTo>
                  <a:pt x="474" y="605"/>
                </a:lnTo>
                <a:lnTo>
                  <a:pt x="490" y="605"/>
                </a:lnTo>
                <a:lnTo>
                  <a:pt x="477" y="572"/>
                </a:lnTo>
                <a:lnTo>
                  <a:pt x="470" y="546"/>
                </a:lnTo>
                <a:lnTo>
                  <a:pt x="463" y="490"/>
                </a:lnTo>
                <a:lnTo>
                  <a:pt x="502" y="486"/>
                </a:lnTo>
                <a:lnTo>
                  <a:pt x="522" y="477"/>
                </a:lnTo>
                <a:lnTo>
                  <a:pt x="513" y="500"/>
                </a:lnTo>
                <a:lnTo>
                  <a:pt x="529" y="516"/>
                </a:lnTo>
                <a:lnTo>
                  <a:pt x="545" y="536"/>
                </a:lnTo>
                <a:lnTo>
                  <a:pt x="554" y="549"/>
                </a:lnTo>
                <a:lnTo>
                  <a:pt x="600" y="546"/>
                </a:lnTo>
                <a:lnTo>
                  <a:pt x="637" y="496"/>
                </a:lnTo>
                <a:lnTo>
                  <a:pt x="667" y="473"/>
                </a:lnTo>
                <a:lnTo>
                  <a:pt x="683" y="457"/>
                </a:lnTo>
                <a:lnTo>
                  <a:pt x="703" y="437"/>
                </a:lnTo>
                <a:lnTo>
                  <a:pt x="722" y="411"/>
                </a:lnTo>
                <a:lnTo>
                  <a:pt x="738" y="421"/>
                </a:lnTo>
                <a:lnTo>
                  <a:pt x="738" y="404"/>
                </a:lnTo>
                <a:lnTo>
                  <a:pt x="747" y="394"/>
                </a:lnTo>
                <a:lnTo>
                  <a:pt x="775" y="401"/>
                </a:lnTo>
                <a:lnTo>
                  <a:pt x="825" y="444"/>
                </a:lnTo>
                <a:lnTo>
                  <a:pt x="814" y="324"/>
                </a:lnTo>
                <a:lnTo>
                  <a:pt x="774" y="376"/>
                </a:lnTo>
                <a:lnTo>
                  <a:pt x="740" y="373"/>
                </a:lnTo>
                <a:lnTo>
                  <a:pt x="731" y="340"/>
                </a:lnTo>
                <a:lnTo>
                  <a:pt x="731" y="324"/>
                </a:lnTo>
                <a:lnTo>
                  <a:pt x="722" y="314"/>
                </a:lnTo>
                <a:lnTo>
                  <a:pt x="747" y="288"/>
                </a:lnTo>
                <a:lnTo>
                  <a:pt x="763" y="268"/>
                </a:lnTo>
                <a:lnTo>
                  <a:pt x="779" y="261"/>
                </a:lnTo>
                <a:lnTo>
                  <a:pt x="791" y="258"/>
                </a:lnTo>
                <a:lnTo>
                  <a:pt x="802" y="242"/>
                </a:lnTo>
                <a:lnTo>
                  <a:pt x="814" y="238"/>
                </a:lnTo>
                <a:lnTo>
                  <a:pt x="830" y="238"/>
                </a:lnTo>
                <a:lnTo>
                  <a:pt x="802" y="209"/>
                </a:lnTo>
                <a:lnTo>
                  <a:pt x="774" y="215"/>
                </a:lnTo>
                <a:lnTo>
                  <a:pt x="754" y="215"/>
                </a:lnTo>
                <a:lnTo>
                  <a:pt x="738" y="205"/>
                </a:lnTo>
                <a:lnTo>
                  <a:pt x="738" y="225"/>
                </a:lnTo>
                <a:lnTo>
                  <a:pt x="722" y="245"/>
                </a:lnTo>
                <a:lnTo>
                  <a:pt x="699" y="278"/>
                </a:lnTo>
                <a:lnTo>
                  <a:pt x="676" y="291"/>
                </a:lnTo>
                <a:lnTo>
                  <a:pt x="660" y="291"/>
                </a:lnTo>
                <a:lnTo>
                  <a:pt x="653" y="314"/>
                </a:lnTo>
                <a:lnTo>
                  <a:pt x="653" y="324"/>
                </a:lnTo>
                <a:lnTo>
                  <a:pt x="640" y="334"/>
                </a:lnTo>
                <a:lnTo>
                  <a:pt x="656" y="373"/>
                </a:lnTo>
                <a:lnTo>
                  <a:pt x="667" y="394"/>
                </a:lnTo>
                <a:lnTo>
                  <a:pt x="648" y="424"/>
                </a:lnTo>
                <a:lnTo>
                  <a:pt x="624" y="444"/>
                </a:lnTo>
                <a:lnTo>
                  <a:pt x="617" y="473"/>
                </a:lnTo>
                <a:lnTo>
                  <a:pt x="605" y="496"/>
                </a:lnTo>
                <a:lnTo>
                  <a:pt x="593" y="496"/>
                </a:lnTo>
                <a:lnTo>
                  <a:pt x="573" y="500"/>
                </a:lnTo>
                <a:lnTo>
                  <a:pt x="554" y="510"/>
                </a:lnTo>
                <a:lnTo>
                  <a:pt x="548" y="506"/>
                </a:lnTo>
                <a:lnTo>
                  <a:pt x="548" y="490"/>
                </a:lnTo>
                <a:lnTo>
                  <a:pt x="545" y="463"/>
                </a:lnTo>
                <a:lnTo>
                  <a:pt x="529" y="463"/>
                </a:lnTo>
                <a:lnTo>
                  <a:pt x="518" y="447"/>
                </a:lnTo>
                <a:lnTo>
                  <a:pt x="522" y="424"/>
                </a:lnTo>
                <a:lnTo>
                  <a:pt x="525" y="411"/>
                </a:lnTo>
                <a:lnTo>
                  <a:pt x="522" y="404"/>
                </a:lnTo>
                <a:lnTo>
                  <a:pt x="509" y="411"/>
                </a:lnTo>
                <a:lnTo>
                  <a:pt x="502" y="411"/>
                </a:lnTo>
                <a:lnTo>
                  <a:pt x="493" y="408"/>
                </a:lnTo>
                <a:lnTo>
                  <a:pt x="486" y="404"/>
                </a:lnTo>
                <a:lnTo>
                  <a:pt x="470" y="417"/>
                </a:lnTo>
                <a:lnTo>
                  <a:pt x="454" y="434"/>
                </a:lnTo>
                <a:lnTo>
                  <a:pt x="438" y="450"/>
                </a:lnTo>
                <a:lnTo>
                  <a:pt x="403" y="447"/>
                </a:lnTo>
                <a:lnTo>
                  <a:pt x="380" y="444"/>
                </a:lnTo>
                <a:lnTo>
                  <a:pt x="364" y="427"/>
                </a:lnTo>
                <a:lnTo>
                  <a:pt x="364" y="417"/>
                </a:lnTo>
                <a:lnTo>
                  <a:pt x="374" y="404"/>
                </a:lnTo>
                <a:lnTo>
                  <a:pt x="387" y="394"/>
                </a:lnTo>
                <a:lnTo>
                  <a:pt x="396" y="381"/>
                </a:lnTo>
                <a:lnTo>
                  <a:pt x="374" y="388"/>
                </a:lnTo>
                <a:lnTo>
                  <a:pt x="364" y="370"/>
                </a:lnTo>
                <a:lnTo>
                  <a:pt x="364" y="360"/>
                </a:lnTo>
                <a:lnTo>
                  <a:pt x="396" y="357"/>
                </a:lnTo>
                <a:lnTo>
                  <a:pt x="426" y="353"/>
                </a:lnTo>
                <a:lnTo>
                  <a:pt x="406" y="344"/>
                </a:lnTo>
                <a:lnTo>
                  <a:pt x="376" y="347"/>
                </a:lnTo>
                <a:lnTo>
                  <a:pt x="376" y="327"/>
                </a:lnTo>
                <a:lnTo>
                  <a:pt x="390" y="314"/>
                </a:lnTo>
                <a:lnTo>
                  <a:pt x="419" y="301"/>
                </a:lnTo>
                <a:lnTo>
                  <a:pt x="428" y="288"/>
                </a:lnTo>
                <a:lnTo>
                  <a:pt x="438" y="281"/>
                </a:lnTo>
                <a:lnTo>
                  <a:pt x="461" y="278"/>
                </a:lnTo>
                <a:lnTo>
                  <a:pt x="481" y="281"/>
                </a:lnTo>
                <a:lnTo>
                  <a:pt x="490" y="288"/>
                </a:lnTo>
                <a:lnTo>
                  <a:pt x="506" y="278"/>
                </a:lnTo>
                <a:lnTo>
                  <a:pt x="490" y="274"/>
                </a:lnTo>
                <a:lnTo>
                  <a:pt x="490" y="248"/>
                </a:lnTo>
                <a:lnTo>
                  <a:pt x="532" y="219"/>
                </a:lnTo>
                <a:lnTo>
                  <a:pt x="554" y="199"/>
                </a:lnTo>
                <a:lnTo>
                  <a:pt x="566" y="196"/>
                </a:lnTo>
                <a:lnTo>
                  <a:pt x="564" y="186"/>
                </a:lnTo>
                <a:lnTo>
                  <a:pt x="584" y="163"/>
                </a:lnTo>
                <a:lnTo>
                  <a:pt x="605" y="133"/>
                </a:lnTo>
                <a:lnTo>
                  <a:pt x="632" y="118"/>
                </a:lnTo>
                <a:lnTo>
                  <a:pt x="612" y="105"/>
                </a:lnTo>
                <a:lnTo>
                  <a:pt x="664" y="76"/>
                </a:lnTo>
                <a:lnTo>
                  <a:pt x="687" y="79"/>
                </a:lnTo>
                <a:lnTo>
                  <a:pt x="683" y="62"/>
                </a:lnTo>
                <a:lnTo>
                  <a:pt x="727" y="59"/>
                </a:lnTo>
                <a:lnTo>
                  <a:pt x="811" y="7"/>
                </a:lnTo>
                <a:lnTo>
                  <a:pt x="825" y="0"/>
                </a:lnTo>
                <a:lnTo>
                  <a:pt x="807" y="39"/>
                </a:lnTo>
                <a:lnTo>
                  <a:pt x="827" y="20"/>
                </a:lnTo>
                <a:lnTo>
                  <a:pt x="850" y="13"/>
                </a:lnTo>
                <a:lnTo>
                  <a:pt x="846" y="30"/>
                </a:lnTo>
                <a:lnTo>
                  <a:pt x="912" y="10"/>
                </a:lnTo>
                <a:lnTo>
                  <a:pt x="944" y="26"/>
                </a:lnTo>
                <a:lnTo>
                  <a:pt x="898" y="43"/>
                </a:lnTo>
                <a:lnTo>
                  <a:pt x="914" y="62"/>
                </a:lnTo>
                <a:lnTo>
                  <a:pt x="979" y="59"/>
                </a:lnTo>
                <a:lnTo>
                  <a:pt x="1072" y="89"/>
                </a:lnTo>
                <a:lnTo>
                  <a:pt x="1066" y="122"/>
                </a:lnTo>
                <a:lnTo>
                  <a:pt x="1027" y="153"/>
                </a:lnTo>
                <a:lnTo>
                  <a:pt x="969" y="169"/>
                </a:lnTo>
                <a:lnTo>
                  <a:pt x="960" y="205"/>
                </a:lnTo>
                <a:lnTo>
                  <a:pt x="963" y="238"/>
                </a:lnTo>
                <a:lnTo>
                  <a:pt x="979" y="245"/>
                </a:lnTo>
                <a:lnTo>
                  <a:pt x="981" y="261"/>
                </a:lnTo>
                <a:lnTo>
                  <a:pt x="988" y="268"/>
                </a:lnTo>
                <a:lnTo>
                  <a:pt x="1001" y="274"/>
                </a:lnTo>
                <a:lnTo>
                  <a:pt x="1004" y="294"/>
                </a:lnTo>
                <a:lnTo>
                  <a:pt x="1024" y="317"/>
                </a:lnTo>
                <a:lnTo>
                  <a:pt x="1024" y="327"/>
                </a:lnTo>
                <a:lnTo>
                  <a:pt x="1043" y="327"/>
                </a:lnTo>
                <a:lnTo>
                  <a:pt x="1049" y="334"/>
                </a:lnTo>
                <a:lnTo>
                  <a:pt x="1066" y="340"/>
                </a:lnTo>
                <a:lnTo>
                  <a:pt x="1075" y="330"/>
                </a:lnTo>
                <a:lnTo>
                  <a:pt x="1084" y="314"/>
                </a:lnTo>
                <a:lnTo>
                  <a:pt x="1091" y="304"/>
                </a:lnTo>
                <a:lnTo>
                  <a:pt x="1107" y="311"/>
                </a:lnTo>
                <a:lnTo>
                  <a:pt x="1127" y="288"/>
                </a:lnTo>
                <a:lnTo>
                  <a:pt x="1127" y="271"/>
                </a:lnTo>
                <a:lnTo>
                  <a:pt x="1134" y="258"/>
                </a:lnTo>
                <a:lnTo>
                  <a:pt x="1135" y="248"/>
                </a:lnTo>
                <a:lnTo>
                  <a:pt x="1174" y="238"/>
                </a:lnTo>
                <a:lnTo>
                  <a:pt x="1206" y="228"/>
                </a:lnTo>
                <a:lnTo>
                  <a:pt x="1249" y="215"/>
                </a:lnTo>
                <a:lnTo>
                  <a:pt x="1297" y="225"/>
                </a:lnTo>
                <a:lnTo>
                  <a:pt x="1345" y="225"/>
                </a:lnTo>
                <a:lnTo>
                  <a:pt x="1426" y="225"/>
                </a:lnTo>
                <a:lnTo>
                  <a:pt x="1439" y="143"/>
                </a:lnTo>
                <a:lnTo>
                  <a:pt x="1483" y="146"/>
                </a:lnTo>
                <a:lnTo>
                  <a:pt x="1515" y="209"/>
                </a:lnTo>
                <a:lnTo>
                  <a:pt x="1522" y="156"/>
                </a:lnTo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3" name="Freeform 3"/>
          <p:cNvSpPr>
            <a:spLocks/>
          </p:cNvSpPr>
          <p:nvPr/>
        </p:nvSpPr>
        <p:spPr bwMode="auto">
          <a:xfrm>
            <a:off x="6866935" y="2274308"/>
            <a:ext cx="79375" cy="77787"/>
          </a:xfrm>
          <a:custGeom>
            <a:avLst/>
            <a:gdLst>
              <a:gd name="T0" fmla="*/ 2147483647 w 27"/>
              <a:gd name="T1" fmla="*/ 2147483647 h 30"/>
              <a:gd name="T2" fmla="*/ 2147483647 w 27"/>
              <a:gd name="T3" fmla="*/ 2147483647 h 30"/>
              <a:gd name="T4" fmla="*/ 2147483647 w 27"/>
              <a:gd name="T5" fmla="*/ 2147483647 h 30"/>
              <a:gd name="T6" fmla="*/ 0 w 27"/>
              <a:gd name="T7" fmla="*/ 2147483647 h 30"/>
              <a:gd name="T8" fmla="*/ 2147483647 w 27"/>
              <a:gd name="T9" fmla="*/ 0 h 30"/>
              <a:gd name="T10" fmla="*/ 2147483647 w 27"/>
              <a:gd name="T11" fmla="*/ 214748364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"/>
              <a:gd name="T19" fmla="*/ 0 h 30"/>
              <a:gd name="T20" fmla="*/ 27 w 27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" h="30">
                <a:moveTo>
                  <a:pt x="27" y="2"/>
                </a:moveTo>
                <a:lnTo>
                  <a:pt x="27" y="28"/>
                </a:lnTo>
                <a:lnTo>
                  <a:pt x="18" y="30"/>
                </a:lnTo>
                <a:lnTo>
                  <a:pt x="0" y="6"/>
                </a:lnTo>
                <a:lnTo>
                  <a:pt x="10" y="0"/>
                </a:lnTo>
                <a:lnTo>
                  <a:pt x="27" y="2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4" name="Freeform 4"/>
          <p:cNvSpPr>
            <a:spLocks/>
          </p:cNvSpPr>
          <p:nvPr/>
        </p:nvSpPr>
        <p:spPr bwMode="auto">
          <a:xfrm>
            <a:off x="6725648" y="2137783"/>
            <a:ext cx="63500" cy="117475"/>
          </a:xfrm>
          <a:custGeom>
            <a:avLst/>
            <a:gdLst>
              <a:gd name="T0" fmla="*/ 2147483647 w 23"/>
              <a:gd name="T1" fmla="*/ 0 h 44"/>
              <a:gd name="T2" fmla="*/ 0 w 23"/>
              <a:gd name="T3" fmla="*/ 2147483647 h 44"/>
              <a:gd name="T4" fmla="*/ 2147483647 w 23"/>
              <a:gd name="T5" fmla="*/ 2147483647 h 44"/>
              <a:gd name="T6" fmla="*/ 2147483647 w 23"/>
              <a:gd name="T7" fmla="*/ 2147483647 h 44"/>
              <a:gd name="T8" fmla="*/ 2147483647 w 23"/>
              <a:gd name="T9" fmla="*/ 0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44"/>
              <a:gd name="T17" fmla="*/ 23 w 23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44">
                <a:moveTo>
                  <a:pt x="23" y="0"/>
                </a:moveTo>
                <a:lnTo>
                  <a:pt x="0" y="8"/>
                </a:lnTo>
                <a:lnTo>
                  <a:pt x="3" y="44"/>
                </a:lnTo>
                <a:lnTo>
                  <a:pt x="20" y="40"/>
                </a:lnTo>
                <a:lnTo>
                  <a:pt x="23" y="0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5" name="Freeform 5"/>
          <p:cNvSpPr>
            <a:spLocks/>
          </p:cNvSpPr>
          <p:nvPr/>
        </p:nvSpPr>
        <p:spPr bwMode="auto">
          <a:xfrm>
            <a:off x="5369923" y="2410833"/>
            <a:ext cx="3121025" cy="3392487"/>
          </a:xfrm>
          <a:custGeom>
            <a:avLst/>
            <a:gdLst>
              <a:gd name="T0" fmla="*/ 2147483647 w 1108"/>
              <a:gd name="T1" fmla="*/ 2147483647 h 1301"/>
              <a:gd name="T2" fmla="*/ 2147483647 w 1108"/>
              <a:gd name="T3" fmla="*/ 2147483647 h 1301"/>
              <a:gd name="T4" fmla="*/ 2147483647 w 1108"/>
              <a:gd name="T5" fmla="*/ 2147483647 h 1301"/>
              <a:gd name="T6" fmla="*/ 2147483647 w 1108"/>
              <a:gd name="T7" fmla="*/ 2147483647 h 1301"/>
              <a:gd name="T8" fmla="*/ 2147483647 w 1108"/>
              <a:gd name="T9" fmla="*/ 2147483647 h 1301"/>
              <a:gd name="T10" fmla="*/ 2147483647 w 1108"/>
              <a:gd name="T11" fmla="*/ 2147483647 h 1301"/>
              <a:gd name="T12" fmla="*/ 2147483647 w 1108"/>
              <a:gd name="T13" fmla="*/ 2147483647 h 1301"/>
              <a:gd name="T14" fmla="*/ 2147483647 w 1108"/>
              <a:gd name="T15" fmla="*/ 2147483647 h 1301"/>
              <a:gd name="T16" fmla="*/ 2147483647 w 1108"/>
              <a:gd name="T17" fmla="*/ 2147483647 h 1301"/>
              <a:gd name="T18" fmla="*/ 2147483647 w 1108"/>
              <a:gd name="T19" fmla="*/ 2147483647 h 1301"/>
              <a:gd name="T20" fmla="*/ 2147483647 w 1108"/>
              <a:gd name="T21" fmla="*/ 2147483647 h 1301"/>
              <a:gd name="T22" fmla="*/ 2147483647 w 1108"/>
              <a:gd name="T23" fmla="*/ 2147483647 h 1301"/>
              <a:gd name="T24" fmla="*/ 2147483647 w 1108"/>
              <a:gd name="T25" fmla="*/ 2147483647 h 1301"/>
              <a:gd name="T26" fmla="*/ 2147483647 w 1108"/>
              <a:gd name="T27" fmla="*/ 2147483647 h 1301"/>
              <a:gd name="T28" fmla="*/ 2147483647 w 1108"/>
              <a:gd name="T29" fmla="*/ 2147483647 h 1301"/>
              <a:gd name="T30" fmla="*/ 2147483647 w 1108"/>
              <a:gd name="T31" fmla="*/ 2147483647 h 1301"/>
              <a:gd name="T32" fmla="*/ 2147483647 w 1108"/>
              <a:gd name="T33" fmla="*/ 2147483647 h 1301"/>
              <a:gd name="T34" fmla="*/ 2147483647 w 1108"/>
              <a:gd name="T35" fmla="*/ 2147483647 h 1301"/>
              <a:gd name="T36" fmla="*/ 2147483647 w 1108"/>
              <a:gd name="T37" fmla="*/ 2147483647 h 1301"/>
              <a:gd name="T38" fmla="*/ 2147483647 w 1108"/>
              <a:gd name="T39" fmla="*/ 2147483647 h 1301"/>
              <a:gd name="T40" fmla="*/ 2147483647 w 1108"/>
              <a:gd name="T41" fmla="*/ 2147483647 h 1301"/>
              <a:gd name="T42" fmla="*/ 2147483647 w 1108"/>
              <a:gd name="T43" fmla="*/ 2147483647 h 1301"/>
              <a:gd name="T44" fmla="*/ 2147483647 w 1108"/>
              <a:gd name="T45" fmla="*/ 2147483647 h 1301"/>
              <a:gd name="T46" fmla="*/ 2147483647 w 1108"/>
              <a:gd name="T47" fmla="*/ 2147483647 h 1301"/>
              <a:gd name="T48" fmla="*/ 2147483647 w 1108"/>
              <a:gd name="T49" fmla="*/ 2147483647 h 1301"/>
              <a:gd name="T50" fmla="*/ 2147483647 w 1108"/>
              <a:gd name="T51" fmla="*/ 2147483647 h 1301"/>
              <a:gd name="T52" fmla="*/ 2147483647 w 1108"/>
              <a:gd name="T53" fmla="*/ 2147483647 h 1301"/>
              <a:gd name="T54" fmla="*/ 2147483647 w 1108"/>
              <a:gd name="T55" fmla="*/ 2147483647 h 1301"/>
              <a:gd name="T56" fmla="*/ 2147483647 w 1108"/>
              <a:gd name="T57" fmla="*/ 2147483647 h 1301"/>
              <a:gd name="T58" fmla="*/ 2147483647 w 1108"/>
              <a:gd name="T59" fmla="*/ 2147483647 h 1301"/>
              <a:gd name="T60" fmla="*/ 2147483647 w 1108"/>
              <a:gd name="T61" fmla="*/ 2147483647 h 1301"/>
              <a:gd name="T62" fmla="*/ 2147483647 w 1108"/>
              <a:gd name="T63" fmla="*/ 2147483647 h 1301"/>
              <a:gd name="T64" fmla="*/ 2147483647 w 1108"/>
              <a:gd name="T65" fmla="*/ 2147483647 h 1301"/>
              <a:gd name="T66" fmla="*/ 2147483647 w 1108"/>
              <a:gd name="T67" fmla="*/ 2147483647 h 1301"/>
              <a:gd name="T68" fmla="*/ 2147483647 w 1108"/>
              <a:gd name="T69" fmla="*/ 2147483647 h 1301"/>
              <a:gd name="T70" fmla="*/ 2147483647 w 1108"/>
              <a:gd name="T71" fmla="*/ 2147483647 h 1301"/>
              <a:gd name="T72" fmla="*/ 2147483647 w 1108"/>
              <a:gd name="T73" fmla="*/ 2147483647 h 1301"/>
              <a:gd name="T74" fmla="*/ 2147483647 w 1108"/>
              <a:gd name="T75" fmla="*/ 2147483647 h 1301"/>
              <a:gd name="T76" fmla="*/ 2147483647 w 1108"/>
              <a:gd name="T77" fmla="*/ 2147483647 h 1301"/>
              <a:gd name="T78" fmla="*/ 2147483647 w 1108"/>
              <a:gd name="T79" fmla="*/ 2147483647 h 1301"/>
              <a:gd name="T80" fmla="*/ 2147483647 w 1108"/>
              <a:gd name="T81" fmla="*/ 2147483647 h 1301"/>
              <a:gd name="T82" fmla="*/ 2147483647 w 1108"/>
              <a:gd name="T83" fmla="*/ 2147483647 h 130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108"/>
              <a:gd name="T127" fmla="*/ 0 h 1301"/>
              <a:gd name="T128" fmla="*/ 1108 w 1108"/>
              <a:gd name="T129" fmla="*/ 1301 h 130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108" h="1301">
                <a:moveTo>
                  <a:pt x="829" y="156"/>
                </a:moveTo>
                <a:lnTo>
                  <a:pt x="847" y="210"/>
                </a:lnTo>
                <a:lnTo>
                  <a:pt x="882" y="292"/>
                </a:lnTo>
                <a:lnTo>
                  <a:pt x="951" y="425"/>
                </a:lnTo>
                <a:lnTo>
                  <a:pt x="976" y="443"/>
                </a:lnTo>
                <a:lnTo>
                  <a:pt x="992" y="482"/>
                </a:lnTo>
                <a:lnTo>
                  <a:pt x="1047" y="480"/>
                </a:lnTo>
                <a:lnTo>
                  <a:pt x="1083" y="468"/>
                </a:lnTo>
                <a:lnTo>
                  <a:pt x="1108" y="468"/>
                </a:lnTo>
                <a:lnTo>
                  <a:pt x="1107" y="520"/>
                </a:lnTo>
                <a:lnTo>
                  <a:pt x="1097" y="548"/>
                </a:lnTo>
                <a:lnTo>
                  <a:pt x="998" y="665"/>
                </a:lnTo>
                <a:lnTo>
                  <a:pt x="907" y="786"/>
                </a:lnTo>
                <a:lnTo>
                  <a:pt x="909" y="832"/>
                </a:lnTo>
                <a:lnTo>
                  <a:pt x="934" y="866"/>
                </a:lnTo>
                <a:lnTo>
                  <a:pt x="922" y="892"/>
                </a:lnTo>
                <a:lnTo>
                  <a:pt x="929" y="929"/>
                </a:lnTo>
                <a:lnTo>
                  <a:pt x="922" y="955"/>
                </a:lnTo>
                <a:lnTo>
                  <a:pt x="900" y="977"/>
                </a:lnTo>
                <a:lnTo>
                  <a:pt x="882" y="977"/>
                </a:lnTo>
                <a:lnTo>
                  <a:pt x="851" y="1015"/>
                </a:lnTo>
                <a:lnTo>
                  <a:pt x="824" y="1060"/>
                </a:lnTo>
                <a:lnTo>
                  <a:pt x="829" y="1108"/>
                </a:lnTo>
                <a:lnTo>
                  <a:pt x="802" y="1130"/>
                </a:lnTo>
                <a:lnTo>
                  <a:pt x="776" y="1180"/>
                </a:lnTo>
                <a:lnTo>
                  <a:pt x="746" y="1227"/>
                </a:lnTo>
                <a:lnTo>
                  <a:pt x="729" y="1245"/>
                </a:lnTo>
                <a:lnTo>
                  <a:pt x="715" y="1249"/>
                </a:lnTo>
                <a:lnTo>
                  <a:pt x="689" y="1279"/>
                </a:lnTo>
                <a:lnTo>
                  <a:pt x="648" y="1297"/>
                </a:lnTo>
                <a:lnTo>
                  <a:pt x="595" y="1301"/>
                </a:lnTo>
                <a:lnTo>
                  <a:pt x="566" y="1281"/>
                </a:lnTo>
                <a:lnTo>
                  <a:pt x="562" y="1261"/>
                </a:lnTo>
                <a:lnTo>
                  <a:pt x="557" y="1235"/>
                </a:lnTo>
                <a:lnTo>
                  <a:pt x="537" y="1221"/>
                </a:lnTo>
                <a:lnTo>
                  <a:pt x="521" y="1170"/>
                </a:lnTo>
                <a:lnTo>
                  <a:pt x="515" y="1146"/>
                </a:lnTo>
                <a:lnTo>
                  <a:pt x="514" y="1116"/>
                </a:lnTo>
                <a:lnTo>
                  <a:pt x="504" y="1094"/>
                </a:lnTo>
                <a:lnTo>
                  <a:pt x="503" y="1080"/>
                </a:lnTo>
                <a:lnTo>
                  <a:pt x="486" y="1058"/>
                </a:lnTo>
                <a:lnTo>
                  <a:pt x="468" y="1039"/>
                </a:lnTo>
                <a:lnTo>
                  <a:pt x="455" y="1009"/>
                </a:lnTo>
                <a:lnTo>
                  <a:pt x="446" y="987"/>
                </a:lnTo>
                <a:lnTo>
                  <a:pt x="450" y="951"/>
                </a:lnTo>
                <a:lnTo>
                  <a:pt x="477" y="896"/>
                </a:lnTo>
                <a:lnTo>
                  <a:pt x="483" y="838"/>
                </a:lnTo>
                <a:lnTo>
                  <a:pt x="463" y="772"/>
                </a:lnTo>
                <a:lnTo>
                  <a:pt x="434" y="745"/>
                </a:lnTo>
                <a:lnTo>
                  <a:pt x="414" y="709"/>
                </a:lnTo>
                <a:lnTo>
                  <a:pt x="421" y="653"/>
                </a:lnTo>
                <a:lnTo>
                  <a:pt x="407" y="611"/>
                </a:lnTo>
                <a:lnTo>
                  <a:pt x="372" y="607"/>
                </a:lnTo>
                <a:lnTo>
                  <a:pt x="336" y="574"/>
                </a:lnTo>
                <a:lnTo>
                  <a:pt x="290" y="556"/>
                </a:lnTo>
                <a:lnTo>
                  <a:pt x="243" y="584"/>
                </a:lnTo>
                <a:lnTo>
                  <a:pt x="120" y="576"/>
                </a:lnTo>
                <a:lnTo>
                  <a:pt x="53" y="506"/>
                </a:lnTo>
                <a:lnTo>
                  <a:pt x="0" y="409"/>
                </a:lnTo>
                <a:lnTo>
                  <a:pt x="9" y="377"/>
                </a:lnTo>
                <a:lnTo>
                  <a:pt x="33" y="353"/>
                </a:lnTo>
                <a:lnTo>
                  <a:pt x="44" y="286"/>
                </a:lnTo>
                <a:lnTo>
                  <a:pt x="60" y="238"/>
                </a:lnTo>
                <a:lnTo>
                  <a:pt x="107" y="188"/>
                </a:lnTo>
                <a:lnTo>
                  <a:pt x="156" y="166"/>
                </a:lnTo>
                <a:lnTo>
                  <a:pt x="202" y="113"/>
                </a:lnTo>
                <a:lnTo>
                  <a:pt x="212" y="91"/>
                </a:lnTo>
                <a:lnTo>
                  <a:pt x="272" y="35"/>
                </a:lnTo>
                <a:lnTo>
                  <a:pt x="310" y="57"/>
                </a:lnTo>
                <a:lnTo>
                  <a:pt x="338" y="55"/>
                </a:lnTo>
                <a:lnTo>
                  <a:pt x="370" y="25"/>
                </a:lnTo>
                <a:lnTo>
                  <a:pt x="408" y="21"/>
                </a:lnTo>
                <a:lnTo>
                  <a:pt x="434" y="29"/>
                </a:lnTo>
                <a:lnTo>
                  <a:pt x="457" y="5"/>
                </a:lnTo>
                <a:lnTo>
                  <a:pt x="488" y="0"/>
                </a:lnTo>
                <a:lnTo>
                  <a:pt x="495" y="45"/>
                </a:lnTo>
                <a:lnTo>
                  <a:pt x="515" y="77"/>
                </a:lnTo>
                <a:lnTo>
                  <a:pt x="572" y="109"/>
                </a:lnTo>
                <a:lnTo>
                  <a:pt x="619" y="115"/>
                </a:lnTo>
                <a:lnTo>
                  <a:pt x="624" y="79"/>
                </a:lnTo>
                <a:lnTo>
                  <a:pt x="660" y="79"/>
                </a:lnTo>
                <a:lnTo>
                  <a:pt x="704" y="101"/>
                </a:lnTo>
                <a:lnTo>
                  <a:pt x="751" y="113"/>
                </a:lnTo>
                <a:lnTo>
                  <a:pt x="793" y="99"/>
                </a:lnTo>
                <a:lnTo>
                  <a:pt x="829" y="156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6" name="Freeform 11"/>
          <p:cNvSpPr>
            <a:spLocks/>
          </p:cNvSpPr>
          <p:nvPr/>
        </p:nvSpPr>
        <p:spPr bwMode="auto">
          <a:xfrm>
            <a:off x="8346485" y="4733345"/>
            <a:ext cx="409575" cy="712787"/>
          </a:xfrm>
          <a:custGeom>
            <a:avLst/>
            <a:gdLst>
              <a:gd name="T0" fmla="*/ 2147483647 w 145"/>
              <a:gd name="T1" fmla="*/ 2147483647 h 274"/>
              <a:gd name="T2" fmla="*/ 2147483647 w 145"/>
              <a:gd name="T3" fmla="*/ 2147483647 h 274"/>
              <a:gd name="T4" fmla="*/ 2147483647 w 145"/>
              <a:gd name="T5" fmla="*/ 2147483647 h 274"/>
              <a:gd name="T6" fmla="*/ 0 w 145"/>
              <a:gd name="T7" fmla="*/ 2147483647 h 274"/>
              <a:gd name="T8" fmla="*/ 0 w 145"/>
              <a:gd name="T9" fmla="*/ 2147483647 h 274"/>
              <a:gd name="T10" fmla="*/ 2147483647 w 145"/>
              <a:gd name="T11" fmla="*/ 2147483647 h 274"/>
              <a:gd name="T12" fmla="*/ 2147483647 w 145"/>
              <a:gd name="T13" fmla="*/ 2147483647 h 274"/>
              <a:gd name="T14" fmla="*/ 2147483647 w 145"/>
              <a:gd name="T15" fmla="*/ 2147483647 h 274"/>
              <a:gd name="T16" fmla="*/ 2147483647 w 145"/>
              <a:gd name="T17" fmla="*/ 2147483647 h 274"/>
              <a:gd name="T18" fmla="*/ 2147483647 w 145"/>
              <a:gd name="T19" fmla="*/ 2147483647 h 274"/>
              <a:gd name="T20" fmla="*/ 2147483647 w 145"/>
              <a:gd name="T21" fmla="*/ 2147483647 h 274"/>
              <a:gd name="T22" fmla="*/ 2147483647 w 145"/>
              <a:gd name="T23" fmla="*/ 2147483647 h 274"/>
              <a:gd name="T24" fmla="*/ 2147483647 w 145"/>
              <a:gd name="T25" fmla="*/ 2147483647 h 274"/>
              <a:gd name="T26" fmla="*/ 2147483647 w 145"/>
              <a:gd name="T27" fmla="*/ 2147483647 h 274"/>
              <a:gd name="T28" fmla="*/ 2147483647 w 145"/>
              <a:gd name="T29" fmla="*/ 2147483647 h 274"/>
              <a:gd name="T30" fmla="*/ 2147483647 w 145"/>
              <a:gd name="T31" fmla="*/ 2147483647 h 274"/>
              <a:gd name="T32" fmla="*/ 2147483647 w 145"/>
              <a:gd name="T33" fmla="*/ 2147483647 h 274"/>
              <a:gd name="T34" fmla="*/ 2147483647 w 145"/>
              <a:gd name="T35" fmla="*/ 2147483647 h 274"/>
              <a:gd name="T36" fmla="*/ 2147483647 w 145"/>
              <a:gd name="T37" fmla="*/ 2147483647 h 274"/>
              <a:gd name="T38" fmla="*/ 2147483647 w 145"/>
              <a:gd name="T39" fmla="*/ 2147483647 h 274"/>
              <a:gd name="T40" fmla="*/ 2147483647 w 145"/>
              <a:gd name="T41" fmla="*/ 2147483647 h 274"/>
              <a:gd name="T42" fmla="*/ 2147483647 w 145"/>
              <a:gd name="T43" fmla="*/ 2147483647 h 274"/>
              <a:gd name="T44" fmla="*/ 2147483647 w 145"/>
              <a:gd name="T45" fmla="*/ 2147483647 h 274"/>
              <a:gd name="T46" fmla="*/ 2147483647 w 145"/>
              <a:gd name="T47" fmla="*/ 2147483647 h 274"/>
              <a:gd name="T48" fmla="*/ 2147483647 w 145"/>
              <a:gd name="T49" fmla="*/ 2147483647 h 274"/>
              <a:gd name="T50" fmla="*/ 2147483647 w 145"/>
              <a:gd name="T51" fmla="*/ 0 h 274"/>
              <a:gd name="T52" fmla="*/ 2147483647 w 145"/>
              <a:gd name="T53" fmla="*/ 2147483647 h 274"/>
              <a:gd name="T54" fmla="*/ 2147483647 w 145"/>
              <a:gd name="T55" fmla="*/ 2147483647 h 274"/>
              <a:gd name="T56" fmla="*/ 2147483647 w 145"/>
              <a:gd name="T57" fmla="*/ 2147483647 h 274"/>
              <a:gd name="T58" fmla="*/ 2147483647 w 145"/>
              <a:gd name="T59" fmla="*/ 2147483647 h 274"/>
              <a:gd name="T60" fmla="*/ 2147483647 w 145"/>
              <a:gd name="T61" fmla="*/ 2147483647 h 274"/>
              <a:gd name="T62" fmla="*/ 2147483647 w 145"/>
              <a:gd name="T63" fmla="*/ 2147483647 h 274"/>
              <a:gd name="T64" fmla="*/ 2147483647 w 145"/>
              <a:gd name="T65" fmla="*/ 2147483647 h 274"/>
              <a:gd name="T66" fmla="*/ 2147483647 w 145"/>
              <a:gd name="T67" fmla="*/ 2147483647 h 2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45"/>
              <a:gd name="T103" fmla="*/ 0 h 274"/>
              <a:gd name="T104" fmla="*/ 145 w 145"/>
              <a:gd name="T105" fmla="*/ 274 h 27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45" h="274">
                <a:moveTo>
                  <a:pt x="27" y="87"/>
                </a:moveTo>
                <a:lnTo>
                  <a:pt x="24" y="141"/>
                </a:lnTo>
                <a:lnTo>
                  <a:pt x="11" y="176"/>
                </a:lnTo>
                <a:lnTo>
                  <a:pt x="0" y="208"/>
                </a:lnTo>
                <a:lnTo>
                  <a:pt x="0" y="232"/>
                </a:lnTo>
                <a:lnTo>
                  <a:pt x="4" y="252"/>
                </a:lnTo>
                <a:lnTo>
                  <a:pt x="16" y="270"/>
                </a:lnTo>
                <a:lnTo>
                  <a:pt x="27" y="272"/>
                </a:lnTo>
                <a:lnTo>
                  <a:pt x="36" y="272"/>
                </a:lnTo>
                <a:lnTo>
                  <a:pt x="47" y="274"/>
                </a:lnTo>
                <a:lnTo>
                  <a:pt x="53" y="260"/>
                </a:lnTo>
                <a:lnTo>
                  <a:pt x="58" y="224"/>
                </a:lnTo>
                <a:lnTo>
                  <a:pt x="74" y="200"/>
                </a:lnTo>
                <a:lnTo>
                  <a:pt x="78" y="163"/>
                </a:lnTo>
                <a:lnTo>
                  <a:pt x="85" y="149"/>
                </a:lnTo>
                <a:lnTo>
                  <a:pt x="93" y="139"/>
                </a:lnTo>
                <a:lnTo>
                  <a:pt x="98" y="113"/>
                </a:lnTo>
                <a:lnTo>
                  <a:pt x="109" y="97"/>
                </a:lnTo>
                <a:lnTo>
                  <a:pt x="116" y="85"/>
                </a:lnTo>
                <a:lnTo>
                  <a:pt x="123" y="75"/>
                </a:lnTo>
                <a:lnTo>
                  <a:pt x="123" y="69"/>
                </a:lnTo>
                <a:lnTo>
                  <a:pt x="140" y="55"/>
                </a:lnTo>
                <a:lnTo>
                  <a:pt x="142" y="31"/>
                </a:lnTo>
                <a:lnTo>
                  <a:pt x="145" y="17"/>
                </a:lnTo>
                <a:lnTo>
                  <a:pt x="131" y="10"/>
                </a:lnTo>
                <a:lnTo>
                  <a:pt x="122" y="0"/>
                </a:lnTo>
                <a:lnTo>
                  <a:pt x="109" y="10"/>
                </a:lnTo>
                <a:lnTo>
                  <a:pt x="98" y="35"/>
                </a:lnTo>
                <a:lnTo>
                  <a:pt x="85" y="53"/>
                </a:lnTo>
                <a:lnTo>
                  <a:pt x="74" y="67"/>
                </a:lnTo>
                <a:lnTo>
                  <a:pt x="69" y="67"/>
                </a:lnTo>
                <a:lnTo>
                  <a:pt x="58" y="75"/>
                </a:lnTo>
                <a:lnTo>
                  <a:pt x="53" y="83"/>
                </a:lnTo>
                <a:lnTo>
                  <a:pt x="27" y="87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5" name="Groupe 72"/>
          <p:cNvGrpSpPr/>
          <p:nvPr/>
        </p:nvGrpSpPr>
        <p:grpSpPr>
          <a:xfrm>
            <a:off x="2868023" y="2098095"/>
            <a:ext cx="3348037" cy="1033462"/>
            <a:chOff x="3255963" y="2181225"/>
            <a:chExt cx="3348037" cy="1033462"/>
          </a:xfrm>
        </p:grpSpPr>
        <p:sp>
          <p:nvSpPr>
            <p:cNvPr id="62477" name="Freeform 13"/>
            <p:cNvSpPr>
              <a:spLocks/>
            </p:cNvSpPr>
            <p:nvPr/>
          </p:nvSpPr>
          <p:spPr bwMode="auto">
            <a:xfrm>
              <a:off x="3255963" y="2397125"/>
              <a:ext cx="3348037" cy="817562"/>
            </a:xfrm>
            <a:custGeom>
              <a:avLst/>
              <a:gdLst>
                <a:gd name="T0" fmla="*/ 0 w 2109"/>
                <a:gd name="T1" fmla="*/ 2147474950 h 515"/>
                <a:gd name="T2" fmla="*/ 2147474974 w 2109"/>
                <a:gd name="T3" fmla="*/ 2147474950 h 515"/>
                <a:gd name="T4" fmla="*/ 2147474974 w 2109"/>
                <a:gd name="T5" fmla="*/ 2147474950 h 515"/>
                <a:gd name="T6" fmla="*/ 2147474974 w 2109"/>
                <a:gd name="T7" fmla="*/ 2147474950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9"/>
                <a:gd name="T13" fmla="*/ 0 h 515"/>
                <a:gd name="T14" fmla="*/ 2109 w 2109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9" h="515">
                  <a:moveTo>
                    <a:pt x="0" y="515"/>
                  </a:moveTo>
                  <a:cubicBezTo>
                    <a:pt x="101" y="470"/>
                    <a:pt x="391" y="328"/>
                    <a:pt x="606" y="248"/>
                  </a:cubicBezTo>
                  <a:cubicBezTo>
                    <a:pt x="821" y="167"/>
                    <a:pt x="1040" y="66"/>
                    <a:pt x="1290" y="33"/>
                  </a:cubicBezTo>
                  <a:cubicBezTo>
                    <a:pt x="1540" y="0"/>
                    <a:pt x="1939" y="47"/>
                    <a:pt x="2109" y="5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auto">
            <a:xfrm>
              <a:off x="4378024" y="2181225"/>
              <a:ext cx="1631661" cy="30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b="1" dirty="0">
                  <a:solidFill>
                    <a:srgbClr val="FF3300"/>
                  </a:solidFill>
                </a:rPr>
                <a:t>C. </a:t>
              </a:r>
              <a:r>
                <a:rPr lang="en-US" sz="1400" b="1" dirty="0" err="1">
                  <a:solidFill>
                    <a:srgbClr val="FF3300"/>
                  </a:solidFill>
                </a:rPr>
                <a:t>Colomb</a:t>
              </a:r>
              <a:r>
                <a:rPr lang="en-US" sz="1400" b="1" dirty="0">
                  <a:solidFill>
                    <a:srgbClr val="FF3300"/>
                  </a:solidFill>
                </a:rPr>
                <a:t>, 1493</a:t>
              </a:r>
            </a:p>
          </p:txBody>
        </p:sp>
      </p:grpSp>
      <p:sp>
        <p:nvSpPr>
          <p:cNvPr id="62480" name="Freeform 16"/>
          <p:cNvSpPr>
            <a:spLocks/>
          </p:cNvSpPr>
          <p:nvPr/>
        </p:nvSpPr>
        <p:spPr bwMode="auto">
          <a:xfrm>
            <a:off x="6241460" y="2339395"/>
            <a:ext cx="1412875" cy="215900"/>
          </a:xfrm>
          <a:custGeom>
            <a:avLst/>
            <a:gdLst>
              <a:gd name="T0" fmla="*/ 0 w 1100"/>
              <a:gd name="T1" fmla="*/ 343772756 h 171"/>
              <a:gd name="T2" fmla="*/ 394372741 w 1100"/>
              <a:gd name="T3" fmla="*/ 343772756 h 171"/>
              <a:gd name="T4" fmla="*/ 394372741 w 1100"/>
              <a:gd name="T5" fmla="*/ 343772756 h 171"/>
              <a:gd name="T6" fmla="*/ 394372741 w 1100"/>
              <a:gd name="T7" fmla="*/ 343772756 h 171"/>
              <a:gd name="T8" fmla="*/ 394372741 w 1100"/>
              <a:gd name="T9" fmla="*/ 343772756 h 1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0"/>
              <a:gd name="T16" fmla="*/ 0 h 171"/>
              <a:gd name="T17" fmla="*/ 1100 w 1100"/>
              <a:gd name="T18" fmla="*/ 171 h 1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0" h="171">
                <a:moveTo>
                  <a:pt x="0" y="69"/>
                </a:moveTo>
                <a:cubicBezTo>
                  <a:pt x="37" y="60"/>
                  <a:pt x="159" y="24"/>
                  <a:pt x="222" y="15"/>
                </a:cubicBezTo>
                <a:cubicBezTo>
                  <a:pt x="285" y="6"/>
                  <a:pt x="305" y="0"/>
                  <a:pt x="380" y="17"/>
                </a:cubicBezTo>
                <a:cubicBezTo>
                  <a:pt x="455" y="34"/>
                  <a:pt x="555" y="89"/>
                  <a:pt x="675" y="115"/>
                </a:cubicBezTo>
                <a:cubicBezTo>
                  <a:pt x="795" y="141"/>
                  <a:pt x="1029" y="162"/>
                  <a:pt x="1100" y="171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1" name="Freeform 17"/>
          <p:cNvSpPr>
            <a:spLocks/>
          </p:cNvSpPr>
          <p:nvPr/>
        </p:nvSpPr>
        <p:spPr bwMode="auto">
          <a:xfrm>
            <a:off x="6758985" y="2175883"/>
            <a:ext cx="192087" cy="190500"/>
          </a:xfrm>
          <a:custGeom>
            <a:avLst/>
            <a:gdLst>
              <a:gd name="T0" fmla="*/ 0 w 149"/>
              <a:gd name="T1" fmla="*/ 341635253 h 151"/>
              <a:gd name="T2" fmla="*/ 406182612 w 149"/>
              <a:gd name="T3" fmla="*/ 341635253 h 151"/>
              <a:gd name="T4" fmla="*/ 406182612 w 149"/>
              <a:gd name="T5" fmla="*/ 0 h 151"/>
              <a:gd name="T6" fmla="*/ 0 60000 65536"/>
              <a:gd name="T7" fmla="*/ 0 60000 65536"/>
              <a:gd name="T8" fmla="*/ 0 60000 65536"/>
              <a:gd name="T9" fmla="*/ 0 w 149"/>
              <a:gd name="T10" fmla="*/ 0 h 151"/>
              <a:gd name="T11" fmla="*/ 149 w 149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9" h="151">
                <a:moveTo>
                  <a:pt x="0" y="151"/>
                </a:moveTo>
                <a:cubicBezTo>
                  <a:pt x="20" y="143"/>
                  <a:pt x="94" y="127"/>
                  <a:pt x="119" y="102"/>
                </a:cubicBezTo>
                <a:cubicBezTo>
                  <a:pt x="144" y="77"/>
                  <a:pt x="143" y="21"/>
                  <a:pt x="149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2" name="Freeform 18"/>
          <p:cNvSpPr>
            <a:spLocks/>
          </p:cNvSpPr>
          <p:nvPr/>
        </p:nvSpPr>
        <p:spPr bwMode="auto">
          <a:xfrm>
            <a:off x="7214598" y="2299708"/>
            <a:ext cx="411162" cy="188912"/>
          </a:xfrm>
          <a:custGeom>
            <a:avLst/>
            <a:gdLst>
              <a:gd name="T0" fmla="*/ 0 w 254"/>
              <a:gd name="T1" fmla="*/ 1198460329 h 128"/>
              <a:gd name="T2" fmla="*/ 2147483647 w 254"/>
              <a:gd name="T3" fmla="*/ 1198460329 h 128"/>
              <a:gd name="T4" fmla="*/ 2147483647 w 254"/>
              <a:gd name="T5" fmla="*/ 0 h 128"/>
              <a:gd name="T6" fmla="*/ 0 60000 65536"/>
              <a:gd name="T7" fmla="*/ 0 60000 65536"/>
              <a:gd name="T8" fmla="*/ 0 60000 65536"/>
              <a:gd name="T9" fmla="*/ 0 w 254"/>
              <a:gd name="T10" fmla="*/ 0 h 128"/>
              <a:gd name="T11" fmla="*/ 254 w 254"/>
              <a:gd name="T12" fmla="*/ 128 h 1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4" h="128">
                <a:moveTo>
                  <a:pt x="0" y="128"/>
                </a:moveTo>
                <a:cubicBezTo>
                  <a:pt x="21" y="123"/>
                  <a:pt x="85" y="121"/>
                  <a:pt x="127" y="100"/>
                </a:cubicBezTo>
                <a:cubicBezTo>
                  <a:pt x="169" y="79"/>
                  <a:pt x="228" y="21"/>
                  <a:pt x="254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8" name="Freeform 24"/>
          <p:cNvSpPr>
            <a:spLocks/>
          </p:cNvSpPr>
          <p:nvPr/>
        </p:nvSpPr>
        <p:spPr bwMode="auto">
          <a:xfrm>
            <a:off x="6165260" y="1804408"/>
            <a:ext cx="339725" cy="196850"/>
          </a:xfrm>
          <a:custGeom>
            <a:avLst/>
            <a:gdLst>
              <a:gd name="T0" fmla="*/ 0 w 264"/>
              <a:gd name="T1" fmla="*/ 342219619 h 156"/>
              <a:gd name="T2" fmla="*/ 400319888 w 264"/>
              <a:gd name="T3" fmla="*/ 342219619 h 156"/>
              <a:gd name="T4" fmla="*/ 400319888 w 264"/>
              <a:gd name="T5" fmla="*/ 0 h 156"/>
              <a:gd name="T6" fmla="*/ 0 60000 65536"/>
              <a:gd name="T7" fmla="*/ 0 60000 65536"/>
              <a:gd name="T8" fmla="*/ 0 60000 65536"/>
              <a:gd name="T9" fmla="*/ 0 w 264"/>
              <a:gd name="T10" fmla="*/ 0 h 156"/>
              <a:gd name="T11" fmla="*/ 264 w 264"/>
              <a:gd name="T12" fmla="*/ 156 h 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156">
                <a:moveTo>
                  <a:pt x="0" y="156"/>
                </a:moveTo>
                <a:cubicBezTo>
                  <a:pt x="19" y="148"/>
                  <a:pt x="70" y="134"/>
                  <a:pt x="114" y="108"/>
                </a:cubicBezTo>
                <a:cubicBezTo>
                  <a:pt x="158" y="82"/>
                  <a:pt x="233" y="22"/>
                  <a:pt x="264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9" name="Freeform 25"/>
          <p:cNvSpPr>
            <a:spLocks/>
          </p:cNvSpPr>
          <p:nvPr/>
        </p:nvSpPr>
        <p:spPr bwMode="auto">
          <a:xfrm>
            <a:off x="6470060" y="1956808"/>
            <a:ext cx="571500" cy="93662"/>
          </a:xfrm>
          <a:custGeom>
            <a:avLst/>
            <a:gdLst>
              <a:gd name="T0" fmla="*/ 0 w 353"/>
              <a:gd name="T1" fmla="*/ 1270634001 h 63"/>
              <a:gd name="T2" fmla="*/ 2147483647 w 353"/>
              <a:gd name="T3" fmla="*/ 1270634001 h 63"/>
              <a:gd name="T4" fmla="*/ 2147483647 w 353"/>
              <a:gd name="T5" fmla="*/ 1270634001 h 63"/>
              <a:gd name="T6" fmla="*/ 0 60000 65536"/>
              <a:gd name="T7" fmla="*/ 0 60000 65536"/>
              <a:gd name="T8" fmla="*/ 0 60000 65536"/>
              <a:gd name="T9" fmla="*/ 0 w 353"/>
              <a:gd name="T10" fmla="*/ 0 h 63"/>
              <a:gd name="T11" fmla="*/ 353 w 353"/>
              <a:gd name="T12" fmla="*/ 63 h 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3" h="63">
                <a:moveTo>
                  <a:pt x="0" y="63"/>
                </a:moveTo>
                <a:cubicBezTo>
                  <a:pt x="19" y="53"/>
                  <a:pt x="57" y="10"/>
                  <a:pt x="116" y="5"/>
                </a:cubicBezTo>
                <a:cubicBezTo>
                  <a:pt x="175" y="0"/>
                  <a:pt x="304" y="26"/>
                  <a:pt x="353" y="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0" name="Freeform 26"/>
          <p:cNvSpPr>
            <a:spLocks/>
          </p:cNvSpPr>
          <p:nvPr/>
        </p:nvSpPr>
        <p:spPr bwMode="auto">
          <a:xfrm>
            <a:off x="6784385" y="2185408"/>
            <a:ext cx="576262" cy="169862"/>
          </a:xfrm>
          <a:custGeom>
            <a:avLst/>
            <a:gdLst>
              <a:gd name="T0" fmla="*/ 0 w 354"/>
              <a:gd name="T1" fmla="*/ 0 h 115"/>
              <a:gd name="T2" fmla="*/ 2147483647 w 354"/>
              <a:gd name="T3" fmla="*/ 1206191394 h 115"/>
              <a:gd name="T4" fmla="*/ 2147483647 w 354"/>
              <a:gd name="T5" fmla="*/ 1206191394 h 115"/>
              <a:gd name="T6" fmla="*/ 0 60000 65536"/>
              <a:gd name="T7" fmla="*/ 0 60000 65536"/>
              <a:gd name="T8" fmla="*/ 0 60000 65536"/>
              <a:gd name="T9" fmla="*/ 0 w 354"/>
              <a:gd name="T10" fmla="*/ 0 h 115"/>
              <a:gd name="T11" fmla="*/ 354 w 354"/>
              <a:gd name="T12" fmla="*/ 115 h 1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4" h="115">
                <a:moveTo>
                  <a:pt x="0" y="0"/>
                </a:moveTo>
                <a:cubicBezTo>
                  <a:pt x="21" y="17"/>
                  <a:pt x="68" y="85"/>
                  <a:pt x="127" y="100"/>
                </a:cubicBezTo>
                <a:cubicBezTo>
                  <a:pt x="186" y="115"/>
                  <a:pt x="307" y="93"/>
                  <a:pt x="354" y="91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1" name="Freeform 27"/>
          <p:cNvSpPr>
            <a:spLocks/>
          </p:cNvSpPr>
          <p:nvPr/>
        </p:nvSpPr>
        <p:spPr bwMode="auto">
          <a:xfrm>
            <a:off x="686798" y="848733"/>
            <a:ext cx="2413000" cy="2906712"/>
          </a:xfrm>
          <a:custGeom>
            <a:avLst/>
            <a:gdLst>
              <a:gd name="T0" fmla="*/ 2147475278 w 1520"/>
              <a:gd name="T1" fmla="*/ 2147475395 h 1831"/>
              <a:gd name="T2" fmla="*/ 2147475278 w 1520"/>
              <a:gd name="T3" fmla="*/ 2147475395 h 1831"/>
              <a:gd name="T4" fmla="*/ 2147475278 w 1520"/>
              <a:gd name="T5" fmla="*/ 2147475395 h 1831"/>
              <a:gd name="T6" fmla="*/ 2147475278 w 1520"/>
              <a:gd name="T7" fmla="*/ 2147475395 h 1831"/>
              <a:gd name="T8" fmla="*/ 2147475278 w 1520"/>
              <a:gd name="T9" fmla="*/ 2147475395 h 1831"/>
              <a:gd name="T10" fmla="*/ 2147475278 w 1520"/>
              <a:gd name="T11" fmla="*/ 2147475395 h 1831"/>
              <a:gd name="T12" fmla="*/ 2147475278 w 1520"/>
              <a:gd name="T13" fmla="*/ 2147475395 h 1831"/>
              <a:gd name="T14" fmla="*/ 2147475278 w 1520"/>
              <a:gd name="T15" fmla="*/ 2147475395 h 1831"/>
              <a:gd name="T16" fmla="*/ 2147475278 w 1520"/>
              <a:gd name="T17" fmla="*/ 2147475395 h 1831"/>
              <a:gd name="T18" fmla="*/ 2147475278 w 1520"/>
              <a:gd name="T19" fmla="*/ 2147475395 h 1831"/>
              <a:gd name="T20" fmla="*/ 2147475278 w 1520"/>
              <a:gd name="T21" fmla="*/ 2147475395 h 1831"/>
              <a:gd name="T22" fmla="*/ 2147475278 w 1520"/>
              <a:gd name="T23" fmla="*/ 2147475395 h 1831"/>
              <a:gd name="T24" fmla="*/ 2147475278 w 1520"/>
              <a:gd name="T25" fmla="*/ 2147475395 h 1831"/>
              <a:gd name="T26" fmla="*/ 2147475278 w 1520"/>
              <a:gd name="T27" fmla="*/ 2147475395 h 1831"/>
              <a:gd name="T28" fmla="*/ 2147475278 w 1520"/>
              <a:gd name="T29" fmla="*/ 2147475395 h 1831"/>
              <a:gd name="T30" fmla="*/ 2147475278 w 1520"/>
              <a:gd name="T31" fmla="*/ 2147475395 h 1831"/>
              <a:gd name="T32" fmla="*/ 2147475278 w 1520"/>
              <a:gd name="T33" fmla="*/ 2147475395 h 1831"/>
              <a:gd name="T34" fmla="*/ 2147475278 w 1520"/>
              <a:gd name="T35" fmla="*/ 2147475395 h 1831"/>
              <a:gd name="T36" fmla="*/ 2147475278 w 1520"/>
              <a:gd name="T37" fmla="*/ 2147475395 h 1831"/>
              <a:gd name="T38" fmla="*/ 2147475278 w 1520"/>
              <a:gd name="T39" fmla="*/ 2147475395 h 1831"/>
              <a:gd name="T40" fmla="*/ 2147475278 w 1520"/>
              <a:gd name="T41" fmla="*/ 2147475395 h 1831"/>
              <a:gd name="T42" fmla="*/ 2147475278 w 1520"/>
              <a:gd name="T43" fmla="*/ 2147475395 h 1831"/>
              <a:gd name="T44" fmla="*/ 2147475278 w 1520"/>
              <a:gd name="T45" fmla="*/ 2147475395 h 1831"/>
              <a:gd name="T46" fmla="*/ 2147475278 w 1520"/>
              <a:gd name="T47" fmla="*/ 2147475395 h 1831"/>
              <a:gd name="T48" fmla="*/ 2147475278 w 1520"/>
              <a:gd name="T49" fmla="*/ 2147475395 h 1831"/>
              <a:gd name="T50" fmla="*/ 2147475278 w 1520"/>
              <a:gd name="T51" fmla="*/ 2147475395 h 1831"/>
              <a:gd name="T52" fmla="*/ 2147475278 w 1520"/>
              <a:gd name="T53" fmla="*/ 2147475395 h 1831"/>
              <a:gd name="T54" fmla="*/ 2147475278 w 1520"/>
              <a:gd name="T55" fmla="*/ 2147475395 h 1831"/>
              <a:gd name="T56" fmla="*/ 2147475278 w 1520"/>
              <a:gd name="T57" fmla="*/ 2147475395 h 1831"/>
              <a:gd name="T58" fmla="*/ 2147475278 w 1520"/>
              <a:gd name="T59" fmla="*/ 2147475395 h 1831"/>
              <a:gd name="T60" fmla="*/ 2147475278 w 1520"/>
              <a:gd name="T61" fmla="*/ 2147475395 h 1831"/>
              <a:gd name="T62" fmla="*/ 2147475278 w 1520"/>
              <a:gd name="T63" fmla="*/ 2147475395 h 1831"/>
              <a:gd name="T64" fmla="*/ 2147475278 w 1520"/>
              <a:gd name="T65" fmla="*/ 2147475395 h 1831"/>
              <a:gd name="T66" fmla="*/ 2147475278 w 1520"/>
              <a:gd name="T67" fmla="*/ 2147475395 h 1831"/>
              <a:gd name="T68" fmla="*/ 2147475278 w 1520"/>
              <a:gd name="T69" fmla="*/ 2147475395 h 1831"/>
              <a:gd name="T70" fmla="*/ 2147475278 w 1520"/>
              <a:gd name="T71" fmla="*/ 2147475395 h 1831"/>
              <a:gd name="T72" fmla="*/ 2147475278 w 1520"/>
              <a:gd name="T73" fmla="*/ 2147475395 h 1831"/>
              <a:gd name="T74" fmla="*/ 2147475278 w 1520"/>
              <a:gd name="T75" fmla="*/ 2147475395 h 1831"/>
              <a:gd name="T76" fmla="*/ 2147475278 w 1520"/>
              <a:gd name="T77" fmla="*/ 2147475395 h 1831"/>
              <a:gd name="T78" fmla="*/ 2147475278 w 1520"/>
              <a:gd name="T79" fmla="*/ 2147475395 h 1831"/>
              <a:gd name="T80" fmla="*/ 2147475278 w 1520"/>
              <a:gd name="T81" fmla="*/ 2147475395 h 1831"/>
              <a:gd name="T82" fmla="*/ 2147475278 w 1520"/>
              <a:gd name="T83" fmla="*/ 2147475395 h 1831"/>
              <a:gd name="T84" fmla="*/ 2147475278 w 1520"/>
              <a:gd name="T85" fmla="*/ 2147475395 h 1831"/>
              <a:gd name="T86" fmla="*/ 2147475278 w 1520"/>
              <a:gd name="T87" fmla="*/ 2147475395 h 1831"/>
              <a:gd name="T88" fmla="*/ 2147475278 w 1520"/>
              <a:gd name="T89" fmla="*/ 2147475395 h 1831"/>
              <a:gd name="T90" fmla="*/ 2147475278 w 1520"/>
              <a:gd name="T91" fmla="*/ 2147475395 h 1831"/>
              <a:gd name="T92" fmla="*/ 2147475278 w 1520"/>
              <a:gd name="T93" fmla="*/ 2147475395 h 1831"/>
              <a:gd name="T94" fmla="*/ 2147475278 w 1520"/>
              <a:gd name="T95" fmla="*/ 2147475395 h 1831"/>
              <a:gd name="T96" fmla="*/ 2147475278 w 1520"/>
              <a:gd name="T97" fmla="*/ 2147475395 h 1831"/>
              <a:gd name="T98" fmla="*/ 2147475278 w 1520"/>
              <a:gd name="T99" fmla="*/ 2147475395 h 1831"/>
              <a:gd name="T100" fmla="*/ 2147475278 w 1520"/>
              <a:gd name="T101" fmla="*/ 2147475395 h 1831"/>
              <a:gd name="T102" fmla="*/ 2147475278 w 1520"/>
              <a:gd name="T103" fmla="*/ 2147475395 h 1831"/>
              <a:gd name="T104" fmla="*/ 2147475278 w 1520"/>
              <a:gd name="T105" fmla="*/ 2147475395 h 1831"/>
              <a:gd name="T106" fmla="*/ 2147475278 w 1520"/>
              <a:gd name="T107" fmla="*/ 2147475395 h 183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520"/>
              <a:gd name="T163" fmla="*/ 0 h 1831"/>
              <a:gd name="T164" fmla="*/ 1520 w 1520"/>
              <a:gd name="T165" fmla="*/ 1831 h 183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520" h="1831">
                <a:moveTo>
                  <a:pt x="288" y="102"/>
                </a:moveTo>
                <a:lnTo>
                  <a:pt x="317" y="83"/>
                </a:lnTo>
                <a:lnTo>
                  <a:pt x="389" y="115"/>
                </a:lnTo>
                <a:lnTo>
                  <a:pt x="464" y="144"/>
                </a:lnTo>
                <a:lnTo>
                  <a:pt x="498" y="131"/>
                </a:lnTo>
                <a:lnTo>
                  <a:pt x="521" y="115"/>
                </a:lnTo>
                <a:lnTo>
                  <a:pt x="584" y="125"/>
                </a:lnTo>
                <a:lnTo>
                  <a:pt x="542" y="102"/>
                </a:lnTo>
                <a:lnTo>
                  <a:pt x="502" y="106"/>
                </a:lnTo>
                <a:lnTo>
                  <a:pt x="444" y="112"/>
                </a:lnTo>
                <a:lnTo>
                  <a:pt x="414" y="80"/>
                </a:lnTo>
                <a:lnTo>
                  <a:pt x="382" y="63"/>
                </a:lnTo>
                <a:lnTo>
                  <a:pt x="382" y="34"/>
                </a:lnTo>
                <a:lnTo>
                  <a:pt x="391" y="3"/>
                </a:lnTo>
                <a:lnTo>
                  <a:pt x="418" y="0"/>
                </a:lnTo>
                <a:lnTo>
                  <a:pt x="454" y="28"/>
                </a:lnTo>
                <a:lnTo>
                  <a:pt x="464" y="13"/>
                </a:lnTo>
                <a:lnTo>
                  <a:pt x="492" y="0"/>
                </a:lnTo>
                <a:lnTo>
                  <a:pt x="528" y="19"/>
                </a:lnTo>
                <a:lnTo>
                  <a:pt x="547" y="3"/>
                </a:lnTo>
                <a:lnTo>
                  <a:pt x="567" y="31"/>
                </a:lnTo>
                <a:lnTo>
                  <a:pt x="570" y="50"/>
                </a:lnTo>
                <a:lnTo>
                  <a:pt x="622" y="73"/>
                </a:lnTo>
                <a:lnTo>
                  <a:pt x="603" y="93"/>
                </a:lnTo>
                <a:lnTo>
                  <a:pt x="603" y="118"/>
                </a:lnTo>
                <a:lnTo>
                  <a:pt x="690" y="125"/>
                </a:lnTo>
                <a:lnTo>
                  <a:pt x="713" y="93"/>
                </a:lnTo>
                <a:lnTo>
                  <a:pt x="696" y="76"/>
                </a:lnTo>
                <a:lnTo>
                  <a:pt x="658" y="80"/>
                </a:lnTo>
                <a:lnTo>
                  <a:pt x="668" y="41"/>
                </a:lnTo>
                <a:lnTo>
                  <a:pt x="746" y="63"/>
                </a:lnTo>
                <a:lnTo>
                  <a:pt x="761" y="89"/>
                </a:lnTo>
                <a:lnTo>
                  <a:pt x="826" y="89"/>
                </a:lnTo>
                <a:lnTo>
                  <a:pt x="891" y="122"/>
                </a:lnTo>
                <a:lnTo>
                  <a:pt x="923" y="115"/>
                </a:lnTo>
                <a:lnTo>
                  <a:pt x="959" y="144"/>
                </a:lnTo>
                <a:lnTo>
                  <a:pt x="923" y="183"/>
                </a:lnTo>
                <a:lnTo>
                  <a:pt x="895" y="154"/>
                </a:lnTo>
                <a:lnTo>
                  <a:pt x="875" y="164"/>
                </a:lnTo>
                <a:lnTo>
                  <a:pt x="845" y="187"/>
                </a:lnTo>
                <a:lnTo>
                  <a:pt x="801" y="206"/>
                </a:lnTo>
                <a:lnTo>
                  <a:pt x="822" y="235"/>
                </a:lnTo>
                <a:lnTo>
                  <a:pt x="784" y="239"/>
                </a:lnTo>
                <a:lnTo>
                  <a:pt x="751" y="278"/>
                </a:lnTo>
                <a:lnTo>
                  <a:pt x="719" y="328"/>
                </a:lnTo>
                <a:lnTo>
                  <a:pt x="769" y="370"/>
                </a:lnTo>
                <a:lnTo>
                  <a:pt x="807" y="419"/>
                </a:lnTo>
                <a:lnTo>
                  <a:pt x="881" y="425"/>
                </a:lnTo>
                <a:lnTo>
                  <a:pt x="946" y="419"/>
                </a:lnTo>
                <a:lnTo>
                  <a:pt x="975" y="445"/>
                </a:lnTo>
                <a:lnTo>
                  <a:pt x="963" y="458"/>
                </a:lnTo>
                <a:lnTo>
                  <a:pt x="942" y="484"/>
                </a:lnTo>
                <a:lnTo>
                  <a:pt x="973" y="529"/>
                </a:lnTo>
                <a:lnTo>
                  <a:pt x="982" y="563"/>
                </a:lnTo>
                <a:lnTo>
                  <a:pt x="1018" y="579"/>
                </a:lnTo>
                <a:lnTo>
                  <a:pt x="1066" y="550"/>
                </a:lnTo>
                <a:lnTo>
                  <a:pt x="1053" y="506"/>
                </a:lnTo>
                <a:lnTo>
                  <a:pt x="1011" y="471"/>
                </a:lnTo>
                <a:lnTo>
                  <a:pt x="1060" y="429"/>
                </a:lnTo>
                <a:lnTo>
                  <a:pt x="1018" y="357"/>
                </a:lnTo>
                <a:lnTo>
                  <a:pt x="978" y="328"/>
                </a:lnTo>
                <a:lnTo>
                  <a:pt x="1011" y="302"/>
                </a:lnTo>
                <a:lnTo>
                  <a:pt x="1005" y="261"/>
                </a:lnTo>
                <a:lnTo>
                  <a:pt x="1028" y="239"/>
                </a:lnTo>
                <a:lnTo>
                  <a:pt x="1066" y="261"/>
                </a:lnTo>
                <a:lnTo>
                  <a:pt x="1158" y="347"/>
                </a:lnTo>
                <a:lnTo>
                  <a:pt x="1213" y="360"/>
                </a:lnTo>
                <a:lnTo>
                  <a:pt x="1228" y="338"/>
                </a:lnTo>
                <a:lnTo>
                  <a:pt x="1215" y="292"/>
                </a:lnTo>
                <a:lnTo>
                  <a:pt x="1247" y="299"/>
                </a:lnTo>
                <a:lnTo>
                  <a:pt x="1303" y="351"/>
                </a:lnTo>
                <a:lnTo>
                  <a:pt x="1312" y="380"/>
                </a:lnTo>
                <a:lnTo>
                  <a:pt x="1345" y="399"/>
                </a:lnTo>
                <a:lnTo>
                  <a:pt x="1409" y="422"/>
                </a:lnTo>
                <a:lnTo>
                  <a:pt x="1442" y="464"/>
                </a:lnTo>
                <a:lnTo>
                  <a:pt x="1491" y="493"/>
                </a:lnTo>
                <a:lnTo>
                  <a:pt x="1516" y="503"/>
                </a:lnTo>
                <a:lnTo>
                  <a:pt x="1520" y="529"/>
                </a:lnTo>
                <a:lnTo>
                  <a:pt x="1482" y="547"/>
                </a:lnTo>
                <a:lnTo>
                  <a:pt x="1459" y="526"/>
                </a:lnTo>
                <a:lnTo>
                  <a:pt x="1440" y="529"/>
                </a:lnTo>
                <a:lnTo>
                  <a:pt x="1432" y="573"/>
                </a:lnTo>
                <a:lnTo>
                  <a:pt x="1400" y="583"/>
                </a:lnTo>
                <a:lnTo>
                  <a:pt x="1364" y="560"/>
                </a:lnTo>
                <a:lnTo>
                  <a:pt x="1289" y="560"/>
                </a:lnTo>
                <a:lnTo>
                  <a:pt x="1280" y="609"/>
                </a:lnTo>
                <a:lnTo>
                  <a:pt x="1299" y="638"/>
                </a:lnTo>
                <a:lnTo>
                  <a:pt x="1329" y="622"/>
                </a:lnTo>
                <a:lnTo>
                  <a:pt x="1358" y="615"/>
                </a:lnTo>
                <a:lnTo>
                  <a:pt x="1387" y="631"/>
                </a:lnTo>
                <a:lnTo>
                  <a:pt x="1348" y="667"/>
                </a:lnTo>
                <a:lnTo>
                  <a:pt x="1387" y="700"/>
                </a:lnTo>
                <a:lnTo>
                  <a:pt x="1440" y="709"/>
                </a:lnTo>
                <a:lnTo>
                  <a:pt x="1432" y="729"/>
                </a:lnTo>
                <a:lnTo>
                  <a:pt x="1413" y="732"/>
                </a:lnTo>
                <a:lnTo>
                  <a:pt x="1364" y="844"/>
                </a:lnTo>
                <a:lnTo>
                  <a:pt x="1367" y="771"/>
                </a:lnTo>
                <a:lnTo>
                  <a:pt x="1390" y="735"/>
                </a:lnTo>
                <a:lnTo>
                  <a:pt x="1364" y="719"/>
                </a:lnTo>
                <a:lnTo>
                  <a:pt x="1335" y="742"/>
                </a:lnTo>
                <a:lnTo>
                  <a:pt x="1352" y="761"/>
                </a:lnTo>
                <a:lnTo>
                  <a:pt x="1329" y="774"/>
                </a:lnTo>
                <a:lnTo>
                  <a:pt x="1306" y="791"/>
                </a:lnTo>
                <a:lnTo>
                  <a:pt x="1310" y="841"/>
                </a:lnTo>
                <a:lnTo>
                  <a:pt x="1278" y="860"/>
                </a:lnTo>
                <a:lnTo>
                  <a:pt x="1232" y="867"/>
                </a:lnTo>
                <a:lnTo>
                  <a:pt x="1247" y="893"/>
                </a:lnTo>
                <a:lnTo>
                  <a:pt x="1232" y="922"/>
                </a:lnTo>
                <a:lnTo>
                  <a:pt x="1247" y="945"/>
                </a:lnTo>
                <a:lnTo>
                  <a:pt x="1223" y="993"/>
                </a:lnTo>
                <a:lnTo>
                  <a:pt x="1213" y="1039"/>
                </a:lnTo>
                <a:lnTo>
                  <a:pt x="1173" y="1066"/>
                </a:lnTo>
                <a:lnTo>
                  <a:pt x="1125" y="1138"/>
                </a:lnTo>
                <a:lnTo>
                  <a:pt x="1118" y="1187"/>
                </a:lnTo>
                <a:lnTo>
                  <a:pt x="1135" y="1226"/>
                </a:lnTo>
                <a:lnTo>
                  <a:pt x="1158" y="1274"/>
                </a:lnTo>
                <a:lnTo>
                  <a:pt x="1169" y="1328"/>
                </a:lnTo>
                <a:lnTo>
                  <a:pt x="1148" y="1351"/>
                </a:lnTo>
                <a:lnTo>
                  <a:pt x="1118" y="1334"/>
                </a:lnTo>
                <a:lnTo>
                  <a:pt x="1125" y="1307"/>
                </a:lnTo>
                <a:lnTo>
                  <a:pt x="1108" y="1248"/>
                </a:lnTo>
                <a:lnTo>
                  <a:pt x="1089" y="1239"/>
                </a:lnTo>
                <a:lnTo>
                  <a:pt x="1076" y="1203"/>
                </a:lnTo>
                <a:lnTo>
                  <a:pt x="1051" y="1203"/>
                </a:lnTo>
                <a:lnTo>
                  <a:pt x="1020" y="1183"/>
                </a:lnTo>
                <a:lnTo>
                  <a:pt x="988" y="1190"/>
                </a:lnTo>
                <a:lnTo>
                  <a:pt x="959" y="1177"/>
                </a:lnTo>
                <a:lnTo>
                  <a:pt x="923" y="1193"/>
                </a:lnTo>
                <a:lnTo>
                  <a:pt x="858" y="1180"/>
                </a:lnTo>
                <a:lnTo>
                  <a:pt x="900" y="1222"/>
                </a:lnTo>
                <a:lnTo>
                  <a:pt x="845" y="1219"/>
                </a:lnTo>
                <a:lnTo>
                  <a:pt x="807" y="1187"/>
                </a:lnTo>
                <a:lnTo>
                  <a:pt x="742" y="1187"/>
                </a:lnTo>
                <a:lnTo>
                  <a:pt x="751" y="1239"/>
                </a:lnTo>
                <a:lnTo>
                  <a:pt x="704" y="1222"/>
                </a:lnTo>
                <a:lnTo>
                  <a:pt x="677" y="1274"/>
                </a:lnTo>
                <a:lnTo>
                  <a:pt x="696" y="1297"/>
                </a:lnTo>
                <a:lnTo>
                  <a:pt x="677" y="1360"/>
                </a:lnTo>
                <a:lnTo>
                  <a:pt x="700" y="1432"/>
                </a:lnTo>
                <a:lnTo>
                  <a:pt x="725" y="1480"/>
                </a:lnTo>
                <a:lnTo>
                  <a:pt x="755" y="1526"/>
                </a:lnTo>
                <a:lnTo>
                  <a:pt x="845" y="1523"/>
                </a:lnTo>
                <a:lnTo>
                  <a:pt x="885" y="1513"/>
                </a:lnTo>
                <a:lnTo>
                  <a:pt x="891" y="1480"/>
                </a:lnTo>
                <a:lnTo>
                  <a:pt x="872" y="1454"/>
                </a:lnTo>
                <a:lnTo>
                  <a:pt x="875" y="1432"/>
                </a:lnTo>
                <a:lnTo>
                  <a:pt x="931" y="1438"/>
                </a:lnTo>
                <a:lnTo>
                  <a:pt x="986" y="1425"/>
                </a:lnTo>
                <a:lnTo>
                  <a:pt x="986" y="1454"/>
                </a:lnTo>
                <a:lnTo>
                  <a:pt x="969" y="1497"/>
                </a:lnTo>
                <a:lnTo>
                  <a:pt x="942" y="1529"/>
                </a:lnTo>
                <a:lnTo>
                  <a:pt x="936" y="1576"/>
                </a:lnTo>
                <a:lnTo>
                  <a:pt x="973" y="1596"/>
                </a:lnTo>
                <a:lnTo>
                  <a:pt x="1020" y="1589"/>
                </a:lnTo>
                <a:lnTo>
                  <a:pt x="1051" y="1605"/>
                </a:lnTo>
                <a:lnTo>
                  <a:pt x="1076" y="1599"/>
                </a:lnTo>
                <a:lnTo>
                  <a:pt x="1085" y="1628"/>
                </a:lnTo>
                <a:lnTo>
                  <a:pt x="1062" y="1674"/>
                </a:lnTo>
                <a:lnTo>
                  <a:pt x="1083" y="1700"/>
                </a:lnTo>
                <a:lnTo>
                  <a:pt x="1085" y="1751"/>
                </a:lnTo>
                <a:lnTo>
                  <a:pt x="1118" y="1787"/>
                </a:lnTo>
                <a:lnTo>
                  <a:pt x="1160" y="1797"/>
                </a:lnTo>
                <a:lnTo>
                  <a:pt x="1190" y="1787"/>
                </a:lnTo>
                <a:lnTo>
                  <a:pt x="1202" y="1790"/>
                </a:lnTo>
                <a:lnTo>
                  <a:pt x="1257" y="1790"/>
                </a:lnTo>
                <a:lnTo>
                  <a:pt x="1306" y="1794"/>
                </a:lnTo>
                <a:lnTo>
                  <a:pt x="1320" y="1771"/>
                </a:lnTo>
                <a:lnTo>
                  <a:pt x="1278" y="1810"/>
                </a:lnTo>
                <a:lnTo>
                  <a:pt x="1247" y="1807"/>
                </a:lnTo>
                <a:lnTo>
                  <a:pt x="1219" y="1810"/>
                </a:lnTo>
                <a:lnTo>
                  <a:pt x="1160" y="1831"/>
                </a:lnTo>
                <a:lnTo>
                  <a:pt x="1112" y="1803"/>
                </a:lnTo>
                <a:lnTo>
                  <a:pt x="1066" y="1787"/>
                </a:lnTo>
                <a:lnTo>
                  <a:pt x="1047" y="1790"/>
                </a:lnTo>
                <a:lnTo>
                  <a:pt x="1051" y="1768"/>
                </a:lnTo>
                <a:lnTo>
                  <a:pt x="1047" y="1732"/>
                </a:lnTo>
                <a:lnTo>
                  <a:pt x="1007" y="1700"/>
                </a:lnTo>
                <a:lnTo>
                  <a:pt x="927" y="1680"/>
                </a:lnTo>
                <a:lnTo>
                  <a:pt x="914" y="1664"/>
                </a:lnTo>
                <a:lnTo>
                  <a:pt x="891" y="1667"/>
                </a:lnTo>
                <a:lnTo>
                  <a:pt x="868" y="1651"/>
                </a:lnTo>
                <a:lnTo>
                  <a:pt x="833" y="1635"/>
                </a:lnTo>
                <a:lnTo>
                  <a:pt x="793" y="1589"/>
                </a:lnTo>
                <a:lnTo>
                  <a:pt x="748" y="1576"/>
                </a:lnTo>
                <a:lnTo>
                  <a:pt x="723" y="1605"/>
                </a:lnTo>
                <a:lnTo>
                  <a:pt x="692" y="1583"/>
                </a:lnTo>
                <a:lnTo>
                  <a:pt x="658" y="1583"/>
                </a:lnTo>
                <a:lnTo>
                  <a:pt x="586" y="1565"/>
                </a:lnTo>
                <a:lnTo>
                  <a:pt x="456" y="1487"/>
                </a:lnTo>
                <a:lnTo>
                  <a:pt x="446" y="1406"/>
                </a:lnTo>
                <a:lnTo>
                  <a:pt x="433" y="1373"/>
                </a:lnTo>
                <a:lnTo>
                  <a:pt x="412" y="1351"/>
                </a:lnTo>
                <a:lnTo>
                  <a:pt x="382" y="1303"/>
                </a:lnTo>
                <a:lnTo>
                  <a:pt x="246" y="1148"/>
                </a:lnTo>
                <a:lnTo>
                  <a:pt x="246" y="1206"/>
                </a:lnTo>
                <a:lnTo>
                  <a:pt x="330" y="1312"/>
                </a:lnTo>
                <a:lnTo>
                  <a:pt x="366" y="1399"/>
                </a:lnTo>
                <a:lnTo>
                  <a:pt x="315" y="1380"/>
                </a:lnTo>
                <a:lnTo>
                  <a:pt x="303" y="1328"/>
                </a:lnTo>
                <a:lnTo>
                  <a:pt x="237" y="1294"/>
                </a:lnTo>
                <a:lnTo>
                  <a:pt x="275" y="1274"/>
                </a:lnTo>
                <a:lnTo>
                  <a:pt x="185" y="1219"/>
                </a:lnTo>
                <a:lnTo>
                  <a:pt x="219" y="1187"/>
                </a:lnTo>
                <a:lnTo>
                  <a:pt x="187" y="1122"/>
                </a:lnTo>
                <a:lnTo>
                  <a:pt x="76" y="984"/>
                </a:lnTo>
                <a:lnTo>
                  <a:pt x="65" y="906"/>
                </a:lnTo>
                <a:lnTo>
                  <a:pt x="71" y="841"/>
                </a:lnTo>
                <a:lnTo>
                  <a:pt x="99" y="774"/>
                </a:lnTo>
                <a:lnTo>
                  <a:pt x="99" y="709"/>
                </a:lnTo>
                <a:lnTo>
                  <a:pt x="76" y="670"/>
                </a:lnTo>
                <a:lnTo>
                  <a:pt x="139" y="657"/>
                </a:lnTo>
                <a:lnTo>
                  <a:pt x="65" y="579"/>
                </a:lnTo>
                <a:lnTo>
                  <a:pt x="67" y="544"/>
                </a:lnTo>
                <a:lnTo>
                  <a:pt x="34" y="493"/>
                </a:lnTo>
                <a:lnTo>
                  <a:pt x="48" y="464"/>
                </a:lnTo>
                <a:lnTo>
                  <a:pt x="25" y="448"/>
                </a:lnTo>
                <a:lnTo>
                  <a:pt x="23" y="416"/>
                </a:lnTo>
                <a:lnTo>
                  <a:pt x="0" y="390"/>
                </a:lnTo>
                <a:lnTo>
                  <a:pt x="25" y="367"/>
                </a:lnTo>
              </a:path>
            </a:pathLst>
          </a:custGeom>
          <a:solidFill>
            <a:srgbClr val="F8F8F8">
              <a:alpha val="50195"/>
            </a:srgbClr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92" name="Freeform 28"/>
          <p:cNvSpPr>
            <a:spLocks/>
          </p:cNvSpPr>
          <p:nvPr/>
        </p:nvSpPr>
        <p:spPr bwMode="auto">
          <a:xfrm>
            <a:off x="1905998" y="845558"/>
            <a:ext cx="739775" cy="393700"/>
          </a:xfrm>
          <a:custGeom>
            <a:avLst/>
            <a:gdLst>
              <a:gd name="T0" fmla="*/ 2147483647 w 244"/>
              <a:gd name="T1" fmla="*/ 0 h 153"/>
              <a:gd name="T2" fmla="*/ 0 w 244"/>
              <a:gd name="T3" fmla="*/ 2147483647 h 153"/>
              <a:gd name="T4" fmla="*/ 0 w 244"/>
              <a:gd name="T5" fmla="*/ 2147483647 h 153"/>
              <a:gd name="T6" fmla="*/ 2147483647 w 244"/>
              <a:gd name="T7" fmla="*/ 2147483647 h 153"/>
              <a:gd name="T8" fmla="*/ 2147483647 w 244"/>
              <a:gd name="T9" fmla="*/ 2147483647 h 153"/>
              <a:gd name="T10" fmla="*/ 2147483647 w 244"/>
              <a:gd name="T11" fmla="*/ 2147483647 h 153"/>
              <a:gd name="T12" fmla="*/ 2147483647 w 244"/>
              <a:gd name="T13" fmla="*/ 2147483647 h 153"/>
              <a:gd name="T14" fmla="*/ 2147483647 w 244"/>
              <a:gd name="T15" fmla="*/ 2147483647 h 153"/>
              <a:gd name="T16" fmla="*/ 2147483647 w 244"/>
              <a:gd name="T17" fmla="*/ 2147483647 h 153"/>
              <a:gd name="T18" fmla="*/ 2147483647 w 244"/>
              <a:gd name="T19" fmla="*/ 2147483647 h 153"/>
              <a:gd name="T20" fmla="*/ 2147483647 w 244"/>
              <a:gd name="T21" fmla="*/ 2147483647 h 153"/>
              <a:gd name="T22" fmla="*/ 2147483647 w 244"/>
              <a:gd name="T23" fmla="*/ 2147483647 h 153"/>
              <a:gd name="T24" fmla="*/ 2147483647 w 244"/>
              <a:gd name="T25" fmla="*/ 2147483647 h 153"/>
              <a:gd name="T26" fmla="*/ 2147483647 w 244"/>
              <a:gd name="T27" fmla="*/ 2147483647 h 153"/>
              <a:gd name="T28" fmla="*/ 2147483647 w 244"/>
              <a:gd name="T29" fmla="*/ 2147483647 h 153"/>
              <a:gd name="T30" fmla="*/ 2147483647 w 244"/>
              <a:gd name="T31" fmla="*/ 2147483647 h 153"/>
              <a:gd name="T32" fmla="*/ 2147483647 w 244"/>
              <a:gd name="T33" fmla="*/ 2147483647 h 153"/>
              <a:gd name="T34" fmla="*/ 2147483647 w 244"/>
              <a:gd name="T35" fmla="*/ 2147483647 h 153"/>
              <a:gd name="T36" fmla="*/ 2147483647 w 244"/>
              <a:gd name="T37" fmla="*/ 2147483647 h 153"/>
              <a:gd name="T38" fmla="*/ 2147483647 w 244"/>
              <a:gd name="T39" fmla="*/ 2147483647 h 153"/>
              <a:gd name="T40" fmla="*/ 2147483647 w 244"/>
              <a:gd name="T41" fmla="*/ 2147483647 h 153"/>
              <a:gd name="T42" fmla="*/ 2147483647 w 244"/>
              <a:gd name="T43" fmla="*/ 2147483647 h 153"/>
              <a:gd name="T44" fmla="*/ 2147483647 w 244"/>
              <a:gd name="T45" fmla="*/ 2147483647 h 153"/>
              <a:gd name="T46" fmla="*/ 2147483647 w 244"/>
              <a:gd name="T47" fmla="*/ 2147483647 h 153"/>
              <a:gd name="T48" fmla="*/ 2147483647 w 244"/>
              <a:gd name="T49" fmla="*/ 2147483647 h 153"/>
              <a:gd name="T50" fmla="*/ 2147483647 w 244"/>
              <a:gd name="T51" fmla="*/ 2147483647 h 153"/>
              <a:gd name="T52" fmla="*/ 2147483647 w 244"/>
              <a:gd name="T53" fmla="*/ 2147483647 h 153"/>
              <a:gd name="T54" fmla="*/ 2147483647 w 244"/>
              <a:gd name="T55" fmla="*/ 2147483647 h 153"/>
              <a:gd name="T56" fmla="*/ 2147483647 w 244"/>
              <a:gd name="T57" fmla="*/ 2147483647 h 153"/>
              <a:gd name="T58" fmla="*/ 2147483647 w 244"/>
              <a:gd name="T59" fmla="*/ 2147483647 h 153"/>
              <a:gd name="T60" fmla="*/ 2147483647 w 244"/>
              <a:gd name="T61" fmla="*/ 2147483647 h 153"/>
              <a:gd name="T62" fmla="*/ 2147483647 w 244"/>
              <a:gd name="T63" fmla="*/ 2147483647 h 153"/>
              <a:gd name="T64" fmla="*/ 2147483647 w 244"/>
              <a:gd name="T65" fmla="*/ 2147483647 h 153"/>
              <a:gd name="T66" fmla="*/ 2147483647 w 244"/>
              <a:gd name="T67" fmla="*/ 2147483647 h 153"/>
              <a:gd name="T68" fmla="*/ 2147483647 w 244"/>
              <a:gd name="T69" fmla="*/ 2147483647 h 153"/>
              <a:gd name="T70" fmla="*/ 2147483647 w 244"/>
              <a:gd name="T71" fmla="*/ 2147483647 h 153"/>
              <a:gd name="T72" fmla="*/ 2147483647 w 244"/>
              <a:gd name="T73" fmla="*/ 2147483647 h 153"/>
              <a:gd name="T74" fmla="*/ 2147483647 w 244"/>
              <a:gd name="T75" fmla="*/ 2147483647 h 153"/>
              <a:gd name="T76" fmla="*/ 2147483647 w 244"/>
              <a:gd name="T77" fmla="*/ 2147483647 h 153"/>
              <a:gd name="T78" fmla="*/ 2147483647 w 244"/>
              <a:gd name="T79" fmla="*/ 2147483647 h 153"/>
              <a:gd name="T80" fmla="*/ 2147483647 w 244"/>
              <a:gd name="T81" fmla="*/ 2147483647 h 153"/>
              <a:gd name="T82" fmla="*/ 2147483647 w 244"/>
              <a:gd name="T83" fmla="*/ 2147483647 h 153"/>
              <a:gd name="T84" fmla="*/ 2147483647 w 244"/>
              <a:gd name="T85" fmla="*/ 2147483647 h 153"/>
              <a:gd name="T86" fmla="*/ 2147483647 w 244"/>
              <a:gd name="T87" fmla="*/ 2147483647 h 153"/>
              <a:gd name="T88" fmla="*/ 2147483647 w 244"/>
              <a:gd name="T89" fmla="*/ 2147483647 h 153"/>
              <a:gd name="T90" fmla="*/ 2147483647 w 244"/>
              <a:gd name="T91" fmla="*/ 2147483647 h 153"/>
              <a:gd name="T92" fmla="*/ 2147483647 w 244"/>
              <a:gd name="T93" fmla="*/ 2147483647 h 153"/>
              <a:gd name="T94" fmla="*/ 2147483647 w 244"/>
              <a:gd name="T95" fmla="*/ 2147483647 h 153"/>
              <a:gd name="T96" fmla="*/ 2147483647 w 244"/>
              <a:gd name="T97" fmla="*/ 2147483647 h 153"/>
              <a:gd name="T98" fmla="*/ 2147483647 w 244"/>
              <a:gd name="T99" fmla="*/ 2147483647 h 153"/>
              <a:gd name="T100" fmla="*/ 2147483647 w 244"/>
              <a:gd name="T101" fmla="*/ 2147483647 h 153"/>
              <a:gd name="T102" fmla="*/ 2147483647 w 244"/>
              <a:gd name="T103" fmla="*/ 2147483647 h 153"/>
              <a:gd name="T104" fmla="*/ 2147483647 w 244"/>
              <a:gd name="T105" fmla="*/ 2147483647 h 153"/>
              <a:gd name="T106" fmla="*/ 2147483647 w 244"/>
              <a:gd name="T107" fmla="*/ 2147483647 h 153"/>
              <a:gd name="T108" fmla="*/ 2147483647 w 244"/>
              <a:gd name="T109" fmla="*/ 2147483647 h 153"/>
              <a:gd name="T110" fmla="*/ 2147483647 w 244"/>
              <a:gd name="T111" fmla="*/ 2147483647 h 153"/>
              <a:gd name="T112" fmla="*/ 2147483647 w 244"/>
              <a:gd name="T113" fmla="*/ 2147483647 h 153"/>
              <a:gd name="T114" fmla="*/ 2147483647 w 244"/>
              <a:gd name="T115" fmla="*/ 2147483647 h 153"/>
              <a:gd name="T116" fmla="*/ 2147483647 w 244"/>
              <a:gd name="T117" fmla="*/ 2147483647 h 153"/>
              <a:gd name="T118" fmla="*/ 2147483647 w 244"/>
              <a:gd name="T119" fmla="*/ 0 h 153"/>
              <a:gd name="T120" fmla="*/ 2147483647 w 244"/>
              <a:gd name="T121" fmla="*/ 2147483647 h 153"/>
              <a:gd name="T122" fmla="*/ 2147483647 w 244"/>
              <a:gd name="T123" fmla="*/ 0 h 15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4"/>
              <a:gd name="T187" fmla="*/ 0 h 153"/>
              <a:gd name="T188" fmla="*/ 244 w 244"/>
              <a:gd name="T189" fmla="*/ 153 h 15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4" h="153">
                <a:moveTo>
                  <a:pt x="8" y="0"/>
                </a:moveTo>
                <a:lnTo>
                  <a:pt x="0" y="12"/>
                </a:lnTo>
                <a:lnTo>
                  <a:pt x="0" y="27"/>
                </a:lnTo>
                <a:lnTo>
                  <a:pt x="17" y="43"/>
                </a:lnTo>
                <a:lnTo>
                  <a:pt x="27" y="39"/>
                </a:lnTo>
                <a:lnTo>
                  <a:pt x="30" y="45"/>
                </a:lnTo>
                <a:lnTo>
                  <a:pt x="44" y="47"/>
                </a:lnTo>
                <a:lnTo>
                  <a:pt x="51" y="37"/>
                </a:lnTo>
                <a:lnTo>
                  <a:pt x="74" y="39"/>
                </a:lnTo>
                <a:lnTo>
                  <a:pt x="78" y="49"/>
                </a:lnTo>
                <a:lnTo>
                  <a:pt x="86" y="53"/>
                </a:lnTo>
                <a:lnTo>
                  <a:pt x="107" y="51"/>
                </a:lnTo>
                <a:lnTo>
                  <a:pt x="114" y="57"/>
                </a:lnTo>
                <a:lnTo>
                  <a:pt x="124" y="63"/>
                </a:lnTo>
                <a:lnTo>
                  <a:pt x="132" y="75"/>
                </a:lnTo>
                <a:lnTo>
                  <a:pt x="132" y="91"/>
                </a:lnTo>
                <a:lnTo>
                  <a:pt x="125" y="95"/>
                </a:lnTo>
                <a:lnTo>
                  <a:pt x="129" y="101"/>
                </a:lnTo>
                <a:lnTo>
                  <a:pt x="119" y="111"/>
                </a:lnTo>
                <a:lnTo>
                  <a:pt x="119" y="125"/>
                </a:lnTo>
                <a:lnTo>
                  <a:pt x="134" y="127"/>
                </a:lnTo>
                <a:lnTo>
                  <a:pt x="142" y="123"/>
                </a:lnTo>
                <a:lnTo>
                  <a:pt x="146" y="117"/>
                </a:lnTo>
                <a:lnTo>
                  <a:pt x="151" y="123"/>
                </a:lnTo>
                <a:lnTo>
                  <a:pt x="159" y="119"/>
                </a:lnTo>
                <a:lnTo>
                  <a:pt x="178" y="127"/>
                </a:lnTo>
                <a:lnTo>
                  <a:pt x="190" y="141"/>
                </a:lnTo>
                <a:lnTo>
                  <a:pt x="193" y="141"/>
                </a:lnTo>
                <a:lnTo>
                  <a:pt x="195" y="149"/>
                </a:lnTo>
                <a:lnTo>
                  <a:pt x="207" y="153"/>
                </a:lnTo>
                <a:lnTo>
                  <a:pt x="221" y="153"/>
                </a:lnTo>
                <a:lnTo>
                  <a:pt x="212" y="145"/>
                </a:lnTo>
                <a:lnTo>
                  <a:pt x="216" y="137"/>
                </a:lnTo>
                <a:lnTo>
                  <a:pt x="226" y="145"/>
                </a:lnTo>
                <a:lnTo>
                  <a:pt x="238" y="147"/>
                </a:lnTo>
                <a:lnTo>
                  <a:pt x="239" y="135"/>
                </a:lnTo>
                <a:lnTo>
                  <a:pt x="227" y="125"/>
                </a:lnTo>
                <a:lnTo>
                  <a:pt x="219" y="125"/>
                </a:lnTo>
                <a:lnTo>
                  <a:pt x="207" y="115"/>
                </a:lnTo>
                <a:lnTo>
                  <a:pt x="219" y="115"/>
                </a:lnTo>
                <a:lnTo>
                  <a:pt x="227" y="121"/>
                </a:lnTo>
                <a:lnTo>
                  <a:pt x="244" y="121"/>
                </a:lnTo>
                <a:lnTo>
                  <a:pt x="241" y="109"/>
                </a:lnTo>
                <a:lnTo>
                  <a:pt x="226" y="97"/>
                </a:lnTo>
                <a:lnTo>
                  <a:pt x="216" y="95"/>
                </a:lnTo>
                <a:lnTo>
                  <a:pt x="200" y="81"/>
                </a:lnTo>
                <a:lnTo>
                  <a:pt x="182" y="77"/>
                </a:lnTo>
                <a:lnTo>
                  <a:pt x="166" y="71"/>
                </a:lnTo>
                <a:lnTo>
                  <a:pt x="154" y="53"/>
                </a:lnTo>
                <a:lnTo>
                  <a:pt x="146" y="29"/>
                </a:lnTo>
                <a:lnTo>
                  <a:pt x="134" y="29"/>
                </a:lnTo>
                <a:lnTo>
                  <a:pt x="131" y="23"/>
                </a:lnTo>
                <a:lnTo>
                  <a:pt x="124" y="25"/>
                </a:lnTo>
                <a:lnTo>
                  <a:pt x="112" y="14"/>
                </a:lnTo>
                <a:lnTo>
                  <a:pt x="91" y="10"/>
                </a:lnTo>
                <a:lnTo>
                  <a:pt x="83" y="16"/>
                </a:lnTo>
                <a:lnTo>
                  <a:pt x="64" y="10"/>
                </a:lnTo>
                <a:lnTo>
                  <a:pt x="52" y="10"/>
                </a:lnTo>
                <a:lnTo>
                  <a:pt x="47" y="2"/>
                </a:lnTo>
                <a:lnTo>
                  <a:pt x="40" y="0"/>
                </a:lnTo>
                <a:lnTo>
                  <a:pt x="30" y="2"/>
                </a:lnTo>
                <a:lnTo>
                  <a:pt x="8" y="0"/>
                </a:lnTo>
                <a:close/>
              </a:path>
            </a:pathLst>
          </a:custGeom>
          <a:solidFill>
            <a:srgbClr val="EAEAEA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94" name="Freeform 31"/>
          <p:cNvSpPr>
            <a:spLocks/>
          </p:cNvSpPr>
          <p:nvPr/>
        </p:nvSpPr>
        <p:spPr bwMode="auto">
          <a:xfrm>
            <a:off x="1180510" y="2571170"/>
            <a:ext cx="263525" cy="493712"/>
          </a:xfrm>
          <a:custGeom>
            <a:avLst/>
            <a:gdLst>
              <a:gd name="T0" fmla="*/ 483675088 w 200"/>
              <a:gd name="T1" fmla="*/ 397522458 h 384"/>
              <a:gd name="T2" fmla="*/ 483675088 w 200"/>
              <a:gd name="T3" fmla="*/ 397522458 h 384"/>
              <a:gd name="T4" fmla="*/ 0 w 200"/>
              <a:gd name="T5" fmla="*/ 0 h 384"/>
              <a:gd name="T6" fmla="*/ 0 60000 65536"/>
              <a:gd name="T7" fmla="*/ 0 60000 65536"/>
              <a:gd name="T8" fmla="*/ 0 60000 65536"/>
              <a:gd name="T9" fmla="*/ 0 w 200"/>
              <a:gd name="T10" fmla="*/ 0 h 384"/>
              <a:gd name="T11" fmla="*/ 200 w 200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" h="384">
                <a:moveTo>
                  <a:pt x="200" y="384"/>
                </a:moveTo>
                <a:cubicBezTo>
                  <a:pt x="175" y="349"/>
                  <a:pt x="81" y="240"/>
                  <a:pt x="48" y="176"/>
                </a:cubicBezTo>
                <a:cubicBezTo>
                  <a:pt x="15" y="112"/>
                  <a:pt x="10" y="37"/>
                  <a:pt x="0" y="0"/>
                </a:cubicBez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5" name="Freeform 32"/>
          <p:cNvSpPr>
            <a:spLocks/>
          </p:cNvSpPr>
          <p:nvPr/>
        </p:nvSpPr>
        <p:spPr bwMode="auto">
          <a:xfrm>
            <a:off x="1612310" y="3271258"/>
            <a:ext cx="492125" cy="136525"/>
          </a:xfrm>
          <a:custGeom>
            <a:avLst/>
            <a:gdLst>
              <a:gd name="T0" fmla="*/ 0 w 373"/>
              <a:gd name="T1" fmla="*/ 0 h 106"/>
              <a:gd name="T2" fmla="*/ 488822334 w 373"/>
              <a:gd name="T3" fmla="*/ 403152826 h 106"/>
              <a:gd name="T4" fmla="*/ 488822334 w 373"/>
              <a:gd name="T5" fmla="*/ 403152826 h 106"/>
              <a:gd name="T6" fmla="*/ 0 60000 65536"/>
              <a:gd name="T7" fmla="*/ 0 60000 65536"/>
              <a:gd name="T8" fmla="*/ 0 60000 65536"/>
              <a:gd name="T9" fmla="*/ 0 w 373"/>
              <a:gd name="T10" fmla="*/ 0 h 106"/>
              <a:gd name="T11" fmla="*/ 373 w 373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3" h="106">
                <a:moveTo>
                  <a:pt x="0" y="0"/>
                </a:moveTo>
                <a:cubicBezTo>
                  <a:pt x="37" y="15"/>
                  <a:pt x="159" y="90"/>
                  <a:pt x="221" y="98"/>
                </a:cubicBezTo>
                <a:cubicBezTo>
                  <a:pt x="283" y="106"/>
                  <a:pt x="342" y="60"/>
                  <a:pt x="373" y="50"/>
                </a:cubicBez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326685" y="3033133"/>
            <a:ext cx="1079500" cy="423862"/>
            <a:chOff x="1451" y="1368"/>
            <a:chExt cx="811" cy="335"/>
          </a:xfrm>
        </p:grpSpPr>
        <p:sp>
          <p:nvSpPr>
            <p:cNvPr id="62526" name="Freeform 34"/>
            <p:cNvSpPr>
              <a:spLocks/>
            </p:cNvSpPr>
            <p:nvPr/>
          </p:nvSpPr>
          <p:spPr bwMode="auto">
            <a:xfrm>
              <a:off x="1451" y="1368"/>
              <a:ext cx="391" cy="139"/>
            </a:xfrm>
            <a:custGeom>
              <a:avLst/>
              <a:gdLst>
                <a:gd name="T0" fmla="*/ 0 w 172"/>
                <a:gd name="T1" fmla="*/ 231738145 h 68"/>
                <a:gd name="T2" fmla="*/ 1046194000 w 172"/>
                <a:gd name="T3" fmla="*/ 95906523 h 68"/>
                <a:gd name="T4" fmla="*/ 1548232585 w 172"/>
                <a:gd name="T5" fmla="*/ 95906523 h 68"/>
                <a:gd name="T6" fmla="*/ 2147483647 w 172"/>
                <a:gd name="T7" fmla="*/ 25999783 h 68"/>
                <a:gd name="T8" fmla="*/ 2147483647 w 172"/>
                <a:gd name="T9" fmla="*/ 25999783 h 68"/>
                <a:gd name="T10" fmla="*/ 2147483647 w 172"/>
                <a:gd name="T11" fmla="*/ 12719324 h 68"/>
                <a:gd name="T12" fmla="*/ 2147483647 w 172"/>
                <a:gd name="T13" fmla="*/ 0 h 68"/>
                <a:gd name="T14" fmla="*/ 2147483647 w 172"/>
                <a:gd name="T15" fmla="*/ 82592814 h 68"/>
                <a:gd name="T16" fmla="*/ 2147483647 w 172"/>
                <a:gd name="T17" fmla="*/ 136779896 h 68"/>
                <a:gd name="T18" fmla="*/ 2147483647 w 172"/>
                <a:gd name="T19" fmla="*/ 108637871 h 68"/>
                <a:gd name="T20" fmla="*/ 2147483647 w 172"/>
                <a:gd name="T21" fmla="*/ 161862320 h 68"/>
                <a:gd name="T22" fmla="*/ 2147483647 w 172"/>
                <a:gd name="T23" fmla="*/ 161862320 h 68"/>
                <a:gd name="T24" fmla="*/ 2147483647 w 172"/>
                <a:gd name="T25" fmla="*/ 203005779 h 68"/>
                <a:gd name="T26" fmla="*/ 2147483647 w 172"/>
                <a:gd name="T27" fmla="*/ 231738145 h 68"/>
                <a:gd name="T28" fmla="*/ 2147483647 w 172"/>
                <a:gd name="T29" fmla="*/ 298554728 h 68"/>
                <a:gd name="T30" fmla="*/ 2147483647 w 172"/>
                <a:gd name="T31" fmla="*/ 298554728 h 68"/>
                <a:gd name="T32" fmla="*/ 2147483647 w 172"/>
                <a:gd name="T33" fmla="*/ 364873070 h 68"/>
                <a:gd name="T34" fmla="*/ 2147483647 w 172"/>
                <a:gd name="T35" fmla="*/ 364873070 h 68"/>
                <a:gd name="T36" fmla="*/ 2147483647 w 172"/>
                <a:gd name="T37" fmla="*/ 447700288 h 68"/>
                <a:gd name="T38" fmla="*/ 2147483647 w 172"/>
                <a:gd name="T39" fmla="*/ 461156266 h 68"/>
                <a:gd name="T40" fmla="*/ 2147483647 w 172"/>
                <a:gd name="T41" fmla="*/ 434733588 h 68"/>
                <a:gd name="T42" fmla="*/ 2147483647 w 172"/>
                <a:gd name="T43" fmla="*/ 421283104 h 68"/>
                <a:gd name="T44" fmla="*/ 2147483647 w 172"/>
                <a:gd name="T45" fmla="*/ 434733588 h 68"/>
                <a:gd name="T46" fmla="*/ 2147483647 w 172"/>
                <a:gd name="T47" fmla="*/ 447700288 h 68"/>
                <a:gd name="T48" fmla="*/ 2147483647 w 172"/>
                <a:gd name="T49" fmla="*/ 461156266 h 68"/>
                <a:gd name="T50" fmla="*/ 2147483647 w 172"/>
                <a:gd name="T51" fmla="*/ 461156266 h 68"/>
                <a:gd name="T52" fmla="*/ 2147483647 w 172"/>
                <a:gd name="T53" fmla="*/ 461156266 h 68"/>
                <a:gd name="T54" fmla="*/ 2147483647 w 172"/>
                <a:gd name="T55" fmla="*/ 421283104 h 68"/>
                <a:gd name="T56" fmla="*/ 2147483647 w 172"/>
                <a:gd name="T57" fmla="*/ 310922779 h 68"/>
                <a:gd name="T58" fmla="*/ 2147483647 w 172"/>
                <a:gd name="T59" fmla="*/ 245409590 h 68"/>
                <a:gd name="T60" fmla="*/ 2147483647 w 172"/>
                <a:gd name="T61" fmla="*/ 245409590 h 68"/>
                <a:gd name="T62" fmla="*/ 2147483647 w 172"/>
                <a:gd name="T63" fmla="*/ 203005779 h 68"/>
                <a:gd name="T64" fmla="*/ 2147483647 w 172"/>
                <a:gd name="T65" fmla="*/ 245409590 h 68"/>
                <a:gd name="T66" fmla="*/ 2147483647 w 172"/>
                <a:gd name="T67" fmla="*/ 189907079 h 68"/>
                <a:gd name="T68" fmla="*/ 2147483647 w 172"/>
                <a:gd name="T69" fmla="*/ 189907079 h 68"/>
                <a:gd name="T70" fmla="*/ 2147483647 w 172"/>
                <a:gd name="T71" fmla="*/ 123080128 h 68"/>
                <a:gd name="T72" fmla="*/ 2147483647 w 172"/>
                <a:gd name="T73" fmla="*/ 95906523 h 68"/>
                <a:gd name="T74" fmla="*/ 2147483647 w 172"/>
                <a:gd name="T75" fmla="*/ 108637871 h 68"/>
                <a:gd name="T76" fmla="*/ 1820732209 w 172"/>
                <a:gd name="T77" fmla="*/ 189907079 h 68"/>
                <a:gd name="T78" fmla="*/ 990692534 w 172"/>
                <a:gd name="T79" fmla="*/ 203005779 h 68"/>
                <a:gd name="T80" fmla="*/ 0 w 172"/>
                <a:gd name="T81" fmla="*/ 231738145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2"/>
                <a:gd name="T124" fmla="*/ 0 h 68"/>
                <a:gd name="T125" fmla="*/ 172 w 172"/>
                <a:gd name="T126" fmla="*/ 68 h 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2" h="68">
                  <a:moveTo>
                    <a:pt x="0" y="34"/>
                  </a:moveTo>
                  <a:lnTo>
                    <a:pt x="15" y="14"/>
                  </a:lnTo>
                  <a:lnTo>
                    <a:pt x="22" y="14"/>
                  </a:lnTo>
                  <a:lnTo>
                    <a:pt x="34" y="4"/>
                  </a:lnTo>
                  <a:lnTo>
                    <a:pt x="48" y="4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73" y="12"/>
                  </a:lnTo>
                  <a:lnTo>
                    <a:pt x="78" y="20"/>
                  </a:lnTo>
                  <a:lnTo>
                    <a:pt x="82" y="16"/>
                  </a:lnTo>
                  <a:lnTo>
                    <a:pt x="95" y="24"/>
                  </a:lnTo>
                  <a:lnTo>
                    <a:pt x="104" y="24"/>
                  </a:lnTo>
                  <a:lnTo>
                    <a:pt x="111" y="30"/>
                  </a:lnTo>
                  <a:lnTo>
                    <a:pt x="122" y="34"/>
                  </a:lnTo>
                  <a:lnTo>
                    <a:pt x="122" y="44"/>
                  </a:lnTo>
                  <a:lnTo>
                    <a:pt x="145" y="44"/>
                  </a:lnTo>
                  <a:lnTo>
                    <a:pt x="150" y="54"/>
                  </a:lnTo>
                  <a:lnTo>
                    <a:pt x="163" y="54"/>
                  </a:lnTo>
                  <a:lnTo>
                    <a:pt x="172" y="66"/>
                  </a:lnTo>
                  <a:lnTo>
                    <a:pt x="167" y="68"/>
                  </a:lnTo>
                  <a:lnTo>
                    <a:pt x="163" y="64"/>
                  </a:lnTo>
                  <a:lnTo>
                    <a:pt x="162" y="62"/>
                  </a:lnTo>
                  <a:lnTo>
                    <a:pt x="150" y="64"/>
                  </a:lnTo>
                  <a:lnTo>
                    <a:pt x="146" y="66"/>
                  </a:lnTo>
                  <a:lnTo>
                    <a:pt x="136" y="68"/>
                  </a:lnTo>
                  <a:lnTo>
                    <a:pt x="121" y="68"/>
                  </a:lnTo>
                  <a:lnTo>
                    <a:pt x="111" y="68"/>
                  </a:lnTo>
                  <a:lnTo>
                    <a:pt x="111" y="62"/>
                  </a:lnTo>
                  <a:lnTo>
                    <a:pt x="95" y="46"/>
                  </a:lnTo>
                  <a:lnTo>
                    <a:pt x="95" y="36"/>
                  </a:lnTo>
                  <a:lnTo>
                    <a:pt x="78" y="36"/>
                  </a:lnTo>
                  <a:lnTo>
                    <a:pt x="71" y="30"/>
                  </a:lnTo>
                  <a:lnTo>
                    <a:pt x="66" y="36"/>
                  </a:lnTo>
                  <a:lnTo>
                    <a:pt x="61" y="28"/>
                  </a:lnTo>
                  <a:lnTo>
                    <a:pt x="56" y="28"/>
                  </a:lnTo>
                  <a:lnTo>
                    <a:pt x="56" y="18"/>
                  </a:lnTo>
                  <a:lnTo>
                    <a:pt x="51" y="14"/>
                  </a:lnTo>
                  <a:lnTo>
                    <a:pt x="36" y="16"/>
                  </a:lnTo>
                  <a:lnTo>
                    <a:pt x="26" y="28"/>
                  </a:lnTo>
                  <a:lnTo>
                    <a:pt x="14" y="3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527" name="Freeform 35"/>
            <p:cNvSpPr>
              <a:spLocks/>
            </p:cNvSpPr>
            <p:nvPr/>
          </p:nvSpPr>
          <p:spPr bwMode="auto">
            <a:xfrm>
              <a:off x="1852" y="1473"/>
              <a:ext cx="248" cy="120"/>
            </a:xfrm>
            <a:custGeom>
              <a:avLst/>
              <a:gdLst>
                <a:gd name="T0" fmla="*/ 0 w 109"/>
                <a:gd name="T1" fmla="*/ 388616505 h 58"/>
                <a:gd name="T2" fmla="*/ 789492571 w 109"/>
                <a:gd name="T3" fmla="*/ 407171115 h 58"/>
                <a:gd name="T4" fmla="*/ 2147483647 w 109"/>
                <a:gd name="T5" fmla="*/ 388616505 h 58"/>
                <a:gd name="T6" fmla="*/ 2147483647 w 109"/>
                <a:gd name="T7" fmla="*/ 496159781 h 58"/>
                <a:gd name="T8" fmla="*/ 2147483647 w 109"/>
                <a:gd name="T9" fmla="*/ 511922845 h 58"/>
                <a:gd name="T10" fmla="*/ 2147483647 w 109"/>
                <a:gd name="T11" fmla="*/ 388616505 h 58"/>
                <a:gd name="T12" fmla="*/ 2147483647 w 109"/>
                <a:gd name="T13" fmla="*/ 355683349 h 58"/>
                <a:gd name="T14" fmla="*/ 2147483647 w 109"/>
                <a:gd name="T15" fmla="*/ 299727943 h 58"/>
                <a:gd name="T16" fmla="*/ 2147483647 w 109"/>
                <a:gd name="T17" fmla="*/ 388616505 h 58"/>
                <a:gd name="T18" fmla="*/ 2147483647 w 109"/>
                <a:gd name="T19" fmla="*/ 388616505 h 58"/>
                <a:gd name="T20" fmla="*/ 2147483647 w 109"/>
                <a:gd name="T21" fmla="*/ 336310157 h 58"/>
                <a:gd name="T22" fmla="*/ 2147483647 w 109"/>
                <a:gd name="T23" fmla="*/ 336310157 h 58"/>
                <a:gd name="T24" fmla="*/ 2147483647 w 109"/>
                <a:gd name="T25" fmla="*/ 247429474 h 58"/>
                <a:gd name="T26" fmla="*/ 2147483647 w 109"/>
                <a:gd name="T27" fmla="*/ 231568557 h 58"/>
                <a:gd name="T28" fmla="*/ 2147483647 w 109"/>
                <a:gd name="T29" fmla="*/ 140893866 h 58"/>
                <a:gd name="T30" fmla="*/ 2147483647 w 109"/>
                <a:gd name="T31" fmla="*/ 71816489 h 58"/>
                <a:gd name="T32" fmla="*/ 2147483647 w 109"/>
                <a:gd name="T33" fmla="*/ 51988439 h 58"/>
                <a:gd name="T34" fmla="*/ 2147483647 w 109"/>
                <a:gd name="T35" fmla="*/ 71816489 h 58"/>
                <a:gd name="T36" fmla="*/ 2147483647 w 109"/>
                <a:gd name="T37" fmla="*/ 71816489 h 58"/>
                <a:gd name="T38" fmla="*/ 2147483647 w 109"/>
                <a:gd name="T39" fmla="*/ 51988439 h 58"/>
                <a:gd name="T40" fmla="*/ 2147483647 w 109"/>
                <a:gd name="T41" fmla="*/ 0 h 58"/>
                <a:gd name="T42" fmla="*/ 2147483647 w 109"/>
                <a:gd name="T43" fmla="*/ 51988439 h 58"/>
                <a:gd name="T44" fmla="*/ 2147483647 w 109"/>
                <a:gd name="T45" fmla="*/ 158833812 h 58"/>
                <a:gd name="T46" fmla="*/ 1505282002 w 109"/>
                <a:gd name="T47" fmla="*/ 158833812 h 58"/>
                <a:gd name="T48" fmla="*/ 1228517502 w 109"/>
                <a:gd name="T49" fmla="*/ 247429474 h 58"/>
                <a:gd name="T50" fmla="*/ 789492571 w 109"/>
                <a:gd name="T51" fmla="*/ 282733961 h 58"/>
                <a:gd name="T52" fmla="*/ 0 w 109"/>
                <a:gd name="T53" fmla="*/ 388616505 h 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9"/>
                <a:gd name="T82" fmla="*/ 0 h 58"/>
                <a:gd name="T83" fmla="*/ 109 w 109"/>
                <a:gd name="T84" fmla="*/ 58 h 5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9" h="58">
                  <a:moveTo>
                    <a:pt x="0" y="44"/>
                  </a:moveTo>
                  <a:lnTo>
                    <a:pt x="11" y="46"/>
                  </a:lnTo>
                  <a:lnTo>
                    <a:pt x="34" y="44"/>
                  </a:lnTo>
                  <a:lnTo>
                    <a:pt x="45" y="56"/>
                  </a:lnTo>
                  <a:lnTo>
                    <a:pt x="58" y="58"/>
                  </a:lnTo>
                  <a:lnTo>
                    <a:pt x="65" y="44"/>
                  </a:lnTo>
                  <a:lnTo>
                    <a:pt x="62" y="40"/>
                  </a:lnTo>
                  <a:lnTo>
                    <a:pt x="68" y="34"/>
                  </a:lnTo>
                  <a:lnTo>
                    <a:pt x="82" y="44"/>
                  </a:lnTo>
                  <a:lnTo>
                    <a:pt x="92" y="44"/>
                  </a:lnTo>
                  <a:lnTo>
                    <a:pt x="92" y="38"/>
                  </a:lnTo>
                  <a:lnTo>
                    <a:pt x="99" y="38"/>
                  </a:lnTo>
                  <a:lnTo>
                    <a:pt x="109" y="28"/>
                  </a:lnTo>
                  <a:lnTo>
                    <a:pt x="102" y="26"/>
                  </a:lnTo>
                  <a:lnTo>
                    <a:pt x="102" y="16"/>
                  </a:lnTo>
                  <a:lnTo>
                    <a:pt x="102" y="8"/>
                  </a:lnTo>
                  <a:lnTo>
                    <a:pt x="87" y="6"/>
                  </a:lnTo>
                  <a:lnTo>
                    <a:pt x="75" y="8"/>
                  </a:lnTo>
                  <a:lnTo>
                    <a:pt x="65" y="8"/>
                  </a:lnTo>
                  <a:lnTo>
                    <a:pt x="50" y="6"/>
                  </a:lnTo>
                  <a:lnTo>
                    <a:pt x="38" y="0"/>
                  </a:lnTo>
                  <a:lnTo>
                    <a:pt x="34" y="6"/>
                  </a:lnTo>
                  <a:lnTo>
                    <a:pt x="33" y="18"/>
                  </a:lnTo>
                  <a:lnTo>
                    <a:pt x="21" y="18"/>
                  </a:lnTo>
                  <a:lnTo>
                    <a:pt x="17" y="28"/>
                  </a:lnTo>
                  <a:lnTo>
                    <a:pt x="11" y="32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528" name="Freeform 36"/>
            <p:cNvSpPr>
              <a:spLocks/>
            </p:cNvSpPr>
            <p:nvPr/>
          </p:nvSpPr>
          <p:spPr bwMode="auto">
            <a:xfrm>
              <a:off x="2140" y="1563"/>
              <a:ext cx="70" cy="36"/>
            </a:xfrm>
            <a:custGeom>
              <a:avLst/>
              <a:gdLst>
                <a:gd name="T0" fmla="*/ 39287425 w 34"/>
                <a:gd name="T1" fmla="*/ 0 h 20"/>
                <a:gd name="T2" fmla="*/ 30020014 w 34"/>
                <a:gd name="T3" fmla="*/ 6207659 h 20"/>
                <a:gd name="T4" fmla="*/ 247420736 w 34"/>
                <a:gd name="T5" fmla="*/ 7373429 h 20"/>
                <a:gd name="T6" fmla="*/ 196527695 w 34"/>
                <a:gd name="T7" fmla="*/ 1139333 h 20"/>
                <a:gd name="T8" fmla="*/ 39287425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5" y="0"/>
                  </a:moveTo>
                  <a:cubicBezTo>
                    <a:pt x="2" y="2"/>
                    <a:pt x="0" y="12"/>
                    <a:pt x="4" y="15"/>
                  </a:cubicBezTo>
                  <a:cubicBezTo>
                    <a:pt x="8" y="18"/>
                    <a:pt x="28" y="20"/>
                    <a:pt x="31" y="18"/>
                  </a:cubicBezTo>
                  <a:cubicBezTo>
                    <a:pt x="34" y="16"/>
                    <a:pt x="29" y="6"/>
                    <a:pt x="25" y="3"/>
                  </a:cubicBezTo>
                  <a:cubicBezTo>
                    <a:pt x="21" y="0"/>
                    <a:pt x="9" y="1"/>
                    <a:pt x="5" y="0"/>
                  </a:cubicBezTo>
                  <a:close/>
                </a:path>
              </a:pathLst>
            </a:custGeom>
            <a:solidFill>
              <a:srgbClr val="F8F8F8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529" name="Freeform 37"/>
            <p:cNvSpPr>
              <a:spLocks/>
            </p:cNvSpPr>
            <p:nvPr/>
          </p:nvSpPr>
          <p:spPr bwMode="auto">
            <a:xfrm>
              <a:off x="2207" y="1625"/>
              <a:ext cx="43" cy="35"/>
            </a:xfrm>
            <a:custGeom>
              <a:avLst/>
              <a:gdLst>
                <a:gd name="T0" fmla="*/ 27243586 w 21"/>
                <a:gd name="T1" fmla="*/ 1420070 h 19"/>
                <a:gd name="T2" fmla="*/ 27243586 w 21"/>
                <a:gd name="T3" fmla="*/ 9645661 h 19"/>
                <a:gd name="T4" fmla="*/ 134537794 w 21"/>
                <a:gd name="T5" fmla="*/ 11528970 h 19"/>
                <a:gd name="T6" fmla="*/ 114225290 w 21"/>
                <a:gd name="T7" fmla="*/ 1420070 h 19"/>
                <a:gd name="T8" fmla="*/ 27243586 w 21"/>
                <a:gd name="T9" fmla="*/ 142007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9"/>
                <a:gd name="T17" fmla="*/ 21 w 2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9">
                  <a:moveTo>
                    <a:pt x="4" y="2"/>
                  </a:moveTo>
                  <a:cubicBezTo>
                    <a:pt x="0" y="4"/>
                    <a:pt x="2" y="12"/>
                    <a:pt x="4" y="14"/>
                  </a:cubicBezTo>
                  <a:cubicBezTo>
                    <a:pt x="6" y="16"/>
                    <a:pt x="17" y="19"/>
                    <a:pt x="19" y="17"/>
                  </a:cubicBezTo>
                  <a:cubicBezTo>
                    <a:pt x="21" y="15"/>
                    <a:pt x="18" y="4"/>
                    <a:pt x="16" y="2"/>
                  </a:cubicBezTo>
                  <a:cubicBezTo>
                    <a:pt x="14" y="0"/>
                    <a:pt x="6" y="2"/>
                    <a:pt x="4" y="2"/>
                  </a:cubicBezTo>
                  <a:close/>
                </a:path>
              </a:pathLst>
            </a:custGeom>
            <a:solidFill>
              <a:srgbClr val="F8F8F8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530" name="Freeform 38"/>
            <p:cNvSpPr>
              <a:spLocks/>
            </p:cNvSpPr>
            <p:nvPr/>
          </p:nvSpPr>
          <p:spPr bwMode="auto">
            <a:xfrm>
              <a:off x="2232" y="1681"/>
              <a:ext cx="30" cy="22"/>
            </a:xfrm>
            <a:custGeom>
              <a:avLst/>
              <a:gdLst>
                <a:gd name="T0" fmla="*/ 8388610 w 15"/>
                <a:gd name="T1" fmla="*/ 0 h 12"/>
                <a:gd name="T2" fmla="*/ 4194305 w 15"/>
                <a:gd name="T3" fmla="*/ 6844489 h 12"/>
                <a:gd name="T4" fmla="*/ 25165826 w 15"/>
                <a:gd name="T5" fmla="*/ 6121496 h 12"/>
                <a:gd name="T6" fmla="*/ 58720257 w 15"/>
                <a:gd name="T7" fmla="*/ 2426134 h 12"/>
                <a:gd name="T8" fmla="*/ 8388610 w 15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2"/>
                <a:gd name="T17" fmla="*/ 15 w 1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2">
                  <a:moveTo>
                    <a:pt x="2" y="0"/>
                  </a:moveTo>
                  <a:cubicBezTo>
                    <a:pt x="0" y="0"/>
                    <a:pt x="0" y="10"/>
                    <a:pt x="1" y="11"/>
                  </a:cubicBezTo>
                  <a:cubicBezTo>
                    <a:pt x="2" y="12"/>
                    <a:pt x="4" y="11"/>
                    <a:pt x="6" y="10"/>
                  </a:cubicBezTo>
                  <a:cubicBezTo>
                    <a:pt x="8" y="9"/>
                    <a:pt x="15" y="6"/>
                    <a:pt x="14" y="4"/>
                  </a:cubicBezTo>
                  <a:cubicBezTo>
                    <a:pt x="13" y="2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F8F8F8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2497" name="Freeform 39"/>
          <p:cNvSpPr>
            <a:spLocks/>
          </p:cNvSpPr>
          <p:nvPr/>
        </p:nvSpPr>
        <p:spPr bwMode="auto">
          <a:xfrm>
            <a:off x="2069510" y="3425245"/>
            <a:ext cx="495300" cy="1047750"/>
          </a:xfrm>
          <a:custGeom>
            <a:avLst/>
            <a:gdLst>
              <a:gd name="T0" fmla="*/ 0 w 376"/>
              <a:gd name="T1" fmla="*/ 0 h 814"/>
              <a:gd name="T2" fmla="*/ 482683546 w 376"/>
              <a:gd name="T3" fmla="*/ 401129497 h 814"/>
              <a:gd name="T4" fmla="*/ 482683546 w 376"/>
              <a:gd name="T5" fmla="*/ 401129497 h 814"/>
              <a:gd name="T6" fmla="*/ 482683546 w 376"/>
              <a:gd name="T7" fmla="*/ 401129497 h 814"/>
              <a:gd name="T8" fmla="*/ 482683546 w 376"/>
              <a:gd name="T9" fmla="*/ 401129497 h 814"/>
              <a:gd name="T10" fmla="*/ 482683546 w 376"/>
              <a:gd name="T11" fmla="*/ 401129497 h 8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6"/>
              <a:gd name="T19" fmla="*/ 0 h 814"/>
              <a:gd name="T20" fmla="*/ 376 w 376"/>
              <a:gd name="T21" fmla="*/ 814 h 8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6" h="814">
                <a:moveTo>
                  <a:pt x="0" y="0"/>
                </a:moveTo>
                <a:cubicBezTo>
                  <a:pt x="53" y="52"/>
                  <a:pt x="268" y="228"/>
                  <a:pt x="322" y="316"/>
                </a:cubicBezTo>
                <a:cubicBezTo>
                  <a:pt x="376" y="404"/>
                  <a:pt x="328" y="471"/>
                  <a:pt x="322" y="529"/>
                </a:cubicBezTo>
                <a:cubicBezTo>
                  <a:pt x="316" y="587"/>
                  <a:pt x="291" y="624"/>
                  <a:pt x="283" y="667"/>
                </a:cubicBezTo>
                <a:cubicBezTo>
                  <a:pt x="275" y="710"/>
                  <a:pt x="262" y="762"/>
                  <a:pt x="274" y="787"/>
                </a:cubicBezTo>
                <a:cubicBezTo>
                  <a:pt x="286" y="812"/>
                  <a:pt x="338" y="809"/>
                  <a:pt x="355" y="814"/>
                </a:cubicBez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8" name="Freeform 40"/>
          <p:cNvSpPr>
            <a:spLocks/>
          </p:cNvSpPr>
          <p:nvPr/>
        </p:nvSpPr>
        <p:spPr bwMode="auto">
          <a:xfrm>
            <a:off x="1348785" y="2898195"/>
            <a:ext cx="457200" cy="512762"/>
          </a:xfrm>
          <a:custGeom>
            <a:avLst/>
            <a:gdLst>
              <a:gd name="T0" fmla="*/ 2147483647 w 282"/>
              <a:gd name="T1" fmla="*/ 1129806385 h 350"/>
              <a:gd name="T2" fmla="*/ 2147483647 w 282"/>
              <a:gd name="T3" fmla="*/ 1129806385 h 350"/>
              <a:gd name="T4" fmla="*/ 2147483647 w 282"/>
              <a:gd name="T5" fmla="*/ 1129806385 h 350"/>
              <a:gd name="T6" fmla="*/ 2147483647 w 282"/>
              <a:gd name="T7" fmla="*/ 1129806385 h 350"/>
              <a:gd name="T8" fmla="*/ 2147483647 w 282"/>
              <a:gd name="T9" fmla="*/ 1129806385 h 350"/>
              <a:gd name="T10" fmla="*/ 2147483647 w 282"/>
              <a:gd name="T11" fmla="*/ 1129806385 h 350"/>
              <a:gd name="T12" fmla="*/ 2147483647 w 282"/>
              <a:gd name="T13" fmla="*/ 1129806385 h 350"/>
              <a:gd name="T14" fmla="*/ 2147483647 w 282"/>
              <a:gd name="T15" fmla="*/ 1129806385 h 350"/>
              <a:gd name="T16" fmla="*/ 2147483647 w 282"/>
              <a:gd name="T17" fmla="*/ 1129806385 h 3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2"/>
              <a:gd name="T28" fmla="*/ 0 h 350"/>
              <a:gd name="T29" fmla="*/ 282 w 282"/>
              <a:gd name="T30" fmla="*/ 350 h 3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2" h="350">
                <a:moveTo>
                  <a:pt x="9" y="49"/>
                </a:moveTo>
                <a:cubicBezTo>
                  <a:pt x="16" y="23"/>
                  <a:pt x="34" y="0"/>
                  <a:pt x="61" y="7"/>
                </a:cubicBezTo>
                <a:cubicBezTo>
                  <a:pt x="88" y="14"/>
                  <a:pt x="137" y="56"/>
                  <a:pt x="169" y="91"/>
                </a:cubicBezTo>
                <a:cubicBezTo>
                  <a:pt x="201" y="126"/>
                  <a:pt x="235" y="175"/>
                  <a:pt x="253" y="215"/>
                </a:cubicBezTo>
                <a:cubicBezTo>
                  <a:pt x="271" y="255"/>
                  <a:pt x="282" y="312"/>
                  <a:pt x="277" y="331"/>
                </a:cubicBezTo>
                <a:cubicBezTo>
                  <a:pt x="272" y="350"/>
                  <a:pt x="258" y="342"/>
                  <a:pt x="222" y="328"/>
                </a:cubicBezTo>
                <a:cubicBezTo>
                  <a:pt x="186" y="314"/>
                  <a:pt x="97" y="271"/>
                  <a:pt x="63" y="244"/>
                </a:cubicBezTo>
                <a:cubicBezTo>
                  <a:pt x="29" y="217"/>
                  <a:pt x="27" y="198"/>
                  <a:pt x="18" y="166"/>
                </a:cubicBezTo>
                <a:cubicBezTo>
                  <a:pt x="9" y="134"/>
                  <a:pt x="0" y="78"/>
                  <a:pt x="9" y="49"/>
                </a:cubicBezTo>
                <a:close/>
              </a:path>
            </a:pathLst>
          </a:custGeom>
          <a:solidFill>
            <a:srgbClr val="92D05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9" name="Text Box 41"/>
          <p:cNvSpPr txBox="1">
            <a:spLocks noChangeArrowheads="1"/>
          </p:cNvSpPr>
          <p:nvPr/>
        </p:nvSpPr>
        <p:spPr bwMode="auto">
          <a:xfrm>
            <a:off x="334373" y="2185408"/>
            <a:ext cx="11493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900" b="1"/>
              <a:t>SOUTHWESTERN</a:t>
            </a:r>
          </a:p>
          <a:p>
            <a:pPr defTabSz="893763" eaLnBrk="0" hangingPunct="0"/>
            <a:r>
              <a:rPr lang="en-US" sz="900" b="1"/>
              <a:t>FLINT &amp; FLOUR</a:t>
            </a:r>
          </a:p>
        </p:txBody>
      </p:sp>
      <p:sp>
        <p:nvSpPr>
          <p:cNvPr id="62500" name="Text Box 42"/>
          <p:cNvSpPr txBox="1">
            <a:spLocks noChangeArrowheads="1"/>
          </p:cNvSpPr>
          <p:nvPr/>
        </p:nvSpPr>
        <p:spPr bwMode="auto">
          <a:xfrm>
            <a:off x="1653585" y="1869495"/>
            <a:ext cx="16002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47" tIns="44723" rIns="89447" bIns="44723">
            <a:spAutoFit/>
          </a:bodyPr>
          <a:lstStyle/>
          <a:p>
            <a:pPr defTabSz="893763" eaLnBrk="0" hangingPunct="0"/>
            <a:r>
              <a:rPr lang="en-US" sz="900" b="1"/>
              <a:t>NORTHERN</a:t>
            </a:r>
          </a:p>
          <a:p>
            <a:pPr defTabSz="893763" eaLnBrk="0" hangingPunct="0"/>
            <a:r>
              <a:rPr lang="en-US" sz="900" b="1"/>
              <a:t>FLINT</a:t>
            </a:r>
          </a:p>
        </p:txBody>
      </p:sp>
      <p:sp>
        <p:nvSpPr>
          <p:cNvPr id="62501" name="Freeform 43"/>
          <p:cNvSpPr>
            <a:spLocks/>
          </p:cNvSpPr>
          <p:nvPr/>
        </p:nvSpPr>
        <p:spPr bwMode="auto">
          <a:xfrm>
            <a:off x="2671173" y="2077458"/>
            <a:ext cx="176212" cy="360362"/>
          </a:xfrm>
          <a:custGeom>
            <a:avLst/>
            <a:gdLst>
              <a:gd name="T0" fmla="*/ 476073177 w 134"/>
              <a:gd name="T1" fmla="*/ 0 h 281"/>
              <a:gd name="T2" fmla="*/ 476073177 w 134"/>
              <a:gd name="T3" fmla="*/ 389478966 h 281"/>
              <a:gd name="T4" fmla="*/ 476073177 w 134"/>
              <a:gd name="T5" fmla="*/ 389478966 h 281"/>
              <a:gd name="T6" fmla="*/ 0 w 134"/>
              <a:gd name="T7" fmla="*/ 389478966 h 281"/>
              <a:gd name="T8" fmla="*/ 0 60000 65536"/>
              <a:gd name="T9" fmla="*/ 0 60000 65536"/>
              <a:gd name="T10" fmla="*/ 0 60000 65536"/>
              <a:gd name="T11" fmla="*/ 0 60000 65536"/>
              <a:gd name="T12" fmla="*/ 0 w 134"/>
              <a:gd name="T13" fmla="*/ 0 h 281"/>
              <a:gd name="T14" fmla="*/ 134 w 134"/>
              <a:gd name="T15" fmla="*/ 281 h 2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" h="281">
                <a:moveTo>
                  <a:pt x="64" y="0"/>
                </a:moveTo>
                <a:cubicBezTo>
                  <a:pt x="74" y="18"/>
                  <a:pt x="115" y="64"/>
                  <a:pt x="123" y="107"/>
                </a:cubicBezTo>
                <a:cubicBezTo>
                  <a:pt x="131" y="150"/>
                  <a:pt x="134" y="239"/>
                  <a:pt x="114" y="260"/>
                </a:cubicBezTo>
                <a:cubicBezTo>
                  <a:pt x="94" y="281"/>
                  <a:pt x="24" y="241"/>
                  <a:pt x="0" y="236"/>
                </a:cubicBezTo>
              </a:path>
            </a:pathLst>
          </a:custGeom>
          <a:noFill/>
          <a:ln w="9525">
            <a:solidFill>
              <a:srgbClr val="66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2" name="Freeform 44"/>
          <p:cNvSpPr>
            <a:spLocks/>
          </p:cNvSpPr>
          <p:nvPr/>
        </p:nvSpPr>
        <p:spPr bwMode="auto">
          <a:xfrm>
            <a:off x="1471023" y="2045708"/>
            <a:ext cx="636587" cy="293687"/>
          </a:xfrm>
          <a:custGeom>
            <a:avLst/>
            <a:gdLst>
              <a:gd name="T0" fmla="*/ 0 w 484"/>
              <a:gd name="T1" fmla="*/ 403481646 h 228"/>
              <a:gd name="T2" fmla="*/ 476782914 w 484"/>
              <a:gd name="T3" fmla="*/ 403481646 h 228"/>
              <a:gd name="T4" fmla="*/ 476782914 w 484"/>
              <a:gd name="T5" fmla="*/ 0 h 228"/>
              <a:gd name="T6" fmla="*/ 0 60000 65536"/>
              <a:gd name="T7" fmla="*/ 0 60000 65536"/>
              <a:gd name="T8" fmla="*/ 0 60000 65536"/>
              <a:gd name="T9" fmla="*/ 0 w 484"/>
              <a:gd name="T10" fmla="*/ 0 h 228"/>
              <a:gd name="T11" fmla="*/ 484 w 484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4" h="228">
                <a:moveTo>
                  <a:pt x="0" y="228"/>
                </a:moveTo>
                <a:cubicBezTo>
                  <a:pt x="31" y="207"/>
                  <a:pt x="107" y="138"/>
                  <a:pt x="188" y="100"/>
                </a:cubicBezTo>
                <a:cubicBezTo>
                  <a:pt x="269" y="62"/>
                  <a:pt x="422" y="21"/>
                  <a:pt x="484" y="0"/>
                </a:cubicBez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3" name="Freeform 45"/>
          <p:cNvSpPr>
            <a:spLocks/>
          </p:cNvSpPr>
          <p:nvPr/>
        </p:nvSpPr>
        <p:spPr bwMode="auto">
          <a:xfrm>
            <a:off x="2537823" y="3769733"/>
            <a:ext cx="849312" cy="1398587"/>
          </a:xfrm>
          <a:custGeom>
            <a:avLst/>
            <a:gdLst>
              <a:gd name="T0" fmla="*/ 0 w 524"/>
              <a:gd name="T1" fmla="*/ 1155155769 h 952"/>
              <a:gd name="T2" fmla="*/ 2147483647 w 524"/>
              <a:gd name="T3" fmla="*/ 1155155769 h 952"/>
              <a:gd name="T4" fmla="*/ 2147483647 w 524"/>
              <a:gd name="T5" fmla="*/ 1155155769 h 952"/>
              <a:gd name="T6" fmla="*/ 2147483647 w 524"/>
              <a:gd name="T7" fmla="*/ 1155155769 h 952"/>
              <a:gd name="T8" fmla="*/ 2147483647 w 524"/>
              <a:gd name="T9" fmla="*/ 1155155769 h 952"/>
              <a:gd name="T10" fmla="*/ 2147483647 w 524"/>
              <a:gd name="T11" fmla="*/ 1155155769 h 952"/>
              <a:gd name="T12" fmla="*/ 2147483647 w 524"/>
              <a:gd name="T13" fmla="*/ 1155155769 h 952"/>
              <a:gd name="T14" fmla="*/ 2147483647 w 524"/>
              <a:gd name="T15" fmla="*/ 1155155769 h 952"/>
              <a:gd name="T16" fmla="*/ 0 w 524"/>
              <a:gd name="T17" fmla="*/ 1155155769 h 9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4"/>
              <a:gd name="T28" fmla="*/ 0 h 952"/>
              <a:gd name="T29" fmla="*/ 524 w 524"/>
              <a:gd name="T30" fmla="*/ 952 h 9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4" h="952">
                <a:moveTo>
                  <a:pt x="0" y="277"/>
                </a:moveTo>
                <a:cubicBezTo>
                  <a:pt x="15" y="200"/>
                  <a:pt x="49" y="50"/>
                  <a:pt x="104" y="25"/>
                </a:cubicBezTo>
                <a:cubicBezTo>
                  <a:pt x="159" y="0"/>
                  <a:pt x="282" y="52"/>
                  <a:pt x="332" y="125"/>
                </a:cubicBezTo>
                <a:cubicBezTo>
                  <a:pt x="382" y="198"/>
                  <a:pt x="374" y="346"/>
                  <a:pt x="404" y="461"/>
                </a:cubicBezTo>
                <a:cubicBezTo>
                  <a:pt x="434" y="576"/>
                  <a:pt x="524" y="737"/>
                  <a:pt x="512" y="817"/>
                </a:cubicBezTo>
                <a:cubicBezTo>
                  <a:pt x="500" y="897"/>
                  <a:pt x="391" y="952"/>
                  <a:pt x="332" y="941"/>
                </a:cubicBezTo>
                <a:cubicBezTo>
                  <a:pt x="273" y="930"/>
                  <a:pt x="205" y="814"/>
                  <a:pt x="156" y="749"/>
                </a:cubicBezTo>
                <a:cubicBezTo>
                  <a:pt x="107" y="684"/>
                  <a:pt x="62" y="628"/>
                  <a:pt x="36" y="549"/>
                </a:cubicBezTo>
                <a:cubicBezTo>
                  <a:pt x="10" y="470"/>
                  <a:pt x="7" y="334"/>
                  <a:pt x="0" y="277"/>
                </a:cubicBezTo>
                <a:close/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4" name="Text Box 46"/>
          <p:cNvSpPr txBox="1">
            <a:spLocks noChangeArrowheads="1"/>
          </p:cNvSpPr>
          <p:nvPr/>
        </p:nvSpPr>
        <p:spPr bwMode="auto">
          <a:xfrm>
            <a:off x="1444035" y="2548945"/>
            <a:ext cx="1354137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47" tIns="44723" rIns="89447" bIns="44723">
            <a:spAutoFit/>
          </a:bodyPr>
          <a:lstStyle/>
          <a:p>
            <a:pPr defTabSz="893763" eaLnBrk="0" hangingPunct="0"/>
            <a:r>
              <a:rPr lang="en-US" sz="900" b="1"/>
              <a:t>  SOUTHERN DENT</a:t>
            </a:r>
          </a:p>
        </p:txBody>
      </p:sp>
      <p:sp>
        <p:nvSpPr>
          <p:cNvPr id="62505" name="Freeform 47"/>
          <p:cNvSpPr>
            <a:spLocks/>
          </p:cNvSpPr>
          <p:nvPr/>
        </p:nvSpPr>
        <p:spPr bwMode="auto">
          <a:xfrm>
            <a:off x="1686923" y="2750558"/>
            <a:ext cx="336550" cy="552450"/>
          </a:xfrm>
          <a:custGeom>
            <a:avLst/>
            <a:gdLst>
              <a:gd name="T0" fmla="*/ 475002098 w 256"/>
              <a:gd name="T1" fmla="*/ 402628533 h 429"/>
              <a:gd name="T2" fmla="*/ 475002098 w 256"/>
              <a:gd name="T3" fmla="*/ 402628533 h 429"/>
              <a:gd name="T4" fmla="*/ 475002098 w 256"/>
              <a:gd name="T5" fmla="*/ 402628533 h 429"/>
              <a:gd name="T6" fmla="*/ 475002098 w 256"/>
              <a:gd name="T7" fmla="*/ 402628533 h 429"/>
              <a:gd name="T8" fmla="*/ 475002098 w 256"/>
              <a:gd name="T9" fmla="*/ 0 h 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429"/>
              <a:gd name="T17" fmla="*/ 256 w 256"/>
              <a:gd name="T18" fmla="*/ 429 h 4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429">
                <a:moveTo>
                  <a:pt x="256" y="413"/>
                </a:moveTo>
                <a:cubicBezTo>
                  <a:pt x="233" y="412"/>
                  <a:pt x="149" y="429"/>
                  <a:pt x="113" y="403"/>
                </a:cubicBezTo>
                <a:cubicBezTo>
                  <a:pt x="76" y="376"/>
                  <a:pt x="50" y="307"/>
                  <a:pt x="32" y="255"/>
                </a:cubicBezTo>
                <a:cubicBezTo>
                  <a:pt x="14" y="204"/>
                  <a:pt x="0" y="133"/>
                  <a:pt x="6" y="91"/>
                </a:cubicBezTo>
                <a:cubicBezTo>
                  <a:pt x="12" y="49"/>
                  <a:pt x="55" y="19"/>
                  <a:pt x="68" y="0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6" name="Freeform 48"/>
          <p:cNvSpPr>
            <a:spLocks/>
          </p:cNvSpPr>
          <p:nvPr/>
        </p:nvSpPr>
        <p:spPr bwMode="auto">
          <a:xfrm>
            <a:off x="2628310" y="2410833"/>
            <a:ext cx="176212" cy="228600"/>
          </a:xfrm>
          <a:custGeom>
            <a:avLst/>
            <a:gdLst>
              <a:gd name="T0" fmla="*/ 0 w 134"/>
              <a:gd name="T1" fmla="*/ 412138024 h 177"/>
              <a:gd name="T2" fmla="*/ 476073177 w 134"/>
              <a:gd name="T3" fmla="*/ 412138024 h 177"/>
              <a:gd name="T4" fmla="*/ 476073177 w 134"/>
              <a:gd name="T5" fmla="*/ 412138024 h 177"/>
              <a:gd name="T6" fmla="*/ 476073177 w 134"/>
              <a:gd name="T7" fmla="*/ 412138024 h 177"/>
              <a:gd name="T8" fmla="*/ 476073177 w 134"/>
              <a:gd name="T9" fmla="*/ 0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"/>
              <a:gd name="T16" fmla="*/ 0 h 177"/>
              <a:gd name="T17" fmla="*/ 134 w 134"/>
              <a:gd name="T18" fmla="*/ 177 h 1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" h="177">
                <a:moveTo>
                  <a:pt x="0" y="177"/>
                </a:moveTo>
                <a:cubicBezTo>
                  <a:pt x="13" y="176"/>
                  <a:pt x="62" y="177"/>
                  <a:pt x="81" y="168"/>
                </a:cubicBezTo>
                <a:cubicBezTo>
                  <a:pt x="100" y="159"/>
                  <a:pt x="109" y="142"/>
                  <a:pt x="117" y="120"/>
                </a:cubicBezTo>
                <a:cubicBezTo>
                  <a:pt x="125" y="98"/>
                  <a:pt x="134" y="53"/>
                  <a:pt x="132" y="33"/>
                </a:cubicBezTo>
                <a:cubicBezTo>
                  <a:pt x="130" y="13"/>
                  <a:pt x="108" y="7"/>
                  <a:pt x="102" y="0"/>
                </a:cubicBezTo>
              </a:path>
            </a:pathLst>
          </a:custGeom>
          <a:noFill/>
          <a:ln w="9525">
            <a:solidFill>
              <a:srgbClr val="6600FF"/>
            </a:solidFill>
            <a:round/>
            <a:headEnd/>
            <a:tailEnd type="non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9" name="Text Box 51"/>
          <p:cNvSpPr txBox="1">
            <a:spLocks noChangeArrowheads="1"/>
          </p:cNvSpPr>
          <p:nvPr/>
        </p:nvSpPr>
        <p:spPr bwMode="auto">
          <a:xfrm>
            <a:off x="910635" y="3176008"/>
            <a:ext cx="5730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- 7000</a:t>
            </a:r>
          </a:p>
        </p:txBody>
      </p:sp>
      <p:sp>
        <p:nvSpPr>
          <p:cNvPr id="62510" name="Text Box 52"/>
          <p:cNvSpPr txBox="1">
            <a:spLocks noChangeArrowheads="1"/>
          </p:cNvSpPr>
          <p:nvPr/>
        </p:nvSpPr>
        <p:spPr bwMode="auto">
          <a:xfrm>
            <a:off x="450260" y="2501320"/>
            <a:ext cx="5349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-1000</a:t>
            </a:r>
          </a:p>
        </p:txBody>
      </p:sp>
      <p:sp>
        <p:nvSpPr>
          <p:cNvPr id="62511" name="Text Box 53"/>
          <p:cNvSpPr txBox="1">
            <a:spLocks noChangeArrowheads="1"/>
          </p:cNvSpPr>
          <p:nvPr/>
        </p:nvSpPr>
        <p:spPr bwMode="auto">
          <a:xfrm>
            <a:off x="2302873" y="1694870"/>
            <a:ext cx="4889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1000</a:t>
            </a:r>
          </a:p>
        </p:txBody>
      </p:sp>
      <p:sp>
        <p:nvSpPr>
          <p:cNvPr id="62512" name="Text Box 54"/>
          <p:cNvSpPr txBox="1">
            <a:spLocks noChangeArrowheads="1"/>
          </p:cNvSpPr>
          <p:nvPr/>
        </p:nvSpPr>
        <p:spPr bwMode="auto">
          <a:xfrm>
            <a:off x="1698035" y="2763258"/>
            <a:ext cx="962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1200-1600 ?</a:t>
            </a:r>
          </a:p>
        </p:txBody>
      </p:sp>
      <p:sp>
        <p:nvSpPr>
          <p:cNvPr id="62513" name="Text Box 55"/>
          <p:cNvSpPr txBox="1">
            <a:spLocks noChangeArrowheads="1"/>
          </p:cNvSpPr>
          <p:nvPr/>
        </p:nvSpPr>
        <p:spPr bwMode="auto">
          <a:xfrm>
            <a:off x="1898060" y="4330120"/>
            <a:ext cx="5730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- 3000</a:t>
            </a:r>
          </a:p>
        </p:txBody>
      </p:sp>
      <p:sp>
        <p:nvSpPr>
          <p:cNvPr id="62515" name="Freeform 57"/>
          <p:cNvSpPr>
            <a:spLocks/>
          </p:cNvSpPr>
          <p:nvPr/>
        </p:nvSpPr>
        <p:spPr bwMode="auto">
          <a:xfrm>
            <a:off x="6241460" y="1821870"/>
            <a:ext cx="601662" cy="381000"/>
          </a:xfrm>
          <a:custGeom>
            <a:avLst/>
            <a:gdLst>
              <a:gd name="T0" fmla="*/ 0 w 468"/>
              <a:gd name="T1" fmla="*/ 2147483647 h 212"/>
              <a:gd name="T2" fmla="*/ 397260622 w 468"/>
              <a:gd name="T3" fmla="*/ 2147483647 h 212"/>
              <a:gd name="T4" fmla="*/ 397260622 w 468"/>
              <a:gd name="T5" fmla="*/ 0 h 212"/>
              <a:gd name="T6" fmla="*/ 0 60000 65536"/>
              <a:gd name="T7" fmla="*/ 0 60000 65536"/>
              <a:gd name="T8" fmla="*/ 0 60000 65536"/>
              <a:gd name="T9" fmla="*/ 0 w 468"/>
              <a:gd name="T10" fmla="*/ 0 h 212"/>
              <a:gd name="T11" fmla="*/ 468 w 468"/>
              <a:gd name="T12" fmla="*/ 212 h 2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8" h="212">
                <a:moveTo>
                  <a:pt x="0" y="212"/>
                </a:moveTo>
                <a:cubicBezTo>
                  <a:pt x="43" y="194"/>
                  <a:pt x="180" y="137"/>
                  <a:pt x="258" y="102"/>
                </a:cubicBezTo>
                <a:cubicBezTo>
                  <a:pt x="336" y="67"/>
                  <a:pt x="424" y="21"/>
                  <a:pt x="468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16" name="Freeform 58"/>
          <p:cNvSpPr>
            <a:spLocks/>
          </p:cNvSpPr>
          <p:nvPr/>
        </p:nvSpPr>
        <p:spPr bwMode="auto">
          <a:xfrm>
            <a:off x="6866935" y="1758370"/>
            <a:ext cx="400050" cy="250825"/>
          </a:xfrm>
          <a:custGeom>
            <a:avLst/>
            <a:gdLst>
              <a:gd name="T0" fmla="*/ 0 w 312"/>
              <a:gd name="T1" fmla="*/ 0 h 198"/>
              <a:gd name="T2" fmla="*/ 388951897 w 312"/>
              <a:gd name="T3" fmla="*/ 353072628 h 198"/>
              <a:gd name="T4" fmla="*/ 388951897 w 312"/>
              <a:gd name="T5" fmla="*/ 353072628 h 198"/>
              <a:gd name="T6" fmla="*/ 0 60000 65536"/>
              <a:gd name="T7" fmla="*/ 0 60000 65536"/>
              <a:gd name="T8" fmla="*/ 0 60000 65536"/>
              <a:gd name="T9" fmla="*/ 0 w 312"/>
              <a:gd name="T10" fmla="*/ 0 h 198"/>
              <a:gd name="T11" fmla="*/ 312 w 312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" h="198">
                <a:moveTo>
                  <a:pt x="0" y="0"/>
                </a:moveTo>
                <a:cubicBezTo>
                  <a:pt x="29" y="14"/>
                  <a:pt x="122" y="51"/>
                  <a:pt x="174" y="84"/>
                </a:cubicBezTo>
                <a:cubicBezTo>
                  <a:pt x="226" y="117"/>
                  <a:pt x="283" y="174"/>
                  <a:pt x="312" y="19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17" name="Text Box 59"/>
          <p:cNvSpPr txBox="1">
            <a:spLocks noChangeArrowheads="1"/>
          </p:cNvSpPr>
          <p:nvPr/>
        </p:nvSpPr>
        <p:spPr bwMode="auto">
          <a:xfrm>
            <a:off x="1524998" y="2252083"/>
            <a:ext cx="1230608" cy="22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900" b="1" dirty="0">
                <a:solidFill>
                  <a:srgbClr val="3366CC"/>
                </a:solidFill>
              </a:rPr>
              <a:t>CORN BELT DENT</a:t>
            </a:r>
          </a:p>
        </p:txBody>
      </p:sp>
      <p:sp>
        <p:nvSpPr>
          <p:cNvPr id="62518" name="Text Box 60"/>
          <p:cNvSpPr txBox="1">
            <a:spLocks noChangeArrowheads="1"/>
          </p:cNvSpPr>
          <p:nvPr/>
        </p:nvSpPr>
        <p:spPr bwMode="auto">
          <a:xfrm>
            <a:off x="2815779" y="2318901"/>
            <a:ext cx="5270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 dirty="0"/>
              <a:t> 1800</a:t>
            </a:r>
          </a:p>
        </p:txBody>
      </p:sp>
      <p:sp>
        <p:nvSpPr>
          <p:cNvPr id="62519" name="Text Box 61"/>
          <p:cNvSpPr txBox="1">
            <a:spLocks noChangeArrowheads="1"/>
          </p:cNvSpPr>
          <p:nvPr/>
        </p:nvSpPr>
        <p:spPr bwMode="auto">
          <a:xfrm>
            <a:off x="2493805" y="2926482"/>
            <a:ext cx="99536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400" dirty="0"/>
              <a:t>Caribbean</a:t>
            </a:r>
          </a:p>
        </p:txBody>
      </p:sp>
      <p:sp>
        <p:nvSpPr>
          <p:cNvPr id="62520" name="Freeform 62"/>
          <p:cNvSpPr>
            <a:spLocks/>
          </p:cNvSpPr>
          <p:nvPr/>
        </p:nvSpPr>
        <p:spPr bwMode="auto">
          <a:xfrm>
            <a:off x="6393860" y="2050470"/>
            <a:ext cx="207962" cy="331787"/>
          </a:xfrm>
          <a:custGeom>
            <a:avLst/>
            <a:gdLst>
              <a:gd name="T0" fmla="*/ 0 w 158"/>
              <a:gd name="T1" fmla="*/ 398236409 h 258"/>
              <a:gd name="T2" fmla="*/ 479559308 w 158"/>
              <a:gd name="T3" fmla="*/ 398236409 h 258"/>
              <a:gd name="T4" fmla="*/ 479559308 w 158"/>
              <a:gd name="T5" fmla="*/ 0 h 258"/>
              <a:gd name="T6" fmla="*/ 0 60000 65536"/>
              <a:gd name="T7" fmla="*/ 0 60000 65536"/>
              <a:gd name="T8" fmla="*/ 0 60000 65536"/>
              <a:gd name="T9" fmla="*/ 0 w 158"/>
              <a:gd name="T10" fmla="*/ 0 h 258"/>
              <a:gd name="T11" fmla="*/ 158 w 158"/>
              <a:gd name="T12" fmla="*/ 258 h 2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" h="258">
                <a:moveTo>
                  <a:pt x="0" y="258"/>
                </a:moveTo>
                <a:cubicBezTo>
                  <a:pt x="22" y="244"/>
                  <a:pt x="112" y="217"/>
                  <a:pt x="135" y="174"/>
                </a:cubicBezTo>
                <a:cubicBezTo>
                  <a:pt x="158" y="131"/>
                  <a:pt x="140" y="36"/>
                  <a:pt x="141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1" name="Freeform 63"/>
          <p:cNvSpPr>
            <a:spLocks/>
          </p:cNvSpPr>
          <p:nvPr/>
        </p:nvSpPr>
        <p:spPr bwMode="auto">
          <a:xfrm>
            <a:off x="2987085" y="4774620"/>
            <a:ext cx="268287" cy="1211262"/>
          </a:xfrm>
          <a:custGeom>
            <a:avLst/>
            <a:gdLst>
              <a:gd name="T0" fmla="*/ 0 w 204"/>
              <a:gd name="T1" fmla="*/ 0 h 942"/>
              <a:gd name="T2" fmla="*/ 476410089 w 204"/>
              <a:gd name="T3" fmla="*/ 397848508 h 942"/>
              <a:gd name="T4" fmla="*/ 476410089 w 204"/>
              <a:gd name="T5" fmla="*/ 397848508 h 942"/>
              <a:gd name="T6" fmla="*/ 0 60000 65536"/>
              <a:gd name="T7" fmla="*/ 0 60000 65536"/>
              <a:gd name="T8" fmla="*/ 0 60000 65536"/>
              <a:gd name="T9" fmla="*/ 0 w 204"/>
              <a:gd name="T10" fmla="*/ 0 h 942"/>
              <a:gd name="T11" fmla="*/ 204 w 204"/>
              <a:gd name="T12" fmla="*/ 942 h 9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" h="942">
                <a:moveTo>
                  <a:pt x="0" y="0"/>
                </a:moveTo>
                <a:cubicBezTo>
                  <a:pt x="31" y="54"/>
                  <a:pt x="168" y="167"/>
                  <a:pt x="186" y="324"/>
                </a:cubicBezTo>
                <a:cubicBezTo>
                  <a:pt x="204" y="481"/>
                  <a:pt x="124" y="813"/>
                  <a:pt x="108" y="942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2" name="Freeform 64"/>
          <p:cNvSpPr>
            <a:spLocks/>
          </p:cNvSpPr>
          <p:nvPr/>
        </p:nvSpPr>
        <p:spPr bwMode="auto">
          <a:xfrm>
            <a:off x="3015660" y="4546020"/>
            <a:ext cx="974725" cy="463550"/>
          </a:xfrm>
          <a:custGeom>
            <a:avLst/>
            <a:gdLst>
              <a:gd name="T0" fmla="*/ 0 w 741"/>
              <a:gd name="T1" fmla="*/ 0 h 360"/>
              <a:gd name="T2" fmla="*/ 477232740 w 741"/>
              <a:gd name="T3" fmla="*/ 402319384 h 360"/>
              <a:gd name="T4" fmla="*/ 477232740 w 741"/>
              <a:gd name="T5" fmla="*/ 402319384 h 360"/>
              <a:gd name="T6" fmla="*/ 0 60000 65536"/>
              <a:gd name="T7" fmla="*/ 0 60000 65536"/>
              <a:gd name="T8" fmla="*/ 0 60000 65536"/>
              <a:gd name="T9" fmla="*/ 0 w 741"/>
              <a:gd name="T10" fmla="*/ 0 h 360"/>
              <a:gd name="T11" fmla="*/ 741 w 741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1" h="360">
                <a:moveTo>
                  <a:pt x="0" y="0"/>
                </a:moveTo>
                <a:cubicBezTo>
                  <a:pt x="80" y="22"/>
                  <a:pt x="359" y="72"/>
                  <a:pt x="483" y="132"/>
                </a:cubicBezTo>
                <a:cubicBezTo>
                  <a:pt x="607" y="192"/>
                  <a:pt x="687" y="313"/>
                  <a:pt x="741" y="360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3" name="Freeform 65"/>
          <p:cNvSpPr>
            <a:spLocks/>
          </p:cNvSpPr>
          <p:nvPr/>
        </p:nvSpPr>
        <p:spPr bwMode="auto">
          <a:xfrm>
            <a:off x="2837860" y="4068183"/>
            <a:ext cx="769937" cy="292100"/>
          </a:xfrm>
          <a:custGeom>
            <a:avLst/>
            <a:gdLst>
              <a:gd name="T0" fmla="*/ 0 w 585"/>
              <a:gd name="T1" fmla="*/ 386360437 h 228"/>
              <a:gd name="T2" fmla="*/ 479308974 w 585"/>
              <a:gd name="T3" fmla="*/ 386360437 h 228"/>
              <a:gd name="T4" fmla="*/ 479308974 w 585"/>
              <a:gd name="T5" fmla="*/ 0 h 228"/>
              <a:gd name="T6" fmla="*/ 0 60000 65536"/>
              <a:gd name="T7" fmla="*/ 0 60000 65536"/>
              <a:gd name="T8" fmla="*/ 0 60000 65536"/>
              <a:gd name="T9" fmla="*/ 0 w 585"/>
              <a:gd name="T10" fmla="*/ 0 h 228"/>
              <a:gd name="T11" fmla="*/ 585 w 585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5" h="228">
                <a:moveTo>
                  <a:pt x="0" y="198"/>
                </a:moveTo>
                <a:cubicBezTo>
                  <a:pt x="71" y="198"/>
                  <a:pt x="332" y="228"/>
                  <a:pt x="429" y="195"/>
                </a:cubicBezTo>
                <a:cubicBezTo>
                  <a:pt x="526" y="162"/>
                  <a:pt x="553" y="41"/>
                  <a:pt x="585" y="0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4" name="Freeform 68" descr="noir)"/>
          <p:cNvSpPr>
            <a:spLocks/>
          </p:cNvSpPr>
          <p:nvPr/>
        </p:nvSpPr>
        <p:spPr bwMode="auto">
          <a:xfrm>
            <a:off x="2591798" y="4095170"/>
            <a:ext cx="387350" cy="762000"/>
          </a:xfrm>
          <a:custGeom>
            <a:avLst/>
            <a:gdLst>
              <a:gd name="T0" fmla="*/ 483357492 w 294"/>
              <a:gd name="T1" fmla="*/ 0 h 592"/>
              <a:gd name="T2" fmla="*/ 483357492 w 294"/>
              <a:gd name="T3" fmla="*/ 401129452 h 592"/>
              <a:gd name="T4" fmla="*/ 483357492 w 294"/>
              <a:gd name="T5" fmla="*/ 401129452 h 592"/>
              <a:gd name="T6" fmla="*/ 483357492 w 294"/>
              <a:gd name="T7" fmla="*/ 401129452 h 592"/>
              <a:gd name="T8" fmla="*/ 483357492 w 294"/>
              <a:gd name="T9" fmla="*/ 401129452 h 592"/>
              <a:gd name="T10" fmla="*/ 483357492 w 294"/>
              <a:gd name="T11" fmla="*/ 401129452 h 592"/>
              <a:gd name="T12" fmla="*/ 483357492 w 294"/>
              <a:gd name="T13" fmla="*/ 401129452 h 592"/>
              <a:gd name="T14" fmla="*/ 483357492 w 294"/>
              <a:gd name="T15" fmla="*/ 401129452 h 592"/>
              <a:gd name="T16" fmla="*/ 483357492 w 294"/>
              <a:gd name="T17" fmla="*/ 401129452 h 592"/>
              <a:gd name="T18" fmla="*/ 483357492 w 294"/>
              <a:gd name="T19" fmla="*/ 401129452 h 592"/>
              <a:gd name="T20" fmla="*/ 483357492 w 294"/>
              <a:gd name="T21" fmla="*/ 401129452 h 592"/>
              <a:gd name="T22" fmla="*/ 483357492 w 294"/>
              <a:gd name="T23" fmla="*/ 401129452 h 592"/>
              <a:gd name="T24" fmla="*/ 483357492 w 294"/>
              <a:gd name="T25" fmla="*/ 401129452 h 592"/>
              <a:gd name="T26" fmla="*/ 483357492 w 294"/>
              <a:gd name="T27" fmla="*/ 401129452 h 592"/>
              <a:gd name="T28" fmla="*/ 483357492 w 294"/>
              <a:gd name="T29" fmla="*/ 401129452 h 592"/>
              <a:gd name="T30" fmla="*/ 483357492 w 294"/>
              <a:gd name="T31" fmla="*/ 401129452 h 592"/>
              <a:gd name="T32" fmla="*/ 0 w 294"/>
              <a:gd name="T33" fmla="*/ 401129452 h 592"/>
              <a:gd name="T34" fmla="*/ 483357492 w 294"/>
              <a:gd name="T35" fmla="*/ 401129452 h 592"/>
              <a:gd name="T36" fmla="*/ 483357492 w 294"/>
              <a:gd name="T37" fmla="*/ 0 h 5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4"/>
              <a:gd name="T58" fmla="*/ 0 h 592"/>
              <a:gd name="T59" fmla="*/ 294 w 294"/>
              <a:gd name="T60" fmla="*/ 592 h 5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4" h="592">
                <a:moveTo>
                  <a:pt x="47" y="0"/>
                </a:moveTo>
                <a:lnTo>
                  <a:pt x="95" y="29"/>
                </a:lnTo>
                <a:lnTo>
                  <a:pt x="177" y="125"/>
                </a:lnTo>
                <a:lnTo>
                  <a:pt x="249" y="278"/>
                </a:lnTo>
                <a:lnTo>
                  <a:pt x="294" y="461"/>
                </a:lnTo>
                <a:lnTo>
                  <a:pt x="290" y="549"/>
                </a:lnTo>
                <a:lnTo>
                  <a:pt x="242" y="592"/>
                </a:lnTo>
                <a:lnTo>
                  <a:pt x="164" y="580"/>
                </a:lnTo>
                <a:lnTo>
                  <a:pt x="148" y="532"/>
                </a:lnTo>
                <a:lnTo>
                  <a:pt x="98" y="472"/>
                </a:lnTo>
                <a:lnTo>
                  <a:pt x="93" y="399"/>
                </a:lnTo>
                <a:lnTo>
                  <a:pt x="62" y="338"/>
                </a:lnTo>
                <a:lnTo>
                  <a:pt x="32" y="316"/>
                </a:lnTo>
                <a:lnTo>
                  <a:pt x="2" y="294"/>
                </a:lnTo>
                <a:lnTo>
                  <a:pt x="29" y="261"/>
                </a:lnTo>
                <a:lnTo>
                  <a:pt x="29" y="200"/>
                </a:lnTo>
                <a:lnTo>
                  <a:pt x="0" y="120"/>
                </a:lnTo>
                <a:lnTo>
                  <a:pt x="14" y="71"/>
                </a:lnTo>
                <a:lnTo>
                  <a:pt x="47" y="0"/>
                </a:lnTo>
                <a:close/>
              </a:path>
            </a:pathLst>
          </a:custGeom>
          <a:pattFill prst="ltUpDiag">
            <a:fgClr>
              <a:schemeClr val="hlink"/>
            </a:fgClr>
            <a:bgClr>
              <a:srgbClr val="F8F8F8"/>
            </a:bgClr>
          </a:patt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5" name="Text Box 2"/>
          <p:cNvSpPr txBox="1">
            <a:spLocks noChangeArrowheads="1"/>
          </p:cNvSpPr>
          <p:nvPr/>
        </p:nvSpPr>
        <p:spPr bwMode="auto">
          <a:xfrm>
            <a:off x="3498260" y="6089070"/>
            <a:ext cx="4800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47" tIns="44723" rIns="89447" bIns="44723">
            <a:spAutoFit/>
          </a:bodyPr>
          <a:lstStyle/>
          <a:p>
            <a:pPr defTabSz="558800" eaLnBrk="0" hangingPunct="0"/>
            <a:r>
              <a:rPr lang="en-US" sz="1400"/>
              <a:t>D’après Brandolini (1969, 1970), Gerrish (1982), Smith (1989), Rebourg et al.</a:t>
            </a:r>
            <a:r>
              <a:rPr lang="fr-FR" sz="1400"/>
              <a:t> (</a:t>
            </a:r>
            <a:r>
              <a:rPr lang="en-US" sz="1400"/>
              <a:t>2003</a:t>
            </a:r>
            <a:r>
              <a:rPr lang="fr-FR" sz="1400"/>
              <a:t>)</a:t>
            </a:r>
            <a:endParaRPr lang="en-US" sz="1400"/>
          </a:p>
        </p:txBody>
      </p:sp>
      <p:grpSp>
        <p:nvGrpSpPr>
          <p:cNvPr id="7" name="Groupe 71"/>
          <p:cNvGrpSpPr/>
          <p:nvPr/>
        </p:nvGrpSpPr>
        <p:grpSpPr>
          <a:xfrm>
            <a:off x="2032847" y="2410691"/>
            <a:ext cx="4673600" cy="1949450"/>
            <a:chOff x="2000250" y="2514600"/>
            <a:chExt cx="4673600" cy="1949450"/>
          </a:xfrm>
        </p:grpSpPr>
        <p:sp>
          <p:nvSpPr>
            <p:cNvPr id="62483" name="Freeform 19"/>
            <p:cNvSpPr>
              <a:spLocks/>
            </p:cNvSpPr>
            <p:nvPr/>
          </p:nvSpPr>
          <p:spPr bwMode="auto">
            <a:xfrm>
              <a:off x="2000250" y="2514600"/>
              <a:ext cx="4673600" cy="912812"/>
            </a:xfrm>
            <a:custGeom>
              <a:avLst/>
              <a:gdLst>
                <a:gd name="T0" fmla="*/ 0 w 2944"/>
                <a:gd name="T1" fmla="*/ 2147475056 h 575"/>
                <a:gd name="T2" fmla="*/ 2147475256 w 2944"/>
                <a:gd name="T3" fmla="*/ 2147475056 h 575"/>
                <a:gd name="T4" fmla="*/ 2147475256 w 2944"/>
                <a:gd name="T5" fmla="*/ 2147475056 h 575"/>
                <a:gd name="T6" fmla="*/ 2147475256 w 2944"/>
                <a:gd name="T7" fmla="*/ 2147475056 h 575"/>
                <a:gd name="T8" fmla="*/ 2147475256 w 2944"/>
                <a:gd name="T9" fmla="*/ 2147475056 h 575"/>
                <a:gd name="T10" fmla="*/ 2147475256 w 2944"/>
                <a:gd name="T11" fmla="*/ 2147475056 h 575"/>
                <a:gd name="T12" fmla="*/ 2147475256 w 2944"/>
                <a:gd name="T13" fmla="*/ 2147475056 h 575"/>
                <a:gd name="T14" fmla="*/ 2147475256 w 2944"/>
                <a:gd name="T15" fmla="*/ 0 h 5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44"/>
                <a:gd name="T25" fmla="*/ 0 h 575"/>
                <a:gd name="T26" fmla="*/ 2944 w 2944"/>
                <a:gd name="T27" fmla="*/ 575 h 5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44" h="575">
                  <a:moveTo>
                    <a:pt x="0" y="446"/>
                  </a:moveTo>
                  <a:cubicBezTo>
                    <a:pt x="70" y="459"/>
                    <a:pt x="234" y="514"/>
                    <a:pt x="422" y="528"/>
                  </a:cubicBezTo>
                  <a:cubicBezTo>
                    <a:pt x="610" y="541"/>
                    <a:pt x="925" y="575"/>
                    <a:pt x="1126" y="528"/>
                  </a:cubicBezTo>
                  <a:cubicBezTo>
                    <a:pt x="1327" y="481"/>
                    <a:pt x="1498" y="313"/>
                    <a:pt x="1631" y="243"/>
                  </a:cubicBezTo>
                  <a:cubicBezTo>
                    <a:pt x="1764" y="173"/>
                    <a:pt x="1809" y="138"/>
                    <a:pt x="1921" y="106"/>
                  </a:cubicBezTo>
                  <a:cubicBezTo>
                    <a:pt x="2033" y="74"/>
                    <a:pt x="2161" y="67"/>
                    <a:pt x="2303" y="52"/>
                  </a:cubicBezTo>
                  <a:cubicBezTo>
                    <a:pt x="2445" y="37"/>
                    <a:pt x="2669" y="25"/>
                    <a:pt x="2776" y="16"/>
                  </a:cubicBezTo>
                  <a:cubicBezTo>
                    <a:pt x="2883" y="7"/>
                    <a:pt x="2909" y="3"/>
                    <a:pt x="2944" y="0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484" name="Rectangle 20"/>
            <p:cNvSpPr>
              <a:spLocks noChangeArrowheads="1"/>
            </p:cNvSpPr>
            <p:nvPr/>
          </p:nvSpPr>
          <p:spPr bwMode="auto">
            <a:xfrm>
              <a:off x="4244975" y="3189288"/>
              <a:ext cx="469900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dirty="0">
                  <a:solidFill>
                    <a:srgbClr val="008000"/>
                  </a:solidFill>
                </a:rPr>
                <a:t>16</a:t>
              </a:r>
              <a:r>
                <a:rPr lang="en-US" sz="1400" baseline="30000" dirty="0">
                  <a:solidFill>
                    <a:srgbClr val="008000"/>
                  </a:solidFill>
                </a:rPr>
                <a:t>th</a:t>
              </a:r>
            </a:p>
          </p:txBody>
        </p:sp>
        <p:sp>
          <p:nvSpPr>
            <p:cNvPr id="62485" name="Freeform 21"/>
            <p:cNvSpPr>
              <a:spLocks/>
            </p:cNvSpPr>
            <p:nvPr/>
          </p:nvSpPr>
          <p:spPr bwMode="auto">
            <a:xfrm>
              <a:off x="5038725" y="2647950"/>
              <a:ext cx="1381125" cy="1806575"/>
            </a:xfrm>
            <a:custGeom>
              <a:avLst/>
              <a:gdLst>
                <a:gd name="T0" fmla="*/ 0 w 870"/>
                <a:gd name="T1" fmla="*/ 2147475047 h 1138"/>
                <a:gd name="T2" fmla="*/ 2147475365 w 870"/>
                <a:gd name="T3" fmla="*/ 2147475047 h 1138"/>
                <a:gd name="T4" fmla="*/ 2147475365 w 870"/>
                <a:gd name="T5" fmla="*/ 2147475047 h 1138"/>
                <a:gd name="T6" fmla="*/ 2147475365 w 870"/>
                <a:gd name="T7" fmla="*/ 2147475047 h 1138"/>
                <a:gd name="T8" fmla="*/ 2147475365 w 870"/>
                <a:gd name="T9" fmla="*/ 0 h 1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0"/>
                <a:gd name="T16" fmla="*/ 0 h 1138"/>
                <a:gd name="T17" fmla="*/ 870 w 870"/>
                <a:gd name="T18" fmla="*/ 1138 h 1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0" h="1138">
                  <a:moveTo>
                    <a:pt x="0" y="1138"/>
                  </a:moveTo>
                  <a:cubicBezTo>
                    <a:pt x="44" y="1061"/>
                    <a:pt x="184" y="808"/>
                    <a:pt x="264" y="678"/>
                  </a:cubicBezTo>
                  <a:cubicBezTo>
                    <a:pt x="344" y="548"/>
                    <a:pt x="403" y="456"/>
                    <a:pt x="482" y="356"/>
                  </a:cubicBezTo>
                  <a:cubicBezTo>
                    <a:pt x="561" y="256"/>
                    <a:pt x="673" y="139"/>
                    <a:pt x="738" y="80"/>
                  </a:cubicBezTo>
                  <a:cubicBezTo>
                    <a:pt x="803" y="21"/>
                    <a:pt x="842" y="17"/>
                    <a:pt x="870" y="0"/>
                  </a:cubicBezTo>
                </a:path>
              </a:pathLst>
            </a:custGeom>
            <a:noFill/>
            <a:ln w="9525">
              <a:solidFill>
                <a:srgbClr val="996633"/>
              </a:solidFill>
              <a:prstDash val="dash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486" name="Rectangle 22"/>
            <p:cNvSpPr>
              <a:spLocks noChangeArrowheads="1"/>
            </p:cNvSpPr>
            <p:nvPr/>
          </p:nvSpPr>
          <p:spPr bwMode="auto">
            <a:xfrm>
              <a:off x="5089525" y="4162425"/>
              <a:ext cx="89217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>
                  <a:solidFill>
                    <a:srgbClr val="996633"/>
                  </a:solidFill>
                </a:rPr>
                <a:t>16</a:t>
              </a:r>
              <a:r>
                <a:rPr lang="en-US" sz="1400" baseline="30000">
                  <a:solidFill>
                    <a:srgbClr val="996633"/>
                  </a:solidFill>
                </a:rPr>
                <a:t>th </a:t>
              </a:r>
              <a:r>
                <a:rPr lang="en-US" sz="1400">
                  <a:solidFill>
                    <a:srgbClr val="996633"/>
                  </a:solidFill>
                </a:rPr>
                <a:t>–19</a:t>
              </a:r>
              <a:r>
                <a:rPr lang="en-US" sz="1400" baseline="30000">
                  <a:solidFill>
                    <a:srgbClr val="996633"/>
                  </a:solidFill>
                </a:rPr>
                <a:t>th</a:t>
              </a:r>
            </a:p>
          </p:txBody>
        </p:sp>
        <p:sp>
          <p:nvSpPr>
            <p:cNvPr id="62507" name="Freeform 49"/>
            <p:cNvSpPr>
              <a:spLocks/>
            </p:cNvSpPr>
            <p:nvPr/>
          </p:nvSpPr>
          <p:spPr bwMode="auto">
            <a:xfrm>
              <a:off x="3243263" y="3098800"/>
              <a:ext cx="1106487" cy="1100137"/>
            </a:xfrm>
            <a:custGeom>
              <a:avLst/>
              <a:gdLst>
                <a:gd name="T0" fmla="*/ 2147475216 w 697"/>
                <a:gd name="T1" fmla="*/ 0 h 693"/>
                <a:gd name="T2" fmla="*/ 2147475216 w 697"/>
                <a:gd name="T3" fmla="*/ 2147475211 h 693"/>
                <a:gd name="T4" fmla="*/ 2147475216 w 697"/>
                <a:gd name="T5" fmla="*/ 2147475211 h 693"/>
                <a:gd name="T6" fmla="*/ 0 w 697"/>
                <a:gd name="T7" fmla="*/ 2147475211 h 6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7"/>
                <a:gd name="T13" fmla="*/ 0 h 693"/>
                <a:gd name="T14" fmla="*/ 697 w 697"/>
                <a:gd name="T15" fmla="*/ 693 h 6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7" h="693">
                  <a:moveTo>
                    <a:pt x="697" y="0"/>
                  </a:moveTo>
                  <a:cubicBezTo>
                    <a:pt x="648" y="59"/>
                    <a:pt x="494" y="264"/>
                    <a:pt x="398" y="353"/>
                  </a:cubicBezTo>
                  <a:cubicBezTo>
                    <a:pt x="302" y="442"/>
                    <a:pt x="186" y="480"/>
                    <a:pt x="119" y="537"/>
                  </a:cubicBezTo>
                  <a:cubicBezTo>
                    <a:pt x="53" y="594"/>
                    <a:pt x="25" y="661"/>
                    <a:pt x="0" y="693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508" name="Text Box 50"/>
            <p:cNvSpPr txBox="1">
              <a:spLocks noChangeArrowheads="1"/>
            </p:cNvSpPr>
            <p:nvPr/>
          </p:nvSpPr>
          <p:spPr bwMode="auto">
            <a:xfrm>
              <a:off x="4495800" y="2889250"/>
              <a:ext cx="1341437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dirty="0">
                  <a:solidFill>
                    <a:srgbClr val="008000"/>
                  </a:solidFill>
                </a:rPr>
                <a:t>Andes, Mexico</a:t>
              </a:r>
            </a:p>
          </p:txBody>
        </p:sp>
      </p:grpSp>
      <p:sp>
        <p:nvSpPr>
          <p:cNvPr id="74" name="Rectangle 73"/>
          <p:cNvSpPr/>
          <p:nvPr/>
        </p:nvSpPr>
        <p:spPr>
          <a:xfrm>
            <a:off x="130234" y="140914"/>
            <a:ext cx="3351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Calibri" pitchFamily="34" charset="0"/>
              </a:rPr>
              <a:t>Ce que nous dit l’histoire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57686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96331"/>
            <a:ext cx="5870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Calibri" pitchFamily="34" charset="0"/>
              </a:rPr>
              <a:t>Quelle est la structure du matériel européen?</a:t>
            </a:r>
            <a:endParaRPr lang="fr-F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7772" y="1108363"/>
            <a:ext cx="6870700" cy="511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ZoneTexte 3"/>
          <p:cNvSpPr txBox="1">
            <a:spLocks noChangeArrowheads="1"/>
          </p:cNvSpPr>
          <p:nvPr/>
        </p:nvSpPr>
        <p:spPr bwMode="auto">
          <a:xfrm>
            <a:off x="216478" y="1263361"/>
            <a:ext cx="3571875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1600" dirty="0"/>
          </a:p>
          <a:p>
            <a:r>
              <a:rPr lang="fr-FR" sz="1600" dirty="0">
                <a:solidFill>
                  <a:srgbClr val="00DE00"/>
                </a:solidFill>
              </a:rPr>
              <a:t>1=Pyrénées-Galice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2= </a:t>
            </a:r>
            <a:r>
              <a:rPr lang="fr-FR" sz="1600" dirty="0" err="1">
                <a:solidFill>
                  <a:srgbClr val="FF0000"/>
                </a:solidFill>
              </a:rPr>
              <a:t>Northern</a:t>
            </a:r>
            <a:r>
              <a:rPr lang="fr-FR" sz="1600" dirty="0">
                <a:solidFill>
                  <a:srgbClr val="FF0000"/>
                </a:solidFill>
              </a:rPr>
              <a:t> Flints</a:t>
            </a:r>
          </a:p>
          <a:p>
            <a:r>
              <a:rPr lang="fr-FR" sz="1600" dirty="0">
                <a:solidFill>
                  <a:srgbClr val="3366CC"/>
                </a:solidFill>
              </a:rPr>
              <a:t>3=Europe du sud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53622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8080" y="274638"/>
            <a:ext cx="897592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1. L’homme et les plantes cultivées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34" y="1729456"/>
            <a:ext cx="2565400" cy="3175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443" y="1619712"/>
            <a:ext cx="3530600" cy="22987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47209" b="16842"/>
          <a:stretch/>
        </p:blipFill>
        <p:spPr>
          <a:xfrm>
            <a:off x="4874309" y="4375266"/>
            <a:ext cx="2857355" cy="195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35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age 3" descr="carto_K8_all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429" y="920461"/>
            <a:ext cx="7452883" cy="593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Ellipse 4"/>
          <p:cNvSpPr>
            <a:spLocks noChangeAspect="1" noChangeArrowheads="1"/>
          </p:cNvSpPr>
          <p:nvPr/>
        </p:nvSpPr>
        <p:spPr bwMode="auto">
          <a:xfrm>
            <a:off x="1683325" y="1288633"/>
            <a:ext cx="2243138" cy="1176337"/>
          </a:xfrm>
          <a:prstGeom prst="ellipse">
            <a:avLst/>
          </a:prstGeom>
          <a:noFill/>
          <a:ln w="41275" algn="ctr">
            <a:solidFill>
              <a:srgbClr val="6600FF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76804" name="Ellipse 6"/>
          <p:cNvSpPr>
            <a:spLocks noChangeArrowheads="1"/>
          </p:cNvSpPr>
          <p:nvPr/>
        </p:nvSpPr>
        <p:spPr bwMode="auto">
          <a:xfrm>
            <a:off x="2951018" y="3241970"/>
            <a:ext cx="909350" cy="519351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fr-FR"/>
          </a:p>
        </p:txBody>
      </p:sp>
      <p:cxnSp>
        <p:nvCxnSpPr>
          <p:cNvPr id="76805" name="Forme 8"/>
          <p:cNvCxnSpPr>
            <a:cxnSpLocks noChangeShapeType="1"/>
            <a:stCxn id="76803" idx="6"/>
          </p:cNvCxnSpPr>
          <p:nvPr/>
        </p:nvCxnSpPr>
        <p:spPr bwMode="auto">
          <a:xfrm flipV="1">
            <a:off x="3926463" y="1658520"/>
            <a:ext cx="1900237" cy="217488"/>
          </a:xfrm>
          <a:prstGeom prst="curvedConnector3">
            <a:avLst>
              <a:gd name="adj1" fmla="val 50000"/>
            </a:avLst>
          </a:prstGeom>
          <a:noFill/>
          <a:ln w="38100" algn="ctr">
            <a:solidFill>
              <a:srgbClr val="6600FF"/>
            </a:solidFill>
            <a:round/>
            <a:headEnd/>
            <a:tailEnd type="arrow" w="med" len="med"/>
          </a:ln>
        </p:spPr>
      </p:cxnSp>
      <p:cxnSp>
        <p:nvCxnSpPr>
          <p:cNvPr id="76806" name="Connecteur en arc 13"/>
          <p:cNvCxnSpPr>
            <a:cxnSpLocks noChangeShapeType="1"/>
            <a:stCxn id="76804" idx="6"/>
          </p:cNvCxnSpPr>
          <p:nvPr/>
        </p:nvCxnSpPr>
        <p:spPr bwMode="auto">
          <a:xfrm flipV="1">
            <a:off x="3860368" y="2119746"/>
            <a:ext cx="1667596" cy="1381900"/>
          </a:xfrm>
          <a:prstGeom prst="curvedConnector3">
            <a:avLst>
              <a:gd name="adj1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Rectangle 8"/>
          <p:cNvSpPr/>
          <p:nvPr/>
        </p:nvSpPr>
        <p:spPr>
          <a:xfrm>
            <a:off x="0" y="210187"/>
            <a:ext cx="8972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Calibri" pitchFamily="34" charset="0"/>
              </a:rPr>
              <a:t>Quelle est la structure du matériel américain-européen échantillonné?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88986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93" name="Freeform 29"/>
          <p:cNvSpPr>
            <a:spLocks/>
          </p:cNvSpPr>
          <p:nvPr/>
        </p:nvSpPr>
        <p:spPr bwMode="auto">
          <a:xfrm>
            <a:off x="2575923" y="3603045"/>
            <a:ext cx="2114550" cy="3165475"/>
          </a:xfrm>
          <a:custGeom>
            <a:avLst/>
            <a:gdLst>
              <a:gd name="T0" fmla="*/ 2147483647 w 698"/>
              <a:gd name="T1" fmla="*/ 2147483647 h 1230"/>
              <a:gd name="T2" fmla="*/ 2147483647 w 698"/>
              <a:gd name="T3" fmla="*/ 2147483647 h 1230"/>
              <a:gd name="T4" fmla="*/ 2147483647 w 698"/>
              <a:gd name="T5" fmla="*/ 2147483647 h 1230"/>
              <a:gd name="T6" fmla="*/ 2147483647 w 698"/>
              <a:gd name="T7" fmla="*/ 2147483647 h 1230"/>
              <a:gd name="T8" fmla="*/ 2147483647 w 698"/>
              <a:gd name="T9" fmla="*/ 2147483647 h 1230"/>
              <a:gd name="T10" fmla="*/ 2147483647 w 698"/>
              <a:gd name="T11" fmla="*/ 2147483647 h 1230"/>
              <a:gd name="T12" fmla="*/ 2147483647 w 698"/>
              <a:gd name="T13" fmla="*/ 2147483647 h 1230"/>
              <a:gd name="T14" fmla="*/ 2147483647 w 698"/>
              <a:gd name="T15" fmla="*/ 2147483647 h 1230"/>
              <a:gd name="T16" fmla="*/ 2147483647 w 698"/>
              <a:gd name="T17" fmla="*/ 2147483647 h 1230"/>
              <a:gd name="T18" fmla="*/ 2147483647 w 698"/>
              <a:gd name="T19" fmla="*/ 2147483647 h 1230"/>
              <a:gd name="T20" fmla="*/ 2147483647 w 698"/>
              <a:gd name="T21" fmla="*/ 2147483647 h 1230"/>
              <a:gd name="T22" fmla="*/ 2147483647 w 698"/>
              <a:gd name="T23" fmla="*/ 2147483647 h 1230"/>
              <a:gd name="T24" fmla="*/ 2147483647 w 698"/>
              <a:gd name="T25" fmla="*/ 2147483647 h 1230"/>
              <a:gd name="T26" fmla="*/ 2147483647 w 698"/>
              <a:gd name="T27" fmla="*/ 2147483647 h 1230"/>
              <a:gd name="T28" fmla="*/ 2147483647 w 698"/>
              <a:gd name="T29" fmla="*/ 2147483647 h 1230"/>
              <a:gd name="T30" fmla="*/ 2147483647 w 698"/>
              <a:gd name="T31" fmla="*/ 2147483647 h 1230"/>
              <a:gd name="T32" fmla="*/ 2147483647 w 698"/>
              <a:gd name="T33" fmla="*/ 2147483647 h 1230"/>
              <a:gd name="T34" fmla="*/ 2147483647 w 698"/>
              <a:gd name="T35" fmla="*/ 2147483647 h 1230"/>
              <a:gd name="T36" fmla="*/ 2147483647 w 698"/>
              <a:gd name="T37" fmla="*/ 2147483647 h 1230"/>
              <a:gd name="T38" fmla="*/ 2147483647 w 698"/>
              <a:gd name="T39" fmla="*/ 2147483647 h 1230"/>
              <a:gd name="T40" fmla="*/ 2147483647 w 698"/>
              <a:gd name="T41" fmla="*/ 2147483647 h 1230"/>
              <a:gd name="T42" fmla="*/ 2147483647 w 698"/>
              <a:gd name="T43" fmla="*/ 2147483647 h 1230"/>
              <a:gd name="T44" fmla="*/ 2147483647 w 698"/>
              <a:gd name="T45" fmla="*/ 2147483647 h 1230"/>
              <a:gd name="T46" fmla="*/ 2147483647 w 698"/>
              <a:gd name="T47" fmla="*/ 2147483647 h 1230"/>
              <a:gd name="T48" fmla="*/ 2147483647 w 698"/>
              <a:gd name="T49" fmla="*/ 2147483647 h 1230"/>
              <a:gd name="T50" fmla="*/ 2147483647 w 698"/>
              <a:gd name="T51" fmla="*/ 2147483647 h 1230"/>
              <a:gd name="T52" fmla="*/ 2147483647 w 698"/>
              <a:gd name="T53" fmla="*/ 2147483647 h 1230"/>
              <a:gd name="T54" fmla="*/ 2147483647 w 698"/>
              <a:gd name="T55" fmla="*/ 2147483647 h 1230"/>
              <a:gd name="T56" fmla="*/ 2147483647 w 698"/>
              <a:gd name="T57" fmla="*/ 2147483647 h 1230"/>
              <a:gd name="T58" fmla="*/ 2147483647 w 698"/>
              <a:gd name="T59" fmla="*/ 2147483647 h 1230"/>
              <a:gd name="T60" fmla="*/ 2147483647 w 698"/>
              <a:gd name="T61" fmla="*/ 2147483647 h 1230"/>
              <a:gd name="T62" fmla="*/ 2147483647 w 698"/>
              <a:gd name="T63" fmla="*/ 2147483647 h 1230"/>
              <a:gd name="T64" fmla="*/ 2147483647 w 698"/>
              <a:gd name="T65" fmla="*/ 2147483647 h 1230"/>
              <a:gd name="T66" fmla="*/ 2147483647 w 698"/>
              <a:gd name="T67" fmla="*/ 2147483647 h 1230"/>
              <a:gd name="T68" fmla="*/ 2147483647 w 698"/>
              <a:gd name="T69" fmla="*/ 2147483647 h 1230"/>
              <a:gd name="T70" fmla="*/ 2147483647 w 698"/>
              <a:gd name="T71" fmla="*/ 2147483647 h 1230"/>
              <a:gd name="T72" fmla="*/ 2147483647 w 698"/>
              <a:gd name="T73" fmla="*/ 2147483647 h 1230"/>
              <a:gd name="T74" fmla="*/ 2147483647 w 698"/>
              <a:gd name="T75" fmla="*/ 2147483647 h 1230"/>
              <a:gd name="T76" fmla="*/ 2147483647 w 698"/>
              <a:gd name="T77" fmla="*/ 2147483647 h 1230"/>
              <a:gd name="T78" fmla="*/ 2147483647 w 698"/>
              <a:gd name="T79" fmla="*/ 2147483647 h 1230"/>
              <a:gd name="T80" fmla="*/ 2147483647 w 698"/>
              <a:gd name="T81" fmla="*/ 2147483647 h 1230"/>
              <a:gd name="T82" fmla="*/ 2147483647 w 698"/>
              <a:gd name="T83" fmla="*/ 2147483647 h 1230"/>
              <a:gd name="T84" fmla="*/ 2147483647 w 698"/>
              <a:gd name="T85" fmla="*/ 2147483647 h 1230"/>
              <a:gd name="T86" fmla="*/ 2147483647 w 698"/>
              <a:gd name="T87" fmla="*/ 2147483647 h 1230"/>
              <a:gd name="T88" fmla="*/ 2147483647 w 698"/>
              <a:gd name="T89" fmla="*/ 2147483647 h 1230"/>
              <a:gd name="T90" fmla="*/ 2147483647 w 698"/>
              <a:gd name="T91" fmla="*/ 2147483647 h 1230"/>
              <a:gd name="T92" fmla="*/ 2147483647 w 698"/>
              <a:gd name="T93" fmla="*/ 2147483647 h 123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98"/>
              <a:gd name="T142" fmla="*/ 0 h 1230"/>
              <a:gd name="T143" fmla="*/ 698 w 698"/>
              <a:gd name="T144" fmla="*/ 1230 h 123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98" h="1230">
                <a:moveTo>
                  <a:pt x="54" y="55"/>
                </a:moveTo>
                <a:lnTo>
                  <a:pt x="63" y="40"/>
                </a:lnTo>
                <a:lnTo>
                  <a:pt x="80" y="20"/>
                </a:lnTo>
                <a:lnTo>
                  <a:pt x="105" y="8"/>
                </a:lnTo>
                <a:lnTo>
                  <a:pt x="119" y="0"/>
                </a:lnTo>
                <a:lnTo>
                  <a:pt x="132" y="2"/>
                </a:lnTo>
                <a:lnTo>
                  <a:pt x="129" y="12"/>
                </a:lnTo>
                <a:lnTo>
                  <a:pt x="114" y="22"/>
                </a:lnTo>
                <a:lnTo>
                  <a:pt x="110" y="42"/>
                </a:lnTo>
                <a:lnTo>
                  <a:pt x="114" y="59"/>
                </a:lnTo>
                <a:lnTo>
                  <a:pt x="127" y="59"/>
                </a:lnTo>
                <a:lnTo>
                  <a:pt x="132" y="40"/>
                </a:lnTo>
                <a:lnTo>
                  <a:pt x="136" y="22"/>
                </a:lnTo>
                <a:lnTo>
                  <a:pt x="144" y="28"/>
                </a:lnTo>
                <a:lnTo>
                  <a:pt x="154" y="38"/>
                </a:lnTo>
                <a:lnTo>
                  <a:pt x="171" y="34"/>
                </a:lnTo>
                <a:lnTo>
                  <a:pt x="182" y="42"/>
                </a:lnTo>
                <a:lnTo>
                  <a:pt x="185" y="52"/>
                </a:lnTo>
                <a:lnTo>
                  <a:pt x="210" y="48"/>
                </a:lnTo>
                <a:lnTo>
                  <a:pt x="261" y="42"/>
                </a:lnTo>
                <a:lnTo>
                  <a:pt x="280" y="75"/>
                </a:lnTo>
                <a:lnTo>
                  <a:pt x="312" y="91"/>
                </a:lnTo>
                <a:lnTo>
                  <a:pt x="311" y="105"/>
                </a:lnTo>
                <a:lnTo>
                  <a:pt x="324" y="97"/>
                </a:lnTo>
                <a:lnTo>
                  <a:pt x="340" y="97"/>
                </a:lnTo>
                <a:lnTo>
                  <a:pt x="358" y="111"/>
                </a:lnTo>
                <a:lnTo>
                  <a:pt x="380" y="109"/>
                </a:lnTo>
                <a:lnTo>
                  <a:pt x="399" y="111"/>
                </a:lnTo>
                <a:lnTo>
                  <a:pt x="430" y="137"/>
                </a:lnTo>
                <a:lnTo>
                  <a:pt x="462" y="169"/>
                </a:lnTo>
                <a:lnTo>
                  <a:pt x="476" y="205"/>
                </a:lnTo>
                <a:lnTo>
                  <a:pt x="467" y="234"/>
                </a:lnTo>
                <a:lnTo>
                  <a:pt x="506" y="244"/>
                </a:lnTo>
                <a:lnTo>
                  <a:pt x="571" y="258"/>
                </a:lnTo>
                <a:lnTo>
                  <a:pt x="637" y="274"/>
                </a:lnTo>
                <a:lnTo>
                  <a:pt x="680" y="306"/>
                </a:lnTo>
                <a:lnTo>
                  <a:pt x="698" y="336"/>
                </a:lnTo>
                <a:lnTo>
                  <a:pt x="698" y="375"/>
                </a:lnTo>
                <a:lnTo>
                  <a:pt x="681" y="409"/>
                </a:lnTo>
                <a:lnTo>
                  <a:pt x="663" y="427"/>
                </a:lnTo>
                <a:lnTo>
                  <a:pt x="651" y="439"/>
                </a:lnTo>
                <a:lnTo>
                  <a:pt x="637" y="465"/>
                </a:lnTo>
                <a:lnTo>
                  <a:pt x="635" y="487"/>
                </a:lnTo>
                <a:lnTo>
                  <a:pt x="637" y="515"/>
                </a:lnTo>
                <a:lnTo>
                  <a:pt x="630" y="544"/>
                </a:lnTo>
                <a:lnTo>
                  <a:pt x="620" y="550"/>
                </a:lnTo>
                <a:lnTo>
                  <a:pt x="617" y="566"/>
                </a:lnTo>
                <a:lnTo>
                  <a:pt x="605" y="578"/>
                </a:lnTo>
                <a:lnTo>
                  <a:pt x="603" y="592"/>
                </a:lnTo>
                <a:lnTo>
                  <a:pt x="588" y="608"/>
                </a:lnTo>
                <a:lnTo>
                  <a:pt x="564" y="636"/>
                </a:lnTo>
                <a:lnTo>
                  <a:pt x="544" y="644"/>
                </a:lnTo>
                <a:lnTo>
                  <a:pt x="530" y="642"/>
                </a:lnTo>
                <a:lnTo>
                  <a:pt x="505" y="656"/>
                </a:lnTo>
                <a:lnTo>
                  <a:pt x="479" y="689"/>
                </a:lnTo>
                <a:lnTo>
                  <a:pt x="474" y="701"/>
                </a:lnTo>
                <a:lnTo>
                  <a:pt x="474" y="717"/>
                </a:lnTo>
                <a:lnTo>
                  <a:pt x="479" y="735"/>
                </a:lnTo>
                <a:lnTo>
                  <a:pt x="467" y="753"/>
                </a:lnTo>
                <a:lnTo>
                  <a:pt x="467" y="767"/>
                </a:lnTo>
                <a:lnTo>
                  <a:pt x="447" y="783"/>
                </a:lnTo>
                <a:lnTo>
                  <a:pt x="431" y="795"/>
                </a:lnTo>
                <a:lnTo>
                  <a:pt x="420" y="813"/>
                </a:lnTo>
                <a:lnTo>
                  <a:pt x="414" y="831"/>
                </a:lnTo>
                <a:lnTo>
                  <a:pt x="397" y="854"/>
                </a:lnTo>
                <a:lnTo>
                  <a:pt x="391" y="850"/>
                </a:lnTo>
                <a:lnTo>
                  <a:pt x="377" y="850"/>
                </a:lnTo>
                <a:lnTo>
                  <a:pt x="360" y="858"/>
                </a:lnTo>
                <a:lnTo>
                  <a:pt x="372" y="868"/>
                </a:lnTo>
                <a:lnTo>
                  <a:pt x="372" y="888"/>
                </a:lnTo>
                <a:lnTo>
                  <a:pt x="370" y="904"/>
                </a:lnTo>
                <a:lnTo>
                  <a:pt x="362" y="916"/>
                </a:lnTo>
                <a:lnTo>
                  <a:pt x="340" y="918"/>
                </a:lnTo>
                <a:lnTo>
                  <a:pt x="323" y="924"/>
                </a:lnTo>
                <a:lnTo>
                  <a:pt x="314" y="936"/>
                </a:lnTo>
                <a:lnTo>
                  <a:pt x="314" y="956"/>
                </a:lnTo>
                <a:lnTo>
                  <a:pt x="294" y="962"/>
                </a:lnTo>
                <a:lnTo>
                  <a:pt x="277" y="956"/>
                </a:lnTo>
                <a:lnTo>
                  <a:pt x="272" y="968"/>
                </a:lnTo>
                <a:lnTo>
                  <a:pt x="280" y="976"/>
                </a:lnTo>
                <a:lnTo>
                  <a:pt x="275" y="1007"/>
                </a:lnTo>
                <a:lnTo>
                  <a:pt x="268" y="1033"/>
                </a:lnTo>
                <a:lnTo>
                  <a:pt x="246" y="1033"/>
                </a:lnTo>
                <a:lnTo>
                  <a:pt x="239" y="1043"/>
                </a:lnTo>
                <a:lnTo>
                  <a:pt x="241" y="1063"/>
                </a:lnTo>
                <a:lnTo>
                  <a:pt x="253" y="1063"/>
                </a:lnTo>
                <a:lnTo>
                  <a:pt x="261" y="1075"/>
                </a:lnTo>
                <a:lnTo>
                  <a:pt x="256" y="1095"/>
                </a:lnTo>
                <a:lnTo>
                  <a:pt x="244" y="1097"/>
                </a:lnTo>
                <a:lnTo>
                  <a:pt x="226" y="1105"/>
                </a:lnTo>
                <a:lnTo>
                  <a:pt x="221" y="1121"/>
                </a:lnTo>
                <a:lnTo>
                  <a:pt x="219" y="1145"/>
                </a:lnTo>
                <a:lnTo>
                  <a:pt x="207" y="1157"/>
                </a:lnTo>
                <a:lnTo>
                  <a:pt x="250" y="1198"/>
                </a:lnTo>
                <a:lnTo>
                  <a:pt x="261" y="1218"/>
                </a:lnTo>
                <a:lnTo>
                  <a:pt x="255" y="1230"/>
                </a:lnTo>
                <a:lnTo>
                  <a:pt x="236" y="1222"/>
                </a:lnTo>
                <a:lnTo>
                  <a:pt x="221" y="1206"/>
                </a:lnTo>
                <a:lnTo>
                  <a:pt x="199" y="1194"/>
                </a:lnTo>
                <a:lnTo>
                  <a:pt x="178" y="1174"/>
                </a:lnTo>
                <a:lnTo>
                  <a:pt x="165" y="1149"/>
                </a:lnTo>
                <a:lnTo>
                  <a:pt x="163" y="1129"/>
                </a:lnTo>
                <a:lnTo>
                  <a:pt x="166" y="1113"/>
                </a:lnTo>
                <a:lnTo>
                  <a:pt x="165" y="982"/>
                </a:lnTo>
                <a:lnTo>
                  <a:pt x="159" y="956"/>
                </a:lnTo>
                <a:lnTo>
                  <a:pt x="144" y="932"/>
                </a:lnTo>
                <a:lnTo>
                  <a:pt x="144" y="910"/>
                </a:lnTo>
                <a:lnTo>
                  <a:pt x="154" y="884"/>
                </a:lnTo>
                <a:lnTo>
                  <a:pt x="163" y="852"/>
                </a:lnTo>
                <a:lnTo>
                  <a:pt x="159" y="819"/>
                </a:lnTo>
                <a:lnTo>
                  <a:pt x="158" y="805"/>
                </a:lnTo>
                <a:lnTo>
                  <a:pt x="156" y="787"/>
                </a:lnTo>
                <a:lnTo>
                  <a:pt x="161" y="779"/>
                </a:lnTo>
                <a:lnTo>
                  <a:pt x="165" y="743"/>
                </a:lnTo>
                <a:lnTo>
                  <a:pt x="161" y="725"/>
                </a:lnTo>
                <a:lnTo>
                  <a:pt x="168" y="680"/>
                </a:lnTo>
                <a:lnTo>
                  <a:pt x="161" y="642"/>
                </a:lnTo>
                <a:lnTo>
                  <a:pt x="166" y="622"/>
                </a:lnTo>
                <a:lnTo>
                  <a:pt x="175" y="584"/>
                </a:lnTo>
                <a:lnTo>
                  <a:pt x="166" y="560"/>
                </a:lnTo>
                <a:lnTo>
                  <a:pt x="149" y="542"/>
                </a:lnTo>
                <a:lnTo>
                  <a:pt x="144" y="521"/>
                </a:lnTo>
                <a:lnTo>
                  <a:pt x="125" y="503"/>
                </a:lnTo>
                <a:lnTo>
                  <a:pt x="105" y="491"/>
                </a:lnTo>
                <a:lnTo>
                  <a:pt x="76" y="485"/>
                </a:lnTo>
                <a:lnTo>
                  <a:pt x="63" y="457"/>
                </a:lnTo>
                <a:lnTo>
                  <a:pt x="44" y="431"/>
                </a:lnTo>
                <a:lnTo>
                  <a:pt x="42" y="409"/>
                </a:lnTo>
                <a:lnTo>
                  <a:pt x="40" y="389"/>
                </a:lnTo>
                <a:lnTo>
                  <a:pt x="35" y="375"/>
                </a:lnTo>
                <a:lnTo>
                  <a:pt x="25" y="358"/>
                </a:lnTo>
                <a:lnTo>
                  <a:pt x="12" y="350"/>
                </a:lnTo>
                <a:lnTo>
                  <a:pt x="1" y="334"/>
                </a:lnTo>
                <a:lnTo>
                  <a:pt x="13" y="320"/>
                </a:lnTo>
                <a:lnTo>
                  <a:pt x="13" y="286"/>
                </a:lnTo>
                <a:lnTo>
                  <a:pt x="6" y="268"/>
                </a:lnTo>
                <a:lnTo>
                  <a:pt x="0" y="250"/>
                </a:lnTo>
                <a:lnTo>
                  <a:pt x="6" y="224"/>
                </a:lnTo>
                <a:lnTo>
                  <a:pt x="34" y="159"/>
                </a:lnTo>
                <a:lnTo>
                  <a:pt x="35" y="131"/>
                </a:lnTo>
                <a:lnTo>
                  <a:pt x="51" y="101"/>
                </a:lnTo>
                <a:lnTo>
                  <a:pt x="51" y="85"/>
                </a:lnTo>
                <a:lnTo>
                  <a:pt x="54" y="55"/>
                </a:lnTo>
                <a:close/>
              </a:path>
            </a:pathLst>
          </a:custGeom>
          <a:solidFill>
            <a:srgbClr val="F8F8F8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e 70"/>
          <p:cNvGrpSpPr/>
          <p:nvPr/>
        </p:nvGrpSpPr>
        <p:grpSpPr>
          <a:xfrm>
            <a:off x="2915323" y="1523292"/>
            <a:ext cx="3382369" cy="565440"/>
            <a:chOff x="3279775" y="1682460"/>
            <a:chExt cx="3382369" cy="565440"/>
          </a:xfrm>
        </p:grpSpPr>
        <p:sp>
          <p:nvSpPr>
            <p:cNvPr id="62479" name="Freeform 15"/>
            <p:cNvSpPr>
              <a:spLocks/>
            </p:cNvSpPr>
            <p:nvPr/>
          </p:nvSpPr>
          <p:spPr bwMode="auto">
            <a:xfrm>
              <a:off x="3279775" y="2057400"/>
              <a:ext cx="3273425" cy="190500"/>
            </a:xfrm>
            <a:custGeom>
              <a:avLst/>
              <a:gdLst>
                <a:gd name="T0" fmla="*/ 0 w 2981"/>
                <a:gd name="T1" fmla="*/ 1131961049 h 130"/>
                <a:gd name="T2" fmla="*/ 112549011 w 2981"/>
                <a:gd name="T3" fmla="*/ 1131961049 h 130"/>
                <a:gd name="T4" fmla="*/ 112549011 w 2981"/>
                <a:gd name="T5" fmla="*/ 1131961049 h 130"/>
                <a:gd name="T6" fmla="*/ 112549011 w 2981"/>
                <a:gd name="T7" fmla="*/ 1131961049 h 130"/>
                <a:gd name="T8" fmla="*/ 112549011 w 2981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1"/>
                <a:gd name="T16" fmla="*/ 0 h 130"/>
                <a:gd name="T17" fmla="*/ 2981 w 2981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1" h="130">
                  <a:moveTo>
                    <a:pt x="0" y="130"/>
                  </a:moveTo>
                  <a:cubicBezTo>
                    <a:pt x="164" y="116"/>
                    <a:pt x="679" y="65"/>
                    <a:pt x="984" y="46"/>
                  </a:cubicBezTo>
                  <a:cubicBezTo>
                    <a:pt x="1289" y="27"/>
                    <a:pt x="1600" y="20"/>
                    <a:pt x="1830" y="16"/>
                  </a:cubicBezTo>
                  <a:cubicBezTo>
                    <a:pt x="2060" y="12"/>
                    <a:pt x="2170" y="28"/>
                    <a:pt x="2362" y="25"/>
                  </a:cubicBezTo>
                  <a:cubicBezTo>
                    <a:pt x="2554" y="22"/>
                    <a:pt x="2852" y="5"/>
                    <a:pt x="2981" y="0"/>
                  </a:cubicBezTo>
                </a:path>
              </a:pathLst>
            </a:custGeom>
            <a:noFill/>
            <a:ln w="9525">
              <a:solidFill>
                <a:schemeClr val="accent5">
                  <a:lumMod val="75000"/>
                </a:schemeClr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>
                <a:solidFill>
                  <a:srgbClr val="3366CC"/>
                </a:solidFill>
              </a:endParaRPr>
            </a:p>
          </p:txBody>
        </p:sp>
        <p:sp>
          <p:nvSpPr>
            <p:cNvPr id="62487" name="Rectangle 23"/>
            <p:cNvSpPr>
              <a:spLocks noChangeArrowheads="1"/>
            </p:cNvSpPr>
            <p:nvPr/>
          </p:nvSpPr>
          <p:spPr bwMode="auto">
            <a:xfrm>
              <a:off x="3733800" y="1911925"/>
              <a:ext cx="656732" cy="30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dirty="0">
                  <a:solidFill>
                    <a:srgbClr val="3366CC"/>
                  </a:solidFill>
                </a:rPr>
                <a:t>&lt;1539</a:t>
              </a:r>
              <a:endParaRPr lang="en-US" sz="1400" baseline="30000" dirty="0">
                <a:solidFill>
                  <a:srgbClr val="3366CC"/>
                </a:solidFill>
              </a:endParaRPr>
            </a:p>
          </p:txBody>
        </p:sp>
        <p:sp>
          <p:nvSpPr>
            <p:cNvPr id="62514" name="Text Box 56"/>
            <p:cNvSpPr txBox="1">
              <a:spLocks noChangeArrowheads="1"/>
            </p:cNvSpPr>
            <p:nvPr/>
          </p:nvSpPr>
          <p:spPr bwMode="auto">
            <a:xfrm>
              <a:off x="3717925" y="1682460"/>
              <a:ext cx="2944219" cy="30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dirty="0" err="1">
                  <a:solidFill>
                    <a:srgbClr val="3366CC"/>
                  </a:solidFill>
                </a:rPr>
                <a:t>Matériel</a:t>
              </a:r>
              <a:r>
                <a:rPr lang="en-US" sz="1400" dirty="0">
                  <a:solidFill>
                    <a:srgbClr val="3366CC"/>
                  </a:solidFill>
                </a:rPr>
                <a:t> </a:t>
              </a:r>
              <a:r>
                <a:rPr lang="en-US" sz="1400" dirty="0" err="1">
                  <a:solidFill>
                    <a:srgbClr val="3366CC"/>
                  </a:solidFill>
                </a:rPr>
                <a:t>précoce</a:t>
              </a:r>
              <a:r>
                <a:rPr lang="en-US" sz="1400" dirty="0">
                  <a:solidFill>
                    <a:srgbClr val="3366CC"/>
                  </a:solidFill>
                </a:rPr>
                <a:t>, Northern Flint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895385" y="574095"/>
            <a:ext cx="1376363" cy="1165225"/>
            <a:chOff x="2891" y="695"/>
            <a:chExt cx="489" cy="447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3087" y="975"/>
              <a:ext cx="150" cy="167"/>
              <a:chOff x="3087" y="975"/>
              <a:chExt cx="150" cy="167"/>
            </a:xfrm>
          </p:grpSpPr>
          <p:sp>
            <p:nvSpPr>
              <p:cNvPr id="62533" name="Freeform 8"/>
              <p:cNvSpPr>
                <a:spLocks/>
              </p:cNvSpPr>
              <p:nvPr/>
            </p:nvSpPr>
            <p:spPr bwMode="auto">
              <a:xfrm>
                <a:off x="3087" y="1037"/>
                <a:ext cx="70" cy="93"/>
              </a:xfrm>
              <a:custGeom>
                <a:avLst/>
                <a:gdLst>
                  <a:gd name="T0" fmla="*/ 16 w 70"/>
                  <a:gd name="T1" fmla="*/ 28 h 93"/>
                  <a:gd name="T2" fmla="*/ 21 w 70"/>
                  <a:gd name="T3" fmla="*/ 18 h 93"/>
                  <a:gd name="T4" fmla="*/ 34 w 70"/>
                  <a:gd name="T5" fmla="*/ 18 h 93"/>
                  <a:gd name="T6" fmla="*/ 52 w 70"/>
                  <a:gd name="T7" fmla="*/ 0 h 93"/>
                  <a:gd name="T8" fmla="*/ 58 w 70"/>
                  <a:gd name="T9" fmla="*/ 12 h 93"/>
                  <a:gd name="T10" fmla="*/ 67 w 70"/>
                  <a:gd name="T11" fmla="*/ 12 h 93"/>
                  <a:gd name="T12" fmla="*/ 70 w 70"/>
                  <a:gd name="T13" fmla="*/ 18 h 93"/>
                  <a:gd name="T14" fmla="*/ 65 w 70"/>
                  <a:gd name="T15" fmla="*/ 28 h 93"/>
                  <a:gd name="T16" fmla="*/ 58 w 70"/>
                  <a:gd name="T17" fmla="*/ 32 h 93"/>
                  <a:gd name="T18" fmla="*/ 58 w 70"/>
                  <a:gd name="T19" fmla="*/ 40 h 93"/>
                  <a:gd name="T20" fmla="*/ 56 w 70"/>
                  <a:gd name="T21" fmla="*/ 44 h 93"/>
                  <a:gd name="T22" fmla="*/ 54 w 70"/>
                  <a:gd name="T23" fmla="*/ 50 h 93"/>
                  <a:gd name="T24" fmla="*/ 58 w 70"/>
                  <a:gd name="T25" fmla="*/ 58 h 93"/>
                  <a:gd name="T26" fmla="*/ 52 w 70"/>
                  <a:gd name="T27" fmla="*/ 67 h 93"/>
                  <a:gd name="T28" fmla="*/ 47 w 70"/>
                  <a:gd name="T29" fmla="*/ 71 h 93"/>
                  <a:gd name="T30" fmla="*/ 41 w 70"/>
                  <a:gd name="T31" fmla="*/ 71 h 93"/>
                  <a:gd name="T32" fmla="*/ 39 w 70"/>
                  <a:gd name="T33" fmla="*/ 73 h 93"/>
                  <a:gd name="T34" fmla="*/ 38 w 70"/>
                  <a:gd name="T35" fmla="*/ 79 h 93"/>
                  <a:gd name="T36" fmla="*/ 29 w 70"/>
                  <a:gd name="T37" fmla="*/ 81 h 93"/>
                  <a:gd name="T38" fmla="*/ 27 w 70"/>
                  <a:gd name="T39" fmla="*/ 79 h 93"/>
                  <a:gd name="T40" fmla="*/ 19 w 70"/>
                  <a:gd name="T41" fmla="*/ 85 h 93"/>
                  <a:gd name="T42" fmla="*/ 18 w 70"/>
                  <a:gd name="T43" fmla="*/ 87 h 93"/>
                  <a:gd name="T44" fmla="*/ 9 w 70"/>
                  <a:gd name="T45" fmla="*/ 93 h 93"/>
                  <a:gd name="T46" fmla="*/ 5 w 70"/>
                  <a:gd name="T47" fmla="*/ 93 h 93"/>
                  <a:gd name="T48" fmla="*/ 3 w 70"/>
                  <a:gd name="T49" fmla="*/ 89 h 93"/>
                  <a:gd name="T50" fmla="*/ 1 w 70"/>
                  <a:gd name="T51" fmla="*/ 79 h 93"/>
                  <a:gd name="T52" fmla="*/ 0 w 70"/>
                  <a:gd name="T53" fmla="*/ 77 h 93"/>
                  <a:gd name="T54" fmla="*/ 0 w 70"/>
                  <a:gd name="T55" fmla="*/ 69 h 93"/>
                  <a:gd name="T56" fmla="*/ 5 w 70"/>
                  <a:gd name="T57" fmla="*/ 64 h 93"/>
                  <a:gd name="T58" fmla="*/ 10 w 70"/>
                  <a:gd name="T59" fmla="*/ 60 h 93"/>
                  <a:gd name="T60" fmla="*/ 14 w 70"/>
                  <a:gd name="T61" fmla="*/ 52 h 93"/>
                  <a:gd name="T62" fmla="*/ 19 w 70"/>
                  <a:gd name="T63" fmla="*/ 52 h 93"/>
                  <a:gd name="T64" fmla="*/ 23 w 70"/>
                  <a:gd name="T65" fmla="*/ 54 h 93"/>
                  <a:gd name="T66" fmla="*/ 29 w 70"/>
                  <a:gd name="T67" fmla="*/ 52 h 93"/>
                  <a:gd name="T68" fmla="*/ 23 w 70"/>
                  <a:gd name="T69" fmla="*/ 50 h 93"/>
                  <a:gd name="T70" fmla="*/ 16 w 70"/>
                  <a:gd name="T71" fmla="*/ 28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0"/>
                  <a:gd name="T109" fmla="*/ 0 h 93"/>
                  <a:gd name="T110" fmla="*/ 70 w 70"/>
                  <a:gd name="T111" fmla="*/ 93 h 9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0" h="93">
                    <a:moveTo>
                      <a:pt x="16" y="28"/>
                    </a:moveTo>
                    <a:lnTo>
                      <a:pt x="21" y="18"/>
                    </a:lnTo>
                    <a:lnTo>
                      <a:pt x="34" y="18"/>
                    </a:lnTo>
                    <a:lnTo>
                      <a:pt x="52" y="0"/>
                    </a:lnTo>
                    <a:lnTo>
                      <a:pt x="58" y="12"/>
                    </a:lnTo>
                    <a:lnTo>
                      <a:pt x="67" y="12"/>
                    </a:lnTo>
                    <a:lnTo>
                      <a:pt x="70" y="18"/>
                    </a:lnTo>
                    <a:lnTo>
                      <a:pt x="65" y="28"/>
                    </a:lnTo>
                    <a:lnTo>
                      <a:pt x="58" y="32"/>
                    </a:lnTo>
                    <a:lnTo>
                      <a:pt x="58" y="40"/>
                    </a:lnTo>
                    <a:lnTo>
                      <a:pt x="56" y="44"/>
                    </a:lnTo>
                    <a:lnTo>
                      <a:pt x="54" y="50"/>
                    </a:lnTo>
                    <a:lnTo>
                      <a:pt x="58" y="58"/>
                    </a:lnTo>
                    <a:lnTo>
                      <a:pt x="52" y="67"/>
                    </a:lnTo>
                    <a:lnTo>
                      <a:pt x="47" y="71"/>
                    </a:lnTo>
                    <a:lnTo>
                      <a:pt x="41" y="71"/>
                    </a:lnTo>
                    <a:lnTo>
                      <a:pt x="39" y="73"/>
                    </a:lnTo>
                    <a:lnTo>
                      <a:pt x="38" y="79"/>
                    </a:lnTo>
                    <a:lnTo>
                      <a:pt x="29" y="81"/>
                    </a:lnTo>
                    <a:lnTo>
                      <a:pt x="27" y="79"/>
                    </a:lnTo>
                    <a:lnTo>
                      <a:pt x="19" y="85"/>
                    </a:lnTo>
                    <a:lnTo>
                      <a:pt x="18" y="87"/>
                    </a:lnTo>
                    <a:lnTo>
                      <a:pt x="9" y="93"/>
                    </a:lnTo>
                    <a:lnTo>
                      <a:pt x="5" y="93"/>
                    </a:lnTo>
                    <a:lnTo>
                      <a:pt x="3" y="89"/>
                    </a:lnTo>
                    <a:lnTo>
                      <a:pt x="1" y="79"/>
                    </a:lnTo>
                    <a:lnTo>
                      <a:pt x="0" y="77"/>
                    </a:lnTo>
                    <a:lnTo>
                      <a:pt x="0" y="69"/>
                    </a:lnTo>
                    <a:lnTo>
                      <a:pt x="5" y="64"/>
                    </a:lnTo>
                    <a:lnTo>
                      <a:pt x="10" y="60"/>
                    </a:lnTo>
                    <a:lnTo>
                      <a:pt x="14" y="52"/>
                    </a:lnTo>
                    <a:lnTo>
                      <a:pt x="19" y="52"/>
                    </a:lnTo>
                    <a:lnTo>
                      <a:pt x="23" y="54"/>
                    </a:lnTo>
                    <a:lnTo>
                      <a:pt x="29" y="52"/>
                    </a:lnTo>
                    <a:lnTo>
                      <a:pt x="23" y="5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8F8F8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534" name="Freeform 9"/>
              <p:cNvSpPr>
                <a:spLocks/>
              </p:cNvSpPr>
              <p:nvPr/>
            </p:nvSpPr>
            <p:spPr bwMode="auto">
              <a:xfrm>
                <a:off x="3152" y="975"/>
                <a:ext cx="85" cy="167"/>
              </a:xfrm>
              <a:custGeom>
                <a:avLst/>
                <a:gdLst>
                  <a:gd name="T0" fmla="*/ 32 w 85"/>
                  <a:gd name="T1" fmla="*/ 18 h 167"/>
                  <a:gd name="T2" fmla="*/ 52 w 85"/>
                  <a:gd name="T3" fmla="*/ 16 h 167"/>
                  <a:gd name="T4" fmla="*/ 60 w 85"/>
                  <a:gd name="T5" fmla="*/ 10 h 167"/>
                  <a:gd name="T6" fmla="*/ 69 w 85"/>
                  <a:gd name="T7" fmla="*/ 4 h 167"/>
                  <a:gd name="T8" fmla="*/ 85 w 85"/>
                  <a:gd name="T9" fmla="*/ 2 h 167"/>
                  <a:gd name="T10" fmla="*/ 80 w 85"/>
                  <a:gd name="T11" fmla="*/ 16 h 167"/>
                  <a:gd name="T12" fmla="*/ 72 w 85"/>
                  <a:gd name="T13" fmla="*/ 20 h 167"/>
                  <a:gd name="T14" fmla="*/ 61 w 85"/>
                  <a:gd name="T15" fmla="*/ 32 h 167"/>
                  <a:gd name="T16" fmla="*/ 74 w 85"/>
                  <a:gd name="T17" fmla="*/ 32 h 167"/>
                  <a:gd name="T18" fmla="*/ 85 w 85"/>
                  <a:gd name="T19" fmla="*/ 32 h 167"/>
                  <a:gd name="T20" fmla="*/ 78 w 85"/>
                  <a:gd name="T21" fmla="*/ 46 h 167"/>
                  <a:gd name="T22" fmla="*/ 65 w 85"/>
                  <a:gd name="T23" fmla="*/ 52 h 167"/>
                  <a:gd name="T24" fmla="*/ 63 w 85"/>
                  <a:gd name="T25" fmla="*/ 62 h 167"/>
                  <a:gd name="T26" fmla="*/ 74 w 85"/>
                  <a:gd name="T27" fmla="*/ 76 h 167"/>
                  <a:gd name="T28" fmla="*/ 80 w 85"/>
                  <a:gd name="T29" fmla="*/ 90 h 167"/>
                  <a:gd name="T30" fmla="*/ 85 w 85"/>
                  <a:gd name="T31" fmla="*/ 108 h 167"/>
                  <a:gd name="T32" fmla="*/ 81 w 85"/>
                  <a:gd name="T33" fmla="*/ 131 h 167"/>
                  <a:gd name="T34" fmla="*/ 72 w 85"/>
                  <a:gd name="T35" fmla="*/ 141 h 167"/>
                  <a:gd name="T36" fmla="*/ 80 w 85"/>
                  <a:gd name="T37" fmla="*/ 157 h 167"/>
                  <a:gd name="T38" fmla="*/ 60 w 85"/>
                  <a:gd name="T39" fmla="*/ 157 h 167"/>
                  <a:gd name="T40" fmla="*/ 49 w 85"/>
                  <a:gd name="T41" fmla="*/ 155 h 167"/>
                  <a:gd name="T42" fmla="*/ 32 w 85"/>
                  <a:gd name="T43" fmla="*/ 161 h 167"/>
                  <a:gd name="T44" fmla="*/ 23 w 85"/>
                  <a:gd name="T45" fmla="*/ 163 h 167"/>
                  <a:gd name="T46" fmla="*/ 12 w 85"/>
                  <a:gd name="T47" fmla="*/ 165 h 167"/>
                  <a:gd name="T48" fmla="*/ 3 w 85"/>
                  <a:gd name="T49" fmla="*/ 159 h 167"/>
                  <a:gd name="T50" fmla="*/ 0 w 85"/>
                  <a:gd name="T51" fmla="*/ 149 h 167"/>
                  <a:gd name="T52" fmla="*/ 9 w 85"/>
                  <a:gd name="T53" fmla="*/ 139 h 167"/>
                  <a:gd name="T54" fmla="*/ 22 w 85"/>
                  <a:gd name="T55" fmla="*/ 137 h 167"/>
                  <a:gd name="T56" fmla="*/ 14 w 85"/>
                  <a:gd name="T57" fmla="*/ 131 h 167"/>
                  <a:gd name="T58" fmla="*/ 14 w 85"/>
                  <a:gd name="T59" fmla="*/ 120 h 167"/>
                  <a:gd name="T60" fmla="*/ 25 w 85"/>
                  <a:gd name="T61" fmla="*/ 114 h 167"/>
                  <a:gd name="T62" fmla="*/ 34 w 85"/>
                  <a:gd name="T63" fmla="*/ 112 h 167"/>
                  <a:gd name="T64" fmla="*/ 40 w 85"/>
                  <a:gd name="T65" fmla="*/ 94 h 167"/>
                  <a:gd name="T66" fmla="*/ 45 w 85"/>
                  <a:gd name="T67" fmla="*/ 76 h 167"/>
                  <a:gd name="T68" fmla="*/ 36 w 85"/>
                  <a:gd name="T69" fmla="*/ 64 h 167"/>
                  <a:gd name="T70" fmla="*/ 18 w 85"/>
                  <a:gd name="T71" fmla="*/ 60 h 167"/>
                  <a:gd name="T72" fmla="*/ 27 w 85"/>
                  <a:gd name="T73" fmla="*/ 24 h 1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5"/>
                  <a:gd name="T112" fmla="*/ 0 h 167"/>
                  <a:gd name="T113" fmla="*/ 85 w 85"/>
                  <a:gd name="T114" fmla="*/ 167 h 16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5" h="167">
                    <a:moveTo>
                      <a:pt x="27" y="24"/>
                    </a:moveTo>
                    <a:lnTo>
                      <a:pt x="32" y="18"/>
                    </a:lnTo>
                    <a:lnTo>
                      <a:pt x="49" y="20"/>
                    </a:lnTo>
                    <a:lnTo>
                      <a:pt x="52" y="16"/>
                    </a:lnTo>
                    <a:lnTo>
                      <a:pt x="56" y="10"/>
                    </a:lnTo>
                    <a:lnTo>
                      <a:pt x="60" y="10"/>
                    </a:lnTo>
                    <a:lnTo>
                      <a:pt x="63" y="8"/>
                    </a:lnTo>
                    <a:lnTo>
                      <a:pt x="69" y="4"/>
                    </a:lnTo>
                    <a:lnTo>
                      <a:pt x="76" y="0"/>
                    </a:lnTo>
                    <a:lnTo>
                      <a:pt x="85" y="2"/>
                    </a:lnTo>
                    <a:lnTo>
                      <a:pt x="83" y="10"/>
                    </a:lnTo>
                    <a:lnTo>
                      <a:pt x="80" y="16"/>
                    </a:lnTo>
                    <a:lnTo>
                      <a:pt x="76" y="18"/>
                    </a:lnTo>
                    <a:lnTo>
                      <a:pt x="72" y="20"/>
                    </a:lnTo>
                    <a:lnTo>
                      <a:pt x="61" y="24"/>
                    </a:lnTo>
                    <a:lnTo>
                      <a:pt x="61" y="32"/>
                    </a:lnTo>
                    <a:lnTo>
                      <a:pt x="63" y="36"/>
                    </a:lnTo>
                    <a:lnTo>
                      <a:pt x="74" y="32"/>
                    </a:lnTo>
                    <a:lnTo>
                      <a:pt x="83" y="28"/>
                    </a:lnTo>
                    <a:lnTo>
                      <a:pt x="85" y="32"/>
                    </a:lnTo>
                    <a:lnTo>
                      <a:pt x="85" y="44"/>
                    </a:lnTo>
                    <a:lnTo>
                      <a:pt x="78" y="46"/>
                    </a:lnTo>
                    <a:lnTo>
                      <a:pt x="71" y="46"/>
                    </a:lnTo>
                    <a:lnTo>
                      <a:pt x="65" y="52"/>
                    </a:lnTo>
                    <a:lnTo>
                      <a:pt x="63" y="56"/>
                    </a:lnTo>
                    <a:lnTo>
                      <a:pt x="63" y="62"/>
                    </a:lnTo>
                    <a:lnTo>
                      <a:pt x="69" y="70"/>
                    </a:lnTo>
                    <a:lnTo>
                      <a:pt x="74" y="76"/>
                    </a:lnTo>
                    <a:lnTo>
                      <a:pt x="78" y="82"/>
                    </a:lnTo>
                    <a:lnTo>
                      <a:pt x="80" y="90"/>
                    </a:lnTo>
                    <a:lnTo>
                      <a:pt x="81" y="98"/>
                    </a:lnTo>
                    <a:lnTo>
                      <a:pt x="85" y="108"/>
                    </a:lnTo>
                    <a:lnTo>
                      <a:pt x="85" y="122"/>
                    </a:lnTo>
                    <a:lnTo>
                      <a:pt x="81" y="131"/>
                    </a:lnTo>
                    <a:lnTo>
                      <a:pt x="74" y="137"/>
                    </a:lnTo>
                    <a:lnTo>
                      <a:pt x="72" y="141"/>
                    </a:lnTo>
                    <a:lnTo>
                      <a:pt x="76" y="149"/>
                    </a:lnTo>
                    <a:lnTo>
                      <a:pt x="80" y="157"/>
                    </a:lnTo>
                    <a:lnTo>
                      <a:pt x="69" y="157"/>
                    </a:lnTo>
                    <a:lnTo>
                      <a:pt x="60" y="157"/>
                    </a:lnTo>
                    <a:lnTo>
                      <a:pt x="56" y="155"/>
                    </a:lnTo>
                    <a:lnTo>
                      <a:pt x="49" y="155"/>
                    </a:lnTo>
                    <a:lnTo>
                      <a:pt x="40" y="157"/>
                    </a:lnTo>
                    <a:lnTo>
                      <a:pt x="32" y="161"/>
                    </a:lnTo>
                    <a:lnTo>
                      <a:pt x="27" y="161"/>
                    </a:lnTo>
                    <a:lnTo>
                      <a:pt x="23" y="163"/>
                    </a:lnTo>
                    <a:lnTo>
                      <a:pt x="14" y="167"/>
                    </a:lnTo>
                    <a:lnTo>
                      <a:pt x="12" y="165"/>
                    </a:lnTo>
                    <a:lnTo>
                      <a:pt x="9" y="161"/>
                    </a:lnTo>
                    <a:lnTo>
                      <a:pt x="3" y="159"/>
                    </a:lnTo>
                    <a:lnTo>
                      <a:pt x="0" y="157"/>
                    </a:lnTo>
                    <a:lnTo>
                      <a:pt x="0" y="149"/>
                    </a:lnTo>
                    <a:lnTo>
                      <a:pt x="3" y="139"/>
                    </a:lnTo>
                    <a:lnTo>
                      <a:pt x="9" y="139"/>
                    </a:lnTo>
                    <a:lnTo>
                      <a:pt x="14" y="137"/>
                    </a:lnTo>
                    <a:lnTo>
                      <a:pt x="22" y="137"/>
                    </a:lnTo>
                    <a:lnTo>
                      <a:pt x="22" y="135"/>
                    </a:lnTo>
                    <a:lnTo>
                      <a:pt x="14" y="131"/>
                    </a:lnTo>
                    <a:lnTo>
                      <a:pt x="14" y="124"/>
                    </a:lnTo>
                    <a:lnTo>
                      <a:pt x="14" y="120"/>
                    </a:lnTo>
                    <a:lnTo>
                      <a:pt x="22" y="116"/>
                    </a:lnTo>
                    <a:lnTo>
                      <a:pt x="25" y="114"/>
                    </a:lnTo>
                    <a:lnTo>
                      <a:pt x="29" y="112"/>
                    </a:lnTo>
                    <a:lnTo>
                      <a:pt x="34" y="112"/>
                    </a:lnTo>
                    <a:lnTo>
                      <a:pt x="38" y="110"/>
                    </a:lnTo>
                    <a:lnTo>
                      <a:pt x="40" y="94"/>
                    </a:lnTo>
                    <a:lnTo>
                      <a:pt x="45" y="82"/>
                    </a:lnTo>
                    <a:lnTo>
                      <a:pt x="45" y="76"/>
                    </a:lnTo>
                    <a:lnTo>
                      <a:pt x="32" y="74"/>
                    </a:lnTo>
                    <a:lnTo>
                      <a:pt x="36" y="64"/>
                    </a:lnTo>
                    <a:lnTo>
                      <a:pt x="27" y="58"/>
                    </a:lnTo>
                    <a:lnTo>
                      <a:pt x="18" y="60"/>
                    </a:lnTo>
                    <a:lnTo>
                      <a:pt x="29" y="46"/>
                    </a:lnTo>
                    <a:lnTo>
                      <a:pt x="27" y="24"/>
                    </a:lnTo>
                    <a:close/>
                  </a:path>
                </a:pathLst>
              </a:custGeom>
              <a:solidFill>
                <a:srgbClr val="F8F8F8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2532" name="Freeform 10"/>
            <p:cNvSpPr>
              <a:spLocks/>
            </p:cNvSpPr>
            <p:nvPr/>
          </p:nvSpPr>
          <p:spPr bwMode="auto">
            <a:xfrm>
              <a:off x="2891" y="695"/>
              <a:ext cx="489" cy="282"/>
            </a:xfrm>
            <a:custGeom>
              <a:avLst/>
              <a:gdLst>
                <a:gd name="T0" fmla="*/ 30 w 489"/>
                <a:gd name="T1" fmla="*/ 276 h 282"/>
                <a:gd name="T2" fmla="*/ 49 w 489"/>
                <a:gd name="T3" fmla="*/ 255 h 282"/>
                <a:gd name="T4" fmla="*/ 59 w 489"/>
                <a:gd name="T5" fmla="*/ 249 h 282"/>
                <a:gd name="T6" fmla="*/ 76 w 489"/>
                <a:gd name="T7" fmla="*/ 243 h 282"/>
                <a:gd name="T8" fmla="*/ 89 w 489"/>
                <a:gd name="T9" fmla="*/ 243 h 282"/>
                <a:gd name="T10" fmla="*/ 99 w 489"/>
                <a:gd name="T11" fmla="*/ 235 h 282"/>
                <a:gd name="T12" fmla="*/ 112 w 489"/>
                <a:gd name="T13" fmla="*/ 223 h 282"/>
                <a:gd name="T14" fmla="*/ 125 w 489"/>
                <a:gd name="T15" fmla="*/ 217 h 282"/>
                <a:gd name="T16" fmla="*/ 137 w 489"/>
                <a:gd name="T17" fmla="*/ 211 h 282"/>
                <a:gd name="T18" fmla="*/ 152 w 489"/>
                <a:gd name="T19" fmla="*/ 203 h 282"/>
                <a:gd name="T20" fmla="*/ 170 w 489"/>
                <a:gd name="T21" fmla="*/ 199 h 282"/>
                <a:gd name="T22" fmla="*/ 199 w 489"/>
                <a:gd name="T23" fmla="*/ 203 h 282"/>
                <a:gd name="T24" fmla="*/ 223 w 489"/>
                <a:gd name="T25" fmla="*/ 195 h 282"/>
                <a:gd name="T26" fmla="*/ 235 w 489"/>
                <a:gd name="T27" fmla="*/ 175 h 282"/>
                <a:gd name="T28" fmla="*/ 252 w 489"/>
                <a:gd name="T29" fmla="*/ 159 h 282"/>
                <a:gd name="T30" fmla="*/ 263 w 489"/>
                <a:gd name="T31" fmla="*/ 145 h 282"/>
                <a:gd name="T32" fmla="*/ 272 w 489"/>
                <a:gd name="T33" fmla="*/ 133 h 282"/>
                <a:gd name="T34" fmla="*/ 293 w 489"/>
                <a:gd name="T35" fmla="*/ 119 h 282"/>
                <a:gd name="T36" fmla="*/ 290 w 489"/>
                <a:gd name="T37" fmla="*/ 137 h 282"/>
                <a:gd name="T38" fmla="*/ 306 w 489"/>
                <a:gd name="T39" fmla="*/ 145 h 282"/>
                <a:gd name="T40" fmla="*/ 321 w 489"/>
                <a:gd name="T41" fmla="*/ 139 h 282"/>
                <a:gd name="T42" fmla="*/ 326 w 489"/>
                <a:gd name="T43" fmla="*/ 125 h 282"/>
                <a:gd name="T44" fmla="*/ 332 w 489"/>
                <a:gd name="T45" fmla="*/ 113 h 282"/>
                <a:gd name="T46" fmla="*/ 341 w 489"/>
                <a:gd name="T47" fmla="*/ 100 h 282"/>
                <a:gd name="T48" fmla="*/ 368 w 489"/>
                <a:gd name="T49" fmla="*/ 100 h 282"/>
                <a:gd name="T50" fmla="*/ 395 w 489"/>
                <a:gd name="T51" fmla="*/ 80 h 282"/>
                <a:gd name="T52" fmla="*/ 422 w 489"/>
                <a:gd name="T53" fmla="*/ 66 h 282"/>
                <a:gd name="T54" fmla="*/ 451 w 489"/>
                <a:gd name="T55" fmla="*/ 32 h 282"/>
                <a:gd name="T56" fmla="*/ 477 w 489"/>
                <a:gd name="T57" fmla="*/ 16 h 282"/>
                <a:gd name="T58" fmla="*/ 468 w 489"/>
                <a:gd name="T59" fmla="*/ 0 h 282"/>
                <a:gd name="T60" fmla="*/ 424 w 489"/>
                <a:gd name="T61" fmla="*/ 10 h 282"/>
                <a:gd name="T62" fmla="*/ 395 w 489"/>
                <a:gd name="T63" fmla="*/ 20 h 282"/>
                <a:gd name="T64" fmla="*/ 364 w 489"/>
                <a:gd name="T65" fmla="*/ 26 h 282"/>
                <a:gd name="T66" fmla="*/ 326 w 489"/>
                <a:gd name="T67" fmla="*/ 42 h 282"/>
                <a:gd name="T68" fmla="*/ 293 w 489"/>
                <a:gd name="T69" fmla="*/ 52 h 282"/>
                <a:gd name="T70" fmla="*/ 259 w 489"/>
                <a:gd name="T71" fmla="*/ 66 h 282"/>
                <a:gd name="T72" fmla="*/ 235 w 489"/>
                <a:gd name="T73" fmla="*/ 86 h 282"/>
                <a:gd name="T74" fmla="*/ 215 w 489"/>
                <a:gd name="T75" fmla="*/ 100 h 282"/>
                <a:gd name="T76" fmla="*/ 176 w 489"/>
                <a:gd name="T77" fmla="*/ 125 h 282"/>
                <a:gd name="T78" fmla="*/ 136 w 489"/>
                <a:gd name="T79" fmla="*/ 157 h 282"/>
                <a:gd name="T80" fmla="*/ 101 w 489"/>
                <a:gd name="T81" fmla="*/ 179 h 282"/>
                <a:gd name="T82" fmla="*/ 74 w 489"/>
                <a:gd name="T83" fmla="*/ 209 h 282"/>
                <a:gd name="T84" fmla="*/ 45 w 489"/>
                <a:gd name="T85" fmla="*/ 229 h 282"/>
                <a:gd name="T86" fmla="*/ 0 w 489"/>
                <a:gd name="T87" fmla="*/ 282 h 2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89"/>
                <a:gd name="T133" fmla="*/ 0 h 282"/>
                <a:gd name="T134" fmla="*/ 489 w 489"/>
                <a:gd name="T135" fmla="*/ 282 h 2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89" h="282">
                  <a:moveTo>
                    <a:pt x="0" y="282"/>
                  </a:moveTo>
                  <a:lnTo>
                    <a:pt x="30" y="276"/>
                  </a:lnTo>
                  <a:lnTo>
                    <a:pt x="41" y="264"/>
                  </a:lnTo>
                  <a:lnTo>
                    <a:pt x="49" y="255"/>
                  </a:lnTo>
                  <a:lnTo>
                    <a:pt x="52" y="249"/>
                  </a:lnTo>
                  <a:lnTo>
                    <a:pt x="59" y="249"/>
                  </a:lnTo>
                  <a:lnTo>
                    <a:pt x="67" y="243"/>
                  </a:lnTo>
                  <a:lnTo>
                    <a:pt x="76" y="243"/>
                  </a:lnTo>
                  <a:lnTo>
                    <a:pt x="81" y="243"/>
                  </a:lnTo>
                  <a:lnTo>
                    <a:pt x="89" y="243"/>
                  </a:lnTo>
                  <a:lnTo>
                    <a:pt x="92" y="243"/>
                  </a:lnTo>
                  <a:lnTo>
                    <a:pt x="99" y="235"/>
                  </a:lnTo>
                  <a:lnTo>
                    <a:pt x="103" y="229"/>
                  </a:lnTo>
                  <a:lnTo>
                    <a:pt x="112" y="223"/>
                  </a:lnTo>
                  <a:lnTo>
                    <a:pt x="119" y="221"/>
                  </a:lnTo>
                  <a:lnTo>
                    <a:pt x="125" y="217"/>
                  </a:lnTo>
                  <a:lnTo>
                    <a:pt x="132" y="215"/>
                  </a:lnTo>
                  <a:lnTo>
                    <a:pt x="137" y="211"/>
                  </a:lnTo>
                  <a:lnTo>
                    <a:pt x="145" y="207"/>
                  </a:lnTo>
                  <a:lnTo>
                    <a:pt x="152" y="203"/>
                  </a:lnTo>
                  <a:lnTo>
                    <a:pt x="161" y="197"/>
                  </a:lnTo>
                  <a:lnTo>
                    <a:pt x="170" y="199"/>
                  </a:lnTo>
                  <a:lnTo>
                    <a:pt x="185" y="203"/>
                  </a:lnTo>
                  <a:lnTo>
                    <a:pt x="199" y="203"/>
                  </a:lnTo>
                  <a:lnTo>
                    <a:pt x="215" y="197"/>
                  </a:lnTo>
                  <a:lnTo>
                    <a:pt x="223" y="195"/>
                  </a:lnTo>
                  <a:lnTo>
                    <a:pt x="228" y="183"/>
                  </a:lnTo>
                  <a:lnTo>
                    <a:pt x="235" y="175"/>
                  </a:lnTo>
                  <a:lnTo>
                    <a:pt x="248" y="165"/>
                  </a:lnTo>
                  <a:lnTo>
                    <a:pt x="252" y="159"/>
                  </a:lnTo>
                  <a:lnTo>
                    <a:pt x="252" y="151"/>
                  </a:lnTo>
                  <a:lnTo>
                    <a:pt x="263" y="145"/>
                  </a:lnTo>
                  <a:lnTo>
                    <a:pt x="268" y="139"/>
                  </a:lnTo>
                  <a:lnTo>
                    <a:pt x="272" y="133"/>
                  </a:lnTo>
                  <a:lnTo>
                    <a:pt x="275" y="131"/>
                  </a:lnTo>
                  <a:lnTo>
                    <a:pt x="293" y="119"/>
                  </a:lnTo>
                  <a:lnTo>
                    <a:pt x="293" y="131"/>
                  </a:lnTo>
                  <a:lnTo>
                    <a:pt x="290" y="137"/>
                  </a:lnTo>
                  <a:lnTo>
                    <a:pt x="293" y="143"/>
                  </a:lnTo>
                  <a:lnTo>
                    <a:pt x="306" y="145"/>
                  </a:lnTo>
                  <a:lnTo>
                    <a:pt x="313" y="145"/>
                  </a:lnTo>
                  <a:lnTo>
                    <a:pt x="321" y="139"/>
                  </a:lnTo>
                  <a:lnTo>
                    <a:pt x="326" y="131"/>
                  </a:lnTo>
                  <a:lnTo>
                    <a:pt x="326" y="125"/>
                  </a:lnTo>
                  <a:lnTo>
                    <a:pt x="332" y="119"/>
                  </a:lnTo>
                  <a:lnTo>
                    <a:pt x="332" y="113"/>
                  </a:lnTo>
                  <a:lnTo>
                    <a:pt x="337" y="104"/>
                  </a:lnTo>
                  <a:lnTo>
                    <a:pt x="341" y="100"/>
                  </a:lnTo>
                  <a:lnTo>
                    <a:pt x="350" y="100"/>
                  </a:lnTo>
                  <a:lnTo>
                    <a:pt x="368" y="100"/>
                  </a:lnTo>
                  <a:lnTo>
                    <a:pt x="382" y="92"/>
                  </a:lnTo>
                  <a:lnTo>
                    <a:pt x="395" y="80"/>
                  </a:lnTo>
                  <a:lnTo>
                    <a:pt x="409" y="76"/>
                  </a:lnTo>
                  <a:lnTo>
                    <a:pt x="422" y="66"/>
                  </a:lnTo>
                  <a:lnTo>
                    <a:pt x="431" y="50"/>
                  </a:lnTo>
                  <a:lnTo>
                    <a:pt x="451" y="32"/>
                  </a:lnTo>
                  <a:lnTo>
                    <a:pt x="464" y="24"/>
                  </a:lnTo>
                  <a:lnTo>
                    <a:pt x="477" y="16"/>
                  </a:lnTo>
                  <a:lnTo>
                    <a:pt x="489" y="6"/>
                  </a:lnTo>
                  <a:lnTo>
                    <a:pt x="468" y="0"/>
                  </a:lnTo>
                  <a:lnTo>
                    <a:pt x="446" y="0"/>
                  </a:lnTo>
                  <a:lnTo>
                    <a:pt x="424" y="10"/>
                  </a:lnTo>
                  <a:lnTo>
                    <a:pt x="413" y="16"/>
                  </a:lnTo>
                  <a:lnTo>
                    <a:pt x="395" y="20"/>
                  </a:lnTo>
                  <a:lnTo>
                    <a:pt x="375" y="22"/>
                  </a:lnTo>
                  <a:lnTo>
                    <a:pt x="364" y="26"/>
                  </a:lnTo>
                  <a:lnTo>
                    <a:pt x="341" y="36"/>
                  </a:lnTo>
                  <a:lnTo>
                    <a:pt x="326" y="42"/>
                  </a:lnTo>
                  <a:lnTo>
                    <a:pt x="312" y="48"/>
                  </a:lnTo>
                  <a:lnTo>
                    <a:pt x="293" y="52"/>
                  </a:lnTo>
                  <a:lnTo>
                    <a:pt x="275" y="58"/>
                  </a:lnTo>
                  <a:lnTo>
                    <a:pt x="259" y="66"/>
                  </a:lnTo>
                  <a:lnTo>
                    <a:pt x="246" y="76"/>
                  </a:lnTo>
                  <a:lnTo>
                    <a:pt x="235" y="86"/>
                  </a:lnTo>
                  <a:lnTo>
                    <a:pt x="225" y="94"/>
                  </a:lnTo>
                  <a:lnTo>
                    <a:pt x="215" y="100"/>
                  </a:lnTo>
                  <a:lnTo>
                    <a:pt x="196" y="113"/>
                  </a:lnTo>
                  <a:lnTo>
                    <a:pt x="176" y="125"/>
                  </a:lnTo>
                  <a:lnTo>
                    <a:pt x="152" y="139"/>
                  </a:lnTo>
                  <a:lnTo>
                    <a:pt x="136" y="157"/>
                  </a:lnTo>
                  <a:lnTo>
                    <a:pt x="118" y="171"/>
                  </a:lnTo>
                  <a:lnTo>
                    <a:pt x="101" y="179"/>
                  </a:lnTo>
                  <a:lnTo>
                    <a:pt x="85" y="197"/>
                  </a:lnTo>
                  <a:lnTo>
                    <a:pt x="74" y="209"/>
                  </a:lnTo>
                  <a:lnTo>
                    <a:pt x="59" y="221"/>
                  </a:lnTo>
                  <a:lnTo>
                    <a:pt x="45" y="229"/>
                  </a:lnTo>
                  <a:lnTo>
                    <a:pt x="30" y="237"/>
                  </a:lnTo>
                  <a:lnTo>
                    <a:pt x="0" y="282"/>
                  </a:lnTo>
                  <a:close/>
                </a:path>
              </a:pathLst>
            </a:custGeom>
            <a:solidFill>
              <a:srgbClr val="F8F8F8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467" name="Freeform 12"/>
          <p:cNvSpPr>
            <a:spLocks/>
          </p:cNvSpPr>
          <p:nvPr/>
        </p:nvSpPr>
        <p:spPr bwMode="auto">
          <a:xfrm>
            <a:off x="5993810" y="640770"/>
            <a:ext cx="2762250" cy="2919413"/>
          </a:xfrm>
          <a:custGeom>
            <a:avLst/>
            <a:gdLst>
              <a:gd name="T0" fmla="*/ 2147483647 w 1740"/>
              <a:gd name="T1" fmla="*/ 2147483647 h 1839"/>
              <a:gd name="T2" fmla="*/ 2147483647 w 1740"/>
              <a:gd name="T3" fmla="*/ 2147483647 h 1839"/>
              <a:gd name="T4" fmla="*/ 2147483647 w 1740"/>
              <a:gd name="T5" fmla="*/ 2147483647 h 1839"/>
              <a:gd name="T6" fmla="*/ 2147483647 w 1740"/>
              <a:gd name="T7" fmla="*/ 2147483647 h 1839"/>
              <a:gd name="T8" fmla="*/ 2147483647 w 1740"/>
              <a:gd name="T9" fmla="*/ 2147483647 h 1839"/>
              <a:gd name="T10" fmla="*/ 2147483647 w 1740"/>
              <a:gd name="T11" fmla="*/ 2147483647 h 1839"/>
              <a:gd name="T12" fmla="*/ 2147483647 w 1740"/>
              <a:gd name="T13" fmla="*/ 2147483647 h 1839"/>
              <a:gd name="T14" fmla="*/ 2147483647 w 1740"/>
              <a:gd name="T15" fmla="*/ 2147483647 h 1839"/>
              <a:gd name="T16" fmla="*/ 2147483647 w 1740"/>
              <a:gd name="T17" fmla="*/ 2147483647 h 1839"/>
              <a:gd name="T18" fmla="*/ 2147483647 w 1740"/>
              <a:gd name="T19" fmla="*/ 2147483647 h 1839"/>
              <a:gd name="T20" fmla="*/ 2147483647 w 1740"/>
              <a:gd name="T21" fmla="*/ 2147483647 h 1839"/>
              <a:gd name="T22" fmla="*/ 2147483647 w 1740"/>
              <a:gd name="T23" fmla="*/ 2147483647 h 1839"/>
              <a:gd name="T24" fmla="*/ 2147483647 w 1740"/>
              <a:gd name="T25" fmla="*/ 2147483647 h 1839"/>
              <a:gd name="T26" fmla="*/ 2147483647 w 1740"/>
              <a:gd name="T27" fmla="*/ 2147483647 h 1839"/>
              <a:gd name="T28" fmla="*/ 2147483647 w 1740"/>
              <a:gd name="T29" fmla="*/ 2147483647 h 1839"/>
              <a:gd name="T30" fmla="*/ 2147483647 w 1740"/>
              <a:gd name="T31" fmla="*/ 2147483647 h 1839"/>
              <a:gd name="T32" fmla="*/ 2147483647 w 1740"/>
              <a:gd name="T33" fmla="*/ 2147483647 h 1839"/>
              <a:gd name="T34" fmla="*/ 2147483647 w 1740"/>
              <a:gd name="T35" fmla="*/ 2147483647 h 1839"/>
              <a:gd name="T36" fmla="*/ 2147483647 w 1740"/>
              <a:gd name="T37" fmla="*/ 2147483647 h 1839"/>
              <a:gd name="T38" fmla="*/ 2147483647 w 1740"/>
              <a:gd name="T39" fmla="*/ 2147483647 h 1839"/>
              <a:gd name="T40" fmla="*/ 2147483647 w 1740"/>
              <a:gd name="T41" fmla="*/ 2147483647 h 1839"/>
              <a:gd name="T42" fmla="*/ 2147483647 w 1740"/>
              <a:gd name="T43" fmla="*/ 2147483647 h 1839"/>
              <a:gd name="T44" fmla="*/ 2147483647 w 1740"/>
              <a:gd name="T45" fmla="*/ 2147483647 h 1839"/>
              <a:gd name="T46" fmla="*/ 2147483647 w 1740"/>
              <a:gd name="T47" fmla="*/ 2147483647 h 1839"/>
              <a:gd name="T48" fmla="*/ 2147483647 w 1740"/>
              <a:gd name="T49" fmla="*/ 2147483647 h 1839"/>
              <a:gd name="T50" fmla="*/ 2147483647 w 1740"/>
              <a:gd name="T51" fmla="*/ 2147483647 h 1839"/>
              <a:gd name="T52" fmla="*/ 2147483647 w 1740"/>
              <a:gd name="T53" fmla="*/ 2147483647 h 1839"/>
              <a:gd name="T54" fmla="*/ 2147483647 w 1740"/>
              <a:gd name="T55" fmla="*/ 2147483647 h 1839"/>
              <a:gd name="T56" fmla="*/ 2147483647 w 1740"/>
              <a:gd name="T57" fmla="*/ 2147483647 h 1839"/>
              <a:gd name="T58" fmla="*/ 2147483647 w 1740"/>
              <a:gd name="T59" fmla="*/ 2147483647 h 1839"/>
              <a:gd name="T60" fmla="*/ 2147483647 w 1740"/>
              <a:gd name="T61" fmla="*/ 2147483647 h 1839"/>
              <a:gd name="T62" fmla="*/ 2147483647 w 1740"/>
              <a:gd name="T63" fmla="*/ 2147483647 h 1839"/>
              <a:gd name="T64" fmla="*/ 2147483647 w 1740"/>
              <a:gd name="T65" fmla="*/ 2147483647 h 1839"/>
              <a:gd name="T66" fmla="*/ 2147483647 w 1740"/>
              <a:gd name="T67" fmla="*/ 2147483647 h 1839"/>
              <a:gd name="T68" fmla="*/ 2147483647 w 1740"/>
              <a:gd name="T69" fmla="*/ 2147483647 h 1839"/>
              <a:gd name="T70" fmla="*/ 2147483647 w 1740"/>
              <a:gd name="T71" fmla="*/ 2147483647 h 1839"/>
              <a:gd name="T72" fmla="*/ 2147483647 w 1740"/>
              <a:gd name="T73" fmla="*/ 2147483647 h 1839"/>
              <a:gd name="T74" fmla="*/ 2147483647 w 1740"/>
              <a:gd name="T75" fmla="*/ 2147483647 h 1839"/>
              <a:gd name="T76" fmla="*/ 2147483647 w 1740"/>
              <a:gd name="T77" fmla="*/ 2147483647 h 1839"/>
              <a:gd name="T78" fmla="*/ 2147483647 w 1740"/>
              <a:gd name="T79" fmla="*/ 2147483647 h 1839"/>
              <a:gd name="T80" fmla="*/ 2147483647 w 1740"/>
              <a:gd name="T81" fmla="*/ 2147483647 h 1839"/>
              <a:gd name="T82" fmla="*/ 2147483647 w 1740"/>
              <a:gd name="T83" fmla="*/ 2147483647 h 1839"/>
              <a:gd name="T84" fmla="*/ 2147483647 w 1740"/>
              <a:gd name="T85" fmla="*/ 2147483647 h 1839"/>
              <a:gd name="T86" fmla="*/ 2147483647 w 1740"/>
              <a:gd name="T87" fmla="*/ 2147483647 h 1839"/>
              <a:gd name="T88" fmla="*/ 2147483647 w 1740"/>
              <a:gd name="T89" fmla="*/ 2147483647 h 1839"/>
              <a:gd name="T90" fmla="*/ 2147483647 w 1740"/>
              <a:gd name="T91" fmla="*/ 2147483647 h 1839"/>
              <a:gd name="T92" fmla="*/ 2147483647 w 1740"/>
              <a:gd name="T93" fmla="*/ 2147483647 h 1839"/>
              <a:gd name="T94" fmla="*/ 2147483647 w 1740"/>
              <a:gd name="T95" fmla="*/ 2147483647 h 1839"/>
              <a:gd name="T96" fmla="*/ 2147483647 w 1740"/>
              <a:gd name="T97" fmla="*/ 2147483647 h 1839"/>
              <a:gd name="T98" fmla="*/ 2147483647 w 1740"/>
              <a:gd name="T99" fmla="*/ 2147483647 h 1839"/>
              <a:gd name="T100" fmla="*/ 2147483647 w 1740"/>
              <a:gd name="T101" fmla="*/ 2147483647 h 1839"/>
              <a:gd name="T102" fmla="*/ 2147483647 w 1740"/>
              <a:gd name="T103" fmla="*/ 2147483647 h 1839"/>
              <a:gd name="T104" fmla="*/ 2147483647 w 1740"/>
              <a:gd name="T105" fmla="*/ 2147483647 h 1839"/>
              <a:gd name="T106" fmla="*/ 2147483647 w 1740"/>
              <a:gd name="T107" fmla="*/ 2147483647 h 1839"/>
              <a:gd name="T108" fmla="*/ 2147483647 w 1740"/>
              <a:gd name="T109" fmla="*/ 2147483647 h 1839"/>
              <a:gd name="T110" fmla="*/ 2147483647 w 1740"/>
              <a:gd name="T111" fmla="*/ 2147483647 h 1839"/>
              <a:gd name="T112" fmla="*/ 2147483647 w 1740"/>
              <a:gd name="T113" fmla="*/ 2147483647 h 1839"/>
              <a:gd name="T114" fmla="*/ 2147483647 w 1740"/>
              <a:gd name="T115" fmla="*/ 2147483647 h 1839"/>
              <a:gd name="T116" fmla="*/ 2147483647 w 1740"/>
              <a:gd name="T117" fmla="*/ 2147483647 h 1839"/>
              <a:gd name="T118" fmla="*/ 2147483647 w 1740"/>
              <a:gd name="T119" fmla="*/ 2147483647 h 1839"/>
              <a:gd name="T120" fmla="*/ 2147483647 w 1740"/>
              <a:gd name="T121" fmla="*/ 2147483647 h 1839"/>
              <a:gd name="T122" fmla="*/ 2147483647 w 1740"/>
              <a:gd name="T123" fmla="*/ 2147483647 h 183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40"/>
              <a:gd name="T187" fmla="*/ 0 h 1839"/>
              <a:gd name="T188" fmla="*/ 1740 w 1740"/>
              <a:gd name="T189" fmla="*/ 1839 h 183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40" h="1839">
                <a:moveTo>
                  <a:pt x="1648" y="1410"/>
                </a:moveTo>
                <a:lnTo>
                  <a:pt x="1593" y="1417"/>
                </a:lnTo>
                <a:lnTo>
                  <a:pt x="1515" y="1397"/>
                </a:lnTo>
                <a:lnTo>
                  <a:pt x="1355" y="1241"/>
                </a:lnTo>
                <a:lnTo>
                  <a:pt x="1364" y="1303"/>
                </a:lnTo>
                <a:lnTo>
                  <a:pt x="1412" y="1394"/>
                </a:lnTo>
                <a:lnTo>
                  <a:pt x="1467" y="1456"/>
                </a:lnTo>
                <a:lnTo>
                  <a:pt x="1526" y="1489"/>
                </a:lnTo>
                <a:lnTo>
                  <a:pt x="1590" y="1463"/>
                </a:lnTo>
                <a:lnTo>
                  <a:pt x="1641" y="1463"/>
                </a:lnTo>
                <a:lnTo>
                  <a:pt x="1740" y="1588"/>
                </a:lnTo>
                <a:lnTo>
                  <a:pt x="1625" y="1711"/>
                </a:lnTo>
                <a:lnTo>
                  <a:pt x="1549" y="1757"/>
                </a:lnTo>
                <a:lnTo>
                  <a:pt x="1387" y="1819"/>
                </a:lnTo>
                <a:lnTo>
                  <a:pt x="1339" y="1839"/>
                </a:lnTo>
                <a:lnTo>
                  <a:pt x="1309" y="1819"/>
                </a:lnTo>
                <a:lnTo>
                  <a:pt x="1300" y="1793"/>
                </a:lnTo>
                <a:lnTo>
                  <a:pt x="1297" y="1757"/>
                </a:lnTo>
                <a:lnTo>
                  <a:pt x="1284" y="1721"/>
                </a:lnTo>
                <a:lnTo>
                  <a:pt x="1261" y="1691"/>
                </a:lnTo>
                <a:lnTo>
                  <a:pt x="1242" y="1665"/>
                </a:lnTo>
                <a:lnTo>
                  <a:pt x="1214" y="1629"/>
                </a:lnTo>
                <a:lnTo>
                  <a:pt x="1198" y="1604"/>
                </a:lnTo>
                <a:lnTo>
                  <a:pt x="1185" y="1575"/>
                </a:lnTo>
                <a:lnTo>
                  <a:pt x="1162" y="1548"/>
                </a:lnTo>
                <a:lnTo>
                  <a:pt x="1127" y="1483"/>
                </a:lnTo>
                <a:lnTo>
                  <a:pt x="1107" y="1456"/>
                </a:lnTo>
                <a:lnTo>
                  <a:pt x="1082" y="1420"/>
                </a:lnTo>
                <a:lnTo>
                  <a:pt x="1040" y="1371"/>
                </a:lnTo>
                <a:lnTo>
                  <a:pt x="1017" y="1340"/>
                </a:lnTo>
                <a:lnTo>
                  <a:pt x="997" y="1320"/>
                </a:lnTo>
                <a:lnTo>
                  <a:pt x="976" y="1277"/>
                </a:lnTo>
                <a:lnTo>
                  <a:pt x="1043" y="1238"/>
                </a:lnTo>
                <a:lnTo>
                  <a:pt x="1072" y="1152"/>
                </a:lnTo>
                <a:lnTo>
                  <a:pt x="1008" y="1129"/>
                </a:lnTo>
                <a:lnTo>
                  <a:pt x="917" y="1142"/>
                </a:lnTo>
                <a:lnTo>
                  <a:pt x="898" y="1132"/>
                </a:lnTo>
                <a:lnTo>
                  <a:pt x="889" y="1132"/>
                </a:lnTo>
                <a:lnTo>
                  <a:pt x="876" y="1132"/>
                </a:lnTo>
                <a:lnTo>
                  <a:pt x="866" y="1132"/>
                </a:lnTo>
                <a:lnTo>
                  <a:pt x="862" y="1114"/>
                </a:lnTo>
                <a:lnTo>
                  <a:pt x="857" y="1101"/>
                </a:lnTo>
                <a:lnTo>
                  <a:pt x="857" y="1075"/>
                </a:lnTo>
                <a:lnTo>
                  <a:pt x="841" y="1062"/>
                </a:lnTo>
                <a:lnTo>
                  <a:pt x="837" y="1045"/>
                </a:lnTo>
                <a:lnTo>
                  <a:pt x="827" y="1042"/>
                </a:lnTo>
                <a:lnTo>
                  <a:pt x="818" y="1029"/>
                </a:lnTo>
                <a:lnTo>
                  <a:pt x="814" y="1016"/>
                </a:lnTo>
                <a:lnTo>
                  <a:pt x="807" y="1003"/>
                </a:lnTo>
                <a:lnTo>
                  <a:pt x="802" y="989"/>
                </a:lnTo>
                <a:lnTo>
                  <a:pt x="782" y="989"/>
                </a:lnTo>
                <a:lnTo>
                  <a:pt x="770" y="989"/>
                </a:lnTo>
                <a:lnTo>
                  <a:pt x="763" y="989"/>
                </a:lnTo>
                <a:lnTo>
                  <a:pt x="759" y="1012"/>
                </a:lnTo>
                <a:lnTo>
                  <a:pt x="759" y="1029"/>
                </a:lnTo>
                <a:lnTo>
                  <a:pt x="759" y="1049"/>
                </a:lnTo>
                <a:lnTo>
                  <a:pt x="759" y="1068"/>
                </a:lnTo>
                <a:lnTo>
                  <a:pt x="759" y="1081"/>
                </a:lnTo>
                <a:lnTo>
                  <a:pt x="743" y="1088"/>
                </a:lnTo>
                <a:lnTo>
                  <a:pt x="731" y="1101"/>
                </a:lnTo>
                <a:lnTo>
                  <a:pt x="711" y="1081"/>
                </a:lnTo>
                <a:lnTo>
                  <a:pt x="699" y="1055"/>
                </a:lnTo>
                <a:lnTo>
                  <a:pt x="703" y="1026"/>
                </a:lnTo>
                <a:lnTo>
                  <a:pt x="683" y="980"/>
                </a:lnTo>
                <a:lnTo>
                  <a:pt x="672" y="953"/>
                </a:lnTo>
                <a:lnTo>
                  <a:pt x="651" y="937"/>
                </a:lnTo>
                <a:lnTo>
                  <a:pt x="624" y="920"/>
                </a:lnTo>
                <a:lnTo>
                  <a:pt x="612" y="897"/>
                </a:lnTo>
                <a:lnTo>
                  <a:pt x="601" y="881"/>
                </a:lnTo>
                <a:lnTo>
                  <a:pt x="580" y="878"/>
                </a:lnTo>
                <a:lnTo>
                  <a:pt x="573" y="866"/>
                </a:lnTo>
                <a:lnTo>
                  <a:pt x="557" y="866"/>
                </a:lnTo>
                <a:lnTo>
                  <a:pt x="545" y="884"/>
                </a:lnTo>
                <a:lnTo>
                  <a:pt x="532" y="897"/>
                </a:lnTo>
                <a:lnTo>
                  <a:pt x="561" y="914"/>
                </a:lnTo>
                <a:lnTo>
                  <a:pt x="577" y="937"/>
                </a:lnTo>
                <a:lnTo>
                  <a:pt x="605" y="966"/>
                </a:lnTo>
                <a:lnTo>
                  <a:pt x="617" y="980"/>
                </a:lnTo>
                <a:lnTo>
                  <a:pt x="640" y="989"/>
                </a:lnTo>
                <a:lnTo>
                  <a:pt x="656" y="1016"/>
                </a:lnTo>
                <a:lnTo>
                  <a:pt x="637" y="1039"/>
                </a:lnTo>
                <a:lnTo>
                  <a:pt x="635" y="1029"/>
                </a:lnTo>
                <a:lnTo>
                  <a:pt x="635" y="1016"/>
                </a:lnTo>
                <a:lnTo>
                  <a:pt x="624" y="1045"/>
                </a:lnTo>
                <a:lnTo>
                  <a:pt x="621" y="1072"/>
                </a:lnTo>
                <a:lnTo>
                  <a:pt x="601" y="1078"/>
                </a:lnTo>
                <a:lnTo>
                  <a:pt x="609" y="1045"/>
                </a:lnTo>
                <a:lnTo>
                  <a:pt x="605" y="1029"/>
                </a:lnTo>
                <a:lnTo>
                  <a:pt x="584" y="1019"/>
                </a:lnTo>
                <a:lnTo>
                  <a:pt x="573" y="1012"/>
                </a:lnTo>
                <a:lnTo>
                  <a:pt x="564" y="999"/>
                </a:lnTo>
                <a:lnTo>
                  <a:pt x="545" y="986"/>
                </a:lnTo>
                <a:lnTo>
                  <a:pt x="532" y="976"/>
                </a:lnTo>
                <a:lnTo>
                  <a:pt x="518" y="957"/>
                </a:lnTo>
                <a:lnTo>
                  <a:pt x="502" y="947"/>
                </a:lnTo>
                <a:lnTo>
                  <a:pt x="493" y="927"/>
                </a:lnTo>
                <a:lnTo>
                  <a:pt x="490" y="911"/>
                </a:lnTo>
                <a:lnTo>
                  <a:pt x="477" y="904"/>
                </a:lnTo>
                <a:lnTo>
                  <a:pt x="463" y="894"/>
                </a:lnTo>
                <a:lnTo>
                  <a:pt x="438" y="894"/>
                </a:lnTo>
                <a:lnTo>
                  <a:pt x="415" y="897"/>
                </a:lnTo>
                <a:lnTo>
                  <a:pt x="390" y="894"/>
                </a:lnTo>
                <a:lnTo>
                  <a:pt x="344" y="897"/>
                </a:lnTo>
                <a:lnTo>
                  <a:pt x="312" y="901"/>
                </a:lnTo>
                <a:lnTo>
                  <a:pt x="303" y="907"/>
                </a:lnTo>
                <a:lnTo>
                  <a:pt x="300" y="927"/>
                </a:lnTo>
                <a:lnTo>
                  <a:pt x="300" y="950"/>
                </a:lnTo>
                <a:lnTo>
                  <a:pt x="280" y="973"/>
                </a:lnTo>
                <a:lnTo>
                  <a:pt x="268" y="983"/>
                </a:lnTo>
                <a:lnTo>
                  <a:pt x="261" y="989"/>
                </a:lnTo>
                <a:lnTo>
                  <a:pt x="252" y="1012"/>
                </a:lnTo>
                <a:lnTo>
                  <a:pt x="245" y="1026"/>
                </a:lnTo>
                <a:lnTo>
                  <a:pt x="255" y="1035"/>
                </a:lnTo>
                <a:lnTo>
                  <a:pt x="255" y="1055"/>
                </a:lnTo>
                <a:lnTo>
                  <a:pt x="252" y="1065"/>
                </a:lnTo>
                <a:lnTo>
                  <a:pt x="245" y="1078"/>
                </a:lnTo>
                <a:lnTo>
                  <a:pt x="229" y="1101"/>
                </a:lnTo>
                <a:lnTo>
                  <a:pt x="220" y="1091"/>
                </a:lnTo>
                <a:lnTo>
                  <a:pt x="209" y="1098"/>
                </a:lnTo>
                <a:lnTo>
                  <a:pt x="197" y="1108"/>
                </a:lnTo>
                <a:lnTo>
                  <a:pt x="177" y="1111"/>
                </a:lnTo>
                <a:lnTo>
                  <a:pt x="158" y="1129"/>
                </a:lnTo>
                <a:lnTo>
                  <a:pt x="138" y="1132"/>
                </a:lnTo>
                <a:lnTo>
                  <a:pt x="119" y="1132"/>
                </a:lnTo>
                <a:lnTo>
                  <a:pt x="101" y="1132"/>
                </a:lnTo>
                <a:lnTo>
                  <a:pt x="59" y="1142"/>
                </a:lnTo>
                <a:lnTo>
                  <a:pt x="39" y="1142"/>
                </a:lnTo>
                <a:lnTo>
                  <a:pt x="30" y="1118"/>
                </a:lnTo>
                <a:lnTo>
                  <a:pt x="20" y="1088"/>
                </a:lnTo>
                <a:lnTo>
                  <a:pt x="14" y="1062"/>
                </a:lnTo>
                <a:lnTo>
                  <a:pt x="11" y="1035"/>
                </a:lnTo>
                <a:lnTo>
                  <a:pt x="11" y="1003"/>
                </a:lnTo>
                <a:lnTo>
                  <a:pt x="0" y="957"/>
                </a:lnTo>
                <a:lnTo>
                  <a:pt x="32" y="927"/>
                </a:lnTo>
                <a:lnTo>
                  <a:pt x="51" y="904"/>
                </a:lnTo>
                <a:lnTo>
                  <a:pt x="94" y="904"/>
                </a:lnTo>
                <a:lnTo>
                  <a:pt x="138" y="911"/>
                </a:lnTo>
                <a:lnTo>
                  <a:pt x="170" y="897"/>
                </a:lnTo>
                <a:lnTo>
                  <a:pt x="206" y="894"/>
                </a:lnTo>
                <a:lnTo>
                  <a:pt x="209" y="853"/>
                </a:lnTo>
                <a:lnTo>
                  <a:pt x="229" y="827"/>
                </a:lnTo>
                <a:lnTo>
                  <a:pt x="181" y="797"/>
                </a:lnTo>
                <a:lnTo>
                  <a:pt x="174" y="774"/>
                </a:lnTo>
                <a:lnTo>
                  <a:pt x="177" y="741"/>
                </a:lnTo>
                <a:lnTo>
                  <a:pt x="213" y="741"/>
                </a:lnTo>
                <a:lnTo>
                  <a:pt x="236" y="738"/>
                </a:lnTo>
                <a:lnTo>
                  <a:pt x="240" y="741"/>
                </a:lnTo>
                <a:lnTo>
                  <a:pt x="264" y="722"/>
                </a:lnTo>
                <a:lnTo>
                  <a:pt x="291" y="712"/>
                </a:lnTo>
                <a:lnTo>
                  <a:pt x="300" y="712"/>
                </a:lnTo>
                <a:lnTo>
                  <a:pt x="316" y="692"/>
                </a:lnTo>
                <a:lnTo>
                  <a:pt x="335" y="685"/>
                </a:lnTo>
                <a:lnTo>
                  <a:pt x="355" y="649"/>
                </a:lnTo>
                <a:lnTo>
                  <a:pt x="367" y="659"/>
                </a:lnTo>
                <a:lnTo>
                  <a:pt x="394" y="636"/>
                </a:lnTo>
                <a:lnTo>
                  <a:pt x="396" y="636"/>
                </a:lnTo>
                <a:lnTo>
                  <a:pt x="428" y="608"/>
                </a:lnTo>
                <a:lnTo>
                  <a:pt x="447" y="605"/>
                </a:lnTo>
                <a:lnTo>
                  <a:pt x="474" y="605"/>
                </a:lnTo>
                <a:lnTo>
                  <a:pt x="490" y="605"/>
                </a:lnTo>
                <a:lnTo>
                  <a:pt x="477" y="572"/>
                </a:lnTo>
                <a:lnTo>
                  <a:pt x="470" y="546"/>
                </a:lnTo>
                <a:lnTo>
                  <a:pt x="463" y="490"/>
                </a:lnTo>
                <a:lnTo>
                  <a:pt x="502" y="486"/>
                </a:lnTo>
                <a:lnTo>
                  <a:pt x="522" y="477"/>
                </a:lnTo>
                <a:lnTo>
                  <a:pt x="513" y="500"/>
                </a:lnTo>
                <a:lnTo>
                  <a:pt x="529" y="516"/>
                </a:lnTo>
                <a:lnTo>
                  <a:pt x="545" y="536"/>
                </a:lnTo>
                <a:lnTo>
                  <a:pt x="554" y="549"/>
                </a:lnTo>
                <a:lnTo>
                  <a:pt x="600" y="546"/>
                </a:lnTo>
                <a:lnTo>
                  <a:pt x="637" y="496"/>
                </a:lnTo>
                <a:lnTo>
                  <a:pt x="667" y="473"/>
                </a:lnTo>
                <a:lnTo>
                  <a:pt x="683" y="457"/>
                </a:lnTo>
                <a:lnTo>
                  <a:pt x="703" y="437"/>
                </a:lnTo>
                <a:lnTo>
                  <a:pt x="722" y="411"/>
                </a:lnTo>
                <a:lnTo>
                  <a:pt x="738" y="421"/>
                </a:lnTo>
                <a:lnTo>
                  <a:pt x="738" y="404"/>
                </a:lnTo>
                <a:lnTo>
                  <a:pt x="747" y="394"/>
                </a:lnTo>
                <a:lnTo>
                  <a:pt x="775" y="401"/>
                </a:lnTo>
                <a:lnTo>
                  <a:pt x="825" y="444"/>
                </a:lnTo>
                <a:lnTo>
                  <a:pt x="814" y="324"/>
                </a:lnTo>
                <a:lnTo>
                  <a:pt x="774" y="376"/>
                </a:lnTo>
                <a:lnTo>
                  <a:pt x="740" y="373"/>
                </a:lnTo>
                <a:lnTo>
                  <a:pt x="731" y="340"/>
                </a:lnTo>
                <a:lnTo>
                  <a:pt x="731" y="324"/>
                </a:lnTo>
                <a:lnTo>
                  <a:pt x="722" y="314"/>
                </a:lnTo>
                <a:lnTo>
                  <a:pt x="747" y="288"/>
                </a:lnTo>
                <a:lnTo>
                  <a:pt x="763" y="268"/>
                </a:lnTo>
                <a:lnTo>
                  <a:pt x="779" y="261"/>
                </a:lnTo>
                <a:lnTo>
                  <a:pt x="791" y="258"/>
                </a:lnTo>
                <a:lnTo>
                  <a:pt x="802" y="242"/>
                </a:lnTo>
                <a:lnTo>
                  <a:pt x="814" y="238"/>
                </a:lnTo>
                <a:lnTo>
                  <a:pt x="830" y="238"/>
                </a:lnTo>
                <a:lnTo>
                  <a:pt x="802" y="209"/>
                </a:lnTo>
                <a:lnTo>
                  <a:pt x="774" y="215"/>
                </a:lnTo>
                <a:lnTo>
                  <a:pt x="754" y="215"/>
                </a:lnTo>
                <a:lnTo>
                  <a:pt x="738" y="205"/>
                </a:lnTo>
                <a:lnTo>
                  <a:pt x="738" y="225"/>
                </a:lnTo>
                <a:lnTo>
                  <a:pt x="722" y="245"/>
                </a:lnTo>
                <a:lnTo>
                  <a:pt x="699" y="278"/>
                </a:lnTo>
                <a:lnTo>
                  <a:pt x="676" y="291"/>
                </a:lnTo>
                <a:lnTo>
                  <a:pt x="660" y="291"/>
                </a:lnTo>
                <a:lnTo>
                  <a:pt x="653" y="314"/>
                </a:lnTo>
                <a:lnTo>
                  <a:pt x="653" y="324"/>
                </a:lnTo>
                <a:lnTo>
                  <a:pt x="640" y="334"/>
                </a:lnTo>
                <a:lnTo>
                  <a:pt x="656" y="373"/>
                </a:lnTo>
                <a:lnTo>
                  <a:pt x="667" y="394"/>
                </a:lnTo>
                <a:lnTo>
                  <a:pt x="648" y="424"/>
                </a:lnTo>
                <a:lnTo>
                  <a:pt x="624" y="444"/>
                </a:lnTo>
                <a:lnTo>
                  <a:pt x="617" y="473"/>
                </a:lnTo>
                <a:lnTo>
                  <a:pt x="605" y="496"/>
                </a:lnTo>
                <a:lnTo>
                  <a:pt x="593" y="496"/>
                </a:lnTo>
                <a:lnTo>
                  <a:pt x="573" y="500"/>
                </a:lnTo>
                <a:lnTo>
                  <a:pt x="554" y="510"/>
                </a:lnTo>
                <a:lnTo>
                  <a:pt x="548" y="506"/>
                </a:lnTo>
                <a:lnTo>
                  <a:pt x="548" y="490"/>
                </a:lnTo>
                <a:lnTo>
                  <a:pt x="545" y="463"/>
                </a:lnTo>
                <a:lnTo>
                  <a:pt x="529" y="463"/>
                </a:lnTo>
                <a:lnTo>
                  <a:pt x="518" y="447"/>
                </a:lnTo>
                <a:lnTo>
                  <a:pt x="522" y="424"/>
                </a:lnTo>
                <a:lnTo>
                  <a:pt x="525" y="411"/>
                </a:lnTo>
                <a:lnTo>
                  <a:pt x="522" y="404"/>
                </a:lnTo>
                <a:lnTo>
                  <a:pt x="509" y="411"/>
                </a:lnTo>
                <a:lnTo>
                  <a:pt x="502" y="411"/>
                </a:lnTo>
                <a:lnTo>
                  <a:pt x="493" y="408"/>
                </a:lnTo>
                <a:lnTo>
                  <a:pt x="486" y="404"/>
                </a:lnTo>
                <a:lnTo>
                  <a:pt x="470" y="417"/>
                </a:lnTo>
                <a:lnTo>
                  <a:pt x="454" y="434"/>
                </a:lnTo>
                <a:lnTo>
                  <a:pt x="438" y="450"/>
                </a:lnTo>
                <a:lnTo>
                  <a:pt x="403" y="447"/>
                </a:lnTo>
                <a:lnTo>
                  <a:pt x="380" y="444"/>
                </a:lnTo>
                <a:lnTo>
                  <a:pt x="364" y="427"/>
                </a:lnTo>
                <a:lnTo>
                  <a:pt x="364" y="417"/>
                </a:lnTo>
                <a:lnTo>
                  <a:pt x="374" y="404"/>
                </a:lnTo>
                <a:lnTo>
                  <a:pt x="387" y="394"/>
                </a:lnTo>
                <a:lnTo>
                  <a:pt x="396" y="381"/>
                </a:lnTo>
                <a:lnTo>
                  <a:pt x="374" y="388"/>
                </a:lnTo>
                <a:lnTo>
                  <a:pt x="364" y="370"/>
                </a:lnTo>
                <a:lnTo>
                  <a:pt x="364" y="360"/>
                </a:lnTo>
                <a:lnTo>
                  <a:pt x="396" y="357"/>
                </a:lnTo>
                <a:lnTo>
                  <a:pt x="426" y="353"/>
                </a:lnTo>
                <a:lnTo>
                  <a:pt x="406" y="344"/>
                </a:lnTo>
                <a:lnTo>
                  <a:pt x="376" y="347"/>
                </a:lnTo>
                <a:lnTo>
                  <a:pt x="376" y="327"/>
                </a:lnTo>
                <a:lnTo>
                  <a:pt x="390" y="314"/>
                </a:lnTo>
                <a:lnTo>
                  <a:pt x="419" y="301"/>
                </a:lnTo>
                <a:lnTo>
                  <a:pt x="428" y="288"/>
                </a:lnTo>
                <a:lnTo>
                  <a:pt x="438" y="281"/>
                </a:lnTo>
                <a:lnTo>
                  <a:pt x="461" y="278"/>
                </a:lnTo>
                <a:lnTo>
                  <a:pt x="481" y="281"/>
                </a:lnTo>
                <a:lnTo>
                  <a:pt x="490" y="288"/>
                </a:lnTo>
                <a:lnTo>
                  <a:pt x="506" y="278"/>
                </a:lnTo>
                <a:lnTo>
                  <a:pt x="490" y="274"/>
                </a:lnTo>
                <a:lnTo>
                  <a:pt x="490" y="248"/>
                </a:lnTo>
                <a:lnTo>
                  <a:pt x="532" y="219"/>
                </a:lnTo>
                <a:lnTo>
                  <a:pt x="554" y="199"/>
                </a:lnTo>
                <a:lnTo>
                  <a:pt x="566" y="196"/>
                </a:lnTo>
                <a:lnTo>
                  <a:pt x="564" y="186"/>
                </a:lnTo>
                <a:lnTo>
                  <a:pt x="584" y="163"/>
                </a:lnTo>
                <a:lnTo>
                  <a:pt x="605" y="133"/>
                </a:lnTo>
                <a:lnTo>
                  <a:pt x="632" y="118"/>
                </a:lnTo>
                <a:lnTo>
                  <a:pt x="612" y="105"/>
                </a:lnTo>
                <a:lnTo>
                  <a:pt x="664" y="76"/>
                </a:lnTo>
                <a:lnTo>
                  <a:pt x="687" y="79"/>
                </a:lnTo>
                <a:lnTo>
                  <a:pt x="683" y="62"/>
                </a:lnTo>
                <a:lnTo>
                  <a:pt x="727" y="59"/>
                </a:lnTo>
                <a:lnTo>
                  <a:pt x="811" y="7"/>
                </a:lnTo>
                <a:lnTo>
                  <a:pt x="825" y="0"/>
                </a:lnTo>
                <a:lnTo>
                  <a:pt x="807" y="39"/>
                </a:lnTo>
                <a:lnTo>
                  <a:pt x="827" y="20"/>
                </a:lnTo>
                <a:lnTo>
                  <a:pt x="850" y="13"/>
                </a:lnTo>
                <a:lnTo>
                  <a:pt x="846" y="30"/>
                </a:lnTo>
                <a:lnTo>
                  <a:pt x="912" y="10"/>
                </a:lnTo>
                <a:lnTo>
                  <a:pt x="944" y="26"/>
                </a:lnTo>
                <a:lnTo>
                  <a:pt x="898" y="43"/>
                </a:lnTo>
                <a:lnTo>
                  <a:pt x="914" y="62"/>
                </a:lnTo>
                <a:lnTo>
                  <a:pt x="979" y="59"/>
                </a:lnTo>
                <a:lnTo>
                  <a:pt x="1072" y="89"/>
                </a:lnTo>
                <a:lnTo>
                  <a:pt x="1066" y="122"/>
                </a:lnTo>
                <a:lnTo>
                  <a:pt x="1027" y="153"/>
                </a:lnTo>
                <a:lnTo>
                  <a:pt x="969" y="169"/>
                </a:lnTo>
                <a:lnTo>
                  <a:pt x="960" y="205"/>
                </a:lnTo>
                <a:lnTo>
                  <a:pt x="963" y="238"/>
                </a:lnTo>
                <a:lnTo>
                  <a:pt x="979" y="245"/>
                </a:lnTo>
                <a:lnTo>
                  <a:pt x="981" y="261"/>
                </a:lnTo>
                <a:lnTo>
                  <a:pt x="988" y="268"/>
                </a:lnTo>
                <a:lnTo>
                  <a:pt x="1001" y="274"/>
                </a:lnTo>
                <a:lnTo>
                  <a:pt x="1004" y="294"/>
                </a:lnTo>
                <a:lnTo>
                  <a:pt x="1024" y="317"/>
                </a:lnTo>
                <a:lnTo>
                  <a:pt x="1024" y="327"/>
                </a:lnTo>
                <a:lnTo>
                  <a:pt x="1043" y="327"/>
                </a:lnTo>
                <a:lnTo>
                  <a:pt x="1049" y="334"/>
                </a:lnTo>
                <a:lnTo>
                  <a:pt x="1066" y="340"/>
                </a:lnTo>
                <a:lnTo>
                  <a:pt x="1075" y="330"/>
                </a:lnTo>
                <a:lnTo>
                  <a:pt x="1084" y="314"/>
                </a:lnTo>
                <a:lnTo>
                  <a:pt x="1091" y="304"/>
                </a:lnTo>
                <a:lnTo>
                  <a:pt x="1107" y="311"/>
                </a:lnTo>
                <a:lnTo>
                  <a:pt x="1127" y="288"/>
                </a:lnTo>
                <a:lnTo>
                  <a:pt x="1127" y="271"/>
                </a:lnTo>
                <a:lnTo>
                  <a:pt x="1134" y="258"/>
                </a:lnTo>
                <a:lnTo>
                  <a:pt x="1135" y="248"/>
                </a:lnTo>
                <a:lnTo>
                  <a:pt x="1174" y="238"/>
                </a:lnTo>
                <a:lnTo>
                  <a:pt x="1206" y="228"/>
                </a:lnTo>
                <a:lnTo>
                  <a:pt x="1249" y="215"/>
                </a:lnTo>
                <a:lnTo>
                  <a:pt x="1297" y="225"/>
                </a:lnTo>
                <a:lnTo>
                  <a:pt x="1345" y="225"/>
                </a:lnTo>
                <a:lnTo>
                  <a:pt x="1426" y="225"/>
                </a:lnTo>
                <a:lnTo>
                  <a:pt x="1439" y="143"/>
                </a:lnTo>
                <a:lnTo>
                  <a:pt x="1483" y="146"/>
                </a:lnTo>
                <a:lnTo>
                  <a:pt x="1515" y="209"/>
                </a:lnTo>
                <a:lnTo>
                  <a:pt x="1522" y="156"/>
                </a:lnTo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3" name="Freeform 3"/>
          <p:cNvSpPr>
            <a:spLocks/>
          </p:cNvSpPr>
          <p:nvPr/>
        </p:nvSpPr>
        <p:spPr bwMode="auto">
          <a:xfrm>
            <a:off x="6866935" y="2274308"/>
            <a:ext cx="79375" cy="77787"/>
          </a:xfrm>
          <a:custGeom>
            <a:avLst/>
            <a:gdLst>
              <a:gd name="T0" fmla="*/ 2147483647 w 27"/>
              <a:gd name="T1" fmla="*/ 2147483647 h 30"/>
              <a:gd name="T2" fmla="*/ 2147483647 w 27"/>
              <a:gd name="T3" fmla="*/ 2147483647 h 30"/>
              <a:gd name="T4" fmla="*/ 2147483647 w 27"/>
              <a:gd name="T5" fmla="*/ 2147483647 h 30"/>
              <a:gd name="T6" fmla="*/ 0 w 27"/>
              <a:gd name="T7" fmla="*/ 2147483647 h 30"/>
              <a:gd name="T8" fmla="*/ 2147483647 w 27"/>
              <a:gd name="T9" fmla="*/ 0 h 30"/>
              <a:gd name="T10" fmla="*/ 2147483647 w 27"/>
              <a:gd name="T11" fmla="*/ 214748364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"/>
              <a:gd name="T19" fmla="*/ 0 h 30"/>
              <a:gd name="T20" fmla="*/ 27 w 27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" h="30">
                <a:moveTo>
                  <a:pt x="27" y="2"/>
                </a:moveTo>
                <a:lnTo>
                  <a:pt x="27" y="28"/>
                </a:lnTo>
                <a:lnTo>
                  <a:pt x="18" y="30"/>
                </a:lnTo>
                <a:lnTo>
                  <a:pt x="0" y="6"/>
                </a:lnTo>
                <a:lnTo>
                  <a:pt x="10" y="0"/>
                </a:lnTo>
                <a:lnTo>
                  <a:pt x="27" y="2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4" name="Freeform 4"/>
          <p:cNvSpPr>
            <a:spLocks/>
          </p:cNvSpPr>
          <p:nvPr/>
        </p:nvSpPr>
        <p:spPr bwMode="auto">
          <a:xfrm>
            <a:off x="6725648" y="2137783"/>
            <a:ext cx="63500" cy="117475"/>
          </a:xfrm>
          <a:custGeom>
            <a:avLst/>
            <a:gdLst>
              <a:gd name="T0" fmla="*/ 2147483647 w 23"/>
              <a:gd name="T1" fmla="*/ 0 h 44"/>
              <a:gd name="T2" fmla="*/ 0 w 23"/>
              <a:gd name="T3" fmla="*/ 2147483647 h 44"/>
              <a:gd name="T4" fmla="*/ 2147483647 w 23"/>
              <a:gd name="T5" fmla="*/ 2147483647 h 44"/>
              <a:gd name="T6" fmla="*/ 2147483647 w 23"/>
              <a:gd name="T7" fmla="*/ 2147483647 h 44"/>
              <a:gd name="T8" fmla="*/ 2147483647 w 23"/>
              <a:gd name="T9" fmla="*/ 0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44"/>
              <a:gd name="T17" fmla="*/ 23 w 23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44">
                <a:moveTo>
                  <a:pt x="23" y="0"/>
                </a:moveTo>
                <a:lnTo>
                  <a:pt x="0" y="8"/>
                </a:lnTo>
                <a:lnTo>
                  <a:pt x="3" y="44"/>
                </a:lnTo>
                <a:lnTo>
                  <a:pt x="20" y="40"/>
                </a:lnTo>
                <a:lnTo>
                  <a:pt x="23" y="0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5" name="Freeform 5"/>
          <p:cNvSpPr>
            <a:spLocks/>
          </p:cNvSpPr>
          <p:nvPr/>
        </p:nvSpPr>
        <p:spPr bwMode="auto">
          <a:xfrm>
            <a:off x="5369923" y="2410833"/>
            <a:ext cx="3121025" cy="3392487"/>
          </a:xfrm>
          <a:custGeom>
            <a:avLst/>
            <a:gdLst>
              <a:gd name="T0" fmla="*/ 2147483647 w 1108"/>
              <a:gd name="T1" fmla="*/ 2147483647 h 1301"/>
              <a:gd name="T2" fmla="*/ 2147483647 w 1108"/>
              <a:gd name="T3" fmla="*/ 2147483647 h 1301"/>
              <a:gd name="T4" fmla="*/ 2147483647 w 1108"/>
              <a:gd name="T5" fmla="*/ 2147483647 h 1301"/>
              <a:gd name="T6" fmla="*/ 2147483647 w 1108"/>
              <a:gd name="T7" fmla="*/ 2147483647 h 1301"/>
              <a:gd name="T8" fmla="*/ 2147483647 w 1108"/>
              <a:gd name="T9" fmla="*/ 2147483647 h 1301"/>
              <a:gd name="T10" fmla="*/ 2147483647 w 1108"/>
              <a:gd name="T11" fmla="*/ 2147483647 h 1301"/>
              <a:gd name="T12" fmla="*/ 2147483647 w 1108"/>
              <a:gd name="T13" fmla="*/ 2147483647 h 1301"/>
              <a:gd name="T14" fmla="*/ 2147483647 w 1108"/>
              <a:gd name="T15" fmla="*/ 2147483647 h 1301"/>
              <a:gd name="T16" fmla="*/ 2147483647 w 1108"/>
              <a:gd name="T17" fmla="*/ 2147483647 h 1301"/>
              <a:gd name="T18" fmla="*/ 2147483647 w 1108"/>
              <a:gd name="T19" fmla="*/ 2147483647 h 1301"/>
              <a:gd name="T20" fmla="*/ 2147483647 w 1108"/>
              <a:gd name="T21" fmla="*/ 2147483647 h 1301"/>
              <a:gd name="T22" fmla="*/ 2147483647 w 1108"/>
              <a:gd name="T23" fmla="*/ 2147483647 h 1301"/>
              <a:gd name="T24" fmla="*/ 2147483647 w 1108"/>
              <a:gd name="T25" fmla="*/ 2147483647 h 1301"/>
              <a:gd name="T26" fmla="*/ 2147483647 w 1108"/>
              <a:gd name="T27" fmla="*/ 2147483647 h 1301"/>
              <a:gd name="T28" fmla="*/ 2147483647 w 1108"/>
              <a:gd name="T29" fmla="*/ 2147483647 h 1301"/>
              <a:gd name="T30" fmla="*/ 2147483647 w 1108"/>
              <a:gd name="T31" fmla="*/ 2147483647 h 1301"/>
              <a:gd name="T32" fmla="*/ 2147483647 w 1108"/>
              <a:gd name="T33" fmla="*/ 2147483647 h 1301"/>
              <a:gd name="T34" fmla="*/ 2147483647 w 1108"/>
              <a:gd name="T35" fmla="*/ 2147483647 h 1301"/>
              <a:gd name="T36" fmla="*/ 2147483647 w 1108"/>
              <a:gd name="T37" fmla="*/ 2147483647 h 1301"/>
              <a:gd name="T38" fmla="*/ 2147483647 w 1108"/>
              <a:gd name="T39" fmla="*/ 2147483647 h 1301"/>
              <a:gd name="T40" fmla="*/ 2147483647 w 1108"/>
              <a:gd name="T41" fmla="*/ 2147483647 h 1301"/>
              <a:gd name="T42" fmla="*/ 2147483647 w 1108"/>
              <a:gd name="T43" fmla="*/ 2147483647 h 1301"/>
              <a:gd name="T44" fmla="*/ 2147483647 w 1108"/>
              <a:gd name="T45" fmla="*/ 2147483647 h 1301"/>
              <a:gd name="T46" fmla="*/ 2147483647 w 1108"/>
              <a:gd name="T47" fmla="*/ 2147483647 h 1301"/>
              <a:gd name="T48" fmla="*/ 2147483647 w 1108"/>
              <a:gd name="T49" fmla="*/ 2147483647 h 1301"/>
              <a:gd name="T50" fmla="*/ 2147483647 w 1108"/>
              <a:gd name="T51" fmla="*/ 2147483647 h 1301"/>
              <a:gd name="T52" fmla="*/ 2147483647 w 1108"/>
              <a:gd name="T53" fmla="*/ 2147483647 h 1301"/>
              <a:gd name="T54" fmla="*/ 2147483647 w 1108"/>
              <a:gd name="T55" fmla="*/ 2147483647 h 1301"/>
              <a:gd name="T56" fmla="*/ 2147483647 w 1108"/>
              <a:gd name="T57" fmla="*/ 2147483647 h 1301"/>
              <a:gd name="T58" fmla="*/ 2147483647 w 1108"/>
              <a:gd name="T59" fmla="*/ 2147483647 h 1301"/>
              <a:gd name="T60" fmla="*/ 2147483647 w 1108"/>
              <a:gd name="T61" fmla="*/ 2147483647 h 1301"/>
              <a:gd name="T62" fmla="*/ 2147483647 w 1108"/>
              <a:gd name="T63" fmla="*/ 2147483647 h 1301"/>
              <a:gd name="T64" fmla="*/ 2147483647 w 1108"/>
              <a:gd name="T65" fmla="*/ 2147483647 h 1301"/>
              <a:gd name="T66" fmla="*/ 2147483647 w 1108"/>
              <a:gd name="T67" fmla="*/ 2147483647 h 1301"/>
              <a:gd name="T68" fmla="*/ 2147483647 w 1108"/>
              <a:gd name="T69" fmla="*/ 2147483647 h 1301"/>
              <a:gd name="T70" fmla="*/ 2147483647 w 1108"/>
              <a:gd name="T71" fmla="*/ 2147483647 h 1301"/>
              <a:gd name="T72" fmla="*/ 2147483647 w 1108"/>
              <a:gd name="T73" fmla="*/ 2147483647 h 1301"/>
              <a:gd name="T74" fmla="*/ 2147483647 w 1108"/>
              <a:gd name="T75" fmla="*/ 2147483647 h 1301"/>
              <a:gd name="T76" fmla="*/ 2147483647 w 1108"/>
              <a:gd name="T77" fmla="*/ 2147483647 h 1301"/>
              <a:gd name="T78" fmla="*/ 2147483647 w 1108"/>
              <a:gd name="T79" fmla="*/ 2147483647 h 1301"/>
              <a:gd name="T80" fmla="*/ 2147483647 w 1108"/>
              <a:gd name="T81" fmla="*/ 2147483647 h 1301"/>
              <a:gd name="T82" fmla="*/ 2147483647 w 1108"/>
              <a:gd name="T83" fmla="*/ 2147483647 h 130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108"/>
              <a:gd name="T127" fmla="*/ 0 h 1301"/>
              <a:gd name="T128" fmla="*/ 1108 w 1108"/>
              <a:gd name="T129" fmla="*/ 1301 h 130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108" h="1301">
                <a:moveTo>
                  <a:pt x="829" y="156"/>
                </a:moveTo>
                <a:lnTo>
                  <a:pt x="847" y="210"/>
                </a:lnTo>
                <a:lnTo>
                  <a:pt x="882" y="292"/>
                </a:lnTo>
                <a:lnTo>
                  <a:pt x="951" y="425"/>
                </a:lnTo>
                <a:lnTo>
                  <a:pt x="976" y="443"/>
                </a:lnTo>
                <a:lnTo>
                  <a:pt x="992" y="482"/>
                </a:lnTo>
                <a:lnTo>
                  <a:pt x="1047" y="480"/>
                </a:lnTo>
                <a:lnTo>
                  <a:pt x="1083" y="468"/>
                </a:lnTo>
                <a:lnTo>
                  <a:pt x="1108" y="468"/>
                </a:lnTo>
                <a:lnTo>
                  <a:pt x="1107" y="520"/>
                </a:lnTo>
                <a:lnTo>
                  <a:pt x="1097" y="548"/>
                </a:lnTo>
                <a:lnTo>
                  <a:pt x="998" y="665"/>
                </a:lnTo>
                <a:lnTo>
                  <a:pt x="907" y="786"/>
                </a:lnTo>
                <a:lnTo>
                  <a:pt x="909" y="832"/>
                </a:lnTo>
                <a:lnTo>
                  <a:pt x="934" y="866"/>
                </a:lnTo>
                <a:lnTo>
                  <a:pt x="922" y="892"/>
                </a:lnTo>
                <a:lnTo>
                  <a:pt x="929" y="929"/>
                </a:lnTo>
                <a:lnTo>
                  <a:pt x="922" y="955"/>
                </a:lnTo>
                <a:lnTo>
                  <a:pt x="900" y="977"/>
                </a:lnTo>
                <a:lnTo>
                  <a:pt x="882" y="977"/>
                </a:lnTo>
                <a:lnTo>
                  <a:pt x="851" y="1015"/>
                </a:lnTo>
                <a:lnTo>
                  <a:pt x="824" y="1060"/>
                </a:lnTo>
                <a:lnTo>
                  <a:pt x="829" y="1108"/>
                </a:lnTo>
                <a:lnTo>
                  <a:pt x="802" y="1130"/>
                </a:lnTo>
                <a:lnTo>
                  <a:pt x="776" y="1180"/>
                </a:lnTo>
                <a:lnTo>
                  <a:pt x="746" y="1227"/>
                </a:lnTo>
                <a:lnTo>
                  <a:pt x="729" y="1245"/>
                </a:lnTo>
                <a:lnTo>
                  <a:pt x="715" y="1249"/>
                </a:lnTo>
                <a:lnTo>
                  <a:pt x="689" y="1279"/>
                </a:lnTo>
                <a:lnTo>
                  <a:pt x="648" y="1297"/>
                </a:lnTo>
                <a:lnTo>
                  <a:pt x="595" y="1301"/>
                </a:lnTo>
                <a:lnTo>
                  <a:pt x="566" y="1281"/>
                </a:lnTo>
                <a:lnTo>
                  <a:pt x="562" y="1261"/>
                </a:lnTo>
                <a:lnTo>
                  <a:pt x="557" y="1235"/>
                </a:lnTo>
                <a:lnTo>
                  <a:pt x="537" y="1221"/>
                </a:lnTo>
                <a:lnTo>
                  <a:pt x="521" y="1170"/>
                </a:lnTo>
                <a:lnTo>
                  <a:pt x="515" y="1146"/>
                </a:lnTo>
                <a:lnTo>
                  <a:pt x="514" y="1116"/>
                </a:lnTo>
                <a:lnTo>
                  <a:pt x="504" y="1094"/>
                </a:lnTo>
                <a:lnTo>
                  <a:pt x="503" y="1080"/>
                </a:lnTo>
                <a:lnTo>
                  <a:pt x="486" y="1058"/>
                </a:lnTo>
                <a:lnTo>
                  <a:pt x="468" y="1039"/>
                </a:lnTo>
                <a:lnTo>
                  <a:pt x="455" y="1009"/>
                </a:lnTo>
                <a:lnTo>
                  <a:pt x="446" y="987"/>
                </a:lnTo>
                <a:lnTo>
                  <a:pt x="450" y="951"/>
                </a:lnTo>
                <a:lnTo>
                  <a:pt x="477" y="896"/>
                </a:lnTo>
                <a:lnTo>
                  <a:pt x="483" y="838"/>
                </a:lnTo>
                <a:lnTo>
                  <a:pt x="463" y="772"/>
                </a:lnTo>
                <a:lnTo>
                  <a:pt x="434" y="745"/>
                </a:lnTo>
                <a:lnTo>
                  <a:pt x="414" y="709"/>
                </a:lnTo>
                <a:lnTo>
                  <a:pt x="421" y="653"/>
                </a:lnTo>
                <a:lnTo>
                  <a:pt x="407" y="611"/>
                </a:lnTo>
                <a:lnTo>
                  <a:pt x="372" y="607"/>
                </a:lnTo>
                <a:lnTo>
                  <a:pt x="336" y="574"/>
                </a:lnTo>
                <a:lnTo>
                  <a:pt x="290" y="556"/>
                </a:lnTo>
                <a:lnTo>
                  <a:pt x="243" y="584"/>
                </a:lnTo>
                <a:lnTo>
                  <a:pt x="120" y="576"/>
                </a:lnTo>
                <a:lnTo>
                  <a:pt x="53" y="506"/>
                </a:lnTo>
                <a:lnTo>
                  <a:pt x="0" y="409"/>
                </a:lnTo>
                <a:lnTo>
                  <a:pt x="9" y="377"/>
                </a:lnTo>
                <a:lnTo>
                  <a:pt x="33" y="353"/>
                </a:lnTo>
                <a:lnTo>
                  <a:pt x="44" y="286"/>
                </a:lnTo>
                <a:lnTo>
                  <a:pt x="60" y="238"/>
                </a:lnTo>
                <a:lnTo>
                  <a:pt x="107" y="188"/>
                </a:lnTo>
                <a:lnTo>
                  <a:pt x="156" y="166"/>
                </a:lnTo>
                <a:lnTo>
                  <a:pt x="202" y="113"/>
                </a:lnTo>
                <a:lnTo>
                  <a:pt x="212" y="91"/>
                </a:lnTo>
                <a:lnTo>
                  <a:pt x="272" y="35"/>
                </a:lnTo>
                <a:lnTo>
                  <a:pt x="310" y="57"/>
                </a:lnTo>
                <a:lnTo>
                  <a:pt x="338" y="55"/>
                </a:lnTo>
                <a:lnTo>
                  <a:pt x="370" y="25"/>
                </a:lnTo>
                <a:lnTo>
                  <a:pt x="408" y="21"/>
                </a:lnTo>
                <a:lnTo>
                  <a:pt x="434" y="29"/>
                </a:lnTo>
                <a:lnTo>
                  <a:pt x="457" y="5"/>
                </a:lnTo>
                <a:lnTo>
                  <a:pt x="488" y="0"/>
                </a:lnTo>
                <a:lnTo>
                  <a:pt x="495" y="45"/>
                </a:lnTo>
                <a:lnTo>
                  <a:pt x="515" y="77"/>
                </a:lnTo>
                <a:lnTo>
                  <a:pt x="572" y="109"/>
                </a:lnTo>
                <a:lnTo>
                  <a:pt x="619" y="115"/>
                </a:lnTo>
                <a:lnTo>
                  <a:pt x="624" y="79"/>
                </a:lnTo>
                <a:lnTo>
                  <a:pt x="660" y="79"/>
                </a:lnTo>
                <a:lnTo>
                  <a:pt x="704" y="101"/>
                </a:lnTo>
                <a:lnTo>
                  <a:pt x="751" y="113"/>
                </a:lnTo>
                <a:lnTo>
                  <a:pt x="793" y="99"/>
                </a:lnTo>
                <a:lnTo>
                  <a:pt x="829" y="156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76" name="Freeform 11"/>
          <p:cNvSpPr>
            <a:spLocks/>
          </p:cNvSpPr>
          <p:nvPr/>
        </p:nvSpPr>
        <p:spPr bwMode="auto">
          <a:xfrm>
            <a:off x="8346485" y="4733345"/>
            <a:ext cx="409575" cy="712787"/>
          </a:xfrm>
          <a:custGeom>
            <a:avLst/>
            <a:gdLst>
              <a:gd name="T0" fmla="*/ 2147483647 w 145"/>
              <a:gd name="T1" fmla="*/ 2147483647 h 274"/>
              <a:gd name="T2" fmla="*/ 2147483647 w 145"/>
              <a:gd name="T3" fmla="*/ 2147483647 h 274"/>
              <a:gd name="T4" fmla="*/ 2147483647 w 145"/>
              <a:gd name="T5" fmla="*/ 2147483647 h 274"/>
              <a:gd name="T6" fmla="*/ 0 w 145"/>
              <a:gd name="T7" fmla="*/ 2147483647 h 274"/>
              <a:gd name="T8" fmla="*/ 0 w 145"/>
              <a:gd name="T9" fmla="*/ 2147483647 h 274"/>
              <a:gd name="T10" fmla="*/ 2147483647 w 145"/>
              <a:gd name="T11" fmla="*/ 2147483647 h 274"/>
              <a:gd name="T12" fmla="*/ 2147483647 w 145"/>
              <a:gd name="T13" fmla="*/ 2147483647 h 274"/>
              <a:gd name="T14" fmla="*/ 2147483647 w 145"/>
              <a:gd name="T15" fmla="*/ 2147483647 h 274"/>
              <a:gd name="T16" fmla="*/ 2147483647 w 145"/>
              <a:gd name="T17" fmla="*/ 2147483647 h 274"/>
              <a:gd name="T18" fmla="*/ 2147483647 w 145"/>
              <a:gd name="T19" fmla="*/ 2147483647 h 274"/>
              <a:gd name="T20" fmla="*/ 2147483647 w 145"/>
              <a:gd name="T21" fmla="*/ 2147483647 h 274"/>
              <a:gd name="T22" fmla="*/ 2147483647 w 145"/>
              <a:gd name="T23" fmla="*/ 2147483647 h 274"/>
              <a:gd name="T24" fmla="*/ 2147483647 w 145"/>
              <a:gd name="T25" fmla="*/ 2147483647 h 274"/>
              <a:gd name="T26" fmla="*/ 2147483647 w 145"/>
              <a:gd name="T27" fmla="*/ 2147483647 h 274"/>
              <a:gd name="T28" fmla="*/ 2147483647 w 145"/>
              <a:gd name="T29" fmla="*/ 2147483647 h 274"/>
              <a:gd name="T30" fmla="*/ 2147483647 w 145"/>
              <a:gd name="T31" fmla="*/ 2147483647 h 274"/>
              <a:gd name="T32" fmla="*/ 2147483647 w 145"/>
              <a:gd name="T33" fmla="*/ 2147483647 h 274"/>
              <a:gd name="T34" fmla="*/ 2147483647 w 145"/>
              <a:gd name="T35" fmla="*/ 2147483647 h 274"/>
              <a:gd name="T36" fmla="*/ 2147483647 w 145"/>
              <a:gd name="T37" fmla="*/ 2147483647 h 274"/>
              <a:gd name="T38" fmla="*/ 2147483647 w 145"/>
              <a:gd name="T39" fmla="*/ 2147483647 h 274"/>
              <a:gd name="T40" fmla="*/ 2147483647 w 145"/>
              <a:gd name="T41" fmla="*/ 2147483647 h 274"/>
              <a:gd name="T42" fmla="*/ 2147483647 w 145"/>
              <a:gd name="T43" fmla="*/ 2147483647 h 274"/>
              <a:gd name="T44" fmla="*/ 2147483647 w 145"/>
              <a:gd name="T45" fmla="*/ 2147483647 h 274"/>
              <a:gd name="T46" fmla="*/ 2147483647 w 145"/>
              <a:gd name="T47" fmla="*/ 2147483647 h 274"/>
              <a:gd name="T48" fmla="*/ 2147483647 w 145"/>
              <a:gd name="T49" fmla="*/ 2147483647 h 274"/>
              <a:gd name="T50" fmla="*/ 2147483647 w 145"/>
              <a:gd name="T51" fmla="*/ 0 h 274"/>
              <a:gd name="T52" fmla="*/ 2147483647 w 145"/>
              <a:gd name="T53" fmla="*/ 2147483647 h 274"/>
              <a:gd name="T54" fmla="*/ 2147483647 w 145"/>
              <a:gd name="T55" fmla="*/ 2147483647 h 274"/>
              <a:gd name="T56" fmla="*/ 2147483647 w 145"/>
              <a:gd name="T57" fmla="*/ 2147483647 h 274"/>
              <a:gd name="T58" fmla="*/ 2147483647 w 145"/>
              <a:gd name="T59" fmla="*/ 2147483647 h 274"/>
              <a:gd name="T60" fmla="*/ 2147483647 w 145"/>
              <a:gd name="T61" fmla="*/ 2147483647 h 274"/>
              <a:gd name="T62" fmla="*/ 2147483647 w 145"/>
              <a:gd name="T63" fmla="*/ 2147483647 h 274"/>
              <a:gd name="T64" fmla="*/ 2147483647 w 145"/>
              <a:gd name="T65" fmla="*/ 2147483647 h 274"/>
              <a:gd name="T66" fmla="*/ 2147483647 w 145"/>
              <a:gd name="T67" fmla="*/ 2147483647 h 2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45"/>
              <a:gd name="T103" fmla="*/ 0 h 274"/>
              <a:gd name="T104" fmla="*/ 145 w 145"/>
              <a:gd name="T105" fmla="*/ 274 h 27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45" h="274">
                <a:moveTo>
                  <a:pt x="27" y="87"/>
                </a:moveTo>
                <a:lnTo>
                  <a:pt x="24" y="141"/>
                </a:lnTo>
                <a:lnTo>
                  <a:pt x="11" y="176"/>
                </a:lnTo>
                <a:lnTo>
                  <a:pt x="0" y="208"/>
                </a:lnTo>
                <a:lnTo>
                  <a:pt x="0" y="232"/>
                </a:lnTo>
                <a:lnTo>
                  <a:pt x="4" y="252"/>
                </a:lnTo>
                <a:lnTo>
                  <a:pt x="16" y="270"/>
                </a:lnTo>
                <a:lnTo>
                  <a:pt x="27" y="272"/>
                </a:lnTo>
                <a:lnTo>
                  <a:pt x="36" y="272"/>
                </a:lnTo>
                <a:lnTo>
                  <a:pt x="47" y="274"/>
                </a:lnTo>
                <a:lnTo>
                  <a:pt x="53" y="260"/>
                </a:lnTo>
                <a:lnTo>
                  <a:pt x="58" y="224"/>
                </a:lnTo>
                <a:lnTo>
                  <a:pt x="74" y="200"/>
                </a:lnTo>
                <a:lnTo>
                  <a:pt x="78" y="163"/>
                </a:lnTo>
                <a:lnTo>
                  <a:pt x="85" y="149"/>
                </a:lnTo>
                <a:lnTo>
                  <a:pt x="93" y="139"/>
                </a:lnTo>
                <a:lnTo>
                  <a:pt x="98" y="113"/>
                </a:lnTo>
                <a:lnTo>
                  <a:pt x="109" y="97"/>
                </a:lnTo>
                <a:lnTo>
                  <a:pt x="116" y="85"/>
                </a:lnTo>
                <a:lnTo>
                  <a:pt x="123" y="75"/>
                </a:lnTo>
                <a:lnTo>
                  <a:pt x="123" y="69"/>
                </a:lnTo>
                <a:lnTo>
                  <a:pt x="140" y="55"/>
                </a:lnTo>
                <a:lnTo>
                  <a:pt x="142" y="31"/>
                </a:lnTo>
                <a:lnTo>
                  <a:pt x="145" y="17"/>
                </a:lnTo>
                <a:lnTo>
                  <a:pt x="131" y="10"/>
                </a:lnTo>
                <a:lnTo>
                  <a:pt x="122" y="0"/>
                </a:lnTo>
                <a:lnTo>
                  <a:pt x="109" y="10"/>
                </a:lnTo>
                <a:lnTo>
                  <a:pt x="98" y="35"/>
                </a:lnTo>
                <a:lnTo>
                  <a:pt x="85" y="53"/>
                </a:lnTo>
                <a:lnTo>
                  <a:pt x="74" y="67"/>
                </a:lnTo>
                <a:lnTo>
                  <a:pt x="69" y="67"/>
                </a:lnTo>
                <a:lnTo>
                  <a:pt x="58" y="75"/>
                </a:lnTo>
                <a:lnTo>
                  <a:pt x="53" y="83"/>
                </a:lnTo>
                <a:lnTo>
                  <a:pt x="27" y="87"/>
                </a:lnTo>
                <a:close/>
              </a:path>
            </a:pathLst>
          </a:custGeom>
          <a:solidFill>
            <a:srgbClr val="F8F8F8"/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5" name="Groupe 72"/>
          <p:cNvGrpSpPr/>
          <p:nvPr/>
        </p:nvGrpSpPr>
        <p:grpSpPr>
          <a:xfrm>
            <a:off x="2868023" y="2098095"/>
            <a:ext cx="3348037" cy="1033462"/>
            <a:chOff x="3255963" y="2181225"/>
            <a:chExt cx="3348037" cy="1033462"/>
          </a:xfrm>
        </p:grpSpPr>
        <p:sp>
          <p:nvSpPr>
            <p:cNvPr id="62477" name="Freeform 13"/>
            <p:cNvSpPr>
              <a:spLocks/>
            </p:cNvSpPr>
            <p:nvPr/>
          </p:nvSpPr>
          <p:spPr bwMode="auto">
            <a:xfrm>
              <a:off x="3255963" y="2397125"/>
              <a:ext cx="3348037" cy="817562"/>
            </a:xfrm>
            <a:custGeom>
              <a:avLst/>
              <a:gdLst>
                <a:gd name="T0" fmla="*/ 0 w 2109"/>
                <a:gd name="T1" fmla="*/ 2147474950 h 515"/>
                <a:gd name="T2" fmla="*/ 2147474974 w 2109"/>
                <a:gd name="T3" fmla="*/ 2147474950 h 515"/>
                <a:gd name="T4" fmla="*/ 2147474974 w 2109"/>
                <a:gd name="T5" fmla="*/ 2147474950 h 515"/>
                <a:gd name="T6" fmla="*/ 2147474974 w 2109"/>
                <a:gd name="T7" fmla="*/ 2147474950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9"/>
                <a:gd name="T13" fmla="*/ 0 h 515"/>
                <a:gd name="T14" fmla="*/ 2109 w 2109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9" h="515">
                  <a:moveTo>
                    <a:pt x="0" y="515"/>
                  </a:moveTo>
                  <a:cubicBezTo>
                    <a:pt x="101" y="470"/>
                    <a:pt x="391" y="328"/>
                    <a:pt x="606" y="248"/>
                  </a:cubicBezTo>
                  <a:cubicBezTo>
                    <a:pt x="821" y="167"/>
                    <a:pt x="1040" y="66"/>
                    <a:pt x="1290" y="33"/>
                  </a:cubicBezTo>
                  <a:cubicBezTo>
                    <a:pt x="1540" y="0"/>
                    <a:pt x="1939" y="47"/>
                    <a:pt x="2109" y="5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auto">
            <a:xfrm>
              <a:off x="4378024" y="2181225"/>
              <a:ext cx="1631661" cy="30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b="1" dirty="0">
                  <a:solidFill>
                    <a:srgbClr val="FF3300"/>
                  </a:solidFill>
                </a:rPr>
                <a:t>C. </a:t>
              </a:r>
              <a:r>
                <a:rPr lang="en-US" sz="1400" b="1" dirty="0" err="1">
                  <a:solidFill>
                    <a:srgbClr val="FF3300"/>
                  </a:solidFill>
                </a:rPr>
                <a:t>Colomb</a:t>
              </a:r>
              <a:r>
                <a:rPr lang="en-US" sz="1400" b="1" dirty="0">
                  <a:solidFill>
                    <a:srgbClr val="FF3300"/>
                  </a:solidFill>
                </a:rPr>
                <a:t>, 1493</a:t>
              </a:r>
            </a:p>
          </p:txBody>
        </p:sp>
      </p:grpSp>
      <p:sp>
        <p:nvSpPr>
          <p:cNvPr id="62480" name="Freeform 16"/>
          <p:cNvSpPr>
            <a:spLocks/>
          </p:cNvSpPr>
          <p:nvPr/>
        </p:nvSpPr>
        <p:spPr bwMode="auto">
          <a:xfrm>
            <a:off x="6241460" y="2339395"/>
            <a:ext cx="1412875" cy="215900"/>
          </a:xfrm>
          <a:custGeom>
            <a:avLst/>
            <a:gdLst>
              <a:gd name="T0" fmla="*/ 0 w 1100"/>
              <a:gd name="T1" fmla="*/ 343772756 h 171"/>
              <a:gd name="T2" fmla="*/ 394372741 w 1100"/>
              <a:gd name="T3" fmla="*/ 343772756 h 171"/>
              <a:gd name="T4" fmla="*/ 394372741 w 1100"/>
              <a:gd name="T5" fmla="*/ 343772756 h 171"/>
              <a:gd name="T6" fmla="*/ 394372741 w 1100"/>
              <a:gd name="T7" fmla="*/ 343772756 h 171"/>
              <a:gd name="T8" fmla="*/ 394372741 w 1100"/>
              <a:gd name="T9" fmla="*/ 343772756 h 1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0"/>
              <a:gd name="T16" fmla="*/ 0 h 171"/>
              <a:gd name="T17" fmla="*/ 1100 w 1100"/>
              <a:gd name="T18" fmla="*/ 171 h 1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0" h="171">
                <a:moveTo>
                  <a:pt x="0" y="69"/>
                </a:moveTo>
                <a:cubicBezTo>
                  <a:pt x="37" y="60"/>
                  <a:pt x="159" y="24"/>
                  <a:pt x="222" y="15"/>
                </a:cubicBezTo>
                <a:cubicBezTo>
                  <a:pt x="285" y="6"/>
                  <a:pt x="305" y="0"/>
                  <a:pt x="380" y="17"/>
                </a:cubicBezTo>
                <a:cubicBezTo>
                  <a:pt x="455" y="34"/>
                  <a:pt x="555" y="89"/>
                  <a:pt x="675" y="115"/>
                </a:cubicBezTo>
                <a:cubicBezTo>
                  <a:pt x="795" y="141"/>
                  <a:pt x="1029" y="162"/>
                  <a:pt x="1100" y="171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1" name="Freeform 17"/>
          <p:cNvSpPr>
            <a:spLocks/>
          </p:cNvSpPr>
          <p:nvPr/>
        </p:nvSpPr>
        <p:spPr bwMode="auto">
          <a:xfrm>
            <a:off x="6758985" y="2175883"/>
            <a:ext cx="192087" cy="190500"/>
          </a:xfrm>
          <a:custGeom>
            <a:avLst/>
            <a:gdLst>
              <a:gd name="T0" fmla="*/ 0 w 149"/>
              <a:gd name="T1" fmla="*/ 341635253 h 151"/>
              <a:gd name="T2" fmla="*/ 406182612 w 149"/>
              <a:gd name="T3" fmla="*/ 341635253 h 151"/>
              <a:gd name="T4" fmla="*/ 406182612 w 149"/>
              <a:gd name="T5" fmla="*/ 0 h 151"/>
              <a:gd name="T6" fmla="*/ 0 60000 65536"/>
              <a:gd name="T7" fmla="*/ 0 60000 65536"/>
              <a:gd name="T8" fmla="*/ 0 60000 65536"/>
              <a:gd name="T9" fmla="*/ 0 w 149"/>
              <a:gd name="T10" fmla="*/ 0 h 151"/>
              <a:gd name="T11" fmla="*/ 149 w 149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9" h="151">
                <a:moveTo>
                  <a:pt x="0" y="151"/>
                </a:moveTo>
                <a:cubicBezTo>
                  <a:pt x="20" y="143"/>
                  <a:pt x="94" y="127"/>
                  <a:pt x="119" y="102"/>
                </a:cubicBezTo>
                <a:cubicBezTo>
                  <a:pt x="144" y="77"/>
                  <a:pt x="143" y="21"/>
                  <a:pt x="149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2" name="Freeform 18"/>
          <p:cNvSpPr>
            <a:spLocks/>
          </p:cNvSpPr>
          <p:nvPr/>
        </p:nvSpPr>
        <p:spPr bwMode="auto">
          <a:xfrm>
            <a:off x="7214598" y="2299708"/>
            <a:ext cx="411162" cy="188912"/>
          </a:xfrm>
          <a:custGeom>
            <a:avLst/>
            <a:gdLst>
              <a:gd name="T0" fmla="*/ 0 w 254"/>
              <a:gd name="T1" fmla="*/ 1198460329 h 128"/>
              <a:gd name="T2" fmla="*/ 2147483647 w 254"/>
              <a:gd name="T3" fmla="*/ 1198460329 h 128"/>
              <a:gd name="T4" fmla="*/ 2147483647 w 254"/>
              <a:gd name="T5" fmla="*/ 0 h 128"/>
              <a:gd name="T6" fmla="*/ 0 60000 65536"/>
              <a:gd name="T7" fmla="*/ 0 60000 65536"/>
              <a:gd name="T8" fmla="*/ 0 60000 65536"/>
              <a:gd name="T9" fmla="*/ 0 w 254"/>
              <a:gd name="T10" fmla="*/ 0 h 128"/>
              <a:gd name="T11" fmla="*/ 254 w 254"/>
              <a:gd name="T12" fmla="*/ 128 h 1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4" h="128">
                <a:moveTo>
                  <a:pt x="0" y="128"/>
                </a:moveTo>
                <a:cubicBezTo>
                  <a:pt x="21" y="123"/>
                  <a:pt x="85" y="121"/>
                  <a:pt x="127" y="100"/>
                </a:cubicBezTo>
                <a:cubicBezTo>
                  <a:pt x="169" y="79"/>
                  <a:pt x="228" y="21"/>
                  <a:pt x="254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8" name="Freeform 24"/>
          <p:cNvSpPr>
            <a:spLocks/>
          </p:cNvSpPr>
          <p:nvPr/>
        </p:nvSpPr>
        <p:spPr bwMode="auto">
          <a:xfrm>
            <a:off x="6165260" y="1804408"/>
            <a:ext cx="339725" cy="196850"/>
          </a:xfrm>
          <a:custGeom>
            <a:avLst/>
            <a:gdLst>
              <a:gd name="T0" fmla="*/ 0 w 264"/>
              <a:gd name="T1" fmla="*/ 342219619 h 156"/>
              <a:gd name="T2" fmla="*/ 400319888 w 264"/>
              <a:gd name="T3" fmla="*/ 342219619 h 156"/>
              <a:gd name="T4" fmla="*/ 400319888 w 264"/>
              <a:gd name="T5" fmla="*/ 0 h 156"/>
              <a:gd name="T6" fmla="*/ 0 60000 65536"/>
              <a:gd name="T7" fmla="*/ 0 60000 65536"/>
              <a:gd name="T8" fmla="*/ 0 60000 65536"/>
              <a:gd name="T9" fmla="*/ 0 w 264"/>
              <a:gd name="T10" fmla="*/ 0 h 156"/>
              <a:gd name="T11" fmla="*/ 264 w 264"/>
              <a:gd name="T12" fmla="*/ 156 h 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4" h="156">
                <a:moveTo>
                  <a:pt x="0" y="156"/>
                </a:moveTo>
                <a:cubicBezTo>
                  <a:pt x="19" y="148"/>
                  <a:pt x="70" y="134"/>
                  <a:pt x="114" y="108"/>
                </a:cubicBezTo>
                <a:cubicBezTo>
                  <a:pt x="158" y="82"/>
                  <a:pt x="233" y="22"/>
                  <a:pt x="264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89" name="Freeform 25"/>
          <p:cNvSpPr>
            <a:spLocks/>
          </p:cNvSpPr>
          <p:nvPr/>
        </p:nvSpPr>
        <p:spPr bwMode="auto">
          <a:xfrm>
            <a:off x="6470060" y="1956808"/>
            <a:ext cx="571500" cy="93662"/>
          </a:xfrm>
          <a:custGeom>
            <a:avLst/>
            <a:gdLst>
              <a:gd name="T0" fmla="*/ 0 w 353"/>
              <a:gd name="T1" fmla="*/ 1270634001 h 63"/>
              <a:gd name="T2" fmla="*/ 2147483647 w 353"/>
              <a:gd name="T3" fmla="*/ 1270634001 h 63"/>
              <a:gd name="T4" fmla="*/ 2147483647 w 353"/>
              <a:gd name="T5" fmla="*/ 1270634001 h 63"/>
              <a:gd name="T6" fmla="*/ 0 60000 65536"/>
              <a:gd name="T7" fmla="*/ 0 60000 65536"/>
              <a:gd name="T8" fmla="*/ 0 60000 65536"/>
              <a:gd name="T9" fmla="*/ 0 w 353"/>
              <a:gd name="T10" fmla="*/ 0 h 63"/>
              <a:gd name="T11" fmla="*/ 353 w 353"/>
              <a:gd name="T12" fmla="*/ 63 h 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3" h="63">
                <a:moveTo>
                  <a:pt x="0" y="63"/>
                </a:moveTo>
                <a:cubicBezTo>
                  <a:pt x="19" y="53"/>
                  <a:pt x="57" y="10"/>
                  <a:pt x="116" y="5"/>
                </a:cubicBezTo>
                <a:cubicBezTo>
                  <a:pt x="175" y="0"/>
                  <a:pt x="304" y="26"/>
                  <a:pt x="353" y="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0" name="Freeform 26"/>
          <p:cNvSpPr>
            <a:spLocks/>
          </p:cNvSpPr>
          <p:nvPr/>
        </p:nvSpPr>
        <p:spPr bwMode="auto">
          <a:xfrm>
            <a:off x="6784385" y="2185408"/>
            <a:ext cx="576262" cy="169862"/>
          </a:xfrm>
          <a:custGeom>
            <a:avLst/>
            <a:gdLst>
              <a:gd name="T0" fmla="*/ 0 w 354"/>
              <a:gd name="T1" fmla="*/ 0 h 115"/>
              <a:gd name="T2" fmla="*/ 2147483647 w 354"/>
              <a:gd name="T3" fmla="*/ 1206191394 h 115"/>
              <a:gd name="T4" fmla="*/ 2147483647 w 354"/>
              <a:gd name="T5" fmla="*/ 1206191394 h 115"/>
              <a:gd name="T6" fmla="*/ 0 60000 65536"/>
              <a:gd name="T7" fmla="*/ 0 60000 65536"/>
              <a:gd name="T8" fmla="*/ 0 60000 65536"/>
              <a:gd name="T9" fmla="*/ 0 w 354"/>
              <a:gd name="T10" fmla="*/ 0 h 115"/>
              <a:gd name="T11" fmla="*/ 354 w 354"/>
              <a:gd name="T12" fmla="*/ 115 h 1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4" h="115">
                <a:moveTo>
                  <a:pt x="0" y="0"/>
                </a:moveTo>
                <a:cubicBezTo>
                  <a:pt x="21" y="17"/>
                  <a:pt x="68" y="85"/>
                  <a:pt x="127" y="100"/>
                </a:cubicBezTo>
                <a:cubicBezTo>
                  <a:pt x="186" y="115"/>
                  <a:pt x="307" y="93"/>
                  <a:pt x="354" y="91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1" name="Freeform 27"/>
          <p:cNvSpPr>
            <a:spLocks/>
          </p:cNvSpPr>
          <p:nvPr/>
        </p:nvSpPr>
        <p:spPr bwMode="auto">
          <a:xfrm>
            <a:off x="686798" y="848733"/>
            <a:ext cx="2413000" cy="2906712"/>
          </a:xfrm>
          <a:custGeom>
            <a:avLst/>
            <a:gdLst>
              <a:gd name="T0" fmla="*/ 2147475278 w 1520"/>
              <a:gd name="T1" fmla="*/ 2147475395 h 1831"/>
              <a:gd name="T2" fmla="*/ 2147475278 w 1520"/>
              <a:gd name="T3" fmla="*/ 2147475395 h 1831"/>
              <a:gd name="T4" fmla="*/ 2147475278 w 1520"/>
              <a:gd name="T5" fmla="*/ 2147475395 h 1831"/>
              <a:gd name="T6" fmla="*/ 2147475278 w 1520"/>
              <a:gd name="T7" fmla="*/ 2147475395 h 1831"/>
              <a:gd name="T8" fmla="*/ 2147475278 w 1520"/>
              <a:gd name="T9" fmla="*/ 2147475395 h 1831"/>
              <a:gd name="T10" fmla="*/ 2147475278 w 1520"/>
              <a:gd name="T11" fmla="*/ 2147475395 h 1831"/>
              <a:gd name="T12" fmla="*/ 2147475278 w 1520"/>
              <a:gd name="T13" fmla="*/ 2147475395 h 1831"/>
              <a:gd name="T14" fmla="*/ 2147475278 w 1520"/>
              <a:gd name="T15" fmla="*/ 2147475395 h 1831"/>
              <a:gd name="T16" fmla="*/ 2147475278 w 1520"/>
              <a:gd name="T17" fmla="*/ 2147475395 h 1831"/>
              <a:gd name="T18" fmla="*/ 2147475278 w 1520"/>
              <a:gd name="T19" fmla="*/ 2147475395 h 1831"/>
              <a:gd name="T20" fmla="*/ 2147475278 w 1520"/>
              <a:gd name="T21" fmla="*/ 2147475395 h 1831"/>
              <a:gd name="T22" fmla="*/ 2147475278 w 1520"/>
              <a:gd name="T23" fmla="*/ 2147475395 h 1831"/>
              <a:gd name="T24" fmla="*/ 2147475278 w 1520"/>
              <a:gd name="T25" fmla="*/ 2147475395 h 1831"/>
              <a:gd name="T26" fmla="*/ 2147475278 w 1520"/>
              <a:gd name="T27" fmla="*/ 2147475395 h 1831"/>
              <a:gd name="T28" fmla="*/ 2147475278 w 1520"/>
              <a:gd name="T29" fmla="*/ 2147475395 h 1831"/>
              <a:gd name="T30" fmla="*/ 2147475278 w 1520"/>
              <a:gd name="T31" fmla="*/ 2147475395 h 1831"/>
              <a:gd name="T32" fmla="*/ 2147475278 w 1520"/>
              <a:gd name="T33" fmla="*/ 2147475395 h 1831"/>
              <a:gd name="T34" fmla="*/ 2147475278 w 1520"/>
              <a:gd name="T35" fmla="*/ 2147475395 h 1831"/>
              <a:gd name="T36" fmla="*/ 2147475278 w 1520"/>
              <a:gd name="T37" fmla="*/ 2147475395 h 1831"/>
              <a:gd name="T38" fmla="*/ 2147475278 w 1520"/>
              <a:gd name="T39" fmla="*/ 2147475395 h 1831"/>
              <a:gd name="T40" fmla="*/ 2147475278 w 1520"/>
              <a:gd name="T41" fmla="*/ 2147475395 h 1831"/>
              <a:gd name="T42" fmla="*/ 2147475278 w 1520"/>
              <a:gd name="T43" fmla="*/ 2147475395 h 1831"/>
              <a:gd name="T44" fmla="*/ 2147475278 w 1520"/>
              <a:gd name="T45" fmla="*/ 2147475395 h 1831"/>
              <a:gd name="T46" fmla="*/ 2147475278 w 1520"/>
              <a:gd name="T47" fmla="*/ 2147475395 h 1831"/>
              <a:gd name="T48" fmla="*/ 2147475278 w 1520"/>
              <a:gd name="T49" fmla="*/ 2147475395 h 1831"/>
              <a:gd name="T50" fmla="*/ 2147475278 w 1520"/>
              <a:gd name="T51" fmla="*/ 2147475395 h 1831"/>
              <a:gd name="T52" fmla="*/ 2147475278 w 1520"/>
              <a:gd name="T53" fmla="*/ 2147475395 h 1831"/>
              <a:gd name="T54" fmla="*/ 2147475278 w 1520"/>
              <a:gd name="T55" fmla="*/ 2147475395 h 1831"/>
              <a:gd name="T56" fmla="*/ 2147475278 w 1520"/>
              <a:gd name="T57" fmla="*/ 2147475395 h 1831"/>
              <a:gd name="T58" fmla="*/ 2147475278 w 1520"/>
              <a:gd name="T59" fmla="*/ 2147475395 h 1831"/>
              <a:gd name="T60" fmla="*/ 2147475278 w 1520"/>
              <a:gd name="T61" fmla="*/ 2147475395 h 1831"/>
              <a:gd name="T62" fmla="*/ 2147475278 w 1520"/>
              <a:gd name="T63" fmla="*/ 2147475395 h 1831"/>
              <a:gd name="T64" fmla="*/ 2147475278 w 1520"/>
              <a:gd name="T65" fmla="*/ 2147475395 h 1831"/>
              <a:gd name="T66" fmla="*/ 2147475278 w 1520"/>
              <a:gd name="T67" fmla="*/ 2147475395 h 1831"/>
              <a:gd name="T68" fmla="*/ 2147475278 w 1520"/>
              <a:gd name="T69" fmla="*/ 2147475395 h 1831"/>
              <a:gd name="T70" fmla="*/ 2147475278 w 1520"/>
              <a:gd name="T71" fmla="*/ 2147475395 h 1831"/>
              <a:gd name="T72" fmla="*/ 2147475278 w 1520"/>
              <a:gd name="T73" fmla="*/ 2147475395 h 1831"/>
              <a:gd name="T74" fmla="*/ 2147475278 w 1520"/>
              <a:gd name="T75" fmla="*/ 2147475395 h 1831"/>
              <a:gd name="T76" fmla="*/ 2147475278 w 1520"/>
              <a:gd name="T77" fmla="*/ 2147475395 h 1831"/>
              <a:gd name="T78" fmla="*/ 2147475278 w 1520"/>
              <a:gd name="T79" fmla="*/ 2147475395 h 1831"/>
              <a:gd name="T80" fmla="*/ 2147475278 w 1520"/>
              <a:gd name="T81" fmla="*/ 2147475395 h 1831"/>
              <a:gd name="T82" fmla="*/ 2147475278 w 1520"/>
              <a:gd name="T83" fmla="*/ 2147475395 h 1831"/>
              <a:gd name="T84" fmla="*/ 2147475278 w 1520"/>
              <a:gd name="T85" fmla="*/ 2147475395 h 1831"/>
              <a:gd name="T86" fmla="*/ 2147475278 w 1520"/>
              <a:gd name="T87" fmla="*/ 2147475395 h 1831"/>
              <a:gd name="T88" fmla="*/ 2147475278 w 1520"/>
              <a:gd name="T89" fmla="*/ 2147475395 h 1831"/>
              <a:gd name="T90" fmla="*/ 2147475278 w 1520"/>
              <a:gd name="T91" fmla="*/ 2147475395 h 1831"/>
              <a:gd name="T92" fmla="*/ 2147475278 w 1520"/>
              <a:gd name="T93" fmla="*/ 2147475395 h 1831"/>
              <a:gd name="T94" fmla="*/ 2147475278 w 1520"/>
              <a:gd name="T95" fmla="*/ 2147475395 h 1831"/>
              <a:gd name="T96" fmla="*/ 2147475278 w 1520"/>
              <a:gd name="T97" fmla="*/ 2147475395 h 1831"/>
              <a:gd name="T98" fmla="*/ 2147475278 w 1520"/>
              <a:gd name="T99" fmla="*/ 2147475395 h 1831"/>
              <a:gd name="T100" fmla="*/ 2147475278 w 1520"/>
              <a:gd name="T101" fmla="*/ 2147475395 h 1831"/>
              <a:gd name="T102" fmla="*/ 2147475278 w 1520"/>
              <a:gd name="T103" fmla="*/ 2147475395 h 1831"/>
              <a:gd name="T104" fmla="*/ 2147475278 w 1520"/>
              <a:gd name="T105" fmla="*/ 2147475395 h 1831"/>
              <a:gd name="T106" fmla="*/ 2147475278 w 1520"/>
              <a:gd name="T107" fmla="*/ 2147475395 h 183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520"/>
              <a:gd name="T163" fmla="*/ 0 h 1831"/>
              <a:gd name="T164" fmla="*/ 1520 w 1520"/>
              <a:gd name="T165" fmla="*/ 1831 h 183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520" h="1831">
                <a:moveTo>
                  <a:pt x="288" y="102"/>
                </a:moveTo>
                <a:lnTo>
                  <a:pt x="317" y="83"/>
                </a:lnTo>
                <a:lnTo>
                  <a:pt x="389" y="115"/>
                </a:lnTo>
                <a:lnTo>
                  <a:pt x="464" y="144"/>
                </a:lnTo>
                <a:lnTo>
                  <a:pt x="498" y="131"/>
                </a:lnTo>
                <a:lnTo>
                  <a:pt x="521" y="115"/>
                </a:lnTo>
                <a:lnTo>
                  <a:pt x="584" y="125"/>
                </a:lnTo>
                <a:lnTo>
                  <a:pt x="542" y="102"/>
                </a:lnTo>
                <a:lnTo>
                  <a:pt x="502" y="106"/>
                </a:lnTo>
                <a:lnTo>
                  <a:pt x="444" y="112"/>
                </a:lnTo>
                <a:lnTo>
                  <a:pt x="414" y="80"/>
                </a:lnTo>
                <a:lnTo>
                  <a:pt x="382" y="63"/>
                </a:lnTo>
                <a:lnTo>
                  <a:pt x="382" y="34"/>
                </a:lnTo>
                <a:lnTo>
                  <a:pt x="391" y="3"/>
                </a:lnTo>
                <a:lnTo>
                  <a:pt x="418" y="0"/>
                </a:lnTo>
                <a:lnTo>
                  <a:pt x="454" y="28"/>
                </a:lnTo>
                <a:lnTo>
                  <a:pt x="464" y="13"/>
                </a:lnTo>
                <a:lnTo>
                  <a:pt x="492" y="0"/>
                </a:lnTo>
                <a:lnTo>
                  <a:pt x="528" y="19"/>
                </a:lnTo>
                <a:lnTo>
                  <a:pt x="547" y="3"/>
                </a:lnTo>
                <a:lnTo>
                  <a:pt x="567" y="31"/>
                </a:lnTo>
                <a:lnTo>
                  <a:pt x="570" y="50"/>
                </a:lnTo>
                <a:lnTo>
                  <a:pt x="622" y="73"/>
                </a:lnTo>
                <a:lnTo>
                  <a:pt x="603" y="93"/>
                </a:lnTo>
                <a:lnTo>
                  <a:pt x="603" y="118"/>
                </a:lnTo>
                <a:lnTo>
                  <a:pt x="690" y="125"/>
                </a:lnTo>
                <a:lnTo>
                  <a:pt x="713" y="93"/>
                </a:lnTo>
                <a:lnTo>
                  <a:pt x="696" y="76"/>
                </a:lnTo>
                <a:lnTo>
                  <a:pt x="658" y="80"/>
                </a:lnTo>
                <a:lnTo>
                  <a:pt x="668" y="41"/>
                </a:lnTo>
                <a:lnTo>
                  <a:pt x="746" y="63"/>
                </a:lnTo>
                <a:lnTo>
                  <a:pt x="761" y="89"/>
                </a:lnTo>
                <a:lnTo>
                  <a:pt x="826" y="89"/>
                </a:lnTo>
                <a:lnTo>
                  <a:pt x="891" y="122"/>
                </a:lnTo>
                <a:lnTo>
                  <a:pt x="923" y="115"/>
                </a:lnTo>
                <a:lnTo>
                  <a:pt x="959" y="144"/>
                </a:lnTo>
                <a:lnTo>
                  <a:pt x="923" y="183"/>
                </a:lnTo>
                <a:lnTo>
                  <a:pt x="895" y="154"/>
                </a:lnTo>
                <a:lnTo>
                  <a:pt x="875" y="164"/>
                </a:lnTo>
                <a:lnTo>
                  <a:pt x="845" y="187"/>
                </a:lnTo>
                <a:lnTo>
                  <a:pt x="801" y="206"/>
                </a:lnTo>
                <a:lnTo>
                  <a:pt x="822" y="235"/>
                </a:lnTo>
                <a:lnTo>
                  <a:pt x="784" y="239"/>
                </a:lnTo>
                <a:lnTo>
                  <a:pt x="751" y="278"/>
                </a:lnTo>
                <a:lnTo>
                  <a:pt x="719" y="328"/>
                </a:lnTo>
                <a:lnTo>
                  <a:pt x="769" y="370"/>
                </a:lnTo>
                <a:lnTo>
                  <a:pt x="807" y="419"/>
                </a:lnTo>
                <a:lnTo>
                  <a:pt x="881" y="425"/>
                </a:lnTo>
                <a:lnTo>
                  <a:pt x="946" y="419"/>
                </a:lnTo>
                <a:lnTo>
                  <a:pt x="975" y="445"/>
                </a:lnTo>
                <a:lnTo>
                  <a:pt x="963" y="458"/>
                </a:lnTo>
                <a:lnTo>
                  <a:pt x="942" y="484"/>
                </a:lnTo>
                <a:lnTo>
                  <a:pt x="973" y="529"/>
                </a:lnTo>
                <a:lnTo>
                  <a:pt x="982" y="563"/>
                </a:lnTo>
                <a:lnTo>
                  <a:pt x="1018" y="579"/>
                </a:lnTo>
                <a:lnTo>
                  <a:pt x="1066" y="550"/>
                </a:lnTo>
                <a:lnTo>
                  <a:pt x="1053" y="506"/>
                </a:lnTo>
                <a:lnTo>
                  <a:pt x="1011" y="471"/>
                </a:lnTo>
                <a:lnTo>
                  <a:pt x="1060" y="429"/>
                </a:lnTo>
                <a:lnTo>
                  <a:pt x="1018" y="357"/>
                </a:lnTo>
                <a:lnTo>
                  <a:pt x="978" y="328"/>
                </a:lnTo>
                <a:lnTo>
                  <a:pt x="1011" y="302"/>
                </a:lnTo>
                <a:lnTo>
                  <a:pt x="1005" y="261"/>
                </a:lnTo>
                <a:lnTo>
                  <a:pt x="1028" y="239"/>
                </a:lnTo>
                <a:lnTo>
                  <a:pt x="1066" y="261"/>
                </a:lnTo>
                <a:lnTo>
                  <a:pt x="1158" y="347"/>
                </a:lnTo>
                <a:lnTo>
                  <a:pt x="1213" y="360"/>
                </a:lnTo>
                <a:lnTo>
                  <a:pt x="1228" y="338"/>
                </a:lnTo>
                <a:lnTo>
                  <a:pt x="1215" y="292"/>
                </a:lnTo>
                <a:lnTo>
                  <a:pt x="1247" y="299"/>
                </a:lnTo>
                <a:lnTo>
                  <a:pt x="1303" y="351"/>
                </a:lnTo>
                <a:lnTo>
                  <a:pt x="1312" y="380"/>
                </a:lnTo>
                <a:lnTo>
                  <a:pt x="1345" y="399"/>
                </a:lnTo>
                <a:lnTo>
                  <a:pt x="1409" y="422"/>
                </a:lnTo>
                <a:lnTo>
                  <a:pt x="1442" y="464"/>
                </a:lnTo>
                <a:lnTo>
                  <a:pt x="1491" y="493"/>
                </a:lnTo>
                <a:lnTo>
                  <a:pt x="1516" y="503"/>
                </a:lnTo>
                <a:lnTo>
                  <a:pt x="1520" y="529"/>
                </a:lnTo>
                <a:lnTo>
                  <a:pt x="1482" y="547"/>
                </a:lnTo>
                <a:lnTo>
                  <a:pt x="1459" y="526"/>
                </a:lnTo>
                <a:lnTo>
                  <a:pt x="1440" y="529"/>
                </a:lnTo>
                <a:lnTo>
                  <a:pt x="1432" y="573"/>
                </a:lnTo>
                <a:lnTo>
                  <a:pt x="1400" y="583"/>
                </a:lnTo>
                <a:lnTo>
                  <a:pt x="1364" y="560"/>
                </a:lnTo>
                <a:lnTo>
                  <a:pt x="1289" y="560"/>
                </a:lnTo>
                <a:lnTo>
                  <a:pt x="1280" y="609"/>
                </a:lnTo>
                <a:lnTo>
                  <a:pt x="1299" y="638"/>
                </a:lnTo>
                <a:lnTo>
                  <a:pt x="1329" y="622"/>
                </a:lnTo>
                <a:lnTo>
                  <a:pt x="1358" y="615"/>
                </a:lnTo>
                <a:lnTo>
                  <a:pt x="1387" y="631"/>
                </a:lnTo>
                <a:lnTo>
                  <a:pt x="1348" y="667"/>
                </a:lnTo>
                <a:lnTo>
                  <a:pt x="1387" y="700"/>
                </a:lnTo>
                <a:lnTo>
                  <a:pt x="1440" y="709"/>
                </a:lnTo>
                <a:lnTo>
                  <a:pt x="1432" y="729"/>
                </a:lnTo>
                <a:lnTo>
                  <a:pt x="1413" y="732"/>
                </a:lnTo>
                <a:lnTo>
                  <a:pt x="1364" y="844"/>
                </a:lnTo>
                <a:lnTo>
                  <a:pt x="1367" y="771"/>
                </a:lnTo>
                <a:lnTo>
                  <a:pt x="1390" y="735"/>
                </a:lnTo>
                <a:lnTo>
                  <a:pt x="1364" y="719"/>
                </a:lnTo>
                <a:lnTo>
                  <a:pt x="1335" y="742"/>
                </a:lnTo>
                <a:lnTo>
                  <a:pt x="1352" y="761"/>
                </a:lnTo>
                <a:lnTo>
                  <a:pt x="1329" y="774"/>
                </a:lnTo>
                <a:lnTo>
                  <a:pt x="1306" y="791"/>
                </a:lnTo>
                <a:lnTo>
                  <a:pt x="1310" y="841"/>
                </a:lnTo>
                <a:lnTo>
                  <a:pt x="1278" y="860"/>
                </a:lnTo>
                <a:lnTo>
                  <a:pt x="1232" y="867"/>
                </a:lnTo>
                <a:lnTo>
                  <a:pt x="1247" y="893"/>
                </a:lnTo>
                <a:lnTo>
                  <a:pt x="1232" y="922"/>
                </a:lnTo>
                <a:lnTo>
                  <a:pt x="1247" y="945"/>
                </a:lnTo>
                <a:lnTo>
                  <a:pt x="1223" y="993"/>
                </a:lnTo>
                <a:lnTo>
                  <a:pt x="1213" y="1039"/>
                </a:lnTo>
                <a:lnTo>
                  <a:pt x="1173" y="1066"/>
                </a:lnTo>
                <a:lnTo>
                  <a:pt x="1125" y="1138"/>
                </a:lnTo>
                <a:lnTo>
                  <a:pt x="1118" y="1187"/>
                </a:lnTo>
                <a:lnTo>
                  <a:pt x="1135" y="1226"/>
                </a:lnTo>
                <a:lnTo>
                  <a:pt x="1158" y="1274"/>
                </a:lnTo>
                <a:lnTo>
                  <a:pt x="1169" y="1328"/>
                </a:lnTo>
                <a:lnTo>
                  <a:pt x="1148" y="1351"/>
                </a:lnTo>
                <a:lnTo>
                  <a:pt x="1118" y="1334"/>
                </a:lnTo>
                <a:lnTo>
                  <a:pt x="1125" y="1307"/>
                </a:lnTo>
                <a:lnTo>
                  <a:pt x="1108" y="1248"/>
                </a:lnTo>
                <a:lnTo>
                  <a:pt x="1089" y="1239"/>
                </a:lnTo>
                <a:lnTo>
                  <a:pt x="1076" y="1203"/>
                </a:lnTo>
                <a:lnTo>
                  <a:pt x="1051" y="1203"/>
                </a:lnTo>
                <a:lnTo>
                  <a:pt x="1020" y="1183"/>
                </a:lnTo>
                <a:lnTo>
                  <a:pt x="988" y="1190"/>
                </a:lnTo>
                <a:lnTo>
                  <a:pt x="959" y="1177"/>
                </a:lnTo>
                <a:lnTo>
                  <a:pt x="923" y="1193"/>
                </a:lnTo>
                <a:lnTo>
                  <a:pt x="858" y="1180"/>
                </a:lnTo>
                <a:lnTo>
                  <a:pt x="900" y="1222"/>
                </a:lnTo>
                <a:lnTo>
                  <a:pt x="845" y="1219"/>
                </a:lnTo>
                <a:lnTo>
                  <a:pt x="807" y="1187"/>
                </a:lnTo>
                <a:lnTo>
                  <a:pt x="742" y="1187"/>
                </a:lnTo>
                <a:lnTo>
                  <a:pt x="751" y="1239"/>
                </a:lnTo>
                <a:lnTo>
                  <a:pt x="704" y="1222"/>
                </a:lnTo>
                <a:lnTo>
                  <a:pt x="677" y="1274"/>
                </a:lnTo>
                <a:lnTo>
                  <a:pt x="696" y="1297"/>
                </a:lnTo>
                <a:lnTo>
                  <a:pt x="677" y="1360"/>
                </a:lnTo>
                <a:lnTo>
                  <a:pt x="700" y="1432"/>
                </a:lnTo>
                <a:lnTo>
                  <a:pt x="725" y="1480"/>
                </a:lnTo>
                <a:lnTo>
                  <a:pt x="755" y="1526"/>
                </a:lnTo>
                <a:lnTo>
                  <a:pt x="845" y="1523"/>
                </a:lnTo>
                <a:lnTo>
                  <a:pt x="885" y="1513"/>
                </a:lnTo>
                <a:lnTo>
                  <a:pt x="891" y="1480"/>
                </a:lnTo>
                <a:lnTo>
                  <a:pt x="872" y="1454"/>
                </a:lnTo>
                <a:lnTo>
                  <a:pt x="875" y="1432"/>
                </a:lnTo>
                <a:lnTo>
                  <a:pt x="931" y="1438"/>
                </a:lnTo>
                <a:lnTo>
                  <a:pt x="986" y="1425"/>
                </a:lnTo>
                <a:lnTo>
                  <a:pt x="986" y="1454"/>
                </a:lnTo>
                <a:lnTo>
                  <a:pt x="969" y="1497"/>
                </a:lnTo>
                <a:lnTo>
                  <a:pt x="942" y="1529"/>
                </a:lnTo>
                <a:lnTo>
                  <a:pt x="936" y="1576"/>
                </a:lnTo>
                <a:lnTo>
                  <a:pt x="973" y="1596"/>
                </a:lnTo>
                <a:lnTo>
                  <a:pt x="1020" y="1589"/>
                </a:lnTo>
                <a:lnTo>
                  <a:pt x="1051" y="1605"/>
                </a:lnTo>
                <a:lnTo>
                  <a:pt x="1076" y="1599"/>
                </a:lnTo>
                <a:lnTo>
                  <a:pt x="1085" y="1628"/>
                </a:lnTo>
                <a:lnTo>
                  <a:pt x="1062" y="1674"/>
                </a:lnTo>
                <a:lnTo>
                  <a:pt x="1083" y="1700"/>
                </a:lnTo>
                <a:lnTo>
                  <a:pt x="1085" y="1751"/>
                </a:lnTo>
                <a:lnTo>
                  <a:pt x="1118" y="1787"/>
                </a:lnTo>
                <a:lnTo>
                  <a:pt x="1160" y="1797"/>
                </a:lnTo>
                <a:lnTo>
                  <a:pt x="1190" y="1787"/>
                </a:lnTo>
                <a:lnTo>
                  <a:pt x="1202" y="1790"/>
                </a:lnTo>
                <a:lnTo>
                  <a:pt x="1257" y="1790"/>
                </a:lnTo>
                <a:lnTo>
                  <a:pt x="1306" y="1794"/>
                </a:lnTo>
                <a:lnTo>
                  <a:pt x="1320" y="1771"/>
                </a:lnTo>
                <a:lnTo>
                  <a:pt x="1278" y="1810"/>
                </a:lnTo>
                <a:lnTo>
                  <a:pt x="1247" y="1807"/>
                </a:lnTo>
                <a:lnTo>
                  <a:pt x="1219" y="1810"/>
                </a:lnTo>
                <a:lnTo>
                  <a:pt x="1160" y="1831"/>
                </a:lnTo>
                <a:lnTo>
                  <a:pt x="1112" y="1803"/>
                </a:lnTo>
                <a:lnTo>
                  <a:pt x="1066" y="1787"/>
                </a:lnTo>
                <a:lnTo>
                  <a:pt x="1047" y="1790"/>
                </a:lnTo>
                <a:lnTo>
                  <a:pt x="1051" y="1768"/>
                </a:lnTo>
                <a:lnTo>
                  <a:pt x="1047" y="1732"/>
                </a:lnTo>
                <a:lnTo>
                  <a:pt x="1007" y="1700"/>
                </a:lnTo>
                <a:lnTo>
                  <a:pt x="927" y="1680"/>
                </a:lnTo>
                <a:lnTo>
                  <a:pt x="914" y="1664"/>
                </a:lnTo>
                <a:lnTo>
                  <a:pt x="891" y="1667"/>
                </a:lnTo>
                <a:lnTo>
                  <a:pt x="868" y="1651"/>
                </a:lnTo>
                <a:lnTo>
                  <a:pt x="833" y="1635"/>
                </a:lnTo>
                <a:lnTo>
                  <a:pt x="793" y="1589"/>
                </a:lnTo>
                <a:lnTo>
                  <a:pt x="748" y="1576"/>
                </a:lnTo>
                <a:lnTo>
                  <a:pt x="723" y="1605"/>
                </a:lnTo>
                <a:lnTo>
                  <a:pt x="692" y="1583"/>
                </a:lnTo>
                <a:lnTo>
                  <a:pt x="658" y="1583"/>
                </a:lnTo>
                <a:lnTo>
                  <a:pt x="586" y="1565"/>
                </a:lnTo>
                <a:lnTo>
                  <a:pt x="456" y="1487"/>
                </a:lnTo>
                <a:lnTo>
                  <a:pt x="446" y="1406"/>
                </a:lnTo>
                <a:lnTo>
                  <a:pt x="433" y="1373"/>
                </a:lnTo>
                <a:lnTo>
                  <a:pt x="412" y="1351"/>
                </a:lnTo>
                <a:lnTo>
                  <a:pt x="382" y="1303"/>
                </a:lnTo>
                <a:lnTo>
                  <a:pt x="246" y="1148"/>
                </a:lnTo>
                <a:lnTo>
                  <a:pt x="246" y="1206"/>
                </a:lnTo>
                <a:lnTo>
                  <a:pt x="330" y="1312"/>
                </a:lnTo>
                <a:lnTo>
                  <a:pt x="366" y="1399"/>
                </a:lnTo>
                <a:lnTo>
                  <a:pt x="315" y="1380"/>
                </a:lnTo>
                <a:lnTo>
                  <a:pt x="303" y="1328"/>
                </a:lnTo>
                <a:lnTo>
                  <a:pt x="237" y="1294"/>
                </a:lnTo>
                <a:lnTo>
                  <a:pt x="275" y="1274"/>
                </a:lnTo>
                <a:lnTo>
                  <a:pt x="185" y="1219"/>
                </a:lnTo>
                <a:lnTo>
                  <a:pt x="219" y="1187"/>
                </a:lnTo>
                <a:lnTo>
                  <a:pt x="187" y="1122"/>
                </a:lnTo>
                <a:lnTo>
                  <a:pt x="76" y="984"/>
                </a:lnTo>
                <a:lnTo>
                  <a:pt x="65" y="906"/>
                </a:lnTo>
                <a:lnTo>
                  <a:pt x="71" y="841"/>
                </a:lnTo>
                <a:lnTo>
                  <a:pt x="99" y="774"/>
                </a:lnTo>
                <a:lnTo>
                  <a:pt x="99" y="709"/>
                </a:lnTo>
                <a:lnTo>
                  <a:pt x="76" y="670"/>
                </a:lnTo>
                <a:lnTo>
                  <a:pt x="139" y="657"/>
                </a:lnTo>
                <a:lnTo>
                  <a:pt x="65" y="579"/>
                </a:lnTo>
                <a:lnTo>
                  <a:pt x="67" y="544"/>
                </a:lnTo>
                <a:lnTo>
                  <a:pt x="34" y="493"/>
                </a:lnTo>
                <a:lnTo>
                  <a:pt x="48" y="464"/>
                </a:lnTo>
                <a:lnTo>
                  <a:pt x="25" y="448"/>
                </a:lnTo>
                <a:lnTo>
                  <a:pt x="23" y="416"/>
                </a:lnTo>
                <a:lnTo>
                  <a:pt x="0" y="390"/>
                </a:lnTo>
                <a:lnTo>
                  <a:pt x="25" y="367"/>
                </a:lnTo>
              </a:path>
            </a:pathLst>
          </a:custGeom>
          <a:solidFill>
            <a:srgbClr val="F8F8F8">
              <a:alpha val="50195"/>
            </a:srgbClr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92" name="Freeform 28"/>
          <p:cNvSpPr>
            <a:spLocks/>
          </p:cNvSpPr>
          <p:nvPr/>
        </p:nvSpPr>
        <p:spPr bwMode="auto">
          <a:xfrm>
            <a:off x="1905998" y="845558"/>
            <a:ext cx="739775" cy="393700"/>
          </a:xfrm>
          <a:custGeom>
            <a:avLst/>
            <a:gdLst>
              <a:gd name="T0" fmla="*/ 2147483647 w 244"/>
              <a:gd name="T1" fmla="*/ 0 h 153"/>
              <a:gd name="T2" fmla="*/ 0 w 244"/>
              <a:gd name="T3" fmla="*/ 2147483647 h 153"/>
              <a:gd name="T4" fmla="*/ 0 w 244"/>
              <a:gd name="T5" fmla="*/ 2147483647 h 153"/>
              <a:gd name="T6" fmla="*/ 2147483647 w 244"/>
              <a:gd name="T7" fmla="*/ 2147483647 h 153"/>
              <a:gd name="T8" fmla="*/ 2147483647 w 244"/>
              <a:gd name="T9" fmla="*/ 2147483647 h 153"/>
              <a:gd name="T10" fmla="*/ 2147483647 w 244"/>
              <a:gd name="T11" fmla="*/ 2147483647 h 153"/>
              <a:gd name="T12" fmla="*/ 2147483647 w 244"/>
              <a:gd name="T13" fmla="*/ 2147483647 h 153"/>
              <a:gd name="T14" fmla="*/ 2147483647 w 244"/>
              <a:gd name="T15" fmla="*/ 2147483647 h 153"/>
              <a:gd name="T16" fmla="*/ 2147483647 w 244"/>
              <a:gd name="T17" fmla="*/ 2147483647 h 153"/>
              <a:gd name="T18" fmla="*/ 2147483647 w 244"/>
              <a:gd name="T19" fmla="*/ 2147483647 h 153"/>
              <a:gd name="T20" fmla="*/ 2147483647 w 244"/>
              <a:gd name="T21" fmla="*/ 2147483647 h 153"/>
              <a:gd name="T22" fmla="*/ 2147483647 w 244"/>
              <a:gd name="T23" fmla="*/ 2147483647 h 153"/>
              <a:gd name="T24" fmla="*/ 2147483647 w 244"/>
              <a:gd name="T25" fmla="*/ 2147483647 h 153"/>
              <a:gd name="T26" fmla="*/ 2147483647 w 244"/>
              <a:gd name="T27" fmla="*/ 2147483647 h 153"/>
              <a:gd name="T28" fmla="*/ 2147483647 w 244"/>
              <a:gd name="T29" fmla="*/ 2147483647 h 153"/>
              <a:gd name="T30" fmla="*/ 2147483647 w 244"/>
              <a:gd name="T31" fmla="*/ 2147483647 h 153"/>
              <a:gd name="T32" fmla="*/ 2147483647 w 244"/>
              <a:gd name="T33" fmla="*/ 2147483647 h 153"/>
              <a:gd name="T34" fmla="*/ 2147483647 w 244"/>
              <a:gd name="T35" fmla="*/ 2147483647 h 153"/>
              <a:gd name="T36" fmla="*/ 2147483647 w 244"/>
              <a:gd name="T37" fmla="*/ 2147483647 h 153"/>
              <a:gd name="T38" fmla="*/ 2147483647 w 244"/>
              <a:gd name="T39" fmla="*/ 2147483647 h 153"/>
              <a:gd name="T40" fmla="*/ 2147483647 w 244"/>
              <a:gd name="T41" fmla="*/ 2147483647 h 153"/>
              <a:gd name="T42" fmla="*/ 2147483647 w 244"/>
              <a:gd name="T43" fmla="*/ 2147483647 h 153"/>
              <a:gd name="T44" fmla="*/ 2147483647 w 244"/>
              <a:gd name="T45" fmla="*/ 2147483647 h 153"/>
              <a:gd name="T46" fmla="*/ 2147483647 w 244"/>
              <a:gd name="T47" fmla="*/ 2147483647 h 153"/>
              <a:gd name="T48" fmla="*/ 2147483647 w 244"/>
              <a:gd name="T49" fmla="*/ 2147483647 h 153"/>
              <a:gd name="T50" fmla="*/ 2147483647 w 244"/>
              <a:gd name="T51" fmla="*/ 2147483647 h 153"/>
              <a:gd name="T52" fmla="*/ 2147483647 w 244"/>
              <a:gd name="T53" fmla="*/ 2147483647 h 153"/>
              <a:gd name="T54" fmla="*/ 2147483647 w 244"/>
              <a:gd name="T55" fmla="*/ 2147483647 h 153"/>
              <a:gd name="T56" fmla="*/ 2147483647 w 244"/>
              <a:gd name="T57" fmla="*/ 2147483647 h 153"/>
              <a:gd name="T58" fmla="*/ 2147483647 w 244"/>
              <a:gd name="T59" fmla="*/ 2147483647 h 153"/>
              <a:gd name="T60" fmla="*/ 2147483647 w 244"/>
              <a:gd name="T61" fmla="*/ 2147483647 h 153"/>
              <a:gd name="T62" fmla="*/ 2147483647 w 244"/>
              <a:gd name="T63" fmla="*/ 2147483647 h 153"/>
              <a:gd name="T64" fmla="*/ 2147483647 w 244"/>
              <a:gd name="T65" fmla="*/ 2147483647 h 153"/>
              <a:gd name="T66" fmla="*/ 2147483647 w 244"/>
              <a:gd name="T67" fmla="*/ 2147483647 h 153"/>
              <a:gd name="T68" fmla="*/ 2147483647 w 244"/>
              <a:gd name="T69" fmla="*/ 2147483647 h 153"/>
              <a:gd name="T70" fmla="*/ 2147483647 w 244"/>
              <a:gd name="T71" fmla="*/ 2147483647 h 153"/>
              <a:gd name="T72" fmla="*/ 2147483647 w 244"/>
              <a:gd name="T73" fmla="*/ 2147483647 h 153"/>
              <a:gd name="T74" fmla="*/ 2147483647 w 244"/>
              <a:gd name="T75" fmla="*/ 2147483647 h 153"/>
              <a:gd name="T76" fmla="*/ 2147483647 w 244"/>
              <a:gd name="T77" fmla="*/ 2147483647 h 153"/>
              <a:gd name="T78" fmla="*/ 2147483647 w 244"/>
              <a:gd name="T79" fmla="*/ 2147483647 h 153"/>
              <a:gd name="T80" fmla="*/ 2147483647 w 244"/>
              <a:gd name="T81" fmla="*/ 2147483647 h 153"/>
              <a:gd name="T82" fmla="*/ 2147483647 w 244"/>
              <a:gd name="T83" fmla="*/ 2147483647 h 153"/>
              <a:gd name="T84" fmla="*/ 2147483647 w 244"/>
              <a:gd name="T85" fmla="*/ 2147483647 h 153"/>
              <a:gd name="T86" fmla="*/ 2147483647 w 244"/>
              <a:gd name="T87" fmla="*/ 2147483647 h 153"/>
              <a:gd name="T88" fmla="*/ 2147483647 w 244"/>
              <a:gd name="T89" fmla="*/ 2147483647 h 153"/>
              <a:gd name="T90" fmla="*/ 2147483647 w 244"/>
              <a:gd name="T91" fmla="*/ 2147483647 h 153"/>
              <a:gd name="T92" fmla="*/ 2147483647 w 244"/>
              <a:gd name="T93" fmla="*/ 2147483647 h 153"/>
              <a:gd name="T94" fmla="*/ 2147483647 w 244"/>
              <a:gd name="T95" fmla="*/ 2147483647 h 153"/>
              <a:gd name="T96" fmla="*/ 2147483647 w 244"/>
              <a:gd name="T97" fmla="*/ 2147483647 h 153"/>
              <a:gd name="T98" fmla="*/ 2147483647 w 244"/>
              <a:gd name="T99" fmla="*/ 2147483647 h 153"/>
              <a:gd name="T100" fmla="*/ 2147483647 w 244"/>
              <a:gd name="T101" fmla="*/ 2147483647 h 153"/>
              <a:gd name="T102" fmla="*/ 2147483647 w 244"/>
              <a:gd name="T103" fmla="*/ 2147483647 h 153"/>
              <a:gd name="T104" fmla="*/ 2147483647 w 244"/>
              <a:gd name="T105" fmla="*/ 2147483647 h 153"/>
              <a:gd name="T106" fmla="*/ 2147483647 w 244"/>
              <a:gd name="T107" fmla="*/ 2147483647 h 153"/>
              <a:gd name="T108" fmla="*/ 2147483647 w 244"/>
              <a:gd name="T109" fmla="*/ 2147483647 h 153"/>
              <a:gd name="T110" fmla="*/ 2147483647 w 244"/>
              <a:gd name="T111" fmla="*/ 2147483647 h 153"/>
              <a:gd name="T112" fmla="*/ 2147483647 w 244"/>
              <a:gd name="T113" fmla="*/ 2147483647 h 153"/>
              <a:gd name="T114" fmla="*/ 2147483647 w 244"/>
              <a:gd name="T115" fmla="*/ 2147483647 h 153"/>
              <a:gd name="T116" fmla="*/ 2147483647 w 244"/>
              <a:gd name="T117" fmla="*/ 2147483647 h 153"/>
              <a:gd name="T118" fmla="*/ 2147483647 w 244"/>
              <a:gd name="T119" fmla="*/ 0 h 153"/>
              <a:gd name="T120" fmla="*/ 2147483647 w 244"/>
              <a:gd name="T121" fmla="*/ 2147483647 h 153"/>
              <a:gd name="T122" fmla="*/ 2147483647 w 244"/>
              <a:gd name="T123" fmla="*/ 0 h 15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4"/>
              <a:gd name="T187" fmla="*/ 0 h 153"/>
              <a:gd name="T188" fmla="*/ 244 w 244"/>
              <a:gd name="T189" fmla="*/ 153 h 15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4" h="153">
                <a:moveTo>
                  <a:pt x="8" y="0"/>
                </a:moveTo>
                <a:lnTo>
                  <a:pt x="0" y="12"/>
                </a:lnTo>
                <a:lnTo>
                  <a:pt x="0" y="27"/>
                </a:lnTo>
                <a:lnTo>
                  <a:pt x="17" y="43"/>
                </a:lnTo>
                <a:lnTo>
                  <a:pt x="27" y="39"/>
                </a:lnTo>
                <a:lnTo>
                  <a:pt x="30" y="45"/>
                </a:lnTo>
                <a:lnTo>
                  <a:pt x="44" y="47"/>
                </a:lnTo>
                <a:lnTo>
                  <a:pt x="51" y="37"/>
                </a:lnTo>
                <a:lnTo>
                  <a:pt x="74" y="39"/>
                </a:lnTo>
                <a:lnTo>
                  <a:pt x="78" y="49"/>
                </a:lnTo>
                <a:lnTo>
                  <a:pt x="86" y="53"/>
                </a:lnTo>
                <a:lnTo>
                  <a:pt x="107" y="51"/>
                </a:lnTo>
                <a:lnTo>
                  <a:pt x="114" y="57"/>
                </a:lnTo>
                <a:lnTo>
                  <a:pt x="124" y="63"/>
                </a:lnTo>
                <a:lnTo>
                  <a:pt x="132" y="75"/>
                </a:lnTo>
                <a:lnTo>
                  <a:pt x="132" y="91"/>
                </a:lnTo>
                <a:lnTo>
                  <a:pt x="125" y="95"/>
                </a:lnTo>
                <a:lnTo>
                  <a:pt x="129" y="101"/>
                </a:lnTo>
                <a:lnTo>
                  <a:pt x="119" y="111"/>
                </a:lnTo>
                <a:lnTo>
                  <a:pt x="119" y="125"/>
                </a:lnTo>
                <a:lnTo>
                  <a:pt x="134" y="127"/>
                </a:lnTo>
                <a:lnTo>
                  <a:pt x="142" y="123"/>
                </a:lnTo>
                <a:lnTo>
                  <a:pt x="146" y="117"/>
                </a:lnTo>
                <a:lnTo>
                  <a:pt x="151" y="123"/>
                </a:lnTo>
                <a:lnTo>
                  <a:pt x="159" y="119"/>
                </a:lnTo>
                <a:lnTo>
                  <a:pt x="178" y="127"/>
                </a:lnTo>
                <a:lnTo>
                  <a:pt x="190" y="141"/>
                </a:lnTo>
                <a:lnTo>
                  <a:pt x="193" y="141"/>
                </a:lnTo>
                <a:lnTo>
                  <a:pt x="195" y="149"/>
                </a:lnTo>
                <a:lnTo>
                  <a:pt x="207" y="153"/>
                </a:lnTo>
                <a:lnTo>
                  <a:pt x="221" y="153"/>
                </a:lnTo>
                <a:lnTo>
                  <a:pt x="212" y="145"/>
                </a:lnTo>
                <a:lnTo>
                  <a:pt x="216" y="137"/>
                </a:lnTo>
                <a:lnTo>
                  <a:pt x="226" y="145"/>
                </a:lnTo>
                <a:lnTo>
                  <a:pt x="238" y="147"/>
                </a:lnTo>
                <a:lnTo>
                  <a:pt x="239" y="135"/>
                </a:lnTo>
                <a:lnTo>
                  <a:pt x="227" y="125"/>
                </a:lnTo>
                <a:lnTo>
                  <a:pt x="219" y="125"/>
                </a:lnTo>
                <a:lnTo>
                  <a:pt x="207" y="115"/>
                </a:lnTo>
                <a:lnTo>
                  <a:pt x="219" y="115"/>
                </a:lnTo>
                <a:lnTo>
                  <a:pt x="227" y="121"/>
                </a:lnTo>
                <a:lnTo>
                  <a:pt x="244" y="121"/>
                </a:lnTo>
                <a:lnTo>
                  <a:pt x="241" y="109"/>
                </a:lnTo>
                <a:lnTo>
                  <a:pt x="226" y="97"/>
                </a:lnTo>
                <a:lnTo>
                  <a:pt x="216" y="95"/>
                </a:lnTo>
                <a:lnTo>
                  <a:pt x="200" y="81"/>
                </a:lnTo>
                <a:lnTo>
                  <a:pt x="182" y="77"/>
                </a:lnTo>
                <a:lnTo>
                  <a:pt x="166" y="71"/>
                </a:lnTo>
                <a:lnTo>
                  <a:pt x="154" y="53"/>
                </a:lnTo>
                <a:lnTo>
                  <a:pt x="146" y="29"/>
                </a:lnTo>
                <a:lnTo>
                  <a:pt x="134" y="29"/>
                </a:lnTo>
                <a:lnTo>
                  <a:pt x="131" y="23"/>
                </a:lnTo>
                <a:lnTo>
                  <a:pt x="124" y="25"/>
                </a:lnTo>
                <a:lnTo>
                  <a:pt x="112" y="14"/>
                </a:lnTo>
                <a:lnTo>
                  <a:pt x="91" y="10"/>
                </a:lnTo>
                <a:lnTo>
                  <a:pt x="83" y="16"/>
                </a:lnTo>
                <a:lnTo>
                  <a:pt x="64" y="10"/>
                </a:lnTo>
                <a:lnTo>
                  <a:pt x="52" y="10"/>
                </a:lnTo>
                <a:lnTo>
                  <a:pt x="47" y="2"/>
                </a:lnTo>
                <a:lnTo>
                  <a:pt x="40" y="0"/>
                </a:lnTo>
                <a:lnTo>
                  <a:pt x="30" y="2"/>
                </a:lnTo>
                <a:lnTo>
                  <a:pt x="8" y="0"/>
                </a:lnTo>
                <a:close/>
              </a:path>
            </a:pathLst>
          </a:custGeom>
          <a:solidFill>
            <a:srgbClr val="EAEAEA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2494" name="Freeform 31"/>
          <p:cNvSpPr>
            <a:spLocks/>
          </p:cNvSpPr>
          <p:nvPr/>
        </p:nvSpPr>
        <p:spPr bwMode="auto">
          <a:xfrm>
            <a:off x="1180510" y="2571170"/>
            <a:ext cx="263525" cy="493712"/>
          </a:xfrm>
          <a:custGeom>
            <a:avLst/>
            <a:gdLst>
              <a:gd name="T0" fmla="*/ 483675088 w 200"/>
              <a:gd name="T1" fmla="*/ 397522458 h 384"/>
              <a:gd name="T2" fmla="*/ 483675088 w 200"/>
              <a:gd name="T3" fmla="*/ 397522458 h 384"/>
              <a:gd name="T4" fmla="*/ 0 w 200"/>
              <a:gd name="T5" fmla="*/ 0 h 384"/>
              <a:gd name="T6" fmla="*/ 0 60000 65536"/>
              <a:gd name="T7" fmla="*/ 0 60000 65536"/>
              <a:gd name="T8" fmla="*/ 0 60000 65536"/>
              <a:gd name="T9" fmla="*/ 0 w 200"/>
              <a:gd name="T10" fmla="*/ 0 h 384"/>
              <a:gd name="T11" fmla="*/ 200 w 200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" h="384">
                <a:moveTo>
                  <a:pt x="200" y="384"/>
                </a:moveTo>
                <a:cubicBezTo>
                  <a:pt x="175" y="349"/>
                  <a:pt x="81" y="240"/>
                  <a:pt x="48" y="176"/>
                </a:cubicBezTo>
                <a:cubicBezTo>
                  <a:pt x="15" y="112"/>
                  <a:pt x="10" y="37"/>
                  <a:pt x="0" y="0"/>
                </a:cubicBez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5" name="Freeform 32"/>
          <p:cNvSpPr>
            <a:spLocks/>
          </p:cNvSpPr>
          <p:nvPr/>
        </p:nvSpPr>
        <p:spPr bwMode="auto">
          <a:xfrm>
            <a:off x="1612310" y="3271258"/>
            <a:ext cx="492125" cy="136525"/>
          </a:xfrm>
          <a:custGeom>
            <a:avLst/>
            <a:gdLst>
              <a:gd name="T0" fmla="*/ 0 w 373"/>
              <a:gd name="T1" fmla="*/ 0 h 106"/>
              <a:gd name="T2" fmla="*/ 488822334 w 373"/>
              <a:gd name="T3" fmla="*/ 403152826 h 106"/>
              <a:gd name="T4" fmla="*/ 488822334 w 373"/>
              <a:gd name="T5" fmla="*/ 403152826 h 106"/>
              <a:gd name="T6" fmla="*/ 0 60000 65536"/>
              <a:gd name="T7" fmla="*/ 0 60000 65536"/>
              <a:gd name="T8" fmla="*/ 0 60000 65536"/>
              <a:gd name="T9" fmla="*/ 0 w 373"/>
              <a:gd name="T10" fmla="*/ 0 h 106"/>
              <a:gd name="T11" fmla="*/ 373 w 373"/>
              <a:gd name="T12" fmla="*/ 106 h 1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3" h="106">
                <a:moveTo>
                  <a:pt x="0" y="0"/>
                </a:moveTo>
                <a:cubicBezTo>
                  <a:pt x="37" y="15"/>
                  <a:pt x="159" y="90"/>
                  <a:pt x="221" y="98"/>
                </a:cubicBezTo>
                <a:cubicBezTo>
                  <a:pt x="283" y="106"/>
                  <a:pt x="342" y="60"/>
                  <a:pt x="373" y="50"/>
                </a:cubicBez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326685" y="3033133"/>
            <a:ext cx="1079500" cy="423862"/>
            <a:chOff x="1451" y="1368"/>
            <a:chExt cx="811" cy="335"/>
          </a:xfrm>
        </p:grpSpPr>
        <p:sp>
          <p:nvSpPr>
            <p:cNvPr id="62526" name="Freeform 34"/>
            <p:cNvSpPr>
              <a:spLocks/>
            </p:cNvSpPr>
            <p:nvPr/>
          </p:nvSpPr>
          <p:spPr bwMode="auto">
            <a:xfrm>
              <a:off x="1451" y="1368"/>
              <a:ext cx="391" cy="139"/>
            </a:xfrm>
            <a:custGeom>
              <a:avLst/>
              <a:gdLst>
                <a:gd name="T0" fmla="*/ 0 w 172"/>
                <a:gd name="T1" fmla="*/ 231738145 h 68"/>
                <a:gd name="T2" fmla="*/ 1046194000 w 172"/>
                <a:gd name="T3" fmla="*/ 95906523 h 68"/>
                <a:gd name="T4" fmla="*/ 1548232585 w 172"/>
                <a:gd name="T5" fmla="*/ 95906523 h 68"/>
                <a:gd name="T6" fmla="*/ 2147483647 w 172"/>
                <a:gd name="T7" fmla="*/ 25999783 h 68"/>
                <a:gd name="T8" fmla="*/ 2147483647 w 172"/>
                <a:gd name="T9" fmla="*/ 25999783 h 68"/>
                <a:gd name="T10" fmla="*/ 2147483647 w 172"/>
                <a:gd name="T11" fmla="*/ 12719324 h 68"/>
                <a:gd name="T12" fmla="*/ 2147483647 w 172"/>
                <a:gd name="T13" fmla="*/ 0 h 68"/>
                <a:gd name="T14" fmla="*/ 2147483647 w 172"/>
                <a:gd name="T15" fmla="*/ 82592814 h 68"/>
                <a:gd name="T16" fmla="*/ 2147483647 w 172"/>
                <a:gd name="T17" fmla="*/ 136779896 h 68"/>
                <a:gd name="T18" fmla="*/ 2147483647 w 172"/>
                <a:gd name="T19" fmla="*/ 108637871 h 68"/>
                <a:gd name="T20" fmla="*/ 2147483647 w 172"/>
                <a:gd name="T21" fmla="*/ 161862320 h 68"/>
                <a:gd name="T22" fmla="*/ 2147483647 w 172"/>
                <a:gd name="T23" fmla="*/ 161862320 h 68"/>
                <a:gd name="T24" fmla="*/ 2147483647 w 172"/>
                <a:gd name="T25" fmla="*/ 203005779 h 68"/>
                <a:gd name="T26" fmla="*/ 2147483647 w 172"/>
                <a:gd name="T27" fmla="*/ 231738145 h 68"/>
                <a:gd name="T28" fmla="*/ 2147483647 w 172"/>
                <a:gd name="T29" fmla="*/ 298554728 h 68"/>
                <a:gd name="T30" fmla="*/ 2147483647 w 172"/>
                <a:gd name="T31" fmla="*/ 298554728 h 68"/>
                <a:gd name="T32" fmla="*/ 2147483647 w 172"/>
                <a:gd name="T33" fmla="*/ 364873070 h 68"/>
                <a:gd name="T34" fmla="*/ 2147483647 w 172"/>
                <a:gd name="T35" fmla="*/ 364873070 h 68"/>
                <a:gd name="T36" fmla="*/ 2147483647 w 172"/>
                <a:gd name="T37" fmla="*/ 447700288 h 68"/>
                <a:gd name="T38" fmla="*/ 2147483647 w 172"/>
                <a:gd name="T39" fmla="*/ 461156266 h 68"/>
                <a:gd name="T40" fmla="*/ 2147483647 w 172"/>
                <a:gd name="T41" fmla="*/ 434733588 h 68"/>
                <a:gd name="T42" fmla="*/ 2147483647 w 172"/>
                <a:gd name="T43" fmla="*/ 421283104 h 68"/>
                <a:gd name="T44" fmla="*/ 2147483647 w 172"/>
                <a:gd name="T45" fmla="*/ 434733588 h 68"/>
                <a:gd name="T46" fmla="*/ 2147483647 w 172"/>
                <a:gd name="T47" fmla="*/ 447700288 h 68"/>
                <a:gd name="T48" fmla="*/ 2147483647 w 172"/>
                <a:gd name="T49" fmla="*/ 461156266 h 68"/>
                <a:gd name="T50" fmla="*/ 2147483647 w 172"/>
                <a:gd name="T51" fmla="*/ 461156266 h 68"/>
                <a:gd name="T52" fmla="*/ 2147483647 w 172"/>
                <a:gd name="T53" fmla="*/ 461156266 h 68"/>
                <a:gd name="T54" fmla="*/ 2147483647 w 172"/>
                <a:gd name="T55" fmla="*/ 421283104 h 68"/>
                <a:gd name="T56" fmla="*/ 2147483647 w 172"/>
                <a:gd name="T57" fmla="*/ 310922779 h 68"/>
                <a:gd name="T58" fmla="*/ 2147483647 w 172"/>
                <a:gd name="T59" fmla="*/ 245409590 h 68"/>
                <a:gd name="T60" fmla="*/ 2147483647 w 172"/>
                <a:gd name="T61" fmla="*/ 245409590 h 68"/>
                <a:gd name="T62" fmla="*/ 2147483647 w 172"/>
                <a:gd name="T63" fmla="*/ 203005779 h 68"/>
                <a:gd name="T64" fmla="*/ 2147483647 w 172"/>
                <a:gd name="T65" fmla="*/ 245409590 h 68"/>
                <a:gd name="T66" fmla="*/ 2147483647 w 172"/>
                <a:gd name="T67" fmla="*/ 189907079 h 68"/>
                <a:gd name="T68" fmla="*/ 2147483647 w 172"/>
                <a:gd name="T69" fmla="*/ 189907079 h 68"/>
                <a:gd name="T70" fmla="*/ 2147483647 w 172"/>
                <a:gd name="T71" fmla="*/ 123080128 h 68"/>
                <a:gd name="T72" fmla="*/ 2147483647 w 172"/>
                <a:gd name="T73" fmla="*/ 95906523 h 68"/>
                <a:gd name="T74" fmla="*/ 2147483647 w 172"/>
                <a:gd name="T75" fmla="*/ 108637871 h 68"/>
                <a:gd name="T76" fmla="*/ 1820732209 w 172"/>
                <a:gd name="T77" fmla="*/ 189907079 h 68"/>
                <a:gd name="T78" fmla="*/ 990692534 w 172"/>
                <a:gd name="T79" fmla="*/ 203005779 h 68"/>
                <a:gd name="T80" fmla="*/ 0 w 172"/>
                <a:gd name="T81" fmla="*/ 231738145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2"/>
                <a:gd name="T124" fmla="*/ 0 h 68"/>
                <a:gd name="T125" fmla="*/ 172 w 172"/>
                <a:gd name="T126" fmla="*/ 68 h 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2" h="68">
                  <a:moveTo>
                    <a:pt x="0" y="34"/>
                  </a:moveTo>
                  <a:lnTo>
                    <a:pt x="15" y="14"/>
                  </a:lnTo>
                  <a:lnTo>
                    <a:pt x="22" y="14"/>
                  </a:lnTo>
                  <a:lnTo>
                    <a:pt x="34" y="4"/>
                  </a:lnTo>
                  <a:lnTo>
                    <a:pt x="48" y="4"/>
                  </a:lnTo>
                  <a:lnTo>
                    <a:pt x="51" y="2"/>
                  </a:lnTo>
                  <a:lnTo>
                    <a:pt x="56" y="0"/>
                  </a:lnTo>
                  <a:lnTo>
                    <a:pt x="73" y="12"/>
                  </a:lnTo>
                  <a:lnTo>
                    <a:pt x="78" y="20"/>
                  </a:lnTo>
                  <a:lnTo>
                    <a:pt x="82" y="16"/>
                  </a:lnTo>
                  <a:lnTo>
                    <a:pt x="95" y="24"/>
                  </a:lnTo>
                  <a:lnTo>
                    <a:pt x="104" y="24"/>
                  </a:lnTo>
                  <a:lnTo>
                    <a:pt x="111" y="30"/>
                  </a:lnTo>
                  <a:lnTo>
                    <a:pt x="122" y="34"/>
                  </a:lnTo>
                  <a:lnTo>
                    <a:pt x="122" y="44"/>
                  </a:lnTo>
                  <a:lnTo>
                    <a:pt x="145" y="44"/>
                  </a:lnTo>
                  <a:lnTo>
                    <a:pt x="150" y="54"/>
                  </a:lnTo>
                  <a:lnTo>
                    <a:pt x="163" y="54"/>
                  </a:lnTo>
                  <a:lnTo>
                    <a:pt x="172" y="66"/>
                  </a:lnTo>
                  <a:lnTo>
                    <a:pt x="167" y="68"/>
                  </a:lnTo>
                  <a:lnTo>
                    <a:pt x="163" y="64"/>
                  </a:lnTo>
                  <a:lnTo>
                    <a:pt x="162" y="62"/>
                  </a:lnTo>
                  <a:lnTo>
                    <a:pt x="150" y="64"/>
                  </a:lnTo>
                  <a:lnTo>
                    <a:pt x="146" y="66"/>
                  </a:lnTo>
                  <a:lnTo>
                    <a:pt x="136" y="68"/>
                  </a:lnTo>
                  <a:lnTo>
                    <a:pt x="121" y="68"/>
                  </a:lnTo>
                  <a:lnTo>
                    <a:pt x="111" y="68"/>
                  </a:lnTo>
                  <a:lnTo>
                    <a:pt x="111" y="62"/>
                  </a:lnTo>
                  <a:lnTo>
                    <a:pt x="95" y="46"/>
                  </a:lnTo>
                  <a:lnTo>
                    <a:pt x="95" y="36"/>
                  </a:lnTo>
                  <a:lnTo>
                    <a:pt x="78" y="36"/>
                  </a:lnTo>
                  <a:lnTo>
                    <a:pt x="71" y="30"/>
                  </a:lnTo>
                  <a:lnTo>
                    <a:pt x="66" y="36"/>
                  </a:lnTo>
                  <a:lnTo>
                    <a:pt x="61" y="28"/>
                  </a:lnTo>
                  <a:lnTo>
                    <a:pt x="56" y="28"/>
                  </a:lnTo>
                  <a:lnTo>
                    <a:pt x="56" y="18"/>
                  </a:lnTo>
                  <a:lnTo>
                    <a:pt x="51" y="14"/>
                  </a:lnTo>
                  <a:lnTo>
                    <a:pt x="36" y="16"/>
                  </a:lnTo>
                  <a:lnTo>
                    <a:pt x="26" y="28"/>
                  </a:lnTo>
                  <a:lnTo>
                    <a:pt x="14" y="3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527" name="Freeform 35"/>
            <p:cNvSpPr>
              <a:spLocks/>
            </p:cNvSpPr>
            <p:nvPr/>
          </p:nvSpPr>
          <p:spPr bwMode="auto">
            <a:xfrm>
              <a:off x="1852" y="1473"/>
              <a:ext cx="248" cy="120"/>
            </a:xfrm>
            <a:custGeom>
              <a:avLst/>
              <a:gdLst>
                <a:gd name="T0" fmla="*/ 0 w 109"/>
                <a:gd name="T1" fmla="*/ 388616505 h 58"/>
                <a:gd name="T2" fmla="*/ 789492571 w 109"/>
                <a:gd name="T3" fmla="*/ 407171115 h 58"/>
                <a:gd name="T4" fmla="*/ 2147483647 w 109"/>
                <a:gd name="T5" fmla="*/ 388616505 h 58"/>
                <a:gd name="T6" fmla="*/ 2147483647 w 109"/>
                <a:gd name="T7" fmla="*/ 496159781 h 58"/>
                <a:gd name="T8" fmla="*/ 2147483647 w 109"/>
                <a:gd name="T9" fmla="*/ 511922845 h 58"/>
                <a:gd name="T10" fmla="*/ 2147483647 w 109"/>
                <a:gd name="T11" fmla="*/ 388616505 h 58"/>
                <a:gd name="T12" fmla="*/ 2147483647 w 109"/>
                <a:gd name="T13" fmla="*/ 355683349 h 58"/>
                <a:gd name="T14" fmla="*/ 2147483647 w 109"/>
                <a:gd name="T15" fmla="*/ 299727943 h 58"/>
                <a:gd name="T16" fmla="*/ 2147483647 w 109"/>
                <a:gd name="T17" fmla="*/ 388616505 h 58"/>
                <a:gd name="T18" fmla="*/ 2147483647 w 109"/>
                <a:gd name="T19" fmla="*/ 388616505 h 58"/>
                <a:gd name="T20" fmla="*/ 2147483647 w 109"/>
                <a:gd name="T21" fmla="*/ 336310157 h 58"/>
                <a:gd name="T22" fmla="*/ 2147483647 w 109"/>
                <a:gd name="T23" fmla="*/ 336310157 h 58"/>
                <a:gd name="T24" fmla="*/ 2147483647 w 109"/>
                <a:gd name="T25" fmla="*/ 247429474 h 58"/>
                <a:gd name="T26" fmla="*/ 2147483647 w 109"/>
                <a:gd name="T27" fmla="*/ 231568557 h 58"/>
                <a:gd name="T28" fmla="*/ 2147483647 w 109"/>
                <a:gd name="T29" fmla="*/ 140893866 h 58"/>
                <a:gd name="T30" fmla="*/ 2147483647 w 109"/>
                <a:gd name="T31" fmla="*/ 71816489 h 58"/>
                <a:gd name="T32" fmla="*/ 2147483647 w 109"/>
                <a:gd name="T33" fmla="*/ 51988439 h 58"/>
                <a:gd name="T34" fmla="*/ 2147483647 w 109"/>
                <a:gd name="T35" fmla="*/ 71816489 h 58"/>
                <a:gd name="T36" fmla="*/ 2147483647 w 109"/>
                <a:gd name="T37" fmla="*/ 71816489 h 58"/>
                <a:gd name="T38" fmla="*/ 2147483647 w 109"/>
                <a:gd name="T39" fmla="*/ 51988439 h 58"/>
                <a:gd name="T40" fmla="*/ 2147483647 w 109"/>
                <a:gd name="T41" fmla="*/ 0 h 58"/>
                <a:gd name="T42" fmla="*/ 2147483647 w 109"/>
                <a:gd name="T43" fmla="*/ 51988439 h 58"/>
                <a:gd name="T44" fmla="*/ 2147483647 w 109"/>
                <a:gd name="T45" fmla="*/ 158833812 h 58"/>
                <a:gd name="T46" fmla="*/ 1505282002 w 109"/>
                <a:gd name="T47" fmla="*/ 158833812 h 58"/>
                <a:gd name="T48" fmla="*/ 1228517502 w 109"/>
                <a:gd name="T49" fmla="*/ 247429474 h 58"/>
                <a:gd name="T50" fmla="*/ 789492571 w 109"/>
                <a:gd name="T51" fmla="*/ 282733961 h 58"/>
                <a:gd name="T52" fmla="*/ 0 w 109"/>
                <a:gd name="T53" fmla="*/ 388616505 h 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9"/>
                <a:gd name="T82" fmla="*/ 0 h 58"/>
                <a:gd name="T83" fmla="*/ 109 w 109"/>
                <a:gd name="T84" fmla="*/ 58 h 5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9" h="58">
                  <a:moveTo>
                    <a:pt x="0" y="44"/>
                  </a:moveTo>
                  <a:lnTo>
                    <a:pt x="11" y="46"/>
                  </a:lnTo>
                  <a:lnTo>
                    <a:pt x="34" y="44"/>
                  </a:lnTo>
                  <a:lnTo>
                    <a:pt x="45" y="56"/>
                  </a:lnTo>
                  <a:lnTo>
                    <a:pt x="58" y="58"/>
                  </a:lnTo>
                  <a:lnTo>
                    <a:pt x="65" y="44"/>
                  </a:lnTo>
                  <a:lnTo>
                    <a:pt x="62" y="40"/>
                  </a:lnTo>
                  <a:lnTo>
                    <a:pt x="68" y="34"/>
                  </a:lnTo>
                  <a:lnTo>
                    <a:pt x="82" y="44"/>
                  </a:lnTo>
                  <a:lnTo>
                    <a:pt x="92" y="44"/>
                  </a:lnTo>
                  <a:lnTo>
                    <a:pt x="92" y="38"/>
                  </a:lnTo>
                  <a:lnTo>
                    <a:pt x="99" y="38"/>
                  </a:lnTo>
                  <a:lnTo>
                    <a:pt x="109" y="28"/>
                  </a:lnTo>
                  <a:lnTo>
                    <a:pt x="102" y="26"/>
                  </a:lnTo>
                  <a:lnTo>
                    <a:pt x="102" y="16"/>
                  </a:lnTo>
                  <a:lnTo>
                    <a:pt x="102" y="8"/>
                  </a:lnTo>
                  <a:lnTo>
                    <a:pt x="87" y="6"/>
                  </a:lnTo>
                  <a:lnTo>
                    <a:pt x="75" y="8"/>
                  </a:lnTo>
                  <a:lnTo>
                    <a:pt x="65" y="8"/>
                  </a:lnTo>
                  <a:lnTo>
                    <a:pt x="50" y="6"/>
                  </a:lnTo>
                  <a:lnTo>
                    <a:pt x="38" y="0"/>
                  </a:lnTo>
                  <a:lnTo>
                    <a:pt x="34" y="6"/>
                  </a:lnTo>
                  <a:lnTo>
                    <a:pt x="33" y="18"/>
                  </a:lnTo>
                  <a:lnTo>
                    <a:pt x="21" y="18"/>
                  </a:lnTo>
                  <a:lnTo>
                    <a:pt x="17" y="28"/>
                  </a:lnTo>
                  <a:lnTo>
                    <a:pt x="11" y="32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528" name="Freeform 36"/>
            <p:cNvSpPr>
              <a:spLocks/>
            </p:cNvSpPr>
            <p:nvPr/>
          </p:nvSpPr>
          <p:spPr bwMode="auto">
            <a:xfrm>
              <a:off x="2140" y="1563"/>
              <a:ext cx="70" cy="36"/>
            </a:xfrm>
            <a:custGeom>
              <a:avLst/>
              <a:gdLst>
                <a:gd name="T0" fmla="*/ 39287425 w 34"/>
                <a:gd name="T1" fmla="*/ 0 h 20"/>
                <a:gd name="T2" fmla="*/ 30020014 w 34"/>
                <a:gd name="T3" fmla="*/ 6207659 h 20"/>
                <a:gd name="T4" fmla="*/ 247420736 w 34"/>
                <a:gd name="T5" fmla="*/ 7373429 h 20"/>
                <a:gd name="T6" fmla="*/ 196527695 w 34"/>
                <a:gd name="T7" fmla="*/ 1139333 h 20"/>
                <a:gd name="T8" fmla="*/ 39287425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5" y="0"/>
                  </a:moveTo>
                  <a:cubicBezTo>
                    <a:pt x="2" y="2"/>
                    <a:pt x="0" y="12"/>
                    <a:pt x="4" y="15"/>
                  </a:cubicBezTo>
                  <a:cubicBezTo>
                    <a:pt x="8" y="18"/>
                    <a:pt x="28" y="20"/>
                    <a:pt x="31" y="18"/>
                  </a:cubicBezTo>
                  <a:cubicBezTo>
                    <a:pt x="34" y="16"/>
                    <a:pt x="29" y="6"/>
                    <a:pt x="25" y="3"/>
                  </a:cubicBezTo>
                  <a:cubicBezTo>
                    <a:pt x="21" y="0"/>
                    <a:pt x="9" y="1"/>
                    <a:pt x="5" y="0"/>
                  </a:cubicBezTo>
                  <a:close/>
                </a:path>
              </a:pathLst>
            </a:custGeom>
            <a:solidFill>
              <a:srgbClr val="F8F8F8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529" name="Freeform 37"/>
            <p:cNvSpPr>
              <a:spLocks/>
            </p:cNvSpPr>
            <p:nvPr/>
          </p:nvSpPr>
          <p:spPr bwMode="auto">
            <a:xfrm>
              <a:off x="2207" y="1625"/>
              <a:ext cx="43" cy="35"/>
            </a:xfrm>
            <a:custGeom>
              <a:avLst/>
              <a:gdLst>
                <a:gd name="T0" fmla="*/ 27243586 w 21"/>
                <a:gd name="T1" fmla="*/ 1420070 h 19"/>
                <a:gd name="T2" fmla="*/ 27243586 w 21"/>
                <a:gd name="T3" fmla="*/ 9645661 h 19"/>
                <a:gd name="T4" fmla="*/ 134537794 w 21"/>
                <a:gd name="T5" fmla="*/ 11528970 h 19"/>
                <a:gd name="T6" fmla="*/ 114225290 w 21"/>
                <a:gd name="T7" fmla="*/ 1420070 h 19"/>
                <a:gd name="T8" fmla="*/ 27243586 w 21"/>
                <a:gd name="T9" fmla="*/ 142007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9"/>
                <a:gd name="T17" fmla="*/ 21 w 2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9">
                  <a:moveTo>
                    <a:pt x="4" y="2"/>
                  </a:moveTo>
                  <a:cubicBezTo>
                    <a:pt x="0" y="4"/>
                    <a:pt x="2" y="12"/>
                    <a:pt x="4" y="14"/>
                  </a:cubicBezTo>
                  <a:cubicBezTo>
                    <a:pt x="6" y="16"/>
                    <a:pt x="17" y="19"/>
                    <a:pt x="19" y="17"/>
                  </a:cubicBezTo>
                  <a:cubicBezTo>
                    <a:pt x="21" y="15"/>
                    <a:pt x="18" y="4"/>
                    <a:pt x="16" y="2"/>
                  </a:cubicBezTo>
                  <a:cubicBezTo>
                    <a:pt x="14" y="0"/>
                    <a:pt x="6" y="2"/>
                    <a:pt x="4" y="2"/>
                  </a:cubicBezTo>
                  <a:close/>
                </a:path>
              </a:pathLst>
            </a:custGeom>
            <a:solidFill>
              <a:srgbClr val="F8F8F8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530" name="Freeform 38"/>
            <p:cNvSpPr>
              <a:spLocks/>
            </p:cNvSpPr>
            <p:nvPr/>
          </p:nvSpPr>
          <p:spPr bwMode="auto">
            <a:xfrm>
              <a:off x="2232" y="1681"/>
              <a:ext cx="30" cy="22"/>
            </a:xfrm>
            <a:custGeom>
              <a:avLst/>
              <a:gdLst>
                <a:gd name="T0" fmla="*/ 8388610 w 15"/>
                <a:gd name="T1" fmla="*/ 0 h 12"/>
                <a:gd name="T2" fmla="*/ 4194305 w 15"/>
                <a:gd name="T3" fmla="*/ 6844489 h 12"/>
                <a:gd name="T4" fmla="*/ 25165826 w 15"/>
                <a:gd name="T5" fmla="*/ 6121496 h 12"/>
                <a:gd name="T6" fmla="*/ 58720257 w 15"/>
                <a:gd name="T7" fmla="*/ 2426134 h 12"/>
                <a:gd name="T8" fmla="*/ 8388610 w 15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2"/>
                <a:gd name="T17" fmla="*/ 15 w 1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2">
                  <a:moveTo>
                    <a:pt x="2" y="0"/>
                  </a:moveTo>
                  <a:cubicBezTo>
                    <a:pt x="0" y="0"/>
                    <a:pt x="0" y="10"/>
                    <a:pt x="1" y="11"/>
                  </a:cubicBezTo>
                  <a:cubicBezTo>
                    <a:pt x="2" y="12"/>
                    <a:pt x="4" y="11"/>
                    <a:pt x="6" y="10"/>
                  </a:cubicBezTo>
                  <a:cubicBezTo>
                    <a:pt x="8" y="9"/>
                    <a:pt x="15" y="6"/>
                    <a:pt x="14" y="4"/>
                  </a:cubicBezTo>
                  <a:cubicBezTo>
                    <a:pt x="13" y="2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F8F8F8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2497" name="Freeform 39"/>
          <p:cNvSpPr>
            <a:spLocks/>
          </p:cNvSpPr>
          <p:nvPr/>
        </p:nvSpPr>
        <p:spPr bwMode="auto">
          <a:xfrm>
            <a:off x="2069510" y="3425245"/>
            <a:ext cx="495300" cy="1047750"/>
          </a:xfrm>
          <a:custGeom>
            <a:avLst/>
            <a:gdLst>
              <a:gd name="T0" fmla="*/ 0 w 376"/>
              <a:gd name="T1" fmla="*/ 0 h 814"/>
              <a:gd name="T2" fmla="*/ 482683546 w 376"/>
              <a:gd name="T3" fmla="*/ 401129497 h 814"/>
              <a:gd name="T4" fmla="*/ 482683546 w 376"/>
              <a:gd name="T5" fmla="*/ 401129497 h 814"/>
              <a:gd name="T6" fmla="*/ 482683546 w 376"/>
              <a:gd name="T7" fmla="*/ 401129497 h 814"/>
              <a:gd name="T8" fmla="*/ 482683546 w 376"/>
              <a:gd name="T9" fmla="*/ 401129497 h 814"/>
              <a:gd name="T10" fmla="*/ 482683546 w 376"/>
              <a:gd name="T11" fmla="*/ 401129497 h 8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6"/>
              <a:gd name="T19" fmla="*/ 0 h 814"/>
              <a:gd name="T20" fmla="*/ 376 w 376"/>
              <a:gd name="T21" fmla="*/ 814 h 8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6" h="814">
                <a:moveTo>
                  <a:pt x="0" y="0"/>
                </a:moveTo>
                <a:cubicBezTo>
                  <a:pt x="53" y="52"/>
                  <a:pt x="268" y="228"/>
                  <a:pt x="322" y="316"/>
                </a:cubicBezTo>
                <a:cubicBezTo>
                  <a:pt x="376" y="404"/>
                  <a:pt x="328" y="471"/>
                  <a:pt x="322" y="529"/>
                </a:cubicBezTo>
                <a:cubicBezTo>
                  <a:pt x="316" y="587"/>
                  <a:pt x="291" y="624"/>
                  <a:pt x="283" y="667"/>
                </a:cubicBezTo>
                <a:cubicBezTo>
                  <a:pt x="275" y="710"/>
                  <a:pt x="262" y="762"/>
                  <a:pt x="274" y="787"/>
                </a:cubicBezTo>
                <a:cubicBezTo>
                  <a:pt x="286" y="812"/>
                  <a:pt x="338" y="809"/>
                  <a:pt x="355" y="814"/>
                </a:cubicBezTo>
              </a:path>
            </a:pathLst>
          </a:custGeom>
          <a:noFill/>
          <a:ln w="28575">
            <a:solidFill>
              <a:srgbClr val="00B05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8" name="Freeform 40"/>
          <p:cNvSpPr>
            <a:spLocks/>
          </p:cNvSpPr>
          <p:nvPr/>
        </p:nvSpPr>
        <p:spPr bwMode="auto">
          <a:xfrm>
            <a:off x="1348785" y="2898195"/>
            <a:ext cx="457200" cy="512762"/>
          </a:xfrm>
          <a:custGeom>
            <a:avLst/>
            <a:gdLst>
              <a:gd name="T0" fmla="*/ 2147483647 w 282"/>
              <a:gd name="T1" fmla="*/ 1129806385 h 350"/>
              <a:gd name="T2" fmla="*/ 2147483647 w 282"/>
              <a:gd name="T3" fmla="*/ 1129806385 h 350"/>
              <a:gd name="T4" fmla="*/ 2147483647 w 282"/>
              <a:gd name="T5" fmla="*/ 1129806385 h 350"/>
              <a:gd name="T6" fmla="*/ 2147483647 w 282"/>
              <a:gd name="T7" fmla="*/ 1129806385 h 350"/>
              <a:gd name="T8" fmla="*/ 2147483647 w 282"/>
              <a:gd name="T9" fmla="*/ 1129806385 h 350"/>
              <a:gd name="T10" fmla="*/ 2147483647 w 282"/>
              <a:gd name="T11" fmla="*/ 1129806385 h 350"/>
              <a:gd name="T12" fmla="*/ 2147483647 w 282"/>
              <a:gd name="T13" fmla="*/ 1129806385 h 350"/>
              <a:gd name="T14" fmla="*/ 2147483647 w 282"/>
              <a:gd name="T15" fmla="*/ 1129806385 h 350"/>
              <a:gd name="T16" fmla="*/ 2147483647 w 282"/>
              <a:gd name="T17" fmla="*/ 1129806385 h 3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2"/>
              <a:gd name="T28" fmla="*/ 0 h 350"/>
              <a:gd name="T29" fmla="*/ 282 w 282"/>
              <a:gd name="T30" fmla="*/ 350 h 3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2" h="350">
                <a:moveTo>
                  <a:pt x="9" y="49"/>
                </a:moveTo>
                <a:cubicBezTo>
                  <a:pt x="16" y="23"/>
                  <a:pt x="34" y="0"/>
                  <a:pt x="61" y="7"/>
                </a:cubicBezTo>
                <a:cubicBezTo>
                  <a:pt x="88" y="14"/>
                  <a:pt x="137" y="56"/>
                  <a:pt x="169" y="91"/>
                </a:cubicBezTo>
                <a:cubicBezTo>
                  <a:pt x="201" y="126"/>
                  <a:pt x="235" y="175"/>
                  <a:pt x="253" y="215"/>
                </a:cubicBezTo>
                <a:cubicBezTo>
                  <a:pt x="271" y="255"/>
                  <a:pt x="282" y="312"/>
                  <a:pt x="277" y="331"/>
                </a:cubicBezTo>
                <a:cubicBezTo>
                  <a:pt x="272" y="350"/>
                  <a:pt x="258" y="342"/>
                  <a:pt x="222" y="328"/>
                </a:cubicBezTo>
                <a:cubicBezTo>
                  <a:pt x="186" y="314"/>
                  <a:pt x="97" y="271"/>
                  <a:pt x="63" y="244"/>
                </a:cubicBezTo>
                <a:cubicBezTo>
                  <a:pt x="29" y="217"/>
                  <a:pt x="27" y="198"/>
                  <a:pt x="18" y="166"/>
                </a:cubicBezTo>
                <a:cubicBezTo>
                  <a:pt x="9" y="134"/>
                  <a:pt x="0" y="78"/>
                  <a:pt x="9" y="49"/>
                </a:cubicBezTo>
                <a:close/>
              </a:path>
            </a:pathLst>
          </a:custGeom>
          <a:solidFill>
            <a:srgbClr val="92D05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499" name="Text Box 41"/>
          <p:cNvSpPr txBox="1">
            <a:spLocks noChangeArrowheads="1"/>
          </p:cNvSpPr>
          <p:nvPr/>
        </p:nvSpPr>
        <p:spPr bwMode="auto">
          <a:xfrm>
            <a:off x="334373" y="2185408"/>
            <a:ext cx="11493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900" b="1"/>
              <a:t>SOUTHWESTERN</a:t>
            </a:r>
          </a:p>
          <a:p>
            <a:pPr defTabSz="893763" eaLnBrk="0" hangingPunct="0"/>
            <a:r>
              <a:rPr lang="en-US" sz="900" b="1"/>
              <a:t>FLINT &amp; FLOUR</a:t>
            </a:r>
          </a:p>
        </p:txBody>
      </p:sp>
      <p:sp>
        <p:nvSpPr>
          <p:cNvPr id="62500" name="Text Box 42"/>
          <p:cNvSpPr txBox="1">
            <a:spLocks noChangeArrowheads="1"/>
          </p:cNvSpPr>
          <p:nvPr/>
        </p:nvSpPr>
        <p:spPr bwMode="auto">
          <a:xfrm>
            <a:off x="1653585" y="1869495"/>
            <a:ext cx="16002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47" tIns="44723" rIns="89447" bIns="44723">
            <a:spAutoFit/>
          </a:bodyPr>
          <a:lstStyle/>
          <a:p>
            <a:pPr defTabSz="893763" eaLnBrk="0" hangingPunct="0"/>
            <a:r>
              <a:rPr lang="en-US" sz="900" b="1"/>
              <a:t>NORTHERN</a:t>
            </a:r>
          </a:p>
          <a:p>
            <a:pPr defTabSz="893763" eaLnBrk="0" hangingPunct="0"/>
            <a:r>
              <a:rPr lang="en-US" sz="900" b="1"/>
              <a:t>FLINT</a:t>
            </a:r>
          </a:p>
        </p:txBody>
      </p:sp>
      <p:sp>
        <p:nvSpPr>
          <p:cNvPr id="62501" name="Freeform 43"/>
          <p:cNvSpPr>
            <a:spLocks/>
          </p:cNvSpPr>
          <p:nvPr/>
        </p:nvSpPr>
        <p:spPr bwMode="auto">
          <a:xfrm>
            <a:off x="2671173" y="2077458"/>
            <a:ext cx="176212" cy="360362"/>
          </a:xfrm>
          <a:custGeom>
            <a:avLst/>
            <a:gdLst>
              <a:gd name="T0" fmla="*/ 476073177 w 134"/>
              <a:gd name="T1" fmla="*/ 0 h 281"/>
              <a:gd name="T2" fmla="*/ 476073177 w 134"/>
              <a:gd name="T3" fmla="*/ 389478966 h 281"/>
              <a:gd name="T4" fmla="*/ 476073177 w 134"/>
              <a:gd name="T5" fmla="*/ 389478966 h 281"/>
              <a:gd name="T6" fmla="*/ 0 w 134"/>
              <a:gd name="T7" fmla="*/ 389478966 h 281"/>
              <a:gd name="T8" fmla="*/ 0 60000 65536"/>
              <a:gd name="T9" fmla="*/ 0 60000 65536"/>
              <a:gd name="T10" fmla="*/ 0 60000 65536"/>
              <a:gd name="T11" fmla="*/ 0 60000 65536"/>
              <a:gd name="T12" fmla="*/ 0 w 134"/>
              <a:gd name="T13" fmla="*/ 0 h 281"/>
              <a:gd name="T14" fmla="*/ 134 w 134"/>
              <a:gd name="T15" fmla="*/ 281 h 2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" h="281">
                <a:moveTo>
                  <a:pt x="64" y="0"/>
                </a:moveTo>
                <a:cubicBezTo>
                  <a:pt x="74" y="18"/>
                  <a:pt x="115" y="64"/>
                  <a:pt x="123" y="107"/>
                </a:cubicBezTo>
                <a:cubicBezTo>
                  <a:pt x="131" y="150"/>
                  <a:pt x="134" y="239"/>
                  <a:pt x="114" y="260"/>
                </a:cubicBezTo>
                <a:cubicBezTo>
                  <a:pt x="94" y="281"/>
                  <a:pt x="24" y="241"/>
                  <a:pt x="0" y="236"/>
                </a:cubicBezTo>
              </a:path>
            </a:pathLst>
          </a:custGeom>
          <a:noFill/>
          <a:ln w="9525">
            <a:solidFill>
              <a:srgbClr val="66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2" name="Freeform 44"/>
          <p:cNvSpPr>
            <a:spLocks/>
          </p:cNvSpPr>
          <p:nvPr/>
        </p:nvSpPr>
        <p:spPr bwMode="auto">
          <a:xfrm>
            <a:off x="1471023" y="2045708"/>
            <a:ext cx="636587" cy="293687"/>
          </a:xfrm>
          <a:custGeom>
            <a:avLst/>
            <a:gdLst>
              <a:gd name="T0" fmla="*/ 0 w 484"/>
              <a:gd name="T1" fmla="*/ 403481646 h 228"/>
              <a:gd name="T2" fmla="*/ 476782914 w 484"/>
              <a:gd name="T3" fmla="*/ 403481646 h 228"/>
              <a:gd name="T4" fmla="*/ 476782914 w 484"/>
              <a:gd name="T5" fmla="*/ 0 h 228"/>
              <a:gd name="T6" fmla="*/ 0 60000 65536"/>
              <a:gd name="T7" fmla="*/ 0 60000 65536"/>
              <a:gd name="T8" fmla="*/ 0 60000 65536"/>
              <a:gd name="T9" fmla="*/ 0 w 484"/>
              <a:gd name="T10" fmla="*/ 0 h 228"/>
              <a:gd name="T11" fmla="*/ 484 w 484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4" h="228">
                <a:moveTo>
                  <a:pt x="0" y="228"/>
                </a:moveTo>
                <a:cubicBezTo>
                  <a:pt x="31" y="207"/>
                  <a:pt x="107" y="138"/>
                  <a:pt x="188" y="100"/>
                </a:cubicBezTo>
                <a:cubicBezTo>
                  <a:pt x="269" y="62"/>
                  <a:pt x="422" y="21"/>
                  <a:pt x="484" y="0"/>
                </a:cubicBez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3" name="Freeform 45"/>
          <p:cNvSpPr>
            <a:spLocks/>
          </p:cNvSpPr>
          <p:nvPr/>
        </p:nvSpPr>
        <p:spPr bwMode="auto">
          <a:xfrm>
            <a:off x="2537823" y="3769733"/>
            <a:ext cx="849312" cy="1398587"/>
          </a:xfrm>
          <a:custGeom>
            <a:avLst/>
            <a:gdLst>
              <a:gd name="T0" fmla="*/ 0 w 524"/>
              <a:gd name="T1" fmla="*/ 1155155769 h 952"/>
              <a:gd name="T2" fmla="*/ 2147483647 w 524"/>
              <a:gd name="T3" fmla="*/ 1155155769 h 952"/>
              <a:gd name="T4" fmla="*/ 2147483647 w 524"/>
              <a:gd name="T5" fmla="*/ 1155155769 h 952"/>
              <a:gd name="T6" fmla="*/ 2147483647 w 524"/>
              <a:gd name="T7" fmla="*/ 1155155769 h 952"/>
              <a:gd name="T8" fmla="*/ 2147483647 w 524"/>
              <a:gd name="T9" fmla="*/ 1155155769 h 952"/>
              <a:gd name="T10" fmla="*/ 2147483647 w 524"/>
              <a:gd name="T11" fmla="*/ 1155155769 h 952"/>
              <a:gd name="T12" fmla="*/ 2147483647 w 524"/>
              <a:gd name="T13" fmla="*/ 1155155769 h 952"/>
              <a:gd name="T14" fmla="*/ 2147483647 w 524"/>
              <a:gd name="T15" fmla="*/ 1155155769 h 952"/>
              <a:gd name="T16" fmla="*/ 0 w 524"/>
              <a:gd name="T17" fmla="*/ 1155155769 h 9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4"/>
              <a:gd name="T28" fmla="*/ 0 h 952"/>
              <a:gd name="T29" fmla="*/ 524 w 524"/>
              <a:gd name="T30" fmla="*/ 952 h 9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4" h="952">
                <a:moveTo>
                  <a:pt x="0" y="277"/>
                </a:moveTo>
                <a:cubicBezTo>
                  <a:pt x="15" y="200"/>
                  <a:pt x="49" y="50"/>
                  <a:pt x="104" y="25"/>
                </a:cubicBezTo>
                <a:cubicBezTo>
                  <a:pt x="159" y="0"/>
                  <a:pt x="282" y="52"/>
                  <a:pt x="332" y="125"/>
                </a:cubicBezTo>
                <a:cubicBezTo>
                  <a:pt x="382" y="198"/>
                  <a:pt x="374" y="346"/>
                  <a:pt x="404" y="461"/>
                </a:cubicBezTo>
                <a:cubicBezTo>
                  <a:pt x="434" y="576"/>
                  <a:pt x="524" y="737"/>
                  <a:pt x="512" y="817"/>
                </a:cubicBezTo>
                <a:cubicBezTo>
                  <a:pt x="500" y="897"/>
                  <a:pt x="391" y="952"/>
                  <a:pt x="332" y="941"/>
                </a:cubicBezTo>
                <a:cubicBezTo>
                  <a:pt x="273" y="930"/>
                  <a:pt x="205" y="814"/>
                  <a:pt x="156" y="749"/>
                </a:cubicBezTo>
                <a:cubicBezTo>
                  <a:pt x="107" y="684"/>
                  <a:pt x="62" y="628"/>
                  <a:pt x="36" y="549"/>
                </a:cubicBezTo>
                <a:cubicBezTo>
                  <a:pt x="10" y="470"/>
                  <a:pt x="7" y="334"/>
                  <a:pt x="0" y="277"/>
                </a:cubicBezTo>
                <a:close/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4" name="Text Box 46"/>
          <p:cNvSpPr txBox="1">
            <a:spLocks noChangeArrowheads="1"/>
          </p:cNvSpPr>
          <p:nvPr/>
        </p:nvSpPr>
        <p:spPr bwMode="auto">
          <a:xfrm>
            <a:off x="1444035" y="2548945"/>
            <a:ext cx="1354137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47" tIns="44723" rIns="89447" bIns="44723">
            <a:spAutoFit/>
          </a:bodyPr>
          <a:lstStyle/>
          <a:p>
            <a:pPr defTabSz="893763" eaLnBrk="0" hangingPunct="0"/>
            <a:r>
              <a:rPr lang="en-US" sz="900" b="1"/>
              <a:t>  SOUTHERN DENT</a:t>
            </a:r>
          </a:p>
        </p:txBody>
      </p:sp>
      <p:sp>
        <p:nvSpPr>
          <p:cNvPr id="62505" name="Freeform 47"/>
          <p:cNvSpPr>
            <a:spLocks/>
          </p:cNvSpPr>
          <p:nvPr/>
        </p:nvSpPr>
        <p:spPr bwMode="auto">
          <a:xfrm>
            <a:off x="1686923" y="2750558"/>
            <a:ext cx="336550" cy="552450"/>
          </a:xfrm>
          <a:custGeom>
            <a:avLst/>
            <a:gdLst>
              <a:gd name="T0" fmla="*/ 475002098 w 256"/>
              <a:gd name="T1" fmla="*/ 402628533 h 429"/>
              <a:gd name="T2" fmla="*/ 475002098 w 256"/>
              <a:gd name="T3" fmla="*/ 402628533 h 429"/>
              <a:gd name="T4" fmla="*/ 475002098 w 256"/>
              <a:gd name="T5" fmla="*/ 402628533 h 429"/>
              <a:gd name="T6" fmla="*/ 475002098 w 256"/>
              <a:gd name="T7" fmla="*/ 402628533 h 429"/>
              <a:gd name="T8" fmla="*/ 475002098 w 256"/>
              <a:gd name="T9" fmla="*/ 0 h 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429"/>
              <a:gd name="T17" fmla="*/ 256 w 256"/>
              <a:gd name="T18" fmla="*/ 429 h 4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429">
                <a:moveTo>
                  <a:pt x="256" y="413"/>
                </a:moveTo>
                <a:cubicBezTo>
                  <a:pt x="233" y="412"/>
                  <a:pt x="149" y="429"/>
                  <a:pt x="113" y="403"/>
                </a:cubicBezTo>
                <a:cubicBezTo>
                  <a:pt x="76" y="376"/>
                  <a:pt x="50" y="307"/>
                  <a:pt x="32" y="255"/>
                </a:cubicBezTo>
                <a:cubicBezTo>
                  <a:pt x="14" y="204"/>
                  <a:pt x="0" y="133"/>
                  <a:pt x="6" y="91"/>
                </a:cubicBezTo>
                <a:cubicBezTo>
                  <a:pt x="12" y="49"/>
                  <a:pt x="55" y="19"/>
                  <a:pt x="68" y="0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6" name="Freeform 48"/>
          <p:cNvSpPr>
            <a:spLocks/>
          </p:cNvSpPr>
          <p:nvPr/>
        </p:nvSpPr>
        <p:spPr bwMode="auto">
          <a:xfrm>
            <a:off x="2628310" y="2410833"/>
            <a:ext cx="176212" cy="228600"/>
          </a:xfrm>
          <a:custGeom>
            <a:avLst/>
            <a:gdLst>
              <a:gd name="T0" fmla="*/ 0 w 134"/>
              <a:gd name="T1" fmla="*/ 412138024 h 177"/>
              <a:gd name="T2" fmla="*/ 476073177 w 134"/>
              <a:gd name="T3" fmla="*/ 412138024 h 177"/>
              <a:gd name="T4" fmla="*/ 476073177 w 134"/>
              <a:gd name="T5" fmla="*/ 412138024 h 177"/>
              <a:gd name="T6" fmla="*/ 476073177 w 134"/>
              <a:gd name="T7" fmla="*/ 412138024 h 177"/>
              <a:gd name="T8" fmla="*/ 476073177 w 134"/>
              <a:gd name="T9" fmla="*/ 0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"/>
              <a:gd name="T16" fmla="*/ 0 h 177"/>
              <a:gd name="T17" fmla="*/ 134 w 134"/>
              <a:gd name="T18" fmla="*/ 177 h 1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" h="177">
                <a:moveTo>
                  <a:pt x="0" y="177"/>
                </a:moveTo>
                <a:cubicBezTo>
                  <a:pt x="13" y="176"/>
                  <a:pt x="62" y="177"/>
                  <a:pt x="81" y="168"/>
                </a:cubicBezTo>
                <a:cubicBezTo>
                  <a:pt x="100" y="159"/>
                  <a:pt x="109" y="142"/>
                  <a:pt x="117" y="120"/>
                </a:cubicBezTo>
                <a:cubicBezTo>
                  <a:pt x="125" y="98"/>
                  <a:pt x="134" y="53"/>
                  <a:pt x="132" y="33"/>
                </a:cubicBezTo>
                <a:cubicBezTo>
                  <a:pt x="130" y="13"/>
                  <a:pt x="108" y="7"/>
                  <a:pt x="102" y="0"/>
                </a:cubicBezTo>
              </a:path>
            </a:pathLst>
          </a:custGeom>
          <a:noFill/>
          <a:ln w="9525">
            <a:solidFill>
              <a:srgbClr val="6600FF"/>
            </a:solidFill>
            <a:round/>
            <a:headEnd/>
            <a:tailEnd type="non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09" name="Text Box 51"/>
          <p:cNvSpPr txBox="1">
            <a:spLocks noChangeArrowheads="1"/>
          </p:cNvSpPr>
          <p:nvPr/>
        </p:nvSpPr>
        <p:spPr bwMode="auto">
          <a:xfrm>
            <a:off x="910635" y="3176008"/>
            <a:ext cx="5730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- 7000</a:t>
            </a:r>
          </a:p>
        </p:txBody>
      </p:sp>
      <p:sp>
        <p:nvSpPr>
          <p:cNvPr id="62510" name="Text Box 52"/>
          <p:cNvSpPr txBox="1">
            <a:spLocks noChangeArrowheads="1"/>
          </p:cNvSpPr>
          <p:nvPr/>
        </p:nvSpPr>
        <p:spPr bwMode="auto">
          <a:xfrm>
            <a:off x="450260" y="2501320"/>
            <a:ext cx="5349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-1000</a:t>
            </a:r>
          </a:p>
        </p:txBody>
      </p:sp>
      <p:sp>
        <p:nvSpPr>
          <p:cNvPr id="62511" name="Text Box 53"/>
          <p:cNvSpPr txBox="1">
            <a:spLocks noChangeArrowheads="1"/>
          </p:cNvSpPr>
          <p:nvPr/>
        </p:nvSpPr>
        <p:spPr bwMode="auto">
          <a:xfrm>
            <a:off x="2302873" y="1694870"/>
            <a:ext cx="4889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1000</a:t>
            </a:r>
          </a:p>
        </p:txBody>
      </p:sp>
      <p:sp>
        <p:nvSpPr>
          <p:cNvPr id="62512" name="Text Box 54"/>
          <p:cNvSpPr txBox="1">
            <a:spLocks noChangeArrowheads="1"/>
          </p:cNvSpPr>
          <p:nvPr/>
        </p:nvSpPr>
        <p:spPr bwMode="auto">
          <a:xfrm>
            <a:off x="1698035" y="2763258"/>
            <a:ext cx="962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1200-1600 ?</a:t>
            </a:r>
          </a:p>
        </p:txBody>
      </p:sp>
      <p:sp>
        <p:nvSpPr>
          <p:cNvPr id="62513" name="Text Box 55"/>
          <p:cNvSpPr txBox="1">
            <a:spLocks noChangeArrowheads="1"/>
          </p:cNvSpPr>
          <p:nvPr/>
        </p:nvSpPr>
        <p:spPr bwMode="auto">
          <a:xfrm>
            <a:off x="1898060" y="4330120"/>
            <a:ext cx="5730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/>
              <a:t>- 3000</a:t>
            </a:r>
          </a:p>
        </p:txBody>
      </p:sp>
      <p:sp>
        <p:nvSpPr>
          <p:cNvPr id="62515" name="Freeform 57"/>
          <p:cNvSpPr>
            <a:spLocks/>
          </p:cNvSpPr>
          <p:nvPr/>
        </p:nvSpPr>
        <p:spPr bwMode="auto">
          <a:xfrm>
            <a:off x="6241460" y="1821870"/>
            <a:ext cx="601662" cy="381000"/>
          </a:xfrm>
          <a:custGeom>
            <a:avLst/>
            <a:gdLst>
              <a:gd name="T0" fmla="*/ 0 w 468"/>
              <a:gd name="T1" fmla="*/ 2147483647 h 212"/>
              <a:gd name="T2" fmla="*/ 397260622 w 468"/>
              <a:gd name="T3" fmla="*/ 2147483647 h 212"/>
              <a:gd name="T4" fmla="*/ 397260622 w 468"/>
              <a:gd name="T5" fmla="*/ 0 h 212"/>
              <a:gd name="T6" fmla="*/ 0 60000 65536"/>
              <a:gd name="T7" fmla="*/ 0 60000 65536"/>
              <a:gd name="T8" fmla="*/ 0 60000 65536"/>
              <a:gd name="T9" fmla="*/ 0 w 468"/>
              <a:gd name="T10" fmla="*/ 0 h 212"/>
              <a:gd name="T11" fmla="*/ 468 w 468"/>
              <a:gd name="T12" fmla="*/ 212 h 2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8" h="212">
                <a:moveTo>
                  <a:pt x="0" y="212"/>
                </a:moveTo>
                <a:cubicBezTo>
                  <a:pt x="43" y="194"/>
                  <a:pt x="180" y="137"/>
                  <a:pt x="258" y="102"/>
                </a:cubicBezTo>
                <a:cubicBezTo>
                  <a:pt x="336" y="67"/>
                  <a:pt x="424" y="21"/>
                  <a:pt x="468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16" name="Freeform 58"/>
          <p:cNvSpPr>
            <a:spLocks/>
          </p:cNvSpPr>
          <p:nvPr/>
        </p:nvSpPr>
        <p:spPr bwMode="auto">
          <a:xfrm>
            <a:off x="6866935" y="1758370"/>
            <a:ext cx="400050" cy="250825"/>
          </a:xfrm>
          <a:custGeom>
            <a:avLst/>
            <a:gdLst>
              <a:gd name="T0" fmla="*/ 0 w 312"/>
              <a:gd name="T1" fmla="*/ 0 h 198"/>
              <a:gd name="T2" fmla="*/ 388951897 w 312"/>
              <a:gd name="T3" fmla="*/ 353072628 h 198"/>
              <a:gd name="T4" fmla="*/ 388951897 w 312"/>
              <a:gd name="T5" fmla="*/ 353072628 h 198"/>
              <a:gd name="T6" fmla="*/ 0 60000 65536"/>
              <a:gd name="T7" fmla="*/ 0 60000 65536"/>
              <a:gd name="T8" fmla="*/ 0 60000 65536"/>
              <a:gd name="T9" fmla="*/ 0 w 312"/>
              <a:gd name="T10" fmla="*/ 0 h 198"/>
              <a:gd name="T11" fmla="*/ 312 w 312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" h="198">
                <a:moveTo>
                  <a:pt x="0" y="0"/>
                </a:moveTo>
                <a:cubicBezTo>
                  <a:pt x="29" y="14"/>
                  <a:pt x="122" y="51"/>
                  <a:pt x="174" y="84"/>
                </a:cubicBezTo>
                <a:cubicBezTo>
                  <a:pt x="226" y="117"/>
                  <a:pt x="283" y="174"/>
                  <a:pt x="312" y="19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17" name="Text Box 59"/>
          <p:cNvSpPr txBox="1">
            <a:spLocks noChangeArrowheads="1"/>
          </p:cNvSpPr>
          <p:nvPr/>
        </p:nvSpPr>
        <p:spPr bwMode="auto">
          <a:xfrm>
            <a:off x="1524998" y="2252083"/>
            <a:ext cx="1230608" cy="22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900" b="1" dirty="0">
                <a:solidFill>
                  <a:srgbClr val="3366CC"/>
                </a:solidFill>
              </a:rPr>
              <a:t>CORN BELT DENT</a:t>
            </a:r>
          </a:p>
        </p:txBody>
      </p:sp>
      <p:sp>
        <p:nvSpPr>
          <p:cNvPr id="62518" name="Text Box 60"/>
          <p:cNvSpPr txBox="1">
            <a:spLocks noChangeArrowheads="1"/>
          </p:cNvSpPr>
          <p:nvPr/>
        </p:nvSpPr>
        <p:spPr bwMode="auto">
          <a:xfrm>
            <a:off x="2815779" y="2318901"/>
            <a:ext cx="5270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100" dirty="0"/>
              <a:t> 1800</a:t>
            </a:r>
          </a:p>
        </p:txBody>
      </p:sp>
      <p:sp>
        <p:nvSpPr>
          <p:cNvPr id="62519" name="Text Box 61"/>
          <p:cNvSpPr txBox="1">
            <a:spLocks noChangeArrowheads="1"/>
          </p:cNvSpPr>
          <p:nvPr/>
        </p:nvSpPr>
        <p:spPr bwMode="auto">
          <a:xfrm>
            <a:off x="2493805" y="2926482"/>
            <a:ext cx="99536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447" tIns="44723" rIns="89447" bIns="44723">
            <a:spAutoFit/>
          </a:bodyPr>
          <a:lstStyle/>
          <a:p>
            <a:pPr defTabSz="893763" eaLnBrk="0" hangingPunct="0"/>
            <a:r>
              <a:rPr lang="en-US" sz="1400" dirty="0"/>
              <a:t>Caribbean</a:t>
            </a:r>
          </a:p>
        </p:txBody>
      </p:sp>
      <p:sp>
        <p:nvSpPr>
          <p:cNvPr id="62520" name="Freeform 62"/>
          <p:cNvSpPr>
            <a:spLocks/>
          </p:cNvSpPr>
          <p:nvPr/>
        </p:nvSpPr>
        <p:spPr bwMode="auto">
          <a:xfrm>
            <a:off x="6393860" y="2050470"/>
            <a:ext cx="207962" cy="331787"/>
          </a:xfrm>
          <a:custGeom>
            <a:avLst/>
            <a:gdLst>
              <a:gd name="T0" fmla="*/ 0 w 158"/>
              <a:gd name="T1" fmla="*/ 398236409 h 258"/>
              <a:gd name="T2" fmla="*/ 479559308 w 158"/>
              <a:gd name="T3" fmla="*/ 398236409 h 258"/>
              <a:gd name="T4" fmla="*/ 479559308 w 158"/>
              <a:gd name="T5" fmla="*/ 0 h 258"/>
              <a:gd name="T6" fmla="*/ 0 60000 65536"/>
              <a:gd name="T7" fmla="*/ 0 60000 65536"/>
              <a:gd name="T8" fmla="*/ 0 60000 65536"/>
              <a:gd name="T9" fmla="*/ 0 w 158"/>
              <a:gd name="T10" fmla="*/ 0 h 258"/>
              <a:gd name="T11" fmla="*/ 158 w 158"/>
              <a:gd name="T12" fmla="*/ 258 h 2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" h="258">
                <a:moveTo>
                  <a:pt x="0" y="258"/>
                </a:moveTo>
                <a:cubicBezTo>
                  <a:pt x="22" y="244"/>
                  <a:pt x="112" y="217"/>
                  <a:pt x="135" y="174"/>
                </a:cubicBezTo>
                <a:cubicBezTo>
                  <a:pt x="158" y="131"/>
                  <a:pt x="140" y="36"/>
                  <a:pt x="141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1" name="Freeform 63"/>
          <p:cNvSpPr>
            <a:spLocks/>
          </p:cNvSpPr>
          <p:nvPr/>
        </p:nvSpPr>
        <p:spPr bwMode="auto">
          <a:xfrm>
            <a:off x="2987085" y="4774620"/>
            <a:ext cx="268287" cy="1211262"/>
          </a:xfrm>
          <a:custGeom>
            <a:avLst/>
            <a:gdLst>
              <a:gd name="T0" fmla="*/ 0 w 204"/>
              <a:gd name="T1" fmla="*/ 0 h 942"/>
              <a:gd name="T2" fmla="*/ 476410089 w 204"/>
              <a:gd name="T3" fmla="*/ 397848508 h 942"/>
              <a:gd name="T4" fmla="*/ 476410089 w 204"/>
              <a:gd name="T5" fmla="*/ 397848508 h 942"/>
              <a:gd name="T6" fmla="*/ 0 60000 65536"/>
              <a:gd name="T7" fmla="*/ 0 60000 65536"/>
              <a:gd name="T8" fmla="*/ 0 60000 65536"/>
              <a:gd name="T9" fmla="*/ 0 w 204"/>
              <a:gd name="T10" fmla="*/ 0 h 942"/>
              <a:gd name="T11" fmla="*/ 204 w 204"/>
              <a:gd name="T12" fmla="*/ 942 h 9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" h="942">
                <a:moveTo>
                  <a:pt x="0" y="0"/>
                </a:moveTo>
                <a:cubicBezTo>
                  <a:pt x="31" y="54"/>
                  <a:pt x="168" y="167"/>
                  <a:pt x="186" y="324"/>
                </a:cubicBezTo>
                <a:cubicBezTo>
                  <a:pt x="204" y="481"/>
                  <a:pt x="124" y="813"/>
                  <a:pt x="108" y="942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2" name="Freeform 64"/>
          <p:cNvSpPr>
            <a:spLocks/>
          </p:cNvSpPr>
          <p:nvPr/>
        </p:nvSpPr>
        <p:spPr bwMode="auto">
          <a:xfrm>
            <a:off x="3015660" y="4546020"/>
            <a:ext cx="974725" cy="463550"/>
          </a:xfrm>
          <a:custGeom>
            <a:avLst/>
            <a:gdLst>
              <a:gd name="T0" fmla="*/ 0 w 741"/>
              <a:gd name="T1" fmla="*/ 0 h 360"/>
              <a:gd name="T2" fmla="*/ 477232740 w 741"/>
              <a:gd name="T3" fmla="*/ 402319384 h 360"/>
              <a:gd name="T4" fmla="*/ 477232740 w 741"/>
              <a:gd name="T5" fmla="*/ 402319384 h 360"/>
              <a:gd name="T6" fmla="*/ 0 60000 65536"/>
              <a:gd name="T7" fmla="*/ 0 60000 65536"/>
              <a:gd name="T8" fmla="*/ 0 60000 65536"/>
              <a:gd name="T9" fmla="*/ 0 w 741"/>
              <a:gd name="T10" fmla="*/ 0 h 360"/>
              <a:gd name="T11" fmla="*/ 741 w 741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1" h="360">
                <a:moveTo>
                  <a:pt x="0" y="0"/>
                </a:moveTo>
                <a:cubicBezTo>
                  <a:pt x="80" y="22"/>
                  <a:pt x="359" y="72"/>
                  <a:pt x="483" y="132"/>
                </a:cubicBezTo>
                <a:cubicBezTo>
                  <a:pt x="607" y="192"/>
                  <a:pt x="687" y="313"/>
                  <a:pt x="741" y="360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3" name="Freeform 65"/>
          <p:cNvSpPr>
            <a:spLocks/>
          </p:cNvSpPr>
          <p:nvPr/>
        </p:nvSpPr>
        <p:spPr bwMode="auto">
          <a:xfrm>
            <a:off x="2837860" y="4068183"/>
            <a:ext cx="769937" cy="292100"/>
          </a:xfrm>
          <a:custGeom>
            <a:avLst/>
            <a:gdLst>
              <a:gd name="T0" fmla="*/ 0 w 585"/>
              <a:gd name="T1" fmla="*/ 386360437 h 228"/>
              <a:gd name="T2" fmla="*/ 479308974 w 585"/>
              <a:gd name="T3" fmla="*/ 386360437 h 228"/>
              <a:gd name="T4" fmla="*/ 479308974 w 585"/>
              <a:gd name="T5" fmla="*/ 0 h 228"/>
              <a:gd name="T6" fmla="*/ 0 60000 65536"/>
              <a:gd name="T7" fmla="*/ 0 60000 65536"/>
              <a:gd name="T8" fmla="*/ 0 60000 65536"/>
              <a:gd name="T9" fmla="*/ 0 w 585"/>
              <a:gd name="T10" fmla="*/ 0 h 228"/>
              <a:gd name="T11" fmla="*/ 585 w 585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5" h="228">
                <a:moveTo>
                  <a:pt x="0" y="198"/>
                </a:moveTo>
                <a:cubicBezTo>
                  <a:pt x="71" y="198"/>
                  <a:pt x="332" y="228"/>
                  <a:pt x="429" y="195"/>
                </a:cubicBezTo>
                <a:cubicBezTo>
                  <a:pt x="526" y="162"/>
                  <a:pt x="553" y="41"/>
                  <a:pt x="585" y="0"/>
                </a:cubicBezTo>
              </a:path>
            </a:pathLst>
          </a:cu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4" name="Freeform 68" descr="noir)"/>
          <p:cNvSpPr>
            <a:spLocks/>
          </p:cNvSpPr>
          <p:nvPr/>
        </p:nvSpPr>
        <p:spPr bwMode="auto">
          <a:xfrm>
            <a:off x="2591798" y="4095170"/>
            <a:ext cx="387350" cy="762000"/>
          </a:xfrm>
          <a:custGeom>
            <a:avLst/>
            <a:gdLst>
              <a:gd name="T0" fmla="*/ 483357492 w 294"/>
              <a:gd name="T1" fmla="*/ 0 h 592"/>
              <a:gd name="T2" fmla="*/ 483357492 w 294"/>
              <a:gd name="T3" fmla="*/ 401129452 h 592"/>
              <a:gd name="T4" fmla="*/ 483357492 w 294"/>
              <a:gd name="T5" fmla="*/ 401129452 h 592"/>
              <a:gd name="T6" fmla="*/ 483357492 w 294"/>
              <a:gd name="T7" fmla="*/ 401129452 h 592"/>
              <a:gd name="T8" fmla="*/ 483357492 w 294"/>
              <a:gd name="T9" fmla="*/ 401129452 h 592"/>
              <a:gd name="T10" fmla="*/ 483357492 w 294"/>
              <a:gd name="T11" fmla="*/ 401129452 h 592"/>
              <a:gd name="T12" fmla="*/ 483357492 w 294"/>
              <a:gd name="T13" fmla="*/ 401129452 h 592"/>
              <a:gd name="T14" fmla="*/ 483357492 w 294"/>
              <a:gd name="T15" fmla="*/ 401129452 h 592"/>
              <a:gd name="T16" fmla="*/ 483357492 w 294"/>
              <a:gd name="T17" fmla="*/ 401129452 h 592"/>
              <a:gd name="T18" fmla="*/ 483357492 w 294"/>
              <a:gd name="T19" fmla="*/ 401129452 h 592"/>
              <a:gd name="T20" fmla="*/ 483357492 w 294"/>
              <a:gd name="T21" fmla="*/ 401129452 h 592"/>
              <a:gd name="T22" fmla="*/ 483357492 w 294"/>
              <a:gd name="T23" fmla="*/ 401129452 h 592"/>
              <a:gd name="T24" fmla="*/ 483357492 w 294"/>
              <a:gd name="T25" fmla="*/ 401129452 h 592"/>
              <a:gd name="T26" fmla="*/ 483357492 w 294"/>
              <a:gd name="T27" fmla="*/ 401129452 h 592"/>
              <a:gd name="T28" fmla="*/ 483357492 w 294"/>
              <a:gd name="T29" fmla="*/ 401129452 h 592"/>
              <a:gd name="T30" fmla="*/ 483357492 w 294"/>
              <a:gd name="T31" fmla="*/ 401129452 h 592"/>
              <a:gd name="T32" fmla="*/ 0 w 294"/>
              <a:gd name="T33" fmla="*/ 401129452 h 592"/>
              <a:gd name="T34" fmla="*/ 483357492 w 294"/>
              <a:gd name="T35" fmla="*/ 401129452 h 592"/>
              <a:gd name="T36" fmla="*/ 483357492 w 294"/>
              <a:gd name="T37" fmla="*/ 0 h 59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4"/>
              <a:gd name="T58" fmla="*/ 0 h 592"/>
              <a:gd name="T59" fmla="*/ 294 w 294"/>
              <a:gd name="T60" fmla="*/ 592 h 59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4" h="592">
                <a:moveTo>
                  <a:pt x="47" y="0"/>
                </a:moveTo>
                <a:lnTo>
                  <a:pt x="95" y="29"/>
                </a:lnTo>
                <a:lnTo>
                  <a:pt x="177" y="125"/>
                </a:lnTo>
                <a:lnTo>
                  <a:pt x="249" y="278"/>
                </a:lnTo>
                <a:lnTo>
                  <a:pt x="294" y="461"/>
                </a:lnTo>
                <a:lnTo>
                  <a:pt x="290" y="549"/>
                </a:lnTo>
                <a:lnTo>
                  <a:pt x="242" y="592"/>
                </a:lnTo>
                <a:lnTo>
                  <a:pt x="164" y="580"/>
                </a:lnTo>
                <a:lnTo>
                  <a:pt x="148" y="532"/>
                </a:lnTo>
                <a:lnTo>
                  <a:pt x="98" y="472"/>
                </a:lnTo>
                <a:lnTo>
                  <a:pt x="93" y="399"/>
                </a:lnTo>
                <a:lnTo>
                  <a:pt x="62" y="338"/>
                </a:lnTo>
                <a:lnTo>
                  <a:pt x="32" y="316"/>
                </a:lnTo>
                <a:lnTo>
                  <a:pt x="2" y="294"/>
                </a:lnTo>
                <a:lnTo>
                  <a:pt x="29" y="261"/>
                </a:lnTo>
                <a:lnTo>
                  <a:pt x="29" y="200"/>
                </a:lnTo>
                <a:lnTo>
                  <a:pt x="0" y="120"/>
                </a:lnTo>
                <a:lnTo>
                  <a:pt x="14" y="71"/>
                </a:lnTo>
                <a:lnTo>
                  <a:pt x="47" y="0"/>
                </a:lnTo>
                <a:close/>
              </a:path>
            </a:pathLst>
          </a:custGeom>
          <a:pattFill prst="ltUpDiag">
            <a:fgClr>
              <a:schemeClr val="hlink"/>
            </a:fgClr>
            <a:bgClr>
              <a:srgbClr val="F8F8F8"/>
            </a:bgClr>
          </a:patt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2525" name="Text Box 2"/>
          <p:cNvSpPr txBox="1">
            <a:spLocks noChangeArrowheads="1"/>
          </p:cNvSpPr>
          <p:nvPr/>
        </p:nvSpPr>
        <p:spPr bwMode="auto">
          <a:xfrm>
            <a:off x="3498260" y="6089070"/>
            <a:ext cx="4800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47" tIns="44723" rIns="89447" bIns="44723">
            <a:spAutoFit/>
          </a:bodyPr>
          <a:lstStyle/>
          <a:p>
            <a:pPr defTabSz="558800" eaLnBrk="0" hangingPunct="0"/>
            <a:r>
              <a:rPr lang="en-US" sz="1400"/>
              <a:t>D’après Brandolini (1969, 1970), Gerrish (1982), Smith (1989), Rebourg et al.</a:t>
            </a:r>
            <a:r>
              <a:rPr lang="fr-FR" sz="1400"/>
              <a:t> (</a:t>
            </a:r>
            <a:r>
              <a:rPr lang="en-US" sz="1400"/>
              <a:t>2003</a:t>
            </a:r>
            <a:r>
              <a:rPr lang="fr-FR" sz="1400"/>
              <a:t>)</a:t>
            </a:r>
            <a:endParaRPr lang="en-US" sz="1400"/>
          </a:p>
        </p:txBody>
      </p:sp>
      <p:grpSp>
        <p:nvGrpSpPr>
          <p:cNvPr id="7" name="Groupe 71"/>
          <p:cNvGrpSpPr/>
          <p:nvPr/>
        </p:nvGrpSpPr>
        <p:grpSpPr>
          <a:xfrm>
            <a:off x="2032847" y="2410691"/>
            <a:ext cx="4673600" cy="1949450"/>
            <a:chOff x="2000250" y="2514600"/>
            <a:chExt cx="4673600" cy="1949450"/>
          </a:xfrm>
        </p:grpSpPr>
        <p:sp>
          <p:nvSpPr>
            <p:cNvPr id="62483" name="Freeform 19"/>
            <p:cNvSpPr>
              <a:spLocks/>
            </p:cNvSpPr>
            <p:nvPr/>
          </p:nvSpPr>
          <p:spPr bwMode="auto">
            <a:xfrm>
              <a:off x="2000250" y="2514600"/>
              <a:ext cx="4673600" cy="912812"/>
            </a:xfrm>
            <a:custGeom>
              <a:avLst/>
              <a:gdLst>
                <a:gd name="T0" fmla="*/ 0 w 2944"/>
                <a:gd name="T1" fmla="*/ 2147475056 h 575"/>
                <a:gd name="T2" fmla="*/ 2147475256 w 2944"/>
                <a:gd name="T3" fmla="*/ 2147475056 h 575"/>
                <a:gd name="T4" fmla="*/ 2147475256 w 2944"/>
                <a:gd name="T5" fmla="*/ 2147475056 h 575"/>
                <a:gd name="T6" fmla="*/ 2147475256 w 2944"/>
                <a:gd name="T7" fmla="*/ 2147475056 h 575"/>
                <a:gd name="T8" fmla="*/ 2147475256 w 2944"/>
                <a:gd name="T9" fmla="*/ 2147475056 h 575"/>
                <a:gd name="T10" fmla="*/ 2147475256 w 2944"/>
                <a:gd name="T11" fmla="*/ 2147475056 h 575"/>
                <a:gd name="T12" fmla="*/ 2147475256 w 2944"/>
                <a:gd name="T13" fmla="*/ 2147475056 h 575"/>
                <a:gd name="T14" fmla="*/ 2147475256 w 2944"/>
                <a:gd name="T15" fmla="*/ 0 h 5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44"/>
                <a:gd name="T25" fmla="*/ 0 h 575"/>
                <a:gd name="T26" fmla="*/ 2944 w 2944"/>
                <a:gd name="T27" fmla="*/ 575 h 5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44" h="575">
                  <a:moveTo>
                    <a:pt x="0" y="446"/>
                  </a:moveTo>
                  <a:cubicBezTo>
                    <a:pt x="70" y="459"/>
                    <a:pt x="234" y="514"/>
                    <a:pt x="422" y="528"/>
                  </a:cubicBezTo>
                  <a:cubicBezTo>
                    <a:pt x="610" y="541"/>
                    <a:pt x="925" y="575"/>
                    <a:pt x="1126" y="528"/>
                  </a:cubicBezTo>
                  <a:cubicBezTo>
                    <a:pt x="1327" y="481"/>
                    <a:pt x="1498" y="313"/>
                    <a:pt x="1631" y="243"/>
                  </a:cubicBezTo>
                  <a:cubicBezTo>
                    <a:pt x="1764" y="173"/>
                    <a:pt x="1809" y="138"/>
                    <a:pt x="1921" y="106"/>
                  </a:cubicBezTo>
                  <a:cubicBezTo>
                    <a:pt x="2033" y="74"/>
                    <a:pt x="2161" y="67"/>
                    <a:pt x="2303" y="52"/>
                  </a:cubicBezTo>
                  <a:cubicBezTo>
                    <a:pt x="2445" y="37"/>
                    <a:pt x="2669" y="25"/>
                    <a:pt x="2776" y="16"/>
                  </a:cubicBezTo>
                  <a:cubicBezTo>
                    <a:pt x="2883" y="7"/>
                    <a:pt x="2909" y="3"/>
                    <a:pt x="2944" y="0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484" name="Rectangle 20"/>
            <p:cNvSpPr>
              <a:spLocks noChangeArrowheads="1"/>
            </p:cNvSpPr>
            <p:nvPr/>
          </p:nvSpPr>
          <p:spPr bwMode="auto">
            <a:xfrm>
              <a:off x="4244975" y="3189288"/>
              <a:ext cx="469900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dirty="0">
                  <a:solidFill>
                    <a:srgbClr val="008000"/>
                  </a:solidFill>
                </a:rPr>
                <a:t>16</a:t>
              </a:r>
              <a:r>
                <a:rPr lang="en-US" sz="1400" baseline="30000" dirty="0">
                  <a:solidFill>
                    <a:srgbClr val="008000"/>
                  </a:solidFill>
                </a:rPr>
                <a:t>th</a:t>
              </a:r>
            </a:p>
          </p:txBody>
        </p:sp>
        <p:sp>
          <p:nvSpPr>
            <p:cNvPr id="62485" name="Freeform 21"/>
            <p:cNvSpPr>
              <a:spLocks/>
            </p:cNvSpPr>
            <p:nvPr/>
          </p:nvSpPr>
          <p:spPr bwMode="auto">
            <a:xfrm>
              <a:off x="5038725" y="2647950"/>
              <a:ext cx="1381125" cy="1806575"/>
            </a:xfrm>
            <a:custGeom>
              <a:avLst/>
              <a:gdLst>
                <a:gd name="T0" fmla="*/ 0 w 870"/>
                <a:gd name="T1" fmla="*/ 2147475047 h 1138"/>
                <a:gd name="T2" fmla="*/ 2147475365 w 870"/>
                <a:gd name="T3" fmla="*/ 2147475047 h 1138"/>
                <a:gd name="T4" fmla="*/ 2147475365 w 870"/>
                <a:gd name="T5" fmla="*/ 2147475047 h 1138"/>
                <a:gd name="T6" fmla="*/ 2147475365 w 870"/>
                <a:gd name="T7" fmla="*/ 2147475047 h 1138"/>
                <a:gd name="T8" fmla="*/ 2147475365 w 870"/>
                <a:gd name="T9" fmla="*/ 0 h 1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0"/>
                <a:gd name="T16" fmla="*/ 0 h 1138"/>
                <a:gd name="T17" fmla="*/ 870 w 870"/>
                <a:gd name="T18" fmla="*/ 1138 h 1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0" h="1138">
                  <a:moveTo>
                    <a:pt x="0" y="1138"/>
                  </a:moveTo>
                  <a:cubicBezTo>
                    <a:pt x="44" y="1061"/>
                    <a:pt x="184" y="808"/>
                    <a:pt x="264" y="678"/>
                  </a:cubicBezTo>
                  <a:cubicBezTo>
                    <a:pt x="344" y="548"/>
                    <a:pt x="403" y="456"/>
                    <a:pt x="482" y="356"/>
                  </a:cubicBezTo>
                  <a:cubicBezTo>
                    <a:pt x="561" y="256"/>
                    <a:pt x="673" y="139"/>
                    <a:pt x="738" y="80"/>
                  </a:cubicBezTo>
                  <a:cubicBezTo>
                    <a:pt x="803" y="21"/>
                    <a:pt x="842" y="17"/>
                    <a:pt x="870" y="0"/>
                  </a:cubicBezTo>
                </a:path>
              </a:pathLst>
            </a:custGeom>
            <a:noFill/>
            <a:ln w="9525">
              <a:solidFill>
                <a:srgbClr val="996633"/>
              </a:solidFill>
              <a:prstDash val="dash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486" name="Rectangle 22"/>
            <p:cNvSpPr>
              <a:spLocks noChangeArrowheads="1"/>
            </p:cNvSpPr>
            <p:nvPr/>
          </p:nvSpPr>
          <p:spPr bwMode="auto">
            <a:xfrm>
              <a:off x="5089525" y="4162425"/>
              <a:ext cx="89217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>
                  <a:solidFill>
                    <a:srgbClr val="996633"/>
                  </a:solidFill>
                </a:rPr>
                <a:t>16</a:t>
              </a:r>
              <a:r>
                <a:rPr lang="en-US" sz="1400" baseline="30000">
                  <a:solidFill>
                    <a:srgbClr val="996633"/>
                  </a:solidFill>
                </a:rPr>
                <a:t>th </a:t>
              </a:r>
              <a:r>
                <a:rPr lang="en-US" sz="1400">
                  <a:solidFill>
                    <a:srgbClr val="996633"/>
                  </a:solidFill>
                </a:rPr>
                <a:t>–19</a:t>
              </a:r>
              <a:r>
                <a:rPr lang="en-US" sz="1400" baseline="30000">
                  <a:solidFill>
                    <a:srgbClr val="996633"/>
                  </a:solidFill>
                </a:rPr>
                <a:t>th</a:t>
              </a:r>
            </a:p>
          </p:txBody>
        </p:sp>
        <p:sp>
          <p:nvSpPr>
            <p:cNvPr id="62507" name="Freeform 49"/>
            <p:cNvSpPr>
              <a:spLocks/>
            </p:cNvSpPr>
            <p:nvPr/>
          </p:nvSpPr>
          <p:spPr bwMode="auto">
            <a:xfrm>
              <a:off x="3243263" y="3098800"/>
              <a:ext cx="1106487" cy="1100137"/>
            </a:xfrm>
            <a:custGeom>
              <a:avLst/>
              <a:gdLst>
                <a:gd name="T0" fmla="*/ 2147475216 w 697"/>
                <a:gd name="T1" fmla="*/ 0 h 693"/>
                <a:gd name="T2" fmla="*/ 2147475216 w 697"/>
                <a:gd name="T3" fmla="*/ 2147475211 h 693"/>
                <a:gd name="T4" fmla="*/ 2147475216 w 697"/>
                <a:gd name="T5" fmla="*/ 2147475211 h 693"/>
                <a:gd name="T6" fmla="*/ 0 w 697"/>
                <a:gd name="T7" fmla="*/ 2147475211 h 6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7"/>
                <a:gd name="T13" fmla="*/ 0 h 693"/>
                <a:gd name="T14" fmla="*/ 697 w 697"/>
                <a:gd name="T15" fmla="*/ 693 h 6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7" h="693">
                  <a:moveTo>
                    <a:pt x="697" y="0"/>
                  </a:moveTo>
                  <a:cubicBezTo>
                    <a:pt x="648" y="59"/>
                    <a:pt x="494" y="264"/>
                    <a:pt x="398" y="353"/>
                  </a:cubicBezTo>
                  <a:cubicBezTo>
                    <a:pt x="302" y="442"/>
                    <a:pt x="186" y="480"/>
                    <a:pt x="119" y="537"/>
                  </a:cubicBezTo>
                  <a:cubicBezTo>
                    <a:pt x="53" y="594"/>
                    <a:pt x="25" y="661"/>
                    <a:pt x="0" y="693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508" name="Text Box 50"/>
            <p:cNvSpPr txBox="1">
              <a:spLocks noChangeArrowheads="1"/>
            </p:cNvSpPr>
            <p:nvPr/>
          </p:nvSpPr>
          <p:spPr bwMode="auto">
            <a:xfrm>
              <a:off x="4495800" y="2889250"/>
              <a:ext cx="1341437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447" tIns="44723" rIns="89447" bIns="44723">
              <a:spAutoFit/>
            </a:bodyPr>
            <a:lstStyle/>
            <a:p>
              <a:pPr defTabSz="893763" eaLnBrk="0" hangingPunct="0"/>
              <a:r>
                <a:rPr lang="en-US" sz="1400" dirty="0">
                  <a:solidFill>
                    <a:srgbClr val="008000"/>
                  </a:solidFill>
                </a:rPr>
                <a:t>Andes, Mexico</a:t>
              </a:r>
            </a:p>
          </p:txBody>
        </p:sp>
      </p:grpSp>
      <p:sp>
        <p:nvSpPr>
          <p:cNvPr id="74" name="Rectangle 73"/>
          <p:cNvSpPr/>
          <p:nvPr/>
        </p:nvSpPr>
        <p:spPr>
          <a:xfrm>
            <a:off x="130234" y="140914"/>
            <a:ext cx="6035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Calibri" pitchFamily="34" charset="0"/>
              </a:rPr>
              <a:t>Ce que nous dit l’histoire, ce que l’on confirme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2792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355600" y="1793875"/>
            <a:ext cx="3028950" cy="1600200"/>
            <a:chOff x="168" y="912"/>
            <a:chExt cx="1908" cy="1008"/>
          </a:xfrm>
          <a:solidFill>
            <a:srgbClr val="33CC33">
              <a:alpha val="12157"/>
            </a:srgbClr>
          </a:solidFill>
        </p:grpSpPr>
        <p:sp>
          <p:nvSpPr>
            <p:cNvPr id="19493" name="Oval 3"/>
            <p:cNvSpPr>
              <a:spLocks noChangeArrowheads="1"/>
            </p:cNvSpPr>
            <p:nvPr/>
          </p:nvSpPr>
          <p:spPr bwMode="auto">
            <a:xfrm>
              <a:off x="168" y="912"/>
              <a:ext cx="1680" cy="1008"/>
            </a:xfrm>
            <a:prstGeom prst="ellipse">
              <a:avLst/>
            </a:prstGeom>
            <a:grpFill/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9494" name="Text Box 4"/>
            <p:cNvSpPr txBox="1">
              <a:spLocks noChangeArrowheads="1"/>
            </p:cNvSpPr>
            <p:nvPr/>
          </p:nvSpPr>
          <p:spPr bwMode="auto">
            <a:xfrm>
              <a:off x="300" y="1147"/>
              <a:ext cx="1776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fr-FR" sz="2000" b="1" dirty="0">
                  <a:latin typeface="Calibri" pitchFamily="34" charset="0"/>
                </a:rPr>
                <a:t>Espèce(s) sauvage(s)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fr-FR" sz="2000" b="1" dirty="0">
                  <a:latin typeface="Calibri" pitchFamily="34" charset="0"/>
                </a:rPr>
                <a:t>ancestrale(s)</a:t>
              </a:r>
            </a:p>
          </p:txBody>
        </p:sp>
      </p:grpSp>
      <p:sp>
        <p:nvSpPr>
          <p:cNvPr id="19459" name="Line 5"/>
          <p:cNvSpPr>
            <a:spLocks noChangeShapeType="1"/>
          </p:cNvSpPr>
          <p:nvPr/>
        </p:nvSpPr>
        <p:spPr bwMode="auto">
          <a:xfrm>
            <a:off x="650875" y="4168775"/>
            <a:ext cx="7353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751763" y="4113213"/>
            <a:ext cx="129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>
                <a:latin typeface="Calibri" pitchFamily="34" charset="0"/>
              </a:rPr>
              <a:t>Temps</a:t>
            </a:r>
          </a:p>
        </p:txBody>
      </p:sp>
      <p:grpSp>
        <p:nvGrpSpPr>
          <p:cNvPr id="19461" name="Group 7"/>
          <p:cNvGrpSpPr>
            <a:grpSpLocks/>
          </p:cNvGrpSpPr>
          <p:nvPr/>
        </p:nvGrpSpPr>
        <p:grpSpPr bwMode="auto">
          <a:xfrm>
            <a:off x="1747838" y="1020763"/>
            <a:ext cx="4203700" cy="2911475"/>
            <a:chOff x="1144" y="494"/>
            <a:chExt cx="2648" cy="1834"/>
          </a:xfrm>
        </p:grpSpPr>
        <p:grpSp>
          <p:nvGrpSpPr>
            <p:cNvPr id="19485" name="Group 8"/>
            <p:cNvGrpSpPr>
              <a:grpSpLocks/>
            </p:cNvGrpSpPr>
            <p:nvPr/>
          </p:nvGrpSpPr>
          <p:grpSpPr bwMode="auto">
            <a:xfrm>
              <a:off x="1144" y="494"/>
              <a:ext cx="2648" cy="1834"/>
              <a:chOff x="1144" y="494"/>
              <a:chExt cx="2648" cy="1834"/>
            </a:xfrm>
          </p:grpSpPr>
          <p:sp>
            <p:nvSpPr>
              <p:cNvPr id="10" name="Oval 9"/>
              <p:cNvSpPr>
                <a:spLocks noChangeArrowheads="1"/>
              </p:cNvSpPr>
              <p:nvPr/>
            </p:nvSpPr>
            <p:spPr bwMode="auto">
              <a:xfrm>
                <a:off x="2903" y="1049"/>
                <a:ext cx="288" cy="624"/>
              </a:xfrm>
              <a:prstGeom prst="ellipse">
                <a:avLst/>
              </a:prstGeom>
              <a:blipFill>
                <a:blip r:embed="rId2"/>
                <a:tile tx="0" ty="0" sx="100000" sy="100000" flip="none" algn="tl"/>
              </a:blipFill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9488" name="Line 10"/>
              <p:cNvSpPr>
                <a:spLocks noChangeShapeType="1"/>
              </p:cNvSpPr>
              <p:nvPr/>
            </p:nvSpPr>
            <p:spPr bwMode="auto">
              <a:xfrm flipV="1">
                <a:off x="1905" y="1051"/>
                <a:ext cx="1128" cy="3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89" name="Line 11"/>
              <p:cNvSpPr>
                <a:spLocks noChangeShapeType="1"/>
              </p:cNvSpPr>
              <p:nvPr/>
            </p:nvSpPr>
            <p:spPr bwMode="auto">
              <a:xfrm>
                <a:off x="1885" y="1534"/>
                <a:ext cx="1143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2320" y="1718"/>
                <a:ext cx="1472" cy="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50000"/>
                  </a:lnSpc>
                  <a:spcBef>
                    <a:spcPts val="0"/>
                  </a:spcBef>
                  <a:defRPr/>
                </a:pPr>
                <a:r>
                  <a:rPr lang="fr-FR" sz="2000" b="1" dirty="0">
                    <a:solidFill>
                      <a:schemeClr val="accent4">
                        <a:lumMod val="50000"/>
                      </a:schemeClr>
                    </a:solidFill>
                    <a:latin typeface="Calibri" pitchFamily="34" charset="0"/>
                  </a:rPr>
                  <a:t>Anciennes </a:t>
                </a:r>
              </a:p>
              <a:p>
                <a:pPr eaLnBrk="0" hangingPunct="0">
                  <a:lnSpc>
                    <a:spcPct val="150000"/>
                  </a:lnSpc>
                  <a:spcBef>
                    <a:spcPts val="0"/>
                  </a:spcBef>
                  <a:defRPr/>
                </a:pPr>
                <a:r>
                  <a:rPr lang="fr-FR" sz="2000" b="1" dirty="0">
                    <a:solidFill>
                      <a:schemeClr val="accent4">
                        <a:lumMod val="50000"/>
                      </a:schemeClr>
                    </a:solidFill>
                    <a:latin typeface="Calibri" pitchFamily="34" charset="0"/>
                  </a:rPr>
                  <a:t>variétés</a:t>
                </a:r>
              </a:p>
            </p:txBody>
          </p:sp>
          <p:sp>
            <p:nvSpPr>
              <p:cNvPr id="14" name="Text Box 13"/>
              <p:cNvSpPr txBox="1">
                <a:spLocks noChangeArrowheads="1"/>
              </p:cNvSpPr>
              <p:nvPr/>
            </p:nvSpPr>
            <p:spPr bwMode="auto">
              <a:xfrm>
                <a:off x="1144" y="494"/>
                <a:ext cx="148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fr-FR" b="1" dirty="0">
                    <a:solidFill>
                      <a:srgbClr val="92D050"/>
                    </a:solidFill>
                    <a:latin typeface="Calibri" pitchFamily="34" charset="0"/>
                  </a:rPr>
                  <a:t>Domestication</a:t>
                </a:r>
              </a:p>
            </p:txBody>
          </p:sp>
          <p:sp>
            <p:nvSpPr>
              <p:cNvPr id="15" name="AutoShape 14"/>
              <p:cNvSpPr>
                <a:spLocks noChangeArrowheads="1"/>
              </p:cNvSpPr>
              <p:nvPr/>
            </p:nvSpPr>
            <p:spPr bwMode="auto">
              <a:xfrm>
                <a:off x="1824" y="782"/>
                <a:ext cx="144" cy="536"/>
              </a:xfrm>
              <a:prstGeom prst="downArrow">
                <a:avLst>
                  <a:gd name="adj1" fmla="val 50000"/>
                  <a:gd name="adj2" fmla="val 93056"/>
                </a:avLst>
              </a:prstGeom>
              <a:solidFill>
                <a:srgbClr val="92D050"/>
              </a:solidFill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92D05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9486" name="Oval 15" descr="Écossais"/>
            <p:cNvSpPr>
              <a:spLocks noChangeArrowheads="1"/>
            </p:cNvSpPr>
            <p:nvPr/>
          </p:nvSpPr>
          <p:spPr bwMode="auto">
            <a:xfrm>
              <a:off x="1824" y="1389"/>
              <a:ext cx="144" cy="144"/>
            </a:xfrm>
            <a:prstGeom prst="ellipse">
              <a:avLst/>
            </a:prstGeom>
            <a:solidFill>
              <a:srgbClr val="92D050"/>
            </a:solidFill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19462" name="Group 23"/>
          <p:cNvGrpSpPr>
            <a:grpSpLocks/>
          </p:cNvGrpSpPr>
          <p:nvPr/>
        </p:nvGrpSpPr>
        <p:grpSpPr bwMode="auto">
          <a:xfrm>
            <a:off x="4579947" y="1184276"/>
            <a:ext cx="4562481" cy="1671638"/>
            <a:chOff x="2928" y="703"/>
            <a:chExt cx="2360" cy="1053"/>
          </a:xfrm>
        </p:grpSpPr>
        <p:sp>
          <p:nvSpPr>
            <p:cNvPr id="19473" name="Oval 26"/>
            <p:cNvSpPr>
              <a:spLocks noChangeArrowheads="1"/>
            </p:cNvSpPr>
            <p:nvPr/>
          </p:nvSpPr>
          <p:spPr bwMode="auto">
            <a:xfrm>
              <a:off x="3001" y="1238"/>
              <a:ext cx="88" cy="9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19474" name="Oval 27"/>
            <p:cNvSpPr>
              <a:spLocks noChangeArrowheads="1"/>
            </p:cNvSpPr>
            <p:nvPr/>
          </p:nvSpPr>
          <p:spPr bwMode="auto">
            <a:xfrm>
              <a:off x="2928" y="1464"/>
              <a:ext cx="88" cy="9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19475" name="Oval 28"/>
            <p:cNvSpPr>
              <a:spLocks noChangeArrowheads="1"/>
            </p:cNvSpPr>
            <p:nvPr/>
          </p:nvSpPr>
          <p:spPr bwMode="auto">
            <a:xfrm>
              <a:off x="3032" y="1618"/>
              <a:ext cx="88" cy="9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3898" y="1258"/>
              <a:ext cx="79" cy="480"/>
            </a:xfrm>
            <a:prstGeom prst="ellipse">
              <a:avLst/>
            </a:prstGeom>
            <a:solidFill>
              <a:srgbClr val="FFB469"/>
            </a:solidFill>
            <a:ln w="952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19477" name="Line 32"/>
            <p:cNvSpPr>
              <a:spLocks noChangeShapeType="1"/>
            </p:cNvSpPr>
            <p:nvPr/>
          </p:nvSpPr>
          <p:spPr bwMode="auto">
            <a:xfrm>
              <a:off x="3091" y="1279"/>
              <a:ext cx="714" cy="212"/>
            </a:xfrm>
            <a:prstGeom prst="line">
              <a:avLst/>
            </a:prstGeom>
            <a:noFill/>
            <a:ln w="22225">
              <a:solidFill>
                <a:schemeClr val="accent3"/>
              </a:solidFill>
              <a:round/>
              <a:headEnd/>
              <a:tailEnd type="stealth" w="med" len="lg"/>
            </a:ln>
          </p:spPr>
          <p:txBody>
            <a:bodyPr wrap="none" anchor="ctr"/>
            <a:lstStyle/>
            <a:p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478" name="Line 33"/>
            <p:cNvSpPr>
              <a:spLocks noChangeShapeType="1"/>
            </p:cNvSpPr>
            <p:nvPr/>
          </p:nvSpPr>
          <p:spPr bwMode="auto">
            <a:xfrm flipV="1">
              <a:off x="3025" y="1509"/>
              <a:ext cx="666" cy="1"/>
            </a:xfrm>
            <a:prstGeom prst="line">
              <a:avLst/>
            </a:prstGeom>
            <a:noFill/>
            <a:ln w="22225">
              <a:solidFill>
                <a:schemeClr val="accent3"/>
              </a:solidFill>
              <a:round/>
              <a:headEnd/>
              <a:tailEnd type="stealth" w="med" len="lg"/>
            </a:ln>
          </p:spPr>
          <p:txBody>
            <a:bodyPr wrap="none" anchor="ctr"/>
            <a:lstStyle/>
            <a:p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479" name="Line 34"/>
            <p:cNvSpPr>
              <a:spLocks noChangeShapeType="1"/>
            </p:cNvSpPr>
            <p:nvPr/>
          </p:nvSpPr>
          <p:spPr bwMode="auto">
            <a:xfrm flipV="1">
              <a:off x="3139" y="1530"/>
              <a:ext cx="687" cy="139"/>
            </a:xfrm>
            <a:prstGeom prst="line">
              <a:avLst/>
            </a:prstGeom>
            <a:noFill/>
            <a:ln w="22225">
              <a:solidFill>
                <a:schemeClr val="accent3"/>
              </a:solidFill>
              <a:round/>
              <a:headEnd/>
              <a:tailEnd type="stealth" w="med" len="lg"/>
            </a:ln>
          </p:spPr>
          <p:txBody>
            <a:bodyPr wrap="none" anchor="ctr"/>
            <a:lstStyle/>
            <a:p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Text Box 35"/>
            <p:cNvSpPr txBox="1">
              <a:spLocks noChangeArrowheads="1"/>
            </p:cNvSpPr>
            <p:nvPr/>
          </p:nvSpPr>
          <p:spPr bwMode="auto">
            <a:xfrm>
              <a:off x="3634" y="703"/>
              <a:ext cx="163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fr-FR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Sélection moderne</a:t>
              </a:r>
            </a:p>
          </p:txBody>
        </p:sp>
        <p:sp>
          <p:nvSpPr>
            <p:cNvPr id="32" name="AutoShape 36"/>
            <p:cNvSpPr>
              <a:spLocks noChangeArrowheads="1"/>
            </p:cNvSpPr>
            <p:nvPr/>
          </p:nvSpPr>
          <p:spPr bwMode="auto">
            <a:xfrm>
              <a:off x="3492" y="759"/>
              <a:ext cx="144" cy="536"/>
            </a:xfrm>
            <a:prstGeom prst="downArrow">
              <a:avLst>
                <a:gd name="adj1" fmla="val 50000"/>
                <a:gd name="adj2" fmla="val 93056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3968" y="1314"/>
              <a:ext cx="13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fr-FR" sz="2000" b="1" dirty="0">
                  <a:solidFill>
                    <a:srgbClr val="FFB469"/>
                  </a:solidFill>
                  <a:latin typeface="Calibri" pitchFamily="34" charset="0"/>
                </a:rPr>
                <a:t>Variétés cultivées modernes</a:t>
              </a:r>
            </a:p>
          </p:txBody>
        </p:sp>
      </p:grpSp>
      <p:grpSp>
        <p:nvGrpSpPr>
          <p:cNvPr id="19463" name="Group 6"/>
          <p:cNvGrpSpPr>
            <a:grpSpLocks/>
          </p:cNvGrpSpPr>
          <p:nvPr/>
        </p:nvGrpSpPr>
        <p:grpSpPr bwMode="auto">
          <a:xfrm>
            <a:off x="570476" y="4472308"/>
            <a:ext cx="2816905" cy="1740381"/>
            <a:chOff x="348" y="568"/>
            <a:chExt cx="2373" cy="1364"/>
          </a:xfrm>
        </p:grpSpPr>
        <p:pic>
          <p:nvPicPr>
            <p:cNvPr id="19469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8" y="568"/>
              <a:ext cx="891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1" name="Text Box 9"/>
            <p:cNvSpPr txBox="1">
              <a:spLocks noChangeArrowheads="1"/>
            </p:cNvSpPr>
            <p:nvPr/>
          </p:nvSpPr>
          <p:spPr bwMode="auto">
            <a:xfrm>
              <a:off x="1388" y="686"/>
              <a:ext cx="13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fr-FR" sz="2000" b="1" dirty="0" err="1">
                  <a:solidFill>
                    <a:srgbClr val="003300"/>
                  </a:solidFill>
                </a:rPr>
                <a:t>Téosinte</a:t>
              </a:r>
              <a:endParaRPr lang="fr-FR" sz="2000" dirty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464" name="Group 14"/>
          <p:cNvGrpSpPr>
            <a:grpSpLocks/>
          </p:cNvGrpSpPr>
          <p:nvPr/>
        </p:nvGrpSpPr>
        <p:grpSpPr bwMode="auto">
          <a:xfrm>
            <a:off x="5905501" y="4403725"/>
            <a:ext cx="2246313" cy="2122488"/>
            <a:chOff x="426" y="2359"/>
            <a:chExt cx="1415" cy="1337"/>
          </a:xfrm>
        </p:grpSpPr>
        <p:pic>
          <p:nvPicPr>
            <p:cNvPr id="19465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6" y="2359"/>
              <a:ext cx="888" cy="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7" name="Text Box 17"/>
            <p:cNvSpPr txBox="1">
              <a:spLocks noChangeArrowheads="1"/>
            </p:cNvSpPr>
            <p:nvPr/>
          </p:nvSpPr>
          <p:spPr bwMode="auto">
            <a:xfrm>
              <a:off x="1368" y="2498"/>
              <a:ext cx="47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fr-FR" sz="2000" b="1">
                  <a:solidFill>
                    <a:srgbClr val="003300"/>
                  </a:solidFill>
                </a:rPr>
                <a:t>Maïs</a:t>
              </a:r>
              <a:endParaRPr lang="fr-FR" sz="20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7" name="AutoShape 14"/>
          <p:cNvSpPr>
            <a:spLocks noChangeArrowheads="1"/>
          </p:cNvSpPr>
          <p:nvPr/>
        </p:nvSpPr>
        <p:spPr bwMode="auto">
          <a:xfrm>
            <a:off x="4642283" y="1113904"/>
            <a:ext cx="212349" cy="669089"/>
          </a:xfrm>
          <a:prstGeom prst="downArrow">
            <a:avLst>
              <a:gd name="adj1" fmla="val 50000"/>
              <a:gd name="adj2" fmla="val 93056"/>
            </a:avLst>
          </a:prstGeom>
          <a:solidFill>
            <a:srgbClr val="A18E7F"/>
          </a:solidFill>
          <a:ln w="9525">
            <a:solidFill>
              <a:srgbClr val="A18E7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92D050"/>
              </a:solidFill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52433" y="484508"/>
            <a:ext cx="1375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b="1" dirty="0">
                <a:solidFill>
                  <a:srgbClr val="A18E7F"/>
                </a:solidFill>
                <a:latin typeface="Calibri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042972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88610" y="299637"/>
            <a:ext cx="4119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dirty="0">
                <a:solidFill>
                  <a:srgbClr val="000000"/>
                </a:solidFill>
                <a:latin typeface="Calibri" charset="0"/>
                <a:cs typeface="Calibri" charset="0"/>
              </a:rPr>
              <a:t>Points importants à retenir</a:t>
            </a:r>
          </a:p>
        </p:txBody>
      </p:sp>
      <p:sp>
        <p:nvSpPr>
          <p:cNvPr id="3" name="Rectangle 2"/>
          <p:cNvSpPr/>
          <p:nvPr/>
        </p:nvSpPr>
        <p:spPr>
          <a:xfrm>
            <a:off x="202484" y="933529"/>
            <a:ext cx="87804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La sélection exercée par l’Homme sur les plantes cultivées a souvent retenu (volontairement ou empiriquement) des caractéristiques génétiques  différentes de celles qui sont favorables pour les plantes sauvages.</a:t>
            </a:r>
          </a:p>
          <a:p>
            <a:endParaRPr lang="fr-FR" dirty="0"/>
          </a:p>
          <a:p>
            <a:r>
              <a:rPr lang="fr-FR" dirty="0"/>
              <a:t>Une même espèce cultivée comporte souvent plusieurs variétés sélectionnées selon des critères différents ; c’est une forme de biodiversité.</a:t>
            </a:r>
          </a:p>
          <a:p>
            <a:r>
              <a:rPr lang="fr-FR" dirty="0"/>
              <a:t>Les espèces cultivées ont été sélectionnées artificiellement à partir des espèces sauvages dans des régions appelées foyers de domestication (qui diffèrent selon l’espèce cultivée concernée). </a:t>
            </a:r>
          </a:p>
          <a:p>
            <a:r>
              <a:rPr lang="fr-FR" dirty="0"/>
              <a:t>Ce processus s’appelle domestication. Les caractères que l’Homme a sélectionnés sont ceux qui facilitent la culture, la récolte et l’utilisation de l’espèce cultivée. Chez </a:t>
            </a:r>
          </a:p>
          <a:p>
            <a:r>
              <a:rPr lang="fr-FR" dirty="0"/>
              <a:t>le blé, il s’agit de la solidité du rachis, de la nudité des grains, de la synchronisation de la maturation et de la taille des grains</a:t>
            </a:r>
          </a:p>
          <a:p>
            <a:r>
              <a:rPr lang="fr-FR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61866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dirty="0"/>
              <a:t>III. Diversité cultivée et programmes de sélection</a:t>
            </a:r>
          </a:p>
        </p:txBody>
      </p:sp>
      <p:pic>
        <p:nvPicPr>
          <p:cNvPr id="5" name="Picture 2" descr="C:\USERS\PHBR\ENSEIGNEMENT\GRIGNON\Grignon 2004\tableaux (peinture)\planche larousse 1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030" y="1461042"/>
            <a:ext cx="4000946" cy="50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6524525"/>
            <a:ext cx="441783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FF9900"/>
                </a:solidFill>
                <a:latin typeface="Arial" charset="0"/>
              </a:rPr>
              <a:t>Planche Larousse encyclopédique 1896.</a:t>
            </a:r>
          </a:p>
        </p:txBody>
      </p:sp>
    </p:spTree>
    <p:extLst>
      <p:ext uri="{BB962C8B-B14F-4D97-AF65-F5344CB8AC3E}">
        <p14:creationId xmlns:p14="http://schemas.microsoft.com/office/powerpoint/2010/main" val="3308699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fr-FR" sz="2800">
                <a:solidFill>
                  <a:srgbClr val="C00000"/>
                </a:solidFill>
                <a:latin typeface="+mn-lt"/>
              </a:rPr>
              <a:t>La base : la sélection massale</a:t>
            </a: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419100" y="1038225"/>
            <a:ext cx="8477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400" dirty="0"/>
              <a:t> Méthode de sélection </a:t>
            </a:r>
            <a:r>
              <a:rPr lang="fr-FR" sz="2400" dirty="0">
                <a:solidFill>
                  <a:srgbClr val="C00000"/>
                </a:solidFill>
              </a:rPr>
              <a:t>empirique</a:t>
            </a:r>
            <a:r>
              <a:rPr lang="fr-FR" sz="2400" dirty="0"/>
              <a:t>. </a:t>
            </a:r>
            <a:br>
              <a:rPr lang="fr-FR" sz="2400" dirty="0"/>
            </a:br>
            <a:r>
              <a:rPr lang="fr-FR" sz="2400" dirty="0"/>
              <a:t>A prévalu jusqu'à la fin du 19ème siècle.</a:t>
            </a:r>
          </a:p>
          <a:p>
            <a:pPr>
              <a:buFont typeface="Wingdings" pitchFamily="2" charset="2"/>
              <a:buChar char="§"/>
            </a:pPr>
            <a:endParaRPr lang="fr-FR" sz="2400" dirty="0"/>
          </a:p>
          <a:p>
            <a:pPr>
              <a:buFont typeface="Wingdings" pitchFamily="2" charset="2"/>
              <a:buChar char="§"/>
            </a:pPr>
            <a:r>
              <a:rPr lang="fr-FR" sz="2400" dirty="0"/>
              <a:t> Elle consiste à :</a:t>
            </a:r>
          </a:p>
          <a:p>
            <a:pPr lvl="1">
              <a:buFont typeface="Wingdings" pitchFamily="2" charset="2"/>
              <a:buChar char="§"/>
            </a:pPr>
            <a:r>
              <a:rPr lang="fr-FR" sz="2400" dirty="0"/>
              <a:t> </a:t>
            </a:r>
            <a:r>
              <a:rPr lang="fr-FR" sz="2400" dirty="0">
                <a:solidFill>
                  <a:srgbClr val="C00000"/>
                </a:solidFill>
              </a:rPr>
              <a:t>choisir</a:t>
            </a:r>
            <a:r>
              <a:rPr lang="fr-FR" sz="2400" dirty="0"/>
              <a:t> les plantes qui semblent les plus intéressantes </a:t>
            </a:r>
            <a:r>
              <a:rPr lang="fr-FR" sz="2400" dirty="0">
                <a:solidFill>
                  <a:srgbClr val="C00000"/>
                </a:solidFill>
              </a:rPr>
              <a:t>dans une population </a:t>
            </a:r>
          </a:p>
          <a:p>
            <a:pPr lvl="1">
              <a:buFont typeface="Wingdings" pitchFamily="2" charset="2"/>
              <a:buChar char="§"/>
            </a:pPr>
            <a:r>
              <a:rPr lang="fr-FR" sz="2400" dirty="0"/>
              <a:t> </a:t>
            </a:r>
            <a:r>
              <a:rPr lang="fr-FR" sz="2400" dirty="0">
                <a:solidFill>
                  <a:srgbClr val="C00000"/>
                </a:solidFill>
              </a:rPr>
              <a:t>utiliser leurs graines comme semences </a:t>
            </a:r>
            <a:r>
              <a:rPr lang="fr-FR" sz="2400" dirty="0"/>
              <a:t>pour la culture suivante. </a:t>
            </a:r>
          </a:p>
          <a:p>
            <a:pPr lvl="1">
              <a:buFont typeface="Wingdings" pitchFamily="2" charset="2"/>
              <a:buChar char="§"/>
            </a:pPr>
            <a:r>
              <a:rPr lang="fr-FR" sz="2400" dirty="0"/>
              <a:t> L'opération est répétée de génération en génération, ce qui permet d'améliorer progressivement les performances de la culture.</a:t>
            </a:r>
          </a:p>
          <a:p>
            <a:pPr lvl="1"/>
            <a:r>
              <a:rPr lang="fr-FR" sz="24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/>
              <a:t> Entre deux étapes de sélection, les </a:t>
            </a:r>
            <a:r>
              <a:rPr lang="fr-FR" sz="2400" dirty="0">
                <a:solidFill>
                  <a:srgbClr val="C00000"/>
                </a:solidFill>
              </a:rPr>
              <a:t>recombinaisons génétiques</a:t>
            </a:r>
            <a:r>
              <a:rPr lang="fr-FR" sz="2400" dirty="0"/>
              <a:t> se font naturellement, sans aucun contrôle humain </a:t>
            </a:r>
            <a:r>
              <a:rPr lang="fr-FR" sz="2400" dirty="0">
                <a:sym typeface="Symbol" pitchFamily="18" charset="2"/>
              </a:rPr>
              <a:t> </a:t>
            </a:r>
            <a:r>
              <a:rPr lang="fr-FR" sz="2400" dirty="0">
                <a:solidFill>
                  <a:srgbClr val="3333FF"/>
                </a:solidFill>
                <a:sym typeface="Symbol" pitchFamily="18" charset="2"/>
              </a:rPr>
              <a:t>brassage génétique et diversification</a:t>
            </a:r>
            <a:endParaRPr lang="fr-FR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57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590550" y="522288"/>
            <a:ext cx="3148013" cy="1268412"/>
            <a:chOff x="2083" y="1166"/>
            <a:chExt cx="2566" cy="1535"/>
          </a:xfrm>
        </p:grpSpPr>
        <p:sp>
          <p:nvSpPr>
            <p:cNvPr id="5" name="Line 275"/>
            <p:cNvSpPr>
              <a:spLocks noChangeShapeType="1"/>
            </p:cNvSpPr>
            <p:nvPr/>
          </p:nvSpPr>
          <p:spPr bwMode="auto">
            <a:xfrm flipV="1">
              <a:off x="2083" y="2693"/>
              <a:ext cx="38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276"/>
            <p:cNvSpPr>
              <a:spLocks/>
            </p:cNvSpPr>
            <p:nvPr/>
          </p:nvSpPr>
          <p:spPr bwMode="auto">
            <a:xfrm>
              <a:off x="2121" y="2686"/>
              <a:ext cx="45" cy="7"/>
            </a:xfrm>
            <a:custGeom>
              <a:avLst/>
              <a:gdLst>
                <a:gd name="T0" fmla="*/ 0 w 36"/>
                <a:gd name="T1" fmla="*/ 6 h 6"/>
                <a:gd name="T2" fmla="*/ 18 w 36"/>
                <a:gd name="T3" fmla="*/ 0 h 6"/>
                <a:gd name="T4" fmla="*/ 36 w 36"/>
                <a:gd name="T5" fmla="*/ 0 h 6"/>
                <a:gd name="T6" fmla="*/ 0 60000 65536"/>
                <a:gd name="T7" fmla="*/ 0 60000 65536"/>
                <a:gd name="T8" fmla="*/ 0 60000 65536"/>
                <a:gd name="T9" fmla="*/ 0 w 36"/>
                <a:gd name="T10" fmla="*/ 0 h 6"/>
                <a:gd name="T11" fmla="*/ 36 w 3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6">
                  <a:moveTo>
                    <a:pt x="0" y="6"/>
                  </a:moveTo>
                  <a:lnTo>
                    <a:pt x="18" y="0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7" name="Line 277"/>
            <p:cNvSpPr>
              <a:spLocks noChangeShapeType="1"/>
            </p:cNvSpPr>
            <p:nvPr/>
          </p:nvSpPr>
          <p:spPr bwMode="auto">
            <a:xfrm flipV="1">
              <a:off x="2166" y="2678"/>
              <a:ext cx="38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278"/>
            <p:cNvSpPr>
              <a:spLocks noChangeShapeType="1"/>
            </p:cNvSpPr>
            <p:nvPr/>
          </p:nvSpPr>
          <p:spPr bwMode="auto">
            <a:xfrm flipV="1">
              <a:off x="2204" y="2663"/>
              <a:ext cx="46" cy="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279"/>
            <p:cNvSpPr>
              <a:spLocks noChangeShapeType="1"/>
            </p:cNvSpPr>
            <p:nvPr/>
          </p:nvSpPr>
          <p:spPr bwMode="auto">
            <a:xfrm flipV="1">
              <a:off x="2250" y="2648"/>
              <a:ext cx="46" cy="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280"/>
            <p:cNvSpPr>
              <a:spLocks/>
            </p:cNvSpPr>
            <p:nvPr/>
          </p:nvSpPr>
          <p:spPr bwMode="auto">
            <a:xfrm>
              <a:off x="2296" y="2633"/>
              <a:ext cx="37" cy="15"/>
            </a:xfrm>
            <a:custGeom>
              <a:avLst/>
              <a:gdLst>
                <a:gd name="T0" fmla="*/ 0 w 30"/>
                <a:gd name="T1" fmla="*/ 12 h 12"/>
                <a:gd name="T2" fmla="*/ 12 w 30"/>
                <a:gd name="T3" fmla="*/ 6 h 12"/>
                <a:gd name="T4" fmla="*/ 30 w 30"/>
                <a:gd name="T5" fmla="*/ 0 h 12"/>
                <a:gd name="T6" fmla="*/ 0 60000 65536"/>
                <a:gd name="T7" fmla="*/ 0 60000 65536"/>
                <a:gd name="T8" fmla="*/ 0 60000 65536"/>
                <a:gd name="T9" fmla="*/ 0 w 30"/>
                <a:gd name="T10" fmla="*/ 0 h 12"/>
                <a:gd name="T11" fmla="*/ 30 w 3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12">
                  <a:moveTo>
                    <a:pt x="0" y="12"/>
                  </a:moveTo>
                  <a:lnTo>
                    <a:pt x="12" y="6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1" name="Freeform 281"/>
            <p:cNvSpPr>
              <a:spLocks/>
            </p:cNvSpPr>
            <p:nvPr/>
          </p:nvSpPr>
          <p:spPr bwMode="auto">
            <a:xfrm>
              <a:off x="2333" y="2603"/>
              <a:ext cx="46" cy="30"/>
            </a:xfrm>
            <a:custGeom>
              <a:avLst/>
              <a:gdLst>
                <a:gd name="T0" fmla="*/ 0 w 36"/>
                <a:gd name="T1" fmla="*/ 24 h 24"/>
                <a:gd name="T2" fmla="*/ 18 w 36"/>
                <a:gd name="T3" fmla="*/ 12 h 24"/>
                <a:gd name="T4" fmla="*/ 36 w 36"/>
                <a:gd name="T5" fmla="*/ 0 h 24"/>
                <a:gd name="T6" fmla="*/ 0 60000 65536"/>
                <a:gd name="T7" fmla="*/ 0 60000 65536"/>
                <a:gd name="T8" fmla="*/ 0 60000 65536"/>
                <a:gd name="T9" fmla="*/ 0 w 36"/>
                <a:gd name="T10" fmla="*/ 0 h 24"/>
                <a:gd name="T11" fmla="*/ 36 w 3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24">
                  <a:moveTo>
                    <a:pt x="0" y="24"/>
                  </a:moveTo>
                  <a:lnTo>
                    <a:pt x="18" y="12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2" name="Freeform 282"/>
            <p:cNvSpPr>
              <a:spLocks/>
            </p:cNvSpPr>
            <p:nvPr/>
          </p:nvSpPr>
          <p:spPr bwMode="auto">
            <a:xfrm>
              <a:off x="2379" y="2580"/>
              <a:ext cx="45" cy="23"/>
            </a:xfrm>
            <a:custGeom>
              <a:avLst/>
              <a:gdLst>
                <a:gd name="T0" fmla="*/ 0 w 36"/>
                <a:gd name="T1" fmla="*/ 18 h 18"/>
                <a:gd name="T2" fmla="*/ 18 w 36"/>
                <a:gd name="T3" fmla="*/ 12 h 18"/>
                <a:gd name="T4" fmla="*/ 36 w 36"/>
                <a:gd name="T5" fmla="*/ 0 h 18"/>
                <a:gd name="T6" fmla="*/ 0 60000 65536"/>
                <a:gd name="T7" fmla="*/ 0 60000 65536"/>
                <a:gd name="T8" fmla="*/ 0 60000 65536"/>
                <a:gd name="T9" fmla="*/ 0 w 36"/>
                <a:gd name="T10" fmla="*/ 0 h 18"/>
                <a:gd name="T11" fmla="*/ 36 w 3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8">
                  <a:moveTo>
                    <a:pt x="0" y="18"/>
                  </a:moveTo>
                  <a:lnTo>
                    <a:pt x="18" y="12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3" name="Freeform 283"/>
            <p:cNvSpPr>
              <a:spLocks/>
            </p:cNvSpPr>
            <p:nvPr/>
          </p:nvSpPr>
          <p:spPr bwMode="auto">
            <a:xfrm>
              <a:off x="2424" y="2542"/>
              <a:ext cx="38" cy="38"/>
            </a:xfrm>
            <a:custGeom>
              <a:avLst/>
              <a:gdLst>
                <a:gd name="T0" fmla="*/ 0 w 30"/>
                <a:gd name="T1" fmla="*/ 30 h 30"/>
                <a:gd name="T2" fmla="*/ 12 w 30"/>
                <a:gd name="T3" fmla="*/ 18 h 30"/>
                <a:gd name="T4" fmla="*/ 30 w 30"/>
                <a:gd name="T5" fmla="*/ 0 h 30"/>
                <a:gd name="T6" fmla="*/ 0 60000 65536"/>
                <a:gd name="T7" fmla="*/ 0 60000 65536"/>
                <a:gd name="T8" fmla="*/ 0 60000 65536"/>
                <a:gd name="T9" fmla="*/ 0 w 30"/>
                <a:gd name="T10" fmla="*/ 0 h 30"/>
                <a:gd name="T11" fmla="*/ 30 w 30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0">
                  <a:moveTo>
                    <a:pt x="0" y="30"/>
                  </a:moveTo>
                  <a:lnTo>
                    <a:pt x="12" y="18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4" name="Line 284"/>
            <p:cNvSpPr>
              <a:spLocks noChangeShapeType="1"/>
            </p:cNvSpPr>
            <p:nvPr/>
          </p:nvSpPr>
          <p:spPr bwMode="auto">
            <a:xfrm flipV="1">
              <a:off x="2462" y="2505"/>
              <a:ext cx="45" cy="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285"/>
            <p:cNvSpPr>
              <a:spLocks noChangeShapeType="1"/>
            </p:cNvSpPr>
            <p:nvPr/>
          </p:nvSpPr>
          <p:spPr bwMode="auto">
            <a:xfrm flipV="1">
              <a:off x="2507" y="2459"/>
              <a:ext cx="45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286"/>
            <p:cNvSpPr>
              <a:spLocks noChangeShapeType="1"/>
            </p:cNvSpPr>
            <p:nvPr/>
          </p:nvSpPr>
          <p:spPr bwMode="auto">
            <a:xfrm flipV="1">
              <a:off x="2552" y="2406"/>
              <a:ext cx="38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287"/>
            <p:cNvSpPr>
              <a:spLocks/>
            </p:cNvSpPr>
            <p:nvPr/>
          </p:nvSpPr>
          <p:spPr bwMode="auto">
            <a:xfrm>
              <a:off x="2590" y="2353"/>
              <a:ext cx="46" cy="53"/>
            </a:xfrm>
            <a:custGeom>
              <a:avLst/>
              <a:gdLst>
                <a:gd name="T0" fmla="*/ 0 w 37"/>
                <a:gd name="T1" fmla="*/ 42 h 42"/>
                <a:gd name="T2" fmla="*/ 18 w 37"/>
                <a:gd name="T3" fmla="*/ 24 h 42"/>
                <a:gd name="T4" fmla="*/ 37 w 37"/>
                <a:gd name="T5" fmla="*/ 0 h 42"/>
                <a:gd name="T6" fmla="*/ 0 60000 65536"/>
                <a:gd name="T7" fmla="*/ 0 60000 65536"/>
                <a:gd name="T8" fmla="*/ 0 60000 65536"/>
                <a:gd name="T9" fmla="*/ 0 w 37"/>
                <a:gd name="T10" fmla="*/ 0 h 42"/>
                <a:gd name="T11" fmla="*/ 37 w 37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42">
                  <a:moveTo>
                    <a:pt x="0" y="42"/>
                  </a:moveTo>
                  <a:lnTo>
                    <a:pt x="18" y="24"/>
                  </a:lnTo>
                  <a:lnTo>
                    <a:pt x="3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8" name="Freeform 288"/>
            <p:cNvSpPr>
              <a:spLocks/>
            </p:cNvSpPr>
            <p:nvPr/>
          </p:nvSpPr>
          <p:spPr bwMode="auto">
            <a:xfrm>
              <a:off x="2636" y="2285"/>
              <a:ext cx="46" cy="68"/>
            </a:xfrm>
            <a:custGeom>
              <a:avLst/>
              <a:gdLst>
                <a:gd name="T0" fmla="*/ 0 w 36"/>
                <a:gd name="T1" fmla="*/ 54 h 54"/>
                <a:gd name="T2" fmla="*/ 18 w 36"/>
                <a:gd name="T3" fmla="*/ 30 h 54"/>
                <a:gd name="T4" fmla="*/ 36 w 36"/>
                <a:gd name="T5" fmla="*/ 0 h 54"/>
                <a:gd name="T6" fmla="*/ 0 60000 65536"/>
                <a:gd name="T7" fmla="*/ 0 60000 65536"/>
                <a:gd name="T8" fmla="*/ 0 60000 65536"/>
                <a:gd name="T9" fmla="*/ 0 w 36"/>
                <a:gd name="T10" fmla="*/ 0 h 54"/>
                <a:gd name="T11" fmla="*/ 36 w 36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54">
                  <a:moveTo>
                    <a:pt x="0" y="54"/>
                  </a:moveTo>
                  <a:lnTo>
                    <a:pt x="18" y="30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9" name="Freeform 289"/>
            <p:cNvSpPr>
              <a:spLocks/>
            </p:cNvSpPr>
            <p:nvPr/>
          </p:nvSpPr>
          <p:spPr bwMode="auto">
            <a:xfrm>
              <a:off x="2682" y="2217"/>
              <a:ext cx="37" cy="68"/>
            </a:xfrm>
            <a:custGeom>
              <a:avLst/>
              <a:gdLst>
                <a:gd name="T0" fmla="*/ 0 w 30"/>
                <a:gd name="T1" fmla="*/ 54 h 54"/>
                <a:gd name="T2" fmla="*/ 12 w 30"/>
                <a:gd name="T3" fmla="*/ 30 h 54"/>
                <a:gd name="T4" fmla="*/ 30 w 30"/>
                <a:gd name="T5" fmla="*/ 0 h 54"/>
                <a:gd name="T6" fmla="*/ 0 60000 65536"/>
                <a:gd name="T7" fmla="*/ 0 60000 65536"/>
                <a:gd name="T8" fmla="*/ 0 60000 65536"/>
                <a:gd name="T9" fmla="*/ 0 w 30"/>
                <a:gd name="T10" fmla="*/ 0 h 54"/>
                <a:gd name="T11" fmla="*/ 30 w 30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54">
                  <a:moveTo>
                    <a:pt x="0" y="54"/>
                  </a:moveTo>
                  <a:lnTo>
                    <a:pt x="12" y="30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20" name="Freeform 290"/>
            <p:cNvSpPr>
              <a:spLocks/>
            </p:cNvSpPr>
            <p:nvPr/>
          </p:nvSpPr>
          <p:spPr bwMode="auto">
            <a:xfrm>
              <a:off x="2719" y="2134"/>
              <a:ext cx="46" cy="83"/>
            </a:xfrm>
            <a:custGeom>
              <a:avLst/>
              <a:gdLst>
                <a:gd name="T0" fmla="*/ 0 w 36"/>
                <a:gd name="T1" fmla="*/ 66 h 66"/>
                <a:gd name="T2" fmla="*/ 18 w 36"/>
                <a:gd name="T3" fmla="*/ 36 h 66"/>
                <a:gd name="T4" fmla="*/ 36 w 36"/>
                <a:gd name="T5" fmla="*/ 0 h 66"/>
                <a:gd name="T6" fmla="*/ 0 60000 65536"/>
                <a:gd name="T7" fmla="*/ 0 60000 65536"/>
                <a:gd name="T8" fmla="*/ 0 60000 65536"/>
                <a:gd name="T9" fmla="*/ 0 w 36"/>
                <a:gd name="T10" fmla="*/ 0 h 66"/>
                <a:gd name="T11" fmla="*/ 36 w 36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66">
                  <a:moveTo>
                    <a:pt x="0" y="66"/>
                  </a:moveTo>
                  <a:lnTo>
                    <a:pt x="18" y="36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21" name="Line 291"/>
            <p:cNvSpPr>
              <a:spLocks noChangeShapeType="1"/>
            </p:cNvSpPr>
            <p:nvPr/>
          </p:nvSpPr>
          <p:spPr bwMode="auto">
            <a:xfrm flipV="1">
              <a:off x="2765" y="2051"/>
              <a:ext cx="45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292"/>
            <p:cNvSpPr>
              <a:spLocks noChangeShapeType="1"/>
            </p:cNvSpPr>
            <p:nvPr/>
          </p:nvSpPr>
          <p:spPr bwMode="auto">
            <a:xfrm flipV="1">
              <a:off x="2810" y="1961"/>
              <a:ext cx="38" cy="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293"/>
            <p:cNvSpPr>
              <a:spLocks noChangeShapeType="1"/>
            </p:cNvSpPr>
            <p:nvPr/>
          </p:nvSpPr>
          <p:spPr bwMode="auto">
            <a:xfrm flipV="1">
              <a:off x="2848" y="1870"/>
              <a:ext cx="45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294"/>
            <p:cNvSpPr>
              <a:spLocks noChangeShapeType="1"/>
            </p:cNvSpPr>
            <p:nvPr/>
          </p:nvSpPr>
          <p:spPr bwMode="auto">
            <a:xfrm flipV="1">
              <a:off x="2893" y="1778"/>
              <a:ext cx="45" cy="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295"/>
            <p:cNvSpPr>
              <a:spLocks/>
            </p:cNvSpPr>
            <p:nvPr/>
          </p:nvSpPr>
          <p:spPr bwMode="auto">
            <a:xfrm>
              <a:off x="2938" y="1680"/>
              <a:ext cx="38" cy="98"/>
            </a:xfrm>
            <a:custGeom>
              <a:avLst/>
              <a:gdLst>
                <a:gd name="T0" fmla="*/ 0 w 30"/>
                <a:gd name="T1" fmla="*/ 78 h 78"/>
                <a:gd name="T2" fmla="*/ 12 w 30"/>
                <a:gd name="T3" fmla="*/ 36 h 78"/>
                <a:gd name="T4" fmla="*/ 30 w 30"/>
                <a:gd name="T5" fmla="*/ 0 h 78"/>
                <a:gd name="T6" fmla="*/ 0 60000 65536"/>
                <a:gd name="T7" fmla="*/ 0 60000 65536"/>
                <a:gd name="T8" fmla="*/ 0 60000 65536"/>
                <a:gd name="T9" fmla="*/ 0 w 30"/>
                <a:gd name="T10" fmla="*/ 0 h 78"/>
                <a:gd name="T11" fmla="*/ 30 w 30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78">
                  <a:moveTo>
                    <a:pt x="0" y="78"/>
                  </a:moveTo>
                  <a:lnTo>
                    <a:pt x="12" y="36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26" name="Freeform 296"/>
            <p:cNvSpPr>
              <a:spLocks/>
            </p:cNvSpPr>
            <p:nvPr/>
          </p:nvSpPr>
          <p:spPr bwMode="auto">
            <a:xfrm>
              <a:off x="2976" y="1589"/>
              <a:ext cx="45" cy="91"/>
            </a:xfrm>
            <a:custGeom>
              <a:avLst/>
              <a:gdLst>
                <a:gd name="T0" fmla="*/ 0 w 36"/>
                <a:gd name="T1" fmla="*/ 72 h 72"/>
                <a:gd name="T2" fmla="*/ 18 w 36"/>
                <a:gd name="T3" fmla="*/ 36 h 72"/>
                <a:gd name="T4" fmla="*/ 36 w 36"/>
                <a:gd name="T5" fmla="*/ 0 h 72"/>
                <a:gd name="T6" fmla="*/ 0 60000 65536"/>
                <a:gd name="T7" fmla="*/ 0 60000 65536"/>
                <a:gd name="T8" fmla="*/ 0 60000 65536"/>
                <a:gd name="T9" fmla="*/ 0 w 36"/>
                <a:gd name="T10" fmla="*/ 0 h 72"/>
                <a:gd name="T11" fmla="*/ 36 w 36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72">
                  <a:moveTo>
                    <a:pt x="0" y="72"/>
                  </a:moveTo>
                  <a:lnTo>
                    <a:pt x="18" y="36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27" name="Line 297"/>
            <p:cNvSpPr>
              <a:spLocks noChangeShapeType="1"/>
            </p:cNvSpPr>
            <p:nvPr/>
          </p:nvSpPr>
          <p:spPr bwMode="auto">
            <a:xfrm flipV="1">
              <a:off x="3021" y="1506"/>
              <a:ext cx="39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298"/>
            <p:cNvSpPr>
              <a:spLocks noChangeShapeType="1"/>
            </p:cNvSpPr>
            <p:nvPr/>
          </p:nvSpPr>
          <p:spPr bwMode="auto">
            <a:xfrm flipV="1">
              <a:off x="3060" y="1423"/>
              <a:ext cx="46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299"/>
            <p:cNvSpPr>
              <a:spLocks noChangeShapeType="1"/>
            </p:cNvSpPr>
            <p:nvPr/>
          </p:nvSpPr>
          <p:spPr bwMode="auto">
            <a:xfrm flipV="1">
              <a:off x="3106" y="1347"/>
              <a:ext cx="45" cy="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300"/>
            <p:cNvSpPr>
              <a:spLocks noChangeShapeType="1"/>
            </p:cNvSpPr>
            <p:nvPr/>
          </p:nvSpPr>
          <p:spPr bwMode="auto">
            <a:xfrm flipV="1">
              <a:off x="3151" y="1287"/>
              <a:ext cx="38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301"/>
            <p:cNvSpPr>
              <a:spLocks noChangeShapeType="1"/>
            </p:cNvSpPr>
            <p:nvPr/>
          </p:nvSpPr>
          <p:spPr bwMode="auto">
            <a:xfrm flipV="1">
              <a:off x="3189" y="1234"/>
              <a:ext cx="45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302"/>
            <p:cNvSpPr>
              <a:spLocks noChangeShapeType="1"/>
            </p:cNvSpPr>
            <p:nvPr/>
          </p:nvSpPr>
          <p:spPr bwMode="auto">
            <a:xfrm flipV="1">
              <a:off x="3234" y="1196"/>
              <a:ext cx="45" cy="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303"/>
            <p:cNvSpPr>
              <a:spLocks noChangeShapeType="1"/>
            </p:cNvSpPr>
            <p:nvPr/>
          </p:nvSpPr>
          <p:spPr bwMode="auto">
            <a:xfrm flipV="1">
              <a:off x="3279" y="1174"/>
              <a:ext cx="38" cy="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304"/>
            <p:cNvSpPr>
              <a:spLocks noChangeShapeType="1"/>
            </p:cNvSpPr>
            <p:nvPr/>
          </p:nvSpPr>
          <p:spPr bwMode="auto">
            <a:xfrm flipV="1">
              <a:off x="3317" y="1166"/>
              <a:ext cx="45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Line 305"/>
            <p:cNvSpPr>
              <a:spLocks noChangeShapeType="1"/>
            </p:cNvSpPr>
            <p:nvPr/>
          </p:nvSpPr>
          <p:spPr bwMode="auto">
            <a:xfrm>
              <a:off x="3362" y="1166"/>
              <a:ext cx="46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306"/>
            <p:cNvSpPr>
              <a:spLocks noChangeShapeType="1"/>
            </p:cNvSpPr>
            <p:nvPr/>
          </p:nvSpPr>
          <p:spPr bwMode="auto">
            <a:xfrm>
              <a:off x="3408" y="1174"/>
              <a:ext cx="39" cy="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307"/>
            <p:cNvSpPr>
              <a:spLocks noChangeShapeType="1"/>
            </p:cNvSpPr>
            <p:nvPr/>
          </p:nvSpPr>
          <p:spPr bwMode="auto">
            <a:xfrm>
              <a:off x="3447" y="1196"/>
              <a:ext cx="45" cy="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308"/>
            <p:cNvSpPr>
              <a:spLocks noChangeShapeType="1"/>
            </p:cNvSpPr>
            <p:nvPr/>
          </p:nvSpPr>
          <p:spPr bwMode="auto">
            <a:xfrm>
              <a:off x="3492" y="1234"/>
              <a:ext cx="45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309"/>
            <p:cNvSpPr>
              <a:spLocks noChangeShapeType="1"/>
            </p:cNvSpPr>
            <p:nvPr/>
          </p:nvSpPr>
          <p:spPr bwMode="auto">
            <a:xfrm>
              <a:off x="3537" y="1287"/>
              <a:ext cx="38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310"/>
            <p:cNvSpPr>
              <a:spLocks noChangeShapeType="1"/>
            </p:cNvSpPr>
            <p:nvPr/>
          </p:nvSpPr>
          <p:spPr bwMode="auto">
            <a:xfrm>
              <a:off x="3575" y="1347"/>
              <a:ext cx="45" cy="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311"/>
            <p:cNvSpPr>
              <a:spLocks noChangeShapeType="1"/>
            </p:cNvSpPr>
            <p:nvPr/>
          </p:nvSpPr>
          <p:spPr bwMode="auto">
            <a:xfrm>
              <a:off x="3620" y="1423"/>
              <a:ext cx="45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312"/>
            <p:cNvSpPr>
              <a:spLocks noChangeShapeType="1"/>
            </p:cNvSpPr>
            <p:nvPr/>
          </p:nvSpPr>
          <p:spPr bwMode="auto">
            <a:xfrm>
              <a:off x="3665" y="1506"/>
              <a:ext cx="38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Line 313"/>
            <p:cNvSpPr>
              <a:spLocks noChangeShapeType="1"/>
            </p:cNvSpPr>
            <p:nvPr/>
          </p:nvSpPr>
          <p:spPr bwMode="auto">
            <a:xfrm>
              <a:off x="3703" y="1589"/>
              <a:ext cx="45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314"/>
            <p:cNvSpPr>
              <a:spLocks/>
            </p:cNvSpPr>
            <p:nvPr/>
          </p:nvSpPr>
          <p:spPr bwMode="auto">
            <a:xfrm>
              <a:off x="3748" y="1680"/>
              <a:ext cx="46" cy="98"/>
            </a:xfrm>
            <a:custGeom>
              <a:avLst/>
              <a:gdLst>
                <a:gd name="T0" fmla="*/ 0 w 36"/>
                <a:gd name="T1" fmla="*/ 0 h 78"/>
                <a:gd name="T2" fmla="*/ 18 w 36"/>
                <a:gd name="T3" fmla="*/ 36 h 78"/>
                <a:gd name="T4" fmla="*/ 36 w 36"/>
                <a:gd name="T5" fmla="*/ 78 h 78"/>
                <a:gd name="T6" fmla="*/ 0 60000 65536"/>
                <a:gd name="T7" fmla="*/ 0 60000 65536"/>
                <a:gd name="T8" fmla="*/ 0 60000 65536"/>
                <a:gd name="T9" fmla="*/ 0 w 36"/>
                <a:gd name="T10" fmla="*/ 0 h 78"/>
                <a:gd name="T11" fmla="*/ 36 w 3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78">
                  <a:moveTo>
                    <a:pt x="0" y="0"/>
                  </a:moveTo>
                  <a:lnTo>
                    <a:pt x="18" y="36"/>
                  </a:lnTo>
                  <a:lnTo>
                    <a:pt x="36" y="7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45" name="Line 315"/>
            <p:cNvSpPr>
              <a:spLocks noChangeShapeType="1"/>
            </p:cNvSpPr>
            <p:nvPr/>
          </p:nvSpPr>
          <p:spPr bwMode="auto">
            <a:xfrm>
              <a:off x="3794" y="1778"/>
              <a:ext cx="37" cy="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316"/>
            <p:cNvSpPr>
              <a:spLocks/>
            </p:cNvSpPr>
            <p:nvPr/>
          </p:nvSpPr>
          <p:spPr bwMode="auto">
            <a:xfrm>
              <a:off x="3831" y="1870"/>
              <a:ext cx="47" cy="91"/>
            </a:xfrm>
            <a:custGeom>
              <a:avLst/>
              <a:gdLst>
                <a:gd name="T0" fmla="*/ 0 w 37"/>
                <a:gd name="T1" fmla="*/ 0 h 72"/>
                <a:gd name="T2" fmla="*/ 19 w 37"/>
                <a:gd name="T3" fmla="*/ 36 h 72"/>
                <a:gd name="T4" fmla="*/ 37 w 37"/>
                <a:gd name="T5" fmla="*/ 72 h 72"/>
                <a:gd name="T6" fmla="*/ 0 60000 65536"/>
                <a:gd name="T7" fmla="*/ 0 60000 65536"/>
                <a:gd name="T8" fmla="*/ 0 60000 65536"/>
                <a:gd name="T9" fmla="*/ 0 w 37"/>
                <a:gd name="T10" fmla="*/ 0 h 72"/>
                <a:gd name="T11" fmla="*/ 37 w 37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72">
                  <a:moveTo>
                    <a:pt x="0" y="0"/>
                  </a:moveTo>
                  <a:lnTo>
                    <a:pt x="19" y="36"/>
                  </a:lnTo>
                  <a:lnTo>
                    <a:pt x="37" y="7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47" name="Line 317"/>
            <p:cNvSpPr>
              <a:spLocks noChangeShapeType="1"/>
            </p:cNvSpPr>
            <p:nvPr/>
          </p:nvSpPr>
          <p:spPr bwMode="auto">
            <a:xfrm>
              <a:off x="3878" y="1961"/>
              <a:ext cx="38" cy="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318"/>
            <p:cNvSpPr>
              <a:spLocks noChangeShapeType="1"/>
            </p:cNvSpPr>
            <p:nvPr/>
          </p:nvSpPr>
          <p:spPr bwMode="auto">
            <a:xfrm>
              <a:off x="3916" y="2051"/>
              <a:ext cx="45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319"/>
            <p:cNvSpPr>
              <a:spLocks/>
            </p:cNvSpPr>
            <p:nvPr/>
          </p:nvSpPr>
          <p:spPr bwMode="auto">
            <a:xfrm>
              <a:off x="3961" y="2134"/>
              <a:ext cx="45" cy="83"/>
            </a:xfrm>
            <a:custGeom>
              <a:avLst/>
              <a:gdLst>
                <a:gd name="T0" fmla="*/ 0 w 36"/>
                <a:gd name="T1" fmla="*/ 0 h 66"/>
                <a:gd name="T2" fmla="*/ 18 w 36"/>
                <a:gd name="T3" fmla="*/ 36 h 66"/>
                <a:gd name="T4" fmla="*/ 36 w 36"/>
                <a:gd name="T5" fmla="*/ 66 h 66"/>
                <a:gd name="T6" fmla="*/ 0 60000 65536"/>
                <a:gd name="T7" fmla="*/ 0 60000 65536"/>
                <a:gd name="T8" fmla="*/ 0 60000 65536"/>
                <a:gd name="T9" fmla="*/ 0 w 36"/>
                <a:gd name="T10" fmla="*/ 0 h 66"/>
                <a:gd name="T11" fmla="*/ 36 w 36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66">
                  <a:moveTo>
                    <a:pt x="0" y="0"/>
                  </a:moveTo>
                  <a:lnTo>
                    <a:pt x="18" y="36"/>
                  </a:lnTo>
                  <a:lnTo>
                    <a:pt x="36" y="6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0" name="Freeform 320"/>
            <p:cNvSpPr>
              <a:spLocks/>
            </p:cNvSpPr>
            <p:nvPr/>
          </p:nvSpPr>
          <p:spPr bwMode="auto">
            <a:xfrm>
              <a:off x="4006" y="2217"/>
              <a:ext cx="38" cy="68"/>
            </a:xfrm>
            <a:custGeom>
              <a:avLst/>
              <a:gdLst>
                <a:gd name="T0" fmla="*/ 0 w 30"/>
                <a:gd name="T1" fmla="*/ 0 h 54"/>
                <a:gd name="T2" fmla="*/ 12 w 30"/>
                <a:gd name="T3" fmla="*/ 30 h 54"/>
                <a:gd name="T4" fmla="*/ 30 w 30"/>
                <a:gd name="T5" fmla="*/ 54 h 54"/>
                <a:gd name="T6" fmla="*/ 0 60000 65536"/>
                <a:gd name="T7" fmla="*/ 0 60000 65536"/>
                <a:gd name="T8" fmla="*/ 0 60000 65536"/>
                <a:gd name="T9" fmla="*/ 0 w 30"/>
                <a:gd name="T10" fmla="*/ 0 h 54"/>
                <a:gd name="T11" fmla="*/ 30 w 30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54">
                  <a:moveTo>
                    <a:pt x="0" y="0"/>
                  </a:moveTo>
                  <a:lnTo>
                    <a:pt x="12" y="30"/>
                  </a:lnTo>
                  <a:lnTo>
                    <a:pt x="30" y="5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1" name="Freeform 321"/>
            <p:cNvSpPr>
              <a:spLocks/>
            </p:cNvSpPr>
            <p:nvPr/>
          </p:nvSpPr>
          <p:spPr bwMode="auto">
            <a:xfrm>
              <a:off x="4044" y="2285"/>
              <a:ext cx="45" cy="68"/>
            </a:xfrm>
            <a:custGeom>
              <a:avLst/>
              <a:gdLst>
                <a:gd name="T0" fmla="*/ 0 w 36"/>
                <a:gd name="T1" fmla="*/ 0 h 54"/>
                <a:gd name="T2" fmla="*/ 18 w 36"/>
                <a:gd name="T3" fmla="*/ 30 h 54"/>
                <a:gd name="T4" fmla="*/ 36 w 36"/>
                <a:gd name="T5" fmla="*/ 54 h 54"/>
                <a:gd name="T6" fmla="*/ 0 60000 65536"/>
                <a:gd name="T7" fmla="*/ 0 60000 65536"/>
                <a:gd name="T8" fmla="*/ 0 60000 65536"/>
                <a:gd name="T9" fmla="*/ 0 w 36"/>
                <a:gd name="T10" fmla="*/ 0 h 54"/>
                <a:gd name="T11" fmla="*/ 36 w 36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54">
                  <a:moveTo>
                    <a:pt x="0" y="0"/>
                  </a:moveTo>
                  <a:lnTo>
                    <a:pt x="18" y="30"/>
                  </a:lnTo>
                  <a:lnTo>
                    <a:pt x="36" y="5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2" name="Freeform 322"/>
            <p:cNvSpPr>
              <a:spLocks/>
            </p:cNvSpPr>
            <p:nvPr/>
          </p:nvSpPr>
          <p:spPr bwMode="auto">
            <a:xfrm>
              <a:off x="4089" y="2353"/>
              <a:ext cx="46" cy="53"/>
            </a:xfrm>
            <a:custGeom>
              <a:avLst/>
              <a:gdLst>
                <a:gd name="T0" fmla="*/ 0 w 36"/>
                <a:gd name="T1" fmla="*/ 0 h 42"/>
                <a:gd name="T2" fmla="*/ 18 w 36"/>
                <a:gd name="T3" fmla="*/ 24 h 42"/>
                <a:gd name="T4" fmla="*/ 36 w 36"/>
                <a:gd name="T5" fmla="*/ 42 h 42"/>
                <a:gd name="T6" fmla="*/ 0 60000 65536"/>
                <a:gd name="T7" fmla="*/ 0 60000 65536"/>
                <a:gd name="T8" fmla="*/ 0 60000 65536"/>
                <a:gd name="T9" fmla="*/ 0 w 36"/>
                <a:gd name="T10" fmla="*/ 0 h 42"/>
                <a:gd name="T11" fmla="*/ 36 w 3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42">
                  <a:moveTo>
                    <a:pt x="0" y="0"/>
                  </a:moveTo>
                  <a:lnTo>
                    <a:pt x="18" y="24"/>
                  </a:lnTo>
                  <a:lnTo>
                    <a:pt x="36" y="4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3" name="Line 323"/>
            <p:cNvSpPr>
              <a:spLocks noChangeShapeType="1"/>
            </p:cNvSpPr>
            <p:nvPr/>
          </p:nvSpPr>
          <p:spPr bwMode="auto">
            <a:xfrm>
              <a:off x="4135" y="2406"/>
              <a:ext cx="3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Line 324"/>
            <p:cNvSpPr>
              <a:spLocks noChangeShapeType="1"/>
            </p:cNvSpPr>
            <p:nvPr/>
          </p:nvSpPr>
          <p:spPr bwMode="auto">
            <a:xfrm>
              <a:off x="4172" y="2459"/>
              <a:ext cx="46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Line 325"/>
            <p:cNvSpPr>
              <a:spLocks noChangeShapeType="1"/>
            </p:cNvSpPr>
            <p:nvPr/>
          </p:nvSpPr>
          <p:spPr bwMode="auto">
            <a:xfrm>
              <a:off x="4218" y="2505"/>
              <a:ext cx="46" cy="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26"/>
            <p:cNvSpPr>
              <a:spLocks/>
            </p:cNvSpPr>
            <p:nvPr/>
          </p:nvSpPr>
          <p:spPr bwMode="auto">
            <a:xfrm>
              <a:off x="4264" y="2542"/>
              <a:ext cx="38" cy="38"/>
            </a:xfrm>
            <a:custGeom>
              <a:avLst/>
              <a:gdLst>
                <a:gd name="T0" fmla="*/ 0 w 30"/>
                <a:gd name="T1" fmla="*/ 0 h 30"/>
                <a:gd name="T2" fmla="*/ 12 w 30"/>
                <a:gd name="T3" fmla="*/ 18 h 30"/>
                <a:gd name="T4" fmla="*/ 30 w 30"/>
                <a:gd name="T5" fmla="*/ 30 h 30"/>
                <a:gd name="T6" fmla="*/ 0 60000 65536"/>
                <a:gd name="T7" fmla="*/ 0 60000 65536"/>
                <a:gd name="T8" fmla="*/ 0 60000 65536"/>
                <a:gd name="T9" fmla="*/ 0 w 30"/>
                <a:gd name="T10" fmla="*/ 0 h 30"/>
                <a:gd name="T11" fmla="*/ 30 w 30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0">
                  <a:moveTo>
                    <a:pt x="0" y="0"/>
                  </a:moveTo>
                  <a:lnTo>
                    <a:pt x="12" y="18"/>
                  </a:lnTo>
                  <a:lnTo>
                    <a:pt x="30" y="3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7" name="Freeform 327"/>
            <p:cNvSpPr>
              <a:spLocks/>
            </p:cNvSpPr>
            <p:nvPr/>
          </p:nvSpPr>
          <p:spPr bwMode="auto">
            <a:xfrm>
              <a:off x="4302" y="2580"/>
              <a:ext cx="45" cy="23"/>
            </a:xfrm>
            <a:custGeom>
              <a:avLst/>
              <a:gdLst>
                <a:gd name="T0" fmla="*/ 0 w 36"/>
                <a:gd name="T1" fmla="*/ 0 h 18"/>
                <a:gd name="T2" fmla="*/ 18 w 36"/>
                <a:gd name="T3" fmla="*/ 12 h 18"/>
                <a:gd name="T4" fmla="*/ 36 w 36"/>
                <a:gd name="T5" fmla="*/ 18 h 18"/>
                <a:gd name="T6" fmla="*/ 0 60000 65536"/>
                <a:gd name="T7" fmla="*/ 0 60000 65536"/>
                <a:gd name="T8" fmla="*/ 0 60000 65536"/>
                <a:gd name="T9" fmla="*/ 0 w 36"/>
                <a:gd name="T10" fmla="*/ 0 h 18"/>
                <a:gd name="T11" fmla="*/ 36 w 3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8">
                  <a:moveTo>
                    <a:pt x="0" y="0"/>
                  </a:moveTo>
                  <a:lnTo>
                    <a:pt x="18" y="12"/>
                  </a:lnTo>
                  <a:lnTo>
                    <a:pt x="36" y="1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8" name="Freeform 328"/>
            <p:cNvSpPr>
              <a:spLocks/>
            </p:cNvSpPr>
            <p:nvPr/>
          </p:nvSpPr>
          <p:spPr bwMode="auto">
            <a:xfrm>
              <a:off x="4347" y="2603"/>
              <a:ext cx="45" cy="30"/>
            </a:xfrm>
            <a:custGeom>
              <a:avLst/>
              <a:gdLst>
                <a:gd name="T0" fmla="*/ 0 w 36"/>
                <a:gd name="T1" fmla="*/ 0 h 24"/>
                <a:gd name="T2" fmla="*/ 18 w 36"/>
                <a:gd name="T3" fmla="*/ 12 h 24"/>
                <a:gd name="T4" fmla="*/ 36 w 36"/>
                <a:gd name="T5" fmla="*/ 24 h 24"/>
                <a:gd name="T6" fmla="*/ 0 60000 65536"/>
                <a:gd name="T7" fmla="*/ 0 60000 65536"/>
                <a:gd name="T8" fmla="*/ 0 60000 65536"/>
                <a:gd name="T9" fmla="*/ 0 w 36"/>
                <a:gd name="T10" fmla="*/ 0 h 24"/>
                <a:gd name="T11" fmla="*/ 36 w 3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24">
                  <a:moveTo>
                    <a:pt x="0" y="0"/>
                  </a:moveTo>
                  <a:lnTo>
                    <a:pt x="18" y="12"/>
                  </a:lnTo>
                  <a:lnTo>
                    <a:pt x="36" y="2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9" name="Freeform 329"/>
            <p:cNvSpPr>
              <a:spLocks/>
            </p:cNvSpPr>
            <p:nvPr/>
          </p:nvSpPr>
          <p:spPr bwMode="auto">
            <a:xfrm>
              <a:off x="4392" y="2633"/>
              <a:ext cx="38" cy="15"/>
            </a:xfrm>
            <a:custGeom>
              <a:avLst/>
              <a:gdLst>
                <a:gd name="T0" fmla="*/ 0 w 30"/>
                <a:gd name="T1" fmla="*/ 0 h 12"/>
                <a:gd name="T2" fmla="*/ 12 w 30"/>
                <a:gd name="T3" fmla="*/ 6 h 12"/>
                <a:gd name="T4" fmla="*/ 30 w 30"/>
                <a:gd name="T5" fmla="*/ 12 h 12"/>
                <a:gd name="T6" fmla="*/ 0 60000 65536"/>
                <a:gd name="T7" fmla="*/ 0 60000 65536"/>
                <a:gd name="T8" fmla="*/ 0 60000 65536"/>
                <a:gd name="T9" fmla="*/ 0 w 30"/>
                <a:gd name="T10" fmla="*/ 0 h 12"/>
                <a:gd name="T11" fmla="*/ 30 w 3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12">
                  <a:moveTo>
                    <a:pt x="0" y="0"/>
                  </a:moveTo>
                  <a:lnTo>
                    <a:pt x="12" y="6"/>
                  </a:lnTo>
                  <a:lnTo>
                    <a:pt x="30" y="1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60" name="Line 330"/>
            <p:cNvSpPr>
              <a:spLocks noChangeShapeType="1"/>
            </p:cNvSpPr>
            <p:nvPr/>
          </p:nvSpPr>
          <p:spPr bwMode="auto">
            <a:xfrm>
              <a:off x="4430" y="2648"/>
              <a:ext cx="45" cy="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Line 331"/>
            <p:cNvSpPr>
              <a:spLocks noChangeShapeType="1"/>
            </p:cNvSpPr>
            <p:nvPr/>
          </p:nvSpPr>
          <p:spPr bwMode="auto">
            <a:xfrm>
              <a:off x="4475" y="2663"/>
              <a:ext cx="46" cy="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332"/>
            <p:cNvSpPr>
              <a:spLocks noChangeShapeType="1"/>
            </p:cNvSpPr>
            <p:nvPr/>
          </p:nvSpPr>
          <p:spPr bwMode="auto">
            <a:xfrm>
              <a:off x="4521" y="2678"/>
              <a:ext cx="37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Line 333"/>
            <p:cNvSpPr>
              <a:spLocks noChangeShapeType="1"/>
            </p:cNvSpPr>
            <p:nvPr/>
          </p:nvSpPr>
          <p:spPr bwMode="auto">
            <a:xfrm>
              <a:off x="4558" y="2686"/>
              <a:ext cx="46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Line 334"/>
            <p:cNvSpPr>
              <a:spLocks noChangeShapeType="1"/>
            </p:cNvSpPr>
            <p:nvPr/>
          </p:nvSpPr>
          <p:spPr bwMode="auto">
            <a:xfrm>
              <a:off x="4604" y="2693"/>
              <a:ext cx="45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5" name="Group 186"/>
          <p:cNvGrpSpPr>
            <a:grpSpLocks/>
          </p:cNvGrpSpPr>
          <p:nvPr/>
        </p:nvGrpSpPr>
        <p:grpSpPr bwMode="auto">
          <a:xfrm>
            <a:off x="165100" y="333375"/>
            <a:ext cx="4468813" cy="1762125"/>
            <a:chOff x="104" y="210"/>
            <a:chExt cx="2815" cy="1110"/>
          </a:xfrm>
        </p:grpSpPr>
        <p:sp>
          <p:nvSpPr>
            <p:cNvPr id="66" name="Text Box 337"/>
            <p:cNvSpPr txBox="1">
              <a:spLocks noChangeArrowheads="1"/>
            </p:cNvSpPr>
            <p:nvPr/>
          </p:nvSpPr>
          <p:spPr bwMode="auto">
            <a:xfrm>
              <a:off x="2803" y="956"/>
              <a:ext cx="1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400" b="1">
                <a:latin typeface="Verdana" charset="0"/>
              </a:endParaRPr>
            </a:p>
          </p:txBody>
        </p:sp>
        <p:sp>
          <p:nvSpPr>
            <p:cNvPr id="67" name="Line 335"/>
            <p:cNvSpPr>
              <a:spLocks noChangeShapeType="1"/>
            </p:cNvSpPr>
            <p:nvPr/>
          </p:nvSpPr>
          <p:spPr bwMode="auto">
            <a:xfrm>
              <a:off x="324" y="211"/>
              <a:ext cx="0" cy="9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336"/>
            <p:cNvSpPr>
              <a:spLocks noChangeShapeType="1"/>
            </p:cNvSpPr>
            <p:nvPr/>
          </p:nvSpPr>
          <p:spPr bwMode="auto">
            <a:xfrm flipV="1">
              <a:off x="324" y="1143"/>
              <a:ext cx="2512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Text Box 338"/>
            <p:cNvSpPr txBox="1">
              <a:spLocks noChangeArrowheads="1"/>
            </p:cNvSpPr>
            <p:nvPr/>
          </p:nvSpPr>
          <p:spPr bwMode="auto">
            <a:xfrm>
              <a:off x="104" y="210"/>
              <a:ext cx="19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2000">
                  <a:latin typeface="Comic Sans MS" charset="0"/>
                </a:rPr>
                <a:t>f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0" name="Text Box 600"/>
            <p:cNvSpPr txBox="1">
              <a:spLocks noChangeArrowheads="1"/>
            </p:cNvSpPr>
            <p:nvPr/>
          </p:nvSpPr>
          <p:spPr bwMode="auto">
            <a:xfrm>
              <a:off x="2710" y="1147"/>
              <a:ext cx="1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sz="1200">
                  <a:latin typeface="Tahoma" charset="0"/>
                </a:rPr>
                <a:t>+</a:t>
              </a:r>
            </a:p>
          </p:txBody>
        </p:sp>
      </p:grpSp>
      <p:sp>
        <p:nvSpPr>
          <p:cNvPr id="71" name="Line 192"/>
          <p:cNvSpPr>
            <a:spLocks noChangeShapeType="1"/>
          </p:cNvSpPr>
          <p:nvPr/>
        </p:nvSpPr>
        <p:spPr bwMode="auto">
          <a:xfrm>
            <a:off x="2146300" y="368300"/>
            <a:ext cx="0" cy="1435100"/>
          </a:xfrm>
          <a:prstGeom prst="line">
            <a:avLst/>
          </a:prstGeom>
          <a:noFill/>
          <a:ln w="222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" name="Line 336"/>
          <p:cNvSpPr>
            <a:spLocks noChangeShapeType="1"/>
          </p:cNvSpPr>
          <p:nvPr/>
        </p:nvSpPr>
        <p:spPr bwMode="auto">
          <a:xfrm flipV="1">
            <a:off x="514350" y="1814513"/>
            <a:ext cx="39878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73" name="Group 279"/>
          <p:cNvGrpSpPr>
            <a:grpSpLocks/>
          </p:cNvGrpSpPr>
          <p:nvPr/>
        </p:nvGrpSpPr>
        <p:grpSpPr bwMode="auto">
          <a:xfrm>
            <a:off x="2079625" y="88900"/>
            <a:ext cx="2060575" cy="1549400"/>
            <a:chOff x="1310" y="56"/>
            <a:chExt cx="1298" cy="976"/>
          </a:xfrm>
        </p:grpSpPr>
        <p:sp>
          <p:nvSpPr>
            <p:cNvPr id="74" name="AutoShape 280"/>
            <p:cNvSpPr>
              <a:spLocks noChangeArrowheads="1"/>
            </p:cNvSpPr>
            <p:nvPr/>
          </p:nvSpPr>
          <p:spPr bwMode="auto">
            <a:xfrm>
              <a:off x="1344" y="944"/>
              <a:ext cx="456" cy="88"/>
            </a:xfrm>
            <a:prstGeom prst="leftRightArrow">
              <a:avLst>
                <a:gd name="adj1" fmla="val 50000"/>
                <a:gd name="adj2" fmla="val 103636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" name="Text Box 281"/>
            <p:cNvSpPr txBox="1">
              <a:spLocks noChangeArrowheads="1"/>
            </p:cNvSpPr>
            <p:nvPr/>
          </p:nvSpPr>
          <p:spPr bwMode="auto">
            <a:xfrm>
              <a:off x="1310" y="56"/>
              <a:ext cx="1298" cy="237"/>
            </a:xfrm>
            <a:prstGeom prst="rect">
              <a:avLst/>
            </a:prstGeom>
            <a:noFill/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CC3300"/>
                  </a:solidFill>
                </a:rPr>
                <a:t>Progrès génétique</a:t>
              </a:r>
            </a:p>
          </p:txBody>
        </p:sp>
        <p:cxnSp>
          <p:nvCxnSpPr>
            <p:cNvPr id="76" name="AutoShape 282"/>
            <p:cNvCxnSpPr>
              <a:cxnSpLocks noChangeShapeType="1"/>
              <a:stCxn id="75" idx="2"/>
              <a:endCxn id="74" idx="1"/>
            </p:cNvCxnSpPr>
            <p:nvPr/>
          </p:nvCxnSpPr>
          <p:spPr bwMode="auto">
            <a:xfrm flipH="1">
              <a:off x="1572" y="293"/>
              <a:ext cx="387" cy="673"/>
            </a:xfrm>
            <a:prstGeom prst="straightConnector1">
              <a:avLst/>
            </a:prstGeom>
            <a:noFill/>
            <a:ln w="2222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7" name="Group 307"/>
          <p:cNvGrpSpPr>
            <a:grpSpLocks/>
          </p:cNvGrpSpPr>
          <p:nvPr/>
        </p:nvGrpSpPr>
        <p:grpSpPr bwMode="auto">
          <a:xfrm>
            <a:off x="165100" y="582613"/>
            <a:ext cx="4724400" cy="3049587"/>
            <a:chOff x="104" y="367"/>
            <a:chExt cx="2976" cy="1921"/>
          </a:xfrm>
        </p:grpSpPr>
        <p:grpSp>
          <p:nvGrpSpPr>
            <p:cNvPr id="78" name="Group 306"/>
            <p:cNvGrpSpPr>
              <a:grpSpLocks/>
            </p:cNvGrpSpPr>
            <p:nvPr/>
          </p:nvGrpSpPr>
          <p:grpSpPr bwMode="auto">
            <a:xfrm>
              <a:off x="104" y="888"/>
              <a:ext cx="2815" cy="1400"/>
              <a:chOff x="104" y="888"/>
              <a:chExt cx="2815" cy="1400"/>
            </a:xfrm>
          </p:grpSpPr>
          <p:grpSp>
            <p:nvGrpSpPr>
              <p:cNvPr id="84" name="Group 2"/>
              <p:cNvGrpSpPr>
                <a:grpSpLocks/>
              </p:cNvGrpSpPr>
              <p:nvPr/>
            </p:nvGrpSpPr>
            <p:grpSpPr bwMode="auto">
              <a:xfrm>
                <a:off x="935" y="1318"/>
                <a:ext cx="1709" cy="782"/>
                <a:chOff x="2083" y="1166"/>
                <a:chExt cx="2566" cy="1535"/>
              </a:xfrm>
            </p:grpSpPr>
            <p:sp>
              <p:nvSpPr>
                <p:cNvPr id="95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2083" y="2693"/>
                  <a:ext cx="38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" name="Freeform 276"/>
                <p:cNvSpPr>
                  <a:spLocks/>
                </p:cNvSpPr>
                <p:nvPr/>
              </p:nvSpPr>
              <p:spPr bwMode="auto">
                <a:xfrm>
                  <a:off x="2121" y="2686"/>
                  <a:ext cx="45" cy="7"/>
                </a:xfrm>
                <a:custGeom>
                  <a:avLst/>
                  <a:gdLst>
                    <a:gd name="T0" fmla="*/ 0 w 36"/>
                    <a:gd name="T1" fmla="*/ 6 h 6"/>
                    <a:gd name="T2" fmla="*/ 18 w 36"/>
                    <a:gd name="T3" fmla="*/ 0 h 6"/>
                    <a:gd name="T4" fmla="*/ 36 w 36"/>
                    <a:gd name="T5" fmla="*/ 0 h 6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6"/>
                    <a:gd name="T11" fmla="*/ 36 w 36"/>
                    <a:gd name="T12" fmla="*/ 6 h 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6">
                      <a:moveTo>
                        <a:pt x="0" y="6"/>
                      </a:moveTo>
                      <a:lnTo>
                        <a:pt x="18" y="0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97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2166" y="2678"/>
                  <a:ext cx="38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2204" y="2663"/>
                  <a:ext cx="46" cy="1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" name="Line 279"/>
                <p:cNvSpPr>
                  <a:spLocks noChangeShapeType="1"/>
                </p:cNvSpPr>
                <p:nvPr/>
              </p:nvSpPr>
              <p:spPr bwMode="auto">
                <a:xfrm flipV="1">
                  <a:off x="2250" y="2648"/>
                  <a:ext cx="46" cy="1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" name="Freeform 280"/>
                <p:cNvSpPr>
                  <a:spLocks/>
                </p:cNvSpPr>
                <p:nvPr/>
              </p:nvSpPr>
              <p:spPr bwMode="auto">
                <a:xfrm>
                  <a:off x="2296" y="2633"/>
                  <a:ext cx="37" cy="15"/>
                </a:xfrm>
                <a:custGeom>
                  <a:avLst/>
                  <a:gdLst>
                    <a:gd name="T0" fmla="*/ 0 w 30"/>
                    <a:gd name="T1" fmla="*/ 12 h 12"/>
                    <a:gd name="T2" fmla="*/ 12 w 30"/>
                    <a:gd name="T3" fmla="*/ 6 h 12"/>
                    <a:gd name="T4" fmla="*/ 30 w 30"/>
                    <a:gd name="T5" fmla="*/ 0 h 12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12"/>
                    <a:gd name="T11" fmla="*/ 30 w 30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12">
                      <a:moveTo>
                        <a:pt x="0" y="12"/>
                      </a:moveTo>
                      <a:lnTo>
                        <a:pt x="12" y="6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1" name="Freeform 281"/>
                <p:cNvSpPr>
                  <a:spLocks/>
                </p:cNvSpPr>
                <p:nvPr/>
              </p:nvSpPr>
              <p:spPr bwMode="auto">
                <a:xfrm>
                  <a:off x="2333" y="2603"/>
                  <a:ext cx="46" cy="30"/>
                </a:xfrm>
                <a:custGeom>
                  <a:avLst/>
                  <a:gdLst>
                    <a:gd name="T0" fmla="*/ 0 w 36"/>
                    <a:gd name="T1" fmla="*/ 24 h 24"/>
                    <a:gd name="T2" fmla="*/ 18 w 36"/>
                    <a:gd name="T3" fmla="*/ 12 h 24"/>
                    <a:gd name="T4" fmla="*/ 36 w 36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24"/>
                    <a:gd name="T11" fmla="*/ 36 w 36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24">
                      <a:moveTo>
                        <a:pt x="0" y="24"/>
                      </a:moveTo>
                      <a:lnTo>
                        <a:pt x="18" y="12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2" name="Freeform 282"/>
                <p:cNvSpPr>
                  <a:spLocks/>
                </p:cNvSpPr>
                <p:nvPr/>
              </p:nvSpPr>
              <p:spPr bwMode="auto">
                <a:xfrm>
                  <a:off x="2379" y="2580"/>
                  <a:ext cx="45" cy="23"/>
                </a:xfrm>
                <a:custGeom>
                  <a:avLst/>
                  <a:gdLst>
                    <a:gd name="T0" fmla="*/ 0 w 36"/>
                    <a:gd name="T1" fmla="*/ 18 h 18"/>
                    <a:gd name="T2" fmla="*/ 18 w 36"/>
                    <a:gd name="T3" fmla="*/ 12 h 18"/>
                    <a:gd name="T4" fmla="*/ 36 w 3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18"/>
                    <a:gd name="T11" fmla="*/ 36 w 3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18">
                      <a:moveTo>
                        <a:pt x="0" y="18"/>
                      </a:moveTo>
                      <a:lnTo>
                        <a:pt x="18" y="12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3" name="Freeform 283"/>
                <p:cNvSpPr>
                  <a:spLocks/>
                </p:cNvSpPr>
                <p:nvPr/>
              </p:nvSpPr>
              <p:spPr bwMode="auto">
                <a:xfrm>
                  <a:off x="2424" y="2542"/>
                  <a:ext cx="38" cy="38"/>
                </a:xfrm>
                <a:custGeom>
                  <a:avLst/>
                  <a:gdLst>
                    <a:gd name="T0" fmla="*/ 0 w 30"/>
                    <a:gd name="T1" fmla="*/ 30 h 30"/>
                    <a:gd name="T2" fmla="*/ 12 w 30"/>
                    <a:gd name="T3" fmla="*/ 18 h 30"/>
                    <a:gd name="T4" fmla="*/ 30 w 30"/>
                    <a:gd name="T5" fmla="*/ 0 h 30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30"/>
                    <a:gd name="T11" fmla="*/ 30 w 30"/>
                    <a:gd name="T12" fmla="*/ 30 h 3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30">
                      <a:moveTo>
                        <a:pt x="0" y="30"/>
                      </a:moveTo>
                      <a:lnTo>
                        <a:pt x="12" y="18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4" name="Line 284"/>
                <p:cNvSpPr>
                  <a:spLocks noChangeShapeType="1"/>
                </p:cNvSpPr>
                <p:nvPr/>
              </p:nvSpPr>
              <p:spPr bwMode="auto">
                <a:xfrm flipV="1">
                  <a:off x="2462" y="2505"/>
                  <a:ext cx="45" cy="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" name="Line 285"/>
                <p:cNvSpPr>
                  <a:spLocks noChangeShapeType="1"/>
                </p:cNvSpPr>
                <p:nvPr/>
              </p:nvSpPr>
              <p:spPr bwMode="auto">
                <a:xfrm flipV="1">
                  <a:off x="2507" y="2459"/>
                  <a:ext cx="45" cy="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" name="Line 286"/>
                <p:cNvSpPr>
                  <a:spLocks noChangeShapeType="1"/>
                </p:cNvSpPr>
                <p:nvPr/>
              </p:nvSpPr>
              <p:spPr bwMode="auto">
                <a:xfrm flipV="1">
                  <a:off x="2552" y="2406"/>
                  <a:ext cx="38" cy="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" name="Freeform 287"/>
                <p:cNvSpPr>
                  <a:spLocks/>
                </p:cNvSpPr>
                <p:nvPr/>
              </p:nvSpPr>
              <p:spPr bwMode="auto">
                <a:xfrm>
                  <a:off x="2590" y="2353"/>
                  <a:ext cx="46" cy="53"/>
                </a:xfrm>
                <a:custGeom>
                  <a:avLst/>
                  <a:gdLst>
                    <a:gd name="T0" fmla="*/ 0 w 37"/>
                    <a:gd name="T1" fmla="*/ 42 h 42"/>
                    <a:gd name="T2" fmla="*/ 18 w 37"/>
                    <a:gd name="T3" fmla="*/ 24 h 42"/>
                    <a:gd name="T4" fmla="*/ 37 w 37"/>
                    <a:gd name="T5" fmla="*/ 0 h 42"/>
                    <a:gd name="T6" fmla="*/ 0 60000 65536"/>
                    <a:gd name="T7" fmla="*/ 0 60000 65536"/>
                    <a:gd name="T8" fmla="*/ 0 60000 65536"/>
                    <a:gd name="T9" fmla="*/ 0 w 37"/>
                    <a:gd name="T10" fmla="*/ 0 h 42"/>
                    <a:gd name="T11" fmla="*/ 37 w 37"/>
                    <a:gd name="T12" fmla="*/ 42 h 4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" h="42">
                      <a:moveTo>
                        <a:pt x="0" y="42"/>
                      </a:moveTo>
                      <a:lnTo>
                        <a:pt x="18" y="24"/>
                      </a:lnTo>
                      <a:lnTo>
                        <a:pt x="37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8" name="Freeform 288"/>
                <p:cNvSpPr>
                  <a:spLocks/>
                </p:cNvSpPr>
                <p:nvPr/>
              </p:nvSpPr>
              <p:spPr bwMode="auto">
                <a:xfrm>
                  <a:off x="2636" y="2285"/>
                  <a:ext cx="46" cy="68"/>
                </a:xfrm>
                <a:custGeom>
                  <a:avLst/>
                  <a:gdLst>
                    <a:gd name="T0" fmla="*/ 0 w 36"/>
                    <a:gd name="T1" fmla="*/ 54 h 54"/>
                    <a:gd name="T2" fmla="*/ 18 w 36"/>
                    <a:gd name="T3" fmla="*/ 30 h 54"/>
                    <a:gd name="T4" fmla="*/ 36 w 36"/>
                    <a:gd name="T5" fmla="*/ 0 h 54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54"/>
                    <a:gd name="T11" fmla="*/ 36 w 36"/>
                    <a:gd name="T12" fmla="*/ 54 h 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54">
                      <a:moveTo>
                        <a:pt x="0" y="54"/>
                      </a:moveTo>
                      <a:lnTo>
                        <a:pt x="18" y="30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9" name="Freeform 289"/>
                <p:cNvSpPr>
                  <a:spLocks/>
                </p:cNvSpPr>
                <p:nvPr/>
              </p:nvSpPr>
              <p:spPr bwMode="auto">
                <a:xfrm>
                  <a:off x="2682" y="2217"/>
                  <a:ext cx="37" cy="68"/>
                </a:xfrm>
                <a:custGeom>
                  <a:avLst/>
                  <a:gdLst>
                    <a:gd name="T0" fmla="*/ 0 w 30"/>
                    <a:gd name="T1" fmla="*/ 54 h 54"/>
                    <a:gd name="T2" fmla="*/ 12 w 30"/>
                    <a:gd name="T3" fmla="*/ 30 h 54"/>
                    <a:gd name="T4" fmla="*/ 30 w 30"/>
                    <a:gd name="T5" fmla="*/ 0 h 54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54"/>
                    <a:gd name="T11" fmla="*/ 30 w 30"/>
                    <a:gd name="T12" fmla="*/ 54 h 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54">
                      <a:moveTo>
                        <a:pt x="0" y="54"/>
                      </a:moveTo>
                      <a:lnTo>
                        <a:pt x="12" y="30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10" name="Freeform 290"/>
                <p:cNvSpPr>
                  <a:spLocks/>
                </p:cNvSpPr>
                <p:nvPr/>
              </p:nvSpPr>
              <p:spPr bwMode="auto">
                <a:xfrm>
                  <a:off x="2719" y="2134"/>
                  <a:ext cx="46" cy="83"/>
                </a:xfrm>
                <a:custGeom>
                  <a:avLst/>
                  <a:gdLst>
                    <a:gd name="T0" fmla="*/ 0 w 36"/>
                    <a:gd name="T1" fmla="*/ 66 h 66"/>
                    <a:gd name="T2" fmla="*/ 18 w 36"/>
                    <a:gd name="T3" fmla="*/ 36 h 66"/>
                    <a:gd name="T4" fmla="*/ 36 w 36"/>
                    <a:gd name="T5" fmla="*/ 0 h 66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66"/>
                    <a:gd name="T11" fmla="*/ 36 w 36"/>
                    <a:gd name="T12" fmla="*/ 66 h 6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66">
                      <a:moveTo>
                        <a:pt x="0" y="66"/>
                      </a:moveTo>
                      <a:lnTo>
                        <a:pt x="18" y="36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11" name="Line 291"/>
                <p:cNvSpPr>
                  <a:spLocks noChangeShapeType="1"/>
                </p:cNvSpPr>
                <p:nvPr/>
              </p:nvSpPr>
              <p:spPr bwMode="auto">
                <a:xfrm flipV="1">
                  <a:off x="2765" y="2051"/>
                  <a:ext cx="45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" name="Line 292"/>
                <p:cNvSpPr>
                  <a:spLocks noChangeShapeType="1"/>
                </p:cNvSpPr>
                <p:nvPr/>
              </p:nvSpPr>
              <p:spPr bwMode="auto">
                <a:xfrm flipV="1">
                  <a:off x="2810" y="1961"/>
                  <a:ext cx="38" cy="9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8" y="1870"/>
                  <a:ext cx="45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" name="Line 294"/>
                <p:cNvSpPr>
                  <a:spLocks noChangeShapeType="1"/>
                </p:cNvSpPr>
                <p:nvPr/>
              </p:nvSpPr>
              <p:spPr bwMode="auto">
                <a:xfrm flipV="1">
                  <a:off x="2893" y="1778"/>
                  <a:ext cx="45" cy="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" name="Freeform 295"/>
                <p:cNvSpPr>
                  <a:spLocks/>
                </p:cNvSpPr>
                <p:nvPr/>
              </p:nvSpPr>
              <p:spPr bwMode="auto">
                <a:xfrm>
                  <a:off x="2938" y="1680"/>
                  <a:ext cx="38" cy="98"/>
                </a:xfrm>
                <a:custGeom>
                  <a:avLst/>
                  <a:gdLst>
                    <a:gd name="T0" fmla="*/ 0 w 30"/>
                    <a:gd name="T1" fmla="*/ 78 h 78"/>
                    <a:gd name="T2" fmla="*/ 12 w 30"/>
                    <a:gd name="T3" fmla="*/ 36 h 78"/>
                    <a:gd name="T4" fmla="*/ 30 w 30"/>
                    <a:gd name="T5" fmla="*/ 0 h 78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78"/>
                    <a:gd name="T11" fmla="*/ 30 w 30"/>
                    <a:gd name="T12" fmla="*/ 78 h 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78">
                      <a:moveTo>
                        <a:pt x="0" y="78"/>
                      </a:moveTo>
                      <a:lnTo>
                        <a:pt x="12" y="36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16" name="Freeform 296"/>
                <p:cNvSpPr>
                  <a:spLocks/>
                </p:cNvSpPr>
                <p:nvPr/>
              </p:nvSpPr>
              <p:spPr bwMode="auto">
                <a:xfrm>
                  <a:off x="2976" y="1589"/>
                  <a:ext cx="45" cy="91"/>
                </a:xfrm>
                <a:custGeom>
                  <a:avLst/>
                  <a:gdLst>
                    <a:gd name="T0" fmla="*/ 0 w 36"/>
                    <a:gd name="T1" fmla="*/ 72 h 72"/>
                    <a:gd name="T2" fmla="*/ 18 w 36"/>
                    <a:gd name="T3" fmla="*/ 36 h 72"/>
                    <a:gd name="T4" fmla="*/ 36 w 36"/>
                    <a:gd name="T5" fmla="*/ 0 h 72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72"/>
                    <a:gd name="T11" fmla="*/ 36 w 36"/>
                    <a:gd name="T12" fmla="*/ 72 h 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72">
                      <a:moveTo>
                        <a:pt x="0" y="72"/>
                      </a:moveTo>
                      <a:lnTo>
                        <a:pt x="18" y="36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17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3021" y="1506"/>
                  <a:ext cx="39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" name="Line 298"/>
                <p:cNvSpPr>
                  <a:spLocks noChangeShapeType="1"/>
                </p:cNvSpPr>
                <p:nvPr/>
              </p:nvSpPr>
              <p:spPr bwMode="auto">
                <a:xfrm flipV="1">
                  <a:off x="3060" y="1423"/>
                  <a:ext cx="46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" name="Line 299"/>
                <p:cNvSpPr>
                  <a:spLocks noChangeShapeType="1"/>
                </p:cNvSpPr>
                <p:nvPr/>
              </p:nvSpPr>
              <p:spPr bwMode="auto">
                <a:xfrm flipV="1">
                  <a:off x="3106" y="1347"/>
                  <a:ext cx="45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" name="Line 300"/>
                <p:cNvSpPr>
                  <a:spLocks noChangeShapeType="1"/>
                </p:cNvSpPr>
                <p:nvPr/>
              </p:nvSpPr>
              <p:spPr bwMode="auto">
                <a:xfrm flipV="1">
                  <a:off x="3151" y="1287"/>
                  <a:ext cx="38" cy="6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" name="Line 301"/>
                <p:cNvSpPr>
                  <a:spLocks noChangeShapeType="1"/>
                </p:cNvSpPr>
                <p:nvPr/>
              </p:nvSpPr>
              <p:spPr bwMode="auto">
                <a:xfrm flipV="1">
                  <a:off x="3189" y="1234"/>
                  <a:ext cx="45" cy="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" name="Line 302"/>
                <p:cNvSpPr>
                  <a:spLocks noChangeShapeType="1"/>
                </p:cNvSpPr>
                <p:nvPr/>
              </p:nvSpPr>
              <p:spPr bwMode="auto">
                <a:xfrm flipV="1">
                  <a:off x="3234" y="1196"/>
                  <a:ext cx="45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" name="Line 303"/>
                <p:cNvSpPr>
                  <a:spLocks noChangeShapeType="1"/>
                </p:cNvSpPr>
                <p:nvPr/>
              </p:nvSpPr>
              <p:spPr bwMode="auto">
                <a:xfrm flipV="1">
                  <a:off x="3279" y="1174"/>
                  <a:ext cx="38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" name="Line 304"/>
                <p:cNvSpPr>
                  <a:spLocks noChangeShapeType="1"/>
                </p:cNvSpPr>
                <p:nvPr/>
              </p:nvSpPr>
              <p:spPr bwMode="auto">
                <a:xfrm flipV="1">
                  <a:off x="3317" y="1166"/>
                  <a:ext cx="45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" name="Line 305"/>
                <p:cNvSpPr>
                  <a:spLocks noChangeShapeType="1"/>
                </p:cNvSpPr>
                <p:nvPr/>
              </p:nvSpPr>
              <p:spPr bwMode="auto">
                <a:xfrm>
                  <a:off x="3362" y="1166"/>
                  <a:ext cx="46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" name="Line 306"/>
                <p:cNvSpPr>
                  <a:spLocks noChangeShapeType="1"/>
                </p:cNvSpPr>
                <p:nvPr/>
              </p:nvSpPr>
              <p:spPr bwMode="auto">
                <a:xfrm>
                  <a:off x="3408" y="1174"/>
                  <a:ext cx="39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" name="Line 307"/>
                <p:cNvSpPr>
                  <a:spLocks noChangeShapeType="1"/>
                </p:cNvSpPr>
                <p:nvPr/>
              </p:nvSpPr>
              <p:spPr bwMode="auto">
                <a:xfrm>
                  <a:off x="3447" y="1196"/>
                  <a:ext cx="45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" name="Line 308"/>
                <p:cNvSpPr>
                  <a:spLocks noChangeShapeType="1"/>
                </p:cNvSpPr>
                <p:nvPr/>
              </p:nvSpPr>
              <p:spPr bwMode="auto">
                <a:xfrm>
                  <a:off x="3492" y="1234"/>
                  <a:ext cx="45" cy="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" name="Line 309"/>
                <p:cNvSpPr>
                  <a:spLocks noChangeShapeType="1"/>
                </p:cNvSpPr>
                <p:nvPr/>
              </p:nvSpPr>
              <p:spPr bwMode="auto">
                <a:xfrm>
                  <a:off x="3537" y="1287"/>
                  <a:ext cx="38" cy="6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" name="Line 310"/>
                <p:cNvSpPr>
                  <a:spLocks noChangeShapeType="1"/>
                </p:cNvSpPr>
                <p:nvPr/>
              </p:nvSpPr>
              <p:spPr bwMode="auto">
                <a:xfrm>
                  <a:off x="3575" y="1347"/>
                  <a:ext cx="45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" name="Line 311"/>
                <p:cNvSpPr>
                  <a:spLocks noChangeShapeType="1"/>
                </p:cNvSpPr>
                <p:nvPr/>
              </p:nvSpPr>
              <p:spPr bwMode="auto">
                <a:xfrm>
                  <a:off x="3620" y="1423"/>
                  <a:ext cx="45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" name="Line 312"/>
                <p:cNvSpPr>
                  <a:spLocks noChangeShapeType="1"/>
                </p:cNvSpPr>
                <p:nvPr/>
              </p:nvSpPr>
              <p:spPr bwMode="auto">
                <a:xfrm>
                  <a:off x="3665" y="1506"/>
                  <a:ext cx="38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" name="Line 313"/>
                <p:cNvSpPr>
                  <a:spLocks noChangeShapeType="1"/>
                </p:cNvSpPr>
                <p:nvPr/>
              </p:nvSpPr>
              <p:spPr bwMode="auto">
                <a:xfrm>
                  <a:off x="3703" y="1589"/>
                  <a:ext cx="45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" name="Freeform 314"/>
                <p:cNvSpPr>
                  <a:spLocks/>
                </p:cNvSpPr>
                <p:nvPr/>
              </p:nvSpPr>
              <p:spPr bwMode="auto">
                <a:xfrm>
                  <a:off x="3748" y="1680"/>
                  <a:ext cx="46" cy="98"/>
                </a:xfrm>
                <a:custGeom>
                  <a:avLst/>
                  <a:gdLst>
                    <a:gd name="T0" fmla="*/ 0 w 36"/>
                    <a:gd name="T1" fmla="*/ 0 h 78"/>
                    <a:gd name="T2" fmla="*/ 18 w 36"/>
                    <a:gd name="T3" fmla="*/ 36 h 78"/>
                    <a:gd name="T4" fmla="*/ 36 w 36"/>
                    <a:gd name="T5" fmla="*/ 78 h 78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78"/>
                    <a:gd name="T11" fmla="*/ 36 w 36"/>
                    <a:gd name="T12" fmla="*/ 78 h 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78">
                      <a:moveTo>
                        <a:pt x="0" y="0"/>
                      </a:moveTo>
                      <a:lnTo>
                        <a:pt x="18" y="36"/>
                      </a:lnTo>
                      <a:lnTo>
                        <a:pt x="36" y="78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35" name="Line 315"/>
                <p:cNvSpPr>
                  <a:spLocks noChangeShapeType="1"/>
                </p:cNvSpPr>
                <p:nvPr/>
              </p:nvSpPr>
              <p:spPr bwMode="auto">
                <a:xfrm>
                  <a:off x="3794" y="1778"/>
                  <a:ext cx="37" cy="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" name="Freeform 316"/>
                <p:cNvSpPr>
                  <a:spLocks/>
                </p:cNvSpPr>
                <p:nvPr/>
              </p:nvSpPr>
              <p:spPr bwMode="auto">
                <a:xfrm>
                  <a:off x="3831" y="1870"/>
                  <a:ext cx="47" cy="91"/>
                </a:xfrm>
                <a:custGeom>
                  <a:avLst/>
                  <a:gdLst>
                    <a:gd name="T0" fmla="*/ 0 w 37"/>
                    <a:gd name="T1" fmla="*/ 0 h 72"/>
                    <a:gd name="T2" fmla="*/ 19 w 37"/>
                    <a:gd name="T3" fmla="*/ 36 h 72"/>
                    <a:gd name="T4" fmla="*/ 37 w 37"/>
                    <a:gd name="T5" fmla="*/ 72 h 72"/>
                    <a:gd name="T6" fmla="*/ 0 60000 65536"/>
                    <a:gd name="T7" fmla="*/ 0 60000 65536"/>
                    <a:gd name="T8" fmla="*/ 0 60000 65536"/>
                    <a:gd name="T9" fmla="*/ 0 w 37"/>
                    <a:gd name="T10" fmla="*/ 0 h 72"/>
                    <a:gd name="T11" fmla="*/ 37 w 37"/>
                    <a:gd name="T12" fmla="*/ 72 h 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" h="72">
                      <a:moveTo>
                        <a:pt x="0" y="0"/>
                      </a:moveTo>
                      <a:lnTo>
                        <a:pt x="19" y="36"/>
                      </a:lnTo>
                      <a:lnTo>
                        <a:pt x="37" y="72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37" name="Line 317"/>
                <p:cNvSpPr>
                  <a:spLocks noChangeShapeType="1"/>
                </p:cNvSpPr>
                <p:nvPr/>
              </p:nvSpPr>
              <p:spPr bwMode="auto">
                <a:xfrm>
                  <a:off x="3878" y="1961"/>
                  <a:ext cx="38" cy="9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" name="Line 318"/>
                <p:cNvSpPr>
                  <a:spLocks noChangeShapeType="1"/>
                </p:cNvSpPr>
                <p:nvPr/>
              </p:nvSpPr>
              <p:spPr bwMode="auto">
                <a:xfrm>
                  <a:off x="3916" y="2051"/>
                  <a:ext cx="45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" name="Freeform 319"/>
                <p:cNvSpPr>
                  <a:spLocks/>
                </p:cNvSpPr>
                <p:nvPr/>
              </p:nvSpPr>
              <p:spPr bwMode="auto">
                <a:xfrm>
                  <a:off x="3961" y="2134"/>
                  <a:ext cx="45" cy="83"/>
                </a:xfrm>
                <a:custGeom>
                  <a:avLst/>
                  <a:gdLst>
                    <a:gd name="T0" fmla="*/ 0 w 36"/>
                    <a:gd name="T1" fmla="*/ 0 h 66"/>
                    <a:gd name="T2" fmla="*/ 18 w 36"/>
                    <a:gd name="T3" fmla="*/ 36 h 66"/>
                    <a:gd name="T4" fmla="*/ 36 w 36"/>
                    <a:gd name="T5" fmla="*/ 66 h 66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66"/>
                    <a:gd name="T11" fmla="*/ 36 w 36"/>
                    <a:gd name="T12" fmla="*/ 66 h 6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66">
                      <a:moveTo>
                        <a:pt x="0" y="0"/>
                      </a:moveTo>
                      <a:lnTo>
                        <a:pt x="18" y="36"/>
                      </a:lnTo>
                      <a:lnTo>
                        <a:pt x="36" y="6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0" name="Freeform 320"/>
                <p:cNvSpPr>
                  <a:spLocks/>
                </p:cNvSpPr>
                <p:nvPr/>
              </p:nvSpPr>
              <p:spPr bwMode="auto">
                <a:xfrm>
                  <a:off x="4006" y="2217"/>
                  <a:ext cx="38" cy="68"/>
                </a:xfrm>
                <a:custGeom>
                  <a:avLst/>
                  <a:gdLst>
                    <a:gd name="T0" fmla="*/ 0 w 30"/>
                    <a:gd name="T1" fmla="*/ 0 h 54"/>
                    <a:gd name="T2" fmla="*/ 12 w 30"/>
                    <a:gd name="T3" fmla="*/ 30 h 54"/>
                    <a:gd name="T4" fmla="*/ 30 w 30"/>
                    <a:gd name="T5" fmla="*/ 54 h 54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54"/>
                    <a:gd name="T11" fmla="*/ 30 w 30"/>
                    <a:gd name="T12" fmla="*/ 54 h 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54">
                      <a:moveTo>
                        <a:pt x="0" y="0"/>
                      </a:moveTo>
                      <a:lnTo>
                        <a:pt x="12" y="30"/>
                      </a:lnTo>
                      <a:lnTo>
                        <a:pt x="30" y="54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1" name="Freeform 321"/>
                <p:cNvSpPr>
                  <a:spLocks/>
                </p:cNvSpPr>
                <p:nvPr/>
              </p:nvSpPr>
              <p:spPr bwMode="auto">
                <a:xfrm>
                  <a:off x="4044" y="2285"/>
                  <a:ext cx="45" cy="68"/>
                </a:xfrm>
                <a:custGeom>
                  <a:avLst/>
                  <a:gdLst>
                    <a:gd name="T0" fmla="*/ 0 w 36"/>
                    <a:gd name="T1" fmla="*/ 0 h 54"/>
                    <a:gd name="T2" fmla="*/ 18 w 36"/>
                    <a:gd name="T3" fmla="*/ 30 h 54"/>
                    <a:gd name="T4" fmla="*/ 36 w 36"/>
                    <a:gd name="T5" fmla="*/ 54 h 54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54"/>
                    <a:gd name="T11" fmla="*/ 36 w 36"/>
                    <a:gd name="T12" fmla="*/ 54 h 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54">
                      <a:moveTo>
                        <a:pt x="0" y="0"/>
                      </a:moveTo>
                      <a:lnTo>
                        <a:pt x="18" y="30"/>
                      </a:lnTo>
                      <a:lnTo>
                        <a:pt x="36" y="54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2" name="Freeform 322"/>
                <p:cNvSpPr>
                  <a:spLocks/>
                </p:cNvSpPr>
                <p:nvPr/>
              </p:nvSpPr>
              <p:spPr bwMode="auto">
                <a:xfrm>
                  <a:off x="4089" y="2353"/>
                  <a:ext cx="46" cy="53"/>
                </a:xfrm>
                <a:custGeom>
                  <a:avLst/>
                  <a:gdLst>
                    <a:gd name="T0" fmla="*/ 0 w 36"/>
                    <a:gd name="T1" fmla="*/ 0 h 42"/>
                    <a:gd name="T2" fmla="*/ 18 w 36"/>
                    <a:gd name="T3" fmla="*/ 24 h 42"/>
                    <a:gd name="T4" fmla="*/ 36 w 36"/>
                    <a:gd name="T5" fmla="*/ 42 h 42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42"/>
                    <a:gd name="T11" fmla="*/ 36 w 36"/>
                    <a:gd name="T12" fmla="*/ 42 h 4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42">
                      <a:moveTo>
                        <a:pt x="0" y="0"/>
                      </a:moveTo>
                      <a:lnTo>
                        <a:pt x="18" y="24"/>
                      </a:lnTo>
                      <a:lnTo>
                        <a:pt x="36" y="42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3" name="Line 323"/>
                <p:cNvSpPr>
                  <a:spLocks noChangeShapeType="1"/>
                </p:cNvSpPr>
                <p:nvPr/>
              </p:nvSpPr>
              <p:spPr bwMode="auto">
                <a:xfrm>
                  <a:off x="4135" y="2406"/>
                  <a:ext cx="37" cy="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" name="Line 324"/>
                <p:cNvSpPr>
                  <a:spLocks noChangeShapeType="1"/>
                </p:cNvSpPr>
                <p:nvPr/>
              </p:nvSpPr>
              <p:spPr bwMode="auto">
                <a:xfrm>
                  <a:off x="4172" y="2459"/>
                  <a:ext cx="46" cy="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" name="Line 325"/>
                <p:cNvSpPr>
                  <a:spLocks noChangeShapeType="1"/>
                </p:cNvSpPr>
                <p:nvPr/>
              </p:nvSpPr>
              <p:spPr bwMode="auto">
                <a:xfrm>
                  <a:off x="4218" y="2505"/>
                  <a:ext cx="46" cy="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" name="Freeform 326"/>
                <p:cNvSpPr>
                  <a:spLocks/>
                </p:cNvSpPr>
                <p:nvPr/>
              </p:nvSpPr>
              <p:spPr bwMode="auto">
                <a:xfrm>
                  <a:off x="4264" y="2542"/>
                  <a:ext cx="38" cy="38"/>
                </a:xfrm>
                <a:custGeom>
                  <a:avLst/>
                  <a:gdLst>
                    <a:gd name="T0" fmla="*/ 0 w 30"/>
                    <a:gd name="T1" fmla="*/ 0 h 30"/>
                    <a:gd name="T2" fmla="*/ 12 w 30"/>
                    <a:gd name="T3" fmla="*/ 18 h 30"/>
                    <a:gd name="T4" fmla="*/ 30 w 30"/>
                    <a:gd name="T5" fmla="*/ 30 h 30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30"/>
                    <a:gd name="T11" fmla="*/ 30 w 30"/>
                    <a:gd name="T12" fmla="*/ 30 h 3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30">
                      <a:moveTo>
                        <a:pt x="0" y="0"/>
                      </a:moveTo>
                      <a:lnTo>
                        <a:pt x="12" y="18"/>
                      </a:lnTo>
                      <a:lnTo>
                        <a:pt x="30" y="3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7" name="Freeform 327"/>
                <p:cNvSpPr>
                  <a:spLocks/>
                </p:cNvSpPr>
                <p:nvPr/>
              </p:nvSpPr>
              <p:spPr bwMode="auto">
                <a:xfrm>
                  <a:off x="4302" y="2580"/>
                  <a:ext cx="45" cy="23"/>
                </a:xfrm>
                <a:custGeom>
                  <a:avLst/>
                  <a:gdLst>
                    <a:gd name="T0" fmla="*/ 0 w 36"/>
                    <a:gd name="T1" fmla="*/ 0 h 18"/>
                    <a:gd name="T2" fmla="*/ 18 w 36"/>
                    <a:gd name="T3" fmla="*/ 12 h 18"/>
                    <a:gd name="T4" fmla="*/ 36 w 36"/>
                    <a:gd name="T5" fmla="*/ 18 h 18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18"/>
                    <a:gd name="T11" fmla="*/ 36 w 3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18">
                      <a:moveTo>
                        <a:pt x="0" y="0"/>
                      </a:moveTo>
                      <a:lnTo>
                        <a:pt x="18" y="12"/>
                      </a:lnTo>
                      <a:lnTo>
                        <a:pt x="36" y="18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8" name="Freeform 328"/>
                <p:cNvSpPr>
                  <a:spLocks/>
                </p:cNvSpPr>
                <p:nvPr/>
              </p:nvSpPr>
              <p:spPr bwMode="auto">
                <a:xfrm>
                  <a:off x="4347" y="2603"/>
                  <a:ext cx="45" cy="30"/>
                </a:xfrm>
                <a:custGeom>
                  <a:avLst/>
                  <a:gdLst>
                    <a:gd name="T0" fmla="*/ 0 w 36"/>
                    <a:gd name="T1" fmla="*/ 0 h 24"/>
                    <a:gd name="T2" fmla="*/ 18 w 36"/>
                    <a:gd name="T3" fmla="*/ 12 h 24"/>
                    <a:gd name="T4" fmla="*/ 36 w 36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24"/>
                    <a:gd name="T11" fmla="*/ 36 w 36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24">
                      <a:moveTo>
                        <a:pt x="0" y="0"/>
                      </a:moveTo>
                      <a:lnTo>
                        <a:pt x="18" y="12"/>
                      </a:lnTo>
                      <a:lnTo>
                        <a:pt x="36" y="24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9" name="Freeform 329"/>
                <p:cNvSpPr>
                  <a:spLocks/>
                </p:cNvSpPr>
                <p:nvPr/>
              </p:nvSpPr>
              <p:spPr bwMode="auto">
                <a:xfrm>
                  <a:off x="4392" y="2633"/>
                  <a:ext cx="38" cy="15"/>
                </a:xfrm>
                <a:custGeom>
                  <a:avLst/>
                  <a:gdLst>
                    <a:gd name="T0" fmla="*/ 0 w 30"/>
                    <a:gd name="T1" fmla="*/ 0 h 12"/>
                    <a:gd name="T2" fmla="*/ 12 w 30"/>
                    <a:gd name="T3" fmla="*/ 6 h 12"/>
                    <a:gd name="T4" fmla="*/ 30 w 30"/>
                    <a:gd name="T5" fmla="*/ 12 h 12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12"/>
                    <a:gd name="T11" fmla="*/ 30 w 30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12">
                      <a:moveTo>
                        <a:pt x="0" y="0"/>
                      </a:moveTo>
                      <a:lnTo>
                        <a:pt x="12" y="6"/>
                      </a:lnTo>
                      <a:lnTo>
                        <a:pt x="30" y="12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50" name="Line 330"/>
                <p:cNvSpPr>
                  <a:spLocks noChangeShapeType="1"/>
                </p:cNvSpPr>
                <p:nvPr/>
              </p:nvSpPr>
              <p:spPr bwMode="auto">
                <a:xfrm>
                  <a:off x="4430" y="2648"/>
                  <a:ext cx="45" cy="1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" name="Line 331"/>
                <p:cNvSpPr>
                  <a:spLocks noChangeShapeType="1"/>
                </p:cNvSpPr>
                <p:nvPr/>
              </p:nvSpPr>
              <p:spPr bwMode="auto">
                <a:xfrm>
                  <a:off x="4475" y="2663"/>
                  <a:ext cx="46" cy="1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2" name="Line 332"/>
                <p:cNvSpPr>
                  <a:spLocks noChangeShapeType="1"/>
                </p:cNvSpPr>
                <p:nvPr/>
              </p:nvSpPr>
              <p:spPr bwMode="auto">
                <a:xfrm>
                  <a:off x="4521" y="2678"/>
                  <a:ext cx="37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3" name="Line 333"/>
                <p:cNvSpPr>
                  <a:spLocks noChangeShapeType="1"/>
                </p:cNvSpPr>
                <p:nvPr/>
              </p:nvSpPr>
              <p:spPr bwMode="auto">
                <a:xfrm>
                  <a:off x="4558" y="2686"/>
                  <a:ext cx="46" cy="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4" name="Line 334"/>
                <p:cNvSpPr>
                  <a:spLocks noChangeShapeType="1"/>
                </p:cNvSpPr>
                <p:nvPr/>
              </p:nvSpPr>
              <p:spPr bwMode="auto">
                <a:xfrm>
                  <a:off x="4604" y="2693"/>
                  <a:ext cx="45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5" name="Group 276"/>
              <p:cNvGrpSpPr>
                <a:grpSpLocks/>
              </p:cNvGrpSpPr>
              <p:nvPr/>
            </p:nvGrpSpPr>
            <p:grpSpPr bwMode="auto">
              <a:xfrm>
                <a:off x="374" y="1479"/>
                <a:ext cx="1410" cy="640"/>
                <a:chOff x="374" y="1479"/>
                <a:chExt cx="1410" cy="640"/>
              </a:xfrm>
            </p:grpSpPr>
            <p:sp>
              <p:nvSpPr>
                <p:cNvPr id="93" name="Text Box 277"/>
                <p:cNvSpPr txBox="1">
                  <a:spLocks noChangeArrowheads="1"/>
                </p:cNvSpPr>
                <p:nvPr/>
              </p:nvSpPr>
              <p:spPr bwMode="auto">
                <a:xfrm>
                  <a:off x="374" y="1479"/>
                  <a:ext cx="1330" cy="410"/>
                </a:xfrm>
                <a:prstGeom prst="rect">
                  <a:avLst/>
                </a:prstGeom>
                <a:noFill/>
                <a:ln w="9525">
                  <a:solidFill>
                    <a:srgbClr val="00CC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fr-FR" sz="1800">
                      <a:solidFill>
                        <a:srgbClr val="00CC00"/>
                      </a:solidFill>
                    </a:rPr>
                    <a:t>Valeur moyenne des descendants</a:t>
                  </a:r>
                </a:p>
              </p:txBody>
            </p:sp>
            <p:cxnSp>
              <p:nvCxnSpPr>
                <p:cNvPr id="94" name="AutoShape 278"/>
                <p:cNvCxnSpPr>
                  <a:cxnSpLocks noChangeShapeType="1"/>
                  <a:stCxn id="86" idx="1"/>
                  <a:endCxn id="93" idx="2"/>
                </p:cNvCxnSpPr>
                <p:nvPr/>
              </p:nvCxnSpPr>
              <p:spPr bwMode="auto">
                <a:xfrm flipH="1" flipV="1">
                  <a:off x="1039" y="1889"/>
                  <a:ext cx="745" cy="230"/>
                </a:xfrm>
                <a:prstGeom prst="straightConnector1">
                  <a:avLst/>
                </a:prstGeom>
                <a:noFill/>
                <a:ln w="22225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86" name="Line 193"/>
              <p:cNvSpPr>
                <a:spLocks noChangeShapeType="1"/>
              </p:cNvSpPr>
              <p:nvPr/>
            </p:nvSpPr>
            <p:spPr bwMode="auto">
              <a:xfrm>
                <a:off x="1784" y="888"/>
                <a:ext cx="0" cy="1224"/>
              </a:xfrm>
              <a:prstGeom prst="line">
                <a:avLst/>
              </a:prstGeom>
              <a:noFill/>
              <a:ln w="22225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87" name="Group 258"/>
              <p:cNvGrpSpPr>
                <a:grpSpLocks/>
              </p:cNvGrpSpPr>
              <p:nvPr/>
            </p:nvGrpSpPr>
            <p:grpSpPr bwMode="auto">
              <a:xfrm>
                <a:off x="104" y="1178"/>
                <a:ext cx="2815" cy="1110"/>
                <a:chOff x="104" y="210"/>
                <a:chExt cx="2815" cy="1110"/>
              </a:xfrm>
            </p:grpSpPr>
            <p:sp>
              <p:nvSpPr>
                <p:cNvPr id="88" name="Text Box 337"/>
                <p:cNvSpPr txBox="1">
                  <a:spLocks noChangeArrowheads="1"/>
                </p:cNvSpPr>
                <p:nvPr/>
              </p:nvSpPr>
              <p:spPr bwMode="auto">
                <a:xfrm>
                  <a:off x="2803" y="956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endParaRPr lang="en-US" sz="1400" b="1">
                    <a:latin typeface="Verdana" charset="0"/>
                  </a:endParaRPr>
                </a:p>
              </p:txBody>
            </p:sp>
            <p:sp>
              <p:nvSpPr>
                <p:cNvPr id="89" name="Line 335"/>
                <p:cNvSpPr>
                  <a:spLocks noChangeShapeType="1"/>
                </p:cNvSpPr>
                <p:nvPr/>
              </p:nvSpPr>
              <p:spPr bwMode="auto">
                <a:xfrm>
                  <a:off x="324" y="211"/>
                  <a:ext cx="0" cy="9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" name="Line 336"/>
                <p:cNvSpPr>
                  <a:spLocks noChangeShapeType="1"/>
                </p:cNvSpPr>
                <p:nvPr/>
              </p:nvSpPr>
              <p:spPr bwMode="auto">
                <a:xfrm flipV="1">
                  <a:off x="324" y="1143"/>
                  <a:ext cx="2512" cy="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" name="Text Box 338"/>
                <p:cNvSpPr txBox="1">
                  <a:spLocks noChangeArrowheads="1"/>
                </p:cNvSpPr>
                <p:nvPr/>
              </p:nvSpPr>
              <p:spPr bwMode="auto">
                <a:xfrm>
                  <a:off x="104" y="210"/>
                  <a:ext cx="197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fr-FR" sz="2000">
                      <a:latin typeface="Comic Sans MS" charset="0"/>
                    </a:rPr>
                    <a:t>f</a:t>
                  </a:r>
                  <a:endParaRPr lang="en-US" sz="2000">
                    <a:latin typeface="Comic Sans MS" charset="0"/>
                  </a:endParaRPr>
                </a:p>
              </p:txBody>
            </p:sp>
            <p:sp>
              <p:nvSpPr>
                <p:cNvPr id="92" name="Text Box 600"/>
                <p:cNvSpPr txBox="1">
                  <a:spLocks noChangeArrowheads="1"/>
                </p:cNvSpPr>
                <p:nvPr/>
              </p:nvSpPr>
              <p:spPr bwMode="auto">
                <a:xfrm>
                  <a:off x="2710" y="1147"/>
                  <a:ext cx="185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fr-FR" sz="1200">
                      <a:latin typeface="Tahoma" charset="0"/>
                    </a:rPr>
                    <a:t>+</a:t>
                  </a:r>
                </a:p>
              </p:txBody>
            </p:sp>
          </p:grpSp>
        </p:grpSp>
        <p:grpSp>
          <p:nvGrpSpPr>
            <p:cNvPr id="79" name="Group 283"/>
            <p:cNvGrpSpPr>
              <a:grpSpLocks/>
            </p:cNvGrpSpPr>
            <p:nvPr/>
          </p:nvGrpSpPr>
          <p:grpSpPr bwMode="auto">
            <a:xfrm>
              <a:off x="1824" y="367"/>
              <a:ext cx="1256" cy="1172"/>
              <a:chOff x="1824" y="367"/>
              <a:chExt cx="1256" cy="1172"/>
            </a:xfrm>
          </p:grpSpPr>
          <p:sp>
            <p:nvSpPr>
              <p:cNvPr id="80" name="Oval 284"/>
              <p:cNvSpPr>
                <a:spLocks noChangeArrowheads="1"/>
              </p:cNvSpPr>
              <p:nvPr/>
            </p:nvSpPr>
            <p:spPr bwMode="auto">
              <a:xfrm>
                <a:off x="1824" y="968"/>
                <a:ext cx="616" cy="224"/>
              </a:xfrm>
              <a:prstGeom prst="ellipse">
                <a:avLst/>
              </a:prstGeom>
              <a:noFill/>
              <a:ln w="222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8000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cxnSp>
            <p:nvCxnSpPr>
              <p:cNvPr id="81" name="AutoShape 285"/>
              <p:cNvCxnSpPr>
                <a:cxnSpLocks noChangeShapeType="1"/>
                <a:stCxn id="80" idx="4"/>
                <a:endCxn id="132" idx="1"/>
              </p:cNvCxnSpPr>
              <p:nvPr/>
            </p:nvCxnSpPr>
            <p:spPr bwMode="auto">
              <a:xfrm flipH="1">
                <a:off x="2014" y="1199"/>
                <a:ext cx="118" cy="340"/>
              </a:xfrm>
              <a:prstGeom prst="straightConnector1">
                <a:avLst/>
              </a:prstGeom>
              <a:noFill/>
              <a:ln w="222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82" name="Text Box 286"/>
              <p:cNvSpPr txBox="1">
                <a:spLocks noChangeArrowheads="1"/>
              </p:cNvSpPr>
              <p:nvPr/>
            </p:nvSpPr>
            <p:spPr bwMode="auto">
              <a:xfrm>
                <a:off x="2006" y="367"/>
                <a:ext cx="1074" cy="4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fr-FR" sz="1800">
                    <a:solidFill>
                      <a:schemeClr val="accent2"/>
                    </a:solidFill>
                  </a:rPr>
                  <a:t>Individus sélectionnés</a:t>
                </a:r>
              </a:p>
            </p:txBody>
          </p:sp>
          <p:cxnSp>
            <p:nvCxnSpPr>
              <p:cNvPr id="83" name="AutoShape 287"/>
              <p:cNvCxnSpPr>
                <a:cxnSpLocks noChangeShapeType="1"/>
                <a:stCxn id="82" idx="2"/>
                <a:endCxn id="80" idx="0"/>
              </p:cNvCxnSpPr>
              <p:nvPr/>
            </p:nvCxnSpPr>
            <p:spPr bwMode="auto">
              <a:xfrm flipH="1">
                <a:off x="2132" y="777"/>
                <a:ext cx="411" cy="184"/>
              </a:xfrm>
              <a:prstGeom prst="straightConnector1">
                <a:avLst/>
              </a:prstGeom>
              <a:noFill/>
              <a:ln w="222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55" name="Text Box 288"/>
          <p:cNvSpPr txBox="1">
            <a:spLocks noChangeArrowheads="1"/>
          </p:cNvSpPr>
          <p:nvPr/>
        </p:nvSpPr>
        <p:spPr bwMode="auto">
          <a:xfrm>
            <a:off x="5762625" y="15859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/>
              <a:t>1</a:t>
            </a:r>
          </a:p>
        </p:txBody>
      </p:sp>
      <p:grpSp>
        <p:nvGrpSpPr>
          <p:cNvPr id="156" name="Group 313"/>
          <p:cNvGrpSpPr>
            <a:grpSpLocks/>
          </p:cNvGrpSpPr>
          <p:nvPr/>
        </p:nvGrpSpPr>
        <p:grpSpPr bwMode="auto">
          <a:xfrm>
            <a:off x="165100" y="3022600"/>
            <a:ext cx="5908675" cy="2197100"/>
            <a:chOff x="104" y="1904"/>
            <a:chExt cx="3722" cy="1384"/>
          </a:xfrm>
        </p:grpSpPr>
        <p:grpSp>
          <p:nvGrpSpPr>
            <p:cNvPr id="157" name="Group 63"/>
            <p:cNvGrpSpPr>
              <a:grpSpLocks/>
            </p:cNvGrpSpPr>
            <p:nvPr/>
          </p:nvGrpSpPr>
          <p:grpSpPr bwMode="auto">
            <a:xfrm>
              <a:off x="1280" y="2312"/>
              <a:ext cx="1419" cy="793"/>
              <a:chOff x="2083" y="1166"/>
              <a:chExt cx="2566" cy="1535"/>
            </a:xfrm>
          </p:grpSpPr>
          <p:sp>
            <p:nvSpPr>
              <p:cNvPr id="171" name="Line 275"/>
              <p:cNvSpPr>
                <a:spLocks noChangeShapeType="1"/>
              </p:cNvSpPr>
              <p:nvPr/>
            </p:nvSpPr>
            <p:spPr bwMode="auto">
              <a:xfrm flipV="1">
                <a:off x="2083" y="2693"/>
                <a:ext cx="38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Freeform 276"/>
              <p:cNvSpPr>
                <a:spLocks/>
              </p:cNvSpPr>
              <p:nvPr/>
            </p:nvSpPr>
            <p:spPr bwMode="auto">
              <a:xfrm>
                <a:off x="2121" y="2686"/>
                <a:ext cx="45" cy="7"/>
              </a:xfrm>
              <a:custGeom>
                <a:avLst/>
                <a:gdLst>
                  <a:gd name="T0" fmla="*/ 0 w 36"/>
                  <a:gd name="T1" fmla="*/ 6 h 6"/>
                  <a:gd name="T2" fmla="*/ 18 w 36"/>
                  <a:gd name="T3" fmla="*/ 0 h 6"/>
                  <a:gd name="T4" fmla="*/ 36 w 3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"/>
                  <a:gd name="T11" fmla="*/ 36 w 3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">
                    <a:moveTo>
                      <a:pt x="0" y="6"/>
                    </a:moveTo>
                    <a:lnTo>
                      <a:pt x="18" y="0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73" name="Line 277"/>
              <p:cNvSpPr>
                <a:spLocks noChangeShapeType="1"/>
              </p:cNvSpPr>
              <p:nvPr/>
            </p:nvSpPr>
            <p:spPr bwMode="auto">
              <a:xfrm flipV="1">
                <a:off x="2166" y="2678"/>
                <a:ext cx="38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Line 278"/>
              <p:cNvSpPr>
                <a:spLocks noChangeShapeType="1"/>
              </p:cNvSpPr>
              <p:nvPr/>
            </p:nvSpPr>
            <p:spPr bwMode="auto">
              <a:xfrm flipV="1">
                <a:off x="2204" y="2663"/>
                <a:ext cx="46" cy="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Line 279"/>
              <p:cNvSpPr>
                <a:spLocks noChangeShapeType="1"/>
              </p:cNvSpPr>
              <p:nvPr/>
            </p:nvSpPr>
            <p:spPr bwMode="auto">
              <a:xfrm flipV="1">
                <a:off x="2250" y="2648"/>
                <a:ext cx="46" cy="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280"/>
              <p:cNvSpPr>
                <a:spLocks/>
              </p:cNvSpPr>
              <p:nvPr/>
            </p:nvSpPr>
            <p:spPr bwMode="auto">
              <a:xfrm>
                <a:off x="2296" y="2633"/>
                <a:ext cx="37" cy="15"/>
              </a:xfrm>
              <a:custGeom>
                <a:avLst/>
                <a:gdLst>
                  <a:gd name="T0" fmla="*/ 0 w 30"/>
                  <a:gd name="T1" fmla="*/ 12 h 12"/>
                  <a:gd name="T2" fmla="*/ 12 w 30"/>
                  <a:gd name="T3" fmla="*/ 6 h 12"/>
                  <a:gd name="T4" fmla="*/ 30 w 30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12"/>
                    </a:moveTo>
                    <a:lnTo>
                      <a:pt x="12" y="6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77" name="Freeform 281"/>
              <p:cNvSpPr>
                <a:spLocks/>
              </p:cNvSpPr>
              <p:nvPr/>
            </p:nvSpPr>
            <p:spPr bwMode="auto">
              <a:xfrm>
                <a:off x="2333" y="2603"/>
                <a:ext cx="46" cy="30"/>
              </a:xfrm>
              <a:custGeom>
                <a:avLst/>
                <a:gdLst>
                  <a:gd name="T0" fmla="*/ 0 w 36"/>
                  <a:gd name="T1" fmla="*/ 24 h 24"/>
                  <a:gd name="T2" fmla="*/ 18 w 36"/>
                  <a:gd name="T3" fmla="*/ 12 h 24"/>
                  <a:gd name="T4" fmla="*/ 36 w 36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4"/>
                  <a:gd name="T11" fmla="*/ 36 w 3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4">
                    <a:moveTo>
                      <a:pt x="0" y="24"/>
                    </a:moveTo>
                    <a:lnTo>
                      <a:pt x="18" y="12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78" name="Freeform 282"/>
              <p:cNvSpPr>
                <a:spLocks/>
              </p:cNvSpPr>
              <p:nvPr/>
            </p:nvSpPr>
            <p:spPr bwMode="auto">
              <a:xfrm>
                <a:off x="2379" y="2580"/>
                <a:ext cx="45" cy="23"/>
              </a:xfrm>
              <a:custGeom>
                <a:avLst/>
                <a:gdLst>
                  <a:gd name="T0" fmla="*/ 0 w 36"/>
                  <a:gd name="T1" fmla="*/ 18 h 18"/>
                  <a:gd name="T2" fmla="*/ 18 w 36"/>
                  <a:gd name="T3" fmla="*/ 12 h 18"/>
                  <a:gd name="T4" fmla="*/ 36 w 36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8"/>
                  <a:gd name="T11" fmla="*/ 36 w 3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8">
                    <a:moveTo>
                      <a:pt x="0" y="18"/>
                    </a:moveTo>
                    <a:lnTo>
                      <a:pt x="18" y="12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79" name="Freeform 283"/>
              <p:cNvSpPr>
                <a:spLocks/>
              </p:cNvSpPr>
              <p:nvPr/>
            </p:nvSpPr>
            <p:spPr bwMode="auto">
              <a:xfrm>
                <a:off x="2424" y="2542"/>
                <a:ext cx="38" cy="38"/>
              </a:xfrm>
              <a:custGeom>
                <a:avLst/>
                <a:gdLst>
                  <a:gd name="T0" fmla="*/ 0 w 30"/>
                  <a:gd name="T1" fmla="*/ 30 h 30"/>
                  <a:gd name="T2" fmla="*/ 12 w 30"/>
                  <a:gd name="T3" fmla="*/ 18 h 30"/>
                  <a:gd name="T4" fmla="*/ 30 w 30"/>
                  <a:gd name="T5" fmla="*/ 0 h 30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0"/>
                  <a:gd name="T11" fmla="*/ 30 w 30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0">
                    <a:moveTo>
                      <a:pt x="0" y="30"/>
                    </a:moveTo>
                    <a:lnTo>
                      <a:pt x="12" y="18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80" name="Line 284"/>
              <p:cNvSpPr>
                <a:spLocks noChangeShapeType="1"/>
              </p:cNvSpPr>
              <p:nvPr/>
            </p:nvSpPr>
            <p:spPr bwMode="auto">
              <a:xfrm flipV="1">
                <a:off x="2462" y="2505"/>
                <a:ext cx="45" cy="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Line 285"/>
              <p:cNvSpPr>
                <a:spLocks noChangeShapeType="1"/>
              </p:cNvSpPr>
              <p:nvPr/>
            </p:nvSpPr>
            <p:spPr bwMode="auto">
              <a:xfrm flipV="1">
                <a:off x="2507" y="2459"/>
                <a:ext cx="45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Line 286"/>
              <p:cNvSpPr>
                <a:spLocks noChangeShapeType="1"/>
              </p:cNvSpPr>
              <p:nvPr/>
            </p:nvSpPr>
            <p:spPr bwMode="auto">
              <a:xfrm flipV="1">
                <a:off x="2552" y="2406"/>
                <a:ext cx="38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Freeform 287"/>
              <p:cNvSpPr>
                <a:spLocks/>
              </p:cNvSpPr>
              <p:nvPr/>
            </p:nvSpPr>
            <p:spPr bwMode="auto">
              <a:xfrm>
                <a:off x="2590" y="2353"/>
                <a:ext cx="46" cy="53"/>
              </a:xfrm>
              <a:custGeom>
                <a:avLst/>
                <a:gdLst>
                  <a:gd name="T0" fmla="*/ 0 w 37"/>
                  <a:gd name="T1" fmla="*/ 42 h 42"/>
                  <a:gd name="T2" fmla="*/ 18 w 37"/>
                  <a:gd name="T3" fmla="*/ 24 h 42"/>
                  <a:gd name="T4" fmla="*/ 37 w 37"/>
                  <a:gd name="T5" fmla="*/ 0 h 42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2"/>
                  <a:gd name="T11" fmla="*/ 37 w 37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2">
                    <a:moveTo>
                      <a:pt x="0" y="42"/>
                    </a:moveTo>
                    <a:lnTo>
                      <a:pt x="18" y="24"/>
                    </a:lnTo>
                    <a:lnTo>
                      <a:pt x="3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84" name="Freeform 288"/>
              <p:cNvSpPr>
                <a:spLocks/>
              </p:cNvSpPr>
              <p:nvPr/>
            </p:nvSpPr>
            <p:spPr bwMode="auto">
              <a:xfrm>
                <a:off x="2636" y="2285"/>
                <a:ext cx="46" cy="68"/>
              </a:xfrm>
              <a:custGeom>
                <a:avLst/>
                <a:gdLst>
                  <a:gd name="T0" fmla="*/ 0 w 36"/>
                  <a:gd name="T1" fmla="*/ 54 h 54"/>
                  <a:gd name="T2" fmla="*/ 18 w 36"/>
                  <a:gd name="T3" fmla="*/ 30 h 54"/>
                  <a:gd name="T4" fmla="*/ 36 w 36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4"/>
                  <a:gd name="T11" fmla="*/ 36 w 36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4">
                    <a:moveTo>
                      <a:pt x="0" y="54"/>
                    </a:moveTo>
                    <a:lnTo>
                      <a:pt x="18" y="30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85" name="Freeform 289"/>
              <p:cNvSpPr>
                <a:spLocks/>
              </p:cNvSpPr>
              <p:nvPr/>
            </p:nvSpPr>
            <p:spPr bwMode="auto">
              <a:xfrm>
                <a:off x="2682" y="2217"/>
                <a:ext cx="37" cy="68"/>
              </a:xfrm>
              <a:custGeom>
                <a:avLst/>
                <a:gdLst>
                  <a:gd name="T0" fmla="*/ 0 w 30"/>
                  <a:gd name="T1" fmla="*/ 54 h 54"/>
                  <a:gd name="T2" fmla="*/ 12 w 30"/>
                  <a:gd name="T3" fmla="*/ 30 h 54"/>
                  <a:gd name="T4" fmla="*/ 30 w 30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54"/>
                  <a:gd name="T11" fmla="*/ 30 w 30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54">
                    <a:moveTo>
                      <a:pt x="0" y="54"/>
                    </a:moveTo>
                    <a:lnTo>
                      <a:pt x="12" y="30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86" name="Freeform 290"/>
              <p:cNvSpPr>
                <a:spLocks/>
              </p:cNvSpPr>
              <p:nvPr/>
            </p:nvSpPr>
            <p:spPr bwMode="auto">
              <a:xfrm>
                <a:off x="2719" y="2134"/>
                <a:ext cx="46" cy="83"/>
              </a:xfrm>
              <a:custGeom>
                <a:avLst/>
                <a:gdLst>
                  <a:gd name="T0" fmla="*/ 0 w 36"/>
                  <a:gd name="T1" fmla="*/ 66 h 66"/>
                  <a:gd name="T2" fmla="*/ 18 w 36"/>
                  <a:gd name="T3" fmla="*/ 36 h 66"/>
                  <a:gd name="T4" fmla="*/ 36 w 36"/>
                  <a:gd name="T5" fmla="*/ 0 h 6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6"/>
                  <a:gd name="T11" fmla="*/ 36 w 3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6">
                    <a:moveTo>
                      <a:pt x="0" y="66"/>
                    </a:moveTo>
                    <a:lnTo>
                      <a:pt x="18" y="36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87" name="Line 291"/>
              <p:cNvSpPr>
                <a:spLocks noChangeShapeType="1"/>
              </p:cNvSpPr>
              <p:nvPr/>
            </p:nvSpPr>
            <p:spPr bwMode="auto">
              <a:xfrm flipV="1">
                <a:off x="2765" y="2051"/>
                <a:ext cx="45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Line 292"/>
              <p:cNvSpPr>
                <a:spLocks noChangeShapeType="1"/>
              </p:cNvSpPr>
              <p:nvPr/>
            </p:nvSpPr>
            <p:spPr bwMode="auto">
              <a:xfrm flipV="1">
                <a:off x="2810" y="1961"/>
                <a:ext cx="38" cy="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Line 293"/>
              <p:cNvSpPr>
                <a:spLocks noChangeShapeType="1"/>
              </p:cNvSpPr>
              <p:nvPr/>
            </p:nvSpPr>
            <p:spPr bwMode="auto">
              <a:xfrm flipV="1">
                <a:off x="2848" y="1870"/>
                <a:ext cx="45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Line 294"/>
              <p:cNvSpPr>
                <a:spLocks noChangeShapeType="1"/>
              </p:cNvSpPr>
              <p:nvPr/>
            </p:nvSpPr>
            <p:spPr bwMode="auto">
              <a:xfrm flipV="1">
                <a:off x="2893" y="1778"/>
                <a:ext cx="45" cy="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Freeform 295"/>
              <p:cNvSpPr>
                <a:spLocks/>
              </p:cNvSpPr>
              <p:nvPr/>
            </p:nvSpPr>
            <p:spPr bwMode="auto">
              <a:xfrm>
                <a:off x="2938" y="1680"/>
                <a:ext cx="38" cy="98"/>
              </a:xfrm>
              <a:custGeom>
                <a:avLst/>
                <a:gdLst>
                  <a:gd name="T0" fmla="*/ 0 w 30"/>
                  <a:gd name="T1" fmla="*/ 78 h 78"/>
                  <a:gd name="T2" fmla="*/ 12 w 30"/>
                  <a:gd name="T3" fmla="*/ 36 h 78"/>
                  <a:gd name="T4" fmla="*/ 30 w 30"/>
                  <a:gd name="T5" fmla="*/ 0 h 78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78"/>
                  <a:gd name="T11" fmla="*/ 30 w 30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78">
                    <a:moveTo>
                      <a:pt x="0" y="78"/>
                    </a:moveTo>
                    <a:lnTo>
                      <a:pt x="12" y="36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92" name="Freeform 296"/>
              <p:cNvSpPr>
                <a:spLocks/>
              </p:cNvSpPr>
              <p:nvPr/>
            </p:nvSpPr>
            <p:spPr bwMode="auto">
              <a:xfrm>
                <a:off x="2976" y="1589"/>
                <a:ext cx="45" cy="91"/>
              </a:xfrm>
              <a:custGeom>
                <a:avLst/>
                <a:gdLst>
                  <a:gd name="T0" fmla="*/ 0 w 36"/>
                  <a:gd name="T1" fmla="*/ 72 h 72"/>
                  <a:gd name="T2" fmla="*/ 18 w 36"/>
                  <a:gd name="T3" fmla="*/ 36 h 72"/>
                  <a:gd name="T4" fmla="*/ 36 w 36"/>
                  <a:gd name="T5" fmla="*/ 0 h 7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72"/>
                  <a:gd name="T11" fmla="*/ 36 w 36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72">
                    <a:moveTo>
                      <a:pt x="0" y="72"/>
                    </a:moveTo>
                    <a:lnTo>
                      <a:pt x="18" y="36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93" name="Line 297"/>
              <p:cNvSpPr>
                <a:spLocks noChangeShapeType="1"/>
              </p:cNvSpPr>
              <p:nvPr/>
            </p:nvSpPr>
            <p:spPr bwMode="auto">
              <a:xfrm flipV="1">
                <a:off x="3021" y="1506"/>
                <a:ext cx="39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Line 298"/>
              <p:cNvSpPr>
                <a:spLocks noChangeShapeType="1"/>
              </p:cNvSpPr>
              <p:nvPr/>
            </p:nvSpPr>
            <p:spPr bwMode="auto">
              <a:xfrm flipV="1">
                <a:off x="3060" y="1423"/>
                <a:ext cx="4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Line 299"/>
              <p:cNvSpPr>
                <a:spLocks noChangeShapeType="1"/>
              </p:cNvSpPr>
              <p:nvPr/>
            </p:nvSpPr>
            <p:spPr bwMode="auto">
              <a:xfrm flipV="1">
                <a:off x="3106" y="1347"/>
                <a:ext cx="45" cy="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Line 300"/>
              <p:cNvSpPr>
                <a:spLocks noChangeShapeType="1"/>
              </p:cNvSpPr>
              <p:nvPr/>
            </p:nvSpPr>
            <p:spPr bwMode="auto">
              <a:xfrm flipV="1">
                <a:off x="3151" y="1287"/>
                <a:ext cx="38" cy="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Line 301"/>
              <p:cNvSpPr>
                <a:spLocks noChangeShapeType="1"/>
              </p:cNvSpPr>
              <p:nvPr/>
            </p:nvSpPr>
            <p:spPr bwMode="auto">
              <a:xfrm flipV="1">
                <a:off x="3189" y="1234"/>
                <a:ext cx="45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Line 302"/>
              <p:cNvSpPr>
                <a:spLocks noChangeShapeType="1"/>
              </p:cNvSpPr>
              <p:nvPr/>
            </p:nvSpPr>
            <p:spPr bwMode="auto">
              <a:xfrm flipV="1">
                <a:off x="3234" y="1196"/>
                <a:ext cx="45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Line 303"/>
              <p:cNvSpPr>
                <a:spLocks noChangeShapeType="1"/>
              </p:cNvSpPr>
              <p:nvPr/>
            </p:nvSpPr>
            <p:spPr bwMode="auto">
              <a:xfrm flipV="1">
                <a:off x="3279" y="1174"/>
                <a:ext cx="38" cy="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Line 304"/>
              <p:cNvSpPr>
                <a:spLocks noChangeShapeType="1"/>
              </p:cNvSpPr>
              <p:nvPr/>
            </p:nvSpPr>
            <p:spPr bwMode="auto">
              <a:xfrm flipV="1">
                <a:off x="3317" y="1166"/>
                <a:ext cx="45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Line 305"/>
              <p:cNvSpPr>
                <a:spLocks noChangeShapeType="1"/>
              </p:cNvSpPr>
              <p:nvPr/>
            </p:nvSpPr>
            <p:spPr bwMode="auto">
              <a:xfrm>
                <a:off x="3362" y="1166"/>
                <a:ext cx="46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Line 306"/>
              <p:cNvSpPr>
                <a:spLocks noChangeShapeType="1"/>
              </p:cNvSpPr>
              <p:nvPr/>
            </p:nvSpPr>
            <p:spPr bwMode="auto">
              <a:xfrm>
                <a:off x="3408" y="1174"/>
                <a:ext cx="39" cy="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Line 307"/>
              <p:cNvSpPr>
                <a:spLocks noChangeShapeType="1"/>
              </p:cNvSpPr>
              <p:nvPr/>
            </p:nvSpPr>
            <p:spPr bwMode="auto">
              <a:xfrm>
                <a:off x="3447" y="1196"/>
                <a:ext cx="45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Line 308"/>
              <p:cNvSpPr>
                <a:spLocks noChangeShapeType="1"/>
              </p:cNvSpPr>
              <p:nvPr/>
            </p:nvSpPr>
            <p:spPr bwMode="auto">
              <a:xfrm>
                <a:off x="3492" y="1234"/>
                <a:ext cx="45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Line 309"/>
              <p:cNvSpPr>
                <a:spLocks noChangeShapeType="1"/>
              </p:cNvSpPr>
              <p:nvPr/>
            </p:nvSpPr>
            <p:spPr bwMode="auto">
              <a:xfrm>
                <a:off x="3537" y="1287"/>
                <a:ext cx="38" cy="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Line 310"/>
              <p:cNvSpPr>
                <a:spLocks noChangeShapeType="1"/>
              </p:cNvSpPr>
              <p:nvPr/>
            </p:nvSpPr>
            <p:spPr bwMode="auto">
              <a:xfrm>
                <a:off x="3575" y="1347"/>
                <a:ext cx="45" cy="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Line 311"/>
              <p:cNvSpPr>
                <a:spLocks noChangeShapeType="1"/>
              </p:cNvSpPr>
              <p:nvPr/>
            </p:nvSpPr>
            <p:spPr bwMode="auto">
              <a:xfrm>
                <a:off x="3620" y="1423"/>
                <a:ext cx="45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Line 312"/>
              <p:cNvSpPr>
                <a:spLocks noChangeShapeType="1"/>
              </p:cNvSpPr>
              <p:nvPr/>
            </p:nvSpPr>
            <p:spPr bwMode="auto">
              <a:xfrm>
                <a:off x="3665" y="1506"/>
                <a:ext cx="38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Line 313"/>
              <p:cNvSpPr>
                <a:spLocks noChangeShapeType="1"/>
              </p:cNvSpPr>
              <p:nvPr/>
            </p:nvSpPr>
            <p:spPr bwMode="auto">
              <a:xfrm>
                <a:off x="3703" y="1589"/>
                <a:ext cx="45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Freeform 314"/>
              <p:cNvSpPr>
                <a:spLocks/>
              </p:cNvSpPr>
              <p:nvPr/>
            </p:nvSpPr>
            <p:spPr bwMode="auto">
              <a:xfrm>
                <a:off x="3748" y="1680"/>
                <a:ext cx="46" cy="98"/>
              </a:xfrm>
              <a:custGeom>
                <a:avLst/>
                <a:gdLst>
                  <a:gd name="T0" fmla="*/ 0 w 36"/>
                  <a:gd name="T1" fmla="*/ 0 h 78"/>
                  <a:gd name="T2" fmla="*/ 18 w 36"/>
                  <a:gd name="T3" fmla="*/ 36 h 78"/>
                  <a:gd name="T4" fmla="*/ 36 w 36"/>
                  <a:gd name="T5" fmla="*/ 78 h 7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78"/>
                  <a:gd name="T11" fmla="*/ 36 w 36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78">
                    <a:moveTo>
                      <a:pt x="0" y="0"/>
                    </a:moveTo>
                    <a:lnTo>
                      <a:pt x="18" y="36"/>
                    </a:lnTo>
                    <a:lnTo>
                      <a:pt x="36" y="7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1" name="Line 315"/>
              <p:cNvSpPr>
                <a:spLocks noChangeShapeType="1"/>
              </p:cNvSpPr>
              <p:nvPr/>
            </p:nvSpPr>
            <p:spPr bwMode="auto">
              <a:xfrm>
                <a:off x="3794" y="1778"/>
                <a:ext cx="37" cy="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Freeform 316"/>
              <p:cNvSpPr>
                <a:spLocks/>
              </p:cNvSpPr>
              <p:nvPr/>
            </p:nvSpPr>
            <p:spPr bwMode="auto">
              <a:xfrm>
                <a:off x="3831" y="1870"/>
                <a:ext cx="47" cy="91"/>
              </a:xfrm>
              <a:custGeom>
                <a:avLst/>
                <a:gdLst>
                  <a:gd name="T0" fmla="*/ 0 w 37"/>
                  <a:gd name="T1" fmla="*/ 0 h 72"/>
                  <a:gd name="T2" fmla="*/ 19 w 37"/>
                  <a:gd name="T3" fmla="*/ 36 h 72"/>
                  <a:gd name="T4" fmla="*/ 37 w 37"/>
                  <a:gd name="T5" fmla="*/ 72 h 72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72"/>
                  <a:gd name="T11" fmla="*/ 37 w 37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72">
                    <a:moveTo>
                      <a:pt x="0" y="0"/>
                    </a:moveTo>
                    <a:lnTo>
                      <a:pt x="19" y="36"/>
                    </a:lnTo>
                    <a:lnTo>
                      <a:pt x="37" y="7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3" name="Line 317"/>
              <p:cNvSpPr>
                <a:spLocks noChangeShapeType="1"/>
              </p:cNvSpPr>
              <p:nvPr/>
            </p:nvSpPr>
            <p:spPr bwMode="auto">
              <a:xfrm>
                <a:off x="3878" y="1961"/>
                <a:ext cx="38" cy="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Line 318"/>
              <p:cNvSpPr>
                <a:spLocks noChangeShapeType="1"/>
              </p:cNvSpPr>
              <p:nvPr/>
            </p:nvSpPr>
            <p:spPr bwMode="auto">
              <a:xfrm>
                <a:off x="3916" y="2051"/>
                <a:ext cx="45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Freeform 319"/>
              <p:cNvSpPr>
                <a:spLocks/>
              </p:cNvSpPr>
              <p:nvPr/>
            </p:nvSpPr>
            <p:spPr bwMode="auto">
              <a:xfrm>
                <a:off x="3961" y="2134"/>
                <a:ext cx="45" cy="83"/>
              </a:xfrm>
              <a:custGeom>
                <a:avLst/>
                <a:gdLst>
                  <a:gd name="T0" fmla="*/ 0 w 36"/>
                  <a:gd name="T1" fmla="*/ 0 h 66"/>
                  <a:gd name="T2" fmla="*/ 18 w 36"/>
                  <a:gd name="T3" fmla="*/ 36 h 66"/>
                  <a:gd name="T4" fmla="*/ 36 w 36"/>
                  <a:gd name="T5" fmla="*/ 66 h 6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6"/>
                  <a:gd name="T11" fmla="*/ 36 w 3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6">
                    <a:moveTo>
                      <a:pt x="0" y="0"/>
                    </a:moveTo>
                    <a:lnTo>
                      <a:pt x="18" y="36"/>
                    </a:lnTo>
                    <a:lnTo>
                      <a:pt x="36" y="6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6" name="Freeform 320"/>
              <p:cNvSpPr>
                <a:spLocks/>
              </p:cNvSpPr>
              <p:nvPr/>
            </p:nvSpPr>
            <p:spPr bwMode="auto">
              <a:xfrm>
                <a:off x="4006" y="2217"/>
                <a:ext cx="38" cy="68"/>
              </a:xfrm>
              <a:custGeom>
                <a:avLst/>
                <a:gdLst>
                  <a:gd name="T0" fmla="*/ 0 w 30"/>
                  <a:gd name="T1" fmla="*/ 0 h 54"/>
                  <a:gd name="T2" fmla="*/ 12 w 30"/>
                  <a:gd name="T3" fmla="*/ 30 h 54"/>
                  <a:gd name="T4" fmla="*/ 30 w 30"/>
                  <a:gd name="T5" fmla="*/ 54 h 54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54"/>
                  <a:gd name="T11" fmla="*/ 30 w 30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54">
                    <a:moveTo>
                      <a:pt x="0" y="0"/>
                    </a:moveTo>
                    <a:lnTo>
                      <a:pt x="12" y="30"/>
                    </a:lnTo>
                    <a:lnTo>
                      <a:pt x="30" y="5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7" name="Freeform 321"/>
              <p:cNvSpPr>
                <a:spLocks/>
              </p:cNvSpPr>
              <p:nvPr/>
            </p:nvSpPr>
            <p:spPr bwMode="auto">
              <a:xfrm>
                <a:off x="4044" y="2285"/>
                <a:ext cx="45" cy="68"/>
              </a:xfrm>
              <a:custGeom>
                <a:avLst/>
                <a:gdLst>
                  <a:gd name="T0" fmla="*/ 0 w 36"/>
                  <a:gd name="T1" fmla="*/ 0 h 54"/>
                  <a:gd name="T2" fmla="*/ 18 w 36"/>
                  <a:gd name="T3" fmla="*/ 30 h 54"/>
                  <a:gd name="T4" fmla="*/ 36 w 36"/>
                  <a:gd name="T5" fmla="*/ 54 h 5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4"/>
                  <a:gd name="T11" fmla="*/ 36 w 36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4">
                    <a:moveTo>
                      <a:pt x="0" y="0"/>
                    </a:moveTo>
                    <a:lnTo>
                      <a:pt x="18" y="30"/>
                    </a:lnTo>
                    <a:lnTo>
                      <a:pt x="36" y="5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8" name="Freeform 322"/>
              <p:cNvSpPr>
                <a:spLocks/>
              </p:cNvSpPr>
              <p:nvPr/>
            </p:nvSpPr>
            <p:spPr bwMode="auto">
              <a:xfrm>
                <a:off x="4089" y="2353"/>
                <a:ext cx="46" cy="53"/>
              </a:xfrm>
              <a:custGeom>
                <a:avLst/>
                <a:gdLst>
                  <a:gd name="T0" fmla="*/ 0 w 36"/>
                  <a:gd name="T1" fmla="*/ 0 h 42"/>
                  <a:gd name="T2" fmla="*/ 18 w 36"/>
                  <a:gd name="T3" fmla="*/ 24 h 42"/>
                  <a:gd name="T4" fmla="*/ 36 w 36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42"/>
                  <a:gd name="T11" fmla="*/ 36 w 36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42">
                    <a:moveTo>
                      <a:pt x="0" y="0"/>
                    </a:moveTo>
                    <a:lnTo>
                      <a:pt x="18" y="24"/>
                    </a:lnTo>
                    <a:lnTo>
                      <a:pt x="36" y="4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9" name="Line 323"/>
              <p:cNvSpPr>
                <a:spLocks noChangeShapeType="1"/>
              </p:cNvSpPr>
              <p:nvPr/>
            </p:nvSpPr>
            <p:spPr bwMode="auto">
              <a:xfrm>
                <a:off x="4135" y="2406"/>
                <a:ext cx="37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Line 324"/>
              <p:cNvSpPr>
                <a:spLocks noChangeShapeType="1"/>
              </p:cNvSpPr>
              <p:nvPr/>
            </p:nvSpPr>
            <p:spPr bwMode="auto">
              <a:xfrm>
                <a:off x="4172" y="2459"/>
                <a:ext cx="46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Line 325"/>
              <p:cNvSpPr>
                <a:spLocks noChangeShapeType="1"/>
              </p:cNvSpPr>
              <p:nvPr/>
            </p:nvSpPr>
            <p:spPr bwMode="auto">
              <a:xfrm>
                <a:off x="4218" y="2505"/>
                <a:ext cx="46" cy="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2" name="Freeform 326"/>
              <p:cNvSpPr>
                <a:spLocks/>
              </p:cNvSpPr>
              <p:nvPr/>
            </p:nvSpPr>
            <p:spPr bwMode="auto">
              <a:xfrm>
                <a:off x="4264" y="2542"/>
                <a:ext cx="38" cy="38"/>
              </a:xfrm>
              <a:custGeom>
                <a:avLst/>
                <a:gdLst>
                  <a:gd name="T0" fmla="*/ 0 w 30"/>
                  <a:gd name="T1" fmla="*/ 0 h 30"/>
                  <a:gd name="T2" fmla="*/ 12 w 30"/>
                  <a:gd name="T3" fmla="*/ 18 h 30"/>
                  <a:gd name="T4" fmla="*/ 30 w 30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0"/>
                  <a:gd name="T11" fmla="*/ 30 w 30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0">
                    <a:moveTo>
                      <a:pt x="0" y="0"/>
                    </a:moveTo>
                    <a:lnTo>
                      <a:pt x="12" y="18"/>
                    </a:lnTo>
                    <a:lnTo>
                      <a:pt x="30" y="3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23" name="Freeform 327"/>
              <p:cNvSpPr>
                <a:spLocks/>
              </p:cNvSpPr>
              <p:nvPr/>
            </p:nvSpPr>
            <p:spPr bwMode="auto">
              <a:xfrm>
                <a:off x="4302" y="2580"/>
                <a:ext cx="45" cy="23"/>
              </a:xfrm>
              <a:custGeom>
                <a:avLst/>
                <a:gdLst>
                  <a:gd name="T0" fmla="*/ 0 w 36"/>
                  <a:gd name="T1" fmla="*/ 0 h 18"/>
                  <a:gd name="T2" fmla="*/ 18 w 36"/>
                  <a:gd name="T3" fmla="*/ 12 h 18"/>
                  <a:gd name="T4" fmla="*/ 36 w 3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8"/>
                  <a:gd name="T11" fmla="*/ 36 w 3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8">
                    <a:moveTo>
                      <a:pt x="0" y="0"/>
                    </a:moveTo>
                    <a:lnTo>
                      <a:pt x="18" y="12"/>
                    </a:lnTo>
                    <a:lnTo>
                      <a:pt x="36" y="1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24" name="Freeform 328"/>
              <p:cNvSpPr>
                <a:spLocks/>
              </p:cNvSpPr>
              <p:nvPr/>
            </p:nvSpPr>
            <p:spPr bwMode="auto">
              <a:xfrm>
                <a:off x="4347" y="2603"/>
                <a:ext cx="45" cy="30"/>
              </a:xfrm>
              <a:custGeom>
                <a:avLst/>
                <a:gdLst>
                  <a:gd name="T0" fmla="*/ 0 w 36"/>
                  <a:gd name="T1" fmla="*/ 0 h 24"/>
                  <a:gd name="T2" fmla="*/ 18 w 36"/>
                  <a:gd name="T3" fmla="*/ 12 h 24"/>
                  <a:gd name="T4" fmla="*/ 36 w 36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4"/>
                  <a:gd name="T11" fmla="*/ 36 w 3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4">
                    <a:moveTo>
                      <a:pt x="0" y="0"/>
                    </a:moveTo>
                    <a:lnTo>
                      <a:pt x="18" y="12"/>
                    </a:lnTo>
                    <a:lnTo>
                      <a:pt x="36" y="2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25" name="Freeform 329"/>
              <p:cNvSpPr>
                <a:spLocks/>
              </p:cNvSpPr>
              <p:nvPr/>
            </p:nvSpPr>
            <p:spPr bwMode="auto">
              <a:xfrm>
                <a:off x="4392" y="2633"/>
                <a:ext cx="38" cy="15"/>
              </a:xfrm>
              <a:custGeom>
                <a:avLst/>
                <a:gdLst>
                  <a:gd name="T0" fmla="*/ 0 w 30"/>
                  <a:gd name="T1" fmla="*/ 0 h 12"/>
                  <a:gd name="T2" fmla="*/ 12 w 30"/>
                  <a:gd name="T3" fmla="*/ 6 h 12"/>
                  <a:gd name="T4" fmla="*/ 30 w 30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0"/>
                    </a:moveTo>
                    <a:lnTo>
                      <a:pt x="12" y="6"/>
                    </a:lnTo>
                    <a:lnTo>
                      <a:pt x="30" y="1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26" name="Line 330"/>
              <p:cNvSpPr>
                <a:spLocks noChangeShapeType="1"/>
              </p:cNvSpPr>
              <p:nvPr/>
            </p:nvSpPr>
            <p:spPr bwMode="auto">
              <a:xfrm>
                <a:off x="4430" y="2648"/>
                <a:ext cx="45" cy="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Line 331"/>
              <p:cNvSpPr>
                <a:spLocks noChangeShapeType="1"/>
              </p:cNvSpPr>
              <p:nvPr/>
            </p:nvSpPr>
            <p:spPr bwMode="auto">
              <a:xfrm>
                <a:off x="4475" y="2663"/>
                <a:ext cx="46" cy="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Line 332"/>
              <p:cNvSpPr>
                <a:spLocks noChangeShapeType="1"/>
              </p:cNvSpPr>
              <p:nvPr/>
            </p:nvSpPr>
            <p:spPr bwMode="auto">
              <a:xfrm>
                <a:off x="4521" y="2678"/>
                <a:ext cx="37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9" name="Line 333"/>
              <p:cNvSpPr>
                <a:spLocks noChangeShapeType="1"/>
              </p:cNvSpPr>
              <p:nvPr/>
            </p:nvSpPr>
            <p:spPr bwMode="auto">
              <a:xfrm>
                <a:off x="4558" y="2686"/>
                <a:ext cx="46" cy="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Line 334"/>
              <p:cNvSpPr>
                <a:spLocks noChangeShapeType="1"/>
              </p:cNvSpPr>
              <p:nvPr/>
            </p:nvSpPr>
            <p:spPr bwMode="auto">
              <a:xfrm>
                <a:off x="4604" y="2693"/>
                <a:ext cx="45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8" name="Group 302"/>
            <p:cNvGrpSpPr>
              <a:grpSpLocks/>
            </p:cNvGrpSpPr>
            <p:nvPr/>
          </p:nvGrpSpPr>
          <p:grpSpPr bwMode="auto">
            <a:xfrm>
              <a:off x="104" y="1904"/>
              <a:ext cx="3722" cy="1384"/>
              <a:chOff x="104" y="1904"/>
              <a:chExt cx="3722" cy="1384"/>
            </a:xfrm>
          </p:grpSpPr>
          <p:sp>
            <p:nvSpPr>
              <p:cNvPr id="159" name="Line 194"/>
              <p:cNvSpPr>
                <a:spLocks noChangeShapeType="1"/>
              </p:cNvSpPr>
              <p:nvPr/>
            </p:nvSpPr>
            <p:spPr bwMode="auto">
              <a:xfrm>
                <a:off x="1984" y="1920"/>
                <a:ext cx="0" cy="1192"/>
              </a:xfrm>
              <a:prstGeom prst="line">
                <a:avLst/>
              </a:prstGeom>
              <a:noFill/>
              <a:ln w="22225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60" name="Group 264"/>
              <p:cNvGrpSpPr>
                <a:grpSpLocks/>
              </p:cNvGrpSpPr>
              <p:nvPr/>
            </p:nvGrpSpPr>
            <p:grpSpPr bwMode="auto">
              <a:xfrm>
                <a:off x="104" y="2178"/>
                <a:ext cx="2815" cy="1110"/>
                <a:chOff x="104" y="210"/>
                <a:chExt cx="2815" cy="1110"/>
              </a:xfrm>
            </p:grpSpPr>
            <p:sp>
              <p:nvSpPr>
                <p:cNvPr id="166" name="Text Box 337"/>
                <p:cNvSpPr txBox="1">
                  <a:spLocks noChangeArrowheads="1"/>
                </p:cNvSpPr>
                <p:nvPr/>
              </p:nvSpPr>
              <p:spPr bwMode="auto">
                <a:xfrm>
                  <a:off x="2803" y="956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endParaRPr lang="en-US" sz="1400" b="1">
                    <a:latin typeface="Verdana" charset="0"/>
                  </a:endParaRPr>
                </a:p>
              </p:txBody>
            </p:sp>
            <p:sp>
              <p:nvSpPr>
                <p:cNvPr id="167" name="Line 335"/>
                <p:cNvSpPr>
                  <a:spLocks noChangeShapeType="1"/>
                </p:cNvSpPr>
                <p:nvPr/>
              </p:nvSpPr>
              <p:spPr bwMode="auto">
                <a:xfrm>
                  <a:off x="324" y="211"/>
                  <a:ext cx="0" cy="9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" name="Line 336"/>
                <p:cNvSpPr>
                  <a:spLocks noChangeShapeType="1"/>
                </p:cNvSpPr>
                <p:nvPr/>
              </p:nvSpPr>
              <p:spPr bwMode="auto">
                <a:xfrm flipV="1">
                  <a:off x="324" y="1143"/>
                  <a:ext cx="2512" cy="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" name="Text Box 338"/>
                <p:cNvSpPr txBox="1">
                  <a:spLocks noChangeArrowheads="1"/>
                </p:cNvSpPr>
                <p:nvPr/>
              </p:nvSpPr>
              <p:spPr bwMode="auto">
                <a:xfrm>
                  <a:off x="104" y="210"/>
                  <a:ext cx="197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fr-FR" sz="2000">
                      <a:latin typeface="Comic Sans MS" charset="0"/>
                    </a:rPr>
                    <a:t>f</a:t>
                  </a:r>
                  <a:endParaRPr lang="en-US" sz="2000">
                    <a:latin typeface="Comic Sans MS" charset="0"/>
                  </a:endParaRPr>
                </a:p>
              </p:txBody>
            </p:sp>
            <p:sp>
              <p:nvSpPr>
                <p:cNvPr id="170" name="Text Box 600"/>
                <p:cNvSpPr txBox="1">
                  <a:spLocks noChangeArrowheads="1"/>
                </p:cNvSpPr>
                <p:nvPr/>
              </p:nvSpPr>
              <p:spPr bwMode="auto">
                <a:xfrm>
                  <a:off x="2710" y="1147"/>
                  <a:ext cx="185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fr-FR" sz="1200">
                      <a:latin typeface="Tahoma" charset="0"/>
                    </a:rPr>
                    <a:t>+</a:t>
                  </a:r>
                </a:p>
              </p:txBody>
            </p:sp>
          </p:grpSp>
          <p:grpSp>
            <p:nvGrpSpPr>
              <p:cNvPr id="161" name="Group 289"/>
              <p:cNvGrpSpPr>
                <a:grpSpLocks/>
              </p:cNvGrpSpPr>
              <p:nvPr/>
            </p:nvGrpSpPr>
            <p:grpSpPr bwMode="auto">
              <a:xfrm>
                <a:off x="1784" y="1904"/>
                <a:ext cx="2042" cy="697"/>
                <a:chOff x="1784" y="1904"/>
                <a:chExt cx="2042" cy="697"/>
              </a:xfrm>
            </p:grpSpPr>
            <p:sp>
              <p:nvSpPr>
                <p:cNvPr id="162" name="AutoShape 290"/>
                <p:cNvSpPr>
                  <a:spLocks noChangeArrowheads="1"/>
                </p:cNvSpPr>
                <p:nvPr/>
              </p:nvSpPr>
              <p:spPr bwMode="auto">
                <a:xfrm>
                  <a:off x="1784" y="1904"/>
                  <a:ext cx="216" cy="80"/>
                </a:xfrm>
                <a:prstGeom prst="leftRightArrow">
                  <a:avLst>
                    <a:gd name="adj1" fmla="val 50000"/>
                    <a:gd name="adj2" fmla="val 54000"/>
                  </a:avLst>
                </a:prstGeom>
                <a:solidFill>
                  <a:srgbClr val="CC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3" name="Oval 291"/>
                <p:cNvSpPr>
                  <a:spLocks noChangeArrowheads="1"/>
                </p:cNvSpPr>
                <p:nvPr/>
              </p:nvSpPr>
              <p:spPr bwMode="auto">
                <a:xfrm>
                  <a:off x="2120" y="1952"/>
                  <a:ext cx="616" cy="224"/>
                </a:xfrm>
                <a:prstGeom prst="ellipse">
                  <a:avLst/>
                </a:prstGeom>
                <a:noFill/>
                <a:ln w="222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8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cxnSp>
              <p:nvCxnSpPr>
                <p:cNvPr id="164" name="AutoShape 292"/>
                <p:cNvCxnSpPr>
                  <a:cxnSpLocks noChangeShapeType="1"/>
                  <a:stCxn id="163" idx="4"/>
                  <a:endCxn id="210" idx="1"/>
                </p:cNvCxnSpPr>
                <p:nvPr/>
              </p:nvCxnSpPr>
              <p:spPr bwMode="auto">
                <a:xfrm flipH="1">
                  <a:off x="2220" y="2183"/>
                  <a:ext cx="208" cy="418"/>
                </a:xfrm>
                <a:prstGeom prst="straightConnector1">
                  <a:avLst/>
                </a:prstGeom>
                <a:noFill/>
                <a:ln w="222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65" name="Text Box 293"/>
                <p:cNvSpPr txBox="1">
                  <a:spLocks noChangeArrowheads="1"/>
                </p:cNvSpPr>
                <p:nvPr/>
              </p:nvSpPr>
              <p:spPr bwMode="auto">
                <a:xfrm>
                  <a:off x="3630" y="1975"/>
                  <a:ext cx="19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2</a:t>
                  </a:r>
                </a:p>
              </p:txBody>
            </p:sp>
          </p:grpSp>
        </p:grpSp>
      </p:grpSp>
      <p:grpSp>
        <p:nvGrpSpPr>
          <p:cNvPr id="231" name="Group 312"/>
          <p:cNvGrpSpPr>
            <a:grpSpLocks/>
          </p:cNvGrpSpPr>
          <p:nvPr/>
        </p:nvGrpSpPr>
        <p:grpSpPr bwMode="auto">
          <a:xfrm>
            <a:off x="165100" y="4445000"/>
            <a:ext cx="5908675" cy="2387600"/>
            <a:chOff x="104" y="2800"/>
            <a:chExt cx="3722" cy="1504"/>
          </a:xfrm>
        </p:grpSpPr>
        <p:grpSp>
          <p:nvGrpSpPr>
            <p:cNvPr id="232" name="Group 311"/>
            <p:cNvGrpSpPr>
              <a:grpSpLocks/>
            </p:cNvGrpSpPr>
            <p:nvPr/>
          </p:nvGrpSpPr>
          <p:grpSpPr bwMode="auto">
            <a:xfrm>
              <a:off x="104" y="2832"/>
              <a:ext cx="3211" cy="1472"/>
              <a:chOff x="104" y="2832"/>
              <a:chExt cx="3211" cy="1472"/>
            </a:xfrm>
          </p:grpSpPr>
          <p:sp>
            <p:nvSpPr>
              <p:cNvPr id="238" name="Text Box 599"/>
              <p:cNvSpPr txBox="1">
                <a:spLocks noChangeArrowheads="1"/>
              </p:cNvSpPr>
              <p:nvPr/>
            </p:nvSpPr>
            <p:spPr bwMode="auto">
              <a:xfrm>
                <a:off x="231" y="4115"/>
                <a:ext cx="18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sz="1200">
                    <a:latin typeface="Tahoma" charset="0"/>
                  </a:rPr>
                  <a:t>0</a:t>
                </a:r>
              </a:p>
            </p:txBody>
          </p:sp>
          <p:sp>
            <p:nvSpPr>
              <p:cNvPr id="239" name="Line 275"/>
              <p:cNvSpPr>
                <a:spLocks noChangeShapeType="1"/>
              </p:cNvSpPr>
              <p:nvPr/>
            </p:nvSpPr>
            <p:spPr bwMode="auto">
              <a:xfrm flipV="1">
                <a:off x="1439" y="4100"/>
                <a:ext cx="18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0" name="Freeform 276"/>
              <p:cNvSpPr>
                <a:spLocks/>
              </p:cNvSpPr>
              <p:nvPr/>
            </p:nvSpPr>
            <p:spPr bwMode="auto">
              <a:xfrm>
                <a:off x="1457" y="4096"/>
                <a:ext cx="22" cy="4"/>
              </a:xfrm>
              <a:custGeom>
                <a:avLst/>
                <a:gdLst>
                  <a:gd name="T0" fmla="*/ 0 w 36"/>
                  <a:gd name="T1" fmla="*/ 6 h 6"/>
                  <a:gd name="T2" fmla="*/ 18 w 36"/>
                  <a:gd name="T3" fmla="*/ 0 h 6"/>
                  <a:gd name="T4" fmla="*/ 36 w 3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"/>
                  <a:gd name="T11" fmla="*/ 36 w 3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">
                    <a:moveTo>
                      <a:pt x="0" y="6"/>
                    </a:moveTo>
                    <a:lnTo>
                      <a:pt x="18" y="0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41" name="Line 277"/>
              <p:cNvSpPr>
                <a:spLocks noChangeShapeType="1"/>
              </p:cNvSpPr>
              <p:nvPr/>
            </p:nvSpPr>
            <p:spPr bwMode="auto">
              <a:xfrm flipV="1">
                <a:off x="1479" y="4092"/>
                <a:ext cx="18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2" name="Line 278"/>
              <p:cNvSpPr>
                <a:spLocks noChangeShapeType="1"/>
              </p:cNvSpPr>
              <p:nvPr/>
            </p:nvSpPr>
            <p:spPr bwMode="auto">
              <a:xfrm flipV="1">
                <a:off x="1497" y="4084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3" name="Line 279"/>
              <p:cNvSpPr>
                <a:spLocks noChangeShapeType="1"/>
              </p:cNvSpPr>
              <p:nvPr/>
            </p:nvSpPr>
            <p:spPr bwMode="auto">
              <a:xfrm flipV="1">
                <a:off x="1519" y="4077"/>
                <a:ext cx="22" cy="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Freeform 280"/>
              <p:cNvSpPr>
                <a:spLocks/>
              </p:cNvSpPr>
              <p:nvPr/>
            </p:nvSpPr>
            <p:spPr bwMode="auto">
              <a:xfrm>
                <a:off x="1541" y="4069"/>
                <a:ext cx="18" cy="8"/>
              </a:xfrm>
              <a:custGeom>
                <a:avLst/>
                <a:gdLst>
                  <a:gd name="T0" fmla="*/ 0 w 30"/>
                  <a:gd name="T1" fmla="*/ 12 h 12"/>
                  <a:gd name="T2" fmla="*/ 12 w 30"/>
                  <a:gd name="T3" fmla="*/ 6 h 12"/>
                  <a:gd name="T4" fmla="*/ 30 w 30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12"/>
                    </a:moveTo>
                    <a:lnTo>
                      <a:pt x="12" y="6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45" name="Freeform 281"/>
              <p:cNvSpPr>
                <a:spLocks/>
              </p:cNvSpPr>
              <p:nvPr/>
            </p:nvSpPr>
            <p:spPr bwMode="auto">
              <a:xfrm>
                <a:off x="1559" y="4054"/>
                <a:ext cx="22" cy="15"/>
              </a:xfrm>
              <a:custGeom>
                <a:avLst/>
                <a:gdLst>
                  <a:gd name="T0" fmla="*/ 0 w 36"/>
                  <a:gd name="T1" fmla="*/ 24 h 24"/>
                  <a:gd name="T2" fmla="*/ 18 w 36"/>
                  <a:gd name="T3" fmla="*/ 12 h 24"/>
                  <a:gd name="T4" fmla="*/ 36 w 36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4"/>
                  <a:gd name="T11" fmla="*/ 36 w 3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4">
                    <a:moveTo>
                      <a:pt x="0" y="24"/>
                    </a:moveTo>
                    <a:lnTo>
                      <a:pt x="18" y="12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46" name="Freeform 282"/>
              <p:cNvSpPr>
                <a:spLocks/>
              </p:cNvSpPr>
              <p:nvPr/>
            </p:nvSpPr>
            <p:spPr bwMode="auto">
              <a:xfrm>
                <a:off x="1581" y="4042"/>
                <a:ext cx="22" cy="12"/>
              </a:xfrm>
              <a:custGeom>
                <a:avLst/>
                <a:gdLst>
                  <a:gd name="T0" fmla="*/ 0 w 36"/>
                  <a:gd name="T1" fmla="*/ 18 h 18"/>
                  <a:gd name="T2" fmla="*/ 18 w 36"/>
                  <a:gd name="T3" fmla="*/ 12 h 18"/>
                  <a:gd name="T4" fmla="*/ 36 w 36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8"/>
                  <a:gd name="T11" fmla="*/ 36 w 3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8">
                    <a:moveTo>
                      <a:pt x="0" y="18"/>
                    </a:moveTo>
                    <a:lnTo>
                      <a:pt x="18" y="12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47" name="Freeform 283"/>
              <p:cNvSpPr>
                <a:spLocks/>
              </p:cNvSpPr>
              <p:nvPr/>
            </p:nvSpPr>
            <p:spPr bwMode="auto">
              <a:xfrm>
                <a:off x="1603" y="4022"/>
                <a:ext cx="18" cy="20"/>
              </a:xfrm>
              <a:custGeom>
                <a:avLst/>
                <a:gdLst>
                  <a:gd name="T0" fmla="*/ 0 w 30"/>
                  <a:gd name="T1" fmla="*/ 30 h 30"/>
                  <a:gd name="T2" fmla="*/ 12 w 30"/>
                  <a:gd name="T3" fmla="*/ 18 h 30"/>
                  <a:gd name="T4" fmla="*/ 30 w 30"/>
                  <a:gd name="T5" fmla="*/ 0 h 30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0"/>
                  <a:gd name="T11" fmla="*/ 30 w 30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0">
                    <a:moveTo>
                      <a:pt x="0" y="30"/>
                    </a:moveTo>
                    <a:lnTo>
                      <a:pt x="12" y="18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48" name="Line 284"/>
              <p:cNvSpPr>
                <a:spLocks noChangeShapeType="1"/>
              </p:cNvSpPr>
              <p:nvPr/>
            </p:nvSpPr>
            <p:spPr bwMode="auto">
              <a:xfrm flipV="1">
                <a:off x="1621" y="4003"/>
                <a:ext cx="22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9" name="Line 285"/>
              <p:cNvSpPr>
                <a:spLocks noChangeShapeType="1"/>
              </p:cNvSpPr>
              <p:nvPr/>
            </p:nvSpPr>
            <p:spPr bwMode="auto">
              <a:xfrm flipV="1">
                <a:off x="1643" y="3979"/>
                <a:ext cx="2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0" name="Line 286"/>
              <p:cNvSpPr>
                <a:spLocks noChangeShapeType="1"/>
              </p:cNvSpPr>
              <p:nvPr/>
            </p:nvSpPr>
            <p:spPr bwMode="auto">
              <a:xfrm flipV="1">
                <a:off x="1664" y="3952"/>
                <a:ext cx="1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1" name="Freeform 287"/>
              <p:cNvSpPr>
                <a:spLocks/>
              </p:cNvSpPr>
              <p:nvPr/>
            </p:nvSpPr>
            <p:spPr bwMode="auto">
              <a:xfrm>
                <a:off x="1683" y="3925"/>
                <a:ext cx="22" cy="27"/>
              </a:xfrm>
              <a:custGeom>
                <a:avLst/>
                <a:gdLst>
                  <a:gd name="T0" fmla="*/ 0 w 37"/>
                  <a:gd name="T1" fmla="*/ 42 h 42"/>
                  <a:gd name="T2" fmla="*/ 18 w 37"/>
                  <a:gd name="T3" fmla="*/ 24 h 42"/>
                  <a:gd name="T4" fmla="*/ 37 w 37"/>
                  <a:gd name="T5" fmla="*/ 0 h 42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2"/>
                  <a:gd name="T11" fmla="*/ 37 w 37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2">
                    <a:moveTo>
                      <a:pt x="0" y="42"/>
                    </a:moveTo>
                    <a:lnTo>
                      <a:pt x="18" y="24"/>
                    </a:lnTo>
                    <a:lnTo>
                      <a:pt x="3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52" name="Freeform 288"/>
              <p:cNvSpPr>
                <a:spLocks/>
              </p:cNvSpPr>
              <p:nvPr/>
            </p:nvSpPr>
            <p:spPr bwMode="auto">
              <a:xfrm>
                <a:off x="1705" y="3890"/>
                <a:ext cx="22" cy="35"/>
              </a:xfrm>
              <a:custGeom>
                <a:avLst/>
                <a:gdLst>
                  <a:gd name="T0" fmla="*/ 0 w 36"/>
                  <a:gd name="T1" fmla="*/ 54 h 54"/>
                  <a:gd name="T2" fmla="*/ 18 w 36"/>
                  <a:gd name="T3" fmla="*/ 30 h 54"/>
                  <a:gd name="T4" fmla="*/ 36 w 36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4"/>
                  <a:gd name="T11" fmla="*/ 36 w 36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4">
                    <a:moveTo>
                      <a:pt x="0" y="54"/>
                    </a:moveTo>
                    <a:lnTo>
                      <a:pt x="18" y="30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53" name="Freeform 289"/>
              <p:cNvSpPr>
                <a:spLocks/>
              </p:cNvSpPr>
              <p:nvPr/>
            </p:nvSpPr>
            <p:spPr bwMode="auto">
              <a:xfrm>
                <a:off x="1727" y="3855"/>
                <a:ext cx="18" cy="35"/>
              </a:xfrm>
              <a:custGeom>
                <a:avLst/>
                <a:gdLst>
                  <a:gd name="T0" fmla="*/ 0 w 30"/>
                  <a:gd name="T1" fmla="*/ 54 h 54"/>
                  <a:gd name="T2" fmla="*/ 12 w 30"/>
                  <a:gd name="T3" fmla="*/ 30 h 54"/>
                  <a:gd name="T4" fmla="*/ 30 w 30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54"/>
                  <a:gd name="T11" fmla="*/ 30 w 30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54">
                    <a:moveTo>
                      <a:pt x="0" y="54"/>
                    </a:moveTo>
                    <a:lnTo>
                      <a:pt x="12" y="30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54" name="Freeform 290"/>
              <p:cNvSpPr>
                <a:spLocks/>
              </p:cNvSpPr>
              <p:nvPr/>
            </p:nvSpPr>
            <p:spPr bwMode="auto">
              <a:xfrm>
                <a:off x="1745" y="3812"/>
                <a:ext cx="22" cy="43"/>
              </a:xfrm>
              <a:custGeom>
                <a:avLst/>
                <a:gdLst>
                  <a:gd name="T0" fmla="*/ 0 w 36"/>
                  <a:gd name="T1" fmla="*/ 66 h 66"/>
                  <a:gd name="T2" fmla="*/ 18 w 36"/>
                  <a:gd name="T3" fmla="*/ 36 h 66"/>
                  <a:gd name="T4" fmla="*/ 36 w 36"/>
                  <a:gd name="T5" fmla="*/ 0 h 6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6"/>
                  <a:gd name="T11" fmla="*/ 36 w 3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6">
                    <a:moveTo>
                      <a:pt x="0" y="66"/>
                    </a:moveTo>
                    <a:lnTo>
                      <a:pt x="18" y="36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55" name="Line 291"/>
              <p:cNvSpPr>
                <a:spLocks noChangeShapeType="1"/>
              </p:cNvSpPr>
              <p:nvPr/>
            </p:nvSpPr>
            <p:spPr bwMode="auto">
              <a:xfrm flipV="1">
                <a:off x="1767" y="3769"/>
                <a:ext cx="21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Line 292"/>
              <p:cNvSpPr>
                <a:spLocks noChangeShapeType="1"/>
              </p:cNvSpPr>
              <p:nvPr/>
            </p:nvSpPr>
            <p:spPr bwMode="auto">
              <a:xfrm flipV="1">
                <a:off x="1788" y="3723"/>
                <a:ext cx="19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7" name="Line 293"/>
              <p:cNvSpPr>
                <a:spLocks noChangeShapeType="1"/>
              </p:cNvSpPr>
              <p:nvPr/>
            </p:nvSpPr>
            <p:spPr bwMode="auto">
              <a:xfrm flipV="1">
                <a:off x="1807" y="3676"/>
                <a:ext cx="21" cy="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8" name="Line 294"/>
              <p:cNvSpPr>
                <a:spLocks noChangeShapeType="1"/>
              </p:cNvSpPr>
              <p:nvPr/>
            </p:nvSpPr>
            <p:spPr bwMode="auto">
              <a:xfrm flipV="1">
                <a:off x="1828" y="3629"/>
                <a:ext cx="22" cy="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9" name="Freeform 295"/>
              <p:cNvSpPr>
                <a:spLocks/>
              </p:cNvSpPr>
              <p:nvPr/>
            </p:nvSpPr>
            <p:spPr bwMode="auto">
              <a:xfrm>
                <a:off x="1850" y="3579"/>
                <a:ext cx="18" cy="50"/>
              </a:xfrm>
              <a:custGeom>
                <a:avLst/>
                <a:gdLst>
                  <a:gd name="T0" fmla="*/ 0 w 30"/>
                  <a:gd name="T1" fmla="*/ 78 h 78"/>
                  <a:gd name="T2" fmla="*/ 12 w 30"/>
                  <a:gd name="T3" fmla="*/ 36 h 78"/>
                  <a:gd name="T4" fmla="*/ 30 w 30"/>
                  <a:gd name="T5" fmla="*/ 0 h 78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78"/>
                  <a:gd name="T11" fmla="*/ 30 w 30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78">
                    <a:moveTo>
                      <a:pt x="0" y="78"/>
                    </a:moveTo>
                    <a:lnTo>
                      <a:pt x="12" y="36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60" name="Freeform 296"/>
              <p:cNvSpPr>
                <a:spLocks/>
              </p:cNvSpPr>
              <p:nvPr/>
            </p:nvSpPr>
            <p:spPr bwMode="auto">
              <a:xfrm>
                <a:off x="1868" y="3532"/>
                <a:ext cx="22" cy="47"/>
              </a:xfrm>
              <a:custGeom>
                <a:avLst/>
                <a:gdLst>
                  <a:gd name="T0" fmla="*/ 0 w 36"/>
                  <a:gd name="T1" fmla="*/ 72 h 72"/>
                  <a:gd name="T2" fmla="*/ 18 w 36"/>
                  <a:gd name="T3" fmla="*/ 36 h 72"/>
                  <a:gd name="T4" fmla="*/ 36 w 36"/>
                  <a:gd name="T5" fmla="*/ 0 h 7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72"/>
                  <a:gd name="T11" fmla="*/ 36 w 36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72">
                    <a:moveTo>
                      <a:pt x="0" y="72"/>
                    </a:moveTo>
                    <a:lnTo>
                      <a:pt x="18" y="36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61" name="Line 297"/>
              <p:cNvSpPr>
                <a:spLocks noChangeShapeType="1"/>
              </p:cNvSpPr>
              <p:nvPr/>
            </p:nvSpPr>
            <p:spPr bwMode="auto">
              <a:xfrm flipV="1">
                <a:off x="1890" y="3489"/>
                <a:ext cx="18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2" name="Line 298"/>
              <p:cNvSpPr>
                <a:spLocks noChangeShapeType="1"/>
              </p:cNvSpPr>
              <p:nvPr/>
            </p:nvSpPr>
            <p:spPr bwMode="auto">
              <a:xfrm flipV="1">
                <a:off x="1908" y="3446"/>
                <a:ext cx="23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3" name="Line 299"/>
              <p:cNvSpPr>
                <a:spLocks noChangeShapeType="1"/>
              </p:cNvSpPr>
              <p:nvPr/>
            </p:nvSpPr>
            <p:spPr bwMode="auto">
              <a:xfrm flipV="1">
                <a:off x="1931" y="3407"/>
                <a:ext cx="21" cy="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4" name="Line 300"/>
              <p:cNvSpPr>
                <a:spLocks noChangeShapeType="1"/>
              </p:cNvSpPr>
              <p:nvPr/>
            </p:nvSpPr>
            <p:spPr bwMode="auto">
              <a:xfrm flipV="1">
                <a:off x="1952" y="3376"/>
                <a:ext cx="18" cy="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5" name="Line 301"/>
              <p:cNvSpPr>
                <a:spLocks noChangeShapeType="1"/>
              </p:cNvSpPr>
              <p:nvPr/>
            </p:nvSpPr>
            <p:spPr bwMode="auto">
              <a:xfrm flipV="1">
                <a:off x="1970" y="3349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Line 302"/>
              <p:cNvSpPr>
                <a:spLocks noChangeShapeType="1"/>
              </p:cNvSpPr>
              <p:nvPr/>
            </p:nvSpPr>
            <p:spPr bwMode="auto">
              <a:xfrm flipV="1">
                <a:off x="1992" y="3329"/>
                <a:ext cx="22" cy="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Line 303"/>
              <p:cNvSpPr>
                <a:spLocks noChangeShapeType="1"/>
              </p:cNvSpPr>
              <p:nvPr/>
            </p:nvSpPr>
            <p:spPr bwMode="auto">
              <a:xfrm flipV="1">
                <a:off x="2014" y="3318"/>
                <a:ext cx="18" cy="1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Line 304"/>
              <p:cNvSpPr>
                <a:spLocks noChangeShapeType="1"/>
              </p:cNvSpPr>
              <p:nvPr/>
            </p:nvSpPr>
            <p:spPr bwMode="auto">
              <a:xfrm flipV="1">
                <a:off x="2032" y="3314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" name="Line 305"/>
              <p:cNvSpPr>
                <a:spLocks noChangeShapeType="1"/>
              </p:cNvSpPr>
              <p:nvPr/>
            </p:nvSpPr>
            <p:spPr bwMode="auto">
              <a:xfrm>
                <a:off x="2054" y="3314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Line 306"/>
              <p:cNvSpPr>
                <a:spLocks noChangeShapeType="1"/>
              </p:cNvSpPr>
              <p:nvPr/>
            </p:nvSpPr>
            <p:spPr bwMode="auto">
              <a:xfrm>
                <a:off x="2076" y="3318"/>
                <a:ext cx="18" cy="1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Line 307"/>
              <p:cNvSpPr>
                <a:spLocks noChangeShapeType="1"/>
              </p:cNvSpPr>
              <p:nvPr/>
            </p:nvSpPr>
            <p:spPr bwMode="auto">
              <a:xfrm>
                <a:off x="2094" y="3329"/>
                <a:ext cx="22" cy="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Line 308"/>
              <p:cNvSpPr>
                <a:spLocks noChangeShapeType="1"/>
              </p:cNvSpPr>
              <p:nvPr/>
            </p:nvSpPr>
            <p:spPr bwMode="auto">
              <a:xfrm>
                <a:off x="2116" y="3349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3" name="Line 309"/>
              <p:cNvSpPr>
                <a:spLocks noChangeShapeType="1"/>
              </p:cNvSpPr>
              <p:nvPr/>
            </p:nvSpPr>
            <p:spPr bwMode="auto">
              <a:xfrm>
                <a:off x="2138" y="3376"/>
                <a:ext cx="18" cy="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4" name="Line 310"/>
              <p:cNvSpPr>
                <a:spLocks noChangeShapeType="1"/>
              </p:cNvSpPr>
              <p:nvPr/>
            </p:nvSpPr>
            <p:spPr bwMode="auto">
              <a:xfrm>
                <a:off x="2156" y="3407"/>
                <a:ext cx="22" cy="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5" name="Line 311"/>
              <p:cNvSpPr>
                <a:spLocks noChangeShapeType="1"/>
              </p:cNvSpPr>
              <p:nvPr/>
            </p:nvSpPr>
            <p:spPr bwMode="auto">
              <a:xfrm>
                <a:off x="2178" y="3446"/>
                <a:ext cx="21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" name="Line 312"/>
              <p:cNvSpPr>
                <a:spLocks noChangeShapeType="1"/>
              </p:cNvSpPr>
              <p:nvPr/>
            </p:nvSpPr>
            <p:spPr bwMode="auto">
              <a:xfrm>
                <a:off x="2199" y="3489"/>
                <a:ext cx="18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" name="Line 313"/>
              <p:cNvSpPr>
                <a:spLocks noChangeShapeType="1"/>
              </p:cNvSpPr>
              <p:nvPr/>
            </p:nvSpPr>
            <p:spPr bwMode="auto">
              <a:xfrm>
                <a:off x="2217" y="3532"/>
                <a:ext cx="22" cy="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" name="Freeform 314"/>
              <p:cNvSpPr>
                <a:spLocks/>
              </p:cNvSpPr>
              <p:nvPr/>
            </p:nvSpPr>
            <p:spPr bwMode="auto">
              <a:xfrm>
                <a:off x="2239" y="3579"/>
                <a:ext cx="22" cy="50"/>
              </a:xfrm>
              <a:custGeom>
                <a:avLst/>
                <a:gdLst>
                  <a:gd name="T0" fmla="*/ 0 w 36"/>
                  <a:gd name="T1" fmla="*/ 0 h 78"/>
                  <a:gd name="T2" fmla="*/ 18 w 36"/>
                  <a:gd name="T3" fmla="*/ 36 h 78"/>
                  <a:gd name="T4" fmla="*/ 36 w 36"/>
                  <a:gd name="T5" fmla="*/ 78 h 7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78"/>
                  <a:gd name="T11" fmla="*/ 36 w 36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78">
                    <a:moveTo>
                      <a:pt x="0" y="0"/>
                    </a:moveTo>
                    <a:lnTo>
                      <a:pt x="18" y="36"/>
                    </a:lnTo>
                    <a:lnTo>
                      <a:pt x="36" y="7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79" name="Line 315"/>
              <p:cNvSpPr>
                <a:spLocks noChangeShapeType="1"/>
              </p:cNvSpPr>
              <p:nvPr/>
            </p:nvSpPr>
            <p:spPr bwMode="auto">
              <a:xfrm>
                <a:off x="2261" y="3629"/>
                <a:ext cx="18" cy="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" name="Freeform 316"/>
              <p:cNvSpPr>
                <a:spLocks/>
              </p:cNvSpPr>
              <p:nvPr/>
            </p:nvSpPr>
            <p:spPr bwMode="auto">
              <a:xfrm>
                <a:off x="2279" y="3676"/>
                <a:ext cx="23" cy="47"/>
              </a:xfrm>
              <a:custGeom>
                <a:avLst/>
                <a:gdLst>
                  <a:gd name="T0" fmla="*/ 0 w 37"/>
                  <a:gd name="T1" fmla="*/ 0 h 72"/>
                  <a:gd name="T2" fmla="*/ 19 w 37"/>
                  <a:gd name="T3" fmla="*/ 36 h 72"/>
                  <a:gd name="T4" fmla="*/ 37 w 37"/>
                  <a:gd name="T5" fmla="*/ 72 h 72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72"/>
                  <a:gd name="T11" fmla="*/ 37 w 37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72">
                    <a:moveTo>
                      <a:pt x="0" y="0"/>
                    </a:moveTo>
                    <a:lnTo>
                      <a:pt x="19" y="36"/>
                    </a:lnTo>
                    <a:lnTo>
                      <a:pt x="37" y="7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81" name="Line 317"/>
              <p:cNvSpPr>
                <a:spLocks noChangeShapeType="1"/>
              </p:cNvSpPr>
              <p:nvPr/>
            </p:nvSpPr>
            <p:spPr bwMode="auto">
              <a:xfrm>
                <a:off x="2302" y="3723"/>
                <a:ext cx="18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Line 318"/>
              <p:cNvSpPr>
                <a:spLocks noChangeShapeType="1"/>
              </p:cNvSpPr>
              <p:nvPr/>
            </p:nvSpPr>
            <p:spPr bwMode="auto">
              <a:xfrm>
                <a:off x="2320" y="3769"/>
                <a:ext cx="21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Freeform 319"/>
              <p:cNvSpPr>
                <a:spLocks/>
              </p:cNvSpPr>
              <p:nvPr/>
            </p:nvSpPr>
            <p:spPr bwMode="auto">
              <a:xfrm>
                <a:off x="2341" y="3812"/>
                <a:ext cx="22" cy="43"/>
              </a:xfrm>
              <a:custGeom>
                <a:avLst/>
                <a:gdLst>
                  <a:gd name="T0" fmla="*/ 0 w 36"/>
                  <a:gd name="T1" fmla="*/ 0 h 66"/>
                  <a:gd name="T2" fmla="*/ 18 w 36"/>
                  <a:gd name="T3" fmla="*/ 36 h 66"/>
                  <a:gd name="T4" fmla="*/ 36 w 36"/>
                  <a:gd name="T5" fmla="*/ 66 h 6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6"/>
                  <a:gd name="T11" fmla="*/ 36 w 3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6">
                    <a:moveTo>
                      <a:pt x="0" y="0"/>
                    </a:moveTo>
                    <a:lnTo>
                      <a:pt x="18" y="36"/>
                    </a:lnTo>
                    <a:lnTo>
                      <a:pt x="36" y="6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84" name="Freeform 320"/>
              <p:cNvSpPr>
                <a:spLocks/>
              </p:cNvSpPr>
              <p:nvPr/>
            </p:nvSpPr>
            <p:spPr bwMode="auto">
              <a:xfrm>
                <a:off x="2363" y="3855"/>
                <a:ext cx="18" cy="35"/>
              </a:xfrm>
              <a:custGeom>
                <a:avLst/>
                <a:gdLst>
                  <a:gd name="T0" fmla="*/ 0 w 30"/>
                  <a:gd name="T1" fmla="*/ 0 h 54"/>
                  <a:gd name="T2" fmla="*/ 12 w 30"/>
                  <a:gd name="T3" fmla="*/ 30 h 54"/>
                  <a:gd name="T4" fmla="*/ 30 w 30"/>
                  <a:gd name="T5" fmla="*/ 54 h 54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54"/>
                  <a:gd name="T11" fmla="*/ 30 w 30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54">
                    <a:moveTo>
                      <a:pt x="0" y="0"/>
                    </a:moveTo>
                    <a:lnTo>
                      <a:pt x="12" y="30"/>
                    </a:lnTo>
                    <a:lnTo>
                      <a:pt x="30" y="5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85" name="Freeform 321"/>
              <p:cNvSpPr>
                <a:spLocks/>
              </p:cNvSpPr>
              <p:nvPr/>
            </p:nvSpPr>
            <p:spPr bwMode="auto">
              <a:xfrm>
                <a:off x="2381" y="3890"/>
                <a:ext cx="22" cy="35"/>
              </a:xfrm>
              <a:custGeom>
                <a:avLst/>
                <a:gdLst>
                  <a:gd name="T0" fmla="*/ 0 w 36"/>
                  <a:gd name="T1" fmla="*/ 0 h 54"/>
                  <a:gd name="T2" fmla="*/ 18 w 36"/>
                  <a:gd name="T3" fmla="*/ 30 h 54"/>
                  <a:gd name="T4" fmla="*/ 36 w 36"/>
                  <a:gd name="T5" fmla="*/ 54 h 5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4"/>
                  <a:gd name="T11" fmla="*/ 36 w 36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4">
                    <a:moveTo>
                      <a:pt x="0" y="0"/>
                    </a:moveTo>
                    <a:lnTo>
                      <a:pt x="18" y="30"/>
                    </a:lnTo>
                    <a:lnTo>
                      <a:pt x="36" y="5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86" name="Freeform 322"/>
              <p:cNvSpPr>
                <a:spLocks/>
              </p:cNvSpPr>
              <p:nvPr/>
            </p:nvSpPr>
            <p:spPr bwMode="auto">
              <a:xfrm>
                <a:off x="2403" y="3925"/>
                <a:ext cx="22" cy="27"/>
              </a:xfrm>
              <a:custGeom>
                <a:avLst/>
                <a:gdLst>
                  <a:gd name="T0" fmla="*/ 0 w 36"/>
                  <a:gd name="T1" fmla="*/ 0 h 42"/>
                  <a:gd name="T2" fmla="*/ 18 w 36"/>
                  <a:gd name="T3" fmla="*/ 24 h 42"/>
                  <a:gd name="T4" fmla="*/ 36 w 36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42"/>
                  <a:gd name="T11" fmla="*/ 36 w 36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42">
                    <a:moveTo>
                      <a:pt x="0" y="0"/>
                    </a:moveTo>
                    <a:lnTo>
                      <a:pt x="18" y="24"/>
                    </a:lnTo>
                    <a:lnTo>
                      <a:pt x="36" y="4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87" name="Line 323"/>
              <p:cNvSpPr>
                <a:spLocks noChangeShapeType="1"/>
              </p:cNvSpPr>
              <p:nvPr/>
            </p:nvSpPr>
            <p:spPr bwMode="auto">
              <a:xfrm>
                <a:off x="2425" y="3952"/>
                <a:ext cx="1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8" name="Line 324"/>
              <p:cNvSpPr>
                <a:spLocks noChangeShapeType="1"/>
              </p:cNvSpPr>
              <p:nvPr/>
            </p:nvSpPr>
            <p:spPr bwMode="auto">
              <a:xfrm>
                <a:off x="2443" y="3979"/>
                <a:ext cx="22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9" name="Line 325"/>
              <p:cNvSpPr>
                <a:spLocks noChangeShapeType="1"/>
              </p:cNvSpPr>
              <p:nvPr/>
            </p:nvSpPr>
            <p:spPr bwMode="auto">
              <a:xfrm>
                <a:off x="2465" y="4003"/>
                <a:ext cx="22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0" name="Freeform 326"/>
              <p:cNvSpPr>
                <a:spLocks/>
              </p:cNvSpPr>
              <p:nvPr/>
            </p:nvSpPr>
            <p:spPr bwMode="auto">
              <a:xfrm>
                <a:off x="2487" y="4022"/>
                <a:ext cx="18" cy="20"/>
              </a:xfrm>
              <a:custGeom>
                <a:avLst/>
                <a:gdLst>
                  <a:gd name="T0" fmla="*/ 0 w 30"/>
                  <a:gd name="T1" fmla="*/ 0 h 30"/>
                  <a:gd name="T2" fmla="*/ 12 w 30"/>
                  <a:gd name="T3" fmla="*/ 18 h 30"/>
                  <a:gd name="T4" fmla="*/ 30 w 30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0"/>
                  <a:gd name="T11" fmla="*/ 30 w 30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0">
                    <a:moveTo>
                      <a:pt x="0" y="0"/>
                    </a:moveTo>
                    <a:lnTo>
                      <a:pt x="12" y="18"/>
                    </a:lnTo>
                    <a:lnTo>
                      <a:pt x="30" y="3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91" name="Freeform 327"/>
              <p:cNvSpPr>
                <a:spLocks/>
              </p:cNvSpPr>
              <p:nvPr/>
            </p:nvSpPr>
            <p:spPr bwMode="auto">
              <a:xfrm>
                <a:off x="2505" y="4042"/>
                <a:ext cx="22" cy="12"/>
              </a:xfrm>
              <a:custGeom>
                <a:avLst/>
                <a:gdLst>
                  <a:gd name="T0" fmla="*/ 0 w 36"/>
                  <a:gd name="T1" fmla="*/ 0 h 18"/>
                  <a:gd name="T2" fmla="*/ 18 w 36"/>
                  <a:gd name="T3" fmla="*/ 12 h 18"/>
                  <a:gd name="T4" fmla="*/ 36 w 3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8"/>
                  <a:gd name="T11" fmla="*/ 36 w 3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8">
                    <a:moveTo>
                      <a:pt x="0" y="0"/>
                    </a:moveTo>
                    <a:lnTo>
                      <a:pt x="18" y="12"/>
                    </a:lnTo>
                    <a:lnTo>
                      <a:pt x="36" y="1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92" name="Freeform 328"/>
              <p:cNvSpPr>
                <a:spLocks/>
              </p:cNvSpPr>
              <p:nvPr/>
            </p:nvSpPr>
            <p:spPr bwMode="auto">
              <a:xfrm>
                <a:off x="2527" y="4054"/>
                <a:ext cx="22" cy="15"/>
              </a:xfrm>
              <a:custGeom>
                <a:avLst/>
                <a:gdLst>
                  <a:gd name="T0" fmla="*/ 0 w 36"/>
                  <a:gd name="T1" fmla="*/ 0 h 24"/>
                  <a:gd name="T2" fmla="*/ 18 w 36"/>
                  <a:gd name="T3" fmla="*/ 12 h 24"/>
                  <a:gd name="T4" fmla="*/ 36 w 36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4"/>
                  <a:gd name="T11" fmla="*/ 36 w 3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4">
                    <a:moveTo>
                      <a:pt x="0" y="0"/>
                    </a:moveTo>
                    <a:lnTo>
                      <a:pt x="18" y="12"/>
                    </a:lnTo>
                    <a:lnTo>
                      <a:pt x="36" y="2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93" name="Freeform 329"/>
              <p:cNvSpPr>
                <a:spLocks/>
              </p:cNvSpPr>
              <p:nvPr/>
            </p:nvSpPr>
            <p:spPr bwMode="auto">
              <a:xfrm>
                <a:off x="2549" y="4069"/>
                <a:ext cx="18" cy="8"/>
              </a:xfrm>
              <a:custGeom>
                <a:avLst/>
                <a:gdLst>
                  <a:gd name="T0" fmla="*/ 0 w 30"/>
                  <a:gd name="T1" fmla="*/ 0 h 12"/>
                  <a:gd name="T2" fmla="*/ 12 w 30"/>
                  <a:gd name="T3" fmla="*/ 6 h 12"/>
                  <a:gd name="T4" fmla="*/ 30 w 30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0"/>
                    </a:moveTo>
                    <a:lnTo>
                      <a:pt x="12" y="6"/>
                    </a:lnTo>
                    <a:lnTo>
                      <a:pt x="30" y="1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94" name="Line 330"/>
              <p:cNvSpPr>
                <a:spLocks noChangeShapeType="1"/>
              </p:cNvSpPr>
              <p:nvPr/>
            </p:nvSpPr>
            <p:spPr bwMode="auto">
              <a:xfrm>
                <a:off x="2567" y="4077"/>
                <a:ext cx="21" cy="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5" name="Line 331"/>
              <p:cNvSpPr>
                <a:spLocks noChangeShapeType="1"/>
              </p:cNvSpPr>
              <p:nvPr/>
            </p:nvSpPr>
            <p:spPr bwMode="auto">
              <a:xfrm>
                <a:off x="2588" y="4084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Line 332"/>
              <p:cNvSpPr>
                <a:spLocks noChangeShapeType="1"/>
              </p:cNvSpPr>
              <p:nvPr/>
            </p:nvSpPr>
            <p:spPr bwMode="auto">
              <a:xfrm>
                <a:off x="2610" y="4092"/>
                <a:ext cx="18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Line 333"/>
              <p:cNvSpPr>
                <a:spLocks noChangeShapeType="1"/>
              </p:cNvSpPr>
              <p:nvPr/>
            </p:nvSpPr>
            <p:spPr bwMode="auto">
              <a:xfrm>
                <a:off x="2628" y="4096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Line 334"/>
              <p:cNvSpPr>
                <a:spLocks noChangeShapeType="1"/>
              </p:cNvSpPr>
              <p:nvPr/>
            </p:nvSpPr>
            <p:spPr bwMode="auto">
              <a:xfrm>
                <a:off x="2650" y="4100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9" name="Line 256"/>
              <p:cNvSpPr>
                <a:spLocks noChangeShapeType="1"/>
              </p:cNvSpPr>
              <p:nvPr/>
            </p:nvSpPr>
            <p:spPr bwMode="auto">
              <a:xfrm>
                <a:off x="2039" y="2832"/>
                <a:ext cx="8" cy="1288"/>
              </a:xfrm>
              <a:prstGeom prst="line">
                <a:avLst/>
              </a:prstGeom>
              <a:noFill/>
              <a:ln w="22225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0" name="Text Box 337"/>
              <p:cNvSpPr txBox="1">
                <a:spLocks noChangeArrowheads="1"/>
              </p:cNvSpPr>
              <p:nvPr/>
            </p:nvSpPr>
            <p:spPr bwMode="auto">
              <a:xfrm>
                <a:off x="2803" y="3940"/>
                <a:ext cx="5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400" b="1">
                    <a:latin typeface="Verdana" charset="0"/>
                  </a:rPr>
                  <a:t>valeur</a:t>
                </a:r>
                <a:endParaRPr lang="en-US" sz="1400" b="1">
                  <a:latin typeface="Verdana" charset="0"/>
                </a:endParaRPr>
              </a:p>
            </p:txBody>
          </p:sp>
          <p:sp>
            <p:nvSpPr>
              <p:cNvPr id="301" name="Line 335"/>
              <p:cNvSpPr>
                <a:spLocks noChangeShapeType="1"/>
              </p:cNvSpPr>
              <p:nvPr/>
            </p:nvSpPr>
            <p:spPr bwMode="auto">
              <a:xfrm>
                <a:off x="324" y="3195"/>
                <a:ext cx="0" cy="9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2" name="Line 336"/>
              <p:cNvSpPr>
                <a:spLocks noChangeShapeType="1"/>
              </p:cNvSpPr>
              <p:nvPr/>
            </p:nvSpPr>
            <p:spPr bwMode="auto">
              <a:xfrm flipV="1">
                <a:off x="324" y="4127"/>
                <a:ext cx="2512" cy="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3" name="Text Box 338"/>
              <p:cNvSpPr txBox="1">
                <a:spLocks noChangeArrowheads="1"/>
              </p:cNvSpPr>
              <p:nvPr/>
            </p:nvSpPr>
            <p:spPr bwMode="auto">
              <a:xfrm>
                <a:off x="104" y="3194"/>
                <a:ext cx="19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2000">
                    <a:latin typeface="Comic Sans MS" charset="0"/>
                  </a:rPr>
                  <a:t>f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304" name="Text Box 600"/>
              <p:cNvSpPr txBox="1">
                <a:spLocks noChangeArrowheads="1"/>
              </p:cNvSpPr>
              <p:nvPr/>
            </p:nvSpPr>
            <p:spPr bwMode="auto">
              <a:xfrm>
                <a:off x="2710" y="4131"/>
                <a:ext cx="18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sz="1200">
                    <a:latin typeface="Tahoma" charset="0"/>
                  </a:rPr>
                  <a:t>+</a:t>
                </a:r>
              </a:p>
            </p:txBody>
          </p:sp>
        </p:grpSp>
        <p:grpSp>
          <p:nvGrpSpPr>
            <p:cNvPr id="233" name="Group 308"/>
            <p:cNvGrpSpPr>
              <a:grpSpLocks/>
            </p:cNvGrpSpPr>
            <p:nvPr/>
          </p:nvGrpSpPr>
          <p:grpSpPr bwMode="auto">
            <a:xfrm>
              <a:off x="1984" y="2800"/>
              <a:ext cx="1842" cy="823"/>
              <a:chOff x="1984" y="2800"/>
              <a:chExt cx="1842" cy="823"/>
            </a:xfrm>
          </p:grpSpPr>
          <p:sp>
            <p:nvSpPr>
              <p:cNvPr id="234" name="AutoShape 295"/>
              <p:cNvSpPr>
                <a:spLocks noChangeArrowheads="1"/>
              </p:cNvSpPr>
              <p:nvPr/>
            </p:nvSpPr>
            <p:spPr bwMode="auto">
              <a:xfrm>
                <a:off x="1984" y="2800"/>
                <a:ext cx="72" cy="72"/>
              </a:xfrm>
              <a:prstGeom prst="leftRightArrow">
                <a:avLst>
                  <a:gd name="adj1" fmla="val 50000"/>
                  <a:gd name="adj2" fmla="val 20000"/>
                </a:avLst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5" name="Oval 296"/>
              <p:cNvSpPr>
                <a:spLocks noChangeArrowheads="1"/>
              </p:cNvSpPr>
              <p:nvPr/>
            </p:nvSpPr>
            <p:spPr bwMode="auto">
              <a:xfrm>
                <a:off x="2184" y="2968"/>
                <a:ext cx="616" cy="224"/>
              </a:xfrm>
              <a:prstGeom prst="ellipse">
                <a:avLst/>
              </a:prstGeom>
              <a:noFill/>
              <a:ln w="222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8000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cxnSp>
            <p:nvCxnSpPr>
              <p:cNvPr id="236" name="AutoShape 297"/>
              <p:cNvCxnSpPr>
                <a:cxnSpLocks noChangeShapeType="1"/>
                <a:stCxn id="235" idx="4"/>
                <a:endCxn id="279" idx="0"/>
              </p:cNvCxnSpPr>
              <p:nvPr/>
            </p:nvCxnSpPr>
            <p:spPr bwMode="auto">
              <a:xfrm flipH="1">
                <a:off x="2261" y="3199"/>
                <a:ext cx="231" cy="424"/>
              </a:xfrm>
              <a:prstGeom prst="straightConnector1">
                <a:avLst/>
              </a:prstGeom>
              <a:noFill/>
              <a:ln w="222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37" name="Text Box 298"/>
              <p:cNvSpPr txBox="1">
                <a:spLocks noChangeArrowheads="1"/>
              </p:cNvSpPr>
              <p:nvPr/>
            </p:nvSpPr>
            <p:spPr bwMode="auto">
              <a:xfrm>
                <a:off x="3630" y="295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800"/>
                  <a:t>3</a:t>
                </a:r>
              </a:p>
            </p:txBody>
          </p:sp>
        </p:grpSp>
      </p:grpSp>
      <p:sp>
        <p:nvSpPr>
          <p:cNvPr id="305" name="Text Box 299"/>
          <p:cNvSpPr txBox="1">
            <a:spLocks noChangeArrowheads="1"/>
          </p:cNvSpPr>
          <p:nvPr/>
        </p:nvSpPr>
        <p:spPr bwMode="auto">
          <a:xfrm>
            <a:off x="5102225" y="531813"/>
            <a:ext cx="1619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800"/>
              <a:t>Génération de Sélection</a:t>
            </a:r>
          </a:p>
        </p:txBody>
      </p:sp>
      <p:sp>
        <p:nvSpPr>
          <p:cNvPr id="306" name="Text Box 300"/>
          <p:cNvSpPr txBox="1">
            <a:spLocks noChangeArrowheads="1"/>
          </p:cNvSpPr>
          <p:nvPr/>
        </p:nvSpPr>
        <p:spPr bwMode="auto">
          <a:xfrm>
            <a:off x="6753225" y="0"/>
            <a:ext cx="2390775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fr-FR" sz="2000" b="1">
                <a:solidFill>
                  <a:srgbClr val="FF9900"/>
                </a:solidFill>
              </a:rPr>
              <a:t>EFFET DE LA SELECTION AU SEIN D</a:t>
            </a:r>
            <a:r>
              <a:rPr lang="ja-JP" altLang="fr-FR" sz="2000" b="1">
                <a:solidFill>
                  <a:srgbClr val="FF9900"/>
                </a:solidFill>
                <a:latin typeface="Arial"/>
              </a:rPr>
              <a:t>’</a:t>
            </a:r>
            <a:r>
              <a:rPr lang="fr-FR" sz="2000" b="1">
                <a:solidFill>
                  <a:srgbClr val="FF9900"/>
                </a:solidFill>
              </a:rPr>
              <a:t>UNE POPULATION</a:t>
            </a:r>
          </a:p>
          <a:p>
            <a:pPr algn="ctr"/>
            <a:endParaRPr lang="fr-FR" sz="2000" b="1">
              <a:solidFill>
                <a:srgbClr val="FF9900"/>
              </a:solidFill>
            </a:endParaRPr>
          </a:p>
          <a:p>
            <a:pPr algn="ctr"/>
            <a:r>
              <a:rPr lang="fr-FR" sz="2000" b="1">
                <a:solidFill>
                  <a:srgbClr val="FF9900"/>
                </a:solidFill>
              </a:rPr>
              <a:t>La sélection augmente la valeur génétique moyenne.</a:t>
            </a:r>
          </a:p>
          <a:p>
            <a:pPr algn="ctr"/>
            <a:endParaRPr lang="fr-FR" sz="2000" b="1">
              <a:solidFill>
                <a:srgbClr val="FF9900"/>
              </a:solidFill>
            </a:endParaRPr>
          </a:p>
          <a:p>
            <a:pPr algn="ctr"/>
            <a:r>
              <a:rPr lang="fr-FR" sz="2000" b="1">
                <a:solidFill>
                  <a:srgbClr val="FF9900"/>
                </a:solidFill>
              </a:rPr>
              <a:t> Mais elle épuise la diversité génétique</a:t>
            </a:r>
          </a:p>
          <a:p>
            <a:pPr algn="ctr"/>
            <a:endParaRPr lang="fr-FR" sz="2000" b="1">
              <a:solidFill>
                <a:srgbClr val="FF9900"/>
              </a:solidFill>
            </a:endParaRPr>
          </a:p>
          <a:p>
            <a:pPr algn="ctr"/>
            <a:r>
              <a:rPr lang="fr-FR" sz="2000" b="1">
                <a:solidFill>
                  <a:srgbClr val="FF9900"/>
                </a:solidFill>
                <a:latin typeface="Arial Unicode MS" charset="0"/>
                <a:cs typeface="Arial Unicode MS" charset="0"/>
              </a:rPr>
              <a:t>⇒</a:t>
            </a:r>
          </a:p>
          <a:p>
            <a:pPr algn="ctr"/>
            <a:endParaRPr lang="fr-FR" sz="2000" b="1">
              <a:solidFill>
                <a:srgbClr val="FF9900"/>
              </a:solidFill>
              <a:latin typeface="Arial Unicode MS" charset="0"/>
              <a:cs typeface="Arial Unicode MS" charset="0"/>
            </a:endParaRPr>
          </a:p>
          <a:p>
            <a:pPr algn="ctr"/>
            <a:r>
              <a:rPr lang="fr-FR" sz="2000" b="1">
                <a:solidFill>
                  <a:srgbClr val="FF9900"/>
                </a:solidFill>
                <a:latin typeface="Arial Unicode MS" charset="0"/>
                <a:cs typeface="Arial Unicode MS" charset="0"/>
              </a:rPr>
              <a:t>Il est nécessaire d</a:t>
            </a:r>
            <a:r>
              <a:rPr lang="ja-JP" altLang="fr-FR" sz="2000" b="1">
                <a:solidFill>
                  <a:srgbClr val="FF9900"/>
                </a:solidFill>
                <a:latin typeface="Arial"/>
                <a:cs typeface="Arial Unicode MS" charset="0"/>
              </a:rPr>
              <a:t>’</a:t>
            </a:r>
            <a:r>
              <a:rPr lang="fr-FR" sz="2000" b="1">
                <a:solidFill>
                  <a:srgbClr val="FF9900"/>
                </a:solidFill>
                <a:latin typeface="Arial Unicode MS" charset="0"/>
                <a:cs typeface="Arial Unicode MS" charset="0"/>
              </a:rPr>
              <a:t>entretenir la diversité grâce aux apports génétiques d</a:t>
            </a:r>
            <a:r>
              <a:rPr lang="ja-JP" altLang="fr-FR" sz="2000" b="1">
                <a:solidFill>
                  <a:srgbClr val="FF9900"/>
                </a:solidFill>
                <a:latin typeface="Arial"/>
                <a:cs typeface="Arial Unicode MS" charset="0"/>
              </a:rPr>
              <a:t>’</a:t>
            </a:r>
            <a:r>
              <a:rPr lang="fr-FR" sz="2000" b="1">
                <a:solidFill>
                  <a:srgbClr val="FF9900"/>
                </a:solidFill>
                <a:latin typeface="Arial Unicode MS" charset="0"/>
                <a:cs typeface="Arial Unicode MS" charset="0"/>
              </a:rPr>
              <a:t>autres populations</a:t>
            </a:r>
          </a:p>
        </p:txBody>
      </p:sp>
      <p:sp>
        <p:nvSpPr>
          <p:cNvPr id="307" name="Text Box 337"/>
          <p:cNvSpPr txBox="1">
            <a:spLocks noChangeArrowheads="1"/>
          </p:cNvSpPr>
          <p:nvPr/>
        </p:nvSpPr>
        <p:spPr bwMode="auto">
          <a:xfrm>
            <a:off x="4475163" y="1530350"/>
            <a:ext cx="812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400" b="1">
                <a:latin typeface="Verdana" charset="0"/>
              </a:rPr>
              <a:t>valeur</a:t>
            </a:r>
            <a:endParaRPr lang="en-US" sz="1400" b="1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5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800">
                <a:solidFill>
                  <a:srgbClr val="C00000"/>
                </a:solidFill>
                <a:latin typeface="+mn-lt"/>
              </a:rPr>
              <a:t>La révolution verte</a:t>
            </a:r>
          </a:p>
        </p:txBody>
      </p:sp>
      <p:sp>
        <p:nvSpPr>
          <p:cNvPr id="4608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5248275"/>
          </a:xfrm>
        </p:spPr>
        <p:txBody>
          <a:bodyPr/>
          <a:lstStyle/>
          <a:p>
            <a:pPr eaLnBrk="1" hangingPunct="1"/>
            <a:r>
              <a:rPr lang="fr-FR" sz="2400" dirty="0"/>
              <a:t>Elle désigne le bond technologique réalisé en agriculture au cours de la période </a:t>
            </a:r>
            <a:r>
              <a:rPr lang="fr-FR" sz="2400" b="1" dirty="0"/>
              <a:t>1944-1970</a:t>
            </a:r>
          </a:p>
          <a:p>
            <a:pPr eaLnBrk="1" hangingPunct="1"/>
            <a:r>
              <a:rPr lang="fr-FR" sz="2400" dirty="0"/>
              <a:t>Elle a été rendue possible par </a:t>
            </a:r>
          </a:p>
          <a:p>
            <a:pPr lvl="1" eaLnBrk="1" hangingPunct="1"/>
            <a:r>
              <a:rPr lang="fr-FR" sz="2000" dirty="0"/>
              <a:t>la mise au point de </a:t>
            </a:r>
            <a:r>
              <a:rPr lang="fr-FR" sz="2000" dirty="0">
                <a:solidFill>
                  <a:srgbClr val="C00000"/>
                </a:solidFill>
              </a:rPr>
              <a:t>nouvelles variétés à haut rendement</a:t>
            </a:r>
            <a:r>
              <a:rPr lang="fr-FR" sz="2000" dirty="0"/>
              <a:t>, notamment de céréales (blé et riz) grâce à la </a:t>
            </a:r>
            <a:r>
              <a:rPr lang="fr-FR" sz="2000" dirty="0">
                <a:solidFill>
                  <a:srgbClr val="C00000"/>
                </a:solidFill>
              </a:rPr>
              <a:t>sélection variétale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</a:p>
          <a:p>
            <a:pPr lvl="1" eaLnBrk="1" hangingPunct="1"/>
            <a:r>
              <a:rPr lang="fr-FR" sz="2000" dirty="0"/>
              <a:t>l'utilisation des </a:t>
            </a:r>
            <a:r>
              <a:rPr lang="fr-FR" sz="2000" dirty="0">
                <a:solidFill>
                  <a:srgbClr val="3333FF"/>
                </a:solidFill>
              </a:rPr>
              <a:t>engrais minéraux </a:t>
            </a:r>
            <a:r>
              <a:rPr lang="fr-FR" sz="2000" dirty="0"/>
              <a:t>et des </a:t>
            </a:r>
            <a:r>
              <a:rPr lang="fr-FR" sz="2000" dirty="0">
                <a:solidFill>
                  <a:srgbClr val="3333FF"/>
                </a:solidFill>
              </a:rPr>
              <a:t>produits phytosanitaires</a:t>
            </a:r>
          </a:p>
          <a:p>
            <a:pPr lvl="1" eaLnBrk="1" hangingPunct="1"/>
            <a:r>
              <a:rPr lang="fr-FR" sz="2000" dirty="0"/>
              <a:t>la </a:t>
            </a:r>
            <a:r>
              <a:rPr lang="fr-FR" sz="2000" dirty="0">
                <a:solidFill>
                  <a:srgbClr val="3333FF"/>
                </a:solidFill>
              </a:rPr>
              <a:t>mécanisation </a:t>
            </a:r>
          </a:p>
          <a:p>
            <a:pPr lvl="1" eaLnBrk="1" hangingPunct="1"/>
            <a:r>
              <a:rPr lang="fr-FR" sz="2000" dirty="0"/>
              <a:t>et l’</a:t>
            </a:r>
            <a:r>
              <a:rPr lang="fr-FR" sz="2000" dirty="0">
                <a:solidFill>
                  <a:srgbClr val="3333FF"/>
                </a:solidFill>
              </a:rPr>
              <a:t>irrigation </a:t>
            </a:r>
          </a:p>
          <a:p>
            <a:pPr eaLnBrk="1" hangingPunct="1"/>
            <a:r>
              <a:rPr lang="fr-FR" sz="2400" dirty="0"/>
              <a:t>Elle a eu pour conséquence un accroissement spectaculaire de la productivité agricole</a:t>
            </a:r>
            <a:br>
              <a:rPr lang="fr-FR" sz="2400" dirty="0"/>
            </a:br>
            <a:r>
              <a:rPr lang="fr-FR" sz="2000" i="1" dirty="0"/>
              <a:t>exemple du blé en France : </a:t>
            </a:r>
            <a:r>
              <a:rPr lang="fr-FR" sz="2000" dirty="0"/>
              <a:t>15 q/ha en 1920, 20 q/ha en 1950 et jusqu’à 100q/ha aujourd’hui</a:t>
            </a:r>
          </a:p>
        </p:txBody>
      </p:sp>
    </p:spTree>
    <p:extLst>
      <p:ext uri="{BB962C8B-B14F-4D97-AF65-F5344CB8AC3E}">
        <p14:creationId xmlns:p14="http://schemas.microsoft.com/office/powerpoint/2010/main" val="3130409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800">
                <a:solidFill>
                  <a:srgbClr val="C00000"/>
                </a:solidFill>
                <a:latin typeface="+mn-lt"/>
              </a:rPr>
              <a:t>Evolution des méthodes de sélection </a:t>
            </a:r>
          </a:p>
        </p:txBody>
      </p:sp>
      <p:sp>
        <p:nvSpPr>
          <p:cNvPr id="471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71488" y="1655763"/>
            <a:ext cx="8204200" cy="4579937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fr-FR" sz="2800" dirty="0"/>
              <a:t>Sélection empirique et </a:t>
            </a:r>
            <a:r>
              <a:rPr lang="fr-FR" sz="2800" dirty="0">
                <a:solidFill>
                  <a:schemeClr val="hlink"/>
                </a:solidFill>
              </a:rPr>
              <a:t>sélection massale</a:t>
            </a:r>
          </a:p>
          <a:p>
            <a:pPr lvl="1" eaLnBrk="1" hangingPunct="1">
              <a:spcBef>
                <a:spcPct val="40000"/>
              </a:spcBef>
            </a:pPr>
            <a:r>
              <a:rPr lang="fr-FR" sz="2400" dirty="0"/>
              <a:t>Utiliser les meilleurs produits d’une récolte pour installer la culture suivante</a:t>
            </a:r>
          </a:p>
          <a:p>
            <a:pPr lvl="1" eaLnBrk="1" hangingPunct="1">
              <a:spcBef>
                <a:spcPct val="40000"/>
              </a:spcBef>
            </a:pPr>
            <a:r>
              <a:rPr lang="fr-FR" sz="2400" dirty="0"/>
              <a:t>Jusqu’à la fin du 19</a:t>
            </a:r>
            <a:r>
              <a:rPr lang="fr-FR" sz="2400" baseline="30000" dirty="0"/>
              <a:t>ème</a:t>
            </a:r>
            <a:r>
              <a:rPr lang="fr-FR" sz="2400" dirty="0"/>
              <a:t> siècle</a:t>
            </a:r>
          </a:p>
          <a:p>
            <a:pPr eaLnBrk="1" hangingPunct="1">
              <a:spcBef>
                <a:spcPct val="60000"/>
              </a:spcBef>
            </a:pPr>
            <a:r>
              <a:rPr lang="fr-FR" sz="2800" dirty="0"/>
              <a:t>La </a:t>
            </a:r>
            <a:r>
              <a:rPr lang="fr-FR" sz="2800" dirty="0">
                <a:solidFill>
                  <a:srgbClr val="C00000"/>
                </a:solidFill>
              </a:rPr>
              <a:t>génétique</a:t>
            </a:r>
            <a:r>
              <a:rPr lang="fr-FR" sz="2800" dirty="0"/>
              <a:t> et l’évolution des méthodes</a:t>
            </a:r>
          </a:p>
          <a:p>
            <a:pPr lvl="1" eaLnBrk="1" hangingPunct="1">
              <a:spcBef>
                <a:spcPct val="40000"/>
              </a:spcBef>
            </a:pPr>
            <a:r>
              <a:rPr lang="fr-FR" sz="2400" dirty="0"/>
              <a:t>Importance de l’</a:t>
            </a:r>
            <a:r>
              <a:rPr lang="fr-FR" sz="2400" dirty="0">
                <a:solidFill>
                  <a:schemeClr val="hlink"/>
                </a:solidFill>
              </a:rPr>
              <a:t>hybridation</a:t>
            </a:r>
            <a:r>
              <a:rPr lang="fr-FR" sz="2400" dirty="0"/>
              <a:t> / hétérosis</a:t>
            </a:r>
            <a:br>
              <a:rPr lang="fr-FR" sz="2400" dirty="0"/>
            </a:br>
            <a:r>
              <a:rPr lang="fr-FR" sz="2400" dirty="0"/>
              <a:t>utiliser l’hybridation dirigée pour créer une diversité génétique accrue et orientée</a:t>
            </a:r>
          </a:p>
        </p:txBody>
      </p:sp>
    </p:spTree>
    <p:extLst>
      <p:ext uri="{BB962C8B-B14F-4D97-AF65-F5344CB8AC3E}">
        <p14:creationId xmlns:p14="http://schemas.microsoft.com/office/powerpoint/2010/main" val="2611521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800">
                <a:solidFill>
                  <a:srgbClr val="C00000"/>
                </a:solidFill>
                <a:latin typeface="+mn-lt"/>
              </a:rPr>
              <a:t>Evolution des méthodes de sélection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8" y="1627188"/>
            <a:ext cx="8204200" cy="4840287"/>
          </a:xfrm>
        </p:spPr>
        <p:txBody>
          <a:bodyPr/>
          <a:lstStyle/>
          <a:p>
            <a:pPr lvl="1" eaLnBrk="1" hangingPunct="1">
              <a:spcBef>
                <a:spcPct val="40000"/>
              </a:spcBef>
            </a:pPr>
            <a:r>
              <a:rPr lang="fr-FR" sz="2400" dirty="0"/>
              <a:t>Construire et mieux identifier </a:t>
            </a:r>
            <a:r>
              <a:rPr lang="fr-FR" sz="2400" dirty="0">
                <a:solidFill>
                  <a:schemeClr val="hlink"/>
                </a:solidFill>
              </a:rPr>
              <a:t>les meilleurs génotypes</a:t>
            </a:r>
            <a:br>
              <a:rPr lang="fr-FR" sz="2400" dirty="0"/>
            </a:br>
            <a:r>
              <a:rPr lang="fr-FR" sz="2400" dirty="0"/>
              <a:t>(rôle de la consanguinité, suivi des descendances successives, méthodes statistiques,…)</a:t>
            </a:r>
          </a:p>
          <a:p>
            <a:pPr lvl="1" eaLnBrk="1" hangingPunct="1">
              <a:spcBef>
                <a:spcPct val="40000"/>
              </a:spcBef>
            </a:pPr>
            <a:r>
              <a:rPr lang="fr-FR" sz="2400" dirty="0"/>
              <a:t>Intérêt de cultiver un </a:t>
            </a:r>
            <a:r>
              <a:rPr lang="fr-FR" sz="2400" dirty="0">
                <a:solidFill>
                  <a:schemeClr val="hlink"/>
                </a:solidFill>
              </a:rPr>
              <a:t>génotype unique</a:t>
            </a:r>
            <a:br>
              <a:rPr lang="fr-FR" sz="2400" dirty="0"/>
            </a:br>
            <a:r>
              <a:rPr lang="fr-FR" sz="2400" dirty="0">
                <a:sym typeface="Symbol" pitchFamily="18" charset="2"/>
              </a:rPr>
              <a:t> </a:t>
            </a:r>
            <a:r>
              <a:rPr lang="fr-FR" sz="2400" dirty="0">
                <a:solidFill>
                  <a:srgbClr val="3333FF"/>
                </a:solidFill>
              </a:rPr>
              <a:t>variétés homogènes </a:t>
            </a:r>
            <a:r>
              <a:rPr lang="fr-FR" sz="2400" dirty="0"/>
              <a:t>/ 3 structures génétiques principales :	la lignée pure</a:t>
            </a:r>
            <a:br>
              <a:rPr lang="fr-FR" sz="2400" dirty="0"/>
            </a:br>
            <a:r>
              <a:rPr lang="fr-FR" sz="2400" dirty="0"/>
              <a:t>			l’hybride F1</a:t>
            </a:r>
            <a:br>
              <a:rPr lang="fr-FR" sz="2400" dirty="0"/>
            </a:br>
            <a:r>
              <a:rPr lang="fr-FR" sz="2400" dirty="0"/>
              <a:t>			le clone</a:t>
            </a:r>
          </a:p>
          <a:p>
            <a:pPr eaLnBrk="1" hangingPunct="1">
              <a:spcBef>
                <a:spcPct val="40000"/>
              </a:spcBef>
              <a:buFont typeface="Symbol" pitchFamily="18" charset="2"/>
              <a:buChar char="Þ"/>
            </a:pPr>
            <a:r>
              <a:rPr lang="fr-FR" sz="2800" dirty="0"/>
              <a:t> Développement de la </a:t>
            </a:r>
            <a:r>
              <a:rPr lang="fr-FR" sz="2800" dirty="0">
                <a:solidFill>
                  <a:srgbClr val="C00000"/>
                </a:solidFill>
              </a:rPr>
              <a:t>sélection moderne </a:t>
            </a:r>
            <a:r>
              <a:rPr lang="fr-FR" sz="2800" dirty="0"/>
              <a:t>et des principes de </a:t>
            </a:r>
            <a:r>
              <a:rPr lang="fr-FR" sz="2800" dirty="0">
                <a:solidFill>
                  <a:srgbClr val="C00000"/>
                </a:solidFill>
              </a:rPr>
              <a:t>l’amélioration des plantes</a:t>
            </a:r>
          </a:p>
        </p:txBody>
      </p:sp>
    </p:spTree>
    <p:extLst>
      <p:ext uri="{BB962C8B-B14F-4D97-AF65-F5344CB8AC3E}">
        <p14:creationId xmlns:p14="http://schemas.microsoft.com/office/powerpoint/2010/main" val="781490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I. L’origine des espèces cultivées</a:t>
            </a:r>
          </a:p>
        </p:txBody>
      </p:sp>
      <p:pic>
        <p:nvPicPr>
          <p:cNvPr id="4" name="Espace réservé du contenu 5" descr="CombiningCorn_sm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175" y="1600200"/>
            <a:ext cx="7274013" cy="4000427"/>
          </a:xfrm>
        </p:spPr>
      </p:pic>
    </p:spTree>
    <p:extLst>
      <p:ext uri="{BB962C8B-B14F-4D97-AF65-F5344CB8AC3E}">
        <p14:creationId xmlns:p14="http://schemas.microsoft.com/office/powerpoint/2010/main" val="654520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40000"/>
              </a:spcBef>
            </a:pPr>
            <a:r>
              <a:rPr lang="fr-FR" sz="2400" dirty="0">
                <a:latin typeface="+mj-lt"/>
              </a:rPr>
              <a:t>La sélection végétale est un choix, un repérage de génotypes plus performants apparus </a:t>
            </a:r>
          </a:p>
          <a:p>
            <a:pPr lvl="1">
              <a:spcBef>
                <a:spcPct val="40000"/>
              </a:spcBef>
            </a:pPr>
            <a:r>
              <a:rPr lang="fr-FR" sz="2400" dirty="0">
                <a:latin typeface="+mj-lt"/>
              </a:rPr>
              <a:t>naturellement </a:t>
            </a:r>
          </a:p>
          <a:p>
            <a:pPr lvl="1">
              <a:spcBef>
                <a:spcPct val="40000"/>
              </a:spcBef>
            </a:pPr>
            <a:r>
              <a:rPr lang="fr-FR" sz="2400" dirty="0">
                <a:latin typeface="+mj-lt"/>
              </a:rPr>
              <a:t>ou créés par le sélectionneur</a:t>
            </a:r>
          </a:p>
          <a:p>
            <a:pPr marL="457200" lvl="1" indent="0">
              <a:spcBef>
                <a:spcPct val="40000"/>
              </a:spcBef>
              <a:buNone/>
            </a:pPr>
            <a:endParaRPr lang="fr-FR" sz="2400" dirty="0">
              <a:latin typeface="+mj-lt"/>
            </a:endParaRPr>
          </a:p>
          <a:p>
            <a:pPr>
              <a:spcBef>
                <a:spcPct val="40000"/>
              </a:spcBef>
            </a:pPr>
            <a:r>
              <a:rPr lang="fr-FR" sz="2400" dirty="0">
                <a:latin typeface="+mj-lt"/>
              </a:rPr>
              <a:t>Ce choix repose sur l</a:t>
            </a:r>
            <a:r>
              <a:rPr lang="ja-JP" altLang="fr-FR" sz="2400" dirty="0">
                <a:latin typeface="+mj-lt"/>
              </a:rPr>
              <a:t>’</a:t>
            </a:r>
            <a:r>
              <a:rPr lang="fr-FR" sz="2400" dirty="0">
                <a:latin typeface="+mj-lt"/>
              </a:rPr>
              <a:t>existence d</a:t>
            </a:r>
            <a:r>
              <a:rPr lang="ja-JP" altLang="fr-FR" sz="2400" dirty="0">
                <a:latin typeface="+mj-lt"/>
              </a:rPr>
              <a:t>’</a:t>
            </a:r>
            <a:r>
              <a:rPr lang="fr-FR" sz="2400" dirty="0">
                <a:latin typeface="+mj-lt"/>
              </a:rPr>
              <a:t>une diversité génétique</a:t>
            </a:r>
          </a:p>
          <a:p>
            <a:pPr lvl="1">
              <a:spcBef>
                <a:spcPct val="40000"/>
              </a:spcBef>
            </a:pPr>
            <a:r>
              <a:rPr lang="fr-FR" sz="2400" dirty="0">
                <a:latin typeface="+mj-lt"/>
              </a:rPr>
              <a:t>naturelle</a:t>
            </a:r>
          </a:p>
          <a:p>
            <a:pPr lvl="1">
              <a:spcBef>
                <a:spcPct val="40000"/>
              </a:spcBef>
            </a:pPr>
            <a:r>
              <a:rPr lang="fr-FR" sz="2400" dirty="0">
                <a:latin typeface="+mj-lt"/>
              </a:rPr>
              <a:t>ou introduite dans l</a:t>
            </a:r>
            <a:r>
              <a:rPr lang="ja-JP" altLang="fr-FR" sz="2400" dirty="0">
                <a:latin typeface="+mj-lt"/>
              </a:rPr>
              <a:t>’</a:t>
            </a:r>
            <a:r>
              <a:rPr lang="fr-FR" sz="2400" dirty="0">
                <a:latin typeface="+mj-lt"/>
              </a:rPr>
              <a:t>espèce à améliorer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93045"/>
            <a:ext cx="7772400" cy="710672"/>
          </a:xfrm>
        </p:spPr>
        <p:txBody>
          <a:bodyPr anchor="b">
            <a:normAutofit/>
          </a:bodyPr>
          <a:lstStyle/>
          <a:p>
            <a:r>
              <a:rPr lang="fr-FR" sz="3200" dirty="0">
                <a:solidFill>
                  <a:srgbClr val="4F6228"/>
                </a:solidFill>
              </a:rPr>
              <a:t>La diversité : une nécessité</a:t>
            </a:r>
          </a:p>
        </p:txBody>
      </p:sp>
    </p:spTree>
    <p:extLst>
      <p:ext uri="{BB962C8B-B14F-4D97-AF65-F5344CB8AC3E}">
        <p14:creationId xmlns:p14="http://schemas.microsoft.com/office/powerpoint/2010/main" val="1495112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Quelques exemples d’utilisation </a:t>
            </a:r>
            <a:br>
              <a:rPr lang="fr-FR" dirty="0"/>
            </a:br>
            <a:r>
              <a:rPr lang="fr-FR" dirty="0"/>
              <a:t>des RG en sélection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1775" y="1685990"/>
            <a:ext cx="82169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40000"/>
              </a:spcBef>
              <a:buClr>
                <a:schemeClr val="folHlink"/>
              </a:buClr>
              <a:buSzPct val="60000"/>
            </a:pPr>
            <a:r>
              <a:rPr lang="fr-FR" sz="2000" dirty="0">
                <a:solidFill>
                  <a:srgbClr val="000000"/>
                </a:solidFill>
                <a:latin typeface="+mj-lt"/>
              </a:rPr>
              <a:t>Les</a:t>
            </a:r>
            <a:r>
              <a:rPr lang="fr-FR" sz="2000" b="1" dirty="0">
                <a:solidFill>
                  <a:srgbClr val="000000"/>
                </a:solidFill>
                <a:latin typeface="+mj-lt"/>
              </a:rPr>
              <a:t> blés 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et la résistance à la cécidomyie destructrice</a:t>
            </a:r>
            <a:br>
              <a:rPr lang="fr-FR" sz="2000" dirty="0">
                <a:solidFill>
                  <a:srgbClr val="000000"/>
                </a:solidFill>
                <a:latin typeface="+mj-lt"/>
              </a:rPr>
            </a:br>
            <a:r>
              <a:rPr lang="fr-FR" sz="2000" dirty="0">
                <a:solidFill>
                  <a:srgbClr val="000000"/>
                </a:solidFill>
                <a:latin typeface="+mj-lt"/>
              </a:rPr>
              <a:t>(ou mouche de Hesse) / </a:t>
            </a:r>
            <a:r>
              <a:rPr lang="fr-FR" sz="2000" b="1" dirty="0">
                <a:solidFill>
                  <a:srgbClr val="000000"/>
                </a:solidFill>
                <a:latin typeface="+mj-lt"/>
              </a:rPr>
              <a:t>Maroc</a:t>
            </a:r>
          </a:p>
          <a:p>
            <a:pPr marL="742950" lvl="1" indent="-285750">
              <a:spcBef>
                <a:spcPct val="40000"/>
              </a:spcBef>
              <a:buClr>
                <a:schemeClr val="hlink"/>
              </a:buClr>
              <a:buSzPct val="55000"/>
              <a:buFont typeface="Wingdings" charset="0"/>
              <a:buChar char="n"/>
            </a:pPr>
            <a:r>
              <a:rPr lang="fr-FR" sz="2000" dirty="0">
                <a:solidFill>
                  <a:srgbClr val="000000"/>
                </a:solidFill>
                <a:latin typeface="+mj-lt"/>
              </a:rPr>
              <a:t>1993 – intérêt pour espèces sauvages, </a:t>
            </a:r>
            <a:r>
              <a:rPr lang="fr-FR" sz="2000" b="1" i="1" dirty="0">
                <a:solidFill>
                  <a:srgbClr val="000000"/>
                </a:solidFill>
                <a:latin typeface="+mj-lt"/>
              </a:rPr>
              <a:t>Aegilops</a:t>
            </a:r>
            <a:br>
              <a:rPr lang="fr-FR" sz="2000" b="1" i="1" dirty="0">
                <a:solidFill>
                  <a:srgbClr val="000000"/>
                </a:solidFill>
                <a:latin typeface="+mj-lt"/>
              </a:rPr>
            </a:br>
            <a:r>
              <a:rPr lang="fr-FR" sz="2000" dirty="0">
                <a:solidFill>
                  <a:srgbClr val="000000"/>
                </a:solidFill>
                <a:latin typeface="+mj-lt"/>
              </a:rPr>
              <a:t>dont </a:t>
            </a:r>
            <a:r>
              <a:rPr lang="fr-FR" sz="2000" i="1" dirty="0" err="1">
                <a:solidFill>
                  <a:srgbClr val="000000"/>
                </a:solidFill>
                <a:latin typeface="+mj-lt"/>
              </a:rPr>
              <a:t>Ae</a:t>
            </a:r>
            <a:r>
              <a:rPr lang="fr-FR" sz="2000" i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fr-FR" sz="2000" i="1" dirty="0" err="1">
                <a:solidFill>
                  <a:srgbClr val="000000"/>
                </a:solidFill>
                <a:latin typeface="+mj-lt"/>
              </a:rPr>
              <a:t>squarrosa</a:t>
            </a:r>
            <a:r>
              <a:rPr lang="fr-FR" sz="2000" i="1" dirty="0">
                <a:solidFill>
                  <a:srgbClr val="000000"/>
                </a:solidFill>
                <a:latin typeface="+mj-lt"/>
              </a:rPr>
              <a:t> (DD), </a:t>
            </a:r>
            <a:r>
              <a:rPr lang="fr-FR" sz="2000" i="1" dirty="0" err="1">
                <a:solidFill>
                  <a:srgbClr val="000000"/>
                </a:solidFill>
                <a:latin typeface="+mj-lt"/>
              </a:rPr>
              <a:t>Ae</a:t>
            </a:r>
            <a:r>
              <a:rPr lang="fr-FR" sz="2000" i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fr-FR" sz="2000" i="1" dirty="0" err="1">
                <a:solidFill>
                  <a:srgbClr val="000000"/>
                </a:solidFill>
                <a:latin typeface="+mj-lt"/>
              </a:rPr>
              <a:t>ventricosa</a:t>
            </a:r>
            <a:r>
              <a:rPr lang="fr-FR" sz="2000" i="1" dirty="0">
                <a:solidFill>
                  <a:srgbClr val="000000"/>
                </a:solidFill>
                <a:latin typeface="+mj-lt"/>
              </a:rPr>
              <a:t> (DDNN)</a:t>
            </a:r>
          </a:p>
          <a:p>
            <a:pPr marL="742950" lvl="1" indent="-285750">
              <a:spcBef>
                <a:spcPct val="40000"/>
              </a:spcBef>
              <a:buClr>
                <a:schemeClr val="hlink"/>
              </a:buClr>
              <a:buSzPct val="55000"/>
              <a:buFont typeface="Wingdings" charset="0"/>
              <a:buChar char="n"/>
            </a:pPr>
            <a:r>
              <a:rPr lang="fr-FR" sz="2000" dirty="0">
                <a:solidFill>
                  <a:srgbClr val="000000"/>
                </a:solidFill>
                <a:latin typeface="+mj-lt"/>
              </a:rPr>
              <a:t>Après 4 rétrocroisements, matériel suffisamment	fertile </a:t>
            </a:r>
          </a:p>
          <a:p>
            <a:pPr lvl="1">
              <a:spcBef>
                <a:spcPct val="40000"/>
              </a:spcBef>
              <a:buClr>
                <a:schemeClr val="hlink"/>
              </a:buClr>
              <a:buSzPct val="55000"/>
            </a:pPr>
            <a:r>
              <a:rPr lang="fr-FR" sz="2000" dirty="0">
                <a:solidFill>
                  <a:srgbClr val="000000"/>
                </a:solidFill>
                <a:latin typeface="+mj-lt"/>
              </a:rPr>
              <a:t>	avec une résistance de l’ordre de 80-100%</a:t>
            </a:r>
          </a:p>
        </p:txBody>
      </p:sp>
      <p:pic>
        <p:nvPicPr>
          <p:cNvPr id="5" name="Picture 4" descr="http://aramel.free.fr/Cecidomyiin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4263" y="1450975"/>
            <a:ext cx="14097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blérés.jpg"/>
          <p:cNvPicPr>
            <a:picLocks noChangeAspect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735" y="4167710"/>
            <a:ext cx="5215137" cy="253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119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Quelques exemples d’utilisation </a:t>
            </a:r>
            <a:br>
              <a:rPr lang="fr-FR" dirty="0"/>
            </a:br>
            <a:r>
              <a:rPr lang="fr-FR" dirty="0"/>
              <a:t>des RG en sélection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97879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Blé : gène </a:t>
            </a:r>
            <a:r>
              <a:rPr lang="fr-FR" sz="2400" i="1" dirty="0">
                <a:solidFill>
                  <a:srgbClr val="000000"/>
                </a:solidFill>
              </a:rPr>
              <a:t>Pch1</a:t>
            </a:r>
            <a:r>
              <a:rPr lang="fr-FR" sz="2400" dirty="0">
                <a:solidFill>
                  <a:srgbClr val="000000"/>
                </a:solidFill>
              </a:rPr>
              <a:t> de résistance au piétin verse (</a:t>
            </a:r>
            <a:r>
              <a:rPr lang="fr-FR" sz="2400" dirty="0" err="1">
                <a:solidFill>
                  <a:srgbClr val="000000"/>
                </a:solidFill>
              </a:rPr>
              <a:t>aegilopse</a:t>
            </a:r>
            <a:r>
              <a:rPr lang="fr-FR" sz="2400" dirty="0">
                <a:solidFill>
                  <a:srgbClr val="000000"/>
                </a:solidFill>
              </a:rPr>
              <a:t>)</a:t>
            </a:r>
          </a:p>
          <a:p>
            <a:r>
              <a:rPr lang="fr-FR" sz="2400" dirty="0">
                <a:solidFill>
                  <a:srgbClr val="000000"/>
                </a:solidFill>
              </a:rPr>
              <a:t>Blé : gène de nanisme (</a:t>
            </a:r>
            <a:r>
              <a:rPr lang="fr-FR" sz="2400" dirty="0" err="1">
                <a:solidFill>
                  <a:srgbClr val="000000"/>
                </a:solidFill>
              </a:rPr>
              <a:t>triticum</a:t>
            </a:r>
            <a:r>
              <a:rPr lang="fr-FR" sz="2400" dirty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fr-FR" sz="2000" dirty="0">
                <a:solidFill>
                  <a:srgbClr val="000000"/>
                </a:solidFill>
              </a:rPr>
              <a:t>mais aussi  orge, riz sorgho</a:t>
            </a:r>
          </a:p>
          <a:p>
            <a:r>
              <a:rPr lang="fr-FR" sz="2400" dirty="0">
                <a:solidFill>
                  <a:srgbClr val="000000"/>
                </a:solidFill>
              </a:rPr>
              <a:t>Pois : gène </a:t>
            </a:r>
            <a:r>
              <a:rPr lang="fr-FR" sz="2400" i="1" dirty="0" err="1">
                <a:solidFill>
                  <a:srgbClr val="000000"/>
                </a:solidFill>
              </a:rPr>
              <a:t>afila</a:t>
            </a:r>
            <a:r>
              <a:rPr lang="fr-FR" sz="2400" dirty="0">
                <a:solidFill>
                  <a:srgbClr val="000000"/>
                </a:solidFill>
              </a:rPr>
              <a:t> (</a:t>
            </a:r>
            <a:r>
              <a:rPr lang="fr-FR" sz="2400" dirty="0" err="1">
                <a:solidFill>
                  <a:srgbClr val="000000"/>
                </a:solidFill>
              </a:rPr>
              <a:t>pisum</a:t>
            </a:r>
            <a:r>
              <a:rPr lang="fr-FR" sz="2400" dirty="0">
                <a:solidFill>
                  <a:srgbClr val="000000"/>
                </a:solidFill>
              </a:rPr>
              <a:t>)</a:t>
            </a:r>
          </a:p>
          <a:p>
            <a:r>
              <a:rPr lang="fr-FR" sz="2400" dirty="0" err="1">
                <a:solidFill>
                  <a:srgbClr val="000000"/>
                </a:solidFill>
              </a:rPr>
              <a:t>Bettrave</a:t>
            </a:r>
            <a:r>
              <a:rPr lang="fr-FR" sz="2400" dirty="0">
                <a:solidFill>
                  <a:srgbClr val="000000"/>
                </a:solidFill>
              </a:rPr>
              <a:t> : gène de </a:t>
            </a:r>
            <a:r>
              <a:rPr lang="fr-FR" sz="2400" dirty="0" err="1">
                <a:solidFill>
                  <a:srgbClr val="000000"/>
                </a:solidFill>
              </a:rPr>
              <a:t>monogermie</a:t>
            </a:r>
            <a:r>
              <a:rPr lang="fr-FR" sz="2400" dirty="0">
                <a:solidFill>
                  <a:srgbClr val="000000"/>
                </a:solidFill>
              </a:rPr>
              <a:t> qui a permis la mécanisation</a:t>
            </a:r>
          </a:p>
          <a:p>
            <a:r>
              <a:rPr lang="fr-FR" sz="2400" dirty="0">
                <a:solidFill>
                  <a:srgbClr val="000000"/>
                </a:solidFill>
              </a:rPr>
              <a:t>Tomate : gène de croissance indéterminée</a:t>
            </a:r>
          </a:p>
          <a:p>
            <a:pPr marL="0" indent="0">
              <a:buNone/>
            </a:pPr>
            <a:endParaRPr lang="fr-FR" sz="24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454244" y="4330511"/>
            <a:ext cx="1644393" cy="2382343"/>
            <a:chOff x="366" y="558"/>
            <a:chExt cx="2030" cy="3457"/>
          </a:xfrm>
        </p:grpSpPr>
        <p:pic>
          <p:nvPicPr>
            <p:cNvPr id="5" name="Picture 4" descr="monogermie A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" y="572"/>
              <a:ext cx="2030" cy="3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869" y="558"/>
              <a:ext cx="1161" cy="1015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5" y="1413"/>
              <a:ext cx="1161" cy="1015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393" y="3621"/>
              <a:ext cx="1984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7274318" y="4330510"/>
            <a:ext cx="1632988" cy="2382343"/>
            <a:chOff x="3462" y="568"/>
            <a:chExt cx="2045" cy="3441"/>
          </a:xfrm>
        </p:grpSpPr>
        <p:pic>
          <p:nvPicPr>
            <p:cNvPr id="22" name="Picture 12" descr="monogermie A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" y="568"/>
              <a:ext cx="2045" cy="3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3575" y="1189"/>
              <a:ext cx="1161" cy="1015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4023" y="2770"/>
              <a:ext cx="1344" cy="1134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25" name="AutoShape 15"/>
            <p:cNvCxnSpPr>
              <a:cxnSpLocks noChangeShapeType="1"/>
              <a:endCxn id="24" idx="7"/>
            </p:cNvCxnSpPr>
            <p:nvPr/>
          </p:nvCxnSpPr>
          <p:spPr bwMode="auto">
            <a:xfrm flipH="1">
              <a:off x="5170" y="1109"/>
              <a:ext cx="219" cy="1821"/>
            </a:xfrm>
            <a:prstGeom prst="straightConnector1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AutoShape 16"/>
            <p:cNvCxnSpPr>
              <a:cxnSpLocks noChangeShapeType="1"/>
            </p:cNvCxnSpPr>
            <p:nvPr/>
          </p:nvCxnSpPr>
          <p:spPr bwMode="auto">
            <a:xfrm flipH="1">
              <a:off x="4742" y="1109"/>
              <a:ext cx="647" cy="588"/>
            </a:xfrm>
            <a:prstGeom prst="straightConnector1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59899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Partie 2. L’amélioration des plantes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607311" y="1469482"/>
            <a:ext cx="4458573" cy="245204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524" y="1745961"/>
            <a:ext cx="2898305" cy="16230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962" y="4195964"/>
            <a:ext cx="3416300" cy="2374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887" y="2106359"/>
            <a:ext cx="2756973" cy="427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23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I. Déterminisme des caractères d’intérêt en sélection</a:t>
            </a:r>
          </a:p>
        </p:txBody>
      </p:sp>
      <p:pic>
        <p:nvPicPr>
          <p:cNvPr id="4" name="Image 3" descr="parents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337" y="1869511"/>
            <a:ext cx="5250015" cy="39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31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I. Déterminisme des caractères d’intérêt en sélection</a:t>
            </a:r>
          </a:p>
        </p:txBody>
      </p:sp>
      <p:pic>
        <p:nvPicPr>
          <p:cNvPr id="4" name="Image 3" descr="parents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081" y="3356068"/>
            <a:ext cx="2794867" cy="20961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33249" y="2128827"/>
            <a:ext cx="3769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</a:rPr>
              <a:t>1. Les caractères quantitatifs</a:t>
            </a:r>
          </a:p>
        </p:txBody>
      </p:sp>
    </p:spTree>
    <p:extLst>
      <p:ext uri="{BB962C8B-B14F-4D97-AF65-F5344CB8AC3E}">
        <p14:creationId xmlns:p14="http://schemas.microsoft.com/office/powerpoint/2010/main" val="2502203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Exemples de distribution de caractères</a:t>
            </a:r>
            <a:r>
              <a:rPr kumimoji="0" lang="fr-F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quantitatifs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328554" y="142851"/>
            <a:ext cx="8370152" cy="464499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9710477"/>
              </p:ext>
            </p:extLst>
          </p:nvPr>
        </p:nvGraphicFramePr>
        <p:xfrm>
          <a:off x="297974" y="8427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 3" descr="Capture d’écran 2016-09-26 à 16.44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055" y="3647450"/>
            <a:ext cx="6957945" cy="321055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000108"/>
            <a:ext cx="66437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dirty="0"/>
              <a:t>   Caractères biométriques</a:t>
            </a:r>
          </a:p>
          <a:p>
            <a:r>
              <a:rPr lang="fr-FR" dirty="0"/>
              <a:t>	Taille des individus, poids, croissance</a:t>
            </a:r>
          </a:p>
          <a:p>
            <a:r>
              <a:rPr lang="fr-FR" dirty="0"/>
              <a:t>	Pression artérielle, taux de cholestérol, glycémie</a:t>
            </a:r>
          </a:p>
          <a:p>
            <a:r>
              <a:rPr lang="fr-FR" dirty="0"/>
              <a:t>	Nombre de soies de l'abdomen de la drosophile</a:t>
            </a:r>
          </a:p>
          <a:p>
            <a:r>
              <a:rPr lang="fr-FR" dirty="0"/>
              <a:t>	Nombre de facettes oculaires</a:t>
            </a:r>
          </a:p>
          <a:p>
            <a:endParaRPr lang="fr-FR" dirty="0"/>
          </a:p>
          <a:p>
            <a:pPr>
              <a:buFont typeface="Wingdings" pitchFamily="2" charset="2"/>
              <a:buChar char="ü"/>
            </a:pPr>
            <a:r>
              <a:rPr lang="fr-FR" dirty="0"/>
              <a:t>   Caractères agronomiques</a:t>
            </a:r>
          </a:p>
          <a:p>
            <a:r>
              <a:rPr lang="fr-FR" dirty="0"/>
              <a:t>	Taille de portée chez les animaux</a:t>
            </a:r>
          </a:p>
          <a:p>
            <a:r>
              <a:rPr lang="fr-FR" dirty="0"/>
              <a:t>	Teneur en huile chez le Maïs</a:t>
            </a:r>
          </a:p>
          <a:p>
            <a:r>
              <a:rPr lang="fr-FR" dirty="0"/>
              <a:t>	Nombre de grains par épi de Blé</a:t>
            </a:r>
          </a:p>
          <a:p>
            <a:r>
              <a:rPr lang="fr-FR" dirty="0"/>
              <a:t>	Date de floraison chez le Blé</a:t>
            </a:r>
          </a:p>
          <a:p>
            <a:endParaRPr lang="fr-FR" dirty="0"/>
          </a:p>
          <a:p>
            <a:pPr>
              <a:buFont typeface="Wingdings" pitchFamily="2" charset="2"/>
              <a:buChar char="ü"/>
            </a:pPr>
            <a:r>
              <a:rPr lang="fr-FR" dirty="0"/>
              <a:t>   Maladies multifactorielles / maladies "</a:t>
            </a:r>
            <a:r>
              <a:rPr lang="fr-FR" dirty="0" err="1"/>
              <a:t>monogéniques</a:t>
            </a:r>
            <a:r>
              <a:rPr lang="fr-FR" dirty="0"/>
              <a:t>"</a:t>
            </a:r>
          </a:p>
          <a:p>
            <a:r>
              <a:rPr lang="fr-FR" dirty="0"/>
              <a:t>	Diabète de type II </a:t>
            </a:r>
          </a:p>
          <a:p>
            <a:r>
              <a:rPr lang="fr-FR" dirty="0"/>
              <a:t>	Prédisposition à l'obésité</a:t>
            </a:r>
          </a:p>
          <a:p>
            <a:endParaRPr lang="fr-FR" dirty="0"/>
          </a:p>
          <a:p>
            <a:pPr>
              <a:buFont typeface="Wingdings" pitchFamily="2" charset="2"/>
              <a:buChar char="ü"/>
            </a:pPr>
            <a:r>
              <a:rPr lang="fr-FR" dirty="0"/>
              <a:t>Caractères adaptatifs</a:t>
            </a:r>
          </a:p>
          <a:p>
            <a:r>
              <a:rPr lang="fr-FR" dirty="0"/>
              <a:t>	Précocité floraison, fertilité, tolérance facteurs du milieu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Quelques exemples de caractères complexes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328554" y="142852"/>
            <a:ext cx="8370152" cy="35719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0430" t="33750" r="38476" b="44687"/>
          <a:stretch>
            <a:fillRect/>
          </a:stretch>
        </p:blipFill>
        <p:spPr bwMode="auto">
          <a:xfrm>
            <a:off x="7116416" y="633401"/>
            <a:ext cx="2027584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072198" y="2276475"/>
            <a:ext cx="10935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photo M.</a:t>
            </a:r>
            <a:r>
              <a:rPr lang="fr-FR" sz="1000" dirty="0" err="1"/>
              <a:t>C.Ramel</a:t>
            </a:r>
            <a:endParaRPr lang="fr-FR" sz="1000" dirty="0"/>
          </a:p>
        </p:txBody>
      </p:sp>
      <p:pic>
        <p:nvPicPr>
          <p:cNvPr id="9" name="Image 8" descr="Tete-Drosophi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1527175"/>
            <a:ext cx="1196975" cy="749300"/>
          </a:xfrm>
          <a:prstGeom prst="rect">
            <a:avLst/>
          </a:prstGeom>
        </p:spPr>
      </p:pic>
      <p:pic>
        <p:nvPicPr>
          <p:cNvPr id="10" name="Image 9" descr="portée_coch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2643182"/>
            <a:ext cx="1266825" cy="942975"/>
          </a:xfrm>
          <a:prstGeom prst="rect">
            <a:avLst/>
          </a:prstGeom>
        </p:spPr>
      </p:pic>
      <p:pic>
        <p:nvPicPr>
          <p:cNvPr id="11" name="Image 10" descr="epi_ma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000372"/>
            <a:ext cx="867816" cy="785818"/>
          </a:xfrm>
          <a:prstGeom prst="rect">
            <a:avLst/>
          </a:prstGeom>
        </p:spPr>
      </p:pic>
      <p:pic>
        <p:nvPicPr>
          <p:cNvPr id="12" name="Image 11" descr="peuplier_fanais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86644" y="5429264"/>
            <a:ext cx="1357322" cy="9202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58082" y="6357958"/>
            <a:ext cx="12426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photo INRA Orléans</a:t>
            </a:r>
          </a:p>
        </p:txBody>
      </p:sp>
      <p:pic>
        <p:nvPicPr>
          <p:cNvPr id="14" name="Image 13" descr="prévalence_diabete_Canad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388" y="4000504"/>
            <a:ext cx="1796527" cy="12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75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Exemples de distribution de caractères</a:t>
            </a:r>
            <a:r>
              <a:rPr kumimoji="0" lang="fr-F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quantitatifs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328554" y="142852"/>
            <a:ext cx="8370152" cy="35719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705512" y="6611779"/>
            <a:ext cx="2438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Tiré du cours de </a:t>
            </a:r>
            <a:r>
              <a:rPr lang="fr-FR" sz="1000" dirty="0" err="1"/>
              <a:t>J.Cugen</a:t>
            </a:r>
            <a:r>
              <a:rPr lang="fr-FR" sz="1000" dirty="0"/>
              <a:t>, Université de Lille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7773" t="12188" r="16601" b="44613"/>
          <a:stretch>
            <a:fillRect/>
          </a:stretch>
        </p:blipFill>
        <p:spPr bwMode="auto">
          <a:xfrm>
            <a:off x="748863" y="642918"/>
            <a:ext cx="746647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8164" t="49688" r="16797" b="10000"/>
          <a:stretch>
            <a:fillRect/>
          </a:stretch>
        </p:blipFill>
        <p:spPr bwMode="auto">
          <a:xfrm>
            <a:off x="785786" y="3714752"/>
            <a:ext cx="7429552" cy="287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38926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Caractéristiques communes des caractères</a:t>
            </a:r>
            <a:r>
              <a:rPr kumimoji="0" lang="fr-F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complexes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328554" y="142852"/>
            <a:ext cx="8370152" cy="439718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85721" y="928670"/>
            <a:ext cx="76708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fr-FR" dirty="0"/>
              <a:t> Caractères quantitatifs, dénombrables ou à seuil </a:t>
            </a:r>
            <a:r>
              <a:rPr lang="fr-FR" dirty="0">
                <a:sym typeface="Symbol"/>
              </a:rPr>
              <a:t> courbe en cloche dans une population</a:t>
            </a:r>
          </a:p>
          <a:p>
            <a:pPr>
              <a:buClr>
                <a:schemeClr val="bg2">
                  <a:lumMod val="50000"/>
                </a:schemeClr>
              </a:buClr>
            </a:pPr>
            <a:endParaRPr lang="fr-FR" dirty="0">
              <a:sym typeface="Symbol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fr-FR" dirty="0">
                <a:sym typeface="Symbol"/>
              </a:rPr>
              <a:t> </a:t>
            </a:r>
            <a:r>
              <a:rPr lang="fr-FR" dirty="0"/>
              <a:t>Caractères très communs quand on considère le phénotype d’un organisme</a:t>
            </a:r>
          </a:p>
          <a:p>
            <a:pPr>
              <a:buClr>
                <a:schemeClr val="bg2">
                  <a:lumMod val="50000"/>
                </a:schemeClr>
              </a:buClr>
            </a:pPr>
            <a:endParaRPr lang="fr-FR" dirty="0"/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fr-FR" dirty="0"/>
              <a:t> Variation continue / variation discontinue: phénotype peu informatif pour comprendre le contrôle génétique de la variation</a:t>
            </a:r>
          </a:p>
          <a:p>
            <a:pPr>
              <a:buClr>
                <a:schemeClr val="bg2">
                  <a:lumMod val="50000"/>
                </a:schemeClr>
              </a:buClr>
            </a:pPr>
            <a:endParaRPr lang="fr-FR" dirty="0"/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fr-FR" dirty="0"/>
              <a:t> Phénotype sensible à l'environnement</a:t>
            </a:r>
          </a:p>
          <a:p>
            <a:pPr>
              <a:buClr>
                <a:schemeClr val="bg2">
                  <a:lumMod val="50000"/>
                </a:schemeClr>
              </a:buClr>
            </a:pPr>
            <a:endParaRPr lang="fr-FR" dirty="0"/>
          </a:p>
          <a:p>
            <a:pPr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fr-FR" dirty="0"/>
              <a:t> Variation "héritable": ressemblance familiale transmissible</a:t>
            </a:r>
          </a:p>
        </p:txBody>
      </p:sp>
      <p:pic>
        <p:nvPicPr>
          <p:cNvPr id="17" name="Image 16" descr="Segregation_F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4700" y="2714620"/>
            <a:ext cx="2019300" cy="2470150"/>
          </a:xfrm>
          <a:prstGeom prst="rect">
            <a:avLst/>
          </a:prstGeom>
        </p:spPr>
      </p:pic>
      <p:pic>
        <p:nvPicPr>
          <p:cNvPr id="19" name="Image 18" descr="enherbement_variabilit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286256"/>
            <a:ext cx="3000396" cy="2019235"/>
          </a:xfrm>
          <a:prstGeom prst="rect">
            <a:avLst/>
          </a:prstGeom>
        </p:spPr>
      </p:pic>
      <p:pic>
        <p:nvPicPr>
          <p:cNvPr id="22" name="Image 21" descr="portée_lapin.jpg"/>
          <p:cNvPicPr>
            <a:picLocks noChangeAspect="1"/>
          </p:cNvPicPr>
          <p:nvPr/>
        </p:nvPicPr>
        <p:blipFill>
          <a:blip r:embed="rId4" cstate="print"/>
          <a:srcRect b="30469"/>
          <a:stretch>
            <a:fillRect/>
          </a:stretch>
        </p:blipFill>
        <p:spPr>
          <a:xfrm>
            <a:off x="3500430" y="5072074"/>
            <a:ext cx="3523488" cy="152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56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/>
          <p:cNvSpPr txBox="1">
            <a:spLocks noChangeArrowheads="1"/>
          </p:cNvSpPr>
          <p:nvPr/>
        </p:nvSpPr>
        <p:spPr bwMode="auto">
          <a:xfrm>
            <a:off x="220892" y="214313"/>
            <a:ext cx="807220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altLang="ja-JP" sz="2800" dirty="0">
                <a:solidFill>
                  <a:srgbClr val="000000"/>
                </a:solidFill>
                <a:latin typeface="Calibri" charset="0"/>
                <a:cs typeface="Calibri" charset="0"/>
              </a:rPr>
              <a:t>Chronologie</a:t>
            </a:r>
            <a:endParaRPr lang="fr-FR" sz="28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468313" y="1268413"/>
            <a:ext cx="7781925" cy="2879725"/>
            <a:chOff x="295" y="845"/>
            <a:chExt cx="4902" cy="1814"/>
          </a:xfrm>
        </p:grpSpPr>
        <p:sp>
          <p:nvSpPr>
            <p:cNvPr id="43014" name="Text Box 5"/>
            <p:cNvSpPr txBox="1">
              <a:spLocks noChangeArrowheads="1"/>
            </p:cNvSpPr>
            <p:nvPr/>
          </p:nvSpPr>
          <p:spPr bwMode="auto">
            <a:xfrm>
              <a:off x="295" y="923"/>
              <a:ext cx="4902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000" dirty="0">
                  <a:latin typeface="Calibri" charset="0"/>
                  <a:cs typeface="Calibri" charset="0"/>
                </a:rPr>
                <a:t>-100 000 ans		Homme moderne</a:t>
              </a:r>
            </a:p>
            <a:p>
              <a:pPr eaLnBrk="1" hangingPunct="1"/>
              <a:r>
                <a:rPr lang="fr-FR" sz="2000" dirty="0">
                  <a:latin typeface="Calibri" charset="0"/>
                  <a:cs typeface="Calibri" charset="0"/>
                </a:rPr>
                <a:t>			Populations de chasseurs-cueilleurs</a:t>
              </a:r>
            </a:p>
            <a:p>
              <a:pPr eaLnBrk="1" hangingPunct="1"/>
              <a:r>
                <a:rPr lang="fr-FR" sz="2000" dirty="0">
                  <a:latin typeface="Calibri" charset="0"/>
                  <a:cs typeface="Calibri" charset="0"/>
                </a:rPr>
                <a:t>  -14 000 ans                	Sédentarisation de certaines populations</a:t>
              </a:r>
            </a:p>
            <a:p>
              <a:pPr eaLnBrk="1" hangingPunct="1"/>
              <a:r>
                <a:rPr lang="fr-FR" sz="2000" dirty="0">
                  <a:latin typeface="Calibri" charset="0"/>
                  <a:cs typeface="Calibri" charset="0"/>
                </a:rPr>
                <a:t>  -10 000 ans		Développement de l</a:t>
              </a:r>
              <a:r>
                <a:rPr lang="ja-JP" altLang="fr-FR" sz="2000" dirty="0">
                  <a:latin typeface="Calibri" charset="0"/>
                  <a:cs typeface="Calibri" charset="0"/>
                </a:rPr>
                <a:t>’</a:t>
              </a:r>
              <a:r>
                <a:rPr lang="fr-FR" altLang="ja-JP" sz="2000" dirty="0">
                  <a:latin typeface="Calibri" charset="0"/>
                  <a:cs typeface="Calibri" charset="0"/>
                </a:rPr>
                <a:t>agriculture</a:t>
              </a:r>
            </a:p>
            <a:p>
              <a:pPr eaLnBrk="1" hangingPunct="1"/>
              <a:r>
                <a:rPr lang="fr-FR" sz="2000" dirty="0">
                  <a:latin typeface="Calibri" charset="0"/>
                  <a:cs typeface="Calibri" charset="0"/>
                </a:rPr>
                <a:t>    -3 000 ans		Augmentation du nombre d</a:t>
              </a:r>
              <a:r>
                <a:rPr lang="ja-JP" altLang="fr-FR" sz="2000" dirty="0">
                  <a:latin typeface="Calibri" charset="0"/>
                  <a:cs typeface="Calibri" charset="0"/>
                </a:rPr>
                <a:t>’</a:t>
              </a:r>
              <a:r>
                <a:rPr lang="fr-FR" altLang="ja-JP" sz="2000" dirty="0">
                  <a:latin typeface="Calibri" charset="0"/>
                  <a:cs typeface="Calibri" charset="0"/>
                </a:rPr>
                <a:t>espèces cultivées</a:t>
              </a:r>
            </a:p>
            <a:p>
              <a:pPr eaLnBrk="1" hangingPunct="1"/>
              <a:endParaRPr lang="fr-FR" sz="2000" dirty="0">
                <a:latin typeface="Calibri" charset="0"/>
                <a:cs typeface="Calibri" charset="0"/>
              </a:endParaRPr>
            </a:p>
            <a:p>
              <a:pPr eaLnBrk="1" hangingPunct="1"/>
              <a:r>
                <a:rPr lang="fr-FR" sz="2000" dirty="0">
                  <a:latin typeface="Calibri" charset="0"/>
                  <a:cs typeface="Calibri" charset="0"/>
                </a:rPr>
                <a:t>       -160 ans		Etude de la domestication</a:t>
              </a:r>
            </a:p>
            <a:p>
              <a:pPr eaLnBrk="1" hangingPunct="1"/>
              <a:r>
                <a:rPr lang="fr-FR" sz="2000" dirty="0">
                  <a:latin typeface="Calibri" charset="0"/>
                  <a:cs typeface="Calibri" charset="0"/>
                </a:rPr>
                <a:t>         -60 ans		Biotechnologies</a:t>
              </a:r>
            </a:p>
          </p:txBody>
        </p:sp>
        <p:sp>
          <p:nvSpPr>
            <p:cNvPr id="43015" name="Line 6"/>
            <p:cNvSpPr>
              <a:spLocks noChangeShapeType="1"/>
            </p:cNvSpPr>
            <p:nvPr/>
          </p:nvSpPr>
          <p:spPr bwMode="auto">
            <a:xfrm>
              <a:off x="1701" y="845"/>
              <a:ext cx="0" cy="1814"/>
            </a:xfrm>
            <a:prstGeom prst="line">
              <a:avLst/>
            </a:prstGeom>
            <a:noFill/>
            <a:ln w="762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D48D4-4AAD-B54B-8B43-EDA926BB59AE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725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I. Déterminisme des caractères d’intérêt en sélection</a:t>
            </a:r>
          </a:p>
        </p:txBody>
      </p:sp>
      <p:pic>
        <p:nvPicPr>
          <p:cNvPr id="4" name="Image 3" descr="parents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081" y="3356068"/>
            <a:ext cx="2794867" cy="20961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53116" y="2222196"/>
            <a:ext cx="4733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</a:rPr>
              <a:t>2. Le modèle infinitésimal de Fischer</a:t>
            </a:r>
          </a:p>
        </p:txBody>
      </p:sp>
    </p:spTree>
    <p:extLst>
      <p:ext uri="{BB962C8B-B14F-4D97-AF65-F5344CB8AC3E}">
        <p14:creationId xmlns:p14="http://schemas.microsoft.com/office/powerpoint/2010/main" val="6975865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/>
          <p:cNvSpPr/>
          <p:nvPr/>
        </p:nvSpPr>
        <p:spPr>
          <a:xfrm>
            <a:off x="3569370" y="1957137"/>
            <a:ext cx="1259304" cy="5053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989095" y="2053390"/>
            <a:ext cx="1925053" cy="38501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latin typeface="+mj-lt"/>
                <a:ea typeface="+mj-ea"/>
                <a:cs typeface="+mj-cs"/>
              </a:rPr>
              <a:t>Principe fondamentale de la génétique quantitative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décomposition du phénotype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328554" y="110768"/>
            <a:ext cx="8370152" cy="80363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066173" y="2029327"/>
          <a:ext cx="4800726" cy="39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6" name="Équation" r:id="rId3" imgW="2476440" imgH="203040" progId="Equation.3">
                  <p:embed/>
                </p:oleObj>
              </mc:Choice>
              <mc:Fallback>
                <p:oleObj name="Équation" r:id="rId3" imgW="247644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6173" y="2029327"/>
                        <a:ext cx="4800726" cy="393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56673" y="1235242"/>
            <a:ext cx="839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valeur phénotypique d’un individu dépend de son génotype et de l’environnement dans lequel l’individu évolue (</a:t>
            </a:r>
            <a:r>
              <a:rPr lang="fr-FR" i="1" dirty="0"/>
              <a:t>i.e. </a:t>
            </a:r>
            <a:r>
              <a:rPr lang="fr-FR" dirty="0"/>
              <a:t>dans lequel le génotype s’exprime)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0843" y="2948021"/>
            <a:ext cx="5277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Génotype:  </a:t>
            </a:r>
            <a:r>
              <a:rPr lang="fr-FR" dirty="0"/>
              <a:t>valeur génotypique</a:t>
            </a:r>
          </a:p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Environnement</a:t>
            </a:r>
            <a:r>
              <a:rPr lang="fr-FR" dirty="0"/>
              <a:t>: non transmis à la descendance</a:t>
            </a: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1015999" y="4690561"/>
          <a:ext cx="12065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7" name="Équation" r:id="rId5" imgW="622080" imgH="177480" progId="Equation.3">
                  <p:embed/>
                </p:oleObj>
              </mc:Choice>
              <mc:Fallback>
                <p:oleObj name="Équation" r:id="rId5" imgW="62208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999" y="4690561"/>
                        <a:ext cx="1206500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957681" y="5379786"/>
          <a:ext cx="1625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8" name="Équation" r:id="rId7" imgW="838080" imgH="203040" progId="Equation.3">
                  <p:embed/>
                </p:oleObj>
              </mc:Choice>
              <mc:Fallback>
                <p:oleObj name="Équation" r:id="rId7" imgW="8380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681" y="5379786"/>
                        <a:ext cx="16256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09075" y="3917649"/>
            <a:ext cx="873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Modèle linéaire de la relation génotype-phénotype, centré ou non sur la moyenne générale de la population, </a:t>
            </a:r>
            <a:r>
              <a:rPr lang="fr-FR" b="1" i="1" dirty="0"/>
              <a:t>µ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97305" y="502117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Symbol"/>
              </a:rPr>
              <a:t></a:t>
            </a:r>
            <a:endParaRPr lang="fr-FR" dirty="0"/>
          </a:p>
        </p:txBody>
      </p: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4904874" y="4988345"/>
            <a:ext cx="3143250" cy="1290638"/>
            <a:chOff x="1806" y="1643"/>
            <a:chExt cx="2040" cy="1219"/>
          </a:xfrm>
        </p:grpSpPr>
        <p:sp>
          <p:nvSpPr>
            <p:cNvPr id="20" name="Line 6"/>
            <p:cNvSpPr>
              <a:spLocks noChangeShapeType="1"/>
            </p:cNvSpPr>
            <p:nvPr/>
          </p:nvSpPr>
          <p:spPr bwMode="auto">
            <a:xfrm flipV="1">
              <a:off x="1806" y="2856"/>
              <a:ext cx="30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1836" y="2850"/>
              <a:ext cx="36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8" y="0"/>
                </a:cxn>
                <a:cxn ang="0">
                  <a:pos x="36" y="0"/>
                </a:cxn>
              </a:cxnLst>
              <a:rect l="0" t="0" r="r" b="b"/>
              <a:pathLst>
                <a:path w="36" h="6">
                  <a:moveTo>
                    <a:pt x="0" y="6"/>
                  </a:moveTo>
                  <a:lnTo>
                    <a:pt x="18" y="0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flipV="1">
              <a:off x="1872" y="2844"/>
              <a:ext cx="30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V="1">
              <a:off x="1902" y="2832"/>
              <a:ext cx="37" cy="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 flipV="1">
              <a:off x="1939" y="2820"/>
              <a:ext cx="36" cy="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1975" y="2808"/>
              <a:ext cx="30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2" y="6"/>
                </a:cxn>
                <a:cxn ang="0">
                  <a:pos x="30" y="0"/>
                </a:cxn>
              </a:cxnLst>
              <a:rect l="0" t="0" r="r" b="b"/>
              <a:pathLst>
                <a:path w="30" h="12">
                  <a:moveTo>
                    <a:pt x="0" y="12"/>
                  </a:moveTo>
                  <a:lnTo>
                    <a:pt x="12" y="6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2005" y="2784"/>
              <a:ext cx="36" cy="2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8" y="12"/>
                </a:cxn>
                <a:cxn ang="0">
                  <a:pos x="36" y="0"/>
                </a:cxn>
              </a:cxnLst>
              <a:rect l="0" t="0" r="r" b="b"/>
              <a:pathLst>
                <a:path w="36" h="24">
                  <a:moveTo>
                    <a:pt x="0" y="24"/>
                  </a:moveTo>
                  <a:lnTo>
                    <a:pt x="18" y="12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2041" y="2766"/>
              <a:ext cx="36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8" y="12"/>
                </a:cxn>
                <a:cxn ang="0">
                  <a:pos x="36" y="0"/>
                </a:cxn>
              </a:cxnLst>
              <a:rect l="0" t="0" r="r" b="b"/>
              <a:pathLst>
                <a:path w="36" h="18">
                  <a:moveTo>
                    <a:pt x="0" y="18"/>
                  </a:moveTo>
                  <a:lnTo>
                    <a:pt x="18" y="12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2077" y="2736"/>
              <a:ext cx="30" cy="30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2" y="18"/>
                </a:cxn>
                <a:cxn ang="0">
                  <a:pos x="30" y="0"/>
                </a:cxn>
              </a:cxnLst>
              <a:rect l="0" t="0" r="r" b="b"/>
              <a:pathLst>
                <a:path w="30" h="30">
                  <a:moveTo>
                    <a:pt x="0" y="30"/>
                  </a:moveTo>
                  <a:lnTo>
                    <a:pt x="12" y="18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flipV="1">
              <a:off x="2107" y="2706"/>
              <a:ext cx="36" cy="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 flipV="1">
              <a:off x="2143" y="2670"/>
              <a:ext cx="36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 flipV="1">
              <a:off x="2179" y="2628"/>
              <a:ext cx="30" cy="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18"/>
            <p:cNvSpPr>
              <a:spLocks/>
            </p:cNvSpPr>
            <p:nvPr/>
          </p:nvSpPr>
          <p:spPr bwMode="auto">
            <a:xfrm>
              <a:off x="2209" y="2586"/>
              <a:ext cx="37" cy="4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8" y="24"/>
                </a:cxn>
                <a:cxn ang="0">
                  <a:pos x="37" y="0"/>
                </a:cxn>
              </a:cxnLst>
              <a:rect l="0" t="0" r="r" b="b"/>
              <a:pathLst>
                <a:path w="37" h="42">
                  <a:moveTo>
                    <a:pt x="0" y="42"/>
                  </a:moveTo>
                  <a:lnTo>
                    <a:pt x="18" y="24"/>
                  </a:lnTo>
                  <a:lnTo>
                    <a:pt x="3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19"/>
            <p:cNvSpPr>
              <a:spLocks/>
            </p:cNvSpPr>
            <p:nvPr/>
          </p:nvSpPr>
          <p:spPr bwMode="auto">
            <a:xfrm>
              <a:off x="2246" y="2532"/>
              <a:ext cx="36" cy="5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18" y="30"/>
                </a:cxn>
                <a:cxn ang="0">
                  <a:pos x="36" y="0"/>
                </a:cxn>
              </a:cxnLst>
              <a:rect l="0" t="0" r="r" b="b"/>
              <a:pathLst>
                <a:path w="36" h="54">
                  <a:moveTo>
                    <a:pt x="0" y="54"/>
                  </a:moveTo>
                  <a:lnTo>
                    <a:pt x="18" y="30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20"/>
            <p:cNvSpPr>
              <a:spLocks/>
            </p:cNvSpPr>
            <p:nvPr/>
          </p:nvSpPr>
          <p:spPr bwMode="auto">
            <a:xfrm>
              <a:off x="2282" y="2478"/>
              <a:ext cx="30" cy="5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12" y="30"/>
                </a:cxn>
                <a:cxn ang="0">
                  <a:pos x="30" y="0"/>
                </a:cxn>
              </a:cxnLst>
              <a:rect l="0" t="0" r="r" b="b"/>
              <a:pathLst>
                <a:path w="30" h="54">
                  <a:moveTo>
                    <a:pt x="0" y="54"/>
                  </a:moveTo>
                  <a:lnTo>
                    <a:pt x="12" y="30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21"/>
            <p:cNvSpPr>
              <a:spLocks/>
            </p:cNvSpPr>
            <p:nvPr/>
          </p:nvSpPr>
          <p:spPr bwMode="auto">
            <a:xfrm>
              <a:off x="2312" y="2412"/>
              <a:ext cx="36" cy="66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8" y="36"/>
                </a:cxn>
                <a:cxn ang="0">
                  <a:pos x="36" y="0"/>
                </a:cxn>
              </a:cxnLst>
              <a:rect l="0" t="0" r="r" b="b"/>
              <a:pathLst>
                <a:path w="36" h="66">
                  <a:moveTo>
                    <a:pt x="0" y="66"/>
                  </a:moveTo>
                  <a:lnTo>
                    <a:pt x="18" y="36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22"/>
            <p:cNvSpPr>
              <a:spLocks noChangeShapeType="1"/>
            </p:cNvSpPr>
            <p:nvPr/>
          </p:nvSpPr>
          <p:spPr bwMode="auto">
            <a:xfrm flipV="1">
              <a:off x="2348" y="2346"/>
              <a:ext cx="36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V="1">
              <a:off x="2384" y="2274"/>
              <a:ext cx="3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24"/>
            <p:cNvSpPr>
              <a:spLocks noChangeShapeType="1"/>
            </p:cNvSpPr>
            <p:nvPr/>
          </p:nvSpPr>
          <p:spPr bwMode="auto">
            <a:xfrm flipV="1">
              <a:off x="2414" y="2202"/>
              <a:ext cx="36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25"/>
            <p:cNvSpPr>
              <a:spLocks noChangeShapeType="1"/>
            </p:cNvSpPr>
            <p:nvPr/>
          </p:nvSpPr>
          <p:spPr bwMode="auto">
            <a:xfrm flipV="1">
              <a:off x="2450" y="2129"/>
              <a:ext cx="36" cy="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26"/>
            <p:cNvSpPr>
              <a:spLocks/>
            </p:cNvSpPr>
            <p:nvPr/>
          </p:nvSpPr>
          <p:spPr bwMode="auto">
            <a:xfrm>
              <a:off x="2486" y="2051"/>
              <a:ext cx="30" cy="78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12" y="36"/>
                </a:cxn>
                <a:cxn ang="0">
                  <a:pos x="30" y="0"/>
                </a:cxn>
              </a:cxnLst>
              <a:rect l="0" t="0" r="r" b="b"/>
              <a:pathLst>
                <a:path w="30" h="78">
                  <a:moveTo>
                    <a:pt x="0" y="78"/>
                  </a:moveTo>
                  <a:lnTo>
                    <a:pt x="12" y="36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auto">
            <a:xfrm>
              <a:off x="2516" y="1979"/>
              <a:ext cx="36" cy="72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18" y="36"/>
                </a:cxn>
                <a:cxn ang="0">
                  <a:pos x="36" y="0"/>
                </a:cxn>
              </a:cxnLst>
              <a:rect l="0" t="0" r="r" b="b"/>
              <a:pathLst>
                <a:path w="36" h="72">
                  <a:moveTo>
                    <a:pt x="0" y="72"/>
                  </a:moveTo>
                  <a:lnTo>
                    <a:pt x="18" y="36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 flipV="1">
              <a:off x="2552" y="1913"/>
              <a:ext cx="31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Line 29"/>
            <p:cNvSpPr>
              <a:spLocks noChangeShapeType="1"/>
            </p:cNvSpPr>
            <p:nvPr/>
          </p:nvSpPr>
          <p:spPr bwMode="auto">
            <a:xfrm flipV="1">
              <a:off x="2583" y="1847"/>
              <a:ext cx="36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30"/>
            <p:cNvSpPr>
              <a:spLocks noChangeShapeType="1"/>
            </p:cNvSpPr>
            <p:nvPr/>
          </p:nvSpPr>
          <p:spPr bwMode="auto">
            <a:xfrm flipV="1">
              <a:off x="2619" y="1787"/>
              <a:ext cx="36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31"/>
            <p:cNvSpPr>
              <a:spLocks noChangeShapeType="1"/>
            </p:cNvSpPr>
            <p:nvPr/>
          </p:nvSpPr>
          <p:spPr bwMode="auto">
            <a:xfrm flipV="1">
              <a:off x="2655" y="1739"/>
              <a:ext cx="30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32"/>
            <p:cNvSpPr>
              <a:spLocks noChangeShapeType="1"/>
            </p:cNvSpPr>
            <p:nvPr/>
          </p:nvSpPr>
          <p:spPr bwMode="auto">
            <a:xfrm flipV="1">
              <a:off x="2685" y="1697"/>
              <a:ext cx="36" cy="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33"/>
            <p:cNvSpPr>
              <a:spLocks noChangeShapeType="1"/>
            </p:cNvSpPr>
            <p:nvPr/>
          </p:nvSpPr>
          <p:spPr bwMode="auto">
            <a:xfrm flipV="1">
              <a:off x="2721" y="1667"/>
              <a:ext cx="36" cy="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34"/>
            <p:cNvSpPr>
              <a:spLocks noChangeShapeType="1"/>
            </p:cNvSpPr>
            <p:nvPr/>
          </p:nvSpPr>
          <p:spPr bwMode="auto">
            <a:xfrm flipV="1">
              <a:off x="2757" y="1649"/>
              <a:ext cx="3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35"/>
            <p:cNvSpPr>
              <a:spLocks noChangeShapeType="1"/>
            </p:cNvSpPr>
            <p:nvPr/>
          </p:nvSpPr>
          <p:spPr bwMode="auto">
            <a:xfrm flipV="1">
              <a:off x="2787" y="1643"/>
              <a:ext cx="36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36"/>
            <p:cNvSpPr>
              <a:spLocks noChangeShapeType="1"/>
            </p:cNvSpPr>
            <p:nvPr/>
          </p:nvSpPr>
          <p:spPr bwMode="auto">
            <a:xfrm>
              <a:off x="2823" y="1643"/>
              <a:ext cx="36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37"/>
            <p:cNvSpPr>
              <a:spLocks noChangeShapeType="1"/>
            </p:cNvSpPr>
            <p:nvPr/>
          </p:nvSpPr>
          <p:spPr bwMode="auto">
            <a:xfrm>
              <a:off x="2859" y="1649"/>
              <a:ext cx="31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38"/>
            <p:cNvSpPr>
              <a:spLocks noChangeShapeType="1"/>
            </p:cNvSpPr>
            <p:nvPr/>
          </p:nvSpPr>
          <p:spPr bwMode="auto">
            <a:xfrm>
              <a:off x="2890" y="1667"/>
              <a:ext cx="36" cy="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Line 39"/>
            <p:cNvSpPr>
              <a:spLocks noChangeShapeType="1"/>
            </p:cNvSpPr>
            <p:nvPr/>
          </p:nvSpPr>
          <p:spPr bwMode="auto">
            <a:xfrm>
              <a:off x="2926" y="1697"/>
              <a:ext cx="36" cy="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Line 40"/>
            <p:cNvSpPr>
              <a:spLocks noChangeShapeType="1"/>
            </p:cNvSpPr>
            <p:nvPr/>
          </p:nvSpPr>
          <p:spPr bwMode="auto">
            <a:xfrm>
              <a:off x="2962" y="1739"/>
              <a:ext cx="30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Line 41"/>
            <p:cNvSpPr>
              <a:spLocks noChangeShapeType="1"/>
            </p:cNvSpPr>
            <p:nvPr/>
          </p:nvSpPr>
          <p:spPr bwMode="auto">
            <a:xfrm>
              <a:off x="2992" y="1787"/>
              <a:ext cx="36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42"/>
            <p:cNvSpPr>
              <a:spLocks noChangeShapeType="1"/>
            </p:cNvSpPr>
            <p:nvPr/>
          </p:nvSpPr>
          <p:spPr bwMode="auto">
            <a:xfrm>
              <a:off x="3028" y="1847"/>
              <a:ext cx="36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43"/>
            <p:cNvSpPr>
              <a:spLocks noChangeShapeType="1"/>
            </p:cNvSpPr>
            <p:nvPr/>
          </p:nvSpPr>
          <p:spPr bwMode="auto">
            <a:xfrm>
              <a:off x="3064" y="1913"/>
              <a:ext cx="30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Line 44"/>
            <p:cNvSpPr>
              <a:spLocks noChangeShapeType="1"/>
            </p:cNvSpPr>
            <p:nvPr/>
          </p:nvSpPr>
          <p:spPr bwMode="auto">
            <a:xfrm>
              <a:off x="3094" y="1979"/>
              <a:ext cx="36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45"/>
            <p:cNvSpPr>
              <a:spLocks/>
            </p:cNvSpPr>
            <p:nvPr/>
          </p:nvSpPr>
          <p:spPr bwMode="auto">
            <a:xfrm>
              <a:off x="3130" y="2051"/>
              <a:ext cx="36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36"/>
                </a:cxn>
                <a:cxn ang="0">
                  <a:pos x="36" y="78"/>
                </a:cxn>
              </a:cxnLst>
              <a:rect l="0" t="0" r="r" b="b"/>
              <a:pathLst>
                <a:path w="36" h="78">
                  <a:moveTo>
                    <a:pt x="0" y="0"/>
                  </a:moveTo>
                  <a:lnTo>
                    <a:pt x="18" y="36"/>
                  </a:lnTo>
                  <a:lnTo>
                    <a:pt x="36" y="7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Line 46"/>
            <p:cNvSpPr>
              <a:spLocks noChangeShapeType="1"/>
            </p:cNvSpPr>
            <p:nvPr/>
          </p:nvSpPr>
          <p:spPr bwMode="auto">
            <a:xfrm>
              <a:off x="3166" y="2129"/>
              <a:ext cx="30" cy="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47"/>
            <p:cNvSpPr>
              <a:spLocks/>
            </p:cNvSpPr>
            <p:nvPr/>
          </p:nvSpPr>
          <p:spPr bwMode="auto">
            <a:xfrm>
              <a:off x="3196" y="2202"/>
              <a:ext cx="37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36"/>
                </a:cxn>
                <a:cxn ang="0">
                  <a:pos x="37" y="72"/>
                </a:cxn>
              </a:cxnLst>
              <a:rect l="0" t="0" r="r" b="b"/>
              <a:pathLst>
                <a:path w="37" h="72">
                  <a:moveTo>
                    <a:pt x="0" y="0"/>
                  </a:moveTo>
                  <a:lnTo>
                    <a:pt x="19" y="36"/>
                  </a:lnTo>
                  <a:lnTo>
                    <a:pt x="37" y="7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48"/>
            <p:cNvSpPr>
              <a:spLocks noChangeShapeType="1"/>
            </p:cNvSpPr>
            <p:nvPr/>
          </p:nvSpPr>
          <p:spPr bwMode="auto">
            <a:xfrm>
              <a:off x="3233" y="2274"/>
              <a:ext cx="3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Line 49"/>
            <p:cNvSpPr>
              <a:spLocks noChangeShapeType="1"/>
            </p:cNvSpPr>
            <p:nvPr/>
          </p:nvSpPr>
          <p:spPr bwMode="auto">
            <a:xfrm>
              <a:off x="3263" y="2346"/>
              <a:ext cx="36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50"/>
            <p:cNvSpPr>
              <a:spLocks/>
            </p:cNvSpPr>
            <p:nvPr/>
          </p:nvSpPr>
          <p:spPr bwMode="auto">
            <a:xfrm>
              <a:off x="3299" y="2412"/>
              <a:ext cx="36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36"/>
                </a:cxn>
                <a:cxn ang="0">
                  <a:pos x="36" y="66"/>
                </a:cxn>
              </a:cxnLst>
              <a:rect l="0" t="0" r="r" b="b"/>
              <a:pathLst>
                <a:path w="36" h="66">
                  <a:moveTo>
                    <a:pt x="0" y="0"/>
                  </a:moveTo>
                  <a:lnTo>
                    <a:pt x="18" y="36"/>
                  </a:lnTo>
                  <a:lnTo>
                    <a:pt x="36" y="6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51"/>
            <p:cNvSpPr>
              <a:spLocks/>
            </p:cNvSpPr>
            <p:nvPr/>
          </p:nvSpPr>
          <p:spPr bwMode="auto">
            <a:xfrm>
              <a:off x="3335" y="2478"/>
              <a:ext cx="30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30"/>
                </a:cxn>
                <a:cxn ang="0">
                  <a:pos x="30" y="54"/>
                </a:cxn>
              </a:cxnLst>
              <a:rect l="0" t="0" r="r" b="b"/>
              <a:pathLst>
                <a:path w="30" h="54">
                  <a:moveTo>
                    <a:pt x="0" y="0"/>
                  </a:moveTo>
                  <a:lnTo>
                    <a:pt x="12" y="30"/>
                  </a:lnTo>
                  <a:lnTo>
                    <a:pt x="30" y="5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52"/>
            <p:cNvSpPr>
              <a:spLocks/>
            </p:cNvSpPr>
            <p:nvPr/>
          </p:nvSpPr>
          <p:spPr bwMode="auto">
            <a:xfrm>
              <a:off x="3365" y="2532"/>
              <a:ext cx="36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30"/>
                </a:cxn>
                <a:cxn ang="0">
                  <a:pos x="36" y="54"/>
                </a:cxn>
              </a:cxnLst>
              <a:rect l="0" t="0" r="r" b="b"/>
              <a:pathLst>
                <a:path w="36" h="54">
                  <a:moveTo>
                    <a:pt x="0" y="0"/>
                  </a:moveTo>
                  <a:lnTo>
                    <a:pt x="18" y="30"/>
                  </a:lnTo>
                  <a:lnTo>
                    <a:pt x="36" y="5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53"/>
            <p:cNvSpPr>
              <a:spLocks/>
            </p:cNvSpPr>
            <p:nvPr/>
          </p:nvSpPr>
          <p:spPr bwMode="auto">
            <a:xfrm>
              <a:off x="3401" y="2586"/>
              <a:ext cx="36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24"/>
                </a:cxn>
                <a:cxn ang="0">
                  <a:pos x="36" y="42"/>
                </a:cxn>
              </a:cxnLst>
              <a:rect l="0" t="0" r="r" b="b"/>
              <a:pathLst>
                <a:path w="36" h="42">
                  <a:moveTo>
                    <a:pt x="0" y="0"/>
                  </a:moveTo>
                  <a:lnTo>
                    <a:pt x="18" y="24"/>
                  </a:lnTo>
                  <a:lnTo>
                    <a:pt x="36" y="4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54"/>
            <p:cNvSpPr>
              <a:spLocks noChangeShapeType="1"/>
            </p:cNvSpPr>
            <p:nvPr/>
          </p:nvSpPr>
          <p:spPr bwMode="auto">
            <a:xfrm>
              <a:off x="3437" y="2628"/>
              <a:ext cx="30" cy="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Line 55"/>
            <p:cNvSpPr>
              <a:spLocks noChangeShapeType="1"/>
            </p:cNvSpPr>
            <p:nvPr/>
          </p:nvSpPr>
          <p:spPr bwMode="auto">
            <a:xfrm>
              <a:off x="3467" y="2670"/>
              <a:ext cx="36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Line 56"/>
            <p:cNvSpPr>
              <a:spLocks noChangeShapeType="1"/>
            </p:cNvSpPr>
            <p:nvPr/>
          </p:nvSpPr>
          <p:spPr bwMode="auto">
            <a:xfrm>
              <a:off x="3503" y="2706"/>
              <a:ext cx="37" cy="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57"/>
            <p:cNvSpPr>
              <a:spLocks/>
            </p:cNvSpPr>
            <p:nvPr/>
          </p:nvSpPr>
          <p:spPr bwMode="auto">
            <a:xfrm>
              <a:off x="3540" y="2736"/>
              <a:ext cx="30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18"/>
                </a:cxn>
                <a:cxn ang="0">
                  <a:pos x="30" y="30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lnTo>
                    <a:pt x="12" y="18"/>
                  </a:lnTo>
                  <a:lnTo>
                    <a:pt x="30" y="3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58"/>
            <p:cNvSpPr>
              <a:spLocks/>
            </p:cNvSpPr>
            <p:nvPr/>
          </p:nvSpPr>
          <p:spPr bwMode="auto">
            <a:xfrm>
              <a:off x="3570" y="2766"/>
              <a:ext cx="3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2"/>
                </a:cxn>
                <a:cxn ang="0">
                  <a:pos x="36" y="18"/>
                </a:cxn>
              </a:cxnLst>
              <a:rect l="0" t="0" r="r" b="b"/>
              <a:pathLst>
                <a:path w="36" h="18">
                  <a:moveTo>
                    <a:pt x="0" y="0"/>
                  </a:moveTo>
                  <a:lnTo>
                    <a:pt x="18" y="12"/>
                  </a:lnTo>
                  <a:lnTo>
                    <a:pt x="36" y="1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59"/>
            <p:cNvSpPr>
              <a:spLocks/>
            </p:cNvSpPr>
            <p:nvPr/>
          </p:nvSpPr>
          <p:spPr bwMode="auto">
            <a:xfrm>
              <a:off x="3606" y="2784"/>
              <a:ext cx="36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2"/>
                </a:cxn>
                <a:cxn ang="0">
                  <a:pos x="36" y="24"/>
                </a:cxn>
              </a:cxnLst>
              <a:rect l="0" t="0" r="r" b="b"/>
              <a:pathLst>
                <a:path w="36" h="24">
                  <a:moveTo>
                    <a:pt x="0" y="0"/>
                  </a:moveTo>
                  <a:lnTo>
                    <a:pt x="18" y="12"/>
                  </a:lnTo>
                  <a:lnTo>
                    <a:pt x="36" y="2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60"/>
            <p:cNvSpPr>
              <a:spLocks/>
            </p:cNvSpPr>
            <p:nvPr/>
          </p:nvSpPr>
          <p:spPr bwMode="auto">
            <a:xfrm>
              <a:off x="3642" y="2808"/>
              <a:ext cx="30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6"/>
                </a:cxn>
                <a:cxn ang="0">
                  <a:pos x="30" y="12"/>
                </a:cxn>
              </a:cxnLst>
              <a:rect l="0" t="0" r="r" b="b"/>
              <a:pathLst>
                <a:path w="30" h="12">
                  <a:moveTo>
                    <a:pt x="0" y="0"/>
                  </a:moveTo>
                  <a:lnTo>
                    <a:pt x="12" y="6"/>
                  </a:lnTo>
                  <a:lnTo>
                    <a:pt x="30" y="1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Line 61"/>
            <p:cNvSpPr>
              <a:spLocks noChangeShapeType="1"/>
            </p:cNvSpPr>
            <p:nvPr/>
          </p:nvSpPr>
          <p:spPr bwMode="auto">
            <a:xfrm>
              <a:off x="3672" y="2820"/>
              <a:ext cx="36" cy="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Line 62"/>
            <p:cNvSpPr>
              <a:spLocks noChangeShapeType="1"/>
            </p:cNvSpPr>
            <p:nvPr/>
          </p:nvSpPr>
          <p:spPr bwMode="auto">
            <a:xfrm>
              <a:off x="3708" y="2832"/>
              <a:ext cx="36" cy="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Line 63"/>
            <p:cNvSpPr>
              <a:spLocks noChangeShapeType="1"/>
            </p:cNvSpPr>
            <p:nvPr/>
          </p:nvSpPr>
          <p:spPr bwMode="auto">
            <a:xfrm>
              <a:off x="3744" y="2844"/>
              <a:ext cx="30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Line 64"/>
            <p:cNvSpPr>
              <a:spLocks noChangeShapeType="1"/>
            </p:cNvSpPr>
            <p:nvPr/>
          </p:nvSpPr>
          <p:spPr bwMode="auto">
            <a:xfrm>
              <a:off x="3774" y="2850"/>
              <a:ext cx="36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Line 65"/>
            <p:cNvSpPr>
              <a:spLocks noChangeShapeType="1"/>
            </p:cNvSpPr>
            <p:nvPr/>
          </p:nvSpPr>
          <p:spPr bwMode="auto">
            <a:xfrm>
              <a:off x="3810" y="2856"/>
              <a:ext cx="36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Line 66"/>
          <p:cNvSpPr>
            <a:spLocks noChangeShapeType="1"/>
          </p:cNvSpPr>
          <p:nvPr/>
        </p:nvSpPr>
        <p:spPr bwMode="auto">
          <a:xfrm>
            <a:off x="4846136" y="4940718"/>
            <a:ext cx="0" cy="135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" name="Line 67"/>
          <p:cNvSpPr>
            <a:spLocks noChangeShapeType="1"/>
          </p:cNvSpPr>
          <p:nvPr/>
        </p:nvSpPr>
        <p:spPr bwMode="auto">
          <a:xfrm>
            <a:off x="4846136" y="6299618"/>
            <a:ext cx="3613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" name="Text Box 68"/>
          <p:cNvSpPr txBox="1">
            <a:spLocks noChangeArrowheads="1"/>
          </p:cNvSpPr>
          <p:nvPr/>
        </p:nvSpPr>
        <p:spPr bwMode="auto">
          <a:xfrm>
            <a:off x="8178298" y="6302459"/>
            <a:ext cx="739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dirty="0">
                <a:latin typeface="Verdana" pitchFamily="34" charset="0"/>
              </a:rPr>
              <a:t>valeur</a:t>
            </a:r>
            <a:endParaRPr lang="en-US" sz="1400" dirty="0">
              <a:latin typeface="Verdana" pitchFamily="34" charset="0"/>
            </a:endParaRPr>
          </a:p>
        </p:txBody>
      </p:sp>
      <p:grpSp>
        <p:nvGrpSpPr>
          <p:cNvPr id="82" name="Group 70"/>
          <p:cNvGrpSpPr>
            <a:grpSpLocks/>
          </p:cNvGrpSpPr>
          <p:nvPr/>
        </p:nvGrpSpPr>
        <p:grpSpPr bwMode="auto">
          <a:xfrm>
            <a:off x="6355848" y="4555207"/>
            <a:ext cx="355600" cy="498475"/>
            <a:chOff x="945" y="1392"/>
            <a:chExt cx="652" cy="2291"/>
          </a:xfrm>
        </p:grpSpPr>
        <p:sp>
          <p:nvSpPr>
            <p:cNvPr id="83" name="Freeform 71"/>
            <p:cNvSpPr>
              <a:spLocks/>
            </p:cNvSpPr>
            <p:nvPr/>
          </p:nvSpPr>
          <p:spPr bwMode="auto">
            <a:xfrm>
              <a:off x="1152" y="1584"/>
              <a:ext cx="172" cy="159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2" y="45"/>
                </a:cxn>
                <a:cxn ang="0">
                  <a:pos x="38" y="62"/>
                </a:cxn>
                <a:cxn ang="0">
                  <a:pos x="58" y="82"/>
                </a:cxn>
                <a:cxn ang="0">
                  <a:pos x="73" y="101"/>
                </a:cxn>
                <a:cxn ang="0">
                  <a:pos x="74" y="90"/>
                </a:cxn>
                <a:cxn ang="0">
                  <a:pos x="73" y="69"/>
                </a:cxn>
                <a:cxn ang="0">
                  <a:pos x="65" y="37"/>
                </a:cxn>
                <a:cxn ang="0">
                  <a:pos x="50" y="0"/>
                </a:cxn>
                <a:cxn ang="0">
                  <a:pos x="92" y="28"/>
                </a:cxn>
                <a:cxn ang="0">
                  <a:pos x="91" y="64"/>
                </a:cxn>
                <a:cxn ang="0">
                  <a:pos x="92" y="97"/>
                </a:cxn>
                <a:cxn ang="0">
                  <a:pos x="98" y="127"/>
                </a:cxn>
                <a:cxn ang="0">
                  <a:pos x="109" y="140"/>
                </a:cxn>
                <a:cxn ang="0">
                  <a:pos x="127" y="129"/>
                </a:cxn>
                <a:cxn ang="0">
                  <a:pos x="138" y="114"/>
                </a:cxn>
                <a:cxn ang="0">
                  <a:pos x="150" y="98"/>
                </a:cxn>
                <a:cxn ang="0">
                  <a:pos x="155" y="91"/>
                </a:cxn>
                <a:cxn ang="0">
                  <a:pos x="162" y="97"/>
                </a:cxn>
                <a:cxn ang="0">
                  <a:pos x="175" y="105"/>
                </a:cxn>
                <a:cxn ang="0">
                  <a:pos x="186" y="115"/>
                </a:cxn>
                <a:cxn ang="0">
                  <a:pos x="184" y="121"/>
                </a:cxn>
                <a:cxn ang="0">
                  <a:pos x="171" y="125"/>
                </a:cxn>
                <a:cxn ang="0">
                  <a:pos x="157" y="127"/>
                </a:cxn>
                <a:cxn ang="0">
                  <a:pos x="145" y="133"/>
                </a:cxn>
                <a:cxn ang="0">
                  <a:pos x="135" y="137"/>
                </a:cxn>
                <a:cxn ang="0">
                  <a:pos x="126" y="143"/>
                </a:cxn>
                <a:cxn ang="0">
                  <a:pos x="118" y="148"/>
                </a:cxn>
                <a:cxn ang="0">
                  <a:pos x="112" y="155"/>
                </a:cxn>
                <a:cxn ang="0">
                  <a:pos x="99" y="145"/>
                </a:cxn>
                <a:cxn ang="0">
                  <a:pos x="72" y="118"/>
                </a:cxn>
                <a:cxn ang="0">
                  <a:pos x="43" y="93"/>
                </a:cxn>
                <a:cxn ang="0">
                  <a:pos x="14" y="73"/>
                </a:cxn>
              </a:cxnLst>
              <a:rect l="0" t="0" r="r" b="b"/>
              <a:pathLst>
                <a:path w="193" h="159">
                  <a:moveTo>
                    <a:pt x="0" y="66"/>
                  </a:moveTo>
                  <a:lnTo>
                    <a:pt x="14" y="37"/>
                  </a:lnTo>
                  <a:lnTo>
                    <a:pt x="15" y="39"/>
                  </a:lnTo>
                  <a:lnTo>
                    <a:pt x="22" y="45"/>
                  </a:lnTo>
                  <a:lnTo>
                    <a:pt x="28" y="52"/>
                  </a:lnTo>
                  <a:lnTo>
                    <a:pt x="38" y="62"/>
                  </a:lnTo>
                  <a:lnTo>
                    <a:pt x="48" y="72"/>
                  </a:lnTo>
                  <a:lnTo>
                    <a:pt x="58" y="82"/>
                  </a:lnTo>
                  <a:lnTo>
                    <a:pt x="66" y="92"/>
                  </a:lnTo>
                  <a:lnTo>
                    <a:pt x="73" y="101"/>
                  </a:lnTo>
                  <a:lnTo>
                    <a:pt x="73" y="97"/>
                  </a:lnTo>
                  <a:lnTo>
                    <a:pt x="74" y="90"/>
                  </a:lnTo>
                  <a:lnTo>
                    <a:pt x="73" y="81"/>
                  </a:lnTo>
                  <a:lnTo>
                    <a:pt x="73" y="69"/>
                  </a:lnTo>
                  <a:lnTo>
                    <a:pt x="70" y="55"/>
                  </a:lnTo>
                  <a:lnTo>
                    <a:pt x="65" y="37"/>
                  </a:lnTo>
                  <a:lnTo>
                    <a:pt x="58" y="20"/>
                  </a:lnTo>
                  <a:lnTo>
                    <a:pt x="50" y="0"/>
                  </a:lnTo>
                  <a:lnTo>
                    <a:pt x="92" y="7"/>
                  </a:lnTo>
                  <a:lnTo>
                    <a:pt x="92" y="28"/>
                  </a:lnTo>
                  <a:lnTo>
                    <a:pt x="91" y="47"/>
                  </a:lnTo>
                  <a:lnTo>
                    <a:pt x="91" y="64"/>
                  </a:lnTo>
                  <a:lnTo>
                    <a:pt x="91" y="81"/>
                  </a:lnTo>
                  <a:lnTo>
                    <a:pt x="92" y="97"/>
                  </a:lnTo>
                  <a:lnTo>
                    <a:pt x="96" y="112"/>
                  </a:lnTo>
                  <a:lnTo>
                    <a:pt x="98" y="127"/>
                  </a:lnTo>
                  <a:lnTo>
                    <a:pt x="102" y="145"/>
                  </a:lnTo>
                  <a:lnTo>
                    <a:pt x="109" y="140"/>
                  </a:lnTo>
                  <a:lnTo>
                    <a:pt x="118" y="135"/>
                  </a:lnTo>
                  <a:lnTo>
                    <a:pt x="127" y="129"/>
                  </a:lnTo>
                  <a:lnTo>
                    <a:pt x="132" y="121"/>
                  </a:lnTo>
                  <a:lnTo>
                    <a:pt x="138" y="114"/>
                  </a:lnTo>
                  <a:lnTo>
                    <a:pt x="145" y="107"/>
                  </a:lnTo>
                  <a:lnTo>
                    <a:pt x="150" y="98"/>
                  </a:lnTo>
                  <a:lnTo>
                    <a:pt x="153" y="90"/>
                  </a:lnTo>
                  <a:lnTo>
                    <a:pt x="155" y="91"/>
                  </a:lnTo>
                  <a:lnTo>
                    <a:pt x="157" y="93"/>
                  </a:lnTo>
                  <a:lnTo>
                    <a:pt x="162" y="97"/>
                  </a:lnTo>
                  <a:lnTo>
                    <a:pt x="167" y="100"/>
                  </a:lnTo>
                  <a:lnTo>
                    <a:pt x="175" y="105"/>
                  </a:lnTo>
                  <a:lnTo>
                    <a:pt x="181" y="110"/>
                  </a:lnTo>
                  <a:lnTo>
                    <a:pt x="186" y="115"/>
                  </a:lnTo>
                  <a:lnTo>
                    <a:pt x="192" y="120"/>
                  </a:lnTo>
                  <a:lnTo>
                    <a:pt x="184" y="121"/>
                  </a:lnTo>
                  <a:lnTo>
                    <a:pt x="176" y="122"/>
                  </a:lnTo>
                  <a:lnTo>
                    <a:pt x="171" y="125"/>
                  </a:lnTo>
                  <a:lnTo>
                    <a:pt x="163" y="126"/>
                  </a:lnTo>
                  <a:lnTo>
                    <a:pt x="157" y="127"/>
                  </a:lnTo>
                  <a:lnTo>
                    <a:pt x="150" y="130"/>
                  </a:lnTo>
                  <a:lnTo>
                    <a:pt x="145" y="133"/>
                  </a:lnTo>
                  <a:lnTo>
                    <a:pt x="140" y="135"/>
                  </a:lnTo>
                  <a:lnTo>
                    <a:pt x="135" y="137"/>
                  </a:lnTo>
                  <a:lnTo>
                    <a:pt x="129" y="140"/>
                  </a:lnTo>
                  <a:lnTo>
                    <a:pt x="126" y="143"/>
                  </a:lnTo>
                  <a:lnTo>
                    <a:pt x="120" y="145"/>
                  </a:lnTo>
                  <a:lnTo>
                    <a:pt x="118" y="148"/>
                  </a:lnTo>
                  <a:lnTo>
                    <a:pt x="114" y="151"/>
                  </a:lnTo>
                  <a:lnTo>
                    <a:pt x="112" y="155"/>
                  </a:lnTo>
                  <a:lnTo>
                    <a:pt x="109" y="158"/>
                  </a:lnTo>
                  <a:lnTo>
                    <a:pt x="99" y="145"/>
                  </a:lnTo>
                  <a:lnTo>
                    <a:pt x="85" y="132"/>
                  </a:lnTo>
                  <a:lnTo>
                    <a:pt x="72" y="118"/>
                  </a:lnTo>
                  <a:lnTo>
                    <a:pt x="57" y="106"/>
                  </a:lnTo>
                  <a:lnTo>
                    <a:pt x="43" y="93"/>
                  </a:lnTo>
                  <a:lnTo>
                    <a:pt x="27" y="82"/>
                  </a:lnTo>
                  <a:lnTo>
                    <a:pt x="14" y="73"/>
                  </a:lnTo>
                  <a:lnTo>
                    <a:pt x="0" y="66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84" name="Group 72"/>
            <p:cNvGrpSpPr>
              <a:grpSpLocks/>
            </p:cNvGrpSpPr>
            <p:nvPr/>
          </p:nvGrpSpPr>
          <p:grpSpPr bwMode="auto">
            <a:xfrm>
              <a:off x="945" y="1477"/>
              <a:ext cx="652" cy="2206"/>
              <a:chOff x="945" y="1477"/>
              <a:chExt cx="652" cy="2206"/>
            </a:xfrm>
          </p:grpSpPr>
          <p:sp>
            <p:nvSpPr>
              <p:cNvPr id="88" name="Freeform 73"/>
              <p:cNvSpPr>
                <a:spLocks/>
              </p:cNvSpPr>
              <p:nvPr/>
            </p:nvSpPr>
            <p:spPr bwMode="auto">
              <a:xfrm>
                <a:off x="1189" y="1477"/>
                <a:ext cx="75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6"/>
                  </a:cxn>
                  <a:cxn ang="0">
                    <a:pos x="0" y="356"/>
                  </a:cxn>
                  <a:cxn ang="0">
                    <a:pos x="0" y="337"/>
                  </a:cxn>
                  <a:cxn ang="0">
                    <a:pos x="0" y="328"/>
                  </a:cxn>
                  <a:cxn ang="0">
                    <a:pos x="0" y="309"/>
                  </a:cxn>
                  <a:cxn ang="0">
                    <a:pos x="0" y="290"/>
                  </a:cxn>
                  <a:cxn ang="0">
                    <a:pos x="0" y="272"/>
                  </a:cxn>
                  <a:cxn ang="0">
                    <a:pos x="0" y="253"/>
                  </a:cxn>
                  <a:cxn ang="0">
                    <a:pos x="0" y="234"/>
                  </a:cxn>
                  <a:cxn ang="0">
                    <a:pos x="6" y="215"/>
                  </a:cxn>
                  <a:cxn ang="0">
                    <a:pos x="12" y="197"/>
                  </a:cxn>
                  <a:cxn ang="0">
                    <a:pos x="12" y="168"/>
                  </a:cxn>
                  <a:cxn ang="0">
                    <a:pos x="19" y="159"/>
                  </a:cxn>
                  <a:cxn ang="0">
                    <a:pos x="19" y="150"/>
                  </a:cxn>
                  <a:cxn ang="0">
                    <a:pos x="25" y="140"/>
                  </a:cxn>
                  <a:cxn ang="0">
                    <a:pos x="25" y="131"/>
                  </a:cxn>
                  <a:cxn ang="0">
                    <a:pos x="31" y="131"/>
                  </a:cxn>
                  <a:cxn ang="0">
                    <a:pos x="31" y="122"/>
                  </a:cxn>
                  <a:cxn ang="0">
                    <a:pos x="38" y="112"/>
                  </a:cxn>
                  <a:cxn ang="0">
                    <a:pos x="44" y="103"/>
                  </a:cxn>
                  <a:cxn ang="0">
                    <a:pos x="57" y="84"/>
                  </a:cxn>
                  <a:cxn ang="0">
                    <a:pos x="63" y="75"/>
                  </a:cxn>
                  <a:cxn ang="0">
                    <a:pos x="70" y="65"/>
                  </a:cxn>
                  <a:cxn ang="0">
                    <a:pos x="76" y="56"/>
                  </a:cxn>
                  <a:cxn ang="0">
                    <a:pos x="83" y="46"/>
                  </a:cxn>
                  <a:cxn ang="0">
                    <a:pos x="83" y="28"/>
                  </a:cxn>
                  <a:cxn ang="0">
                    <a:pos x="83" y="18"/>
                  </a:cxn>
                  <a:cxn ang="0">
                    <a:pos x="83" y="9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56"/>
                  </a:cxn>
                  <a:cxn ang="0">
                    <a:pos x="70" y="122"/>
                  </a:cxn>
                  <a:cxn ang="0">
                    <a:pos x="70" y="140"/>
                  </a:cxn>
                  <a:cxn ang="0">
                    <a:pos x="63" y="178"/>
                  </a:cxn>
                  <a:cxn ang="0">
                    <a:pos x="63" y="187"/>
                  </a:cxn>
                  <a:cxn ang="0">
                    <a:pos x="57" y="206"/>
                  </a:cxn>
                  <a:cxn ang="0">
                    <a:pos x="57" y="225"/>
                  </a:cxn>
                  <a:cxn ang="0">
                    <a:pos x="51" y="234"/>
                  </a:cxn>
                  <a:cxn ang="0">
                    <a:pos x="51" y="244"/>
                  </a:cxn>
                  <a:cxn ang="0">
                    <a:pos x="44" y="272"/>
                  </a:cxn>
                  <a:cxn ang="0">
                    <a:pos x="38" y="281"/>
                  </a:cxn>
                  <a:cxn ang="0">
                    <a:pos x="38" y="290"/>
                  </a:cxn>
                  <a:cxn ang="0">
                    <a:pos x="31" y="300"/>
                  </a:cxn>
                  <a:cxn ang="0">
                    <a:pos x="31" y="309"/>
                  </a:cxn>
                  <a:cxn ang="0">
                    <a:pos x="25" y="319"/>
                  </a:cxn>
                  <a:cxn ang="0">
                    <a:pos x="19" y="328"/>
                  </a:cxn>
                  <a:cxn ang="0">
                    <a:pos x="12" y="337"/>
                  </a:cxn>
                  <a:cxn ang="0">
                    <a:pos x="12" y="347"/>
                  </a:cxn>
                  <a:cxn ang="0">
                    <a:pos x="6" y="356"/>
                  </a:cxn>
                  <a:cxn ang="0">
                    <a:pos x="0" y="356"/>
                  </a:cxn>
                  <a:cxn ang="0">
                    <a:pos x="0" y="366"/>
                  </a:cxn>
                </a:cxnLst>
                <a:rect l="0" t="0" r="r" b="b"/>
                <a:pathLst>
                  <a:path w="84" h="367">
                    <a:moveTo>
                      <a:pt x="0" y="366"/>
                    </a:moveTo>
                    <a:lnTo>
                      <a:pt x="0" y="366"/>
                    </a:lnTo>
                    <a:lnTo>
                      <a:pt x="0" y="356"/>
                    </a:lnTo>
                    <a:lnTo>
                      <a:pt x="0" y="337"/>
                    </a:lnTo>
                    <a:lnTo>
                      <a:pt x="0" y="328"/>
                    </a:lnTo>
                    <a:lnTo>
                      <a:pt x="0" y="309"/>
                    </a:lnTo>
                    <a:lnTo>
                      <a:pt x="0" y="290"/>
                    </a:lnTo>
                    <a:lnTo>
                      <a:pt x="0" y="272"/>
                    </a:lnTo>
                    <a:lnTo>
                      <a:pt x="0" y="253"/>
                    </a:lnTo>
                    <a:lnTo>
                      <a:pt x="0" y="234"/>
                    </a:lnTo>
                    <a:lnTo>
                      <a:pt x="6" y="215"/>
                    </a:lnTo>
                    <a:lnTo>
                      <a:pt x="12" y="197"/>
                    </a:lnTo>
                    <a:lnTo>
                      <a:pt x="12" y="168"/>
                    </a:lnTo>
                    <a:lnTo>
                      <a:pt x="19" y="159"/>
                    </a:lnTo>
                    <a:lnTo>
                      <a:pt x="19" y="150"/>
                    </a:lnTo>
                    <a:lnTo>
                      <a:pt x="25" y="140"/>
                    </a:lnTo>
                    <a:lnTo>
                      <a:pt x="25" y="131"/>
                    </a:lnTo>
                    <a:lnTo>
                      <a:pt x="31" y="131"/>
                    </a:lnTo>
                    <a:lnTo>
                      <a:pt x="31" y="122"/>
                    </a:lnTo>
                    <a:lnTo>
                      <a:pt x="38" y="112"/>
                    </a:lnTo>
                    <a:lnTo>
                      <a:pt x="44" y="103"/>
                    </a:lnTo>
                    <a:lnTo>
                      <a:pt x="57" y="84"/>
                    </a:lnTo>
                    <a:lnTo>
                      <a:pt x="63" y="75"/>
                    </a:lnTo>
                    <a:lnTo>
                      <a:pt x="70" y="65"/>
                    </a:lnTo>
                    <a:lnTo>
                      <a:pt x="76" y="56"/>
                    </a:lnTo>
                    <a:lnTo>
                      <a:pt x="83" y="4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3" y="9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56"/>
                    </a:lnTo>
                    <a:lnTo>
                      <a:pt x="70" y="122"/>
                    </a:lnTo>
                    <a:lnTo>
                      <a:pt x="70" y="140"/>
                    </a:lnTo>
                    <a:lnTo>
                      <a:pt x="63" y="178"/>
                    </a:lnTo>
                    <a:lnTo>
                      <a:pt x="63" y="187"/>
                    </a:lnTo>
                    <a:lnTo>
                      <a:pt x="57" y="206"/>
                    </a:lnTo>
                    <a:lnTo>
                      <a:pt x="57" y="225"/>
                    </a:lnTo>
                    <a:lnTo>
                      <a:pt x="51" y="234"/>
                    </a:lnTo>
                    <a:lnTo>
                      <a:pt x="51" y="244"/>
                    </a:lnTo>
                    <a:lnTo>
                      <a:pt x="44" y="272"/>
                    </a:lnTo>
                    <a:lnTo>
                      <a:pt x="38" y="281"/>
                    </a:lnTo>
                    <a:lnTo>
                      <a:pt x="38" y="290"/>
                    </a:lnTo>
                    <a:lnTo>
                      <a:pt x="31" y="300"/>
                    </a:lnTo>
                    <a:lnTo>
                      <a:pt x="31" y="309"/>
                    </a:lnTo>
                    <a:lnTo>
                      <a:pt x="25" y="319"/>
                    </a:lnTo>
                    <a:lnTo>
                      <a:pt x="19" y="328"/>
                    </a:lnTo>
                    <a:lnTo>
                      <a:pt x="12" y="337"/>
                    </a:lnTo>
                    <a:lnTo>
                      <a:pt x="12" y="347"/>
                    </a:lnTo>
                    <a:lnTo>
                      <a:pt x="6" y="356"/>
                    </a:lnTo>
                    <a:lnTo>
                      <a:pt x="0" y="356"/>
                    </a:lnTo>
                    <a:lnTo>
                      <a:pt x="0" y="366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Freeform 74"/>
              <p:cNvSpPr>
                <a:spLocks/>
              </p:cNvSpPr>
              <p:nvPr/>
            </p:nvSpPr>
            <p:spPr bwMode="auto">
              <a:xfrm>
                <a:off x="1136" y="2756"/>
                <a:ext cx="74" cy="453"/>
              </a:xfrm>
              <a:custGeom>
                <a:avLst/>
                <a:gdLst/>
                <a:ahLst/>
                <a:cxnLst>
                  <a:cxn ang="0">
                    <a:pos x="82" y="395"/>
                  </a:cxn>
                  <a:cxn ang="0">
                    <a:pos x="82" y="395"/>
                  </a:cxn>
                  <a:cxn ang="0">
                    <a:pos x="75" y="395"/>
                  </a:cxn>
                  <a:cxn ang="0">
                    <a:pos x="75" y="405"/>
                  </a:cxn>
                  <a:cxn ang="0">
                    <a:pos x="69" y="405"/>
                  </a:cxn>
                  <a:cxn ang="0">
                    <a:pos x="69" y="414"/>
                  </a:cxn>
                  <a:cxn ang="0">
                    <a:pos x="63" y="423"/>
                  </a:cxn>
                  <a:cxn ang="0">
                    <a:pos x="63" y="433"/>
                  </a:cxn>
                  <a:cxn ang="0">
                    <a:pos x="63" y="442"/>
                  </a:cxn>
                  <a:cxn ang="0">
                    <a:pos x="63" y="452"/>
                  </a:cxn>
                  <a:cxn ang="0">
                    <a:pos x="63" y="442"/>
                  </a:cxn>
                  <a:cxn ang="0">
                    <a:pos x="63" y="433"/>
                  </a:cxn>
                  <a:cxn ang="0">
                    <a:pos x="63" y="423"/>
                  </a:cxn>
                  <a:cxn ang="0">
                    <a:pos x="56" y="405"/>
                  </a:cxn>
                  <a:cxn ang="0">
                    <a:pos x="56" y="395"/>
                  </a:cxn>
                  <a:cxn ang="0">
                    <a:pos x="50" y="385"/>
                  </a:cxn>
                  <a:cxn ang="0">
                    <a:pos x="44" y="367"/>
                  </a:cxn>
                  <a:cxn ang="0">
                    <a:pos x="44" y="357"/>
                  </a:cxn>
                  <a:cxn ang="0">
                    <a:pos x="37" y="348"/>
                  </a:cxn>
                  <a:cxn ang="0">
                    <a:pos x="31" y="329"/>
                  </a:cxn>
                  <a:cxn ang="0">
                    <a:pos x="25" y="320"/>
                  </a:cxn>
                  <a:cxn ang="0">
                    <a:pos x="12" y="301"/>
                  </a:cxn>
                  <a:cxn ang="0">
                    <a:pos x="12" y="292"/>
                  </a:cxn>
                  <a:cxn ang="0">
                    <a:pos x="6" y="272"/>
                  </a:cxn>
                  <a:cxn ang="0">
                    <a:pos x="6" y="263"/>
                  </a:cxn>
                  <a:cxn ang="0">
                    <a:pos x="6" y="254"/>
                  </a:cxn>
                  <a:cxn ang="0">
                    <a:pos x="6" y="244"/>
                  </a:cxn>
                  <a:cxn ang="0">
                    <a:pos x="0" y="235"/>
                  </a:cxn>
                  <a:cxn ang="0">
                    <a:pos x="0" y="226"/>
                  </a:cxn>
                  <a:cxn ang="0">
                    <a:pos x="6" y="216"/>
                  </a:cxn>
                  <a:cxn ang="0">
                    <a:pos x="6" y="197"/>
                  </a:cxn>
                  <a:cxn ang="0">
                    <a:pos x="6" y="188"/>
                  </a:cxn>
                  <a:cxn ang="0">
                    <a:pos x="12" y="179"/>
                  </a:cxn>
                  <a:cxn ang="0">
                    <a:pos x="12" y="169"/>
                  </a:cxn>
                  <a:cxn ang="0">
                    <a:pos x="18" y="169"/>
                  </a:cxn>
                  <a:cxn ang="0">
                    <a:pos x="18" y="159"/>
                  </a:cxn>
                  <a:cxn ang="0">
                    <a:pos x="18" y="150"/>
                  </a:cxn>
                  <a:cxn ang="0">
                    <a:pos x="25" y="141"/>
                  </a:cxn>
                  <a:cxn ang="0">
                    <a:pos x="25" y="131"/>
                  </a:cxn>
                  <a:cxn ang="0">
                    <a:pos x="31" y="122"/>
                  </a:cxn>
                  <a:cxn ang="0">
                    <a:pos x="31" y="113"/>
                  </a:cxn>
                  <a:cxn ang="0">
                    <a:pos x="31" y="103"/>
                  </a:cxn>
                  <a:cxn ang="0">
                    <a:pos x="31" y="94"/>
                  </a:cxn>
                  <a:cxn ang="0">
                    <a:pos x="31" y="84"/>
                  </a:cxn>
                  <a:cxn ang="0">
                    <a:pos x="31" y="75"/>
                  </a:cxn>
                  <a:cxn ang="0">
                    <a:pos x="31" y="66"/>
                  </a:cxn>
                  <a:cxn ang="0">
                    <a:pos x="37" y="56"/>
                  </a:cxn>
                  <a:cxn ang="0">
                    <a:pos x="37" y="46"/>
                  </a:cxn>
                  <a:cxn ang="0">
                    <a:pos x="44" y="37"/>
                  </a:cxn>
                  <a:cxn ang="0">
                    <a:pos x="44" y="28"/>
                  </a:cxn>
                  <a:cxn ang="0">
                    <a:pos x="50" y="28"/>
                  </a:cxn>
                  <a:cxn ang="0">
                    <a:pos x="50" y="18"/>
                  </a:cxn>
                  <a:cxn ang="0">
                    <a:pos x="56" y="18"/>
                  </a:cxn>
                  <a:cxn ang="0">
                    <a:pos x="63" y="9"/>
                  </a:cxn>
                  <a:cxn ang="0">
                    <a:pos x="75" y="0"/>
                  </a:cxn>
                  <a:cxn ang="0">
                    <a:pos x="82" y="0"/>
                  </a:cxn>
                  <a:cxn ang="0">
                    <a:pos x="82" y="395"/>
                  </a:cxn>
                </a:cxnLst>
                <a:rect l="0" t="0" r="r" b="b"/>
                <a:pathLst>
                  <a:path w="83" h="453">
                    <a:moveTo>
                      <a:pt x="82" y="395"/>
                    </a:moveTo>
                    <a:lnTo>
                      <a:pt x="82" y="395"/>
                    </a:lnTo>
                    <a:lnTo>
                      <a:pt x="75" y="395"/>
                    </a:lnTo>
                    <a:lnTo>
                      <a:pt x="75" y="405"/>
                    </a:lnTo>
                    <a:lnTo>
                      <a:pt x="69" y="405"/>
                    </a:lnTo>
                    <a:lnTo>
                      <a:pt x="69" y="414"/>
                    </a:lnTo>
                    <a:lnTo>
                      <a:pt x="63" y="423"/>
                    </a:lnTo>
                    <a:lnTo>
                      <a:pt x="63" y="433"/>
                    </a:lnTo>
                    <a:lnTo>
                      <a:pt x="63" y="442"/>
                    </a:lnTo>
                    <a:lnTo>
                      <a:pt x="63" y="452"/>
                    </a:lnTo>
                    <a:lnTo>
                      <a:pt x="63" y="442"/>
                    </a:lnTo>
                    <a:lnTo>
                      <a:pt x="63" y="433"/>
                    </a:lnTo>
                    <a:lnTo>
                      <a:pt x="63" y="423"/>
                    </a:lnTo>
                    <a:lnTo>
                      <a:pt x="56" y="405"/>
                    </a:lnTo>
                    <a:lnTo>
                      <a:pt x="56" y="395"/>
                    </a:lnTo>
                    <a:lnTo>
                      <a:pt x="50" y="385"/>
                    </a:lnTo>
                    <a:lnTo>
                      <a:pt x="44" y="367"/>
                    </a:lnTo>
                    <a:lnTo>
                      <a:pt x="44" y="357"/>
                    </a:lnTo>
                    <a:lnTo>
                      <a:pt x="37" y="348"/>
                    </a:lnTo>
                    <a:lnTo>
                      <a:pt x="31" y="329"/>
                    </a:lnTo>
                    <a:lnTo>
                      <a:pt x="25" y="320"/>
                    </a:lnTo>
                    <a:lnTo>
                      <a:pt x="12" y="301"/>
                    </a:lnTo>
                    <a:lnTo>
                      <a:pt x="12" y="292"/>
                    </a:lnTo>
                    <a:lnTo>
                      <a:pt x="6" y="272"/>
                    </a:lnTo>
                    <a:lnTo>
                      <a:pt x="6" y="263"/>
                    </a:lnTo>
                    <a:lnTo>
                      <a:pt x="6" y="254"/>
                    </a:lnTo>
                    <a:lnTo>
                      <a:pt x="6" y="244"/>
                    </a:lnTo>
                    <a:lnTo>
                      <a:pt x="0" y="235"/>
                    </a:lnTo>
                    <a:lnTo>
                      <a:pt x="0" y="226"/>
                    </a:lnTo>
                    <a:lnTo>
                      <a:pt x="6" y="216"/>
                    </a:lnTo>
                    <a:lnTo>
                      <a:pt x="6" y="197"/>
                    </a:lnTo>
                    <a:lnTo>
                      <a:pt x="6" y="188"/>
                    </a:lnTo>
                    <a:lnTo>
                      <a:pt x="12" y="179"/>
                    </a:lnTo>
                    <a:lnTo>
                      <a:pt x="12" y="169"/>
                    </a:lnTo>
                    <a:lnTo>
                      <a:pt x="18" y="169"/>
                    </a:lnTo>
                    <a:lnTo>
                      <a:pt x="18" y="159"/>
                    </a:lnTo>
                    <a:lnTo>
                      <a:pt x="18" y="150"/>
                    </a:lnTo>
                    <a:lnTo>
                      <a:pt x="25" y="141"/>
                    </a:lnTo>
                    <a:lnTo>
                      <a:pt x="25" y="131"/>
                    </a:lnTo>
                    <a:lnTo>
                      <a:pt x="31" y="122"/>
                    </a:lnTo>
                    <a:lnTo>
                      <a:pt x="31" y="113"/>
                    </a:lnTo>
                    <a:lnTo>
                      <a:pt x="31" y="103"/>
                    </a:lnTo>
                    <a:lnTo>
                      <a:pt x="31" y="94"/>
                    </a:lnTo>
                    <a:lnTo>
                      <a:pt x="31" y="84"/>
                    </a:lnTo>
                    <a:lnTo>
                      <a:pt x="31" y="75"/>
                    </a:lnTo>
                    <a:lnTo>
                      <a:pt x="31" y="66"/>
                    </a:lnTo>
                    <a:lnTo>
                      <a:pt x="37" y="56"/>
                    </a:lnTo>
                    <a:lnTo>
                      <a:pt x="37" y="46"/>
                    </a:lnTo>
                    <a:lnTo>
                      <a:pt x="44" y="37"/>
                    </a:lnTo>
                    <a:lnTo>
                      <a:pt x="44" y="28"/>
                    </a:lnTo>
                    <a:lnTo>
                      <a:pt x="50" y="28"/>
                    </a:lnTo>
                    <a:lnTo>
                      <a:pt x="50" y="18"/>
                    </a:lnTo>
                    <a:lnTo>
                      <a:pt x="56" y="18"/>
                    </a:lnTo>
                    <a:lnTo>
                      <a:pt x="63" y="9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395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Freeform 75"/>
              <p:cNvSpPr>
                <a:spLocks/>
              </p:cNvSpPr>
              <p:nvPr/>
            </p:nvSpPr>
            <p:spPr bwMode="auto">
              <a:xfrm>
                <a:off x="1409" y="2718"/>
                <a:ext cx="104" cy="4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25" y="9"/>
                  </a:cxn>
                  <a:cxn ang="0">
                    <a:pos x="32" y="18"/>
                  </a:cxn>
                  <a:cxn ang="0">
                    <a:pos x="51" y="37"/>
                  </a:cxn>
                  <a:cxn ang="0">
                    <a:pos x="71" y="74"/>
                  </a:cxn>
                  <a:cxn ang="0">
                    <a:pos x="83" y="94"/>
                  </a:cxn>
                  <a:cxn ang="0">
                    <a:pos x="90" y="121"/>
                  </a:cxn>
                  <a:cxn ang="0">
                    <a:pos x="96" y="149"/>
                  </a:cxn>
                  <a:cxn ang="0">
                    <a:pos x="102" y="197"/>
                  </a:cxn>
                  <a:cxn ang="0">
                    <a:pos x="109" y="244"/>
                  </a:cxn>
                  <a:cxn ang="0">
                    <a:pos x="109" y="262"/>
                  </a:cxn>
                  <a:cxn ang="0">
                    <a:pos x="116" y="290"/>
                  </a:cxn>
                  <a:cxn ang="0">
                    <a:pos x="109" y="319"/>
                  </a:cxn>
                  <a:cxn ang="0">
                    <a:pos x="109" y="357"/>
                  </a:cxn>
                  <a:cxn ang="0">
                    <a:pos x="102" y="375"/>
                  </a:cxn>
                  <a:cxn ang="0">
                    <a:pos x="96" y="403"/>
                  </a:cxn>
                  <a:cxn ang="0">
                    <a:pos x="90" y="432"/>
                  </a:cxn>
                  <a:cxn ang="0">
                    <a:pos x="90" y="365"/>
                  </a:cxn>
                  <a:cxn ang="0">
                    <a:pos x="90" y="310"/>
                  </a:cxn>
                  <a:cxn ang="0">
                    <a:pos x="83" y="282"/>
                  </a:cxn>
                  <a:cxn ang="0">
                    <a:pos x="77" y="253"/>
                  </a:cxn>
                  <a:cxn ang="0">
                    <a:pos x="71" y="216"/>
                  </a:cxn>
                  <a:cxn ang="0">
                    <a:pos x="58" y="187"/>
                  </a:cxn>
                  <a:cxn ang="0">
                    <a:pos x="51" y="169"/>
                  </a:cxn>
                  <a:cxn ang="0">
                    <a:pos x="38" y="149"/>
                  </a:cxn>
                  <a:cxn ang="0">
                    <a:pos x="19" y="131"/>
                  </a:cxn>
                  <a:cxn ang="0">
                    <a:pos x="13" y="121"/>
                  </a:cxn>
                  <a:cxn ang="0">
                    <a:pos x="0" y="103"/>
                  </a:cxn>
                  <a:cxn ang="0">
                    <a:pos x="0" y="84"/>
                  </a:cxn>
                  <a:cxn ang="0">
                    <a:pos x="0" y="56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17" h="43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9"/>
                    </a:lnTo>
                    <a:lnTo>
                      <a:pt x="25" y="9"/>
                    </a:lnTo>
                    <a:lnTo>
                      <a:pt x="25" y="18"/>
                    </a:lnTo>
                    <a:lnTo>
                      <a:pt x="32" y="18"/>
                    </a:lnTo>
                    <a:lnTo>
                      <a:pt x="38" y="18"/>
                    </a:lnTo>
                    <a:lnTo>
                      <a:pt x="51" y="37"/>
                    </a:lnTo>
                    <a:lnTo>
                      <a:pt x="64" y="56"/>
                    </a:lnTo>
                    <a:lnTo>
                      <a:pt x="71" y="74"/>
                    </a:lnTo>
                    <a:lnTo>
                      <a:pt x="77" y="84"/>
                    </a:lnTo>
                    <a:lnTo>
                      <a:pt x="83" y="94"/>
                    </a:lnTo>
                    <a:lnTo>
                      <a:pt x="83" y="103"/>
                    </a:lnTo>
                    <a:lnTo>
                      <a:pt x="90" y="121"/>
                    </a:lnTo>
                    <a:lnTo>
                      <a:pt x="90" y="131"/>
                    </a:lnTo>
                    <a:lnTo>
                      <a:pt x="96" y="149"/>
                    </a:lnTo>
                    <a:lnTo>
                      <a:pt x="96" y="169"/>
                    </a:lnTo>
                    <a:lnTo>
                      <a:pt x="102" y="197"/>
                    </a:lnTo>
                    <a:lnTo>
                      <a:pt x="109" y="234"/>
                    </a:lnTo>
                    <a:lnTo>
                      <a:pt x="109" y="244"/>
                    </a:lnTo>
                    <a:lnTo>
                      <a:pt x="109" y="253"/>
                    </a:lnTo>
                    <a:lnTo>
                      <a:pt x="109" y="262"/>
                    </a:lnTo>
                    <a:lnTo>
                      <a:pt x="116" y="282"/>
                    </a:lnTo>
                    <a:lnTo>
                      <a:pt x="116" y="290"/>
                    </a:lnTo>
                    <a:lnTo>
                      <a:pt x="116" y="300"/>
                    </a:lnTo>
                    <a:lnTo>
                      <a:pt x="109" y="319"/>
                    </a:lnTo>
                    <a:lnTo>
                      <a:pt x="109" y="328"/>
                    </a:lnTo>
                    <a:lnTo>
                      <a:pt x="109" y="357"/>
                    </a:lnTo>
                    <a:lnTo>
                      <a:pt x="102" y="365"/>
                    </a:lnTo>
                    <a:lnTo>
                      <a:pt x="102" y="375"/>
                    </a:lnTo>
                    <a:lnTo>
                      <a:pt x="102" y="394"/>
                    </a:lnTo>
                    <a:lnTo>
                      <a:pt x="96" y="403"/>
                    </a:lnTo>
                    <a:lnTo>
                      <a:pt x="96" y="413"/>
                    </a:lnTo>
                    <a:lnTo>
                      <a:pt x="90" y="432"/>
                    </a:lnTo>
                    <a:lnTo>
                      <a:pt x="90" y="394"/>
                    </a:lnTo>
                    <a:lnTo>
                      <a:pt x="90" y="365"/>
                    </a:lnTo>
                    <a:lnTo>
                      <a:pt x="90" y="328"/>
                    </a:lnTo>
                    <a:lnTo>
                      <a:pt x="90" y="310"/>
                    </a:lnTo>
                    <a:lnTo>
                      <a:pt x="83" y="300"/>
                    </a:lnTo>
                    <a:lnTo>
                      <a:pt x="83" y="282"/>
                    </a:lnTo>
                    <a:lnTo>
                      <a:pt x="83" y="262"/>
                    </a:lnTo>
                    <a:lnTo>
                      <a:pt x="77" y="253"/>
                    </a:lnTo>
                    <a:lnTo>
                      <a:pt x="71" y="234"/>
                    </a:lnTo>
                    <a:lnTo>
                      <a:pt x="71" y="216"/>
                    </a:lnTo>
                    <a:lnTo>
                      <a:pt x="64" y="206"/>
                    </a:lnTo>
                    <a:lnTo>
                      <a:pt x="58" y="187"/>
                    </a:lnTo>
                    <a:lnTo>
                      <a:pt x="51" y="178"/>
                    </a:lnTo>
                    <a:lnTo>
                      <a:pt x="51" y="169"/>
                    </a:lnTo>
                    <a:lnTo>
                      <a:pt x="44" y="159"/>
                    </a:lnTo>
                    <a:lnTo>
                      <a:pt x="38" y="149"/>
                    </a:lnTo>
                    <a:lnTo>
                      <a:pt x="32" y="141"/>
                    </a:lnTo>
                    <a:lnTo>
                      <a:pt x="19" y="131"/>
                    </a:lnTo>
                    <a:lnTo>
                      <a:pt x="13" y="131"/>
                    </a:lnTo>
                    <a:lnTo>
                      <a:pt x="13" y="121"/>
                    </a:lnTo>
                    <a:lnTo>
                      <a:pt x="6" y="112"/>
                    </a:lnTo>
                    <a:lnTo>
                      <a:pt x="0" y="103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Freeform 76"/>
              <p:cNvSpPr>
                <a:spLocks/>
              </p:cNvSpPr>
              <p:nvPr/>
            </p:nvSpPr>
            <p:spPr bwMode="auto">
              <a:xfrm>
                <a:off x="1225" y="2671"/>
                <a:ext cx="179" cy="499"/>
              </a:xfrm>
              <a:custGeom>
                <a:avLst/>
                <a:gdLst/>
                <a:ahLst/>
                <a:cxnLst>
                  <a:cxn ang="0">
                    <a:pos x="201" y="46"/>
                  </a:cxn>
                  <a:cxn ang="0">
                    <a:pos x="194" y="37"/>
                  </a:cxn>
                  <a:cxn ang="0">
                    <a:pos x="187" y="28"/>
                  </a:cxn>
                  <a:cxn ang="0">
                    <a:pos x="174" y="18"/>
                  </a:cxn>
                  <a:cxn ang="0">
                    <a:pos x="161" y="9"/>
                  </a:cxn>
                  <a:cxn ang="0">
                    <a:pos x="148" y="0"/>
                  </a:cxn>
                  <a:cxn ang="0">
                    <a:pos x="135" y="0"/>
                  </a:cxn>
                  <a:cxn ang="0">
                    <a:pos x="123" y="9"/>
                  </a:cxn>
                  <a:cxn ang="0">
                    <a:pos x="103" y="18"/>
                  </a:cxn>
                  <a:cxn ang="0">
                    <a:pos x="90" y="18"/>
                  </a:cxn>
                  <a:cxn ang="0">
                    <a:pos x="71" y="18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9" y="28"/>
                  </a:cxn>
                  <a:cxn ang="0">
                    <a:pos x="19" y="46"/>
                  </a:cxn>
                  <a:cxn ang="0">
                    <a:pos x="13" y="65"/>
                  </a:cxn>
                  <a:cxn ang="0">
                    <a:pos x="0" y="65"/>
                  </a:cxn>
                  <a:cxn ang="0">
                    <a:pos x="0" y="488"/>
                  </a:cxn>
                  <a:cxn ang="0">
                    <a:pos x="13" y="479"/>
                  </a:cxn>
                  <a:cxn ang="0">
                    <a:pos x="19" y="460"/>
                  </a:cxn>
                  <a:cxn ang="0">
                    <a:pos x="32" y="432"/>
                  </a:cxn>
                  <a:cxn ang="0">
                    <a:pos x="32" y="385"/>
                  </a:cxn>
                  <a:cxn ang="0">
                    <a:pos x="39" y="347"/>
                  </a:cxn>
                  <a:cxn ang="0">
                    <a:pos x="39" y="329"/>
                  </a:cxn>
                  <a:cxn ang="0">
                    <a:pos x="39" y="300"/>
                  </a:cxn>
                  <a:cxn ang="0">
                    <a:pos x="39" y="253"/>
                  </a:cxn>
                  <a:cxn ang="0">
                    <a:pos x="39" y="225"/>
                  </a:cxn>
                  <a:cxn ang="0">
                    <a:pos x="45" y="216"/>
                  </a:cxn>
                  <a:cxn ang="0">
                    <a:pos x="52" y="206"/>
                  </a:cxn>
                  <a:cxn ang="0">
                    <a:pos x="58" y="188"/>
                  </a:cxn>
                  <a:cxn ang="0">
                    <a:pos x="77" y="168"/>
                  </a:cxn>
                  <a:cxn ang="0">
                    <a:pos x="90" y="160"/>
                  </a:cxn>
                  <a:cxn ang="0">
                    <a:pos x="103" y="150"/>
                  </a:cxn>
                  <a:cxn ang="0">
                    <a:pos x="116" y="140"/>
                  </a:cxn>
                  <a:cxn ang="0">
                    <a:pos x="129" y="122"/>
                  </a:cxn>
                  <a:cxn ang="0">
                    <a:pos x="142" y="94"/>
                  </a:cxn>
                  <a:cxn ang="0">
                    <a:pos x="155" y="74"/>
                  </a:cxn>
                  <a:cxn ang="0">
                    <a:pos x="174" y="65"/>
                  </a:cxn>
                  <a:cxn ang="0">
                    <a:pos x="187" y="56"/>
                  </a:cxn>
                  <a:cxn ang="0">
                    <a:pos x="201" y="46"/>
                  </a:cxn>
                </a:cxnLst>
                <a:rect l="0" t="0" r="r" b="b"/>
                <a:pathLst>
                  <a:path w="202" h="499">
                    <a:moveTo>
                      <a:pt x="201" y="46"/>
                    </a:moveTo>
                    <a:lnTo>
                      <a:pt x="201" y="46"/>
                    </a:lnTo>
                    <a:lnTo>
                      <a:pt x="201" y="37"/>
                    </a:lnTo>
                    <a:lnTo>
                      <a:pt x="194" y="37"/>
                    </a:lnTo>
                    <a:lnTo>
                      <a:pt x="194" y="28"/>
                    </a:lnTo>
                    <a:lnTo>
                      <a:pt x="187" y="28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8" y="9"/>
                    </a:lnTo>
                    <a:lnTo>
                      <a:pt x="161" y="9"/>
                    </a:lnTo>
                    <a:lnTo>
                      <a:pt x="155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3" y="9"/>
                    </a:lnTo>
                    <a:lnTo>
                      <a:pt x="110" y="9"/>
                    </a:lnTo>
                    <a:lnTo>
                      <a:pt x="103" y="18"/>
                    </a:lnTo>
                    <a:lnTo>
                      <a:pt x="97" y="18"/>
                    </a:lnTo>
                    <a:lnTo>
                      <a:pt x="90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18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45" y="28"/>
                    </a:lnTo>
                    <a:lnTo>
                      <a:pt x="39" y="28"/>
                    </a:lnTo>
                    <a:lnTo>
                      <a:pt x="26" y="37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498"/>
                    </a:lnTo>
                    <a:lnTo>
                      <a:pt x="0" y="488"/>
                    </a:lnTo>
                    <a:lnTo>
                      <a:pt x="6" y="488"/>
                    </a:lnTo>
                    <a:lnTo>
                      <a:pt x="13" y="479"/>
                    </a:lnTo>
                    <a:lnTo>
                      <a:pt x="19" y="469"/>
                    </a:lnTo>
                    <a:lnTo>
                      <a:pt x="19" y="460"/>
                    </a:lnTo>
                    <a:lnTo>
                      <a:pt x="26" y="451"/>
                    </a:lnTo>
                    <a:lnTo>
                      <a:pt x="32" y="432"/>
                    </a:lnTo>
                    <a:lnTo>
                      <a:pt x="32" y="403"/>
                    </a:lnTo>
                    <a:lnTo>
                      <a:pt x="32" y="385"/>
                    </a:lnTo>
                    <a:lnTo>
                      <a:pt x="39" y="357"/>
                    </a:lnTo>
                    <a:lnTo>
                      <a:pt x="39" y="347"/>
                    </a:lnTo>
                    <a:lnTo>
                      <a:pt x="39" y="337"/>
                    </a:lnTo>
                    <a:lnTo>
                      <a:pt x="39" y="329"/>
                    </a:lnTo>
                    <a:lnTo>
                      <a:pt x="39" y="319"/>
                    </a:lnTo>
                    <a:lnTo>
                      <a:pt x="39" y="300"/>
                    </a:lnTo>
                    <a:lnTo>
                      <a:pt x="39" y="272"/>
                    </a:lnTo>
                    <a:lnTo>
                      <a:pt x="39" y="253"/>
                    </a:lnTo>
                    <a:lnTo>
                      <a:pt x="39" y="244"/>
                    </a:lnTo>
                    <a:lnTo>
                      <a:pt x="39" y="225"/>
                    </a:lnTo>
                    <a:lnTo>
                      <a:pt x="45" y="225"/>
                    </a:lnTo>
                    <a:lnTo>
                      <a:pt x="45" y="216"/>
                    </a:lnTo>
                    <a:lnTo>
                      <a:pt x="45" y="206"/>
                    </a:lnTo>
                    <a:lnTo>
                      <a:pt x="52" y="206"/>
                    </a:lnTo>
                    <a:lnTo>
                      <a:pt x="52" y="197"/>
                    </a:lnTo>
                    <a:lnTo>
                      <a:pt x="58" y="188"/>
                    </a:lnTo>
                    <a:lnTo>
                      <a:pt x="65" y="178"/>
                    </a:lnTo>
                    <a:lnTo>
                      <a:pt x="77" y="168"/>
                    </a:lnTo>
                    <a:lnTo>
                      <a:pt x="84" y="168"/>
                    </a:lnTo>
                    <a:lnTo>
                      <a:pt x="90" y="160"/>
                    </a:lnTo>
                    <a:lnTo>
                      <a:pt x="97" y="160"/>
                    </a:lnTo>
                    <a:lnTo>
                      <a:pt x="103" y="150"/>
                    </a:lnTo>
                    <a:lnTo>
                      <a:pt x="110" y="150"/>
                    </a:lnTo>
                    <a:lnTo>
                      <a:pt x="116" y="140"/>
                    </a:lnTo>
                    <a:lnTo>
                      <a:pt x="123" y="131"/>
                    </a:lnTo>
                    <a:lnTo>
                      <a:pt x="129" y="122"/>
                    </a:lnTo>
                    <a:lnTo>
                      <a:pt x="142" y="103"/>
                    </a:lnTo>
                    <a:lnTo>
                      <a:pt x="142" y="94"/>
                    </a:lnTo>
                    <a:lnTo>
                      <a:pt x="148" y="84"/>
                    </a:lnTo>
                    <a:lnTo>
                      <a:pt x="155" y="74"/>
                    </a:lnTo>
                    <a:lnTo>
                      <a:pt x="168" y="65"/>
                    </a:lnTo>
                    <a:lnTo>
                      <a:pt x="174" y="65"/>
                    </a:lnTo>
                    <a:lnTo>
                      <a:pt x="181" y="56"/>
                    </a:lnTo>
                    <a:lnTo>
                      <a:pt x="187" y="56"/>
                    </a:lnTo>
                    <a:lnTo>
                      <a:pt x="194" y="46"/>
                    </a:lnTo>
                    <a:lnTo>
                      <a:pt x="201" y="46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Freeform 77"/>
              <p:cNvSpPr>
                <a:spLocks/>
              </p:cNvSpPr>
              <p:nvPr/>
            </p:nvSpPr>
            <p:spPr bwMode="auto">
              <a:xfrm>
                <a:off x="1422" y="2747"/>
                <a:ext cx="84" cy="3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9" y="19"/>
                  </a:cxn>
                  <a:cxn ang="0">
                    <a:pos x="26" y="38"/>
                  </a:cxn>
                  <a:cxn ang="0">
                    <a:pos x="39" y="47"/>
                  </a:cxn>
                  <a:cxn ang="0">
                    <a:pos x="39" y="57"/>
                  </a:cxn>
                  <a:cxn ang="0">
                    <a:pos x="46" y="66"/>
                  </a:cxn>
                  <a:cxn ang="0">
                    <a:pos x="53" y="86"/>
                  </a:cxn>
                  <a:cxn ang="0">
                    <a:pos x="59" y="95"/>
                  </a:cxn>
                  <a:cxn ang="0">
                    <a:pos x="66" y="114"/>
                  </a:cxn>
                  <a:cxn ang="0">
                    <a:pos x="66" y="123"/>
                  </a:cxn>
                  <a:cxn ang="0">
                    <a:pos x="73" y="133"/>
                  </a:cxn>
                  <a:cxn ang="0">
                    <a:pos x="73" y="152"/>
                  </a:cxn>
                  <a:cxn ang="0">
                    <a:pos x="79" y="172"/>
                  </a:cxn>
                  <a:cxn ang="0">
                    <a:pos x="79" y="181"/>
                  </a:cxn>
                  <a:cxn ang="0">
                    <a:pos x="86" y="191"/>
                  </a:cxn>
                  <a:cxn ang="0">
                    <a:pos x="86" y="201"/>
                  </a:cxn>
                  <a:cxn ang="0">
                    <a:pos x="86" y="219"/>
                  </a:cxn>
                  <a:cxn ang="0">
                    <a:pos x="86" y="238"/>
                  </a:cxn>
                  <a:cxn ang="0">
                    <a:pos x="93" y="258"/>
                  </a:cxn>
                  <a:cxn ang="0">
                    <a:pos x="93" y="277"/>
                  </a:cxn>
                  <a:cxn ang="0">
                    <a:pos x="93" y="305"/>
                  </a:cxn>
                  <a:cxn ang="0">
                    <a:pos x="93" y="325"/>
                  </a:cxn>
                </a:cxnLst>
                <a:rect l="0" t="0" r="r" b="b"/>
                <a:pathLst>
                  <a:path w="94" h="326">
                    <a:moveTo>
                      <a:pt x="0" y="0"/>
                    </a:moveTo>
                    <a:lnTo>
                      <a:pt x="6" y="9"/>
                    </a:lnTo>
                    <a:lnTo>
                      <a:pt x="13" y="9"/>
                    </a:lnTo>
                    <a:lnTo>
                      <a:pt x="19" y="19"/>
                    </a:lnTo>
                    <a:lnTo>
                      <a:pt x="26" y="38"/>
                    </a:lnTo>
                    <a:lnTo>
                      <a:pt x="39" y="47"/>
                    </a:lnTo>
                    <a:lnTo>
                      <a:pt x="39" y="57"/>
                    </a:lnTo>
                    <a:lnTo>
                      <a:pt x="46" y="66"/>
                    </a:lnTo>
                    <a:lnTo>
                      <a:pt x="53" y="86"/>
                    </a:lnTo>
                    <a:lnTo>
                      <a:pt x="59" y="95"/>
                    </a:lnTo>
                    <a:lnTo>
                      <a:pt x="66" y="114"/>
                    </a:lnTo>
                    <a:lnTo>
                      <a:pt x="66" y="123"/>
                    </a:lnTo>
                    <a:lnTo>
                      <a:pt x="73" y="133"/>
                    </a:lnTo>
                    <a:lnTo>
                      <a:pt x="73" y="152"/>
                    </a:lnTo>
                    <a:lnTo>
                      <a:pt x="79" y="172"/>
                    </a:lnTo>
                    <a:lnTo>
                      <a:pt x="79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9"/>
                    </a:lnTo>
                    <a:lnTo>
                      <a:pt x="86" y="238"/>
                    </a:lnTo>
                    <a:lnTo>
                      <a:pt x="93" y="258"/>
                    </a:lnTo>
                    <a:lnTo>
                      <a:pt x="93" y="277"/>
                    </a:lnTo>
                    <a:lnTo>
                      <a:pt x="93" y="305"/>
                    </a:lnTo>
                    <a:lnTo>
                      <a:pt x="93" y="32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Freeform 78"/>
              <p:cNvSpPr>
                <a:spLocks/>
              </p:cNvSpPr>
              <p:nvPr/>
            </p:nvSpPr>
            <p:spPr bwMode="auto">
              <a:xfrm>
                <a:off x="1202" y="2708"/>
                <a:ext cx="191" cy="269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07" y="0"/>
                  </a:cxn>
                  <a:cxn ang="0">
                    <a:pos x="200" y="0"/>
                  </a:cxn>
                  <a:cxn ang="0">
                    <a:pos x="193" y="0"/>
                  </a:cxn>
                  <a:cxn ang="0">
                    <a:pos x="180" y="0"/>
                  </a:cxn>
                  <a:cxn ang="0">
                    <a:pos x="167" y="9"/>
                  </a:cxn>
                  <a:cxn ang="0">
                    <a:pos x="153" y="9"/>
                  </a:cxn>
                  <a:cxn ang="0">
                    <a:pos x="147" y="9"/>
                  </a:cxn>
                  <a:cxn ang="0">
                    <a:pos x="140" y="19"/>
                  </a:cxn>
                  <a:cxn ang="0">
                    <a:pos x="127" y="19"/>
                  </a:cxn>
                  <a:cxn ang="0">
                    <a:pos x="120" y="28"/>
                  </a:cxn>
                  <a:cxn ang="0">
                    <a:pos x="113" y="28"/>
                  </a:cxn>
                  <a:cxn ang="0">
                    <a:pos x="107" y="28"/>
                  </a:cxn>
                  <a:cxn ang="0">
                    <a:pos x="93" y="38"/>
                  </a:cxn>
                  <a:cxn ang="0">
                    <a:pos x="86" y="47"/>
                  </a:cxn>
                  <a:cxn ang="0">
                    <a:pos x="80" y="47"/>
                  </a:cxn>
                  <a:cxn ang="0">
                    <a:pos x="80" y="57"/>
                  </a:cxn>
                  <a:cxn ang="0">
                    <a:pos x="73" y="66"/>
                  </a:cxn>
                  <a:cxn ang="0">
                    <a:pos x="66" y="66"/>
                  </a:cxn>
                  <a:cxn ang="0">
                    <a:pos x="66" y="76"/>
                  </a:cxn>
                  <a:cxn ang="0">
                    <a:pos x="60" y="76"/>
                  </a:cxn>
                  <a:cxn ang="0">
                    <a:pos x="53" y="86"/>
                  </a:cxn>
                  <a:cxn ang="0">
                    <a:pos x="53" y="95"/>
                  </a:cxn>
                  <a:cxn ang="0">
                    <a:pos x="46" y="115"/>
                  </a:cxn>
                  <a:cxn ang="0">
                    <a:pos x="46" y="124"/>
                  </a:cxn>
                  <a:cxn ang="0">
                    <a:pos x="40" y="124"/>
                  </a:cxn>
                  <a:cxn ang="0">
                    <a:pos x="33" y="134"/>
                  </a:cxn>
                  <a:cxn ang="0">
                    <a:pos x="33" y="143"/>
                  </a:cxn>
                  <a:cxn ang="0">
                    <a:pos x="27" y="152"/>
                  </a:cxn>
                  <a:cxn ang="0">
                    <a:pos x="27" y="162"/>
                  </a:cxn>
                  <a:cxn ang="0">
                    <a:pos x="20" y="172"/>
                  </a:cxn>
                  <a:cxn ang="0">
                    <a:pos x="20" y="181"/>
                  </a:cxn>
                  <a:cxn ang="0">
                    <a:pos x="13" y="191"/>
                  </a:cxn>
                  <a:cxn ang="0">
                    <a:pos x="6" y="210"/>
                  </a:cxn>
                  <a:cxn ang="0">
                    <a:pos x="6" y="229"/>
                  </a:cxn>
                  <a:cxn ang="0">
                    <a:pos x="0" y="248"/>
                  </a:cxn>
                  <a:cxn ang="0">
                    <a:pos x="0" y="268"/>
                  </a:cxn>
                </a:cxnLst>
                <a:rect l="0" t="0" r="r" b="b"/>
                <a:pathLst>
                  <a:path w="215" h="269">
                    <a:moveTo>
                      <a:pt x="214" y="0"/>
                    </a:moveTo>
                    <a:lnTo>
                      <a:pt x="207" y="0"/>
                    </a:lnTo>
                    <a:lnTo>
                      <a:pt x="200" y="0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7" y="9"/>
                    </a:lnTo>
                    <a:lnTo>
                      <a:pt x="153" y="9"/>
                    </a:lnTo>
                    <a:lnTo>
                      <a:pt x="147" y="9"/>
                    </a:lnTo>
                    <a:lnTo>
                      <a:pt x="140" y="19"/>
                    </a:lnTo>
                    <a:lnTo>
                      <a:pt x="127" y="19"/>
                    </a:lnTo>
                    <a:lnTo>
                      <a:pt x="120" y="28"/>
                    </a:lnTo>
                    <a:lnTo>
                      <a:pt x="113" y="28"/>
                    </a:lnTo>
                    <a:lnTo>
                      <a:pt x="107" y="28"/>
                    </a:lnTo>
                    <a:lnTo>
                      <a:pt x="93" y="38"/>
                    </a:lnTo>
                    <a:lnTo>
                      <a:pt x="86" y="47"/>
                    </a:lnTo>
                    <a:lnTo>
                      <a:pt x="80" y="47"/>
                    </a:lnTo>
                    <a:lnTo>
                      <a:pt x="80" y="57"/>
                    </a:lnTo>
                    <a:lnTo>
                      <a:pt x="73" y="66"/>
                    </a:lnTo>
                    <a:lnTo>
                      <a:pt x="66" y="66"/>
                    </a:lnTo>
                    <a:lnTo>
                      <a:pt x="66" y="76"/>
                    </a:lnTo>
                    <a:lnTo>
                      <a:pt x="60" y="76"/>
                    </a:lnTo>
                    <a:lnTo>
                      <a:pt x="53" y="86"/>
                    </a:lnTo>
                    <a:lnTo>
                      <a:pt x="53" y="95"/>
                    </a:lnTo>
                    <a:lnTo>
                      <a:pt x="46" y="115"/>
                    </a:lnTo>
                    <a:lnTo>
                      <a:pt x="46" y="124"/>
                    </a:lnTo>
                    <a:lnTo>
                      <a:pt x="40" y="124"/>
                    </a:lnTo>
                    <a:lnTo>
                      <a:pt x="33" y="134"/>
                    </a:lnTo>
                    <a:lnTo>
                      <a:pt x="33" y="143"/>
                    </a:lnTo>
                    <a:lnTo>
                      <a:pt x="27" y="152"/>
                    </a:lnTo>
                    <a:lnTo>
                      <a:pt x="27" y="162"/>
                    </a:lnTo>
                    <a:lnTo>
                      <a:pt x="20" y="172"/>
                    </a:lnTo>
                    <a:lnTo>
                      <a:pt x="20" y="181"/>
                    </a:lnTo>
                    <a:lnTo>
                      <a:pt x="13" y="191"/>
                    </a:lnTo>
                    <a:lnTo>
                      <a:pt x="6" y="210"/>
                    </a:lnTo>
                    <a:lnTo>
                      <a:pt x="6" y="229"/>
                    </a:lnTo>
                    <a:lnTo>
                      <a:pt x="0" y="248"/>
                    </a:lnTo>
                    <a:lnTo>
                      <a:pt x="0" y="26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Freeform 79"/>
              <p:cNvSpPr>
                <a:spLocks/>
              </p:cNvSpPr>
              <p:nvPr/>
            </p:nvSpPr>
            <p:spPr bwMode="auto">
              <a:xfrm>
                <a:off x="945" y="2299"/>
                <a:ext cx="158" cy="661"/>
              </a:xfrm>
              <a:custGeom>
                <a:avLst/>
                <a:gdLst/>
                <a:ahLst/>
                <a:cxnLst>
                  <a:cxn ang="0">
                    <a:pos x="78" y="28"/>
                  </a:cxn>
                  <a:cxn ang="0">
                    <a:pos x="85" y="75"/>
                  </a:cxn>
                  <a:cxn ang="0">
                    <a:pos x="85" y="103"/>
                  </a:cxn>
                  <a:cxn ang="0">
                    <a:pos x="85" y="141"/>
                  </a:cxn>
                  <a:cxn ang="0">
                    <a:pos x="85" y="179"/>
                  </a:cxn>
                  <a:cxn ang="0">
                    <a:pos x="85" y="198"/>
                  </a:cxn>
                  <a:cxn ang="0">
                    <a:pos x="85" y="216"/>
                  </a:cxn>
                  <a:cxn ang="0">
                    <a:pos x="78" y="235"/>
                  </a:cxn>
                  <a:cxn ang="0">
                    <a:pos x="72" y="254"/>
                  </a:cxn>
                  <a:cxn ang="0">
                    <a:pos x="65" y="273"/>
                  </a:cxn>
                  <a:cxn ang="0">
                    <a:pos x="52" y="301"/>
                  </a:cxn>
                  <a:cxn ang="0">
                    <a:pos x="39" y="311"/>
                  </a:cxn>
                  <a:cxn ang="0">
                    <a:pos x="32" y="320"/>
                  </a:cxn>
                  <a:cxn ang="0">
                    <a:pos x="26" y="339"/>
                  </a:cxn>
                  <a:cxn ang="0">
                    <a:pos x="19" y="367"/>
                  </a:cxn>
                  <a:cxn ang="0">
                    <a:pos x="19" y="414"/>
                  </a:cxn>
                  <a:cxn ang="0">
                    <a:pos x="19" y="452"/>
                  </a:cxn>
                  <a:cxn ang="0">
                    <a:pos x="13" y="499"/>
                  </a:cxn>
                  <a:cxn ang="0">
                    <a:pos x="6" y="518"/>
                  </a:cxn>
                  <a:cxn ang="0">
                    <a:pos x="6" y="546"/>
                  </a:cxn>
                  <a:cxn ang="0">
                    <a:pos x="0" y="584"/>
                  </a:cxn>
                  <a:cxn ang="0">
                    <a:pos x="6" y="612"/>
                  </a:cxn>
                  <a:cxn ang="0">
                    <a:pos x="6" y="631"/>
                  </a:cxn>
                  <a:cxn ang="0">
                    <a:pos x="13" y="660"/>
                  </a:cxn>
                  <a:cxn ang="0">
                    <a:pos x="13" y="641"/>
                  </a:cxn>
                  <a:cxn ang="0">
                    <a:pos x="13" y="622"/>
                  </a:cxn>
                  <a:cxn ang="0">
                    <a:pos x="13" y="594"/>
                  </a:cxn>
                  <a:cxn ang="0">
                    <a:pos x="19" y="556"/>
                  </a:cxn>
                  <a:cxn ang="0">
                    <a:pos x="19" y="537"/>
                  </a:cxn>
                  <a:cxn ang="0">
                    <a:pos x="32" y="499"/>
                  </a:cxn>
                  <a:cxn ang="0">
                    <a:pos x="45" y="471"/>
                  </a:cxn>
                  <a:cxn ang="0">
                    <a:pos x="52" y="452"/>
                  </a:cxn>
                  <a:cxn ang="0">
                    <a:pos x="72" y="424"/>
                  </a:cxn>
                  <a:cxn ang="0">
                    <a:pos x="98" y="386"/>
                  </a:cxn>
                  <a:cxn ang="0">
                    <a:pos x="118" y="348"/>
                  </a:cxn>
                  <a:cxn ang="0">
                    <a:pos x="124" y="330"/>
                  </a:cxn>
                  <a:cxn ang="0">
                    <a:pos x="131" y="311"/>
                  </a:cxn>
                  <a:cxn ang="0">
                    <a:pos x="137" y="292"/>
                  </a:cxn>
                  <a:cxn ang="0">
                    <a:pos x="150" y="264"/>
                  </a:cxn>
                  <a:cxn ang="0">
                    <a:pos x="157" y="245"/>
                  </a:cxn>
                  <a:cxn ang="0">
                    <a:pos x="163" y="226"/>
                  </a:cxn>
                  <a:cxn ang="0">
                    <a:pos x="170" y="198"/>
                  </a:cxn>
                  <a:cxn ang="0">
                    <a:pos x="177" y="179"/>
                  </a:cxn>
                  <a:cxn ang="0">
                    <a:pos x="170" y="160"/>
                  </a:cxn>
                  <a:cxn ang="0">
                    <a:pos x="157" y="122"/>
                  </a:cxn>
                  <a:cxn ang="0">
                    <a:pos x="150" y="84"/>
                  </a:cxn>
                  <a:cxn ang="0">
                    <a:pos x="131" y="47"/>
                  </a:cxn>
                  <a:cxn ang="0">
                    <a:pos x="124" y="37"/>
                  </a:cxn>
                  <a:cxn ang="0">
                    <a:pos x="118" y="18"/>
                  </a:cxn>
                  <a:cxn ang="0">
                    <a:pos x="111" y="9"/>
                  </a:cxn>
                  <a:cxn ang="0">
                    <a:pos x="98" y="9"/>
                  </a:cxn>
                  <a:cxn ang="0">
                    <a:pos x="91" y="9"/>
                  </a:cxn>
                  <a:cxn ang="0">
                    <a:pos x="78" y="18"/>
                  </a:cxn>
                </a:cxnLst>
                <a:rect l="0" t="0" r="r" b="b"/>
                <a:pathLst>
                  <a:path w="178" h="661">
                    <a:moveTo>
                      <a:pt x="78" y="28"/>
                    </a:moveTo>
                    <a:lnTo>
                      <a:pt x="78" y="28"/>
                    </a:lnTo>
                    <a:lnTo>
                      <a:pt x="78" y="47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5" y="103"/>
                    </a:lnTo>
                    <a:lnTo>
                      <a:pt x="85" y="122"/>
                    </a:lnTo>
                    <a:lnTo>
                      <a:pt x="85" y="141"/>
                    </a:lnTo>
                    <a:lnTo>
                      <a:pt x="85" y="160"/>
                    </a:lnTo>
                    <a:lnTo>
                      <a:pt x="85" y="179"/>
                    </a:lnTo>
                    <a:lnTo>
                      <a:pt x="85" y="188"/>
                    </a:lnTo>
                    <a:lnTo>
                      <a:pt x="85" y="198"/>
                    </a:lnTo>
                    <a:lnTo>
                      <a:pt x="85" y="207"/>
                    </a:lnTo>
                    <a:lnTo>
                      <a:pt x="85" y="216"/>
                    </a:lnTo>
                    <a:lnTo>
                      <a:pt x="78" y="226"/>
                    </a:lnTo>
                    <a:lnTo>
                      <a:pt x="78" y="235"/>
                    </a:lnTo>
                    <a:lnTo>
                      <a:pt x="78" y="245"/>
                    </a:lnTo>
                    <a:lnTo>
                      <a:pt x="72" y="254"/>
                    </a:lnTo>
                    <a:lnTo>
                      <a:pt x="72" y="264"/>
                    </a:lnTo>
                    <a:lnTo>
                      <a:pt x="65" y="273"/>
                    </a:lnTo>
                    <a:lnTo>
                      <a:pt x="52" y="292"/>
                    </a:lnTo>
                    <a:lnTo>
                      <a:pt x="52" y="301"/>
                    </a:lnTo>
                    <a:lnTo>
                      <a:pt x="45" y="301"/>
                    </a:lnTo>
                    <a:lnTo>
                      <a:pt x="39" y="311"/>
                    </a:lnTo>
                    <a:lnTo>
                      <a:pt x="32" y="311"/>
                    </a:lnTo>
                    <a:lnTo>
                      <a:pt x="32" y="320"/>
                    </a:lnTo>
                    <a:lnTo>
                      <a:pt x="26" y="330"/>
                    </a:lnTo>
                    <a:lnTo>
                      <a:pt x="26" y="339"/>
                    </a:lnTo>
                    <a:lnTo>
                      <a:pt x="26" y="358"/>
                    </a:lnTo>
                    <a:lnTo>
                      <a:pt x="19" y="367"/>
                    </a:lnTo>
                    <a:lnTo>
                      <a:pt x="19" y="386"/>
                    </a:lnTo>
                    <a:lnTo>
                      <a:pt x="19" y="414"/>
                    </a:lnTo>
                    <a:lnTo>
                      <a:pt x="19" y="433"/>
                    </a:lnTo>
                    <a:lnTo>
                      <a:pt x="19" y="452"/>
                    </a:lnTo>
                    <a:lnTo>
                      <a:pt x="13" y="471"/>
                    </a:lnTo>
                    <a:lnTo>
                      <a:pt x="13" y="499"/>
                    </a:lnTo>
                    <a:lnTo>
                      <a:pt x="6" y="509"/>
                    </a:lnTo>
                    <a:lnTo>
                      <a:pt x="6" y="518"/>
                    </a:lnTo>
                    <a:lnTo>
                      <a:pt x="6" y="528"/>
                    </a:lnTo>
                    <a:lnTo>
                      <a:pt x="6" y="546"/>
                    </a:lnTo>
                    <a:lnTo>
                      <a:pt x="0" y="565"/>
                    </a:lnTo>
                    <a:lnTo>
                      <a:pt x="0" y="584"/>
                    </a:lnTo>
                    <a:lnTo>
                      <a:pt x="6" y="594"/>
                    </a:lnTo>
                    <a:lnTo>
                      <a:pt x="6" y="612"/>
                    </a:lnTo>
                    <a:lnTo>
                      <a:pt x="6" y="622"/>
                    </a:lnTo>
                    <a:lnTo>
                      <a:pt x="6" y="631"/>
                    </a:lnTo>
                    <a:lnTo>
                      <a:pt x="13" y="650"/>
                    </a:lnTo>
                    <a:lnTo>
                      <a:pt x="13" y="660"/>
                    </a:lnTo>
                    <a:lnTo>
                      <a:pt x="13" y="650"/>
                    </a:lnTo>
                    <a:lnTo>
                      <a:pt x="13" y="641"/>
                    </a:lnTo>
                    <a:lnTo>
                      <a:pt x="13" y="631"/>
                    </a:lnTo>
                    <a:lnTo>
                      <a:pt x="13" y="622"/>
                    </a:lnTo>
                    <a:lnTo>
                      <a:pt x="13" y="603"/>
                    </a:lnTo>
                    <a:lnTo>
                      <a:pt x="13" y="594"/>
                    </a:lnTo>
                    <a:lnTo>
                      <a:pt x="13" y="575"/>
                    </a:lnTo>
                    <a:lnTo>
                      <a:pt x="19" y="556"/>
                    </a:lnTo>
                    <a:lnTo>
                      <a:pt x="19" y="546"/>
                    </a:lnTo>
                    <a:lnTo>
                      <a:pt x="19" y="537"/>
                    </a:lnTo>
                    <a:lnTo>
                      <a:pt x="26" y="518"/>
                    </a:lnTo>
                    <a:lnTo>
                      <a:pt x="32" y="499"/>
                    </a:lnTo>
                    <a:lnTo>
                      <a:pt x="39" y="480"/>
                    </a:lnTo>
                    <a:lnTo>
                      <a:pt x="45" y="471"/>
                    </a:lnTo>
                    <a:lnTo>
                      <a:pt x="45" y="462"/>
                    </a:lnTo>
                    <a:lnTo>
                      <a:pt x="52" y="452"/>
                    </a:lnTo>
                    <a:lnTo>
                      <a:pt x="59" y="443"/>
                    </a:lnTo>
                    <a:lnTo>
                      <a:pt x="72" y="424"/>
                    </a:lnTo>
                    <a:lnTo>
                      <a:pt x="85" y="405"/>
                    </a:lnTo>
                    <a:lnTo>
                      <a:pt x="98" y="386"/>
                    </a:lnTo>
                    <a:lnTo>
                      <a:pt x="111" y="367"/>
                    </a:lnTo>
                    <a:lnTo>
                      <a:pt x="118" y="348"/>
                    </a:lnTo>
                    <a:lnTo>
                      <a:pt x="118" y="339"/>
                    </a:lnTo>
                    <a:lnTo>
                      <a:pt x="124" y="330"/>
                    </a:lnTo>
                    <a:lnTo>
                      <a:pt x="131" y="320"/>
                    </a:lnTo>
                    <a:lnTo>
                      <a:pt x="131" y="311"/>
                    </a:lnTo>
                    <a:lnTo>
                      <a:pt x="131" y="301"/>
                    </a:lnTo>
                    <a:lnTo>
                      <a:pt x="137" y="292"/>
                    </a:lnTo>
                    <a:lnTo>
                      <a:pt x="144" y="282"/>
                    </a:lnTo>
                    <a:lnTo>
                      <a:pt x="150" y="264"/>
                    </a:lnTo>
                    <a:lnTo>
                      <a:pt x="157" y="254"/>
                    </a:lnTo>
                    <a:lnTo>
                      <a:pt x="157" y="245"/>
                    </a:lnTo>
                    <a:lnTo>
                      <a:pt x="163" y="235"/>
                    </a:lnTo>
                    <a:lnTo>
                      <a:pt x="163" y="226"/>
                    </a:lnTo>
                    <a:lnTo>
                      <a:pt x="170" y="216"/>
                    </a:lnTo>
                    <a:lnTo>
                      <a:pt x="170" y="198"/>
                    </a:lnTo>
                    <a:lnTo>
                      <a:pt x="170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41"/>
                    </a:lnTo>
                    <a:lnTo>
                      <a:pt x="157" y="122"/>
                    </a:lnTo>
                    <a:lnTo>
                      <a:pt x="157" y="103"/>
                    </a:lnTo>
                    <a:lnTo>
                      <a:pt x="150" y="84"/>
                    </a:lnTo>
                    <a:lnTo>
                      <a:pt x="144" y="66"/>
                    </a:lnTo>
                    <a:lnTo>
                      <a:pt x="131" y="47"/>
                    </a:lnTo>
                    <a:lnTo>
                      <a:pt x="131" y="37"/>
                    </a:lnTo>
                    <a:lnTo>
                      <a:pt x="124" y="37"/>
                    </a:lnTo>
                    <a:lnTo>
                      <a:pt x="124" y="28"/>
                    </a:lnTo>
                    <a:lnTo>
                      <a:pt x="118" y="18"/>
                    </a:lnTo>
                    <a:lnTo>
                      <a:pt x="111" y="18"/>
                    </a:lnTo>
                    <a:lnTo>
                      <a:pt x="111" y="9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18"/>
                    </a:lnTo>
                    <a:lnTo>
                      <a:pt x="78" y="2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Freeform 80"/>
              <p:cNvSpPr>
                <a:spLocks/>
              </p:cNvSpPr>
              <p:nvPr/>
            </p:nvSpPr>
            <p:spPr bwMode="auto">
              <a:xfrm>
                <a:off x="1011" y="2260"/>
                <a:ext cx="234" cy="462"/>
              </a:xfrm>
              <a:custGeom>
                <a:avLst/>
                <a:gdLst/>
                <a:ahLst/>
                <a:cxnLst>
                  <a:cxn ang="0">
                    <a:pos x="230" y="432"/>
                  </a:cxn>
                  <a:cxn ang="0">
                    <a:pos x="236" y="414"/>
                  </a:cxn>
                  <a:cxn ang="0">
                    <a:pos x="243" y="394"/>
                  </a:cxn>
                  <a:cxn ang="0">
                    <a:pos x="249" y="386"/>
                  </a:cxn>
                  <a:cxn ang="0">
                    <a:pos x="256" y="376"/>
                  </a:cxn>
                  <a:cxn ang="0">
                    <a:pos x="256" y="357"/>
                  </a:cxn>
                  <a:cxn ang="0">
                    <a:pos x="263" y="329"/>
                  </a:cxn>
                  <a:cxn ang="0">
                    <a:pos x="263" y="310"/>
                  </a:cxn>
                  <a:cxn ang="0">
                    <a:pos x="263" y="291"/>
                  </a:cxn>
                  <a:cxn ang="0">
                    <a:pos x="256" y="263"/>
                  </a:cxn>
                  <a:cxn ang="0">
                    <a:pos x="243" y="244"/>
                  </a:cxn>
                  <a:cxn ang="0">
                    <a:pos x="230" y="225"/>
                  </a:cxn>
                  <a:cxn ang="0">
                    <a:pos x="217" y="207"/>
                  </a:cxn>
                  <a:cxn ang="0">
                    <a:pos x="197" y="187"/>
                  </a:cxn>
                  <a:cxn ang="0">
                    <a:pos x="184" y="178"/>
                  </a:cxn>
                  <a:cxn ang="0">
                    <a:pos x="177" y="169"/>
                  </a:cxn>
                  <a:cxn ang="0">
                    <a:pos x="170" y="150"/>
                  </a:cxn>
                  <a:cxn ang="0">
                    <a:pos x="164" y="131"/>
                  </a:cxn>
                  <a:cxn ang="0">
                    <a:pos x="157" y="112"/>
                  </a:cxn>
                  <a:cxn ang="0">
                    <a:pos x="151" y="84"/>
                  </a:cxn>
                  <a:cxn ang="0">
                    <a:pos x="144" y="66"/>
                  </a:cxn>
                  <a:cxn ang="0">
                    <a:pos x="131" y="37"/>
                  </a:cxn>
                  <a:cxn ang="0">
                    <a:pos x="118" y="18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78" y="0"/>
                  </a:cxn>
                  <a:cxn ang="0">
                    <a:pos x="65" y="9"/>
                  </a:cxn>
                  <a:cxn ang="0">
                    <a:pos x="52" y="18"/>
                  </a:cxn>
                  <a:cxn ang="0">
                    <a:pos x="33" y="18"/>
                  </a:cxn>
                  <a:cxn ang="0">
                    <a:pos x="20" y="18"/>
                  </a:cxn>
                  <a:cxn ang="0">
                    <a:pos x="6" y="28"/>
                  </a:cxn>
                  <a:cxn ang="0">
                    <a:pos x="0" y="37"/>
                  </a:cxn>
                  <a:cxn ang="0">
                    <a:pos x="0" y="56"/>
                  </a:cxn>
                  <a:cxn ang="0">
                    <a:pos x="0" y="84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6" y="56"/>
                  </a:cxn>
                  <a:cxn ang="0">
                    <a:pos x="20" y="56"/>
                  </a:cxn>
                  <a:cxn ang="0">
                    <a:pos x="33" y="56"/>
                  </a:cxn>
                  <a:cxn ang="0">
                    <a:pos x="39" y="66"/>
                  </a:cxn>
                  <a:cxn ang="0">
                    <a:pos x="52" y="112"/>
                  </a:cxn>
                  <a:cxn ang="0">
                    <a:pos x="65" y="150"/>
                  </a:cxn>
                  <a:cxn ang="0">
                    <a:pos x="72" y="187"/>
                  </a:cxn>
                  <a:cxn ang="0">
                    <a:pos x="85" y="207"/>
                  </a:cxn>
                  <a:cxn ang="0">
                    <a:pos x="99" y="225"/>
                  </a:cxn>
                  <a:cxn ang="0">
                    <a:pos x="112" y="235"/>
                  </a:cxn>
                  <a:cxn ang="0">
                    <a:pos x="118" y="244"/>
                  </a:cxn>
                  <a:cxn ang="0">
                    <a:pos x="131" y="263"/>
                  </a:cxn>
                  <a:cxn ang="0">
                    <a:pos x="144" y="291"/>
                  </a:cxn>
                  <a:cxn ang="0">
                    <a:pos x="144" y="310"/>
                  </a:cxn>
                  <a:cxn ang="0">
                    <a:pos x="151" y="329"/>
                  </a:cxn>
                  <a:cxn ang="0">
                    <a:pos x="151" y="348"/>
                  </a:cxn>
                  <a:cxn ang="0">
                    <a:pos x="157" y="366"/>
                  </a:cxn>
                  <a:cxn ang="0">
                    <a:pos x="170" y="386"/>
                  </a:cxn>
                  <a:cxn ang="0">
                    <a:pos x="177" y="394"/>
                  </a:cxn>
                  <a:cxn ang="0">
                    <a:pos x="191" y="414"/>
                  </a:cxn>
                  <a:cxn ang="0">
                    <a:pos x="197" y="423"/>
                  </a:cxn>
                  <a:cxn ang="0">
                    <a:pos x="204" y="442"/>
                  </a:cxn>
                  <a:cxn ang="0">
                    <a:pos x="210" y="461"/>
                  </a:cxn>
                  <a:cxn ang="0">
                    <a:pos x="217" y="442"/>
                  </a:cxn>
                  <a:cxn ang="0">
                    <a:pos x="230" y="432"/>
                  </a:cxn>
                </a:cxnLst>
                <a:rect l="0" t="0" r="r" b="b"/>
                <a:pathLst>
                  <a:path w="264" h="462">
                    <a:moveTo>
                      <a:pt x="230" y="432"/>
                    </a:moveTo>
                    <a:lnTo>
                      <a:pt x="230" y="432"/>
                    </a:lnTo>
                    <a:lnTo>
                      <a:pt x="230" y="423"/>
                    </a:lnTo>
                    <a:lnTo>
                      <a:pt x="236" y="414"/>
                    </a:lnTo>
                    <a:lnTo>
                      <a:pt x="236" y="404"/>
                    </a:lnTo>
                    <a:lnTo>
                      <a:pt x="243" y="394"/>
                    </a:lnTo>
                    <a:lnTo>
                      <a:pt x="243" y="386"/>
                    </a:lnTo>
                    <a:lnTo>
                      <a:pt x="249" y="386"/>
                    </a:lnTo>
                    <a:lnTo>
                      <a:pt x="249" y="376"/>
                    </a:lnTo>
                    <a:lnTo>
                      <a:pt x="256" y="376"/>
                    </a:lnTo>
                    <a:lnTo>
                      <a:pt x="256" y="366"/>
                    </a:lnTo>
                    <a:lnTo>
                      <a:pt x="256" y="357"/>
                    </a:lnTo>
                    <a:lnTo>
                      <a:pt x="263" y="338"/>
                    </a:lnTo>
                    <a:lnTo>
                      <a:pt x="263" y="329"/>
                    </a:lnTo>
                    <a:lnTo>
                      <a:pt x="263" y="319"/>
                    </a:lnTo>
                    <a:lnTo>
                      <a:pt x="263" y="310"/>
                    </a:lnTo>
                    <a:lnTo>
                      <a:pt x="263" y="301"/>
                    </a:lnTo>
                    <a:lnTo>
                      <a:pt x="263" y="291"/>
                    </a:lnTo>
                    <a:lnTo>
                      <a:pt x="263" y="282"/>
                    </a:lnTo>
                    <a:lnTo>
                      <a:pt x="256" y="263"/>
                    </a:lnTo>
                    <a:lnTo>
                      <a:pt x="249" y="253"/>
                    </a:lnTo>
                    <a:lnTo>
                      <a:pt x="243" y="244"/>
                    </a:lnTo>
                    <a:lnTo>
                      <a:pt x="236" y="235"/>
                    </a:lnTo>
                    <a:lnTo>
                      <a:pt x="230" y="225"/>
                    </a:lnTo>
                    <a:lnTo>
                      <a:pt x="223" y="216"/>
                    </a:lnTo>
                    <a:lnTo>
                      <a:pt x="217" y="207"/>
                    </a:lnTo>
                    <a:lnTo>
                      <a:pt x="204" y="197"/>
                    </a:lnTo>
                    <a:lnTo>
                      <a:pt x="197" y="187"/>
                    </a:lnTo>
                    <a:lnTo>
                      <a:pt x="191" y="178"/>
                    </a:lnTo>
                    <a:lnTo>
                      <a:pt x="184" y="178"/>
                    </a:lnTo>
                    <a:lnTo>
                      <a:pt x="184" y="169"/>
                    </a:lnTo>
                    <a:lnTo>
                      <a:pt x="177" y="169"/>
                    </a:lnTo>
                    <a:lnTo>
                      <a:pt x="177" y="159"/>
                    </a:lnTo>
                    <a:lnTo>
                      <a:pt x="170" y="150"/>
                    </a:lnTo>
                    <a:lnTo>
                      <a:pt x="164" y="141"/>
                    </a:lnTo>
                    <a:lnTo>
                      <a:pt x="164" y="131"/>
                    </a:lnTo>
                    <a:lnTo>
                      <a:pt x="164" y="122"/>
                    </a:lnTo>
                    <a:lnTo>
                      <a:pt x="157" y="112"/>
                    </a:lnTo>
                    <a:lnTo>
                      <a:pt x="157" y="103"/>
                    </a:lnTo>
                    <a:lnTo>
                      <a:pt x="151" y="84"/>
                    </a:lnTo>
                    <a:lnTo>
                      <a:pt x="151" y="74"/>
                    </a:lnTo>
                    <a:lnTo>
                      <a:pt x="144" y="66"/>
                    </a:lnTo>
                    <a:lnTo>
                      <a:pt x="138" y="46"/>
                    </a:lnTo>
                    <a:lnTo>
                      <a:pt x="131" y="37"/>
                    </a:lnTo>
                    <a:lnTo>
                      <a:pt x="131" y="28"/>
                    </a:lnTo>
                    <a:lnTo>
                      <a:pt x="118" y="18"/>
                    </a:lnTo>
                    <a:lnTo>
                      <a:pt x="112" y="9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9"/>
                    </a:lnTo>
                    <a:lnTo>
                      <a:pt x="65" y="9"/>
                    </a:lnTo>
                    <a:lnTo>
                      <a:pt x="59" y="9"/>
                    </a:lnTo>
                    <a:lnTo>
                      <a:pt x="52" y="18"/>
                    </a:lnTo>
                    <a:lnTo>
                      <a:pt x="46" y="18"/>
                    </a:lnTo>
                    <a:lnTo>
                      <a:pt x="33" y="18"/>
                    </a:lnTo>
                    <a:lnTo>
                      <a:pt x="26" y="18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6" y="94"/>
                    </a:lnTo>
                    <a:lnTo>
                      <a:pt x="6" y="103"/>
                    </a:lnTo>
                    <a:lnTo>
                      <a:pt x="6" y="94"/>
                    </a:lnTo>
                    <a:lnTo>
                      <a:pt x="6" y="74"/>
                    </a:lnTo>
                    <a:lnTo>
                      <a:pt x="6" y="66"/>
                    </a:lnTo>
                    <a:lnTo>
                      <a:pt x="6" y="56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6" y="56"/>
                    </a:lnTo>
                    <a:lnTo>
                      <a:pt x="33" y="56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6" y="84"/>
                    </a:lnTo>
                    <a:lnTo>
                      <a:pt x="52" y="112"/>
                    </a:lnTo>
                    <a:lnTo>
                      <a:pt x="59" y="141"/>
                    </a:lnTo>
                    <a:lnTo>
                      <a:pt x="65" y="150"/>
                    </a:lnTo>
                    <a:lnTo>
                      <a:pt x="72" y="169"/>
                    </a:lnTo>
                    <a:lnTo>
                      <a:pt x="72" y="187"/>
                    </a:lnTo>
                    <a:lnTo>
                      <a:pt x="78" y="197"/>
                    </a:lnTo>
                    <a:lnTo>
                      <a:pt x="85" y="207"/>
                    </a:lnTo>
                    <a:lnTo>
                      <a:pt x="92" y="225"/>
                    </a:lnTo>
                    <a:lnTo>
                      <a:pt x="99" y="225"/>
                    </a:lnTo>
                    <a:lnTo>
                      <a:pt x="105" y="235"/>
                    </a:lnTo>
                    <a:lnTo>
                      <a:pt x="112" y="235"/>
                    </a:lnTo>
                    <a:lnTo>
                      <a:pt x="112" y="244"/>
                    </a:lnTo>
                    <a:lnTo>
                      <a:pt x="118" y="244"/>
                    </a:lnTo>
                    <a:lnTo>
                      <a:pt x="125" y="253"/>
                    </a:lnTo>
                    <a:lnTo>
                      <a:pt x="131" y="263"/>
                    </a:lnTo>
                    <a:lnTo>
                      <a:pt x="138" y="273"/>
                    </a:lnTo>
                    <a:lnTo>
                      <a:pt x="144" y="291"/>
                    </a:lnTo>
                    <a:lnTo>
                      <a:pt x="144" y="301"/>
                    </a:lnTo>
                    <a:lnTo>
                      <a:pt x="144" y="310"/>
                    </a:lnTo>
                    <a:lnTo>
                      <a:pt x="144" y="319"/>
                    </a:lnTo>
                    <a:lnTo>
                      <a:pt x="151" y="329"/>
                    </a:lnTo>
                    <a:lnTo>
                      <a:pt x="151" y="338"/>
                    </a:lnTo>
                    <a:lnTo>
                      <a:pt x="151" y="348"/>
                    </a:lnTo>
                    <a:lnTo>
                      <a:pt x="157" y="357"/>
                    </a:lnTo>
                    <a:lnTo>
                      <a:pt x="157" y="366"/>
                    </a:lnTo>
                    <a:lnTo>
                      <a:pt x="164" y="376"/>
                    </a:lnTo>
                    <a:lnTo>
                      <a:pt x="170" y="386"/>
                    </a:lnTo>
                    <a:lnTo>
                      <a:pt x="170" y="394"/>
                    </a:lnTo>
                    <a:lnTo>
                      <a:pt x="177" y="394"/>
                    </a:lnTo>
                    <a:lnTo>
                      <a:pt x="191" y="40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23"/>
                    </a:lnTo>
                    <a:lnTo>
                      <a:pt x="204" y="432"/>
                    </a:lnTo>
                    <a:lnTo>
                      <a:pt x="204" y="442"/>
                    </a:lnTo>
                    <a:lnTo>
                      <a:pt x="204" y="461"/>
                    </a:lnTo>
                    <a:lnTo>
                      <a:pt x="210" y="461"/>
                    </a:lnTo>
                    <a:lnTo>
                      <a:pt x="210" y="451"/>
                    </a:lnTo>
                    <a:lnTo>
                      <a:pt x="217" y="442"/>
                    </a:lnTo>
                    <a:lnTo>
                      <a:pt x="223" y="442"/>
                    </a:lnTo>
                    <a:lnTo>
                      <a:pt x="230" y="432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81"/>
              <p:cNvSpPr>
                <a:spLocks/>
              </p:cNvSpPr>
              <p:nvPr/>
            </p:nvSpPr>
            <p:spPr bwMode="auto">
              <a:xfrm>
                <a:off x="1072" y="2299"/>
                <a:ext cx="137" cy="325"/>
              </a:xfrm>
              <a:custGeom>
                <a:avLst/>
                <a:gdLst/>
                <a:ahLst/>
                <a:cxnLst>
                  <a:cxn ang="0">
                    <a:pos x="153" y="324"/>
                  </a:cxn>
                  <a:cxn ang="0">
                    <a:pos x="153" y="314"/>
                  </a:cxn>
                  <a:cxn ang="0">
                    <a:pos x="153" y="295"/>
                  </a:cxn>
                  <a:cxn ang="0">
                    <a:pos x="146" y="286"/>
                  </a:cxn>
                  <a:cxn ang="0">
                    <a:pos x="146" y="276"/>
                  </a:cxn>
                  <a:cxn ang="0">
                    <a:pos x="139" y="266"/>
                  </a:cxn>
                  <a:cxn ang="0">
                    <a:pos x="139" y="257"/>
                  </a:cxn>
                  <a:cxn ang="0">
                    <a:pos x="132" y="247"/>
                  </a:cxn>
                  <a:cxn ang="0">
                    <a:pos x="132" y="238"/>
                  </a:cxn>
                  <a:cxn ang="0">
                    <a:pos x="126" y="228"/>
                  </a:cxn>
                  <a:cxn ang="0">
                    <a:pos x="119" y="219"/>
                  </a:cxn>
                  <a:cxn ang="0">
                    <a:pos x="112" y="209"/>
                  </a:cxn>
                  <a:cxn ang="0">
                    <a:pos x="99" y="200"/>
                  </a:cxn>
                  <a:cxn ang="0">
                    <a:pos x="99" y="190"/>
                  </a:cxn>
                  <a:cxn ang="0">
                    <a:pos x="93" y="190"/>
                  </a:cxn>
                  <a:cxn ang="0">
                    <a:pos x="86" y="171"/>
                  </a:cxn>
                  <a:cxn ang="0">
                    <a:pos x="79" y="162"/>
                  </a:cxn>
                  <a:cxn ang="0">
                    <a:pos x="46" y="76"/>
                  </a:cxn>
                  <a:cxn ang="0">
                    <a:pos x="40" y="57"/>
                  </a:cxn>
                  <a:cxn ang="0">
                    <a:pos x="26" y="37"/>
                  </a:cxn>
                  <a:cxn ang="0">
                    <a:pos x="20" y="19"/>
                  </a:cxn>
                  <a:cxn ang="0">
                    <a:pos x="6" y="9"/>
                  </a:cxn>
                  <a:cxn ang="0">
                    <a:pos x="0" y="0"/>
                  </a:cxn>
                </a:cxnLst>
                <a:rect l="0" t="0" r="r" b="b"/>
                <a:pathLst>
                  <a:path w="154" h="325">
                    <a:moveTo>
                      <a:pt x="153" y="324"/>
                    </a:moveTo>
                    <a:lnTo>
                      <a:pt x="153" y="314"/>
                    </a:lnTo>
                    <a:lnTo>
                      <a:pt x="153" y="295"/>
                    </a:lnTo>
                    <a:lnTo>
                      <a:pt x="146" y="286"/>
                    </a:lnTo>
                    <a:lnTo>
                      <a:pt x="146" y="276"/>
                    </a:lnTo>
                    <a:lnTo>
                      <a:pt x="139" y="266"/>
                    </a:lnTo>
                    <a:lnTo>
                      <a:pt x="139" y="257"/>
                    </a:lnTo>
                    <a:lnTo>
                      <a:pt x="132" y="247"/>
                    </a:lnTo>
                    <a:lnTo>
                      <a:pt x="132" y="238"/>
                    </a:lnTo>
                    <a:lnTo>
                      <a:pt x="126" y="228"/>
                    </a:lnTo>
                    <a:lnTo>
                      <a:pt x="119" y="219"/>
                    </a:lnTo>
                    <a:lnTo>
                      <a:pt x="112" y="209"/>
                    </a:lnTo>
                    <a:lnTo>
                      <a:pt x="99" y="200"/>
                    </a:lnTo>
                    <a:lnTo>
                      <a:pt x="99" y="190"/>
                    </a:lnTo>
                    <a:lnTo>
                      <a:pt x="93" y="190"/>
                    </a:lnTo>
                    <a:lnTo>
                      <a:pt x="86" y="171"/>
                    </a:lnTo>
                    <a:lnTo>
                      <a:pt x="79" y="162"/>
                    </a:lnTo>
                    <a:lnTo>
                      <a:pt x="46" y="76"/>
                    </a:lnTo>
                    <a:lnTo>
                      <a:pt x="40" y="57"/>
                    </a:lnTo>
                    <a:lnTo>
                      <a:pt x="26" y="37"/>
                    </a:lnTo>
                    <a:lnTo>
                      <a:pt x="20" y="19"/>
                    </a:lnTo>
                    <a:lnTo>
                      <a:pt x="6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Freeform 82"/>
              <p:cNvSpPr>
                <a:spLocks/>
              </p:cNvSpPr>
              <p:nvPr/>
            </p:nvSpPr>
            <p:spPr bwMode="auto">
              <a:xfrm>
                <a:off x="975" y="2374"/>
                <a:ext cx="91" cy="40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3" y="9"/>
                  </a:cxn>
                  <a:cxn ang="0">
                    <a:pos x="93" y="29"/>
                  </a:cxn>
                  <a:cxn ang="0">
                    <a:pos x="93" y="37"/>
                  </a:cxn>
                  <a:cxn ang="0">
                    <a:pos x="93" y="47"/>
                  </a:cxn>
                  <a:cxn ang="0">
                    <a:pos x="101" y="57"/>
                  </a:cxn>
                  <a:cxn ang="0">
                    <a:pos x="101" y="76"/>
                  </a:cxn>
                  <a:cxn ang="0">
                    <a:pos x="101" y="86"/>
                  </a:cxn>
                  <a:cxn ang="0">
                    <a:pos x="101" y="104"/>
                  </a:cxn>
                  <a:cxn ang="0">
                    <a:pos x="101" y="114"/>
                  </a:cxn>
                  <a:cxn ang="0">
                    <a:pos x="93" y="134"/>
                  </a:cxn>
                  <a:cxn ang="0">
                    <a:pos x="93" y="143"/>
                  </a:cxn>
                  <a:cxn ang="0">
                    <a:pos x="93" y="163"/>
                  </a:cxn>
                  <a:cxn ang="0">
                    <a:pos x="87" y="171"/>
                  </a:cxn>
                  <a:cxn ang="0">
                    <a:pos x="74" y="201"/>
                  </a:cxn>
                  <a:cxn ang="0">
                    <a:pos x="67" y="210"/>
                  </a:cxn>
                  <a:cxn ang="0">
                    <a:pos x="67" y="220"/>
                  </a:cxn>
                  <a:cxn ang="0">
                    <a:pos x="60" y="230"/>
                  </a:cxn>
                  <a:cxn ang="0">
                    <a:pos x="54" y="238"/>
                  </a:cxn>
                  <a:cxn ang="0">
                    <a:pos x="46" y="248"/>
                  </a:cxn>
                  <a:cxn ang="0">
                    <a:pos x="40" y="258"/>
                  </a:cxn>
                  <a:cxn ang="0">
                    <a:pos x="40" y="268"/>
                  </a:cxn>
                  <a:cxn ang="0">
                    <a:pos x="26" y="277"/>
                  </a:cxn>
                  <a:cxn ang="0">
                    <a:pos x="20" y="297"/>
                  </a:cxn>
                  <a:cxn ang="0">
                    <a:pos x="20" y="305"/>
                  </a:cxn>
                  <a:cxn ang="0">
                    <a:pos x="13" y="325"/>
                  </a:cxn>
                  <a:cxn ang="0">
                    <a:pos x="7" y="335"/>
                  </a:cxn>
                  <a:cxn ang="0">
                    <a:pos x="7" y="344"/>
                  </a:cxn>
                  <a:cxn ang="0">
                    <a:pos x="0" y="364"/>
                  </a:cxn>
                  <a:cxn ang="0">
                    <a:pos x="0" y="372"/>
                  </a:cxn>
                  <a:cxn ang="0">
                    <a:pos x="0" y="392"/>
                  </a:cxn>
                  <a:cxn ang="0">
                    <a:pos x="0" y="402"/>
                  </a:cxn>
                </a:cxnLst>
                <a:rect l="0" t="0" r="r" b="b"/>
                <a:pathLst>
                  <a:path w="102" h="403">
                    <a:moveTo>
                      <a:pt x="87" y="0"/>
                    </a:moveTo>
                    <a:lnTo>
                      <a:pt x="93" y="9"/>
                    </a:lnTo>
                    <a:lnTo>
                      <a:pt x="93" y="29"/>
                    </a:lnTo>
                    <a:lnTo>
                      <a:pt x="93" y="37"/>
                    </a:lnTo>
                    <a:lnTo>
                      <a:pt x="93" y="47"/>
                    </a:lnTo>
                    <a:lnTo>
                      <a:pt x="101" y="57"/>
                    </a:lnTo>
                    <a:lnTo>
                      <a:pt x="101" y="76"/>
                    </a:lnTo>
                    <a:lnTo>
                      <a:pt x="101" y="86"/>
                    </a:lnTo>
                    <a:lnTo>
                      <a:pt x="101" y="104"/>
                    </a:lnTo>
                    <a:lnTo>
                      <a:pt x="101" y="114"/>
                    </a:lnTo>
                    <a:lnTo>
                      <a:pt x="93" y="134"/>
                    </a:lnTo>
                    <a:lnTo>
                      <a:pt x="93" y="143"/>
                    </a:lnTo>
                    <a:lnTo>
                      <a:pt x="93" y="163"/>
                    </a:lnTo>
                    <a:lnTo>
                      <a:pt x="87" y="171"/>
                    </a:lnTo>
                    <a:lnTo>
                      <a:pt x="74" y="201"/>
                    </a:lnTo>
                    <a:lnTo>
                      <a:pt x="67" y="210"/>
                    </a:lnTo>
                    <a:lnTo>
                      <a:pt x="67" y="220"/>
                    </a:lnTo>
                    <a:lnTo>
                      <a:pt x="60" y="230"/>
                    </a:lnTo>
                    <a:lnTo>
                      <a:pt x="54" y="238"/>
                    </a:lnTo>
                    <a:lnTo>
                      <a:pt x="46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26" y="277"/>
                    </a:lnTo>
                    <a:lnTo>
                      <a:pt x="20" y="297"/>
                    </a:lnTo>
                    <a:lnTo>
                      <a:pt x="20" y="305"/>
                    </a:lnTo>
                    <a:lnTo>
                      <a:pt x="13" y="325"/>
                    </a:lnTo>
                    <a:lnTo>
                      <a:pt x="7" y="335"/>
                    </a:lnTo>
                    <a:lnTo>
                      <a:pt x="7" y="344"/>
                    </a:lnTo>
                    <a:lnTo>
                      <a:pt x="0" y="364"/>
                    </a:lnTo>
                    <a:lnTo>
                      <a:pt x="0" y="372"/>
                    </a:lnTo>
                    <a:lnTo>
                      <a:pt x="0" y="392"/>
                    </a:lnTo>
                    <a:lnTo>
                      <a:pt x="0" y="40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Freeform 83"/>
              <p:cNvSpPr>
                <a:spLocks/>
              </p:cNvSpPr>
              <p:nvPr/>
            </p:nvSpPr>
            <p:spPr bwMode="auto">
              <a:xfrm>
                <a:off x="1202" y="1896"/>
                <a:ext cx="50" cy="156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8" y="8"/>
                  </a:cxn>
                  <a:cxn ang="0">
                    <a:pos x="42" y="8"/>
                  </a:cxn>
                  <a:cxn ang="0">
                    <a:pos x="36" y="17"/>
                  </a:cxn>
                  <a:cxn ang="0">
                    <a:pos x="30" y="17"/>
                  </a:cxn>
                  <a:cxn ang="0">
                    <a:pos x="24" y="17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12" y="45"/>
                  </a:cxn>
                  <a:cxn ang="0">
                    <a:pos x="6" y="54"/>
                  </a:cxn>
                  <a:cxn ang="0">
                    <a:pos x="0" y="64"/>
                  </a:cxn>
                  <a:cxn ang="0">
                    <a:pos x="0" y="155"/>
                  </a:cxn>
                  <a:cxn ang="0">
                    <a:pos x="6" y="146"/>
                  </a:cxn>
                  <a:cxn ang="0">
                    <a:pos x="6" y="137"/>
                  </a:cxn>
                  <a:cxn ang="0">
                    <a:pos x="12" y="127"/>
                  </a:cxn>
                  <a:cxn ang="0">
                    <a:pos x="18" y="109"/>
                  </a:cxn>
                  <a:cxn ang="0">
                    <a:pos x="30" y="100"/>
                  </a:cxn>
                  <a:cxn ang="0">
                    <a:pos x="36" y="73"/>
                  </a:cxn>
                  <a:cxn ang="0">
                    <a:pos x="55" y="54"/>
                  </a:cxn>
                  <a:cxn ang="0">
                    <a:pos x="55" y="0"/>
                  </a:cxn>
                </a:cxnLst>
                <a:rect l="0" t="0" r="r" b="b"/>
                <a:pathLst>
                  <a:path w="56" h="156">
                    <a:moveTo>
                      <a:pt x="55" y="0"/>
                    </a:moveTo>
                    <a:lnTo>
                      <a:pt x="55" y="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6" y="54"/>
                    </a:lnTo>
                    <a:lnTo>
                      <a:pt x="0" y="64"/>
                    </a:lnTo>
                    <a:lnTo>
                      <a:pt x="0" y="155"/>
                    </a:lnTo>
                    <a:lnTo>
                      <a:pt x="6" y="146"/>
                    </a:lnTo>
                    <a:lnTo>
                      <a:pt x="6" y="137"/>
                    </a:lnTo>
                    <a:lnTo>
                      <a:pt x="12" y="127"/>
                    </a:lnTo>
                    <a:lnTo>
                      <a:pt x="18" y="109"/>
                    </a:lnTo>
                    <a:lnTo>
                      <a:pt x="30" y="100"/>
                    </a:lnTo>
                    <a:lnTo>
                      <a:pt x="36" y="73"/>
                    </a:lnTo>
                    <a:lnTo>
                      <a:pt x="55" y="5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Freeform 84"/>
              <p:cNvSpPr>
                <a:spLocks/>
              </p:cNvSpPr>
              <p:nvPr/>
            </p:nvSpPr>
            <p:spPr bwMode="auto">
              <a:xfrm>
                <a:off x="1176" y="1955"/>
                <a:ext cx="39" cy="31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97"/>
                  </a:cxn>
                  <a:cxn ang="0">
                    <a:pos x="43" y="316"/>
                  </a:cxn>
                  <a:cxn ang="0">
                    <a:pos x="30" y="28"/>
                  </a:cxn>
                  <a:cxn ang="0">
                    <a:pos x="6" y="0"/>
                  </a:cxn>
                </a:cxnLst>
                <a:rect l="0" t="0" r="r" b="b"/>
                <a:pathLst>
                  <a:path w="44" h="317">
                    <a:moveTo>
                      <a:pt x="6" y="0"/>
                    </a:moveTo>
                    <a:lnTo>
                      <a:pt x="6" y="0"/>
                    </a:lnTo>
                    <a:lnTo>
                      <a:pt x="0" y="297"/>
                    </a:lnTo>
                    <a:lnTo>
                      <a:pt x="43" y="316"/>
                    </a:lnTo>
                    <a:lnTo>
                      <a:pt x="30" y="2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Freeform 85"/>
              <p:cNvSpPr>
                <a:spLocks/>
              </p:cNvSpPr>
              <p:nvPr/>
            </p:nvSpPr>
            <p:spPr bwMode="auto">
              <a:xfrm>
                <a:off x="988" y="1619"/>
                <a:ext cx="240" cy="472"/>
              </a:xfrm>
              <a:custGeom>
                <a:avLst/>
                <a:gdLst/>
                <a:ahLst/>
                <a:cxnLst>
                  <a:cxn ang="0">
                    <a:pos x="131" y="9"/>
                  </a:cxn>
                  <a:cxn ang="0">
                    <a:pos x="144" y="9"/>
                  </a:cxn>
                  <a:cxn ang="0">
                    <a:pos x="163" y="18"/>
                  </a:cxn>
                  <a:cxn ang="0">
                    <a:pos x="177" y="37"/>
                  </a:cxn>
                  <a:cxn ang="0">
                    <a:pos x="203" y="56"/>
                  </a:cxn>
                  <a:cxn ang="0">
                    <a:pos x="223" y="66"/>
                  </a:cxn>
                  <a:cxn ang="0">
                    <a:pos x="249" y="84"/>
                  </a:cxn>
                  <a:cxn ang="0">
                    <a:pos x="262" y="103"/>
                  </a:cxn>
                  <a:cxn ang="0">
                    <a:pos x="262" y="132"/>
                  </a:cxn>
                  <a:cxn ang="0">
                    <a:pos x="262" y="160"/>
                  </a:cxn>
                  <a:cxn ang="0">
                    <a:pos x="269" y="188"/>
                  </a:cxn>
                  <a:cxn ang="0">
                    <a:pos x="269" y="216"/>
                  </a:cxn>
                  <a:cxn ang="0">
                    <a:pos x="269" y="245"/>
                  </a:cxn>
                  <a:cxn ang="0">
                    <a:pos x="255" y="273"/>
                  </a:cxn>
                  <a:cxn ang="0">
                    <a:pos x="242" y="301"/>
                  </a:cxn>
                  <a:cxn ang="0">
                    <a:pos x="236" y="452"/>
                  </a:cxn>
                  <a:cxn ang="0">
                    <a:pos x="216" y="273"/>
                  </a:cxn>
                  <a:cxn ang="0">
                    <a:pos x="203" y="254"/>
                  </a:cxn>
                  <a:cxn ang="0">
                    <a:pos x="190" y="225"/>
                  </a:cxn>
                  <a:cxn ang="0">
                    <a:pos x="183" y="197"/>
                  </a:cxn>
                  <a:cxn ang="0">
                    <a:pos x="177" y="169"/>
                  </a:cxn>
                  <a:cxn ang="0">
                    <a:pos x="163" y="141"/>
                  </a:cxn>
                  <a:cxn ang="0">
                    <a:pos x="157" y="112"/>
                  </a:cxn>
                  <a:cxn ang="0">
                    <a:pos x="144" y="103"/>
                  </a:cxn>
                  <a:cxn ang="0">
                    <a:pos x="124" y="94"/>
                  </a:cxn>
                  <a:cxn ang="0">
                    <a:pos x="118" y="112"/>
                  </a:cxn>
                  <a:cxn ang="0">
                    <a:pos x="111" y="132"/>
                  </a:cxn>
                  <a:cxn ang="0">
                    <a:pos x="111" y="169"/>
                  </a:cxn>
                  <a:cxn ang="0">
                    <a:pos x="111" y="207"/>
                  </a:cxn>
                  <a:cxn ang="0">
                    <a:pos x="111" y="254"/>
                  </a:cxn>
                  <a:cxn ang="0">
                    <a:pos x="105" y="282"/>
                  </a:cxn>
                  <a:cxn ang="0">
                    <a:pos x="91" y="310"/>
                  </a:cxn>
                  <a:cxn ang="0">
                    <a:pos x="78" y="329"/>
                  </a:cxn>
                  <a:cxn ang="0">
                    <a:pos x="65" y="348"/>
                  </a:cxn>
                  <a:cxn ang="0">
                    <a:pos x="58" y="376"/>
                  </a:cxn>
                  <a:cxn ang="0">
                    <a:pos x="39" y="414"/>
                  </a:cxn>
                  <a:cxn ang="0">
                    <a:pos x="13" y="452"/>
                  </a:cxn>
                  <a:cxn ang="0">
                    <a:pos x="13" y="442"/>
                  </a:cxn>
                  <a:cxn ang="0">
                    <a:pos x="26" y="404"/>
                  </a:cxn>
                  <a:cxn ang="0">
                    <a:pos x="32" y="376"/>
                  </a:cxn>
                  <a:cxn ang="0">
                    <a:pos x="32" y="329"/>
                  </a:cxn>
                  <a:cxn ang="0">
                    <a:pos x="32" y="282"/>
                  </a:cxn>
                  <a:cxn ang="0">
                    <a:pos x="32" y="245"/>
                  </a:cxn>
                  <a:cxn ang="0">
                    <a:pos x="39" y="216"/>
                  </a:cxn>
                  <a:cxn ang="0">
                    <a:pos x="52" y="188"/>
                  </a:cxn>
                  <a:cxn ang="0">
                    <a:pos x="52" y="160"/>
                  </a:cxn>
                  <a:cxn ang="0">
                    <a:pos x="39" y="132"/>
                  </a:cxn>
                  <a:cxn ang="0">
                    <a:pos x="32" y="103"/>
                  </a:cxn>
                  <a:cxn ang="0">
                    <a:pos x="39" y="75"/>
                  </a:cxn>
                  <a:cxn ang="0">
                    <a:pos x="45" y="56"/>
                  </a:cxn>
                  <a:cxn ang="0">
                    <a:pos x="65" y="46"/>
                  </a:cxn>
                  <a:cxn ang="0">
                    <a:pos x="71" y="18"/>
                  </a:cxn>
                  <a:cxn ang="0">
                    <a:pos x="85" y="0"/>
                  </a:cxn>
                  <a:cxn ang="0">
                    <a:pos x="105" y="0"/>
                  </a:cxn>
                  <a:cxn ang="0">
                    <a:pos x="98" y="28"/>
                  </a:cxn>
                  <a:cxn ang="0">
                    <a:pos x="111" y="18"/>
                  </a:cxn>
                </a:cxnLst>
                <a:rect l="0" t="0" r="r" b="b"/>
                <a:pathLst>
                  <a:path w="270" h="472">
                    <a:moveTo>
                      <a:pt x="124" y="9"/>
                    </a:moveTo>
                    <a:lnTo>
                      <a:pt x="124" y="9"/>
                    </a:lnTo>
                    <a:lnTo>
                      <a:pt x="131" y="9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4" y="9"/>
                    </a:lnTo>
                    <a:lnTo>
                      <a:pt x="150" y="9"/>
                    </a:lnTo>
                    <a:lnTo>
                      <a:pt x="157" y="9"/>
                    </a:lnTo>
                    <a:lnTo>
                      <a:pt x="163" y="18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77" y="37"/>
                    </a:lnTo>
                    <a:lnTo>
                      <a:pt x="183" y="4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3" y="66"/>
                    </a:lnTo>
                    <a:lnTo>
                      <a:pt x="236" y="75"/>
                    </a:lnTo>
                    <a:lnTo>
                      <a:pt x="242" y="75"/>
                    </a:lnTo>
                    <a:lnTo>
                      <a:pt x="249" y="84"/>
                    </a:lnTo>
                    <a:lnTo>
                      <a:pt x="255" y="94"/>
                    </a:lnTo>
                    <a:lnTo>
                      <a:pt x="255" y="103"/>
                    </a:lnTo>
                    <a:lnTo>
                      <a:pt x="262" y="103"/>
                    </a:lnTo>
                    <a:lnTo>
                      <a:pt x="262" y="112"/>
                    </a:lnTo>
                    <a:lnTo>
                      <a:pt x="262" y="122"/>
                    </a:lnTo>
                    <a:lnTo>
                      <a:pt x="262" y="132"/>
                    </a:lnTo>
                    <a:lnTo>
                      <a:pt x="262" y="141"/>
                    </a:lnTo>
                    <a:lnTo>
                      <a:pt x="262" y="150"/>
                    </a:lnTo>
                    <a:lnTo>
                      <a:pt x="262" y="160"/>
                    </a:lnTo>
                    <a:lnTo>
                      <a:pt x="262" y="169"/>
                    </a:lnTo>
                    <a:lnTo>
                      <a:pt x="262" y="179"/>
                    </a:lnTo>
                    <a:lnTo>
                      <a:pt x="269" y="188"/>
                    </a:lnTo>
                    <a:lnTo>
                      <a:pt x="269" y="197"/>
                    </a:lnTo>
                    <a:lnTo>
                      <a:pt x="269" y="207"/>
                    </a:lnTo>
                    <a:lnTo>
                      <a:pt x="269" y="216"/>
                    </a:lnTo>
                    <a:lnTo>
                      <a:pt x="269" y="225"/>
                    </a:lnTo>
                    <a:lnTo>
                      <a:pt x="269" y="235"/>
                    </a:lnTo>
                    <a:lnTo>
                      <a:pt x="269" y="245"/>
                    </a:lnTo>
                    <a:lnTo>
                      <a:pt x="262" y="254"/>
                    </a:lnTo>
                    <a:lnTo>
                      <a:pt x="262" y="263"/>
                    </a:lnTo>
                    <a:lnTo>
                      <a:pt x="255" y="273"/>
                    </a:lnTo>
                    <a:lnTo>
                      <a:pt x="249" y="282"/>
                    </a:lnTo>
                    <a:lnTo>
                      <a:pt x="242" y="291"/>
                    </a:lnTo>
                    <a:lnTo>
                      <a:pt x="242" y="301"/>
                    </a:lnTo>
                    <a:lnTo>
                      <a:pt x="242" y="471"/>
                    </a:lnTo>
                    <a:lnTo>
                      <a:pt x="236" y="461"/>
                    </a:lnTo>
                    <a:lnTo>
                      <a:pt x="236" y="452"/>
                    </a:lnTo>
                    <a:lnTo>
                      <a:pt x="229" y="433"/>
                    </a:lnTo>
                    <a:lnTo>
                      <a:pt x="216" y="414"/>
                    </a:lnTo>
                    <a:lnTo>
                      <a:pt x="216" y="273"/>
                    </a:lnTo>
                    <a:lnTo>
                      <a:pt x="210" y="263"/>
                    </a:lnTo>
                    <a:lnTo>
                      <a:pt x="210" y="254"/>
                    </a:lnTo>
                    <a:lnTo>
                      <a:pt x="203" y="254"/>
                    </a:lnTo>
                    <a:lnTo>
                      <a:pt x="203" y="245"/>
                    </a:lnTo>
                    <a:lnTo>
                      <a:pt x="197" y="235"/>
                    </a:lnTo>
                    <a:lnTo>
                      <a:pt x="190" y="225"/>
                    </a:lnTo>
                    <a:lnTo>
                      <a:pt x="190" y="216"/>
                    </a:lnTo>
                    <a:lnTo>
                      <a:pt x="183" y="207"/>
                    </a:lnTo>
                    <a:lnTo>
                      <a:pt x="183" y="197"/>
                    </a:lnTo>
                    <a:lnTo>
                      <a:pt x="183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50"/>
                    </a:lnTo>
                    <a:lnTo>
                      <a:pt x="163" y="141"/>
                    </a:lnTo>
                    <a:lnTo>
                      <a:pt x="163" y="132"/>
                    </a:lnTo>
                    <a:lnTo>
                      <a:pt x="157" y="122"/>
                    </a:lnTo>
                    <a:lnTo>
                      <a:pt x="157" y="112"/>
                    </a:lnTo>
                    <a:lnTo>
                      <a:pt x="150" y="112"/>
                    </a:lnTo>
                    <a:lnTo>
                      <a:pt x="150" y="103"/>
                    </a:lnTo>
                    <a:lnTo>
                      <a:pt x="144" y="103"/>
                    </a:lnTo>
                    <a:lnTo>
                      <a:pt x="137" y="94"/>
                    </a:lnTo>
                    <a:lnTo>
                      <a:pt x="131" y="94"/>
                    </a:lnTo>
                    <a:lnTo>
                      <a:pt x="124" y="94"/>
                    </a:lnTo>
                    <a:lnTo>
                      <a:pt x="118" y="94"/>
                    </a:lnTo>
                    <a:lnTo>
                      <a:pt x="118" y="103"/>
                    </a:lnTo>
                    <a:lnTo>
                      <a:pt x="118" y="112"/>
                    </a:lnTo>
                    <a:lnTo>
                      <a:pt x="111" y="112"/>
                    </a:lnTo>
                    <a:lnTo>
                      <a:pt x="111" y="122"/>
                    </a:lnTo>
                    <a:lnTo>
                      <a:pt x="111" y="132"/>
                    </a:lnTo>
                    <a:lnTo>
                      <a:pt x="111" y="150"/>
                    </a:lnTo>
                    <a:lnTo>
                      <a:pt x="111" y="160"/>
                    </a:lnTo>
                    <a:lnTo>
                      <a:pt x="111" y="169"/>
                    </a:lnTo>
                    <a:lnTo>
                      <a:pt x="111" y="188"/>
                    </a:lnTo>
                    <a:lnTo>
                      <a:pt x="111" y="197"/>
                    </a:lnTo>
                    <a:lnTo>
                      <a:pt x="111" y="207"/>
                    </a:lnTo>
                    <a:lnTo>
                      <a:pt x="111" y="225"/>
                    </a:lnTo>
                    <a:lnTo>
                      <a:pt x="111" y="235"/>
                    </a:lnTo>
                    <a:lnTo>
                      <a:pt x="111" y="254"/>
                    </a:lnTo>
                    <a:lnTo>
                      <a:pt x="105" y="263"/>
                    </a:lnTo>
                    <a:lnTo>
                      <a:pt x="105" y="273"/>
                    </a:lnTo>
                    <a:lnTo>
                      <a:pt x="105" y="282"/>
                    </a:lnTo>
                    <a:lnTo>
                      <a:pt x="98" y="291"/>
                    </a:lnTo>
                    <a:lnTo>
                      <a:pt x="98" y="301"/>
                    </a:lnTo>
                    <a:lnTo>
                      <a:pt x="91" y="310"/>
                    </a:lnTo>
                    <a:lnTo>
                      <a:pt x="85" y="320"/>
                    </a:lnTo>
                    <a:lnTo>
                      <a:pt x="85" y="329"/>
                    </a:lnTo>
                    <a:lnTo>
                      <a:pt x="78" y="329"/>
                    </a:lnTo>
                    <a:lnTo>
                      <a:pt x="71" y="338"/>
                    </a:lnTo>
                    <a:lnTo>
                      <a:pt x="65" y="338"/>
                    </a:lnTo>
                    <a:lnTo>
                      <a:pt x="65" y="348"/>
                    </a:lnTo>
                    <a:lnTo>
                      <a:pt x="58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2" y="386"/>
                    </a:lnTo>
                    <a:lnTo>
                      <a:pt x="45" y="395"/>
                    </a:lnTo>
                    <a:lnTo>
                      <a:pt x="39" y="414"/>
                    </a:lnTo>
                    <a:lnTo>
                      <a:pt x="26" y="433"/>
                    </a:lnTo>
                    <a:lnTo>
                      <a:pt x="19" y="442"/>
                    </a:lnTo>
                    <a:lnTo>
                      <a:pt x="13" y="452"/>
                    </a:lnTo>
                    <a:lnTo>
                      <a:pt x="0" y="461"/>
                    </a:lnTo>
                    <a:lnTo>
                      <a:pt x="6" y="452"/>
                    </a:lnTo>
                    <a:lnTo>
                      <a:pt x="13" y="442"/>
                    </a:lnTo>
                    <a:lnTo>
                      <a:pt x="19" y="433"/>
                    </a:lnTo>
                    <a:lnTo>
                      <a:pt x="19" y="414"/>
                    </a:lnTo>
                    <a:lnTo>
                      <a:pt x="26" y="404"/>
                    </a:lnTo>
                    <a:lnTo>
                      <a:pt x="26" y="395"/>
                    </a:lnTo>
                    <a:lnTo>
                      <a:pt x="26" y="386"/>
                    </a:lnTo>
                    <a:lnTo>
                      <a:pt x="32" y="376"/>
                    </a:lnTo>
                    <a:lnTo>
                      <a:pt x="32" y="358"/>
                    </a:lnTo>
                    <a:lnTo>
                      <a:pt x="32" y="338"/>
                    </a:lnTo>
                    <a:lnTo>
                      <a:pt x="32" y="329"/>
                    </a:lnTo>
                    <a:lnTo>
                      <a:pt x="32" y="310"/>
                    </a:lnTo>
                    <a:lnTo>
                      <a:pt x="32" y="291"/>
                    </a:lnTo>
                    <a:lnTo>
                      <a:pt x="32" y="282"/>
                    </a:lnTo>
                    <a:lnTo>
                      <a:pt x="32" y="273"/>
                    </a:lnTo>
                    <a:lnTo>
                      <a:pt x="32" y="254"/>
                    </a:lnTo>
                    <a:lnTo>
                      <a:pt x="32" y="245"/>
                    </a:lnTo>
                    <a:lnTo>
                      <a:pt x="32" y="235"/>
                    </a:lnTo>
                    <a:lnTo>
                      <a:pt x="39" y="225"/>
                    </a:lnTo>
                    <a:lnTo>
                      <a:pt x="39" y="216"/>
                    </a:lnTo>
                    <a:lnTo>
                      <a:pt x="45" y="207"/>
                    </a:lnTo>
                    <a:lnTo>
                      <a:pt x="45" y="197"/>
                    </a:lnTo>
                    <a:lnTo>
                      <a:pt x="52" y="188"/>
                    </a:lnTo>
                    <a:lnTo>
                      <a:pt x="52" y="179"/>
                    </a:lnTo>
                    <a:lnTo>
                      <a:pt x="52" y="169"/>
                    </a:lnTo>
                    <a:lnTo>
                      <a:pt x="52" y="160"/>
                    </a:lnTo>
                    <a:lnTo>
                      <a:pt x="52" y="150"/>
                    </a:lnTo>
                    <a:lnTo>
                      <a:pt x="45" y="141"/>
                    </a:lnTo>
                    <a:lnTo>
                      <a:pt x="39" y="13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32" y="84"/>
                    </a:lnTo>
                    <a:lnTo>
                      <a:pt x="39" y="75"/>
                    </a:lnTo>
                    <a:lnTo>
                      <a:pt x="39" y="66"/>
                    </a:lnTo>
                    <a:lnTo>
                      <a:pt x="45" y="66"/>
                    </a:lnTo>
                    <a:lnTo>
                      <a:pt x="45" y="56"/>
                    </a:lnTo>
                    <a:lnTo>
                      <a:pt x="52" y="56"/>
                    </a:lnTo>
                    <a:lnTo>
                      <a:pt x="58" y="46"/>
                    </a:lnTo>
                    <a:lnTo>
                      <a:pt x="65" y="46"/>
                    </a:lnTo>
                    <a:lnTo>
                      <a:pt x="65" y="37"/>
                    </a:lnTo>
                    <a:lnTo>
                      <a:pt x="71" y="28"/>
                    </a:lnTo>
                    <a:lnTo>
                      <a:pt x="71" y="18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18" y="9"/>
                    </a:lnTo>
                    <a:lnTo>
                      <a:pt x="98" y="28"/>
                    </a:lnTo>
                    <a:lnTo>
                      <a:pt x="105" y="28"/>
                    </a:lnTo>
                    <a:lnTo>
                      <a:pt x="105" y="18"/>
                    </a:lnTo>
                    <a:lnTo>
                      <a:pt x="111" y="18"/>
                    </a:lnTo>
                    <a:lnTo>
                      <a:pt x="118" y="9"/>
                    </a:lnTo>
                    <a:lnTo>
                      <a:pt x="124" y="9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Freeform 86"/>
              <p:cNvSpPr>
                <a:spLocks/>
              </p:cNvSpPr>
              <p:nvPr/>
            </p:nvSpPr>
            <p:spPr bwMode="auto">
              <a:xfrm>
                <a:off x="1023" y="1649"/>
                <a:ext cx="149" cy="49"/>
              </a:xfrm>
              <a:custGeom>
                <a:avLst/>
                <a:gdLst/>
                <a:ahLst/>
                <a:cxnLst>
                  <a:cxn ang="0">
                    <a:pos x="166" y="38"/>
                  </a:cxn>
                  <a:cxn ang="0">
                    <a:pos x="146" y="28"/>
                  </a:cxn>
                  <a:cxn ang="0">
                    <a:pos x="139" y="19"/>
                  </a:cxn>
                  <a:cxn ang="0">
                    <a:pos x="132" y="9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19" y="0"/>
                  </a:cxn>
                  <a:cxn ang="0">
                    <a:pos x="112" y="0"/>
                  </a:cxn>
                  <a:cxn ang="0">
                    <a:pos x="112" y="9"/>
                  </a:cxn>
                  <a:cxn ang="0">
                    <a:pos x="106" y="9"/>
                  </a:cxn>
                  <a:cxn ang="0">
                    <a:pos x="106" y="19"/>
                  </a:cxn>
                  <a:cxn ang="0">
                    <a:pos x="99" y="19"/>
                  </a:cxn>
                  <a:cxn ang="0">
                    <a:pos x="92" y="28"/>
                  </a:cxn>
                  <a:cxn ang="0">
                    <a:pos x="86" y="28"/>
                  </a:cxn>
                  <a:cxn ang="0">
                    <a:pos x="79" y="28"/>
                  </a:cxn>
                  <a:cxn ang="0">
                    <a:pos x="73" y="28"/>
                  </a:cxn>
                  <a:cxn ang="0">
                    <a:pos x="59" y="28"/>
                  </a:cxn>
                  <a:cxn ang="0">
                    <a:pos x="53" y="19"/>
                  </a:cxn>
                  <a:cxn ang="0">
                    <a:pos x="39" y="19"/>
                  </a:cxn>
                  <a:cxn ang="0">
                    <a:pos x="26" y="19"/>
                  </a:cxn>
                  <a:cxn ang="0">
                    <a:pos x="19" y="28"/>
                  </a:cxn>
                  <a:cxn ang="0">
                    <a:pos x="13" y="28"/>
                  </a:cxn>
                  <a:cxn ang="0">
                    <a:pos x="6" y="38"/>
                  </a:cxn>
                  <a:cxn ang="0">
                    <a:pos x="0" y="48"/>
                  </a:cxn>
                </a:cxnLst>
                <a:rect l="0" t="0" r="r" b="b"/>
                <a:pathLst>
                  <a:path w="167" h="49">
                    <a:moveTo>
                      <a:pt x="166" y="38"/>
                    </a:moveTo>
                    <a:lnTo>
                      <a:pt x="146" y="28"/>
                    </a:lnTo>
                    <a:lnTo>
                      <a:pt x="139" y="19"/>
                    </a:lnTo>
                    <a:lnTo>
                      <a:pt x="132" y="9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9" y="0"/>
                    </a:lnTo>
                    <a:lnTo>
                      <a:pt x="112" y="0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6" y="19"/>
                    </a:lnTo>
                    <a:lnTo>
                      <a:pt x="99" y="19"/>
                    </a:lnTo>
                    <a:lnTo>
                      <a:pt x="92" y="28"/>
                    </a:lnTo>
                    <a:lnTo>
                      <a:pt x="86" y="28"/>
                    </a:lnTo>
                    <a:lnTo>
                      <a:pt x="79" y="28"/>
                    </a:lnTo>
                    <a:lnTo>
                      <a:pt x="73" y="28"/>
                    </a:lnTo>
                    <a:lnTo>
                      <a:pt x="59" y="28"/>
                    </a:lnTo>
                    <a:lnTo>
                      <a:pt x="53" y="19"/>
                    </a:lnTo>
                    <a:lnTo>
                      <a:pt x="39" y="19"/>
                    </a:lnTo>
                    <a:lnTo>
                      <a:pt x="26" y="19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6" y="3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Freeform 87"/>
              <p:cNvSpPr>
                <a:spLocks/>
              </p:cNvSpPr>
              <p:nvPr/>
            </p:nvSpPr>
            <p:spPr bwMode="auto">
              <a:xfrm>
                <a:off x="1118" y="1677"/>
                <a:ext cx="78" cy="231"/>
              </a:xfrm>
              <a:custGeom>
                <a:avLst/>
                <a:gdLst/>
                <a:ahLst/>
                <a:cxnLst>
                  <a:cxn ang="0">
                    <a:pos x="87" y="230"/>
                  </a:cxn>
                  <a:cxn ang="0">
                    <a:pos x="87" y="210"/>
                  </a:cxn>
                  <a:cxn ang="0">
                    <a:pos x="87" y="192"/>
                  </a:cxn>
                  <a:cxn ang="0">
                    <a:pos x="87" y="182"/>
                  </a:cxn>
                  <a:cxn ang="0">
                    <a:pos x="87" y="172"/>
                  </a:cxn>
                  <a:cxn ang="0">
                    <a:pos x="87" y="163"/>
                  </a:cxn>
                  <a:cxn ang="0">
                    <a:pos x="87" y="153"/>
                  </a:cxn>
                  <a:cxn ang="0">
                    <a:pos x="87" y="143"/>
                  </a:cxn>
                  <a:cxn ang="0">
                    <a:pos x="87" y="133"/>
                  </a:cxn>
                  <a:cxn ang="0">
                    <a:pos x="80" y="124"/>
                  </a:cxn>
                  <a:cxn ang="0">
                    <a:pos x="80" y="115"/>
                  </a:cxn>
                  <a:cxn ang="0">
                    <a:pos x="73" y="105"/>
                  </a:cxn>
                  <a:cxn ang="0">
                    <a:pos x="73" y="96"/>
                  </a:cxn>
                  <a:cxn ang="0">
                    <a:pos x="53" y="66"/>
                  </a:cxn>
                  <a:cxn ang="0">
                    <a:pos x="33" y="29"/>
                  </a:cxn>
                  <a:cxn ang="0">
                    <a:pos x="20" y="19"/>
                  </a:cxn>
                  <a:cxn ang="0">
                    <a:pos x="13" y="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88" h="231">
                    <a:moveTo>
                      <a:pt x="87" y="230"/>
                    </a:moveTo>
                    <a:lnTo>
                      <a:pt x="87" y="210"/>
                    </a:lnTo>
                    <a:lnTo>
                      <a:pt x="87" y="192"/>
                    </a:lnTo>
                    <a:lnTo>
                      <a:pt x="87" y="182"/>
                    </a:lnTo>
                    <a:lnTo>
                      <a:pt x="87" y="172"/>
                    </a:lnTo>
                    <a:lnTo>
                      <a:pt x="87" y="163"/>
                    </a:lnTo>
                    <a:lnTo>
                      <a:pt x="87" y="153"/>
                    </a:lnTo>
                    <a:lnTo>
                      <a:pt x="87" y="143"/>
                    </a:lnTo>
                    <a:lnTo>
                      <a:pt x="87" y="133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5"/>
                    </a:lnTo>
                    <a:lnTo>
                      <a:pt x="73" y="96"/>
                    </a:lnTo>
                    <a:lnTo>
                      <a:pt x="53" y="66"/>
                    </a:lnTo>
                    <a:lnTo>
                      <a:pt x="33" y="29"/>
                    </a:lnTo>
                    <a:lnTo>
                      <a:pt x="20" y="1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Freeform 88"/>
              <p:cNvSpPr>
                <a:spLocks/>
              </p:cNvSpPr>
              <p:nvPr/>
            </p:nvSpPr>
            <p:spPr bwMode="auto">
              <a:xfrm>
                <a:off x="1017" y="1688"/>
                <a:ext cx="54" cy="344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53" y="9"/>
                  </a:cxn>
                  <a:cxn ang="0">
                    <a:pos x="46" y="19"/>
                  </a:cxn>
                  <a:cxn ang="0">
                    <a:pos x="46" y="28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76"/>
                  </a:cxn>
                  <a:cxn ang="0">
                    <a:pos x="53" y="85"/>
                  </a:cxn>
                  <a:cxn ang="0">
                    <a:pos x="53" y="95"/>
                  </a:cxn>
                  <a:cxn ang="0">
                    <a:pos x="53" y="104"/>
                  </a:cxn>
                  <a:cxn ang="0">
                    <a:pos x="53" y="114"/>
                  </a:cxn>
                  <a:cxn ang="0">
                    <a:pos x="53" y="123"/>
                  </a:cxn>
                  <a:cxn ang="0">
                    <a:pos x="53" y="133"/>
                  </a:cxn>
                  <a:cxn ang="0">
                    <a:pos x="46" y="142"/>
                  </a:cxn>
                  <a:cxn ang="0">
                    <a:pos x="46" y="162"/>
                  </a:cxn>
                  <a:cxn ang="0">
                    <a:pos x="40" y="180"/>
                  </a:cxn>
                  <a:cxn ang="0">
                    <a:pos x="40" y="200"/>
                  </a:cxn>
                  <a:cxn ang="0">
                    <a:pos x="33" y="219"/>
                  </a:cxn>
                  <a:cxn ang="0">
                    <a:pos x="33" y="228"/>
                  </a:cxn>
                  <a:cxn ang="0">
                    <a:pos x="26" y="238"/>
                  </a:cxn>
                  <a:cxn ang="0">
                    <a:pos x="26" y="247"/>
                  </a:cxn>
                  <a:cxn ang="0">
                    <a:pos x="20" y="247"/>
                  </a:cxn>
                  <a:cxn ang="0">
                    <a:pos x="20" y="257"/>
                  </a:cxn>
                  <a:cxn ang="0">
                    <a:pos x="20" y="266"/>
                  </a:cxn>
                  <a:cxn ang="0">
                    <a:pos x="20" y="276"/>
                  </a:cxn>
                  <a:cxn ang="0">
                    <a:pos x="0" y="343"/>
                  </a:cxn>
                </a:cxnLst>
                <a:rect l="0" t="0" r="r" b="b"/>
                <a:pathLst>
                  <a:path w="61" h="344">
                    <a:moveTo>
                      <a:pt x="60" y="0"/>
                    </a:moveTo>
                    <a:lnTo>
                      <a:pt x="53" y="0"/>
                    </a:lnTo>
                    <a:lnTo>
                      <a:pt x="53" y="9"/>
                    </a:lnTo>
                    <a:lnTo>
                      <a:pt x="46" y="19"/>
                    </a:lnTo>
                    <a:lnTo>
                      <a:pt x="46" y="28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95"/>
                    </a:lnTo>
                    <a:lnTo>
                      <a:pt x="53" y="104"/>
                    </a:lnTo>
                    <a:lnTo>
                      <a:pt x="53" y="114"/>
                    </a:lnTo>
                    <a:lnTo>
                      <a:pt x="53" y="123"/>
                    </a:lnTo>
                    <a:lnTo>
                      <a:pt x="53" y="133"/>
                    </a:lnTo>
                    <a:lnTo>
                      <a:pt x="46" y="142"/>
                    </a:lnTo>
                    <a:lnTo>
                      <a:pt x="46" y="162"/>
                    </a:lnTo>
                    <a:lnTo>
                      <a:pt x="40" y="180"/>
                    </a:lnTo>
                    <a:lnTo>
                      <a:pt x="40" y="200"/>
                    </a:lnTo>
                    <a:lnTo>
                      <a:pt x="33" y="219"/>
                    </a:lnTo>
                    <a:lnTo>
                      <a:pt x="33" y="228"/>
                    </a:lnTo>
                    <a:lnTo>
                      <a:pt x="26" y="238"/>
                    </a:lnTo>
                    <a:lnTo>
                      <a:pt x="26" y="247"/>
                    </a:lnTo>
                    <a:lnTo>
                      <a:pt x="20" y="247"/>
                    </a:lnTo>
                    <a:lnTo>
                      <a:pt x="20" y="257"/>
                    </a:lnTo>
                    <a:lnTo>
                      <a:pt x="20" y="266"/>
                    </a:lnTo>
                    <a:lnTo>
                      <a:pt x="20" y="276"/>
                    </a:lnTo>
                    <a:lnTo>
                      <a:pt x="0" y="343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Freeform 89"/>
              <p:cNvSpPr>
                <a:spLocks/>
              </p:cNvSpPr>
              <p:nvPr/>
            </p:nvSpPr>
            <p:spPr bwMode="auto">
              <a:xfrm>
                <a:off x="1304" y="1764"/>
                <a:ext cx="264" cy="471"/>
              </a:xfrm>
              <a:custGeom>
                <a:avLst/>
                <a:gdLst/>
                <a:ahLst/>
                <a:cxnLst>
                  <a:cxn ang="0">
                    <a:pos x="6" y="188"/>
                  </a:cxn>
                  <a:cxn ang="0">
                    <a:pos x="20" y="178"/>
                  </a:cxn>
                  <a:cxn ang="0">
                    <a:pos x="26" y="160"/>
                  </a:cxn>
                  <a:cxn ang="0">
                    <a:pos x="26" y="131"/>
                  </a:cxn>
                  <a:cxn ang="0">
                    <a:pos x="26" y="84"/>
                  </a:cxn>
                  <a:cxn ang="0">
                    <a:pos x="33" y="56"/>
                  </a:cxn>
                  <a:cxn ang="0">
                    <a:pos x="46" y="28"/>
                  </a:cxn>
                  <a:cxn ang="0">
                    <a:pos x="65" y="9"/>
                  </a:cxn>
                  <a:cxn ang="0">
                    <a:pos x="78" y="0"/>
                  </a:cxn>
                  <a:cxn ang="0">
                    <a:pos x="98" y="0"/>
                  </a:cxn>
                  <a:cxn ang="0">
                    <a:pos x="118" y="9"/>
                  </a:cxn>
                  <a:cxn ang="0">
                    <a:pos x="138" y="28"/>
                  </a:cxn>
                  <a:cxn ang="0">
                    <a:pos x="144" y="46"/>
                  </a:cxn>
                  <a:cxn ang="0">
                    <a:pos x="157" y="65"/>
                  </a:cxn>
                  <a:cxn ang="0">
                    <a:pos x="164" y="94"/>
                  </a:cxn>
                  <a:cxn ang="0">
                    <a:pos x="170" y="131"/>
                  </a:cxn>
                  <a:cxn ang="0">
                    <a:pos x="177" y="169"/>
                  </a:cxn>
                  <a:cxn ang="0">
                    <a:pos x="190" y="188"/>
                  </a:cxn>
                  <a:cxn ang="0">
                    <a:pos x="204" y="206"/>
                  </a:cxn>
                  <a:cxn ang="0">
                    <a:pos x="217" y="235"/>
                  </a:cxn>
                  <a:cxn ang="0">
                    <a:pos x="217" y="263"/>
                  </a:cxn>
                  <a:cxn ang="0">
                    <a:pos x="223" y="300"/>
                  </a:cxn>
                  <a:cxn ang="0">
                    <a:pos x="230" y="338"/>
                  </a:cxn>
                  <a:cxn ang="0">
                    <a:pos x="243" y="385"/>
                  </a:cxn>
                  <a:cxn ang="0">
                    <a:pos x="249" y="413"/>
                  </a:cxn>
                  <a:cxn ang="0">
                    <a:pos x="269" y="441"/>
                  </a:cxn>
                  <a:cxn ang="0">
                    <a:pos x="289" y="470"/>
                  </a:cxn>
                  <a:cxn ang="0">
                    <a:pos x="282" y="470"/>
                  </a:cxn>
                  <a:cxn ang="0">
                    <a:pos x="256" y="441"/>
                  </a:cxn>
                  <a:cxn ang="0">
                    <a:pos x="223" y="404"/>
                  </a:cxn>
                  <a:cxn ang="0">
                    <a:pos x="197" y="366"/>
                  </a:cxn>
                  <a:cxn ang="0">
                    <a:pos x="183" y="338"/>
                  </a:cxn>
                  <a:cxn ang="0">
                    <a:pos x="170" y="309"/>
                  </a:cxn>
                  <a:cxn ang="0">
                    <a:pos x="164" y="281"/>
                  </a:cxn>
                  <a:cxn ang="0">
                    <a:pos x="164" y="253"/>
                  </a:cxn>
                  <a:cxn ang="0">
                    <a:pos x="157" y="225"/>
                  </a:cxn>
                  <a:cxn ang="0">
                    <a:pos x="144" y="216"/>
                  </a:cxn>
                  <a:cxn ang="0">
                    <a:pos x="125" y="197"/>
                  </a:cxn>
                  <a:cxn ang="0">
                    <a:pos x="98" y="160"/>
                  </a:cxn>
                  <a:cxn ang="0">
                    <a:pos x="85" y="122"/>
                  </a:cxn>
                  <a:cxn ang="0">
                    <a:pos x="65" y="112"/>
                  </a:cxn>
                  <a:cxn ang="0">
                    <a:pos x="52" y="122"/>
                  </a:cxn>
                  <a:cxn ang="0">
                    <a:pos x="33" y="140"/>
                  </a:cxn>
                  <a:cxn ang="0">
                    <a:pos x="26" y="169"/>
                  </a:cxn>
                  <a:cxn ang="0">
                    <a:pos x="6" y="188"/>
                  </a:cxn>
                </a:cxnLst>
                <a:rect l="0" t="0" r="r" b="b"/>
                <a:pathLst>
                  <a:path w="297" h="471">
                    <a:moveTo>
                      <a:pt x="0" y="188"/>
                    </a:moveTo>
                    <a:lnTo>
                      <a:pt x="0" y="188"/>
                    </a:lnTo>
                    <a:lnTo>
                      <a:pt x="6" y="188"/>
                    </a:lnTo>
                    <a:lnTo>
                      <a:pt x="13" y="188"/>
                    </a:lnTo>
                    <a:lnTo>
                      <a:pt x="13" y="178"/>
                    </a:lnTo>
                    <a:lnTo>
                      <a:pt x="20" y="178"/>
                    </a:lnTo>
                    <a:lnTo>
                      <a:pt x="20" y="169"/>
                    </a:lnTo>
                    <a:lnTo>
                      <a:pt x="20" y="160"/>
                    </a:lnTo>
                    <a:lnTo>
                      <a:pt x="26" y="160"/>
                    </a:lnTo>
                    <a:lnTo>
                      <a:pt x="26" y="150"/>
                    </a:lnTo>
                    <a:lnTo>
                      <a:pt x="26" y="140"/>
                    </a:lnTo>
                    <a:lnTo>
                      <a:pt x="26" y="131"/>
                    </a:lnTo>
                    <a:lnTo>
                      <a:pt x="26" y="122"/>
                    </a:lnTo>
                    <a:lnTo>
                      <a:pt x="20" y="103"/>
                    </a:lnTo>
                    <a:lnTo>
                      <a:pt x="26" y="84"/>
                    </a:lnTo>
                    <a:lnTo>
                      <a:pt x="26" y="74"/>
                    </a:lnTo>
                    <a:lnTo>
                      <a:pt x="26" y="65"/>
                    </a:lnTo>
                    <a:lnTo>
                      <a:pt x="33" y="56"/>
                    </a:lnTo>
                    <a:lnTo>
                      <a:pt x="33" y="46"/>
                    </a:lnTo>
                    <a:lnTo>
                      <a:pt x="39" y="37"/>
                    </a:lnTo>
                    <a:lnTo>
                      <a:pt x="46" y="28"/>
                    </a:lnTo>
                    <a:lnTo>
                      <a:pt x="52" y="18"/>
                    </a:lnTo>
                    <a:lnTo>
                      <a:pt x="59" y="9"/>
                    </a:lnTo>
                    <a:lnTo>
                      <a:pt x="65" y="9"/>
                    </a:lnTo>
                    <a:lnTo>
                      <a:pt x="72" y="9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9"/>
                    </a:lnTo>
                    <a:lnTo>
                      <a:pt x="112" y="9"/>
                    </a:lnTo>
                    <a:lnTo>
                      <a:pt x="118" y="9"/>
                    </a:lnTo>
                    <a:lnTo>
                      <a:pt x="125" y="18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38" y="37"/>
                    </a:lnTo>
                    <a:lnTo>
                      <a:pt x="144" y="37"/>
                    </a:lnTo>
                    <a:lnTo>
                      <a:pt x="144" y="46"/>
                    </a:lnTo>
                    <a:lnTo>
                      <a:pt x="151" y="46"/>
                    </a:lnTo>
                    <a:lnTo>
                      <a:pt x="151" y="56"/>
                    </a:lnTo>
                    <a:lnTo>
                      <a:pt x="157" y="65"/>
                    </a:lnTo>
                    <a:lnTo>
                      <a:pt x="157" y="74"/>
                    </a:lnTo>
                    <a:lnTo>
                      <a:pt x="164" y="84"/>
                    </a:lnTo>
                    <a:lnTo>
                      <a:pt x="164" y="94"/>
                    </a:lnTo>
                    <a:lnTo>
                      <a:pt x="164" y="112"/>
                    </a:lnTo>
                    <a:lnTo>
                      <a:pt x="170" y="122"/>
                    </a:lnTo>
                    <a:lnTo>
                      <a:pt x="170" y="131"/>
                    </a:lnTo>
                    <a:lnTo>
                      <a:pt x="170" y="150"/>
                    </a:lnTo>
                    <a:lnTo>
                      <a:pt x="177" y="160"/>
                    </a:lnTo>
                    <a:lnTo>
                      <a:pt x="177" y="169"/>
                    </a:lnTo>
                    <a:lnTo>
                      <a:pt x="183" y="178"/>
                    </a:lnTo>
                    <a:lnTo>
                      <a:pt x="190" y="178"/>
                    </a:lnTo>
                    <a:lnTo>
                      <a:pt x="190" y="188"/>
                    </a:lnTo>
                    <a:lnTo>
                      <a:pt x="197" y="188"/>
                    </a:lnTo>
                    <a:lnTo>
                      <a:pt x="204" y="197"/>
                    </a:lnTo>
                    <a:lnTo>
                      <a:pt x="204" y="206"/>
                    </a:lnTo>
                    <a:lnTo>
                      <a:pt x="210" y="216"/>
                    </a:lnTo>
                    <a:lnTo>
                      <a:pt x="210" y="225"/>
                    </a:lnTo>
                    <a:lnTo>
                      <a:pt x="217" y="235"/>
                    </a:lnTo>
                    <a:lnTo>
                      <a:pt x="217" y="244"/>
                    </a:lnTo>
                    <a:lnTo>
                      <a:pt x="217" y="253"/>
                    </a:lnTo>
                    <a:lnTo>
                      <a:pt x="217" y="263"/>
                    </a:lnTo>
                    <a:lnTo>
                      <a:pt x="223" y="281"/>
                    </a:lnTo>
                    <a:lnTo>
                      <a:pt x="223" y="291"/>
                    </a:lnTo>
                    <a:lnTo>
                      <a:pt x="223" y="300"/>
                    </a:lnTo>
                    <a:lnTo>
                      <a:pt x="223" y="319"/>
                    </a:lnTo>
                    <a:lnTo>
                      <a:pt x="223" y="329"/>
                    </a:lnTo>
                    <a:lnTo>
                      <a:pt x="230" y="338"/>
                    </a:lnTo>
                    <a:lnTo>
                      <a:pt x="230" y="347"/>
                    </a:lnTo>
                    <a:lnTo>
                      <a:pt x="236" y="366"/>
                    </a:lnTo>
                    <a:lnTo>
                      <a:pt x="243" y="385"/>
                    </a:lnTo>
                    <a:lnTo>
                      <a:pt x="243" y="395"/>
                    </a:lnTo>
                    <a:lnTo>
                      <a:pt x="249" y="404"/>
                    </a:lnTo>
                    <a:lnTo>
                      <a:pt x="249" y="413"/>
                    </a:lnTo>
                    <a:lnTo>
                      <a:pt x="256" y="423"/>
                    </a:lnTo>
                    <a:lnTo>
                      <a:pt x="262" y="432"/>
                    </a:lnTo>
                    <a:lnTo>
                      <a:pt x="269" y="441"/>
                    </a:lnTo>
                    <a:lnTo>
                      <a:pt x="275" y="451"/>
                    </a:lnTo>
                    <a:lnTo>
                      <a:pt x="282" y="460"/>
                    </a:lnTo>
                    <a:lnTo>
                      <a:pt x="289" y="470"/>
                    </a:lnTo>
                    <a:lnTo>
                      <a:pt x="296" y="470"/>
                    </a:lnTo>
                    <a:lnTo>
                      <a:pt x="289" y="470"/>
                    </a:lnTo>
                    <a:lnTo>
                      <a:pt x="282" y="470"/>
                    </a:lnTo>
                    <a:lnTo>
                      <a:pt x="269" y="460"/>
                    </a:lnTo>
                    <a:lnTo>
                      <a:pt x="262" y="451"/>
                    </a:lnTo>
                    <a:lnTo>
                      <a:pt x="256" y="441"/>
                    </a:lnTo>
                    <a:lnTo>
                      <a:pt x="243" y="432"/>
                    </a:lnTo>
                    <a:lnTo>
                      <a:pt x="230" y="413"/>
                    </a:lnTo>
                    <a:lnTo>
                      <a:pt x="223" y="404"/>
                    </a:lnTo>
                    <a:lnTo>
                      <a:pt x="210" y="385"/>
                    </a:lnTo>
                    <a:lnTo>
                      <a:pt x="204" y="375"/>
                    </a:lnTo>
                    <a:lnTo>
                      <a:pt x="197" y="366"/>
                    </a:lnTo>
                    <a:lnTo>
                      <a:pt x="197" y="357"/>
                    </a:lnTo>
                    <a:lnTo>
                      <a:pt x="190" y="347"/>
                    </a:lnTo>
                    <a:lnTo>
                      <a:pt x="183" y="338"/>
                    </a:lnTo>
                    <a:lnTo>
                      <a:pt x="177" y="329"/>
                    </a:lnTo>
                    <a:lnTo>
                      <a:pt x="177" y="319"/>
                    </a:lnTo>
                    <a:lnTo>
                      <a:pt x="170" y="309"/>
                    </a:lnTo>
                    <a:lnTo>
                      <a:pt x="170" y="300"/>
                    </a:lnTo>
                    <a:lnTo>
                      <a:pt x="170" y="291"/>
                    </a:lnTo>
                    <a:lnTo>
                      <a:pt x="164" y="281"/>
                    </a:lnTo>
                    <a:lnTo>
                      <a:pt x="164" y="272"/>
                    </a:lnTo>
                    <a:lnTo>
                      <a:pt x="164" y="263"/>
                    </a:lnTo>
                    <a:lnTo>
                      <a:pt x="164" y="253"/>
                    </a:lnTo>
                    <a:lnTo>
                      <a:pt x="164" y="244"/>
                    </a:lnTo>
                    <a:lnTo>
                      <a:pt x="157" y="235"/>
                    </a:lnTo>
                    <a:lnTo>
                      <a:pt x="157" y="225"/>
                    </a:lnTo>
                    <a:lnTo>
                      <a:pt x="151" y="225"/>
                    </a:lnTo>
                    <a:lnTo>
                      <a:pt x="151" y="216"/>
                    </a:lnTo>
                    <a:lnTo>
                      <a:pt x="144" y="216"/>
                    </a:lnTo>
                    <a:lnTo>
                      <a:pt x="138" y="216"/>
                    </a:lnTo>
                    <a:lnTo>
                      <a:pt x="131" y="206"/>
                    </a:lnTo>
                    <a:lnTo>
                      <a:pt x="125" y="197"/>
                    </a:lnTo>
                    <a:lnTo>
                      <a:pt x="118" y="188"/>
                    </a:lnTo>
                    <a:lnTo>
                      <a:pt x="112" y="178"/>
                    </a:lnTo>
                    <a:lnTo>
                      <a:pt x="98" y="160"/>
                    </a:lnTo>
                    <a:lnTo>
                      <a:pt x="91" y="131"/>
                    </a:lnTo>
                    <a:lnTo>
                      <a:pt x="85" y="131"/>
                    </a:lnTo>
                    <a:lnTo>
                      <a:pt x="85" y="122"/>
                    </a:lnTo>
                    <a:lnTo>
                      <a:pt x="78" y="122"/>
                    </a:lnTo>
                    <a:lnTo>
                      <a:pt x="72" y="112"/>
                    </a:lnTo>
                    <a:lnTo>
                      <a:pt x="65" y="112"/>
                    </a:lnTo>
                    <a:lnTo>
                      <a:pt x="59" y="112"/>
                    </a:lnTo>
                    <a:lnTo>
                      <a:pt x="52" y="112"/>
                    </a:lnTo>
                    <a:lnTo>
                      <a:pt x="52" y="122"/>
                    </a:lnTo>
                    <a:lnTo>
                      <a:pt x="46" y="122"/>
                    </a:lnTo>
                    <a:lnTo>
                      <a:pt x="39" y="131"/>
                    </a:lnTo>
                    <a:lnTo>
                      <a:pt x="33" y="140"/>
                    </a:lnTo>
                    <a:lnTo>
                      <a:pt x="33" y="150"/>
                    </a:lnTo>
                    <a:lnTo>
                      <a:pt x="33" y="160"/>
                    </a:lnTo>
                    <a:lnTo>
                      <a:pt x="26" y="169"/>
                    </a:lnTo>
                    <a:lnTo>
                      <a:pt x="20" y="178"/>
                    </a:lnTo>
                    <a:lnTo>
                      <a:pt x="13" y="188"/>
                    </a:lnTo>
                    <a:lnTo>
                      <a:pt x="6" y="188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Freeform 90"/>
              <p:cNvSpPr>
                <a:spLocks/>
              </p:cNvSpPr>
              <p:nvPr/>
            </p:nvSpPr>
            <p:spPr bwMode="auto">
              <a:xfrm>
                <a:off x="1250" y="1820"/>
                <a:ext cx="85" cy="129"/>
              </a:xfrm>
              <a:custGeom>
                <a:avLst/>
                <a:gdLst/>
                <a:ahLst/>
                <a:cxnLst>
                  <a:cxn ang="0">
                    <a:pos x="95" y="8"/>
                  </a:cxn>
                  <a:cxn ang="0">
                    <a:pos x="95" y="8"/>
                  </a:cxn>
                  <a:cxn ang="0">
                    <a:pos x="88" y="8"/>
                  </a:cxn>
                  <a:cxn ang="0">
                    <a:pos x="81" y="8"/>
                  </a:cxn>
                  <a:cxn ang="0">
                    <a:pos x="81" y="0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38" y="8"/>
                  </a:cxn>
                  <a:cxn ang="0">
                    <a:pos x="31" y="8"/>
                  </a:cxn>
                  <a:cxn ang="0">
                    <a:pos x="25" y="17"/>
                  </a:cxn>
                  <a:cxn ang="0">
                    <a:pos x="19" y="17"/>
                  </a:cxn>
                  <a:cxn ang="0">
                    <a:pos x="19" y="27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6" y="54"/>
                  </a:cxn>
                  <a:cxn ang="0">
                    <a:pos x="6" y="64"/>
                  </a:cxn>
                  <a:cxn ang="0">
                    <a:pos x="6" y="82"/>
                  </a:cxn>
                  <a:cxn ang="0">
                    <a:pos x="0" y="100"/>
                  </a:cxn>
                  <a:cxn ang="0">
                    <a:pos x="0" y="128"/>
                  </a:cxn>
                  <a:cxn ang="0">
                    <a:pos x="95" y="8"/>
                  </a:cxn>
                </a:cxnLst>
                <a:rect l="0" t="0" r="r" b="b"/>
                <a:pathLst>
                  <a:path w="96" h="129">
                    <a:moveTo>
                      <a:pt x="95" y="8"/>
                    </a:moveTo>
                    <a:lnTo>
                      <a:pt x="95" y="8"/>
                    </a:lnTo>
                    <a:lnTo>
                      <a:pt x="88" y="8"/>
                    </a:lnTo>
                    <a:lnTo>
                      <a:pt x="81" y="8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9" y="17"/>
                    </a:lnTo>
                    <a:lnTo>
                      <a:pt x="19" y="27"/>
                    </a:lnTo>
                    <a:lnTo>
                      <a:pt x="13" y="36"/>
                    </a:lnTo>
                    <a:lnTo>
                      <a:pt x="13" y="45"/>
                    </a:lnTo>
                    <a:lnTo>
                      <a:pt x="6" y="54"/>
                    </a:lnTo>
                    <a:lnTo>
                      <a:pt x="6" y="64"/>
                    </a:lnTo>
                    <a:lnTo>
                      <a:pt x="6" y="82"/>
                    </a:lnTo>
                    <a:lnTo>
                      <a:pt x="0" y="100"/>
                    </a:lnTo>
                    <a:lnTo>
                      <a:pt x="0" y="128"/>
                    </a:lnTo>
                    <a:lnTo>
                      <a:pt x="95" y="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Freeform 91"/>
              <p:cNvSpPr>
                <a:spLocks/>
              </p:cNvSpPr>
              <p:nvPr/>
            </p:nvSpPr>
            <p:spPr bwMode="auto">
              <a:xfrm>
                <a:off x="1190" y="1849"/>
                <a:ext cx="134" cy="309"/>
              </a:xfrm>
              <a:custGeom>
                <a:avLst/>
                <a:gdLst/>
                <a:ahLst/>
                <a:cxnLst>
                  <a:cxn ang="0">
                    <a:pos x="6" y="308"/>
                  </a:cxn>
                  <a:cxn ang="0">
                    <a:pos x="13" y="298"/>
                  </a:cxn>
                  <a:cxn ang="0">
                    <a:pos x="26" y="289"/>
                  </a:cxn>
                  <a:cxn ang="0">
                    <a:pos x="45" y="270"/>
                  </a:cxn>
                  <a:cxn ang="0">
                    <a:pos x="64" y="252"/>
                  </a:cxn>
                  <a:cxn ang="0">
                    <a:pos x="77" y="233"/>
                  </a:cxn>
                  <a:cxn ang="0">
                    <a:pos x="84" y="214"/>
                  </a:cxn>
                  <a:cxn ang="0">
                    <a:pos x="97" y="186"/>
                  </a:cxn>
                  <a:cxn ang="0">
                    <a:pos x="97" y="168"/>
                  </a:cxn>
                  <a:cxn ang="0">
                    <a:pos x="103" y="149"/>
                  </a:cxn>
                  <a:cxn ang="0">
                    <a:pos x="103" y="130"/>
                  </a:cxn>
                  <a:cxn ang="0">
                    <a:pos x="116" y="112"/>
                  </a:cxn>
                  <a:cxn ang="0">
                    <a:pos x="129" y="112"/>
                  </a:cxn>
                  <a:cxn ang="0">
                    <a:pos x="135" y="102"/>
                  </a:cxn>
                  <a:cxn ang="0">
                    <a:pos x="142" y="93"/>
                  </a:cxn>
                  <a:cxn ang="0">
                    <a:pos x="142" y="74"/>
                  </a:cxn>
                  <a:cxn ang="0">
                    <a:pos x="149" y="65"/>
                  </a:cxn>
                  <a:cxn ang="0">
                    <a:pos x="149" y="46"/>
                  </a:cxn>
                  <a:cxn ang="0">
                    <a:pos x="149" y="28"/>
                  </a:cxn>
                  <a:cxn ang="0">
                    <a:pos x="142" y="9"/>
                  </a:cxn>
                  <a:cxn ang="0">
                    <a:pos x="149" y="0"/>
                  </a:cxn>
                  <a:cxn ang="0">
                    <a:pos x="129" y="18"/>
                  </a:cxn>
                  <a:cxn ang="0">
                    <a:pos x="103" y="46"/>
                  </a:cxn>
                  <a:cxn ang="0">
                    <a:pos x="71" y="93"/>
                  </a:cxn>
                  <a:cxn ang="0">
                    <a:pos x="58" y="121"/>
                  </a:cxn>
                  <a:cxn ang="0">
                    <a:pos x="38" y="130"/>
                  </a:cxn>
                  <a:cxn ang="0">
                    <a:pos x="26" y="149"/>
                  </a:cxn>
                  <a:cxn ang="0">
                    <a:pos x="13" y="168"/>
                  </a:cxn>
                  <a:cxn ang="0">
                    <a:pos x="6" y="186"/>
                  </a:cxn>
                  <a:cxn ang="0">
                    <a:pos x="0" y="214"/>
                  </a:cxn>
                  <a:cxn ang="0">
                    <a:pos x="0" y="233"/>
                  </a:cxn>
                  <a:cxn ang="0">
                    <a:pos x="0" y="261"/>
                  </a:cxn>
                  <a:cxn ang="0">
                    <a:pos x="0" y="279"/>
                  </a:cxn>
                  <a:cxn ang="0">
                    <a:pos x="6" y="308"/>
                  </a:cxn>
                </a:cxnLst>
                <a:rect l="0" t="0" r="r" b="b"/>
                <a:pathLst>
                  <a:path w="150" h="309">
                    <a:moveTo>
                      <a:pt x="6" y="308"/>
                    </a:moveTo>
                    <a:lnTo>
                      <a:pt x="6" y="308"/>
                    </a:lnTo>
                    <a:lnTo>
                      <a:pt x="6" y="298"/>
                    </a:lnTo>
                    <a:lnTo>
                      <a:pt x="13" y="298"/>
                    </a:lnTo>
                    <a:lnTo>
                      <a:pt x="19" y="289"/>
                    </a:lnTo>
                    <a:lnTo>
                      <a:pt x="26" y="289"/>
                    </a:lnTo>
                    <a:lnTo>
                      <a:pt x="38" y="279"/>
                    </a:lnTo>
                    <a:lnTo>
                      <a:pt x="45" y="270"/>
                    </a:lnTo>
                    <a:lnTo>
                      <a:pt x="51" y="261"/>
                    </a:lnTo>
                    <a:lnTo>
                      <a:pt x="64" y="252"/>
                    </a:lnTo>
                    <a:lnTo>
                      <a:pt x="71" y="242"/>
                    </a:lnTo>
                    <a:lnTo>
                      <a:pt x="77" y="233"/>
                    </a:lnTo>
                    <a:lnTo>
                      <a:pt x="84" y="223"/>
                    </a:lnTo>
                    <a:lnTo>
                      <a:pt x="84" y="214"/>
                    </a:lnTo>
                    <a:lnTo>
                      <a:pt x="90" y="205"/>
                    </a:lnTo>
                    <a:lnTo>
                      <a:pt x="97" y="186"/>
                    </a:lnTo>
                    <a:lnTo>
                      <a:pt x="97" y="177"/>
                    </a:lnTo>
                    <a:lnTo>
                      <a:pt x="97" y="168"/>
                    </a:lnTo>
                    <a:lnTo>
                      <a:pt x="97" y="158"/>
                    </a:lnTo>
                    <a:lnTo>
                      <a:pt x="103" y="149"/>
                    </a:lnTo>
                    <a:lnTo>
                      <a:pt x="103" y="139"/>
                    </a:lnTo>
                    <a:lnTo>
                      <a:pt x="103" y="130"/>
                    </a:lnTo>
                    <a:lnTo>
                      <a:pt x="110" y="121"/>
                    </a:lnTo>
                    <a:lnTo>
                      <a:pt x="116" y="112"/>
                    </a:lnTo>
                    <a:lnTo>
                      <a:pt x="122" y="112"/>
                    </a:lnTo>
                    <a:lnTo>
                      <a:pt x="129" y="112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5" y="93"/>
                    </a:lnTo>
                    <a:lnTo>
                      <a:pt x="142" y="93"/>
                    </a:lnTo>
                    <a:lnTo>
                      <a:pt x="142" y="84"/>
                    </a:lnTo>
                    <a:lnTo>
                      <a:pt x="142" y="74"/>
                    </a:lnTo>
                    <a:lnTo>
                      <a:pt x="149" y="74"/>
                    </a:lnTo>
                    <a:lnTo>
                      <a:pt x="149" y="65"/>
                    </a:lnTo>
                    <a:lnTo>
                      <a:pt x="149" y="55"/>
                    </a:lnTo>
                    <a:lnTo>
                      <a:pt x="149" y="46"/>
                    </a:lnTo>
                    <a:lnTo>
                      <a:pt x="149" y="37"/>
                    </a:lnTo>
                    <a:lnTo>
                      <a:pt x="149" y="28"/>
                    </a:lnTo>
                    <a:lnTo>
                      <a:pt x="142" y="18"/>
                    </a:lnTo>
                    <a:lnTo>
                      <a:pt x="142" y="9"/>
                    </a:lnTo>
                    <a:lnTo>
                      <a:pt x="149" y="9"/>
                    </a:lnTo>
                    <a:lnTo>
                      <a:pt x="149" y="0"/>
                    </a:lnTo>
                    <a:lnTo>
                      <a:pt x="142" y="9"/>
                    </a:lnTo>
                    <a:lnTo>
                      <a:pt x="129" y="18"/>
                    </a:lnTo>
                    <a:lnTo>
                      <a:pt x="116" y="37"/>
                    </a:lnTo>
                    <a:lnTo>
                      <a:pt x="103" y="46"/>
                    </a:lnTo>
                    <a:lnTo>
                      <a:pt x="90" y="74"/>
                    </a:lnTo>
                    <a:lnTo>
                      <a:pt x="71" y="93"/>
                    </a:lnTo>
                    <a:lnTo>
                      <a:pt x="64" y="102"/>
                    </a:lnTo>
                    <a:lnTo>
                      <a:pt x="58" y="121"/>
                    </a:lnTo>
                    <a:lnTo>
                      <a:pt x="45" y="130"/>
                    </a:lnTo>
                    <a:lnTo>
                      <a:pt x="38" y="130"/>
                    </a:lnTo>
                    <a:lnTo>
                      <a:pt x="32" y="139"/>
                    </a:lnTo>
                    <a:lnTo>
                      <a:pt x="26" y="149"/>
                    </a:lnTo>
                    <a:lnTo>
                      <a:pt x="19" y="158"/>
                    </a:lnTo>
                    <a:lnTo>
                      <a:pt x="13" y="168"/>
                    </a:lnTo>
                    <a:lnTo>
                      <a:pt x="13" y="177"/>
                    </a:lnTo>
                    <a:lnTo>
                      <a:pt x="6" y="186"/>
                    </a:lnTo>
                    <a:lnTo>
                      <a:pt x="0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0" y="242"/>
                    </a:lnTo>
                    <a:lnTo>
                      <a:pt x="0" y="261"/>
                    </a:lnTo>
                    <a:lnTo>
                      <a:pt x="0" y="270"/>
                    </a:lnTo>
                    <a:lnTo>
                      <a:pt x="0" y="279"/>
                    </a:lnTo>
                    <a:lnTo>
                      <a:pt x="6" y="289"/>
                    </a:lnTo>
                    <a:lnTo>
                      <a:pt x="6" y="308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Freeform 92"/>
              <p:cNvSpPr>
                <a:spLocks/>
              </p:cNvSpPr>
              <p:nvPr/>
            </p:nvSpPr>
            <p:spPr bwMode="auto">
              <a:xfrm>
                <a:off x="1296" y="1848"/>
                <a:ext cx="27" cy="108"/>
              </a:xfrm>
              <a:custGeom>
                <a:avLst/>
                <a:gdLst/>
                <a:ahLst/>
                <a:cxnLst>
                  <a:cxn ang="0">
                    <a:pos x="11" y="107"/>
                  </a:cxn>
                  <a:cxn ang="0">
                    <a:pos x="11" y="107"/>
                  </a:cxn>
                  <a:cxn ang="0">
                    <a:pos x="11" y="98"/>
                  </a:cxn>
                  <a:cxn ang="0">
                    <a:pos x="17" y="98"/>
                  </a:cxn>
                  <a:cxn ang="0">
                    <a:pos x="17" y="89"/>
                  </a:cxn>
                  <a:cxn ang="0">
                    <a:pos x="23" y="89"/>
                  </a:cxn>
                  <a:cxn ang="0">
                    <a:pos x="23" y="80"/>
                  </a:cxn>
                  <a:cxn ang="0">
                    <a:pos x="23" y="71"/>
                  </a:cxn>
                  <a:cxn ang="0">
                    <a:pos x="29" y="71"/>
                  </a:cxn>
                  <a:cxn ang="0">
                    <a:pos x="29" y="62"/>
                  </a:cxn>
                  <a:cxn ang="0">
                    <a:pos x="29" y="53"/>
                  </a:cxn>
                  <a:cxn ang="0">
                    <a:pos x="29" y="44"/>
                  </a:cxn>
                  <a:cxn ang="0">
                    <a:pos x="29" y="35"/>
                  </a:cxn>
                  <a:cxn ang="0">
                    <a:pos x="29" y="26"/>
                  </a:cxn>
                  <a:cxn ang="0">
                    <a:pos x="23" y="17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11" y="1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1"/>
                  </a:cxn>
                  <a:cxn ang="0">
                    <a:pos x="0" y="80"/>
                  </a:cxn>
                  <a:cxn ang="0">
                    <a:pos x="0" y="89"/>
                  </a:cxn>
                  <a:cxn ang="0">
                    <a:pos x="5" y="89"/>
                  </a:cxn>
                  <a:cxn ang="0">
                    <a:pos x="5" y="98"/>
                  </a:cxn>
                  <a:cxn ang="0">
                    <a:pos x="11" y="107"/>
                  </a:cxn>
                </a:cxnLst>
                <a:rect l="0" t="0" r="r" b="b"/>
                <a:pathLst>
                  <a:path w="30" h="108">
                    <a:moveTo>
                      <a:pt x="11" y="107"/>
                    </a:moveTo>
                    <a:lnTo>
                      <a:pt x="11" y="107"/>
                    </a:lnTo>
                    <a:lnTo>
                      <a:pt x="11" y="98"/>
                    </a:lnTo>
                    <a:lnTo>
                      <a:pt x="17" y="98"/>
                    </a:lnTo>
                    <a:lnTo>
                      <a:pt x="17" y="89"/>
                    </a:lnTo>
                    <a:lnTo>
                      <a:pt x="23" y="89"/>
                    </a:lnTo>
                    <a:lnTo>
                      <a:pt x="23" y="80"/>
                    </a:lnTo>
                    <a:lnTo>
                      <a:pt x="23" y="71"/>
                    </a:lnTo>
                    <a:lnTo>
                      <a:pt x="29" y="71"/>
                    </a:lnTo>
                    <a:lnTo>
                      <a:pt x="29" y="62"/>
                    </a:lnTo>
                    <a:lnTo>
                      <a:pt x="29" y="53"/>
                    </a:lnTo>
                    <a:lnTo>
                      <a:pt x="29" y="44"/>
                    </a:lnTo>
                    <a:lnTo>
                      <a:pt x="29" y="35"/>
                    </a:lnTo>
                    <a:lnTo>
                      <a:pt x="29" y="26"/>
                    </a:lnTo>
                    <a:lnTo>
                      <a:pt x="23" y="17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8"/>
                    </a:lnTo>
                    <a:lnTo>
                      <a:pt x="11" y="107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Freeform 93"/>
              <p:cNvSpPr>
                <a:spLocks/>
              </p:cNvSpPr>
              <p:nvPr/>
            </p:nvSpPr>
            <p:spPr bwMode="auto">
              <a:xfrm>
                <a:off x="1148" y="2191"/>
                <a:ext cx="449" cy="569"/>
              </a:xfrm>
              <a:custGeom>
                <a:avLst/>
                <a:gdLst/>
                <a:ahLst/>
                <a:cxnLst>
                  <a:cxn ang="0">
                    <a:pos x="46" y="170"/>
                  </a:cxn>
                  <a:cxn ang="0">
                    <a:pos x="39" y="151"/>
                  </a:cxn>
                  <a:cxn ang="0">
                    <a:pos x="33" y="132"/>
                  </a:cxn>
                  <a:cxn ang="0">
                    <a:pos x="13" y="122"/>
                  </a:cxn>
                  <a:cxn ang="0">
                    <a:pos x="0" y="104"/>
                  </a:cxn>
                  <a:cxn ang="0">
                    <a:pos x="0" y="76"/>
                  </a:cxn>
                  <a:cxn ang="0">
                    <a:pos x="6" y="56"/>
                  </a:cxn>
                  <a:cxn ang="0">
                    <a:pos x="20" y="28"/>
                  </a:cxn>
                  <a:cxn ang="0">
                    <a:pos x="33" y="9"/>
                  </a:cxn>
                  <a:cxn ang="0">
                    <a:pos x="59" y="0"/>
                  </a:cxn>
                  <a:cxn ang="0">
                    <a:pos x="85" y="9"/>
                  </a:cxn>
                  <a:cxn ang="0">
                    <a:pos x="126" y="18"/>
                  </a:cxn>
                  <a:cxn ang="0">
                    <a:pos x="145" y="18"/>
                  </a:cxn>
                  <a:cxn ang="0">
                    <a:pos x="165" y="18"/>
                  </a:cxn>
                  <a:cxn ang="0">
                    <a:pos x="185" y="28"/>
                  </a:cxn>
                  <a:cxn ang="0">
                    <a:pos x="205" y="47"/>
                  </a:cxn>
                  <a:cxn ang="0">
                    <a:pos x="225" y="76"/>
                  </a:cxn>
                  <a:cxn ang="0">
                    <a:pos x="238" y="94"/>
                  </a:cxn>
                  <a:cxn ang="0">
                    <a:pos x="245" y="122"/>
                  </a:cxn>
                  <a:cxn ang="0">
                    <a:pos x="258" y="142"/>
                  </a:cxn>
                  <a:cxn ang="0">
                    <a:pos x="278" y="151"/>
                  </a:cxn>
                  <a:cxn ang="0">
                    <a:pos x="291" y="161"/>
                  </a:cxn>
                  <a:cxn ang="0">
                    <a:pos x="318" y="179"/>
                  </a:cxn>
                  <a:cxn ang="0">
                    <a:pos x="338" y="207"/>
                  </a:cxn>
                  <a:cxn ang="0">
                    <a:pos x="351" y="237"/>
                  </a:cxn>
                  <a:cxn ang="0">
                    <a:pos x="364" y="265"/>
                  </a:cxn>
                  <a:cxn ang="0">
                    <a:pos x="377" y="302"/>
                  </a:cxn>
                  <a:cxn ang="0">
                    <a:pos x="384" y="340"/>
                  </a:cxn>
                  <a:cxn ang="0">
                    <a:pos x="390" y="368"/>
                  </a:cxn>
                  <a:cxn ang="0">
                    <a:pos x="404" y="388"/>
                  </a:cxn>
                  <a:cxn ang="0">
                    <a:pos x="418" y="406"/>
                  </a:cxn>
                  <a:cxn ang="0">
                    <a:pos x="444" y="435"/>
                  </a:cxn>
                  <a:cxn ang="0">
                    <a:pos x="470" y="473"/>
                  </a:cxn>
                  <a:cxn ang="0">
                    <a:pos x="490" y="511"/>
                  </a:cxn>
                  <a:cxn ang="0">
                    <a:pos x="497" y="539"/>
                  </a:cxn>
                  <a:cxn ang="0">
                    <a:pos x="504" y="568"/>
                  </a:cxn>
                  <a:cxn ang="0">
                    <a:pos x="490" y="549"/>
                  </a:cxn>
                  <a:cxn ang="0">
                    <a:pos x="477" y="529"/>
                  </a:cxn>
                  <a:cxn ang="0">
                    <a:pos x="464" y="501"/>
                  </a:cxn>
                  <a:cxn ang="0">
                    <a:pos x="444" y="491"/>
                  </a:cxn>
                  <a:cxn ang="0">
                    <a:pos x="411" y="473"/>
                  </a:cxn>
                  <a:cxn ang="0">
                    <a:pos x="384" y="445"/>
                  </a:cxn>
                  <a:cxn ang="0">
                    <a:pos x="364" y="416"/>
                  </a:cxn>
                  <a:cxn ang="0">
                    <a:pos x="358" y="388"/>
                  </a:cxn>
                  <a:cxn ang="0">
                    <a:pos x="338" y="378"/>
                  </a:cxn>
                  <a:cxn ang="0">
                    <a:pos x="325" y="360"/>
                  </a:cxn>
                  <a:cxn ang="0">
                    <a:pos x="312" y="340"/>
                  </a:cxn>
                  <a:cxn ang="0">
                    <a:pos x="305" y="312"/>
                  </a:cxn>
                  <a:cxn ang="0">
                    <a:pos x="291" y="274"/>
                  </a:cxn>
                  <a:cxn ang="0">
                    <a:pos x="271" y="237"/>
                  </a:cxn>
                  <a:cxn ang="0">
                    <a:pos x="258" y="207"/>
                  </a:cxn>
                  <a:cxn ang="0">
                    <a:pos x="205" y="179"/>
                  </a:cxn>
                  <a:cxn ang="0">
                    <a:pos x="126" y="132"/>
                  </a:cxn>
                  <a:cxn ang="0">
                    <a:pos x="106" y="132"/>
                  </a:cxn>
                  <a:cxn ang="0">
                    <a:pos x="92" y="142"/>
                  </a:cxn>
                  <a:cxn ang="0">
                    <a:pos x="85" y="170"/>
                  </a:cxn>
                </a:cxnLst>
                <a:rect l="0" t="0" r="r" b="b"/>
                <a:pathLst>
                  <a:path w="505" h="569">
                    <a:moveTo>
                      <a:pt x="46" y="179"/>
                    </a:moveTo>
                    <a:lnTo>
                      <a:pt x="46" y="179"/>
                    </a:lnTo>
                    <a:lnTo>
                      <a:pt x="46" y="170"/>
                    </a:lnTo>
                    <a:lnTo>
                      <a:pt x="46" y="161"/>
                    </a:lnTo>
                    <a:lnTo>
                      <a:pt x="39" y="161"/>
                    </a:lnTo>
                    <a:lnTo>
                      <a:pt x="39" y="151"/>
                    </a:lnTo>
                    <a:lnTo>
                      <a:pt x="39" y="142"/>
                    </a:lnTo>
                    <a:lnTo>
                      <a:pt x="33" y="142"/>
                    </a:lnTo>
                    <a:lnTo>
                      <a:pt x="33" y="132"/>
                    </a:lnTo>
                    <a:lnTo>
                      <a:pt x="26" y="132"/>
                    </a:lnTo>
                    <a:lnTo>
                      <a:pt x="20" y="122"/>
                    </a:lnTo>
                    <a:lnTo>
                      <a:pt x="13" y="122"/>
                    </a:lnTo>
                    <a:lnTo>
                      <a:pt x="6" y="113"/>
                    </a:lnTo>
                    <a:lnTo>
                      <a:pt x="6" y="104"/>
                    </a:lnTo>
                    <a:lnTo>
                      <a:pt x="0" y="104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47"/>
                    </a:lnTo>
                    <a:lnTo>
                      <a:pt x="13" y="38"/>
                    </a:lnTo>
                    <a:lnTo>
                      <a:pt x="20" y="28"/>
                    </a:lnTo>
                    <a:lnTo>
                      <a:pt x="20" y="18"/>
                    </a:lnTo>
                    <a:lnTo>
                      <a:pt x="26" y="18"/>
                    </a:lnTo>
                    <a:lnTo>
                      <a:pt x="33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99" y="9"/>
                    </a:lnTo>
                    <a:lnTo>
                      <a:pt x="113" y="9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39" y="18"/>
                    </a:lnTo>
                    <a:lnTo>
                      <a:pt x="145" y="18"/>
                    </a:lnTo>
                    <a:lnTo>
                      <a:pt x="152" y="9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72" y="18"/>
                    </a:lnTo>
                    <a:lnTo>
                      <a:pt x="178" y="28"/>
                    </a:lnTo>
                    <a:lnTo>
                      <a:pt x="185" y="28"/>
                    </a:lnTo>
                    <a:lnTo>
                      <a:pt x="192" y="38"/>
                    </a:lnTo>
                    <a:lnTo>
                      <a:pt x="198" y="47"/>
                    </a:lnTo>
                    <a:lnTo>
                      <a:pt x="205" y="47"/>
                    </a:lnTo>
                    <a:lnTo>
                      <a:pt x="219" y="56"/>
                    </a:lnTo>
                    <a:lnTo>
                      <a:pt x="225" y="66"/>
                    </a:lnTo>
                    <a:lnTo>
                      <a:pt x="225" y="76"/>
                    </a:lnTo>
                    <a:lnTo>
                      <a:pt x="232" y="76"/>
                    </a:lnTo>
                    <a:lnTo>
                      <a:pt x="232" y="84"/>
                    </a:lnTo>
                    <a:lnTo>
                      <a:pt x="238" y="94"/>
                    </a:lnTo>
                    <a:lnTo>
                      <a:pt x="238" y="104"/>
                    </a:lnTo>
                    <a:lnTo>
                      <a:pt x="245" y="113"/>
                    </a:lnTo>
                    <a:lnTo>
                      <a:pt x="245" y="122"/>
                    </a:lnTo>
                    <a:lnTo>
                      <a:pt x="252" y="122"/>
                    </a:lnTo>
                    <a:lnTo>
                      <a:pt x="258" y="132"/>
                    </a:lnTo>
                    <a:lnTo>
                      <a:pt x="258" y="142"/>
                    </a:lnTo>
                    <a:lnTo>
                      <a:pt x="265" y="151"/>
                    </a:lnTo>
                    <a:lnTo>
                      <a:pt x="271" y="151"/>
                    </a:lnTo>
                    <a:lnTo>
                      <a:pt x="278" y="151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91" y="161"/>
                    </a:lnTo>
                    <a:lnTo>
                      <a:pt x="298" y="170"/>
                    </a:lnTo>
                    <a:lnTo>
                      <a:pt x="312" y="179"/>
                    </a:lnTo>
                    <a:lnTo>
                      <a:pt x="318" y="179"/>
                    </a:lnTo>
                    <a:lnTo>
                      <a:pt x="325" y="189"/>
                    </a:lnTo>
                    <a:lnTo>
                      <a:pt x="331" y="199"/>
                    </a:lnTo>
                    <a:lnTo>
                      <a:pt x="338" y="207"/>
                    </a:lnTo>
                    <a:lnTo>
                      <a:pt x="344" y="217"/>
                    </a:lnTo>
                    <a:lnTo>
                      <a:pt x="351" y="227"/>
                    </a:lnTo>
                    <a:lnTo>
                      <a:pt x="351" y="237"/>
                    </a:lnTo>
                    <a:lnTo>
                      <a:pt x="358" y="245"/>
                    </a:lnTo>
                    <a:lnTo>
                      <a:pt x="364" y="255"/>
                    </a:lnTo>
                    <a:lnTo>
                      <a:pt x="364" y="265"/>
                    </a:lnTo>
                    <a:lnTo>
                      <a:pt x="371" y="274"/>
                    </a:lnTo>
                    <a:lnTo>
                      <a:pt x="371" y="284"/>
                    </a:lnTo>
                    <a:lnTo>
                      <a:pt x="377" y="302"/>
                    </a:lnTo>
                    <a:lnTo>
                      <a:pt x="377" y="312"/>
                    </a:lnTo>
                    <a:lnTo>
                      <a:pt x="384" y="322"/>
                    </a:lnTo>
                    <a:lnTo>
                      <a:pt x="384" y="340"/>
                    </a:lnTo>
                    <a:lnTo>
                      <a:pt x="384" y="360"/>
                    </a:lnTo>
                    <a:lnTo>
                      <a:pt x="390" y="360"/>
                    </a:lnTo>
                    <a:lnTo>
                      <a:pt x="390" y="368"/>
                    </a:lnTo>
                    <a:lnTo>
                      <a:pt x="397" y="378"/>
                    </a:lnTo>
                    <a:lnTo>
                      <a:pt x="397" y="388"/>
                    </a:lnTo>
                    <a:lnTo>
                      <a:pt x="404" y="388"/>
                    </a:lnTo>
                    <a:lnTo>
                      <a:pt x="404" y="397"/>
                    </a:lnTo>
                    <a:lnTo>
                      <a:pt x="411" y="397"/>
                    </a:lnTo>
                    <a:lnTo>
                      <a:pt x="418" y="406"/>
                    </a:lnTo>
                    <a:lnTo>
                      <a:pt x="424" y="416"/>
                    </a:lnTo>
                    <a:lnTo>
                      <a:pt x="431" y="416"/>
                    </a:lnTo>
                    <a:lnTo>
                      <a:pt x="444" y="435"/>
                    </a:lnTo>
                    <a:lnTo>
                      <a:pt x="457" y="445"/>
                    </a:lnTo>
                    <a:lnTo>
                      <a:pt x="464" y="463"/>
                    </a:lnTo>
                    <a:lnTo>
                      <a:pt x="470" y="473"/>
                    </a:lnTo>
                    <a:lnTo>
                      <a:pt x="477" y="483"/>
                    </a:lnTo>
                    <a:lnTo>
                      <a:pt x="483" y="491"/>
                    </a:lnTo>
                    <a:lnTo>
                      <a:pt x="490" y="511"/>
                    </a:lnTo>
                    <a:lnTo>
                      <a:pt x="497" y="521"/>
                    </a:lnTo>
                    <a:lnTo>
                      <a:pt x="497" y="529"/>
                    </a:lnTo>
                    <a:lnTo>
                      <a:pt x="497" y="539"/>
                    </a:lnTo>
                    <a:lnTo>
                      <a:pt x="504" y="549"/>
                    </a:lnTo>
                    <a:lnTo>
                      <a:pt x="504" y="558"/>
                    </a:lnTo>
                    <a:lnTo>
                      <a:pt x="504" y="568"/>
                    </a:lnTo>
                    <a:lnTo>
                      <a:pt x="497" y="568"/>
                    </a:lnTo>
                    <a:lnTo>
                      <a:pt x="497" y="558"/>
                    </a:lnTo>
                    <a:lnTo>
                      <a:pt x="490" y="549"/>
                    </a:lnTo>
                    <a:lnTo>
                      <a:pt x="490" y="539"/>
                    </a:lnTo>
                    <a:lnTo>
                      <a:pt x="483" y="539"/>
                    </a:lnTo>
                    <a:lnTo>
                      <a:pt x="477" y="529"/>
                    </a:lnTo>
                    <a:lnTo>
                      <a:pt x="477" y="521"/>
                    </a:lnTo>
                    <a:lnTo>
                      <a:pt x="470" y="511"/>
                    </a:lnTo>
                    <a:lnTo>
                      <a:pt x="464" y="501"/>
                    </a:lnTo>
                    <a:lnTo>
                      <a:pt x="457" y="501"/>
                    </a:lnTo>
                    <a:lnTo>
                      <a:pt x="450" y="491"/>
                    </a:lnTo>
                    <a:lnTo>
                      <a:pt x="444" y="491"/>
                    </a:lnTo>
                    <a:lnTo>
                      <a:pt x="431" y="483"/>
                    </a:lnTo>
                    <a:lnTo>
                      <a:pt x="424" y="483"/>
                    </a:lnTo>
                    <a:lnTo>
                      <a:pt x="411" y="473"/>
                    </a:lnTo>
                    <a:lnTo>
                      <a:pt x="397" y="454"/>
                    </a:lnTo>
                    <a:lnTo>
                      <a:pt x="390" y="454"/>
                    </a:lnTo>
                    <a:lnTo>
                      <a:pt x="384" y="445"/>
                    </a:lnTo>
                    <a:lnTo>
                      <a:pt x="377" y="435"/>
                    </a:lnTo>
                    <a:lnTo>
                      <a:pt x="371" y="426"/>
                    </a:lnTo>
                    <a:lnTo>
                      <a:pt x="364" y="416"/>
                    </a:lnTo>
                    <a:lnTo>
                      <a:pt x="364" y="406"/>
                    </a:lnTo>
                    <a:lnTo>
                      <a:pt x="358" y="397"/>
                    </a:lnTo>
                    <a:lnTo>
                      <a:pt x="358" y="388"/>
                    </a:lnTo>
                    <a:lnTo>
                      <a:pt x="351" y="388"/>
                    </a:lnTo>
                    <a:lnTo>
                      <a:pt x="344" y="378"/>
                    </a:lnTo>
                    <a:lnTo>
                      <a:pt x="338" y="378"/>
                    </a:lnTo>
                    <a:lnTo>
                      <a:pt x="331" y="368"/>
                    </a:lnTo>
                    <a:lnTo>
                      <a:pt x="325" y="368"/>
                    </a:lnTo>
                    <a:lnTo>
                      <a:pt x="325" y="360"/>
                    </a:lnTo>
                    <a:lnTo>
                      <a:pt x="318" y="360"/>
                    </a:lnTo>
                    <a:lnTo>
                      <a:pt x="318" y="350"/>
                    </a:lnTo>
                    <a:lnTo>
                      <a:pt x="312" y="340"/>
                    </a:lnTo>
                    <a:lnTo>
                      <a:pt x="312" y="331"/>
                    </a:lnTo>
                    <a:lnTo>
                      <a:pt x="305" y="322"/>
                    </a:lnTo>
                    <a:lnTo>
                      <a:pt x="305" y="312"/>
                    </a:lnTo>
                    <a:lnTo>
                      <a:pt x="298" y="302"/>
                    </a:lnTo>
                    <a:lnTo>
                      <a:pt x="298" y="293"/>
                    </a:lnTo>
                    <a:lnTo>
                      <a:pt x="291" y="274"/>
                    </a:lnTo>
                    <a:lnTo>
                      <a:pt x="284" y="265"/>
                    </a:lnTo>
                    <a:lnTo>
                      <a:pt x="278" y="245"/>
                    </a:lnTo>
                    <a:lnTo>
                      <a:pt x="271" y="237"/>
                    </a:lnTo>
                    <a:lnTo>
                      <a:pt x="265" y="227"/>
                    </a:lnTo>
                    <a:lnTo>
                      <a:pt x="265" y="217"/>
                    </a:lnTo>
                    <a:lnTo>
                      <a:pt x="258" y="207"/>
                    </a:lnTo>
                    <a:lnTo>
                      <a:pt x="252" y="207"/>
                    </a:lnTo>
                    <a:lnTo>
                      <a:pt x="245" y="199"/>
                    </a:lnTo>
                    <a:lnTo>
                      <a:pt x="205" y="179"/>
                    </a:lnTo>
                    <a:lnTo>
                      <a:pt x="172" y="151"/>
                    </a:lnTo>
                    <a:lnTo>
                      <a:pt x="132" y="132"/>
                    </a:lnTo>
                    <a:lnTo>
                      <a:pt x="126" y="132"/>
                    </a:lnTo>
                    <a:lnTo>
                      <a:pt x="119" y="132"/>
                    </a:lnTo>
                    <a:lnTo>
                      <a:pt x="113" y="132"/>
                    </a:lnTo>
                    <a:lnTo>
                      <a:pt x="106" y="132"/>
                    </a:lnTo>
                    <a:lnTo>
                      <a:pt x="99" y="132"/>
                    </a:lnTo>
                    <a:lnTo>
                      <a:pt x="99" y="142"/>
                    </a:lnTo>
                    <a:lnTo>
                      <a:pt x="92" y="142"/>
                    </a:lnTo>
                    <a:lnTo>
                      <a:pt x="85" y="151"/>
                    </a:lnTo>
                    <a:lnTo>
                      <a:pt x="85" y="161"/>
                    </a:lnTo>
                    <a:lnTo>
                      <a:pt x="85" y="170"/>
                    </a:lnTo>
                    <a:lnTo>
                      <a:pt x="85" y="189"/>
                    </a:lnTo>
                    <a:lnTo>
                      <a:pt x="46" y="179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Freeform 94"/>
              <p:cNvSpPr>
                <a:spLocks/>
              </p:cNvSpPr>
              <p:nvPr/>
            </p:nvSpPr>
            <p:spPr bwMode="auto">
              <a:xfrm>
                <a:off x="1183" y="2328"/>
                <a:ext cx="45" cy="12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12"/>
                  </a:cxn>
                  <a:cxn ang="0">
                    <a:pos x="6" y="1212"/>
                  </a:cxn>
                  <a:cxn ang="0">
                    <a:pos x="12" y="1222"/>
                  </a:cxn>
                  <a:cxn ang="0">
                    <a:pos x="12" y="1232"/>
                  </a:cxn>
                  <a:cxn ang="0">
                    <a:pos x="19" y="1232"/>
                  </a:cxn>
                  <a:cxn ang="0">
                    <a:pos x="25" y="1232"/>
                  </a:cxn>
                  <a:cxn ang="0">
                    <a:pos x="30" y="1232"/>
                  </a:cxn>
                  <a:cxn ang="0">
                    <a:pos x="37" y="1232"/>
                  </a:cxn>
                  <a:cxn ang="0">
                    <a:pos x="43" y="1222"/>
                  </a:cxn>
                  <a:cxn ang="0">
                    <a:pos x="43" y="1212"/>
                  </a:cxn>
                  <a:cxn ang="0">
                    <a:pos x="50" y="1203"/>
                  </a:cxn>
                  <a:cxn ang="0">
                    <a:pos x="43" y="19"/>
                  </a:cxn>
                  <a:cxn ang="0">
                    <a:pos x="0" y="0"/>
                  </a:cxn>
                </a:cxnLst>
                <a:rect l="0" t="0" r="r" b="b"/>
                <a:pathLst>
                  <a:path w="51" h="1233">
                    <a:moveTo>
                      <a:pt x="0" y="0"/>
                    </a:moveTo>
                    <a:lnTo>
                      <a:pt x="0" y="0"/>
                    </a:lnTo>
                    <a:lnTo>
                      <a:pt x="0" y="1212"/>
                    </a:lnTo>
                    <a:lnTo>
                      <a:pt x="6" y="1212"/>
                    </a:lnTo>
                    <a:lnTo>
                      <a:pt x="12" y="1222"/>
                    </a:lnTo>
                    <a:lnTo>
                      <a:pt x="12" y="1232"/>
                    </a:lnTo>
                    <a:lnTo>
                      <a:pt x="19" y="1232"/>
                    </a:lnTo>
                    <a:lnTo>
                      <a:pt x="25" y="1232"/>
                    </a:lnTo>
                    <a:lnTo>
                      <a:pt x="30" y="1232"/>
                    </a:lnTo>
                    <a:lnTo>
                      <a:pt x="37" y="1232"/>
                    </a:lnTo>
                    <a:lnTo>
                      <a:pt x="43" y="1222"/>
                    </a:lnTo>
                    <a:lnTo>
                      <a:pt x="43" y="1212"/>
                    </a:lnTo>
                    <a:lnTo>
                      <a:pt x="50" y="1203"/>
                    </a:lnTo>
                    <a:lnTo>
                      <a:pt x="4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Freeform 95"/>
              <p:cNvSpPr>
                <a:spLocks/>
              </p:cNvSpPr>
              <p:nvPr/>
            </p:nvSpPr>
            <p:spPr bwMode="auto">
              <a:xfrm>
                <a:off x="1196" y="1858"/>
                <a:ext cx="126" cy="183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6" y="172"/>
                  </a:cxn>
                  <a:cxn ang="0">
                    <a:pos x="6" y="162"/>
                  </a:cxn>
                  <a:cxn ang="0">
                    <a:pos x="13" y="162"/>
                  </a:cxn>
                  <a:cxn ang="0">
                    <a:pos x="13" y="153"/>
                  </a:cxn>
                  <a:cxn ang="0">
                    <a:pos x="20" y="143"/>
                  </a:cxn>
                  <a:cxn ang="0">
                    <a:pos x="27" y="134"/>
                  </a:cxn>
                  <a:cxn ang="0">
                    <a:pos x="33" y="134"/>
                  </a:cxn>
                  <a:cxn ang="0">
                    <a:pos x="40" y="124"/>
                  </a:cxn>
                  <a:cxn ang="0">
                    <a:pos x="80" y="76"/>
                  </a:cxn>
                  <a:cxn ang="0">
                    <a:pos x="87" y="66"/>
                  </a:cxn>
                  <a:cxn ang="0">
                    <a:pos x="93" y="47"/>
                  </a:cxn>
                  <a:cxn ang="0">
                    <a:pos x="100" y="38"/>
                  </a:cxn>
                  <a:cxn ang="0">
                    <a:pos x="113" y="28"/>
                  </a:cxn>
                  <a:cxn ang="0">
                    <a:pos x="120" y="19"/>
                  </a:cxn>
                  <a:cxn ang="0">
                    <a:pos x="127" y="19"/>
                  </a:cxn>
                  <a:cxn ang="0">
                    <a:pos x="127" y="9"/>
                  </a:cxn>
                  <a:cxn ang="0">
                    <a:pos x="134" y="9"/>
                  </a:cxn>
                  <a:cxn ang="0">
                    <a:pos x="134" y="0"/>
                  </a:cxn>
                  <a:cxn ang="0">
                    <a:pos x="141" y="0"/>
                  </a:cxn>
                </a:cxnLst>
                <a:rect l="0" t="0" r="r" b="b"/>
                <a:pathLst>
                  <a:path w="142" h="183">
                    <a:moveTo>
                      <a:pt x="0" y="182"/>
                    </a:moveTo>
                    <a:lnTo>
                      <a:pt x="6" y="172"/>
                    </a:lnTo>
                    <a:lnTo>
                      <a:pt x="6" y="162"/>
                    </a:lnTo>
                    <a:lnTo>
                      <a:pt x="13" y="162"/>
                    </a:lnTo>
                    <a:lnTo>
                      <a:pt x="13" y="153"/>
                    </a:lnTo>
                    <a:lnTo>
                      <a:pt x="20" y="143"/>
                    </a:lnTo>
                    <a:lnTo>
                      <a:pt x="27" y="134"/>
                    </a:lnTo>
                    <a:lnTo>
                      <a:pt x="33" y="134"/>
                    </a:lnTo>
                    <a:lnTo>
                      <a:pt x="40" y="124"/>
                    </a:lnTo>
                    <a:lnTo>
                      <a:pt x="80" y="76"/>
                    </a:lnTo>
                    <a:lnTo>
                      <a:pt x="87" y="66"/>
                    </a:lnTo>
                    <a:lnTo>
                      <a:pt x="93" y="47"/>
                    </a:lnTo>
                    <a:lnTo>
                      <a:pt x="100" y="38"/>
                    </a:lnTo>
                    <a:lnTo>
                      <a:pt x="113" y="28"/>
                    </a:lnTo>
                    <a:lnTo>
                      <a:pt x="120" y="19"/>
                    </a:lnTo>
                    <a:lnTo>
                      <a:pt x="127" y="19"/>
                    </a:lnTo>
                    <a:lnTo>
                      <a:pt x="127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Freeform 96"/>
              <p:cNvSpPr>
                <a:spLocks/>
              </p:cNvSpPr>
              <p:nvPr/>
            </p:nvSpPr>
            <p:spPr bwMode="auto">
              <a:xfrm>
                <a:off x="1220" y="1562"/>
                <a:ext cx="60" cy="11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104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13" y="57"/>
                  </a:cxn>
                  <a:cxn ang="0">
                    <a:pos x="19" y="47"/>
                  </a:cxn>
                  <a:cxn ang="0">
                    <a:pos x="26" y="47"/>
                  </a:cxn>
                  <a:cxn ang="0">
                    <a:pos x="46" y="19"/>
                  </a:cxn>
                  <a:cxn ang="0">
                    <a:pos x="66" y="0"/>
                  </a:cxn>
                </a:cxnLst>
                <a:rect l="0" t="0" r="r" b="b"/>
                <a:pathLst>
                  <a:path w="67" h="115">
                    <a:moveTo>
                      <a:pt x="0" y="114"/>
                    </a:moveTo>
                    <a:lnTo>
                      <a:pt x="0" y="104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13" y="57"/>
                    </a:lnTo>
                    <a:lnTo>
                      <a:pt x="19" y="47"/>
                    </a:lnTo>
                    <a:lnTo>
                      <a:pt x="26" y="47"/>
                    </a:lnTo>
                    <a:lnTo>
                      <a:pt x="46" y="19"/>
                    </a:lnTo>
                    <a:lnTo>
                      <a:pt x="6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" name="Freeform 97"/>
              <p:cNvSpPr>
                <a:spLocks/>
              </p:cNvSpPr>
              <p:nvPr/>
            </p:nvSpPr>
            <p:spPr bwMode="auto">
              <a:xfrm>
                <a:off x="1308" y="1812"/>
                <a:ext cx="24" cy="14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6" y="144"/>
                  </a:cxn>
                  <a:cxn ang="0">
                    <a:pos x="6" y="134"/>
                  </a:cxn>
                  <a:cxn ang="0">
                    <a:pos x="13" y="134"/>
                  </a:cxn>
                  <a:cxn ang="0">
                    <a:pos x="13" y="124"/>
                  </a:cxn>
                  <a:cxn ang="0">
                    <a:pos x="13" y="115"/>
                  </a:cxn>
                  <a:cxn ang="0">
                    <a:pos x="20" y="115"/>
                  </a:cxn>
                  <a:cxn ang="0">
                    <a:pos x="20" y="105"/>
                  </a:cxn>
                  <a:cxn ang="0">
                    <a:pos x="20" y="95"/>
                  </a:cxn>
                  <a:cxn ang="0">
                    <a:pos x="20" y="86"/>
                  </a:cxn>
                  <a:cxn ang="0">
                    <a:pos x="20" y="76"/>
                  </a:cxn>
                  <a:cxn ang="0">
                    <a:pos x="20" y="67"/>
                  </a:cxn>
                  <a:cxn ang="0">
                    <a:pos x="20" y="57"/>
                  </a:cxn>
                  <a:cxn ang="0">
                    <a:pos x="20" y="38"/>
                  </a:cxn>
                  <a:cxn ang="0">
                    <a:pos x="20" y="28"/>
                  </a:cxn>
                  <a:cxn ang="0">
                    <a:pos x="20" y="9"/>
                  </a:cxn>
                  <a:cxn ang="0">
                    <a:pos x="27" y="0"/>
                  </a:cxn>
                </a:cxnLst>
                <a:rect l="0" t="0" r="r" b="b"/>
                <a:pathLst>
                  <a:path w="28" h="145">
                    <a:moveTo>
                      <a:pt x="0" y="144"/>
                    </a:moveTo>
                    <a:lnTo>
                      <a:pt x="6" y="144"/>
                    </a:lnTo>
                    <a:lnTo>
                      <a:pt x="6" y="134"/>
                    </a:lnTo>
                    <a:lnTo>
                      <a:pt x="13" y="134"/>
                    </a:lnTo>
                    <a:lnTo>
                      <a:pt x="13" y="124"/>
                    </a:lnTo>
                    <a:lnTo>
                      <a:pt x="13" y="115"/>
                    </a:lnTo>
                    <a:lnTo>
                      <a:pt x="20" y="115"/>
                    </a:lnTo>
                    <a:lnTo>
                      <a:pt x="20" y="105"/>
                    </a:lnTo>
                    <a:lnTo>
                      <a:pt x="20" y="95"/>
                    </a:lnTo>
                    <a:lnTo>
                      <a:pt x="20" y="86"/>
                    </a:lnTo>
                    <a:lnTo>
                      <a:pt x="20" y="76"/>
                    </a:lnTo>
                    <a:lnTo>
                      <a:pt x="20" y="67"/>
                    </a:lnTo>
                    <a:lnTo>
                      <a:pt x="20" y="57"/>
                    </a:lnTo>
                    <a:lnTo>
                      <a:pt x="20" y="38"/>
                    </a:lnTo>
                    <a:lnTo>
                      <a:pt x="20" y="28"/>
                    </a:lnTo>
                    <a:lnTo>
                      <a:pt x="20" y="9"/>
                    </a:lnTo>
                    <a:lnTo>
                      <a:pt x="27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Freeform 98"/>
              <p:cNvSpPr>
                <a:spLocks/>
              </p:cNvSpPr>
              <p:nvPr/>
            </p:nvSpPr>
            <p:spPr bwMode="auto">
              <a:xfrm>
                <a:off x="1387" y="1849"/>
                <a:ext cx="143" cy="34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28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66"/>
                  </a:cxn>
                  <a:cxn ang="0">
                    <a:pos x="60" y="76"/>
                  </a:cxn>
                  <a:cxn ang="0">
                    <a:pos x="73" y="95"/>
                  </a:cxn>
                  <a:cxn ang="0">
                    <a:pos x="80" y="114"/>
                  </a:cxn>
                  <a:cxn ang="0">
                    <a:pos x="86" y="133"/>
                  </a:cxn>
                  <a:cxn ang="0">
                    <a:pos x="93" y="152"/>
                  </a:cxn>
                  <a:cxn ang="0">
                    <a:pos x="99" y="162"/>
                  </a:cxn>
                  <a:cxn ang="0">
                    <a:pos x="99" y="172"/>
                  </a:cxn>
                  <a:cxn ang="0">
                    <a:pos x="106" y="181"/>
                  </a:cxn>
                  <a:cxn ang="0">
                    <a:pos x="106" y="191"/>
                  </a:cxn>
                  <a:cxn ang="0">
                    <a:pos x="106" y="210"/>
                  </a:cxn>
                  <a:cxn ang="0">
                    <a:pos x="113" y="219"/>
                  </a:cxn>
                  <a:cxn ang="0">
                    <a:pos x="113" y="229"/>
                  </a:cxn>
                  <a:cxn ang="0">
                    <a:pos x="119" y="248"/>
                  </a:cxn>
                  <a:cxn ang="0">
                    <a:pos x="119" y="267"/>
                  </a:cxn>
                  <a:cxn ang="0">
                    <a:pos x="126" y="277"/>
                  </a:cxn>
                  <a:cxn ang="0">
                    <a:pos x="126" y="286"/>
                  </a:cxn>
                  <a:cxn ang="0">
                    <a:pos x="133" y="296"/>
                  </a:cxn>
                  <a:cxn ang="0">
                    <a:pos x="139" y="305"/>
                  </a:cxn>
                  <a:cxn ang="0">
                    <a:pos x="139" y="315"/>
                  </a:cxn>
                  <a:cxn ang="0">
                    <a:pos x="146" y="324"/>
                  </a:cxn>
                  <a:cxn ang="0">
                    <a:pos x="153" y="334"/>
                  </a:cxn>
                  <a:cxn ang="0">
                    <a:pos x="160" y="344"/>
                  </a:cxn>
                </a:cxnLst>
                <a:rect l="0" t="0" r="r" b="b"/>
                <a:pathLst>
                  <a:path w="161" h="345">
                    <a:moveTo>
                      <a:pt x="0" y="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28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66"/>
                    </a:lnTo>
                    <a:lnTo>
                      <a:pt x="60" y="76"/>
                    </a:lnTo>
                    <a:lnTo>
                      <a:pt x="73" y="95"/>
                    </a:lnTo>
                    <a:lnTo>
                      <a:pt x="80" y="114"/>
                    </a:lnTo>
                    <a:lnTo>
                      <a:pt x="86" y="133"/>
                    </a:lnTo>
                    <a:lnTo>
                      <a:pt x="93" y="152"/>
                    </a:lnTo>
                    <a:lnTo>
                      <a:pt x="99" y="162"/>
                    </a:lnTo>
                    <a:lnTo>
                      <a:pt x="99" y="172"/>
                    </a:lnTo>
                    <a:lnTo>
                      <a:pt x="106" y="181"/>
                    </a:lnTo>
                    <a:lnTo>
                      <a:pt x="106" y="191"/>
                    </a:lnTo>
                    <a:lnTo>
                      <a:pt x="106" y="210"/>
                    </a:lnTo>
                    <a:lnTo>
                      <a:pt x="113" y="219"/>
                    </a:lnTo>
                    <a:lnTo>
                      <a:pt x="113" y="229"/>
                    </a:lnTo>
                    <a:lnTo>
                      <a:pt x="119" y="248"/>
                    </a:lnTo>
                    <a:lnTo>
                      <a:pt x="119" y="267"/>
                    </a:lnTo>
                    <a:lnTo>
                      <a:pt x="126" y="277"/>
                    </a:lnTo>
                    <a:lnTo>
                      <a:pt x="126" y="286"/>
                    </a:lnTo>
                    <a:lnTo>
                      <a:pt x="133" y="296"/>
                    </a:lnTo>
                    <a:lnTo>
                      <a:pt x="139" y="305"/>
                    </a:lnTo>
                    <a:lnTo>
                      <a:pt x="139" y="315"/>
                    </a:lnTo>
                    <a:lnTo>
                      <a:pt x="146" y="324"/>
                    </a:lnTo>
                    <a:lnTo>
                      <a:pt x="153" y="334"/>
                    </a:lnTo>
                    <a:lnTo>
                      <a:pt x="160" y="344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Freeform 99"/>
              <p:cNvSpPr>
                <a:spLocks/>
              </p:cNvSpPr>
              <p:nvPr/>
            </p:nvSpPr>
            <p:spPr bwMode="auto">
              <a:xfrm>
                <a:off x="1190" y="3090"/>
                <a:ext cx="78" cy="316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86" y="0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28"/>
                  </a:cxn>
                  <a:cxn ang="0">
                    <a:pos x="66" y="57"/>
                  </a:cxn>
                  <a:cxn ang="0">
                    <a:pos x="59" y="66"/>
                  </a:cxn>
                  <a:cxn ang="0">
                    <a:pos x="53" y="85"/>
                  </a:cxn>
                  <a:cxn ang="0">
                    <a:pos x="46" y="9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6" y="133"/>
                  </a:cxn>
                  <a:cxn ang="0">
                    <a:pos x="19" y="143"/>
                  </a:cxn>
                  <a:cxn ang="0">
                    <a:pos x="12" y="152"/>
                  </a:cxn>
                  <a:cxn ang="0">
                    <a:pos x="0" y="171"/>
                  </a:cxn>
                  <a:cxn ang="0">
                    <a:pos x="0" y="286"/>
                  </a:cxn>
                  <a:cxn ang="0">
                    <a:pos x="0" y="295"/>
                  </a:cxn>
                  <a:cxn ang="0">
                    <a:pos x="6" y="305"/>
                  </a:cxn>
                  <a:cxn ang="0">
                    <a:pos x="12" y="305"/>
                  </a:cxn>
                  <a:cxn ang="0">
                    <a:pos x="19" y="315"/>
                  </a:cxn>
                  <a:cxn ang="0">
                    <a:pos x="26" y="315"/>
                  </a:cxn>
                  <a:cxn ang="0">
                    <a:pos x="32" y="305"/>
                  </a:cxn>
                  <a:cxn ang="0">
                    <a:pos x="39" y="305"/>
                  </a:cxn>
                  <a:cxn ang="0">
                    <a:pos x="39" y="295"/>
                  </a:cxn>
                  <a:cxn ang="0">
                    <a:pos x="46" y="286"/>
                  </a:cxn>
                  <a:cxn ang="0">
                    <a:pos x="46" y="152"/>
                  </a:cxn>
                  <a:cxn ang="0">
                    <a:pos x="46" y="143"/>
                  </a:cxn>
                  <a:cxn ang="0">
                    <a:pos x="53" y="143"/>
                  </a:cxn>
                  <a:cxn ang="0">
                    <a:pos x="53" y="133"/>
                  </a:cxn>
                  <a:cxn ang="0">
                    <a:pos x="59" y="133"/>
                  </a:cxn>
                  <a:cxn ang="0">
                    <a:pos x="66" y="123"/>
                  </a:cxn>
                  <a:cxn ang="0">
                    <a:pos x="66" y="114"/>
                  </a:cxn>
                  <a:cxn ang="0">
                    <a:pos x="73" y="114"/>
                  </a:cxn>
                  <a:cxn ang="0">
                    <a:pos x="73" y="105"/>
                  </a:cxn>
                  <a:cxn ang="0">
                    <a:pos x="79" y="95"/>
                  </a:cxn>
                  <a:cxn ang="0">
                    <a:pos x="79" y="76"/>
                  </a:cxn>
                  <a:cxn ang="0">
                    <a:pos x="79" y="66"/>
                  </a:cxn>
                  <a:cxn ang="0">
                    <a:pos x="86" y="57"/>
                  </a:cxn>
                  <a:cxn ang="0">
                    <a:pos x="86" y="38"/>
                  </a:cxn>
                  <a:cxn ang="0">
                    <a:pos x="86" y="28"/>
                  </a:cxn>
                  <a:cxn ang="0">
                    <a:pos x="86" y="19"/>
                  </a:cxn>
                  <a:cxn ang="0">
                    <a:pos x="86" y="0"/>
                  </a:cxn>
                </a:cxnLst>
                <a:rect l="0" t="0" r="r" b="b"/>
                <a:pathLst>
                  <a:path w="87" h="316">
                    <a:moveTo>
                      <a:pt x="86" y="0"/>
                    </a:moveTo>
                    <a:lnTo>
                      <a:pt x="86" y="0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28"/>
                    </a:lnTo>
                    <a:lnTo>
                      <a:pt x="66" y="57"/>
                    </a:lnTo>
                    <a:lnTo>
                      <a:pt x="59" y="66"/>
                    </a:lnTo>
                    <a:lnTo>
                      <a:pt x="53" y="85"/>
                    </a:lnTo>
                    <a:lnTo>
                      <a:pt x="46" y="9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6" y="133"/>
                    </a:lnTo>
                    <a:lnTo>
                      <a:pt x="19" y="143"/>
                    </a:lnTo>
                    <a:lnTo>
                      <a:pt x="12" y="152"/>
                    </a:lnTo>
                    <a:lnTo>
                      <a:pt x="0" y="171"/>
                    </a:lnTo>
                    <a:lnTo>
                      <a:pt x="0" y="286"/>
                    </a:lnTo>
                    <a:lnTo>
                      <a:pt x="0" y="295"/>
                    </a:lnTo>
                    <a:lnTo>
                      <a:pt x="6" y="305"/>
                    </a:lnTo>
                    <a:lnTo>
                      <a:pt x="12" y="305"/>
                    </a:lnTo>
                    <a:lnTo>
                      <a:pt x="19" y="315"/>
                    </a:lnTo>
                    <a:lnTo>
                      <a:pt x="26" y="315"/>
                    </a:lnTo>
                    <a:lnTo>
                      <a:pt x="32" y="305"/>
                    </a:lnTo>
                    <a:lnTo>
                      <a:pt x="39" y="305"/>
                    </a:lnTo>
                    <a:lnTo>
                      <a:pt x="39" y="295"/>
                    </a:lnTo>
                    <a:lnTo>
                      <a:pt x="46" y="286"/>
                    </a:lnTo>
                    <a:lnTo>
                      <a:pt x="46" y="152"/>
                    </a:lnTo>
                    <a:lnTo>
                      <a:pt x="46" y="143"/>
                    </a:lnTo>
                    <a:lnTo>
                      <a:pt x="53" y="143"/>
                    </a:lnTo>
                    <a:lnTo>
                      <a:pt x="53" y="133"/>
                    </a:lnTo>
                    <a:lnTo>
                      <a:pt x="59" y="133"/>
                    </a:lnTo>
                    <a:lnTo>
                      <a:pt x="66" y="123"/>
                    </a:lnTo>
                    <a:lnTo>
                      <a:pt x="66" y="114"/>
                    </a:lnTo>
                    <a:lnTo>
                      <a:pt x="73" y="114"/>
                    </a:lnTo>
                    <a:lnTo>
                      <a:pt x="73" y="105"/>
                    </a:lnTo>
                    <a:lnTo>
                      <a:pt x="79" y="95"/>
                    </a:lnTo>
                    <a:lnTo>
                      <a:pt x="79" y="76"/>
                    </a:lnTo>
                    <a:lnTo>
                      <a:pt x="79" y="66"/>
                    </a:lnTo>
                    <a:lnTo>
                      <a:pt x="86" y="57"/>
                    </a:lnTo>
                    <a:lnTo>
                      <a:pt x="86" y="38"/>
                    </a:lnTo>
                    <a:lnTo>
                      <a:pt x="86" y="28"/>
                    </a:lnTo>
                    <a:lnTo>
                      <a:pt x="86" y="19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007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Freeform 100"/>
              <p:cNvSpPr>
                <a:spLocks/>
              </p:cNvSpPr>
              <p:nvPr/>
            </p:nvSpPr>
            <p:spPr bwMode="auto">
              <a:xfrm>
                <a:off x="1205" y="3129"/>
                <a:ext cx="55" cy="96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7" y="85"/>
                  </a:cxn>
                  <a:cxn ang="0">
                    <a:pos x="13" y="75"/>
                  </a:cxn>
                  <a:cxn ang="0">
                    <a:pos x="27" y="66"/>
                  </a:cxn>
                  <a:cxn ang="0">
                    <a:pos x="33" y="47"/>
                  </a:cxn>
                  <a:cxn ang="0">
                    <a:pos x="40" y="47"/>
                  </a:cxn>
                  <a:cxn ang="0">
                    <a:pos x="47" y="37"/>
                  </a:cxn>
                  <a:cxn ang="0">
                    <a:pos x="53" y="19"/>
                  </a:cxn>
                  <a:cxn ang="0">
                    <a:pos x="53" y="9"/>
                  </a:cxn>
                  <a:cxn ang="0">
                    <a:pos x="61" y="0"/>
                  </a:cxn>
                </a:cxnLst>
                <a:rect l="0" t="0" r="r" b="b"/>
                <a:pathLst>
                  <a:path w="62" h="96">
                    <a:moveTo>
                      <a:pt x="0" y="95"/>
                    </a:moveTo>
                    <a:lnTo>
                      <a:pt x="7" y="85"/>
                    </a:lnTo>
                    <a:lnTo>
                      <a:pt x="13" y="75"/>
                    </a:lnTo>
                    <a:lnTo>
                      <a:pt x="27" y="66"/>
                    </a:lnTo>
                    <a:lnTo>
                      <a:pt x="33" y="47"/>
                    </a:lnTo>
                    <a:lnTo>
                      <a:pt x="40" y="47"/>
                    </a:lnTo>
                    <a:lnTo>
                      <a:pt x="47" y="37"/>
                    </a:lnTo>
                    <a:lnTo>
                      <a:pt x="53" y="19"/>
                    </a:lnTo>
                    <a:lnTo>
                      <a:pt x="53" y="9"/>
                    </a:lnTo>
                    <a:lnTo>
                      <a:pt x="6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Freeform 101"/>
              <p:cNvSpPr>
                <a:spLocks/>
              </p:cNvSpPr>
              <p:nvPr/>
            </p:nvSpPr>
            <p:spPr bwMode="auto">
              <a:xfrm>
                <a:off x="1022" y="1619"/>
                <a:ext cx="164" cy="80"/>
              </a:xfrm>
              <a:custGeom>
                <a:avLst/>
                <a:gdLst/>
                <a:ahLst/>
                <a:cxnLst>
                  <a:cxn ang="0">
                    <a:pos x="176" y="61"/>
                  </a:cxn>
                  <a:cxn ang="0">
                    <a:pos x="163" y="52"/>
                  </a:cxn>
                  <a:cxn ang="0">
                    <a:pos x="150" y="52"/>
                  </a:cxn>
                  <a:cxn ang="0">
                    <a:pos x="137" y="43"/>
                  </a:cxn>
                  <a:cxn ang="0">
                    <a:pos x="137" y="26"/>
                  </a:cxn>
                  <a:cxn ang="0">
                    <a:pos x="131" y="17"/>
                  </a:cxn>
                  <a:cxn ang="0">
                    <a:pos x="117" y="9"/>
                  </a:cxn>
                  <a:cxn ang="0">
                    <a:pos x="104" y="9"/>
                  </a:cxn>
                  <a:cxn ang="0">
                    <a:pos x="97" y="0"/>
                  </a:cxn>
                  <a:cxn ang="0">
                    <a:pos x="85" y="9"/>
                  </a:cxn>
                  <a:cxn ang="0">
                    <a:pos x="72" y="17"/>
                  </a:cxn>
                  <a:cxn ang="0">
                    <a:pos x="65" y="26"/>
                  </a:cxn>
                  <a:cxn ang="0">
                    <a:pos x="78" y="9"/>
                  </a:cxn>
                  <a:cxn ang="0">
                    <a:pos x="65" y="0"/>
                  </a:cxn>
                  <a:cxn ang="0">
                    <a:pos x="51" y="0"/>
                  </a:cxn>
                  <a:cxn ang="0">
                    <a:pos x="45" y="9"/>
                  </a:cxn>
                  <a:cxn ang="0">
                    <a:pos x="32" y="17"/>
                  </a:cxn>
                  <a:cxn ang="0">
                    <a:pos x="26" y="35"/>
                  </a:cxn>
                  <a:cxn ang="0">
                    <a:pos x="19" y="43"/>
                  </a:cxn>
                  <a:cxn ang="0">
                    <a:pos x="6" y="52"/>
                  </a:cxn>
                  <a:cxn ang="0">
                    <a:pos x="0" y="61"/>
                  </a:cxn>
                  <a:cxn ang="0">
                    <a:pos x="0" y="79"/>
                  </a:cxn>
                  <a:cxn ang="0">
                    <a:pos x="6" y="61"/>
                  </a:cxn>
                  <a:cxn ang="0">
                    <a:pos x="13" y="52"/>
                  </a:cxn>
                  <a:cxn ang="0">
                    <a:pos x="26" y="43"/>
                  </a:cxn>
                  <a:cxn ang="0">
                    <a:pos x="51" y="43"/>
                  </a:cxn>
                  <a:cxn ang="0">
                    <a:pos x="72" y="52"/>
                  </a:cxn>
                  <a:cxn ang="0">
                    <a:pos x="85" y="52"/>
                  </a:cxn>
                  <a:cxn ang="0">
                    <a:pos x="97" y="43"/>
                  </a:cxn>
                  <a:cxn ang="0">
                    <a:pos x="104" y="35"/>
                  </a:cxn>
                  <a:cxn ang="0">
                    <a:pos x="110" y="26"/>
                  </a:cxn>
                  <a:cxn ang="0">
                    <a:pos x="124" y="26"/>
                  </a:cxn>
                  <a:cxn ang="0">
                    <a:pos x="131" y="35"/>
                  </a:cxn>
                  <a:cxn ang="0">
                    <a:pos x="143" y="52"/>
                  </a:cxn>
                  <a:cxn ang="0">
                    <a:pos x="169" y="61"/>
                  </a:cxn>
                  <a:cxn ang="0">
                    <a:pos x="183" y="61"/>
                  </a:cxn>
                </a:cxnLst>
                <a:rect l="0" t="0" r="r" b="b"/>
                <a:pathLst>
                  <a:path w="184" h="80">
                    <a:moveTo>
                      <a:pt x="176" y="61"/>
                    </a:moveTo>
                    <a:lnTo>
                      <a:pt x="176" y="61"/>
                    </a:lnTo>
                    <a:lnTo>
                      <a:pt x="169" y="61"/>
                    </a:lnTo>
                    <a:lnTo>
                      <a:pt x="163" y="52"/>
                    </a:lnTo>
                    <a:lnTo>
                      <a:pt x="156" y="52"/>
                    </a:lnTo>
                    <a:lnTo>
                      <a:pt x="150" y="52"/>
                    </a:lnTo>
                    <a:lnTo>
                      <a:pt x="143" y="43"/>
                    </a:lnTo>
                    <a:lnTo>
                      <a:pt x="137" y="43"/>
                    </a:lnTo>
                    <a:lnTo>
                      <a:pt x="137" y="35"/>
                    </a:lnTo>
                    <a:lnTo>
                      <a:pt x="137" y="26"/>
                    </a:lnTo>
                    <a:lnTo>
                      <a:pt x="131" y="26"/>
                    </a:lnTo>
                    <a:lnTo>
                      <a:pt x="131" y="17"/>
                    </a:lnTo>
                    <a:lnTo>
                      <a:pt x="124" y="17"/>
                    </a:lnTo>
                    <a:lnTo>
                      <a:pt x="117" y="9"/>
                    </a:lnTo>
                    <a:lnTo>
                      <a:pt x="110" y="9"/>
                    </a:lnTo>
                    <a:lnTo>
                      <a:pt x="104" y="9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9"/>
                    </a:lnTo>
                    <a:lnTo>
                      <a:pt x="72" y="17"/>
                    </a:lnTo>
                    <a:lnTo>
                      <a:pt x="65" y="17"/>
                    </a:lnTo>
                    <a:lnTo>
                      <a:pt x="65" y="26"/>
                    </a:lnTo>
                    <a:lnTo>
                      <a:pt x="58" y="26"/>
                    </a:lnTo>
                    <a:lnTo>
                      <a:pt x="78" y="9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5" y="9"/>
                    </a:lnTo>
                    <a:lnTo>
                      <a:pt x="39" y="9"/>
                    </a:lnTo>
                    <a:lnTo>
                      <a:pt x="32" y="17"/>
                    </a:lnTo>
                    <a:lnTo>
                      <a:pt x="32" y="26"/>
                    </a:lnTo>
                    <a:lnTo>
                      <a:pt x="26" y="35"/>
                    </a:lnTo>
                    <a:lnTo>
                      <a:pt x="26" y="43"/>
                    </a:lnTo>
                    <a:lnTo>
                      <a:pt x="19" y="43"/>
                    </a:lnTo>
                    <a:lnTo>
                      <a:pt x="13" y="52"/>
                    </a:lnTo>
                    <a:lnTo>
                      <a:pt x="6" y="52"/>
                    </a:lnTo>
                    <a:lnTo>
                      <a:pt x="6" y="6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6" y="61"/>
                    </a:lnTo>
                    <a:lnTo>
                      <a:pt x="13" y="61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6" y="43"/>
                    </a:lnTo>
                    <a:lnTo>
                      <a:pt x="39" y="43"/>
                    </a:lnTo>
                    <a:lnTo>
                      <a:pt x="51" y="43"/>
                    </a:lnTo>
                    <a:lnTo>
                      <a:pt x="58" y="52"/>
                    </a:lnTo>
                    <a:lnTo>
                      <a:pt x="72" y="52"/>
                    </a:lnTo>
                    <a:lnTo>
                      <a:pt x="78" y="52"/>
                    </a:lnTo>
                    <a:lnTo>
                      <a:pt x="85" y="52"/>
                    </a:lnTo>
                    <a:lnTo>
                      <a:pt x="91" y="5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04" y="35"/>
                    </a:lnTo>
                    <a:lnTo>
                      <a:pt x="110" y="35"/>
                    </a:lnTo>
                    <a:lnTo>
                      <a:pt x="110" y="26"/>
                    </a:lnTo>
                    <a:lnTo>
                      <a:pt x="117" y="26"/>
                    </a:lnTo>
                    <a:lnTo>
                      <a:pt x="124" y="26"/>
                    </a:lnTo>
                    <a:lnTo>
                      <a:pt x="131" y="26"/>
                    </a:lnTo>
                    <a:lnTo>
                      <a:pt x="131" y="35"/>
                    </a:lnTo>
                    <a:lnTo>
                      <a:pt x="137" y="43"/>
                    </a:lnTo>
                    <a:lnTo>
                      <a:pt x="143" y="52"/>
                    </a:lnTo>
                    <a:lnTo>
                      <a:pt x="163" y="61"/>
                    </a:lnTo>
                    <a:lnTo>
                      <a:pt x="169" y="61"/>
                    </a:lnTo>
                    <a:lnTo>
                      <a:pt x="176" y="61"/>
                    </a:lnTo>
                    <a:lnTo>
                      <a:pt x="183" y="61"/>
                    </a:lnTo>
                    <a:lnTo>
                      <a:pt x="176" y="61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Line 102"/>
              <p:cNvSpPr>
                <a:spLocks noChangeShapeType="1"/>
              </p:cNvSpPr>
              <p:nvPr/>
            </p:nvSpPr>
            <p:spPr bwMode="auto">
              <a:xfrm flipV="1">
                <a:off x="1190" y="2632"/>
                <a:ext cx="0" cy="58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" name="Line 103"/>
              <p:cNvSpPr>
                <a:spLocks noChangeShapeType="1"/>
              </p:cNvSpPr>
              <p:nvPr/>
            </p:nvSpPr>
            <p:spPr bwMode="auto">
              <a:xfrm flipV="1">
                <a:off x="1190" y="2556"/>
                <a:ext cx="0" cy="5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" name="Line 104"/>
              <p:cNvSpPr>
                <a:spLocks noChangeShapeType="1"/>
              </p:cNvSpPr>
              <p:nvPr/>
            </p:nvSpPr>
            <p:spPr bwMode="auto">
              <a:xfrm flipV="1">
                <a:off x="1190" y="2480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" name="Freeform 105"/>
              <p:cNvSpPr>
                <a:spLocks/>
              </p:cNvSpPr>
              <p:nvPr/>
            </p:nvSpPr>
            <p:spPr bwMode="auto">
              <a:xfrm>
                <a:off x="1404" y="2393"/>
                <a:ext cx="173" cy="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20" y="28"/>
                  </a:cxn>
                  <a:cxn ang="0">
                    <a:pos x="27" y="38"/>
                  </a:cxn>
                  <a:cxn ang="0">
                    <a:pos x="33" y="47"/>
                  </a:cxn>
                  <a:cxn ang="0">
                    <a:pos x="40" y="57"/>
                  </a:cxn>
                  <a:cxn ang="0">
                    <a:pos x="47" y="66"/>
                  </a:cxn>
                  <a:cxn ang="0">
                    <a:pos x="53" y="76"/>
                  </a:cxn>
                  <a:cxn ang="0">
                    <a:pos x="67" y="105"/>
                  </a:cxn>
                  <a:cxn ang="0">
                    <a:pos x="73" y="114"/>
                  </a:cxn>
                  <a:cxn ang="0">
                    <a:pos x="73" y="133"/>
                  </a:cxn>
                  <a:cxn ang="0">
                    <a:pos x="80" y="143"/>
                  </a:cxn>
                  <a:cxn ang="0">
                    <a:pos x="80" y="152"/>
                  </a:cxn>
                  <a:cxn ang="0">
                    <a:pos x="87" y="162"/>
                  </a:cxn>
                  <a:cxn ang="0">
                    <a:pos x="87" y="171"/>
                  </a:cxn>
                  <a:cxn ang="0">
                    <a:pos x="93" y="181"/>
                  </a:cxn>
                  <a:cxn ang="0">
                    <a:pos x="100" y="191"/>
                  </a:cxn>
                  <a:cxn ang="0">
                    <a:pos x="100" y="200"/>
                  </a:cxn>
                  <a:cxn ang="0">
                    <a:pos x="106" y="200"/>
                  </a:cxn>
                  <a:cxn ang="0">
                    <a:pos x="113" y="209"/>
                  </a:cxn>
                  <a:cxn ang="0">
                    <a:pos x="126" y="219"/>
                  </a:cxn>
                  <a:cxn ang="0">
                    <a:pos x="133" y="229"/>
                  </a:cxn>
                  <a:cxn ang="0">
                    <a:pos x="146" y="248"/>
                  </a:cxn>
                  <a:cxn ang="0">
                    <a:pos x="160" y="257"/>
                  </a:cxn>
                  <a:cxn ang="0">
                    <a:pos x="166" y="267"/>
                  </a:cxn>
                  <a:cxn ang="0">
                    <a:pos x="173" y="276"/>
                  </a:cxn>
                  <a:cxn ang="0">
                    <a:pos x="180" y="286"/>
                  </a:cxn>
                  <a:cxn ang="0">
                    <a:pos x="187" y="295"/>
                  </a:cxn>
                  <a:cxn ang="0">
                    <a:pos x="194" y="305"/>
                  </a:cxn>
                  <a:cxn ang="0">
                    <a:pos x="194" y="315"/>
                  </a:cxn>
                </a:cxnLst>
                <a:rect l="0" t="0" r="r" b="b"/>
                <a:pathLst>
                  <a:path w="195" h="316">
                    <a:moveTo>
                      <a:pt x="0" y="0"/>
                    </a:moveTo>
                    <a:lnTo>
                      <a:pt x="6" y="9"/>
                    </a:lnTo>
                    <a:lnTo>
                      <a:pt x="20" y="28"/>
                    </a:lnTo>
                    <a:lnTo>
                      <a:pt x="27" y="38"/>
                    </a:lnTo>
                    <a:lnTo>
                      <a:pt x="33" y="47"/>
                    </a:lnTo>
                    <a:lnTo>
                      <a:pt x="40" y="57"/>
                    </a:lnTo>
                    <a:lnTo>
                      <a:pt x="47" y="66"/>
                    </a:lnTo>
                    <a:lnTo>
                      <a:pt x="53" y="76"/>
                    </a:lnTo>
                    <a:lnTo>
                      <a:pt x="67" y="105"/>
                    </a:lnTo>
                    <a:lnTo>
                      <a:pt x="73" y="114"/>
                    </a:lnTo>
                    <a:lnTo>
                      <a:pt x="73" y="133"/>
                    </a:lnTo>
                    <a:lnTo>
                      <a:pt x="80" y="143"/>
                    </a:lnTo>
                    <a:lnTo>
                      <a:pt x="80" y="152"/>
                    </a:lnTo>
                    <a:lnTo>
                      <a:pt x="87" y="162"/>
                    </a:lnTo>
                    <a:lnTo>
                      <a:pt x="87" y="171"/>
                    </a:lnTo>
                    <a:lnTo>
                      <a:pt x="93" y="181"/>
                    </a:lnTo>
                    <a:lnTo>
                      <a:pt x="100" y="191"/>
                    </a:lnTo>
                    <a:lnTo>
                      <a:pt x="100" y="200"/>
                    </a:lnTo>
                    <a:lnTo>
                      <a:pt x="106" y="200"/>
                    </a:lnTo>
                    <a:lnTo>
                      <a:pt x="113" y="209"/>
                    </a:lnTo>
                    <a:lnTo>
                      <a:pt x="126" y="219"/>
                    </a:lnTo>
                    <a:lnTo>
                      <a:pt x="133" y="229"/>
                    </a:lnTo>
                    <a:lnTo>
                      <a:pt x="146" y="248"/>
                    </a:lnTo>
                    <a:lnTo>
                      <a:pt x="160" y="257"/>
                    </a:lnTo>
                    <a:lnTo>
                      <a:pt x="166" y="267"/>
                    </a:lnTo>
                    <a:lnTo>
                      <a:pt x="173" y="276"/>
                    </a:lnTo>
                    <a:lnTo>
                      <a:pt x="180" y="286"/>
                    </a:lnTo>
                    <a:lnTo>
                      <a:pt x="187" y="295"/>
                    </a:lnTo>
                    <a:lnTo>
                      <a:pt x="194" y="305"/>
                    </a:lnTo>
                    <a:lnTo>
                      <a:pt x="194" y="31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21" name="Group 106"/>
              <p:cNvGrpSpPr>
                <a:grpSpLocks/>
              </p:cNvGrpSpPr>
              <p:nvPr/>
            </p:nvGrpSpPr>
            <p:grpSpPr bwMode="auto">
              <a:xfrm>
                <a:off x="1088" y="3396"/>
                <a:ext cx="256" cy="287"/>
                <a:chOff x="1804" y="3440"/>
                <a:chExt cx="289" cy="287"/>
              </a:xfrm>
            </p:grpSpPr>
            <p:sp>
              <p:nvSpPr>
                <p:cNvPr id="130" name="Freeform 107"/>
                <p:cNvSpPr>
                  <a:spLocks/>
                </p:cNvSpPr>
                <p:nvPr/>
              </p:nvSpPr>
              <p:spPr bwMode="auto">
                <a:xfrm>
                  <a:off x="1979" y="3468"/>
                  <a:ext cx="114" cy="1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6" y="19"/>
                    </a:cxn>
                    <a:cxn ang="0">
                      <a:pos x="13" y="38"/>
                    </a:cxn>
                    <a:cxn ang="0">
                      <a:pos x="19" y="48"/>
                    </a:cxn>
                    <a:cxn ang="0">
                      <a:pos x="26" y="67"/>
                    </a:cxn>
                    <a:cxn ang="0">
                      <a:pos x="33" y="105"/>
                    </a:cxn>
                    <a:cxn ang="0">
                      <a:pos x="33" y="124"/>
                    </a:cxn>
                    <a:cxn ang="0">
                      <a:pos x="39" y="143"/>
                    </a:cxn>
                    <a:cxn ang="0">
                      <a:pos x="53" y="163"/>
                    </a:cxn>
                    <a:cxn ang="0">
                      <a:pos x="53" y="172"/>
                    </a:cxn>
                    <a:cxn ang="0">
                      <a:pos x="59" y="172"/>
                    </a:cxn>
                    <a:cxn ang="0">
                      <a:pos x="66" y="182"/>
                    </a:cxn>
                    <a:cxn ang="0">
                      <a:pos x="73" y="182"/>
                    </a:cxn>
                    <a:cxn ang="0">
                      <a:pos x="86" y="192"/>
                    </a:cxn>
                    <a:cxn ang="0">
                      <a:pos x="93" y="192"/>
                    </a:cxn>
                    <a:cxn ang="0">
                      <a:pos x="99" y="192"/>
                    </a:cxn>
                    <a:cxn ang="0">
                      <a:pos x="113" y="192"/>
                    </a:cxn>
                  </a:cxnLst>
                  <a:rect l="0" t="0" r="r" b="b"/>
                  <a:pathLst>
                    <a:path w="114" h="193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3" y="38"/>
                      </a:lnTo>
                      <a:lnTo>
                        <a:pt x="19" y="48"/>
                      </a:lnTo>
                      <a:lnTo>
                        <a:pt x="26" y="67"/>
                      </a:lnTo>
                      <a:lnTo>
                        <a:pt x="33" y="105"/>
                      </a:lnTo>
                      <a:lnTo>
                        <a:pt x="33" y="124"/>
                      </a:lnTo>
                      <a:lnTo>
                        <a:pt x="39" y="143"/>
                      </a:lnTo>
                      <a:lnTo>
                        <a:pt x="53" y="163"/>
                      </a:lnTo>
                      <a:lnTo>
                        <a:pt x="53" y="172"/>
                      </a:lnTo>
                      <a:lnTo>
                        <a:pt x="59" y="172"/>
                      </a:lnTo>
                      <a:lnTo>
                        <a:pt x="66" y="182"/>
                      </a:lnTo>
                      <a:lnTo>
                        <a:pt x="73" y="182"/>
                      </a:lnTo>
                      <a:lnTo>
                        <a:pt x="86" y="192"/>
                      </a:lnTo>
                      <a:lnTo>
                        <a:pt x="93" y="192"/>
                      </a:lnTo>
                      <a:lnTo>
                        <a:pt x="99" y="192"/>
                      </a:lnTo>
                      <a:lnTo>
                        <a:pt x="113" y="192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" name="Freeform 108"/>
                <p:cNvSpPr>
                  <a:spLocks/>
                </p:cNvSpPr>
                <p:nvPr/>
              </p:nvSpPr>
              <p:spPr bwMode="auto">
                <a:xfrm>
                  <a:off x="1804" y="3440"/>
                  <a:ext cx="127" cy="221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119" y="9"/>
                    </a:cxn>
                    <a:cxn ang="0">
                      <a:pos x="112" y="9"/>
                    </a:cxn>
                    <a:cxn ang="0">
                      <a:pos x="106" y="9"/>
                    </a:cxn>
                    <a:cxn ang="0">
                      <a:pos x="99" y="19"/>
                    </a:cxn>
                    <a:cxn ang="0">
                      <a:pos x="99" y="28"/>
                    </a:cxn>
                    <a:cxn ang="0">
                      <a:pos x="86" y="48"/>
                    </a:cxn>
                    <a:cxn ang="0">
                      <a:pos x="79" y="76"/>
                    </a:cxn>
                    <a:cxn ang="0">
                      <a:pos x="79" y="85"/>
                    </a:cxn>
                    <a:cxn ang="0">
                      <a:pos x="72" y="105"/>
                    </a:cxn>
                    <a:cxn ang="0">
                      <a:pos x="72" y="114"/>
                    </a:cxn>
                    <a:cxn ang="0">
                      <a:pos x="72" y="134"/>
                    </a:cxn>
                    <a:cxn ang="0">
                      <a:pos x="66" y="143"/>
                    </a:cxn>
                    <a:cxn ang="0">
                      <a:pos x="66" y="162"/>
                    </a:cxn>
                    <a:cxn ang="0">
                      <a:pos x="59" y="171"/>
                    </a:cxn>
                    <a:cxn ang="0">
                      <a:pos x="53" y="181"/>
                    </a:cxn>
                    <a:cxn ang="0">
                      <a:pos x="46" y="191"/>
                    </a:cxn>
                    <a:cxn ang="0">
                      <a:pos x="39" y="200"/>
                    </a:cxn>
                    <a:cxn ang="0">
                      <a:pos x="33" y="200"/>
                    </a:cxn>
                    <a:cxn ang="0">
                      <a:pos x="26" y="210"/>
                    </a:cxn>
                    <a:cxn ang="0">
                      <a:pos x="19" y="220"/>
                    </a:cxn>
                    <a:cxn ang="0">
                      <a:pos x="13" y="220"/>
                    </a:cxn>
                    <a:cxn ang="0">
                      <a:pos x="6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127" h="221">
                      <a:moveTo>
                        <a:pt x="126" y="0"/>
                      </a:moveTo>
                      <a:lnTo>
                        <a:pt x="119" y="9"/>
                      </a:lnTo>
                      <a:lnTo>
                        <a:pt x="112" y="9"/>
                      </a:lnTo>
                      <a:lnTo>
                        <a:pt x="106" y="9"/>
                      </a:lnTo>
                      <a:lnTo>
                        <a:pt x="99" y="19"/>
                      </a:lnTo>
                      <a:lnTo>
                        <a:pt x="99" y="28"/>
                      </a:lnTo>
                      <a:lnTo>
                        <a:pt x="86" y="48"/>
                      </a:lnTo>
                      <a:lnTo>
                        <a:pt x="79" y="76"/>
                      </a:lnTo>
                      <a:lnTo>
                        <a:pt x="79" y="85"/>
                      </a:lnTo>
                      <a:lnTo>
                        <a:pt x="72" y="105"/>
                      </a:lnTo>
                      <a:lnTo>
                        <a:pt x="72" y="114"/>
                      </a:lnTo>
                      <a:lnTo>
                        <a:pt x="72" y="134"/>
                      </a:lnTo>
                      <a:lnTo>
                        <a:pt x="66" y="143"/>
                      </a:lnTo>
                      <a:lnTo>
                        <a:pt x="66" y="162"/>
                      </a:lnTo>
                      <a:lnTo>
                        <a:pt x="59" y="171"/>
                      </a:lnTo>
                      <a:lnTo>
                        <a:pt x="53" y="181"/>
                      </a:lnTo>
                      <a:lnTo>
                        <a:pt x="46" y="191"/>
                      </a:lnTo>
                      <a:lnTo>
                        <a:pt x="39" y="200"/>
                      </a:lnTo>
                      <a:lnTo>
                        <a:pt x="33" y="200"/>
                      </a:lnTo>
                      <a:lnTo>
                        <a:pt x="26" y="210"/>
                      </a:lnTo>
                      <a:lnTo>
                        <a:pt x="19" y="220"/>
                      </a:lnTo>
                      <a:lnTo>
                        <a:pt x="13" y="220"/>
                      </a:lnTo>
                      <a:lnTo>
                        <a:pt x="6" y="220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" name="Freeform 109"/>
                <p:cNvSpPr>
                  <a:spLocks/>
                </p:cNvSpPr>
                <p:nvPr/>
              </p:nvSpPr>
              <p:spPr bwMode="auto">
                <a:xfrm>
                  <a:off x="1951" y="3526"/>
                  <a:ext cx="20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0" y="28"/>
                    </a:cxn>
                    <a:cxn ang="0">
                      <a:pos x="0" y="37"/>
                    </a:cxn>
                    <a:cxn ang="0">
                      <a:pos x="19" y="47"/>
                    </a:cxn>
                    <a:cxn ang="0">
                      <a:pos x="19" y="85"/>
                    </a:cxn>
                    <a:cxn ang="0">
                      <a:pos x="19" y="123"/>
                    </a:cxn>
                    <a:cxn ang="0">
                      <a:pos x="19" y="142"/>
                    </a:cxn>
                    <a:cxn ang="0">
                      <a:pos x="19" y="162"/>
                    </a:cxn>
                    <a:cxn ang="0">
                      <a:pos x="19" y="180"/>
                    </a:cxn>
                    <a:cxn ang="0">
                      <a:pos x="19" y="190"/>
                    </a:cxn>
                    <a:cxn ang="0">
                      <a:pos x="19" y="200"/>
                    </a:cxn>
                  </a:cxnLst>
                  <a:rect l="0" t="0" r="r" b="b"/>
                  <a:pathLst>
                    <a:path w="20" h="2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19" y="47"/>
                      </a:lnTo>
                      <a:lnTo>
                        <a:pt x="19" y="85"/>
                      </a:lnTo>
                      <a:lnTo>
                        <a:pt x="19" y="123"/>
                      </a:lnTo>
                      <a:lnTo>
                        <a:pt x="19" y="142"/>
                      </a:lnTo>
                      <a:lnTo>
                        <a:pt x="19" y="162"/>
                      </a:lnTo>
                      <a:lnTo>
                        <a:pt x="19" y="180"/>
                      </a:lnTo>
                      <a:lnTo>
                        <a:pt x="19" y="190"/>
                      </a:lnTo>
                      <a:lnTo>
                        <a:pt x="19" y="20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" name="Freeform 110"/>
                <p:cNvSpPr>
                  <a:spLocks/>
                </p:cNvSpPr>
                <p:nvPr/>
              </p:nvSpPr>
              <p:spPr bwMode="auto">
                <a:xfrm>
                  <a:off x="1878" y="3488"/>
                  <a:ext cx="48" cy="210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7" y="9"/>
                    </a:cxn>
                    <a:cxn ang="0">
                      <a:pos x="40" y="19"/>
                    </a:cxn>
                    <a:cxn ang="0">
                      <a:pos x="33" y="28"/>
                    </a:cxn>
                    <a:cxn ang="0">
                      <a:pos x="33" y="37"/>
                    </a:cxn>
                    <a:cxn ang="0">
                      <a:pos x="26" y="57"/>
                    </a:cxn>
                    <a:cxn ang="0">
                      <a:pos x="26" y="66"/>
                    </a:cxn>
                    <a:cxn ang="0">
                      <a:pos x="26" y="94"/>
                    </a:cxn>
                    <a:cxn ang="0">
                      <a:pos x="26" y="132"/>
                    </a:cxn>
                    <a:cxn ang="0">
                      <a:pos x="26" y="142"/>
                    </a:cxn>
                    <a:cxn ang="0">
                      <a:pos x="26" y="161"/>
                    </a:cxn>
                    <a:cxn ang="0">
                      <a:pos x="20" y="171"/>
                    </a:cxn>
                    <a:cxn ang="0">
                      <a:pos x="13" y="189"/>
                    </a:cxn>
                    <a:cxn ang="0">
                      <a:pos x="6" y="199"/>
                    </a:cxn>
                    <a:cxn ang="0">
                      <a:pos x="0" y="199"/>
                    </a:cxn>
                    <a:cxn ang="0">
                      <a:pos x="0" y="209"/>
                    </a:cxn>
                    <a:cxn ang="0">
                      <a:pos x="0" y="199"/>
                    </a:cxn>
                  </a:cxnLst>
                  <a:rect l="0" t="0" r="r" b="b"/>
                  <a:pathLst>
                    <a:path w="48" h="210">
                      <a:moveTo>
                        <a:pt x="47" y="0"/>
                      </a:moveTo>
                      <a:lnTo>
                        <a:pt x="47" y="9"/>
                      </a:lnTo>
                      <a:lnTo>
                        <a:pt x="40" y="19"/>
                      </a:lnTo>
                      <a:lnTo>
                        <a:pt x="33" y="28"/>
                      </a:lnTo>
                      <a:lnTo>
                        <a:pt x="33" y="37"/>
                      </a:lnTo>
                      <a:lnTo>
                        <a:pt x="26" y="57"/>
                      </a:lnTo>
                      <a:lnTo>
                        <a:pt x="26" y="66"/>
                      </a:lnTo>
                      <a:lnTo>
                        <a:pt x="26" y="94"/>
                      </a:lnTo>
                      <a:lnTo>
                        <a:pt x="26" y="132"/>
                      </a:lnTo>
                      <a:lnTo>
                        <a:pt x="26" y="142"/>
                      </a:lnTo>
                      <a:lnTo>
                        <a:pt x="26" y="161"/>
                      </a:lnTo>
                      <a:lnTo>
                        <a:pt x="20" y="171"/>
                      </a:lnTo>
                      <a:lnTo>
                        <a:pt x="13" y="189"/>
                      </a:lnTo>
                      <a:lnTo>
                        <a:pt x="6" y="199"/>
                      </a:lnTo>
                      <a:lnTo>
                        <a:pt x="0" y="199"/>
                      </a:lnTo>
                      <a:lnTo>
                        <a:pt x="0" y="209"/>
                      </a:lnTo>
                      <a:lnTo>
                        <a:pt x="0" y="199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22" name="Freeform 111"/>
              <p:cNvSpPr>
                <a:spLocks/>
              </p:cNvSpPr>
              <p:nvPr/>
            </p:nvSpPr>
            <p:spPr bwMode="auto">
              <a:xfrm>
                <a:off x="1226" y="3444"/>
                <a:ext cx="42" cy="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9"/>
                  </a:cxn>
                  <a:cxn ang="0">
                    <a:pos x="12" y="37"/>
                  </a:cxn>
                  <a:cxn ang="0">
                    <a:pos x="12" y="76"/>
                  </a:cxn>
                  <a:cxn ang="0">
                    <a:pos x="19" y="114"/>
                  </a:cxn>
                  <a:cxn ang="0">
                    <a:pos x="19" y="133"/>
                  </a:cxn>
                  <a:cxn ang="0">
                    <a:pos x="26" y="142"/>
                  </a:cxn>
                  <a:cxn ang="0">
                    <a:pos x="33" y="171"/>
                  </a:cxn>
                  <a:cxn ang="0">
                    <a:pos x="39" y="180"/>
                  </a:cxn>
                  <a:cxn ang="0">
                    <a:pos x="39" y="190"/>
                  </a:cxn>
                  <a:cxn ang="0">
                    <a:pos x="46" y="190"/>
                  </a:cxn>
                  <a:cxn ang="0">
                    <a:pos x="46" y="200"/>
                  </a:cxn>
                  <a:cxn ang="0">
                    <a:pos x="46" y="190"/>
                  </a:cxn>
                </a:cxnLst>
                <a:rect l="0" t="0" r="r" b="b"/>
                <a:pathLst>
                  <a:path w="47" h="201">
                    <a:moveTo>
                      <a:pt x="0" y="0"/>
                    </a:moveTo>
                    <a:lnTo>
                      <a:pt x="6" y="19"/>
                    </a:lnTo>
                    <a:lnTo>
                      <a:pt x="12" y="37"/>
                    </a:lnTo>
                    <a:lnTo>
                      <a:pt x="12" y="76"/>
                    </a:lnTo>
                    <a:lnTo>
                      <a:pt x="19" y="114"/>
                    </a:lnTo>
                    <a:lnTo>
                      <a:pt x="19" y="133"/>
                    </a:lnTo>
                    <a:lnTo>
                      <a:pt x="26" y="142"/>
                    </a:lnTo>
                    <a:lnTo>
                      <a:pt x="33" y="171"/>
                    </a:lnTo>
                    <a:lnTo>
                      <a:pt x="39" y="180"/>
                    </a:lnTo>
                    <a:lnTo>
                      <a:pt x="39" y="190"/>
                    </a:lnTo>
                    <a:lnTo>
                      <a:pt x="46" y="190"/>
                    </a:lnTo>
                    <a:lnTo>
                      <a:pt x="46" y="200"/>
                    </a:lnTo>
                    <a:lnTo>
                      <a:pt x="46" y="19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Freeform 112"/>
              <p:cNvSpPr>
                <a:spLocks/>
              </p:cNvSpPr>
              <p:nvPr/>
            </p:nvSpPr>
            <p:spPr bwMode="auto">
              <a:xfrm>
                <a:off x="1118" y="3492"/>
                <a:ext cx="59" cy="144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19"/>
                  </a:cxn>
                  <a:cxn ang="0">
                    <a:pos x="52" y="47"/>
                  </a:cxn>
                  <a:cxn ang="0">
                    <a:pos x="52" y="66"/>
                  </a:cxn>
                  <a:cxn ang="0">
                    <a:pos x="45" y="85"/>
                  </a:cxn>
                  <a:cxn ang="0">
                    <a:pos x="45" y="95"/>
                  </a:cxn>
                  <a:cxn ang="0">
                    <a:pos x="39" y="10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5" y="123"/>
                  </a:cxn>
                  <a:cxn ang="0">
                    <a:pos x="25" y="133"/>
                  </a:cxn>
                  <a:cxn ang="0">
                    <a:pos x="19" y="133"/>
                  </a:cxn>
                  <a:cxn ang="0">
                    <a:pos x="12" y="143"/>
                  </a:cxn>
                  <a:cxn ang="0">
                    <a:pos x="6" y="143"/>
                  </a:cxn>
                  <a:cxn ang="0">
                    <a:pos x="0" y="143"/>
                  </a:cxn>
                </a:cxnLst>
                <a:rect l="0" t="0" r="r" b="b"/>
                <a:pathLst>
                  <a:path w="66" h="144">
                    <a:moveTo>
                      <a:pt x="65" y="0"/>
                    </a:moveTo>
                    <a:lnTo>
                      <a:pt x="58" y="19"/>
                    </a:lnTo>
                    <a:lnTo>
                      <a:pt x="52" y="47"/>
                    </a:lnTo>
                    <a:lnTo>
                      <a:pt x="52" y="66"/>
                    </a:lnTo>
                    <a:lnTo>
                      <a:pt x="45" y="85"/>
                    </a:lnTo>
                    <a:lnTo>
                      <a:pt x="45" y="95"/>
                    </a:lnTo>
                    <a:lnTo>
                      <a:pt x="39" y="10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5" y="123"/>
                    </a:lnTo>
                    <a:lnTo>
                      <a:pt x="25" y="133"/>
                    </a:lnTo>
                    <a:lnTo>
                      <a:pt x="19" y="133"/>
                    </a:lnTo>
                    <a:lnTo>
                      <a:pt x="12" y="143"/>
                    </a:lnTo>
                    <a:lnTo>
                      <a:pt x="6" y="143"/>
                    </a:lnTo>
                    <a:lnTo>
                      <a:pt x="0" y="143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Freeform 113"/>
              <p:cNvSpPr>
                <a:spLocks/>
              </p:cNvSpPr>
              <p:nvPr/>
            </p:nvSpPr>
            <p:spPr bwMode="auto">
              <a:xfrm>
                <a:off x="1054" y="3387"/>
                <a:ext cx="143" cy="23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3" y="9"/>
                  </a:cxn>
                  <a:cxn ang="0">
                    <a:pos x="146" y="9"/>
                  </a:cxn>
                  <a:cxn ang="0">
                    <a:pos x="139" y="19"/>
                  </a:cxn>
                  <a:cxn ang="0">
                    <a:pos x="133" y="28"/>
                  </a:cxn>
                  <a:cxn ang="0">
                    <a:pos x="133" y="38"/>
                  </a:cxn>
                  <a:cxn ang="0">
                    <a:pos x="126" y="47"/>
                  </a:cxn>
                  <a:cxn ang="0">
                    <a:pos x="119" y="66"/>
                  </a:cxn>
                  <a:cxn ang="0">
                    <a:pos x="113" y="95"/>
                  </a:cxn>
                  <a:cxn ang="0">
                    <a:pos x="113" y="114"/>
                  </a:cxn>
                  <a:cxn ang="0">
                    <a:pos x="106" y="143"/>
                  </a:cxn>
                  <a:cxn ang="0">
                    <a:pos x="99" y="162"/>
                  </a:cxn>
                  <a:cxn ang="0">
                    <a:pos x="99" y="171"/>
                  </a:cxn>
                  <a:cxn ang="0">
                    <a:pos x="93" y="181"/>
                  </a:cxn>
                  <a:cxn ang="0">
                    <a:pos x="86" y="191"/>
                  </a:cxn>
                  <a:cxn ang="0">
                    <a:pos x="80" y="200"/>
                  </a:cxn>
                  <a:cxn ang="0">
                    <a:pos x="73" y="200"/>
                  </a:cxn>
                  <a:cxn ang="0">
                    <a:pos x="73" y="209"/>
                  </a:cxn>
                  <a:cxn ang="0">
                    <a:pos x="66" y="209"/>
                  </a:cxn>
                  <a:cxn ang="0">
                    <a:pos x="60" y="219"/>
                  </a:cxn>
                  <a:cxn ang="0">
                    <a:pos x="46" y="219"/>
                  </a:cxn>
                  <a:cxn ang="0">
                    <a:pos x="40" y="229"/>
                  </a:cxn>
                  <a:cxn ang="0">
                    <a:pos x="27" y="229"/>
                  </a:cxn>
                  <a:cxn ang="0">
                    <a:pos x="13" y="229"/>
                  </a:cxn>
                  <a:cxn ang="0">
                    <a:pos x="0" y="229"/>
                  </a:cxn>
                  <a:cxn ang="0">
                    <a:pos x="0" y="219"/>
                  </a:cxn>
                </a:cxnLst>
                <a:rect l="0" t="0" r="r" b="b"/>
                <a:pathLst>
                  <a:path w="161" h="230">
                    <a:moveTo>
                      <a:pt x="160" y="0"/>
                    </a:moveTo>
                    <a:lnTo>
                      <a:pt x="153" y="9"/>
                    </a:lnTo>
                    <a:lnTo>
                      <a:pt x="146" y="9"/>
                    </a:lnTo>
                    <a:lnTo>
                      <a:pt x="139" y="19"/>
                    </a:lnTo>
                    <a:lnTo>
                      <a:pt x="133" y="28"/>
                    </a:lnTo>
                    <a:lnTo>
                      <a:pt x="133" y="38"/>
                    </a:lnTo>
                    <a:lnTo>
                      <a:pt x="126" y="47"/>
                    </a:lnTo>
                    <a:lnTo>
                      <a:pt x="119" y="66"/>
                    </a:lnTo>
                    <a:lnTo>
                      <a:pt x="113" y="95"/>
                    </a:lnTo>
                    <a:lnTo>
                      <a:pt x="113" y="114"/>
                    </a:lnTo>
                    <a:lnTo>
                      <a:pt x="106" y="143"/>
                    </a:lnTo>
                    <a:lnTo>
                      <a:pt x="99" y="162"/>
                    </a:lnTo>
                    <a:lnTo>
                      <a:pt x="99" y="171"/>
                    </a:lnTo>
                    <a:lnTo>
                      <a:pt x="93" y="181"/>
                    </a:lnTo>
                    <a:lnTo>
                      <a:pt x="86" y="191"/>
                    </a:lnTo>
                    <a:lnTo>
                      <a:pt x="80" y="200"/>
                    </a:lnTo>
                    <a:lnTo>
                      <a:pt x="73" y="200"/>
                    </a:lnTo>
                    <a:lnTo>
                      <a:pt x="73" y="209"/>
                    </a:lnTo>
                    <a:lnTo>
                      <a:pt x="66" y="209"/>
                    </a:lnTo>
                    <a:lnTo>
                      <a:pt x="60" y="219"/>
                    </a:lnTo>
                    <a:lnTo>
                      <a:pt x="46" y="219"/>
                    </a:lnTo>
                    <a:lnTo>
                      <a:pt x="40" y="229"/>
                    </a:lnTo>
                    <a:lnTo>
                      <a:pt x="27" y="229"/>
                    </a:lnTo>
                    <a:lnTo>
                      <a:pt x="13" y="229"/>
                    </a:lnTo>
                    <a:lnTo>
                      <a:pt x="0" y="229"/>
                    </a:lnTo>
                    <a:lnTo>
                      <a:pt x="0" y="219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Freeform 114"/>
              <p:cNvSpPr>
                <a:spLocks/>
              </p:cNvSpPr>
              <p:nvPr/>
            </p:nvSpPr>
            <p:spPr bwMode="auto">
              <a:xfrm>
                <a:off x="1148" y="3405"/>
                <a:ext cx="67" cy="221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9"/>
                  </a:cxn>
                  <a:cxn ang="0">
                    <a:pos x="60" y="9"/>
                  </a:cxn>
                  <a:cxn ang="0">
                    <a:pos x="53" y="19"/>
                  </a:cxn>
                  <a:cxn ang="0">
                    <a:pos x="53" y="28"/>
                  </a:cxn>
                  <a:cxn ang="0">
                    <a:pos x="40" y="47"/>
                  </a:cxn>
                  <a:cxn ang="0">
                    <a:pos x="40" y="57"/>
                  </a:cxn>
                  <a:cxn ang="0">
                    <a:pos x="40" y="66"/>
                  </a:cxn>
                  <a:cxn ang="0">
                    <a:pos x="27" y="133"/>
                  </a:cxn>
                  <a:cxn ang="0">
                    <a:pos x="20" y="162"/>
                  </a:cxn>
                  <a:cxn ang="0">
                    <a:pos x="13" y="191"/>
                  </a:cxn>
                  <a:cxn ang="0">
                    <a:pos x="13" y="200"/>
                  </a:cxn>
                  <a:cxn ang="0">
                    <a:pos x="7" y="210"/>
                  </a:cxn>
                  <a:cxn ang="0">
                    <a:pos x="0" y="220"/>
                  </a:cxn>
                </a:cxnLst>
                <a:rect l="0" t="0" r="r" b="b"/>
                <a:pathLst>
                  <a:path w="75" h="221">
                    <a:moveTo>
                      <a:pt x="74" y="0"/>
                    </a:moveTo>
                    <a:lnTo>
                      <a:pt x="66" y="9"/>
                    </a:lnTo>
                    <a:lnTo>
                      <a:pt x="60" y="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40" y="47"/>
                    </a:lnTo>
                    <a:lnTo>
                      <a:pt x="40" y="57"/>
                    </a:lnTo>
                    <a:lnTo>
                      <a:pt x="40" y="66"/>
                    </a:lnTo>
                    <a:lnTo>
                      <a:pt x="27" y="133"/>
                    </a:lnTo>
                    <a:lnTo>
                      <a:pt x="20" y="162"/>
                    </a:lnTo>
                    <a:lnTo>
                      <a:pt x="13" y="191"/>
                    </a:lnTo>
                    <a:lnTo>
                      <a:pt x="13" y="200"/>
                    </a:lnTo>
                    <a:lnTo>
                      <a:pt x="7" y="210"/>
                    </a:lnTo>
                    <a:lnTo>
                      <a:pt x="0" y="22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Freeform 115"/>
              <p:cNvSpPr>
                <a:spLocks/>
              </p:cNvSpPr>
              <p:nvPr/>
            </p:nvSpPr>
            <p:spPr bwMode="auto">
              <a:xfrm>
                <a:off x="1176" y="3405"/>
                <a:ext cx="50" cy="24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1" y="19"/>
                  </a:cxn>
                  <a:cxn ang="0">
                    <a:pos x="41" y="28"/>
                  </a:cxn>
                  <a:cxn ang="0">
                    <a:pos x="34" y="37"/>
                  </a:cxn>
                  <a:cxn ang="0">
                    <a:pos x="34" y="57"/>
                  </a:cxn>
                  <a:cxn ang="0">
                    <a:pos x="34" y="66"/>
                  </a:cxn>
                  <a:cxn ang="0">
                    <a:pos x="27" y="95"/>
                  </a:cxn>
                  <a:cxn ang="0">
                    <a:pos x="27" y="143"/>
                  </a:cxn>
                  <a:cxn ang="0">
                    <a:pos x="27" y="171"/>
                  </a:cxn>
                  <a:cxn ang="0">
                    <a:pos x="20" y="200"/>
                  </a:cxn>
                  <a:cxn ang="0">
                    <a:pos x="20" y="210"/>
                  </a:cxn>
                  <a:cxn ang="0">
                    <a:pos x="20" y="219"/>
                  </a:cxn>
                  <a:cxn ang="0">
                    <a:pos x="13" y="228"/>
                  </a:cxn>
                  <a:cxn ang="0">
                    <a:pos x="7" y="238"/>
                  </a:cxn>
                  <a:cxn ang="0">
                    <a:pos x="0" y="238"/>
                  </a:cxn>
                  <a:cxn ang="0">
                    <a:pos x="0" y="248"/>
                  </a:cxn>
                </a:cxnLst>
                <a:rect l="0" t="0" r="r" b="b"/>
                <a:pathLst>
                  <a:path w="56" h="249">
                    <a:moveTo>
                      <a:pt x="55" y="0"/>
                    </a:moveTo>
                    <a:lnTo>
                      <a:pt x="41" y="19"/>
                    </a:lnTo>
                    <a:lnTo>
                      <a:pt x="41" y="28"/>
                    </a:lnTo>
                    <a:lnTo>
                      <a:pt x="34" y="37"/>
                    </a:lnTo>
                    <a:lnTo>
                      <a:pt x="34" y="57"/>
                    </a:lnTo>
                    <a:lnTo>
                      <a:pt x="34" y="66"/>
                    </a:lnTo>
                    <a:lnTo>
                      <a:pt x="27" y="95"/>
                    </a:lnTo>
                    <a:lnTo>
                      <a:pt x="27" y="143"/>
                    </a:lnTo>
                    <a:lnTo>
                      <a:pt x="27" y="171"/>
                    </a:lnTo>
                    <a:lnTo>
                      <a:pt x="20" y="200"/>
                    </a:lnTo>
                    <a:lnTo>
                      <a:pt x="20" y="210"/>
                    </a:lnTo>
                    <a:lnTo>
                      <a:pt x="20" y="219"/>
                    </a:lnTo>
                    <a:lnTo>
                      <a:pt x="13" y="228"/>
                    </a:lnTo>
                    <a:lnTo>
                      <a:pt x="7" y="238"/>
                    </a:lnTo>
                    <a:lnTo>
                      <a:pt x="0" y="238"/>
                    </a:lnTo>
                    <a:lnTo>
                      <a:pt x="0" y="248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Freeform 116"/>
              <p:cNvSpPr>
                <a:spLocks/>
              </p:cNvSpPr>
              <p:nvPr/>
            </p:nvSpPr>
            <p:spPr bwMode="auto">
              <a:xfrm>
                <a:off x="1229" y="3396"/>
                <a:ext cx="96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57"/>
                  </a:cxn>
                  <a:cxn ang="0">
                    <a:pos x="46" y="76"/>
                  </a:cxn>
                  <a:cxn ang="0">
                    <a:pos x="60" y="95"/>
                  </a:cxn>
                  <a:cxn ang="0">
                    <a:pos x="60" y="105"/>
                  </a:cxn>
                  <a:cxn ang="0">
                    <a:pos x="60" y="114"/>
                  </a:cxn>
                  <a:cxn ang="0">
                    <a:pos x="66" y="133"/>
                  </a:cxn>
                  <a:cxn ang="0">
                    <a:pos x="73" y="162"/>
                  </a:cxn>
                  <a:cxn ang="0">
                    <a:pos x="80" y="181"/>
                  </a:cxn>
                  <a:cxn ang="0">
                    <a:pos x="86" y="181"/>
                  </a:cxn>
                  <a:cxn ang="0">
                    <a:pos x="86" y="190"/>
                  </a:cxn>
                  <a:cxn ang="0">
                    <a:pos x="93" y="200"/>
                  </a:cxn>
                  <a:cxn ang="0">
                    <a:pos x="100" y="200"/>
                  </a:cxn>
                  <a:cxn ang="0">
                    <a:pos x="107" y="210"/>
                  </a:cxn>
                </a:cxnLst>
                <a:rect l="0" t="0" r="r" b="b"/>
                <a:pathLst>
                  <a:path w="108" h="211">
                    <a:moveTo>
                      <a:pt x="0" y="0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57"/>
                    </a:lnTo>
                    <a:lnTo>
                      <a:pt x="46" y="76"/>
                    </a:lnTo>
                    <a:lnTo>
                      <a:pt x="60" y="95"/>
                    </a:lnTo>
                    <a:lnTo>
                      <a:pt x="60" y="105"/>
                    </a:lnTo>
                    <a:lnTo>
                      <a:pt x="60" y="114"/>
                    </a:lnTo>
                    <a:lnTo>
                      <a:pt x="66" y="133"/>
                    </a:lnTo>
                    <a:lnTo>
                      <a:pt x="73" y="162"/>
                    </a:lnTo>
                    <a:lnTo>
                      <a:pt x="80" y="181"/>
                    </a:lnTo>
                    <a:lnTo>
                      <a:pt x="86" y="181"/>
                    </a:lnTo>
                    <a:lnTo>
                      <a:pt x="86" y="190"/>
                    </a:lnTo>
                    <a:lnTo>
                      <a:pt x="93" y="200"/>
                    </a:lnTo>
                    <a:lnTo>
                      <a:pt x="100" y="200"/>
                    </a:lnTo>
                    <a:lnTo>
                      <a:pt x="107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Freeform 117"/>
              <p:cNvSpPr>
                <a:spLocks/>
              </p:cNvSpPr>
              <p:nvPr/>
            </p:nvSpPr>
            <p:spPr bwMode="auto">
              <a:xfrm>
                <a:off x="1231" y="3387"/>
                <a:ext cx="119" cy="210"/>
              </a:xfrm>
              <a:custGeom>
                <a:avLst/>
                <a:gdLst/>
                <a:ahLst/>
                <a:cxnLst>
                  <a:cxn ang="0">
                    <a:pos x="133" y="209"/>
                  </a:cxn>
                  <a:cxn ang="0">
                    <a:pos x="126" y="209"/>
                  </a:cxn>
                  <a:cxn ang="0">
                    <a:pos x="119" y="209"/>
                  </a:cxn>
                  <a:cxn ang="0">
                    <a:pos x="113" y="199"/>
                  </a:cxn>
                  <a:cxn ang="0">
                    <a:pos x="106" y="189"/>
                  </a:cxn>
                  <a:cxn ang="0">
                    <a:pos x="73" y="104"/>
                  </a:cxn>
                  <a:cxn ang="0">
                    <a:pos x="59" y="66"/>
                  </a:cxn>
                  <a:cxn ang="0">
                    <a:pos x="39" y="28"/>
                  </a:cxn>
                  <a:cxn ang="0">
                    <a:pos x="39" y="19"/>
                  </a:cxn>
                  <a:cxn ang="0">
                    <a:pos x="33" y="19"/>
                  </a:cxn>
                  <a:cxn ang="0">
                    <a:pos x="26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34" h="210">
                    <a:moveTo>
                      <a:pt x="133" y="209"/>
                    </a:moveTo>
                    <a:lnTo>
                      <a:pt x="126" y="209"/>
                    </a:lnTo>
                    <a:lnTo>
                      <a:pt x="119" y="209"/>
                    </a:lnTo>
                    <a:lnTo>
                      <a:pt x="113" y="199"/>
                    </a:lnTo>
                    <a:lnTo>
                      <a:pt x="106" y="189"/>
                    </a:lnTo>
                    <a:lnTo>
                      <a:pt x="73" y="104"/>
                    </a:lnTo>
                    <a:lnTo>
                      <a:pt x="59" y="66"/>
                    </a:lnTo>
                    <a:lnTo>
                      <a:pt x="39" y="28"/>
                    </a:lnTo>
                    <a:lnTo>
                      <a:pt x="39" y="19"/>
                    </a:lnTo>
                    <a:lnTo>
                      <a:pt x="33" y="19"/>
                    </a:lnTo>
                    <a:lnTo>
                      <a:pt x="26" y="9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Freeform 118"/>
              <p:cNvSpPr>
                <a:spLocks/>
              </p:cNvSpPr>
              <p:nvPr/>
            </p:nvSpPr>
            <p:spPr bwMode="auto">
              <a:xfrm>
                <a:off x="1226" y="3415"/>
                <a:ext cx="97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9"/>
                  </a:cxn>
                  <a:cxn ang="0">
                    <a:pos x="20" y="19"/>
                  </a:cxn>
                  <a:cxn ang="0">
                    <a:pos x="20" y="37"/>
                  </a:cxn>
                  <a:cxn ang="0">
                    <a:pos x="27" y="47"/>
                  </a:cxn>
                  <a:cxn ang="0">
                    <a:pos x="33" y="76"/>
                  </a:cxn>
                  <a:cxn ang="0">
                    <a:pos x="33" y="95"/>
                  </a:cxn>
                  <a:cxn ang="0">
                    <a:pos x="40" y="105"/>
                  </a:cxn>
                  <a:cxn ang="0">
                    <a:pos x="47" y="133"/>
                  </a:cxn>
                  <a:cxn ang="0">
                    <a:pos x="47" y="152"/>
                  </a:cxn>
                  <a:cxn ang="0">
                    <a:pos x="54" y="162"/>
                  </a:cxn>
                  <a:cxn ang="0">
                    <a:pos x="54" y="181"/>
                  </a:cxn>
                  <a:cxn ang="0">
                    <a:pos x="60" y="190"/>
                  </a:cxn>
                  <a:cxn ang="0">
                    <a:pos x="67" y="190"/>
                  </a:cxn>
                  <a:cxn ang="0">
                    <a:pos x="74" y="200"/>
                  </a:cxn>
                  <a:cxn ang="0">
                    <a:pos x="80" y="210"/>
                  </a:cxn>
                  <a:cxn ang="0">
                    <a:pos x="87" y="210"/>
                  </a:cxn>
                  <a:cxn ang="0">
                    <a:pos x="101" y="210"/>
                  </a:cxn>
                  <a:cxn ang="0">
                    <a:pos x="108" y="210"/>
                  </a:cxn>
                </a:cxnLst>
                <a:rect l="0" t="0" r="r" b="b"/>
                <a:pathLst>
                  <a:path w="109" h="211">
                    <a:moveTo>
                      <a:pt x="0" y="0"/>
                    </a:moveTo>
                    <a:lnTo>
                      <a:pt x="13" y="9"/>
                    </a:lnTo>
                    <a:lnTo>
                      <a:pt x="20" y="19"/>
                    </a:lnTo>
                    <a:lnTo>
                      <a:pt x="20" y="37"/>
                    </a:lnTo>
                    <a:lnTo>
                      <a:pt x="27" y="47"/>
                    </a:lnTo>
                    <a:lnTo>
                      <a:pt x="33" y="76"/>
                    </a:lnTo>
                    <a:lnTo>
                      <a:pt x="33" y="95"/>
                    </a:lnTo>
                    <a:lnTo>
                      <a:pt x="40" y="105"/>
                    </a:lnTo>
                    <a:lnTo>
                      <a:pt x="47" y="133"/>
                    </a:lnTo>
                    <a:lnTo>
                      <a:pt x="47" y="152"/>
                    </a:lnTo>
                    <a:lnTo>
                      <a:pt x="54" y="162"/>
                    </a:lnTo>
                    <a:lnTo>
                      <a:pt x="54" y="181"/>
                    </a:lnTo>
                    <a:lnTo>
                      <a:pt x="60" y="190"/>
                    </a:lnTo>
                    <a:lnTo>
                      <a:pt x="67" y="190"/>
                    </a:lnTo>
                    <a:lnTo>
                      <a:pt x="74" y="200"/>
                    </a:lnTo>
                    <a:lnTo>
                      <a:pt x="80" y="210"/>
                    </a:lnTo>
                    <a:lnTo>
                      <a:pt x="87" y="210"/>
                    </a:lnTo>
                    <a:lnTo>
                      <a:pt x="101" y="210"/>
                    </a:lnTo>
                    <a:lnTo>
                      <a:pt x="108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85" name="Picture 119"/>
            <p:cNvPicPr>
              <a:picLocks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160"/>
              <a:ext cx="12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6" name="Freeform 120"/>
            <p:cNvSpPr>
              <a:spLocks/>
            </p:cNvSpPr>
            <p:nvPr/>
          </p:nvSpPr>
          <p:spPr bwMode="auto">
            <a:xfrm>
              <a:off x="1130" y="1440"/>
              <a:ext cx="140" cy="163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0"/>
                </a:cxn>
                <a:cxn ang="0">
                  <a:pos x="59" y="92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8" y="0"/>
                </a:cxn>
                <a:cxn ang="0">
                  <a:pos x="98" y="32"/>
                </a:cxn>
                <a:cxn ang="0">
                  <a:pos x="85" y="69"/>
                </a:cxn>
                <a:cxn ang="0">
                  <a:pos x="74" y="100"/>
                </a:cxn>
                <a:cxn ang="0">
                  <a:pos x="68" y="131"/>
                </a:cxn>
                <a:cxn ang="0">
                  <a:pos x="75" y="145"/>
                </a:cxn>
                <a:cxn ang="0">
                  <a:pos x="94" y="136"/>
                </a:cxn>
                <a:cxn ang="0">
                  <a:pos x="110" y="124"/>
                </a:cxn>
                <a:cxn ang="0">
                  <a:pos x="126" y="110"/>
                </a:cxn>
                <a:cxn ang="0">
                  <a:pos x="133" y="103"/>
                </a:cxn>
                <a:cxn ang="0">
                  <a:pos x="139" y="110"/>
                </a:cxn>
                <a:cxn ang="0">
                  <a:pos x="147" y="119"/>
                </a:cxn>
                <a:cxn ang="0">
                  <a:pos x="154" y="131"/>
                </a:cxn>
                <a:cxn ang="0">
                  <a:pos x="149" y="137"/>
                </a:cxn>
                <a:cxn ang="0">
                  <a:pos x="136" y="138"/>
                </a:cxn>
                <a:cxn ang="0">
                  <a:pos x="123" y="139"/>
                </a:cxn>
                <a:cxn ang="0">
                  <a:pos x="110" y="142"/>
                </a:cxn>
                <a:cxn ang="0">
                  <a:pos x="98" y="146"/>
                </a:cxn>
                <a:cxn ang="0">
                  <a:pos x="88" y="150"/>
                </a:cxn>
                <a:cxn ang="0">
                  <a:pos x="79" y="154"/>
                </a:cxn>
                <a:cxn ang="0">
                  <a:pos x="72" y="159"/>
                </a:cxn>
                <a:cxn ang="0">
                  <a:pos x="63" y="148"/>
                </a:cxn>
                <a:cxn ang="0">
                  <a:pos x="48" y="119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7" h="163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7"/>
                  </a:lnTo>
                  <a:lnTo>
                    <a:pt x="36" y="59"/>
                  </a:lnTo>
                  <a:lnTo>
                    <a:pt x="41" y="70"/>
                  </a:lnTo>
                  <a:lnTo>
                    <a:pt x="48" y="82"/>
                  </a:lnTo>
                  <a:lnTo>
                    <a:pt x="51" y="91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9" y="92"/>
                  </a:lnTo>
                  <a:lnTo>
                    <a:pt x="61" y="82"/>
                  </a:lnTo>
                  <a:lnTo>
                    <a:pt x="65" y="70"/>
                  </a:lnTo>
                  <a:lnTo>
                    <a:pt x="67" y="5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68" y="0"/>
                  </a:lnTo>
                  <a:lnTo>
                    <a:pt x="106" y="11"/>
                  </a:lnTo>
                  <a:lnTo>
                    <a:pt x="98" y="32"/>
                  </a:lnTo>
                  <a:lnTo>
                    <a:pt x="91" y="51"/>
                  </a:lnTo>
                  <a:lnTo>
                    <a:pt x="85" y="69"/>
                  </a:lnTo>
                  <a:lnTo>
                    <a:pt x="79" y="85"/>
                  </a:lnTo>
                  <a:lnTo>
                    <a:pt x="74" y="100"/>
                  </a:lnTo>
                  <a:lnTo>
                    <a:pt x="72" y="115"/>
                  </a:lnTo>
                  <a:lnTo>
                    <a:pt x="68" y="131"/>
                  </a:lnTo>
                  <a:lnTo>
                    <a:pt x="65" y="148"/>
                  </a:lnTo>
                  <a:lnTo>
                    <a:pt x="75" y="145"/>
                  </a:lnTo>
                  <a:lnTo>
                    <a:pt x="84" y="141"/>
                  </a:lnTo>
                  <a:lnTo>
                    <a:pt x="94" y="136"/>
                  </a:lnTo>
                  <a:lnTo>
                    <a:pt x="103" y="130"/>
                  </a:lnTo>
                  <a:lnTo>
                    <a:pt x="110" y="124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32" y="102"/>
                  </a:lnTo>
                  <a:lnTo>
                    <a:pt x="133" y="103"/>
                  </a:lnTo>
                  <a:lnTo>
                    <a:pt x="134" y="106"/>
                  </a:lnTo>
                  <a:lnTo>
                    <a:pt x="139" y="110"/>
                  </a:lnTo>
                  <a:lnTo>
                    <a:pt x="142" y="114"/>
                  </a:lnTo>
                  <a:lnTo>
                    <a:pt x="147" y="119"/>
                  </a:lnTo>
                  <a:lnTo>
                    <a:pt x="151" y="126"/>
                  </a:lnTo>
                  <a:lnTo>
                    <a:pt x="154" y="131"/>
                  </a:lnTo>
                  <a:lnTo>
                    <a:pt x="156" y="137"/>
                  </a:lnTo>
                  <a:lnTo>
                    <a:pt x="149" y="137"/>
                  </a:lnTo>
                  <a:lnTo>
                    <a:pt x="142" y="138"/>
                  </a:lnTo>
                  <a:lnTo>
                    <a:pt x="136" y="138"/>
                  </a:lnTo>
                  <a:lnTo>
                    <a:pt x="129" y="139"/>
                  </a:lnTo>
                  <a:lnTo>
                    <a:pt x="123" y="139"/>
                  </a:lnTo>
                  <a:lnTo>
                    <a:pt x="116" y="142"/>
                  </a:lnTo>
                  <a:lnTo>
                    <a:pt x="110" y="142"/>
                  </a:lnTo>
                  <a:lnTo>
                    <a:pt x="104" y="144"/>
                  </a:lnTo>
                  <a:lnTo>
                    <a:pt x="98" y="146"/>
                  </a:lnTo>
                  <a:lnTo>
                    <a:pt x="93" y="148"/>
                  </a:lnTo>
                  <a:lnTo>
                    <a:pt x="88" y="150"/>
                  </a:lnTo>
                  <a:lnTo>
                    <a:pt x="83" y="152"/>
                  </a:lnTo>
                  <a:lnTo>
                    <a:pt x="79" y="154"/>
                  </a:lnTo>
                  <a:lnTo>
                    <a:pt x="74" y="157"/>
                  </a:lnTo>
                  <a:lnTo>
                    <a:pt x="72" y="159"/>
                  </a:lnTo>
                  <a:lnTo>
                    <a:pt x="69" y="162"/>
                  </a:lnTo>
                  <a:lnTo>
                    <a:pt x="63" y="148"/>
                  </a:lnTo>
                  <a:lnTo>
                    <a:pt x="56" y="134"/>
                  </a:lnTo>
                  <a:lnTo>
                    <a:pt x="48" y="119"/>
                  </a:lnTo>
                  <a:lnTo>
                    <a:pt x="39" y="104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Freeform 121"/>
            <p:cNvSpPr>
              <a:spLocks/>
            </p:cNvSpPr>
            <p:nvPr/>
          </p:nvSpPr>
          <p:spPr bwMode="auto">
            <a:xfrm>
              <a:off x="1152" y="1392"/>
              <a:ext cx="141" cy="164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1"/>
                </a:cxn>
                <a:cxn ang="0">
                  <a:pos x="60" y="93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9" y="0"/>
                </a:cxn>
                <a:cxn ang="0">
                  <a:pos x="99" y="32"/>
                </a:cxn>
                <a:cxn ang="0">
                  <a:pos x="86" y="69"/>
                </a:cxn>
                <a:cxn ang="0">
                  <a:pos x="75" y="101"/>
                </a:cxn>
                <a:cxn ang="0">
                  <a:pos x="69" y="132"/>
                </a:cxn>
                <a:cxn ang="0">
                  <a:pos x="76" y="146"/>
                </a:cxn>
                <a:cxn ang="0">
                  <a:pos x="95" y="137"/>
                </a:cxn>
                <a:cxn ang="0">
                  <a:pos x="111" y="125"/>
                </a:cxn>
                <a:cxn ang="0">
                  <a:pos x="127" y="110"/>
                </a:cxn>
                <a:cxn ang="0">
                  <a:pos x="134" y="104"/>
                </a:cxn>
                <a:cxn ang="0">
                  <a:pos x="139" y="110"/>
                </a:cxn>
                <a:cxn ang="0">
                  <a:pos x="148" y="120"/>
                </a:cxn>
                <a:cxn ang="0">
                  <a:pos x="155" y="132"/>
                </a:cxn>
                <a:cxn ang="0">
                  <a:pos x="150" y="138"/>
                </a:cxn>
                <a:cxn ang="0">
                  <a:pos x="137" y="139"/>
                </a:cxn>
                <a:cxn ang="0">
                  <a:pos x="123" y="140"/>
                </a:cxn>
                <a:cxn ang="0">
                  <a:pos x="111" y="143"/>
                </a:cxn>
                <a:cxn ang="0">
                  <a:pos x="99" y="146"/>
                </a:cxn>
                <a:cxn ang="0">
                  <a:pos x="88" y="151"/>
                </a:cxn>
                <a:cxn ang="0">
                  <a:pos x="79" y="155"/>
                </a:cxn>
                <a:cxn ang="0">
                  <a:pos x="72" y="160"/>
                </a:cxn>
                <a:cxn ang="0">
                  <a:pos x="63" y="149"/>
                </a:cxn>
                <a:cxn ang="0">
                  <a:pos x="48" y="120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8" h="164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8"/>
                  </a:lnTo>
                  <a:lnTo>
                    <a:pt x="36" y="59"/>
                  </a:lnTo>
                  <a:lnTo>
                    <a:pt x="42" y="70"/>
                  </a:lnTo>
                  <a:lnTo>
                    <a:pt x="48" y="82"/>
                  </a:lnTo>
                  <a:lnTo>
                    <a:pt x="52" y="92"/>
                  </a:lnTo>
                  <a:lnTo>
                    <a:pt x="55" y="101"/>
                  </a:lnTo>
                  <a:lnTo>
                    <a:pt x="57" y="98"/>
                  </a:lnTo>
                  <a:lnTo>
                    <a:pt x="60" y="93"/>
                  </a:lnTo>
                  <a:lnTo>
                    <a:pt x="61" y="83"/>
                  </a:lnTo>
                  <a:lnTo>
                    <a:pt x="65" y="70"/>
                  </a:lnTo>
                  <a:lnTo>
                    <a:pt x="68" y="56"/>
                  </a:lnTo>
                  <a:lnTo>
                    <a:pt x="70" y="38"/>
                  </a:lnTo>
                  <a:lnTo>
                    <a:pt x="70" y="20"/>
                  </a:lnTo>
                  <a:lnTo>
                    <a:pt x="69" y="0"/>
                  </a:lnTo>
                  <a:lnTo>
                    <a:pt x="106" y="12"/>
                  </a:lnTo>
                  <a:lnTo>
                    <a:pt x="99" y="32"/>
                  </a:lnTo>
                  <a:lnTo>
                    <a:pt x="92" y="52"/>
                  </a:lnTo>
                  <a:lnTo>
                    <a:pt x="86" y="69"/>
                  </a:lnTo>
                  <a:lnTo>
                    <a:pt x="79" y="85"/>
                  </a:lnTo>
                  <a:lnTo>
                    <a:pt x="75" y="101"/>
                  </a:lnTo>
                  <a:lnTo>
                    <a:pt x="72" y="116"/>
                  </a:lnTo>
                  <a:lnTo>
                    <a:pt x="69" y="132"/>
                  </a:lnTo>
                  <a:lnTo>
                    <a:pt x="66" y="149"/>
                  </a:lnTo>
                  <a:lnTo>
                    <a:pt x="76" y="146"/>
                  </a:lnTo>
                  <a:lnTo>
                    <a:pt x="85" y="142"/>
                  </a:lnTo>
                  <a:lnTo>
                    <a:pt x="95" y="137"/>
                  </a:lnTo>
                  <a:lnTo>
                    <a:pt x="104" y="130"/>
                  </a:lnTo>
                  <a:lnTo>
                    <a:pt x="111" y="125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5" y="106"/>
                  </a:lnTo>
                  <a:lnTo>
                    <a:pt x="139" y="110"/>
                  </a:lnTo>
                  <a:lnTo>
                    <a:pt x="143" y="114"/>
                  </a:lnTo>
                  <a:lnTo>
                    <a:pt x="148" y="120"/>
                  </a:lnTo>
                  <a:lnTo>
                    <a:pt x="152" y="126"/>
                  </a:lnTo>
                  <a:lnTo>
                    <a:pt x="155" y="132"/>
                  </a:lnTo>
                  <a:lnTo>
                    <a:pt x="157" y="138"/>
                  </a:lnTo>
                  <a:lnTo>
                    <a:pt x="150" y="138"/>
                  </a:lnTo>
                  <a:lnTo>
                    <a:pt x="143" y="138"/>
                  </a:lnTo>
                  <a:lnTo>
                    <a:pt x="137" y="139"/>
                  </a:lnTo>
                  <a:lnTo>
                    <a:pt x="130" y="140"/>
                  </a:lnTo>
                  <a:lnTo>
                    <a:pt x="123" y="140"/>
                  </a:lnTo>
                  <a:lnTo>
                    <a:pt x="117" y="142"/>
                  </a:lnTo>
                  <a:lnTo>
                    <a:pt x="111" y="143"/>
                  </a:lnTo>
                  <a:lnTo>
                    <a:pt x="104" y="145"/>
                  </a:lnTo>
                  <a:lnTo>
                    <a:pt x="99" y="146"/>
                  </a:lnTo>
                  <a:lnTo>
                    <a:pt x="94" y="149"/>
                  </a:lnTo>
                  <a:lnTo>
                    <a:pt x="88" y="151"/>
                  </a:lnTo>
                  <a:lnTo>
                    <a:pt x="84" y="153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2" y="160"/>
                  </a:lnTo>
                  <a:lnTo>
                    <a:pt x="69" y="163"/>
                  </a:lnTo>
                  <a:lnTo>
                    <a:pt x="63" y="149"/>
                  </a:lnTo>
                  <a:lnTo>
                    <a:pt x="56" y="134"/>
                  </a:lnTo>
                  <a:lnTo>
                    <a:pt x="48" y="120"/>
                  </a:lnTo>
                  <a:lnTo>
                    <a:pt x="39" y="105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4" name="Group 122"/>
          <p:cNvGrpSpPr>
            <a:grpSpLocks/>
          </p:cNvGrpSpPr>
          <p:nvPr/>
        </p:nvGrpSpPr>
        <p:grpSpPr bwMode="auto">
          <a:xfrm>
            <a:off x="4915986" y="5763294"/>
            <a:ext cx="274637" cy="346075"/>
            <a:chOff x="945" y="1392"/>
            <a:chExt cx="652" cy="2291"/>
          </a:xfrm>
        </p:grpSpPr>
        <p:sp>
          <p:nvSpPr>
            <p:cNvPr id="135" name="Freeform 123"/>
            <p:cNvSpPr>
              <a:spLocks/>
            </p:cNvSpPr>
            <p:nvPr/>
          </p:nvSpPr>
          <p:spPr bwMode="auto">
            <a:xfrm>
              <a:off x="1152" y="1584"/>
              <a:ext cx="172" cy="159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2" y="45"/>
                </a:cxn>
                <a:cxn ang="0">
                  <a:pos x="38" y="62"/>
                </a:cxn>
                <a:cxn ang="0">
                  <a:pos x="58" y="82"/>
                </a:cxn>
                <a:cxn ang="0">
                  <a:pos x="73" y="101"/>
                </a:cxn>
                <a:cxn ang="0">
                  <a:pos x="74" y="90"/>
                </a:cxn>
                <a:cxn ang="0">
                  <a:pos x="73" y="69"/>
                </a:cxn>
                <a:cxn ang="0">
                  <a:pos x="65" y="37"/>
                </a:cxn>
                <a:cxn ang="0">
                  <a:pos x="50" y="0"/>
                </a:cxn>
                <a:cxn ang="0">
                  <a:pos x="92" y="28"/>
                </a:cxn>
                <a:cxn ang="0">
                  <a:pos x="91" y="64"/>
                </a:cxn>
                <a:cxn ang="0">
                  <a:pos x="92" y="97"/>
                </a:cxn>
                <a:cxn ang="0">
                  <a:pos x="98" y="127"/>
                </a:cxn>
                <a:cxn ang="0">
                  <a:pos x="109" y="140"/>
                </a:cxn>
                <a:cxn ang="0">
                  <a:pos x="127" y="129"/>
                </a:cxn>
                <a:cxn ang="0">
                  <a:pos x="138" y="114"/>
                </a:cxn>
                <a:cxn ang="0">
                  <a:pos x="150" y="98"/>
                </a:cxn>
                <a:cxn ang="0">
                  <a:pos x="155" y="91"/>
                </a:cxn>
                <a:cxn ang="0">
                  <a:pos x="162" y="97"/>
                </a:cxn>
                <a:cxn ang="0">
                  <a:pos x="175" y="105"/>
                </a:cxn>
                <a:cxn ang="0">
                  <a:pos x="186" y="115"/>
                </a:cxn>
                <a:cxn ang="0">
                  <a:pos x="184" y="121"/>
                </a:cxn>
                <a:cxn ang="0">
                  <a:pos x="171" y="125"/>
                </a:cxn>
                <a:cxn ang="0">
                  <a:pos x="157" y="127"/>
                </a:cxn>
                <a:cxn ang="0">
                  <a:pos x="145" y="133"/>
                </a:cxn>
                <a:cxn ang="0">
                  <a:pos x="135" y="137"/>
                </a:cxn>
                <a:cxn ang="0">
                  <a:pos x="126" y="143"/>
                </a:cxn>
                <a:cxn ang="0">
                  <a:pos x="118" y="148"/>
                </a:cxn>
                <a:cxn ang="0">
                  <a:pos x="112" y="155"/>
                </a:cxn>
                <a:cxn ang="0">
                  <a:pos x="99" y="145"/>
                </a:cxn>
                <a:cxn ang="0">
                  <a:pos x="72" y="118"/>
                </a:cxn>
                <a:cxn ang="0">
                  <a:pos x="43" y="93"/>
                </a:cxn>
                <a:cxn ang="0">
                  <a:pos x="14" y="73"/>
                </a:cxn>
              </a:cxnLst>
              <a:rect l="0" t="0" r="r" b="b"/>
              <a:pathLst>
                <a:path w="193" h="159">
                  <a:moveTo>
                    <a:pt x="0" y="66"/>
                  </a:moveTo>
                  <a:lnTo>
                    <a:pt x="14" y="37"/>
                  </a:lnTo>
                  <a:lnTo>
                    <a:pt x="15" y="39"/>
                  </a:lnTo>
                  <a:lnTo>
                    <a:pt x="22" y="45"/>
                  </a:lnTo>
                  <a:lnTo>
                    <a:pt x="28" y="52"/>
                  </a:lnTo>
                  <a:lnTo>
                    <a:pt x="38" y="62"/>
                  </a:lnTo>
                  <a:lnTo>
                    <a:pt x="48" y="72"/>
                  </a:lnTo>
                  <a:lnTo>
                    <a:pt x="58" y="82"/>
                  </a:lnTo>
                  <a:lnTo>
                    <a:pt x="66" y="92"/>
                  </a:lnTo>
                  <a:lnTo>
                    <a:pt x="73" y="101"/>
                  </a:lnTo>
                  <a:lnTo>
                    <a:pt x="73" y="97"/>
                  </a:lnTo>
                  <a:lnTo>
                    <a:pt x="74" y="90"/>
                  </a:lnTo>
                  <a:lnTo>
                    <a:pt x="73" y="81"/>
                  </a:lnTo>
                  <a:lnTo>
                    <a:pt x="73" y="69"/>
                  </a:lnTo>
                  <a:lnTo>
                    <a:pt x="70" y="55"/>
                  </a:lnTo>
                  <a:lnTo>
                    <a:pt x="65" y="37"/>
                  </a:lnTo>
                  <a:lnTo>
                    <a:pt x="58" y="20"/>
                  </a:lnTo>
                  <a:lnTo>
                    <a:pt x="50" y="0"/>
                  </a:lnTo>
                  <a:lnTo>
                    <a:pt x="92" y="7"/>
                  </a:lnTo>
                  <a:lnTo>
                    <a:pt x="92" y="28"/>
                  </a:lnTo>
                  <a:lnTo>
                    <a:pt x="91" y="47"/>
                  </a:lnTo>
                  <a:lnTo>
                    <a:pt x="91" y="64"/>
                  </a:lnTo>
                  <a:lnTo>
                    <a:pt x="91" y="81"/>
                  </a:lnTo>
                  <a:lnTo>
                    <a:pt x="92" y="97"/>
                  </a:lnTo>
                  <a:lnTo>
                    <a:pt x="96" y="112"/>
                  </a:lnTo>
                  <a:lnTo>
                    <a:pt x="98" y="127"/>
                  </a:lnTo>
                  <a:lnTo>
                    <a:pt x="102" y="145"/>
                  </a:lnTo>
                  <a:lnTo>
                    <a:pt x="109" y="140"/>
                  </a:lnTo>
                  <a:lnTo>
                    <a:pt x="118" y="135"/>
                  </a:lnTo>
                  <a:lnTo>
                    <a:pt x="127" y="129"/>
                  </a:lnTo>
                  <a:lnTo>
                    <a:pt x="132" y="121"/>
                  </a:lnTo>
                  <a:lnTo>
                    <a:pt x="138" y="114"/>
                  </a:lnTo>
                  <a:lnTo>
                    <a:pt x="145" y="107"/>
                  </a:lnTo>
                  <a:lnTo>
                    <a:pt x="150" y="98"/>
                  </a:lnTo>
                  <a:lnTo>
                    <a:pt x="153" y="90"/>
                  </a:lnTo>
                  <a:lnTo>
                    <a:pt x="155" y="91"/>
                  </a:lnTo>
                  <a:lnTo>
                    <a:pt x="157" y="93"/>
                  </a:lnTo>
                  <a:lnTo>
                    <a:pt x="162" y="97"/>
                  </a:lnTo>
                  <a:lnTo>
                    <a:pt x="167" y="100"/>
                  </a:lnTo>
                  <a:lnTo>
                    <a:pt x="175" y="105"/>
                  </a:lnTo>
                  <a:lnTo>
                    <a:pt x="181" y="110"/>
                  </a:lnTo>
                  <a:lnTo>
                    <a:pt x="186" y="115"/>
                  </a:lnTo>
                  <a:lnTo>
                    <a:pt x="192" y="120"/>
                  </a:lnTo>
                  <a:lnTo>
                    <a:pt x="184" y="121"/>
                  </a:lnTo>
                  <a:lnTo>
                    <a:pt x="176" y="122"/>
                  </a:lnTo>
                  <a:lnTo>
                    <a:pt x="171" y="125"/>
                  </a:lnTo>
                  <a:lnTo>
                    <a:pt x="163" y="126"/>
                  </a:lnTo>
                  <a:lnTo>
                    <a:pt x="157" y="127"/>
                  </a:lnTo>
                  <a:lnTo>
                    <a:pt x="150" y="130"/>
                  </a:lnTo>
                  <a:lnTo>
                    <a:pt x="145" y="133"/>
                  </a:lnTo>
                  <a:lnTo>
                    <a:pt x="140" y="135"/>
                  </a:lnTo>
                  <a:lnTo>
                    <a:pt x="135" y="137"/>
                  </a:lnTo>
                  <a:lnTo>
                    <a:pt x="129" y="140"/>
                  </a:lnTo>
                  <a:lnTo>
                    <a:pt x="126" y="143"/>
                  </a:lnTo>
                  <a:lnTo>
                    <a:pt x="120" y="145"/>
                  </a:lnTo>
                  <a:lnTo>
                    <a:pt x="118" y="148"/>
                  </a:lnTo>
                  <a:lnTo>
                    <a:pt x="114" y="151"/>
                  </a:lnTo>
                  <a:lnTo>
                    <a:pt x="112" y="155"/>
                  </a:lnTo>
                  <a:lnTo>
                    <a:pt x="109" y="158"/>
                  </a:lnTo>
                  <a:lnTo>
                    <a:pt x="99" y="145"/>
                  </a:lnTo>
                  <a:lnTo>
                    <a:pt x="85" y="132"/>
                  </a:lnTo>
                  <a:lnTo>
                    <a:pt x="72" y="118"/>
                  </a:lnTo>
                  <a:lnTo>
                    <a:pt x="57" y="106"/>
                  </a:lnTo>
                  <a:lnTo>
                    <a:pt x="43" y="93"/>
                  </a:lnTo>
                  <a:lnTo>
                    <a:pt x="27" y="82"/>
                  </a:lnTo>
                  <a:lnTo>
                    <a:pt x="14" y="73"/>
                  </a:lnTo>
                  <a:lnTo>
                    <a:pt x="0" y="66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136" name="Group 124"/>
            <p:cNvGrpSpPr>
              <a:grpSpLocks/>
            </p:cNvGrpSpPr>
            <p:nvPr/>
          </p:nvGrpSpPr>
          <p:grpSpPr bwMode="auto">
            <a:xfrm>
              <a:off x="945" y="1477"/>
              <a:ext cx="652" cy="2206"/>
              <a:chOff x="945" y="1477"/>
              <a:chExt cx="652" cy="2206"/>
            </a:xfrm>
          </p:grpSpPr>
          <p:sp>
            <p:nvSpPr>
              <p:cNvPr id="140" name="Freeform 125"/>
              <p:cNvSpPr>
                <a:spLocks/>
              </p:cNvSpPr>
              <p:nvPr/>
            </p:nvSpPr>
            <p:spPr bwMode="auto">
              <a:xfrm>
                <a:off x="1189" y="1477"/>
                <a:ext cx="75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6"/>
                  </a:cxn>
                  <a:cxn ang="0">
                    <a:pos x="0" y="356"/>
                  </a:cxn>
                  <a:cxn ang="0">
                    <a:pos x="0" y="337"/>
                  </a:cxn>
                  <a:cxn ang="0">
                    <a:pos x="0" y="328"/>
                  </a:cxn>
                  <a:cxn ang="0">
                    <a:pos x="0" y="309"/>
                  </a:cxn>
                  <a:cxn ang="0">
                    <a:pos x="0" y="290"/>
                  </a:cxn>
                  <a:cxn ang="0">
                    <a:pos x="0" y="272"/>
                  </a:cxn>
                  <a:cxn ang="0">
                    <a:pos x="0" y="253"/>
                  </a:cxn>
                  <a:cxn ang="0">
                    <a:pos x="0" y="234"/>
                  </a:cxn>
                  <a:cxn ang="0">
                    <a:pos x="6" y="215"/>
                  </a:cxn>
                  <a:cxn ang="0">
                    <a:pos x="12" y="197"/>
                  </a:cxn>
                  <a:cxn ang="0">
                    <a:pos x="12" y="168"/>
                  </a:cxn>
                  <a:cxn ang="0">
                    <a:pos x="19" y="159"/>
                  </a:cxn>
                  <a:cxn ang="0">
                    <a:pos x="19" y="150"/>
                  </a:cxn>
                  <a:cxn ang="0">
                    <a:pos x="25" y="140"/>
                  </a:cxn>
                  <a:cxn ang="0">
                    <a:pos x="25" y="131"/>
                  </a:cxn>
                  <a:cxn ang="0">
                    <a:pos x="31" y="131"/>
                  </a:cxn>
                  <a:cxn ang="0">
                    <a:pos x="31" y="122"/>
                  </a:cxn>
                  <a:cxn ang="0">
                    <a:pos x="38" y="112"/>
                  </a:cxn>
                  <a:cxn ang="0">
                    <a:pos x="44" y="103"/>
                  </a:cxn>
                  <a:cxn ang="0">
                    <a:pos x="57" y="84"/>
                  </a:cxn>
                  <a:cxn ang="0">
                    <a:pos x="63" y="75"/>
                  </a:cxn>
                  <a:cxn ang="0">
                    <a:pos x="70" y="65"/>
                  </a:cxn>
                  <a:cxn ang="0">
                    <a:pos x="76" y="56"/>
                  </a:cxn>
                  <a:cxn ang="0">
                    <a:pos x="83" y="46"/>
                  </a:cxn>
                  <a:cxn ang="0">
                    <a:pos x="83" y="28"/>
                  </a:cxn>
                  <a:cxn ang="0">
                    <a:pos x="83" y="18"/>
                  </a:cxn>
                  <a:cxn ang="0">
                    <a:pos x="83" y="9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56"/>
                  </a:cxn>
                  <a:cxn ang="0">
                    <a:pos x="70" y="122"/>
                  </a:cxn>
                  <a:cxn ang="0">
                    <a:pos x="70" y="140"/>
                  </a:cxn>
                  <a:cxn ang="0">
                    <a:pos x="63" y="178"/>
                  </a:cxn>
                  <a:cxn ang="0">
                    <a:pos x="63" y="187"/>
                  </a:cxn>
                  <a:cxn ang="0">
                    <a:pos x="57" y="206"/>
                  </a:cxn>
                  <a:cxn ang="0">
                    <a:pos x="57" y="225"/>
                  </a:cxn>
                  <a:cxn ang="0">
                    <a:pos x="51" y="234"/>
                  </a:cxn>
                  <a:cxn ang="0">
                    <a:pos x="51" y="244"/>
                  </a:cxn>
                  <a:cxn ang="0">
                    <a:pos x="44" y="272"/>
                  </a:cxn>
                  <a:cxn ang="0">
                    <a:pos x="38" y="281"/>
                  </a:cxn>
                  <a:cxn ang="0">
                    <a:pos x="38" y="290"/>
                  </a:cxn>
                  <a:cxn ang="0">
                    <a:pos x="31" y="300"/>
                  </a:cxn>
                  <a:cxn ang="0">
                    <a:pos x="31" y="309"/>
                  </a:cxn>
                  <a:cxn ang="0">
                    <a:pos x="25" y="319"/>
                  </a:cxn>
                  <a:cxn ang="0">
                    <a:pos x="19" y="328"/>
                  </a:cxn>
                  <a:cxn ang="0">
                    <a:pos x="12" y="337"/>
                  </a:cxn>
                  <a:cxn ang="0">
                    <a:pos x="12" y="347"/>
                  </a:cxn>
                  <a:cxn ang="0">
                    <a:pos x="6" y="356"/>
                  </a:cxn>
                  <a:cxn ang="0">
                    <a:pos x="0" y="356"/>
                  </a:cxn>
                  <a:cxn ang="0">
                    <a:pos x="0" y="366"/>
                  </a:cxn>
                </a:cxnLst>
                <a:rect l="0" t="0" r="r" b="b"/>
                <a:pathLst>
                  <a:path w="84" h="367">
                    <a:moveTo>
                      <a:pt x="0" y="366"/>
                    </a:moveTo>
                    <a:lnTo>
                      <a:pt x="0" y="366"/>
                    </a:lnTo>
                    <a:lnTo>
                      <a:pt x="0" y="356"/>
                    </a:lnTo>
                    <a:lnTo>
                      <a:pt x="0" y="337"/>
                    </a:lnTo>
                    <a:lnTo>
                      <a:pt x="0" y="328"/>
                    </a:lnTo>
                    <a:lnTo>
                      <a:pt x="0" y="309"/>
                    </a:lnTo>
                    <a:lnTo>
                      <a:pt x="0" y="290"/>
                    </a:lnTo>
                    <a:lnTo>
                      <a:pt x="0" y="272"/>
                    </a:lnTo>
                    <a:lnTo>
                      <a:pt x="0" y="253"/>
                    </a:lnTo>
                    <a:lnTo>
                      <a:pt x="0" y="234"/>
                    </a:lnTo>
                    <a:lnTo>
                      <a:pt x="6" y="215"/>
                    </a:lnTo>
                    <a:lnTo>
                      <a:pt x="12" y="197"/>
                    </a:lnTo>
                    <a:lnTo>
                      <a:pt x="12" y="168"/>
                    </a:lnTo>
                    <a:lnTo>
                      <a:pt x="19" y="159"/>
                    </a:lnTo>
                    <a:lnTo>
                      <a:pt x="19" y="150"/>
                    </a:lnTo>
                    <a:lnTo>
                      <a:pt x="25" y="140"/>
                    </a:lnTo>
                    <a:lnTo>
                      <a:pt x="25" y="131"/>
                    </a:lnTo>
                    <a:lnTo>
                      <a:pt x="31" y="131"/>
                    </a:lnTo>
                    <a:lnTo>
                      <a:pt x="31" y="122"/>
                    </a:lnTo>
                    <a:lnTo>
                      <a:pt x="38" y="112"/>
                    </a:lnTo>
                    <a:lnTo>
                      <a:pt x="44" y="103"/>
                    </a:lnTo>
                    <a:lnTo>
                      <a:pt x="57" y="84"/>
                    </a:lnTo>
                    <a:lnTo>
                      <a:pt x="63" y="75"/>
                    </a:lnTo>
                    <a:lnTo>
                      <a:pt x="70" y="65"/>
                    </a:lnTo>
                    <a:lnTo>
                      <a:pt x="76" y="56"/>
                    </a:lnTo>
                    <a:lnTo>
                      <a:pt x="83" y="4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3" y="9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56"/>
                    </a:lnTo>
                    <a:lnTo>
                      <a:pt x="70" y="122"/>
                    </a:lnTo>
                    <a:lnTo>
                      <a:pt x="70" y="140"/>
                    </a:lnTo>
                    <a:lnTo>
                      <a:pt x="63" y="178"/>
                    </a:lnTo>
                    <a:lnTo>
                      <a:pt x="63" y="187"/>
                    </a:lnTo>
                    <a:lnTo>
                      <a:pt x="57" y="206"/>
                    </a:lnTo>
                    <a:lnTo>
                      <a:pt x="57" y="225"/>
                    </a:lnTo>
                    <a:lnTo>
                      <a:pt x="51" y="234"/>
                    </a:lnTo>
                    <a:lnTo>
                      <a:pt x="51" y="244"/>
                    </a:lnTo>
                    <a:lnTo>
                      <a:pt x="44" y="272"/>
                    </a:lnTo>
                    <a:lnTo>
                      <a:pt x="38" y="281"/>
                    </a:lnTo>
                    <a:lnTo>
                      <a:pt x="38" y="290"/>
                    </a:lnTo>
                    <a:lnTo>
                      <a:pt x="31" y="300"/>
                    </a:lnTo>
                    <a:lnTo>
                      <a:pt x="31" y="309"/>
                    </a:lnTo>
                    <a:lnTo>
                      <a:pt x="25" y="319"/>
                    </a:lnTo>
                    <a:lnTo>
                      <a:pt x="19" y="328"/>
                    </a:lnTo>
                    <a:lnTo>
                      <a:pt x="12" y="337"/>
                    </a:lnTo>
                    <a:lnTo>
                      <a:pt x="12" y="347"/>
                    </a:lnTo>
                    <a:lnTo>
                      <a:pt x="6" y="356"/>
                    </a:lnTo>
                    <a:lnTo>
                      <a:pt x="0" y="356"/>
                    </a:lnTo>
                    <a:lnTo>
                      <a:pt x="0" y="366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Freeform 126"/>
              <p:cNvSpPr>
                <a:spLocks/>
              </p:cNvSpPr>
              <p:nvPr/>
            </p:nvSpPr>
            <p:spPr bwMode="auto">
              <a:xfrm>
                <a:off x="1136" y="2756"/>
                <a:ext cx="74" cy="453"/>
              </a:xfrm>
              <a:custGeom>
                <a:avLst/>
                <a:gdLst/>
                <a:ahLst/>
                <a:cxnLst>
                  <a:cxn ang="0">
                    <a:pos x="82" y="395"/>
                  </a:cxn>
                  <a:cxn ang="0">
                    <a:pos x="82" y="395"/>
                  </a:cxn>
                  <a:cxn ang="0">
                    <a:pos x="75" y="395"/>
                  </a:cxn>
                  <a:cxn ang="0">
                    <a:pos x="75" y="405"/>
                  </a:cxn>
                  <a:cxn ang="0">
                    <a:pos x="69" y="405"/>
                  </a:cxn>
                  <a:cxn ang="0">
                    <a:pos x="69" y="414"/>
                  </a:cxn>
                  <a:cxn ang="0">
                    <a:pos x="63" y="423"/>
                  </a:cxn>
                  <a:cxn ang="0">
                    <a:pos x="63" y="433"/>
                  </a:cxn>
                  <a:cxn ang="0">
                    <a:pos x="63" y="442"/>
                  </a:cxn>
                  <a:cxn ang="0">
                    <a:pos x="63" y="452"/>
                  </a:cxn>
                  <a:cxn ang="0">
                    <a:pos x="63" y="442"/>
                  </a:cxn>
                  <a:cxn ang="0">
                    <a:pos x="63" y="433"/>
                  </a:cxn>
                  <a:cxn ang="0">
                    <a:pos x="63" y="423"/>
                  </a:cxn>
                  <a:cxn ang="0">
                    <a:pos x="56" y="405"/>
                  </a:cxn>
                  <a:cxn ang="0">
                    <a:pos x="56" y="395"/>
                  </a:cxn>
                  <a:cxn ang="0">
                    <a:pos x="50" y="385"/>
                  </a:cxn>
                  <a:cxn ang="0">
                    <a:pos x="44" y="367"/>
                  </a:cxn>
                  <a:cxn ang="0">
                    <a:pos x="44" y="357"/>
                  </a:cxn>
                  <a:cxn ang="0">
                    <a:pos x="37" y="348"/>
                  </a:cxn>
                  <a:cxn ang="0">
                    <a:pos x="31" y="329"/>
                  </a:cxn>
                  <a:cxn ang="0">
                    <a:pos x="25" y="320"/>
                  </a:cxn>
                  <a:cxn ang="0">
                    <a:pos x="12" y="301"/>
                  </a:cxn>
                  <a:cxn ang="0">
                    <a:pos x="12" y="292"/>
                  </a:cxn>
                  <a:cxn ang="0">
                    <a:pos x="6" y="272"/>
                  </a:cxn>
                  <a:cxn ang="0">
                    <a:pos x="6" y="263"/>
                  </a:cxn>
                  <a:cxn ang="0">
                    <a:pos x="6" y="254"/>
                  </a:cxn>
                  <a:cxn ang="0">
                    <a:pos x="6" y="244"/>
                  </a:cxn>
                  <a:cxn ang="0">
                    <a:pos x="0" y="235"/>
                  </a:cxn>
                  <a:cxn ang="0">
                    <a:pos x="0" y="226"/>
                  </a:cxn>
                  <a:cxn ang="0">
                    <a:pos x="6" y="216"/>
                  </a:cxn>
                  <a:cxn ang="0">
                    <a:pos x="6" y="197"/>
                  </a:cxn>
                  <a:cxn ang="0">
                    <a:pos x="6" y="188"/>
                  </a:cxn>
                  <a:cxn ang="0">
                    <a:pos x="12" y="179"/>
                  </a:cxn>
                  <a:cxn ang="0">
                    <a:pos x="12" y="169"/>
                  </a:cxn>
                  <a:cxn ang="0">
                    <a:pos x="18" y="169"/>
                  </a:cxn>
                  <a:cxn ang="0">
                    <a:pos x="18" y="159"/>
                  </a:cxn>
                  <a:cxn ang="0">
                    <a:pos x="18" y="150"/>
                  </a:cxn>
                  <a:cxn ang="0">
                    <a:pos x="25" y="141"/>
                  </a:cxn>
                  <a:cxn ang="0">
                    <a:pos x="25" y="131"/>
                  </a:cxn>
                  <a:cxn ang="0">
                    <a:pos x="31" y="122"/>
                  </a:cxn>
                  <a:cxn ang="0">
                    <a:pos x="31" y="113"/>
                  </a:cxn>
                  <a:cxn ang="0">
                    <a:pos x="31" y="103"/>
                  </a:cxn>
                  <a:cxn ang="0">
                    <a:pos x="31" y="94"/>
                  </a:cxn>
                  <a:cxn ang="0">
                    <a:pos x="31" y="84"/>
                  </a:cxn>
                  <a:cxn ang="0">
                    <a:pos x="31" y="75"/>
                  </a:cxn>
                  <a:cxn ang="0">
                    <a:pos x="31" y="66"/>
                  </a:cxn>
                  <a:cxn ang="0">
                    <a:pos x="37" y="56"/>
                  </a:cxn>
                  <a:cxn ang="0">
                    <a:pos x="37" y="46"/>
                  </a:cxn>
                  <a:cxn ang="0">
                    <a:pos x="44" y="37"/>
                  </a:cxn>
                  <a:cxn ang="0">
                    <a:pos x="44" y="28"/>
                  </a:cxn>
                  <a:cxn ang="0">
                    <a:pos x="50" y="28"/>
                  </a:cxn>
                  <a:cxn ang="0">
                    <a:pos x="50" y="18"/>
                  </a:cxn>
                  <a:cxn ang="0">
                    <a:pos x="56" y="18"/>
                  </a:cxn>
                  <a:cxn ang="0">
                    <a:pos x="63" y="9"/>
                  </a:cxn>
                  <a:cxn ang="0">
                    <a:pos x="75" y="0"/>
                  </a:cxn>
                  <a:cxn ang="0">
                    <a:pos x="82" y="0"/>
                  </a:cxn>
                  <a:cxn ang="0">
                    <a:pos x="82" y="395"/>
                  </a:cxn>
                </a:cxnLst>
                <a:rect l="0" t="0" r="r" b="b"/>
                <a:pathLst>
                  <a:path w="83" h="453">
                    <a:moveTo>
                      <a:pt x="82" y="395"/>
                    </a:moveTo>
                    <a:lnTo>
                      <a:pt x="82" y="395"/>
                    </a:lnTo>
                    <a:lnTo>
                      <a:pt x="75" y="395"/>
                    </a:lnTo>
                    <a:lnTo>
                      <a:pt x="75" y="405"/>
                    </a:lnTo>
                    <a:lnTo>
                      <a:pt x="69" y="405"/>
                    </a:lnTo>
                    <a:lnTo>
                      <a:pt x="69" y="414"/>
                    </a:lnTo>
                    <a:lnTo>
                      <a:pt x="63" y="423"/>
                    </a:lnTo>
                    <a:lnTo>
                      <a:pt x="63" y="433"/>
                    </a:lnTo>
                    <a:lnTo>
                      <a:pt x="63" y="442"/>
                    </a:lnTo>
                    <a:lnTo>
                      <a:pt x="63" y="452"/>
                    </a:lnTo>
                    <a:lnTo>
                      <a:pt x="63" y="442"/>
                    </a:lnTo>
                    <a:lnTo>
                      <a:pt x="63" y="433"/>
                    </a:lnTo>
                    <a:lnTo>
                      <a:pt x="63" y="423"/>
                    </a:lnTo>
                    <a:lnTo>
                      <a:pt x="56" y="405"/>
                    </a:lnTo>
                    <a:lnTo>
                      <a:pt x="56" y="395"/>
                    </a:lnTo>
                    <a:lnTo>
                      <a:pt x="50" y="385"/>
                    </a:lnTo>
                    <a:lnTo>
                      <a:pt x="44" y="367"/>
                    </a:lnTo>
                    <a:lnTo>
                      <a:pt x="44" y="357"/>
                    </a:lnTo>
                    <a:lnTo>
                      <a:pt x="37" y="348"/>
                    </a:lnTo>
                    <a:lnTo>
                      <a:pt x="31" y="329"/>
                    </a:lnTo>
                    <a:lnTo>
                      <a:pt x="25" y="320"/>
                    </a:lnTo>
                    <a:lnTo>
                      <a:pt x="12" y="301"/>
                    </a:lnTo>
                    <a:lnTo>
                      <a:pt x="12" y="292"/>
                    </a:lnTo>
                    <a:lnTo>
                      <a:pt x="6" y="272"/>
                    </a:lnTo>
                    <a:lnTo>
                      <a:pt x="6" y="263"/>
                    </a:lnTo>
                    <a:lnTo>
                      <a:pt x="6" y="254"/>
                    </a:lnTo>
                    <a:lnTo>
                      <a:pt x="6" y="244"/>
                    </a:lnTo>
                    <a:lnTo>
                      <a:pt x="0" y="235"/>
                    </a:lnTo>
                    <a:lnTo>
                      <a:pt x="0" y="226"/>
                    </a:lnTo>
                    <a:lnTo>
                      <a:pt x="6" y="216"/>
                    </a:lnTo>
                    <a:lnTo>
                      <a:pt x="6" y="197"/>
                    </a:lnTo>
                    <a:lnTo>
                      <a:pt x="6" y="188"/>
                    </a:lnTo>
                    <a:lnTo>
                      <a:pt x="12" y="179"/>
                    </a:lnTo>
                    <a:lnTo>
                      <a:pt x="12" y="169"/>
                    </a:lnTo>
                    <a:lnTo>
                      <a:pt x="18" y="169"/>
                    </a:lnTo>
                    <a:lnTo>
                      <a:pt x="18" y="159"/>
                    </a:lnTo>
                    <a:lnTo>
                      <a:pt x="18" y="150"/>
                    </a:lnTo>
                    <a:lnTo>
                      <a:pt x="25" y="141"/>
                    </a:lnTo>
                    <a:lnTo>
                      <a:pt x="25" y="131"/>
                    </a:lnTo>
                    <a:lnTo>
                      <a:pt x="31" y="122"/>
                    </a:lnTo>
                    <a:lnTo>
                      <a:pt x="31" y="113"/>
                    </a:lnTo>
                    <a:lnTo>
                      <a:pt x="31" y="103"/>
                    </a:lnTo>
                    <a:lnTo>
                      <a:pt x="31" y="94"/>
                    </a:lnTo>
                    <a:lnTo>
                      <a:pt x="31" y="84"/>
                    </a:lnTo>
                    <a:lnTo>
                      <a:pt x="31" y="75"/>
                    </a:lnTo>
                    <a:lnTo>
                      <a:pt x="31" y="66"/>
                    </a:lnTo>
                    <a:lnTo>
                      <a:pt x="37" y="56"/>
                    </a:lnTo>
                    <a:lnTo>
                      <a:pt x="37" y="46"/>
                    </a:lnTo>
                    <a:lnTo>
                      <a:pt x="44" y="37"/>
                    </a:lnTo>
                    <a:lnTo>
                      <a:pt x="44" y="28"/>
                    </a:lnTo>
                    <a:lnTo>
                      <a:pt x="50" y="28"/>
                    </a:lnTo>
                    <a:lnTo>
                      <a:pt x="50" y="18"/>
                    </a:lnTo>
                    <a:lnTo>
                      <a:pt x="56" y="18"/>
                    </a:lnTo>
                    <a:lnTo>
                      <a:pt x="63" y="9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395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Freeform 127"/>
              <p:cNvSpPr>
                <a:spLocks/>
              </p:cNvSpPr>
              <p:nvPr/>
            </p:nvSpPr>
            <p:spPr bwMode="auto">
              <a:xfrm>
                <a:off x="1409" y="2718"/>
                <a:ext cx="104" cy="4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25" y="9"/>
                  </a:cxn>
                  <a:cxn ang="0">
                    <a:pos x="32" y="18"/>
                  </a:cxn>
                  <a:cxn ang="0">
                    <a:pos x="51" y="37"/>
                  </a:cxn>
                  <a:cxn ang="0">
                    <a:pos x="71" y="74"/>
                  </a:cxn>
                  <a:cxn ang="0">
                    <a:pos x="83" y="94"/>
                  </a:cxn>
                  <a:cxn ang="0">
                    <a:pos x="90" y="121"/>
                  </a:cxn>
                  <a:cxn ang="0">
                    <a:pos x="96" y="149"/>
                  </a:cxn>
                  <a:cxn ang="0">
                    <a:pos x="102" y="197"/>
                  </a:cxn>
                  <a:cxn ang="0">
                    <a:pos x="109" y="244"/>
                  </a:cxn>
                  <a:cxn ang="0">
                    <a:pos x="109" y="262"/>
                  </a:cxn>
                  <a:cxn ang="0">
                    <a:pos x="116" y="290"/>
                  </a:cxn>
                  <a:cxn ang="0">
                    <a:pos x="109" y="319"/>
                  </a:cxn>
                  <a:cxn ang="0">
                    <a:pos x="109" y="357"/>
                  </a:cxn>
                  <a:cxn ang="0">
                    <a:pos x="102" y="375"/>
                  </a:cxn>
                  <a:cxn ang="0">
                    <a:pos x="96" y="403"/>
                  </a:cxn>
                  <a:cxn ang="0">
                    <a:pos x="90" y="432"/>
                  </a:cxn>
                  <a:cxn ang="0">
                    <a:pos x="90" y="365"/>
                  </a:cxn>
                  <a:cxn ang="0">
                    <a:pos x="90" y="310"/>
                  </a:cxn>
                  <a:cxn ang="0">
                    <a:pos x="83" y="282"/>
                  </a:cxn>
                  <a:cxn ang="0">
                    <a:pos x="77" y="253"/>
                  </a:cxn>
                  <a:cxn ang="0">
                    <a:pos x="71" y="216"/>
                  </a:cxn>
                  <a:cxn ang="0">
                    <a:pos x="58" y="187"/>
                  </a:cxn>
                  <a:cxn ang="0">
                    <a:pos x="51" y="169"/>
                  </a:cxn>
                  <a:cxn ang="0">
                    <a:pos x="38" y="149"/>
                  </a:cxn>
                  <a:cxn ang="0">
                    <a:pos x="19" y="131"/>
                  </a:cxn>
                  <a:cxn ang="0">
                    <a:pos x="13" y="121"/>
                  </a:cxn>
                  <a:cxn ang="0">
                    <a:pos x="0" y="103"/>
                  </a:cxn>
                  <a:cxn ang="0">
                    <a:pos x="0" y="84"/>
                  </a:cxn>
                  <a:cxn ang="0">
                    <a:pos x="0" y="56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17" h="43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9"/>
                    </a:lnTo>
                    <a:lnTo>
                      <a:pt x="25" y="9"/>
                    </a:lnTo>
                    <a:lnTo>
                      <a:pt x="25" y="18"/>
                    </a:lnTo>
                    <a:lnTo>
                      <a:pt x="32" y="18"/>
                    </a:lnTo>
                    <a:lnTo>
                      <a:pt x="38" y="18"/>
                    </a:lnTo>
                    <a:lnTo>
                      <a:pt x="51" y="37"/>
                    </a:lnTo>
                    <a:lnTo>
                      <a:pt x="64" y="56"/>
                    </a:lnTo>
                    <a:lnTo>
                      <a:pt x="71" y="74"/>
                    </a:lnTo>
                    <a:lnTo>
                      <a:pt x="77" y="84"/>
                    </a:lnTo>
                    <a:lnTo>
                      <a:pt x="83" y="94"/>
                    </a:lnTo>
                    <a:lnTo>
                      <a:pt x="83" y="103"/>
                    </a:lnTo>
                    <a:lnTo>
                      <a:pt x="90" y="121"/>
                    </a:lnTo>
                    <a:lnTo>
                      <a:pt x="90" y="131"/>
                    </a:lnTo>
                    <a:lnTo>
                      <a:pt x="96" y="149"/>
                    </a:lnTo>
                    <a:lnTo>
                      <a:pt x="96" y="169"/>
                    </a:lnTo>
                    <a:lnTo>
                      <a:pt x="102" y="197"/>
                    </a:lnTo>
                    <a:lnTo>
                      <a:pt x="109" y="234"/>
                    </a:lnTo>
                    <a:lnTo>
                      <a:pt x="109" y="244"/>
                    </a:lnTo>
                    <a:lnTo>
                      <a:pt x="109" y="253"/>
                    </a:lnTo>
                    <a:lnTo>
                      <a:pt x="109" y="262"/>
                    </a:lnTo>
                    <a:lnTo>
                      <a:pt x="116" y="282"/>
                    </a:lnTo>
                    <a:lnTo>
                      <a:pt x="116" y="290"/>
                    </a:lnTo>
                    <a:lnTo>
                      <a:pt x="116" y="300"/>
                    </a:lnTo>
                    <a:lnTo>
                      <a:pt x="109" y="319"/>
                    </a:lnTo>
                    <a:lnTo>
                      <a:pt x="109" y="328"/>
                    </a:lnTo>
                    <a:lnTo>
                      <a:pt x="109" y="357"/>
                    </a:lnTo>
                    <a:lnTo>
                      <a:pt x="102" y="365"/>
                    </a:lnTo>
                    <a:lnTo>
                      <a:pt x="102" y="375"/>
                    </a:lnTo>
                    <a:lnTo>
                      <a:pt x="102" y="394"/>
                    </a:lnTo>
                    <a:lnTo>
                      <a:pt x="96" y="403"/>
                    </a:lnTo>
                    <a:lnTo>
                      <a:pt x="96" y="413"/>
                    </a:lnTo>
                    <a:lnTo>
                      <a:pt x="90" y="432"/>
                    </a:lnTo>
                    <a:lnTo>
                      <a:pt x="90" y="394"/>
                    </a:lnTo>
                    <a:lnTo>
                      <a:pt x="90" y="365"/>
                    </a:lnTo>
                    <a:lnTo>
                      <a:pt x="90" y="328"/>
                    </a:lnTo>
                    <a:lnTo>
                      <a:pt x="90" y="310"/>
                    </a:lnTo>
                    <a:lnTo>
                      <a:pt x="83" y="300"/>
                    </a:lnTo>
                    <a:lnTo>
                      <a:pt x="83" y="282"/>
                    </a:lnTo>
                    <a:lnTo>
                      <a:pt x="83" y="262"/>
                    </a:lnTo>
                    <a:lnTo>
                      <a:pt x="77" y="253"/>
                    </a:lnTo>
                    <a:lnTo>
                      <a:pt x="71" y="234"/>
                    </a:lnTo>
                    <a:lnTo>
                      <a:pt x="71" y="216"/>
                    </a:lnTo>
                    <a:lnTo>
                      <a:pt x="64" y="206"/>
                    </a:lnTo>
                    <a:lnTo>
                      <a:pt x="58" y="187"/>
                    </a:lnTo>
                    <a:lnTo>
                      <a:pt x="51" y="178"/>
                    </a:lnTo>
                    <a:lnTo>
                      <a:pt x="51" y="169"/>
                    </a:lnTo>
                    <a:lnTo>
                      <a:pt x="44" y="159"/>
                    </a:lnTo>
                    <a:lnTo>
                      <a:pt x="38" y="149"/>
                    </a:lnTo>
                    <a:lnTo>
                      <a:pt x="32" y="141"/>
                    </a:lnTo>
                    <a:lnTo>
                      <a:pt x="19" y="131"/>
                    </a:lnTo>
                    <a:lnTo>
                      <a:pt x="13" y="131"/>
                    </a:lnTo>
                    <a:lnTo>
                      <a:pt x="13" y="121"/>
                    </a:lnTo>
                    <a:lnTo>
                      <a:pt x="6" y="112"/>
                    </a:lnTo>
                    <a:lnTo>
                      <a:pt x="0" y="103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Freeform 128"/>
              <p:cNvSpPr>
                <a:spLocks/>
              </p:cNvSpPr>
              <p:nvPr/>
            </p:nvSpPr>
            <p:spPr bwMode="auto">
              <a:xfrm>
                <a:off x="1225" y="2671"/>
                <a:ext cx="179" cy="499"/>
              </a:xfrm>
              <a:custGeom>
                <a:avLst/>
                <a:gdLst/>
                <a:ahLst/>
                <a:cxnLst>
                  <a:cxn ang="0">
                    <a:pos x="201" y="46"/>
                  </a:cxn>
                  <a:cxn ang="0">
                    <a:pos x="194" y="37"/>
                  </a:cxn>
                  <a:cxn ang="0">
                    <a:pos x="187" y="28"/>
                  </a:cxn>
                  <a:cxn ang="0">
                    <a:pos x="174" y="18"/>
                  </a:cxn>
                  <a:cxn ang="0">
                    <a:pos x="161" y="9"/>
                  </a:cxn>
                  <a:cxn ang="0">
                    <a:pos x="148" y="0"/>
                  </a:cxn>
                  <a:cxn ang="0">
                    <a:pos x="135" y="0"/>
                  </a:cxn>
                  <a:cxn ang="0">
                    <a:pos x="123" y="9"/>
                  </a:cxn>
                  <a:cxn ang="0">
                    <a:pos x="103" y="18"/>
                  </a:cxn>
                  <a:cxn ang="0">
                    <a:pos x="90" y="18"/>
                  </a:cxn>
                  <a:cxn ang="0">
                    <a:pos x="71" y="18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9" y="28"/>
                  </a:cxn>
                  <a:cxn ang="0">
                    <a:pos x="19" y="46"/>
                  </a:cxn>
                  <a:cxn ang="0">
                    <a:pos x="13" y="65"/>
                  </a:cxn>
                  <a:cxn ang="0">
                    <a:pos x="0" y="65"/>
                  </a:cxn>
                  <a:cxn ang="0">
                    <a:pos x="0" y="488"/>
                  </a:cxn>
                  <a:cxn ang="0">
                    <a:pos x="13" y="479"/>
                  </a:cxn>
                  <a:cxn ang="0">
                    <a:pos x="19" y="460"/>
                  </a:cxn>
                  <a:cxn ang="0">
                    <a:pos x="32" y="432"/>
                  </a:cxn>
                  <a:cxn ang="0">
                    <a:pos x="32" y="385"/>
                  </a:cxn>
                  <a:cxn ang="0">
                    <a:pos x="39" y="347"/>
                  </a:cxn>
                  <a:cxn ang="0">
                    <a:pos x="39" y="329"/>
                  </a:cxn>
                  <a:cxn ang="0">
                    <a:pos x="39" y="300"/>
                  </a:cxn>
                  <a:cxn ang="0">
                    <a:pos x="39" y="253"/>
                  </a:cxn>
                  <a:cxn ang="0">
                    <a:pos x="39" y="225"/>
                  </a:cxn>
                  <a:cxn ang="0">
                    <a:pos x="45" y="216"/>
                  </a:cxn>
                  <a:cxn ang="0">
                    <a:pos x="52" y="206"/>
                  </a:cxn>
                  <a:cxn ang="0">
                    <a:pos x="58" y="188"/>
                  </a:cxn>
                  <a:cxn ang="0">
                    <a:pos x="77" y="168"/>
                  </a:cxn>
                  <a:cxn ang="0">
                    <a:pos x="90" y="160"/>
                  </a:cxn>
                  <a:cxn ang="0">
                    <a:pos x="103" y="150"/>
                  </a:cxn>
                  <a:cxn ang="0">
                    <a:pos x="116" y="140"/>
                  </a:cxn>
                  <a:cxn ang="0">
                    <a:pos x="129" y="122"/>
                  </a:cxn>
                  <a:cxn ang="0">
                    <a:pos x="142" y="94"/>
                  </a:cxn>
                  <a:cxn ang="0">
                    <a:pos x="155" y="74"/>
                  </a:cxn>
                  <a:cxn ang="0">
                    <a:pos x="174" y="65"/>
                  </a:cxn>
                  <a:cxn ang="0">
                    <a:pos x="187" y="56"/>
                  </a:cxn>
                  <a:cxn ang="0">
                    <a:pos x="201" y="46"/>
                  </a:cxn>
                </a:cxnLst>
                <a:rect l="0" t="0" r="r" b="b"/>
                <a:pathLst>
                  <a:path w="202" h="499">
                    <a:moveTo>
                      <a:pt x="201" y="46"/>
                    </a:moveTo>
                    <a:lnTo>
                      <a:pt x="201" y="46"/>
                    </a:lnTo>
                    <a:lnTo>
                      <a:pt x="201" y="37"/>
                    </a:lnTo>
                    <a:lnTo>
                      <a:pt x="194" y="37"/>
                    </a:lnTo>
                    <a:lnTo>
                      <a:pt x="194" y="28"/>
                    </a:lnTo>
                    <a:lnTo>
                      <a:pt x="187" y="28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8" y="9"/>
                    </a:lnTo>
                    <a:lnTo>
                      <a:pt x="161" y="9"/>
                    </a:lnTo>
                    <a:lnTo>
                      <a:pt x="155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3" y="9"/>
                    </a:lnTo>
                    <a:lnTo>
                      <a:pt x="110" y="9"/>
                    </a:lnTo>
                    <a:lnTo>
                      <a:pt x="103" y="18"/>
                    </a:lnTo>
                    <a:lnTo>
                      <a:pt x="97" y="18"/>
                    </a:lnTo>
                    <a:lnTo>
                      <a:pt x="90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18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45" y="28"/>
                    </a:lnTo>
                    <a:lnTo>
                      <a:pt x="39" y="28"/>
                    </a:lnTo>
                    <a:lnTo>
                      <a:pt x="26" y="37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498"/>
                    </a:lnTo>
                    <a:lnTo>
                      <a:pt x="0" y="488"/>
                    </a:lnTo>
                    <a:lnTo>
                      <a:pt x="6" y="488"/>
                    </a:lnTo>
                    <a:lnTo>
                      <a:pt x="13" y="479"/>
                    </a:lnTo>
                    <a:lnTo>
                      <a:pt x="19" y="469"/>
                    </a:lnTo>
                    <a:lnTo>
                      <a:pt x="19" y="460"/>
                    </a:lnTo>
                    <a:lnTo>
                      <a:pt x="26" y="451"/>
                    </a:lnTo>
                    <a:lnTo>
                      <a:pt x="32" y="432"/>
                    </a:lnTo>
                    <a:lnTo>
                      <a:pt x="32" y="403"/>
                    </a:lnTo>
                    <a:lnTo>
                      <a:pt x="32" y="385"/>
                    </a:lnTo>
                    <a:lnTo>
                      <a:pt x="39" y="357"/>
                    </a:lnTo>
                    <a:lnTo>
                      <a:pt x="39" y="347"/>
                    </a:lnTo>
                    <a:lnTo>
                      <a:pt x="39" y="337"/>
                    </a:lnTo>
                    <a:lnTo>
                      <a:pt x="39" y="329"/>
                    </a:lnTo>
                    <a:lnTo>
                      <a:pt x="39" y="319"/>
                    </a:lnTo>
                    <a:lnTo>
                      <a:pt x="39" y="300"/>
                    </a:lnTo>
                    <a:lnTo>
                      <a:pt x="39" y="272"/>
                    </a:lnTo>
                    <a:lnTo>
                      <a:pt x="39" y="253"/>
                    </a:lnTo>
                    <a:lnTo>
                      <a:pt x="39" y="244"/>
                    </a:lnTo>
                    <a:lnTo>
                      <a:pt x="39" y="225"/>
                    </a:lnTo>
                    <a:lnTo>
                      <a:pt x="45" y="225"/>
                    </a:lnTo>
                    <a:lnTo>
                      <a:pt x="45" y="216"/>
                    </a:lnTo>
                    <a:lnTo>
                      <a:pt x="45" y="206"/>
                    </a:lnTo>
                    <a:lnTo>
                      <a:pt x="52" y="206"/>
                    </a:lnTo>
                    <a:lnTo>
                      <a:pt x="52" y="197"/>
                    </a:lnTo>
                    <a:lnTo>
                      <a:pt x="58" y="188"/>
                    </a:lnTo>
                    <a:lnTo>
                      <a:pt x="65" y="178"/>
                    </a:lnTo>
                    <a:lnTo>
                      <a:pt x="77" y="168"/>
                    </a:lnTo>
                    <a:lnTo>
                      <a:pt x="84" y="168"/>
                    </a:lnTo>
                    <a:lnTo>
                      <a:pt x="90" y="160"/>
                    </a:lnTo>
                    <a:lnTo>
                      <a:pt x="97" y="160"/>
                    </a:lnTo>
                    <a:lnTo>
                      <a:pt x="103" y="150"/>
                    </a:lnTo>
                    <a:lnTo>
                      <a:pt x="110" y="150"/>
                    </a:lnTo>
                    <a:lnTo>
                      <a:pt x="116" y="140"/>
                    </a:lnTo>
                    <a:lnTo>
                      <a:pt x="123" y="131"/>
                    </a:lnTo>
                    <a:lnTo>
                      <a:pt x="129" y="122"/>
                    </a:lnTo>
                    <a:lnTo>
                      <a:pt x="142" y="103"/>
                    </a:lnTo>
                    <a:lnTo>
                      <a:pt x="142" y="94"/>
                    </a:lnTo>
                    <a:lnTo>
                      <a:pt x="148" y="84"/>
                    </a:lnTo>
                    <a:lnTo>
                      <a:pt x="155" y="74"/>
                    </a:lnTo>
                    <a:lnTo>
                      <a:pt x="168" y="65"/>
                    </a:lnTo>
                    <a:lnTo>
                      <a:pt x="174" y="65"/>
                    </a:lnTo>
                    <a:lnTo>
                      <a:pt x="181" y="56"/>
                    </a:lnTo>
                    <a:lnTo>
                      <a:pt x="187" y="56"/>
                    </a:lnTo>
                    <a:lnTo>
                      <a:pt x="194" y="46"/>
                    </a:lnTo>
                    <a:lnTo>
                      <a:pt x="201" y="46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Freeform 129"/>
              <p:cNvSpPr>
                <a:spLocks/>
              </p:cNvSpPr>
              <p:nvPr/>
            </p:nvSpPr>
            <p:spPr bwMode="auto">
              <a:xfrm>
                <a:off x="1422" y="2747"/>
                <a:ext cx="84" cy="3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9" y="19"/>
                  </a:cxn>
                  <a:cxn ang="0">
                    <a:pos x="26" y="38"/>
                  </a:cxn>
                  <a:cxn ang="0">
                    <a:pos x="39" y="47"/>
                  </a:cxn>
                  <a:cxn ang="0">
                    <a:pos x="39" y="57"/>
                  </a:cxn>
                  <a:cxn ang="0">
                    <a:pos x="46" y="66"/>
                  </a:cxn>
                  <a:cxn ang="0">
                    <a:pos x="53" y="86"/>
                  </a:cxn>
                  <a:cxn ang="0">
                    <a:pos x="59" y="95"/>
                  </a:cxn>
                  <a:cxn ang="0">
                    <a:pos x="66" y="114"/>
                  </a:cxn>
                  <a:cxn ang="0">
                    <a:pos x="66" y="123"/>
                  </a:cxn>
                  <a:cxn ang="0">
                    <a:pos x="73" y="133"/>
                  </a:cxn>
                  <a:cxn ang="0">
                    <a:pos x="73" y="152"/>
                  </a:cxn>
                  <a:cxn ang="0">
                    <a:pos x="79" y="172"/>
                  </a:cxn>
                  <a:cxn ang="0">
                    <a:pos x="79" y="181"/>
                  </a:cxn>
                  <a:cxn ang="0">
                    <a:pos x="86" y="191"/>
                  </a:cxn>
                  <a:cxn ang="0">
                    <a:pos x="86" y="201"/>
                  </a:cxn>
                  <a:cxn ang="0">
                    <a:pos x="86" y="219"/>
                  </a:cxn>
                  <a:cxn ang="0">
                    <a:pos x="86" y="238"/>
                  </a:cxn>
                  <a:cxn ang="0">
                    <a:pos x="93" y="258"/>
                  </a:cxn>
                  <a:cxn ang="0">
                    <a:pos x="93" y="277"/>
                  </a:cxn>
                  <a:cxn ang="0">
                    <a:pos x="93" y="305"/>
                  </a:cxn>
                  <a:cxn ang="0">
                    <a:pos x="93" y="325"/>
                  </a:cxn>
                </a:cxnLst>
                <a:rect l="0" t="0" r="r" b="b"/>
                <a:pathLst>
                  <a:path w="94" h="326">
                    <a:moveTo>
                      <a:pt x="0" y="0"/>
                    </a:moveTo>
                    <a:lnTo>
                      <a:pt x="6" y="9"/>
                    </a:lnTo>
                    <a:lnTo>
                      <a:pt x="13" y="9"/>
                    </a:lnTo>
                    <a:lnTo>
                      <a:pt x="19" y="19"/>
                    </a:lnTo>
                    <a:lnTo>
                      <a:pt x="26" y="38"/>
                    </a:lnTo>
                    <a:lnTo>
                      <a:pt x="39" y="47"/>
                    </a:lnTo>
                    <a:lnTo>
                      <a:pt x="39" y="57"/>
                    </a:lnTo>
                    <a:lnTo>
                      <a:pt x="46" y="66"/>
                    </a:lnTo>
                    <a:lnTo>
                      <a:pt x="53" y="86"/>
                    </a:lnTo>
                    <a:lnTo>
                      <a:pt x="59" y="95"/>
                    </a:lnTo>
                    <a:lnTo>
                      <a:pt x="66" y="114"/>
                    </a:lnTo>
                    <a:lnTo>
                      <a:pt x="66" y="123"/>
                    </a:lnTo>
                    <a:lnTo>
                      <a:pt x="73" y="133"/>
                    </a:lnTo>
                    <a:lnTo>
                      <a:pt x="73" y="152"/>
                    </a:lnTo>
                    <a:lnTo>
                      <a:pt x="79" y="172"/>
                    </a:lnTo>
                    <a:lnTo>
                      <a:pt x="79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9"/>
                    </a:lnTo>
                    <a:lnTo>
                      <a:pt x="86" y="238"/>
                    </a:lnTo>
                    <a:lnTo>
                      <a:pt x="93" y="258"/>
                    </a:lnTo>
                    <a:lnTo>
                      <a:pt x="93" y="277"/>
                    </a:lnTo>
                    <a:lnTo>
                      <a:pt x="93" y="305"/>
                    </a:lnTo>
                    <a:lnTo>
                      <a:pt x="93" y="32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Freeform 130"/>
              <p:cNvSpPr>
                <a:spLocks/>
              </p:cNvSpPr>
              <p:nvPr/>
            </p:nvSpPr>
            <p:spPr bwMode="auto">
              <a:xfrm>
                <a:off x="1202" y="2708"/>
                <a:ext cx="191" cy="269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07" y="0"/>
                  </a:cxn>
                  <a:cxn ang="0">
                    <a:pos x="200" y="0"/>
                  </a:cxn>
                  <a:cxn ang="0">
                    <a:pos x="193" y="0"/>
                  </a:cxn>
                  <a:cxn ang="0">
                    <a:pos x="180" y="0"/>
                  </a:cxn>
                  <a:cxn ang="0">
                    <a:pos x="167" y="9"/>
                  </a:cxn>
                  <a:cxn ang="0">
                    <a:pos x="153" y="9"/>
                  </a:cxn>
                  <a:cxn ang="0">
                    <a:pos x="147" y="9"/>
                  </a:cxn>
                  <a:cxn ang="0">
                    <a:pos x="140" y="19"/>
                  </a:cxn>
                  <a:cxn ang="0">
                    <a:pos x="127" y="19"/>
                  </a:cxn>
                  <a:cxn ang="0">
                    <a:pos x="120" y="28"/>
                  </a:cxn>
                  <a:cxn ang="0">
                    <a:pos x="113" y="28"/>
                  </a:cxn>
                  <a:cxn ang="0">
                    <a:pos x="107" y="28"/>
                  </a:cxn>
                  <a:cxn ang="0">
                    <a:pos x="93" y="38"/>
                  </a:cxn>
                  <a:cxn ang="0">
                    <a:pos x="86" y="47"/>
                  </a:cxn>
                  <a:cxn ang="0">
                    <a:pos x="80" y="47"/>
                  </a:cxn>
                  <a:cxn ang="0">
                    <a:pos x="80" y="57"/>
                  </a:cxn>
                  <a:cxn ang="0">
                    <a:pos x="73" y="66"/>
                  </a:cxn>
                  <a:cxn ang="0">
                    <a:pos x="66" y="66"/>
                  </a:cxn>
                  <a:cxn ang="0">
                    <a:pos x="66" y="76"/>
                  </a:cxn>
                  <a:cxn ang="0">
                    <a:pos x="60" y="76"/>
                  </a:cxn>
                  <a:cxn ang="0">
                    <a:pos x="53" y="86"/>
                  </a:cxn>
                  <a:cxn ang="0">
                    <a:pos x="53" y="95"/>
                  </a:cxn>
                  <a:cxn ang="0">
                    <a:pos x="46" y="115"/>
                  </a:cxn>
                  <a:cxn ang="0">
                    <a:pos x="46" y="124"/>
                  </a:cxn>
                  <a:cxn ang="0">
                    <a:pos x="40" y="124"/>
                  </a:cxn>
                  <a:cxn ang="0">
                    <a:pos x="33" y="134"/>
                  </a:cxn>
                  <a:cxn ang="0">
                    <a:pos x="33" y="143"/>
                  </a:cxn>
                  <a:cxn ang="0">
                    <a:pos x="27" y="152"/>
                  </a:cxn>
                  <a:cxn ang="0">
                    <a:pos x="27" y="162"/>
                  </a:cxn>
                  <a:cxn ang="0">
                    <a:pos x="20" y="172"/>
                  </a:cxn>
                  <a:cxn ang="0">
                    <a:pos x="20" y="181"/>
                  </a:cxn>
                  <a:cxn ang="0">
                    <a:pos x="13" y="191"/>
                  </a:cxn>
                  <a:cxn ang="0">
                    <a:pos x="6" y="210"/>
                  </a:cxn>
                  <a:cxn ang="0">
                    <a:pos x="6" y="229"/>
                  </a:cxn>
                  <a:cxn ang="0">
                    <a:pos x="0" y="248"/>
                  </a:cxn>
                  <a:cxn ang="0">
                    <a:pos x="0" y="268"/>
                  </a:cxn>
                </a:cxnLst>
                <a:rect l="0" t="0" r="r" b="b"/>
                <a:pathLst>
                  <a:path w="215" h="269">
                    <a:moveTo>
                      <a:pt x="214" y="0"/>
                    </a:moveTo>
                    <a:lnTo>
                      <a:pt x="207" y="0"/>
                    </a:lnTo>
                    <a:lnTo>
                      <a:pt x="200" y="0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7" y="9"/>
                    </a:lnTo>
                    <a:lnTo>
                      <a:pt x="153" y="9"/>
                    </a:lnTo>
                    <a:lnTo>
                      <a:pt x="147" y="9"/>
                    </a:lnTo>
                    <a:lnTo>
                      <a:pt x="140" y="19"/>
                    </a:lnTo>
                    <a:lnTo>
                      <a:pt x="127" y="19"/>
                    </a:lnTo>
                    <a:lnTo>
                      <a:pt x="120" y="28"/>
                    </a:lnTo>
                    <a:lnTo>
                      <a:pt x="113" y="28"/>
                    </a:lnTo>
                    <a:lnTo>
                      <a:pt x="107" y="28"/>
                    </a:lnTo>
                    <a:lnTo>
                      <a:pt x="93" y="38"/>
                    </a:lnTo>
                    <a:lnTo>
                      <a:pt x="86" y="47"/>
                    </a:lnTo>
                    <a:lnTo>
                      <a:pt x="80" y="47"/>
                    </a:lnTo>
                    <a:lnTo>
                      <a:pt x="80" y="57"/>
                    </a:lnTo>
                    <a:lnTo>
                      <a:pt x="73" y="66"/>
                    </a:lnTo>
                    <a:lnTo>
                      <a:pt x="66" y="66"/>
                    </a:lnTo>
                    <a:lnTo>
                      <a:pt x="66" y="76"/>
                    </a:lnTo>
                    <a:lnTo>
                      <a:pt x="60" y="76"/>
                    </a:lnTo>
                    <a:lnTo>
                      <a:pt x="53" y="86"/>
                    </a:lnTo>
                    <a:lnTo>
                      <a:pt x="53" y="95"/>
                    </a:lnTo>
                    <a:lnTo>
                      <a:pt x="46" y="115"/>
                    </a:lnTo>
                    <a:lnTo>
                      <a:pt x="46" y="124"/>
                    </a:lnTo>
                    <a:lnTo>
                      <a:pt x="40" y="124"/>
                    </a:lnTo>
                    <a:lnTo>
                      <a:pt x="33" y="134"/>
                    </a:lnTo>
                    <a:lnTo>
                      <a:pt x="33" y="143"/>
                    </a:lnTo>
                    <a:lnTo>
                      <a:pt x="27" y="152"/>
                    </a:lnTo>
                    <a:lnTo>
                      <a:pt x="27" y="162"/>
                    </a:lnTo>
                    <a:lnTo>
                      <a:pt x="20" y="172"/>
                    </a:lnTo>
                    <a:lnTo>
                      <a:pt x="20" y="181"/>
                    </a:lnTo>
                    <a:lnTo>
                      <a:pt x="13" y="191"/>
                    </a:lnTo>
                    <a:lnTo>
                      <a:pt x="6" y="210"/>
                    </a:lnTo>
                    <a:lnTo>
                      <a:pt x="6" y="229"/>
                    </a:lnTo>
                    <a:lnTo>
                      <a:pt x="0" y="248"/>
                    </a:lnTo>
                    <a:lnTo>
                      <a:pt x="0" y="26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Freeform 131"/>
              <p:cNvSpPr>
                <a:spLocks/>
              </p:cNvSpPr>
              <p:nvPr/>
            </p:nvSpPr>
            <p:spPr bwMode="auto">
              <a:xfrm>
                <a:off x="945" y="2299"/>
                <a:ext cx="158" cy="661"/>
              </a:xfrm>
              <a:custGeom>
                <a:avLst/>
                <a:gdLst/>
                <a:ahLst/>
                <a:cxnLst>
                  <a:cxn ang="0">
                    <a:pos x="78" y="28"/>
                  </a:cxn>
                  <a:cxn ang="0">
                    <a:pos x="85" y="75"/>
                  </a:cxn>
                  <a:cxn ang="0">
                    <a:pos x="85" y="103"/>
                  </a:cxn>
                  <a:cxn ang="0">
                    <a:pos x="85" y="141"/>
                  </a:cxn>
                  <a:cxn ang="0">
                    <a:pos x="85" y="179"/>
                  </a:cxn>
                  <a:cxn ang="0">
                    <a:pos x="85" y="198"/>
                  </a:cxn>
                  <a:cxn ang="0">
                    <a:pos x="85" y="216"/>
                  </a:cxn>
                  <a:cxn ang="0">
                    <a:pos x="78" y="235"/>
                  </a:cxn>
                  <a:cxn ang="0">
                    <a:pos x="72" y="254"/>
                  </a:cxn>
                  <a:cxn ang="0">
                    <a:pos x="65" y="273"/>
                  </a:cxn>
                  <a:cxn ang="0">
                    <a:pos x="52" y="301"/>
                  </a:cxn>
                  <a:cxn ang="0">
                    <a:pos x="39" y="311"/>
                  </a:cxn>
                  <a:cxn ang="0">
                    <a:pos x="32" y="320"/>
                  </a:cxn>
                  <a:cxn ang="0">
                    <a:pos x="26" y="339"/>
                  </a:cxn>
                  <a:cxn ang="0">
                    <a:pos x="19" y="367"/>
                  </a:cxn>
                  <a:cxn ang="0">
                    <a:pos x="19" y="414"/>
                  </a:cxn>
                  <a:cxn ang="0">
                    <a:pos x="19" y="452"/>
                  </a:cxn>
                  <a:cxn ang="0">
                    <a:pos x="13" y="499"/>
                  </a:cxn>
                  <a:cxn ang="0">
                    <a:pos x="6" y="518"/>
                  </a:cxn>
                  <a:cxn ang="0">
                    <a:pos x="6" y="546"/>
                  </a:cxn>
                  <a:cxn ang="0">
                    <a:pos x="0" y="584"/>
                  </a:cxn>
                  <a:cxn ang="0">
                    <a:pos x="6" y="612"/>
                  </a:cxn>
                  <a:cxn ang="0">
                    <a:pos x="6" y="631"/>
                  </a:cxn>
                  <a:cxn ang="0">
                    <a:pos x="13" y="660"/>
                  </a:cxn>
                  <a:cxn ang="0">
                    <a:pos x="13" y="641"/>
                  </a:cxn>
                  <a:cxn ang="0">
                    <a:pos x="13" y="622"/>
                  </a:cxn>
                  <a:cxn ang="0">
                    <a:pos x="13" y="594"/>
                  </a:cxn>
                  <a:cxn ang="0">
                    <a:pos x="19" y="556"/>
                  </a:cxn>
                  <a:cxn ang="0">
                    <a:pos x="19" y="537"/>
                  </a:cxn>
                  <a:cxn ang="0">
                    <a:pos x="32" y="499"/>
                  </a:cxn>
                  <a:cxn ang="0">
                    <a:pos x="45" y="471"/>
                  </a:cxn>
                  <a:cxn ang="0">
                    <a:pos x="52" y="452"/>
                  </a:cxn>
                  <a:cxn ang="0">
                    <a:pos x="72" y="424"/>
                  </a:cxn>
                  <a:cxn ang="0">
                    <a:pos x="98" y="386"/>
                  </a:cxn>
                  <a:cxn ang="0">
                    <a:pos x="118" y="348"/>
                  </a:cxn>
                  <a:cxn ang="0">
                    <a:pos x="124" y="330"/>
                  </a:cxn>
                  <a:cxn ang="0">
                    <a:pos x="131" y="311"/>
                  </a:cxn>
                  <a:cxn ang="0">
                    <a:pos x="137" y="292"/>
                  </a:cxn>
                  <a:cxn ang="0">
                    <a:pos x="150" y="264"/>
                  </a:cxn>
                  <a:cxn ang="0">
                    <a:pos x="157" y="245"/>
                  </a:cxn>
                  <a:cxn ang="0">
                    <a:pos x="163" y="226"/>
                  </a:cxn>
                  <a:cxn ang="0">
                    <a:pos x="170" y="198"/>
                  </a:cxn>
                  <a:cxn ang="0">
                    <a:pos x="177" y="179"/>
                  </a:cxn>
                  <a:cxn ang="0">
                    <a:pos x="170" y="160"/>
                  </a:cxn>
                  <a:cxn ang="0">
                    <a:pos x="157" y="122"/>
                  </a:cxn>
                  <a:cxn ang="0">
                    <a:pos x="150" y="84"/>
                  </a:cxn>
                  <a:cxn ang="0">
                    <a:pos x="131" y="47"/>
                  </a:cxn>
                  <a:cxn ang="0">
                    <a:pos x="124" y="37"/>
                  </a:cxn>
                  <a:cxn ang="0">
                    <a:pos x="118" y="18"/>
                  </a:cxn>
                  <a:cxn ang="0">
                    <a:pos x="111" y="9"/>
                  </a:cxn>
                  <a:cxn ang="0">
                    <a:pos x="98" y="9"/>
                  </a:cxn>
                  <a:cxn ang="0">
                    <a:pos x="91" y="9"/>
                  </a:cxn>
                  <a:cxn ang="0">
                    <a:pos x="78" y="18"/>
                  </a:cxn>
                </a:cxnLst>
                <a:rect l="0" t="0" r="r" b="b"/>
                <a:pathLst>
                  <a:path w="178" h="661">
                    <a:moveTo>
                      <a:pt x="78" y="28"/>
                    </a:moveTo>
                    <a:lnTo>
                      <a:pt x="78" y="28"/>
                    </a:lnTo>
                    <a:lnTo>
                      <a:pt x="78" y="47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5" y="103"/>
                    </a:lnTo>
                    <a:lnTo>
                      <a:pt x="85" y="122"/>
                    </a:lnTo>
                    <a:lnTo>
                      <a:pt x="85" y="141"/>
                    </a:lnTo>
                    <a:lnTo>
                      <a:pt x="85" y="160"/>
                    </a:lnTo>
                    <a:lnTo>
                      <a:pt x="85" y="179"/>
                    </a:lnTo>
                    <a:lnTo>
                      <a:pt x="85" y="188"/>
                    </a:lnTo>
                    <a:lnTo>
                      <a:pt x="85" y="198"/>
                    </a:lnTo>
                    <a:lnTo>
                      <a:pt x="85" y="207"/>
                    </a:lnTo>
                    <a:lnTo>
                      <a:pt x="85" y="216"/>
                    </a:lnTo>
                    <a:lnTo>
                      <a:pt x="78" y="226"/>
                    </a:lnTo>
                    <a:lnTo>
                      <a:pt x="78" y="235"/>
                    </a:lnTo>
                    <a:lnTo>
                      <a:pt x="78" y="245"/>
                    </a:lnTo>
                    <a:lnTo>
                      <a:pt x="72" y="254"/>
                    </a:lnTo>
                    <a:lnTo>
                      <a:pt x="72" y="264"/>
                    </a:lnTo>
                    <a:lnTo>
                      <a:pt x="65" y="273"/>
                    </a:lnTo>
                    <a:lnTo>
                      <a:pt x="52" y="292"/>
                    </a:lnTo>
                    <a:lnTo>
                      <a:pt x="52" y="301"/>
                    </a:lnTo>
                    <a:lnTo>
                      <a:pt x="45" y="301"/>
                    </a:lnTo>
                    <a:lnTo>
                      <a:pt x="39" y="311"/>
                    </a:lnTo>
                    <a:lnTo>
                      <a:pt x="32" y="311"/>
                    </a:lnTo>
                    <a:lnTo>
                      <a:pt x="32" y="320"/>
                    </a:lnTo>
                    <a:lnTo>
                      <a:pt x="26" y="330"/>
                    </a:lnTo>
                    <a:lnTo>
                      <a:pt x="26" y="339"/>
                    </a:lnTo>
                    <a:lnTo>
                      <a:pt x="26" y="358"/>
                    </a:lnTo>
                    <a:lnTo>
                      <a:pt x="19" y="367"/>
                    </a:lnTo>
                    <a:lnTo>
                      <a:pt x="19" y="386"/>
                    </a:lnTo>
                    <a:lnTo>
                      <a:pt x="19" y="414"/>
                    </a:lnTo>
                    <a:lnTo>
                      <a:pt x="19" y="433"/>
                    </a:lnTo>
                    <a:lnTo>
                      <a:pt x="19" y="452"/>
                    </a:lnTo>
                    <a:lnTo>
                      <a:pt x="13" y="471"/>
                    </a:lnTo>
                    <a:lnTo>
                      <a:pt x="13" y="499"/>
                    </a:lnTo>
                    <a:lnTo>
                      <a:pt x="6" y="509"/>
                    </a:lnTo>
                    <a:lnTo>
                      <a:pt x="6" y="518"/>
                    </a:lnTo>
                    <a:lnTo>
                      <a:pt x="6" y="528"/>
                    </a:lnTo>
                    <a:lnTo>
                      <a:pt x="6" y="546"/>
                    </a:lnTo>
                    <a:lnTo>
                      <a:pt x="0" y="565"/>
                    </a:lnTo>
                    <a:lnTo>
                      <a:pt x="0" y="584"/>
                    </a:lnTo>
                    <a:lnTo>
                      <a:pt x="6" y="594"/>
                    </a:lnTo>
                    <a:lnTo>
                      <a:pt x="6" y="612"/>
                    </a:lnTo>
                    <a:lnTo>
                      <a:pt x="6" y="622"/>
                    </a:lnTo>
                    <a:lnTo>
                      <a:pt x="6" y="631"/>
                    </a:lnTo>
                    <a:lnTo>
                      <a:pt x="13" y="650"/>
                    </a:lnTo>
                    <a:lnTo>
                      <a:pt x="13" y="660"/>
                    </a:lnTo>
                    <a:lnTo>
                      <a:pt x="13" y="650"/>
                    </a:lnTo>
                    <a:lnTo>
                      <a:pt x="13" y="641"/>
                    </a:lnTo>
                    <a:lnTo>
                      <a:pt x="13" y="631"/>
                    </a:lnTo>
                    <a:lnTo>
                      <a:pt x="13" y="622"/>
                    </a:lnTo>
                    <a:lnTo>
                      <a:pt x="13" y="603"/>
                    </a:lnTo>
                    <a:lnTo>
                      <a:pt x="13" y="594"/>
                    </a:lnTo>
                    <a:lnTo>
                      <a:pt x="13" y="575"/>
                    </a:lnTo>
                    <a:lnTo>
                      <a:pt x="19" y="556"/>
                    </a:lnTo>
                    <a:lnTo>
                      <a:pt x="19" y="546"/>
                    </a:lnTo>
                    <a:lnTo>
                      <a:pt x="19" y="537"/>
                    </a:lnTo>
                    <a:lnTo>
                      <a:pt x="26" y="518"/>
                    </a:lnTo>
                    <a:lnTo>
                      <a:pt x="32" y="499"/>
                    </a:lnTo>
                    <a:lnTo>
                      <a:pt x="39" y="480"/>
                    </a:lnTo>
                    <a:lnTo>
                      <a:pt x="45" y="471"/>
                    </a:lnTo>
                    <a:lnTo>
                      <a:pt x="45" y="462"/>
                    </a:lnTo>
                    <a:lnTo>
                      <a:pt x="52" y="452"/>
                    </a:lnTo>
                    <a:lnTo>
                      <a:pt x="59" y="443"/>
                    </a:lnTo>
                    <a:lnTo>
                      <a:pt x="72" y="424"/>
                    </a:lnTo>
                    <a:lnTo>
                      <a:pt x="85" y="405"/>
                    </a:lnTo>
                    <a:lnTo>
                      <a:pt x="98" y="386"/>
                    </a:lnTo>
                    <a:lnTo>
                      <a:pt x="111" y="367"/>
                    </a:lnTo>
                    <a:lnTo>
                      <a:pt x="118" y="348"/>
                    </a:lnTo>
                    <a:lnTo>
                      <a:pt x="118" y="339"/>
                    </a:lnTo>
                    <a:lnTo>
                      <a:pt x="124" y="330"/>
                    </a:lnTo>
                    <a:lnTo>
                      <a:pt x="131" y="320"/>
                    </a:lnTo>
                    <a:lnTo>
                      <a:pt x="131" y="311"/>
                    </a:lnTo>
                    <a:lnTo>
                      <a:pt x="131" y="301"/>
                    </a:lnTo>
                    <a:lnTo>
                      <a:pt x="137" y="292"/>
                    </a:lnTo>
                    <a:lnTo>
                      <a:pt x="144" y="282"/>
                    </a:lnTo>
                    <a:lnTo>
                      <a:pt x="150" y="264"/>
                    </a:lnTo>
                    <a:lnTo>
                      <a:pt x="157" y="254"/>
                    </a:lnTo>
                    <a:lnTo>
                      <a:pt x="157" y="245"/>
                    </a:lnTo>
                    <a:lnTo>
                      <a:pt x="163" y="235"/>
                    </a:lnTo>
                    <a:lnTo>
                      <a:pt x="163" y="226"/>
                    </a:lnTo>
                    <a:lnTo>
                      <a:pt x="170" y="216"/>
                    </a:lnTo>
                    <a:lnTo>
                      <a:pt x="170" y="198"/>
                    </a:lnTo>
                    <a:lnTo>
                      <a:pt x="170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41"/>
                    </a:lnTo>
                    <a:lnTo>
                      <a:pt x="157" y="122"/>
                    </a:lnTo>
                    <a:lnTo>
                      <a:pt x="157" y="103"/>
                    </a:lnTo>
                    <a:lnTo>
                      <a:pt x="150" y="84"/>
                    </a:lnTo>
                    <a:lnTo>
                      <a:pt x="144" y="66"/>
                    </a:lnTo>
                    <a:lnTo>
                      <a:pt x="131" y="47"/>
                    </a:lnTo>
                    <a:lnTo>
                      <a:pt x="131" y="37"/>
                    </a:lnTo>
                    <a:lnTo>
                      <a:pt x="124" y="37"/>
                    </a:lnTo>
                    <a:lnTo>
                      <a:pt x="124" y="28"/>
                    </a:lnTo>
                    <a:lnTo>
                      <a:pt x="118" y="18"/>
                    </a:lnTo>
                    <a:lnTo>
                      <a:pt x="111" y="18"/>
                    </a:lnTo>
                    <a:lnTo>
                      <a:pt x="111" y="9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18"/>
                    </a:lnTo>
                    <a:lnTo>
                      <a:pt x="78" y="2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Freeform 132"/>
              <p:cNvSpPr>
                <a:spLocks/>
              </p:cNvSpPr>
              <p:nvPr/>
            </p:nvSpPr>
            <p:spPr bwMode="auto">
              <a:xfrm>
                <a:off x="1011" y="2260"/>
                <a:ext cx="234" cy="462"/>
              </a:xfrm>
              <a:custGeom>
                <a:avLst/>
                <a:gdLst/>
                <a:ahLst/>
                <a:cxnLst>
                  <a:cxn ang="0">
                    <a:pos x="230" y="432"/>
                  </a:cxn>
                  <a:cxn ang="0">
                    <a:pos x="236" y="414"/>
                  </a:cxn>
                  <a:cxn ang="0">
                    <a:pos x="243" y="394"/>
                  </a:cxn>
                  <a:cxn ang="0">
                    <a:pos x="249" y="386"/>
                  </a:cxn>
                  <a:cxn ang="0">
                    <a:pos x="256" y="376"/>
                  </a:cxn>
                  <a:cxn ang="0">
                    <a:pos x="256" y="357"/>
                  </a:cxn>
                  <a:cxn ang="0">
                    <a:pos x="263" y="329"/>
                  </a:cxn>
                  <a:cxn ang="0">
                    <a:pos x="263" y="310"/>
                  </a:cxn>
                  <a:cxn ang="0">
                    <a:pos x="263" y="291"/>
                  </a:cxn>
                  <a:cxn ang="0">
                    <a:pos x="256" y="263"/>
                  </a:cxn>
                  <a:cxn ang="0">
                    <a:pos x="243" y="244"/>
                  </a:cxn>
                  <a:cxn ang="0">
                    <a:pos x="230" y="225"/>
                  </a:cxn>
                  <a:cxn ang="0">
                    <a:pos x="217" y="207"/>
                  </a:cxn>
                  <a:cxn ang="0">
                    <a:pos x="197" y="187"/>
                  </a:cxn>
                  <a:cxn ang="0">
                    <a:pos x="184" y="178"/>
                  </a:cxn>
                  <a:cxn ang="0">
                    <a:pos x="177" y="169"/>
                  </a:cxn>
                  <a:cxn ang="0">
                    <a:pos x="170" y="150"/>
                  </a:cxn>
                  <a:cxn ang="0">
                    <a:pos x="164" y="131"/>
                  </a:cxn>
                  <a:cxn ang="0">
                    <a:pos x="157" y="112"/>
                  </a:cxn>
                  <a:cxn ang="0">
                    <a:pos x="151" y="84"/>
                  </a:cxn>
                  <a:cxn ang="0">
                    <a:pos x="144" y="66"/>
                  </a:cxn>
                  <a:cxn ang="0">
                    <a:pos x="131" y="37"/>
                  </a:cxn>
                  <a:cxn ang="0">
                    <a:pos x="118" y="18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78" y="0"/>
                  </a:cxn>
                  <a:cxn ang="0">
                    <a:pos x="65" y="9"/>
                  </a:cxn>
                  <a:cxn ang="0">
                    <a:pos x="52" y="18"/>
                  </a:cxn>
                  <a:cxn ang="0">
                    <a:pos x="33" y="18"/>
                  </a:cxn>
                  <a:cxn ang="0">
                    <a:pos x="20" y="18"/>
                  </a:cxn>
                  <a:cxn ang="0">
                    <a:pos x="6" y="28"/>
                  </a:cxn>
                  <a:cxn ang="0">
                    <a:pos x="0" y="37"/>
                  </a:cxn>
                  <a:cxn ang="0">
                    <a:pos x="0" y="56"/>
                  </a:cxn>
                  <a:cxn ang="0">
                    <a:pos x="0" y="84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6" y="56"/>
                  </a:cxn>
                  <a:cxn ang="0">
                    <a:pos x="20" y="56"/>
                  </a:cxn>
                  <a:cxn ang="0">
                    <a:pos x="33" y="56"/>
                  </a:cxn>
                  <a:cxn ang="0">
                    <a:pos x="39" y="66"/>
                  </a:cxn>
                  <a:cxn ang="0">
                    <a:pos x="52" y="112"/>
                  </a:cxn>
                  <a:cxn ang="0">
                    <a:pos x="65" y="150"/>
                  </a:cxn>
                  <a:cxn ang="0">
                    <a:pos x="72" y="187"/>
                  </a:cxn>
                  <a:cxn ang="0">
                    <a:pos x="85" y="207"/>
                  </a:cxn>
                  <a:cxn ang="0">
                    <a:pos x="99" y="225"/>
                  </a:cxn>
                  <a:cxn ang="0">
                    <a:pos x="112" y="235"/>
                  </a:cxn>
                  <a:cxn ang="0">
                    <a:pos x="118" y="244"/>
                  </a:cxn>
                  <a:cxn ang="0">
                    <a:pos x="131" y="263"/>
                  </a:cxn>
                  <a:cxn ang="0">
                    <a:pos x="144" y="291"/>
                  </a:cxn>
                  <a:cxn ang="0">
                    <a:pos x="144" y="310"/>
                  </a:cxn>
                  <a:cxn ang="0">
                    <a:pos x="151" y="329"/>
                  </a:cxn>
                  <a:cxn ang="0">
                    <a:pos x="151" y="348"/>
                  </a:cxn>
                  <a:cxn ang="0">
                    <a:pos x="157" y="366"/>
                  </a:cxn>
                  <a:cxn ang="0">
                    <a:pos x="170" y="386"/>
                  </a:cxn>
                  <a:cxn ang="0">
                    <a:pos x="177" y="394"/>
                  </a:cxn>
                  <a:cxn ang="0">
                    <a:pos x="191" y="414"/>
                  </a:cxn>
                  <a:cxn ang="0">
                    <a:pos x="197" y="423"/>
                  </a:cxn>
                  <a:cxn ang="0">
                    <a:pos x="204" y="442"/>
                  </a:cxn>
                  <a:cxn ang="0">
                    <a:pos x="210" y="461"/>
                  </a:cxn>
                  <a:cxn ang="0">
                    <a:pos x="217" y="442"/>
                  </a:cxn>
                  <a:cxn ang="0">
                    <a:pos x="230" y="432"/>
                  </a:cxn>
                </a:cxnLst>
                <a:rect l="0" t="0" r="r" b="b"/>
                <a:pathLst>
                  <a:path w="264" h="462">
                    <a:moveTo>
                      <a:pt x="230" y="432"/>
                    </a:moveTo>
                    <a:lnTo>
                      <a:pt x="230" y="432"/>
                    </a:lnTo>
                    <a:lnTo>
                      <a:pt x="230" y="423"/>
                    </a:lnTo>
                    <a:lnTo>
                      <a:pt x="236" y="414"/>
                    </a:lnTo>
                    <a:lnTo>
                      <a:pt x="236" y="404"/>
                    </a:lnTo>
                    <a:lnTo>
                      <a:pt x="243" y="394"/>
                    </a:lnTo>
                    <a:lnTo>
                      <a:pt x="243" y="386"/>
                    </a:lnTo>
                    <a:lnTo>
                      <a:pt x="249" y="386"/>
                    </a:lnTo>
                    <a:lnTo>
                      <a:pt x="249" y="376"/>
                    </a:lnTo>
                    <a:lnTo>
                      <a:pt x="256" y="376"/>
                    </a:lnTo>
                    <a:lnTo>
                      <a:pt x="256" y="366"/>
                    </a:lnTo>
                    <a:lnTo>
                      <a:pt x="256" y="357"/>
                    </a:lnTo>
                    <a:lnTo>
                      <a:pt x="263" y="338"/>
                    </a:lnTo>
                    <a:lnTo>
                      <a:pt x="263" y="329"/>
                    </a:lnTo>
                    <a:lnTo>
                      <a:pt x="263" y="319"/>
                    </a:lnTo>
                    <a:lnTo>
                      <a:pt x="263" y="310"/>
                    </a:lnTo>
                    <a:lnTo>
                      <a:pt x="263" y="301"/>
                    </a:lnTo>
                    <a:lnTo>
                      <a:pt x="263" y="291"/>
                    </a:lnTo>
                    <a:lnTo>
                      <a:pt x="263" y="282"/>
                    </a:lnTo>
                    <a:lnTo>
                      <a:pt x="256" y="263"/>
                    </a:lnTo>
                    <a:lnTo>
                      <a:pt x="249" y="253"/>
                    </a:lnTo>
                    <a:lnTo>
                      <a:pt x="243" y="244"/>
                    </a:lnTo>
                    <a:lnTo>
                      <a:pt x="236" y="235"/>
                    </a:lnTo>
                    <a:lnTo>
                      <a:pt x="230" y="225"/>
                    </a:lnTo>
                    <a:lnTo>
                      <a:pt x="223" y="216"/>
                    </a:lnTo>
                    <a:lnTo>
                      <a:pt x="217" y="207"/>
                    </a:lnTo>
                    <a:lnTo>
                      <a:pt x="204" y="197"/>
                    </a:lnTo>
                    <a:lnTo>
                      <a:pt x="197" y="187"/>
                    </a:lnTo>
                    <a:lnTo>
                      <a:pt x="191" y="178"/>
                    </a:lnTo>
                    <a:lnTo>
                      <a:pt x="184" y="178"/>
                    </a:lnTo>
                    <a:lnTo>
                      <a:pt x="184" y="169"/>
                    </a:lnTo>
                    <a:lnTo>
                      <a:pt x="177" y="169"/>
                    </a:lnTo>
                    <a:lnTo>
                      <a:pt x="177" y="159"/>
                    </a:lnTo>
                    <a:lnTo>
                      <a:pt x="170" y="150"/>
                    </a:lnTo>
                    <a:lnTo>
                      <a:pt x="164" y="141"/>
                    </a:lnTo>
                    <a:lnTo>
                      <a:pt x="164" y="131"/>
                    </a:lnTo>
                    <a:lnTo>
                      <a:pt x="164" y="122"/>
                    </a:lnTo>
                    <a:lnTo>
                      <a:pt x="157" y="112"/>
                    </a:lnTo>
                    <a:lnTo>
                      <a:pt x="157" y="103"/>
                    </a:lnTo>
                    <a:lnTo>
                      <a:pt x="151" y="84"/>
                    </a:lnTo>
                    <a:lnTo>
                      <a:pt x="151" y="74"/>
                    </a:lnTo>
                    <a:lnTo>
                      <a:pt x="144" y="66"/>
                    </a:lnTo>
                    <a:lnTo>
                      <a:pt x="138" y="46"/>
                    </a:lnTo>
                    <a:lnTo>
                      <a:pt x="131" y="37"/>
                    </a:lnTo>
                    <a:lnTo>
                      <a:pt x="131" y="28"/>
                    </a:lnTo>
                    <a:lnTo>
                      <a:pt x="118" y="18"/>
                    </a:lnTo>
                    <a:lnTo>
                      <a:pt x="112" y="9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9"/>
                    </a:lnTo>
                    <a:lnTo>
                      <a:pt x="65" y="9"/>
                    </a:lnTo>
                    <a:lnTo>
                      <a:pt x="59" y="9"/>
                    </a:lnTo>
                    <a:lnTo>
                      <a:pt x="52" y="18"/>
                    </a:lnTo>
                    <a:lnTo>
                      <a:pt x="46" y="18"/>
                    </a:lnTo>
                    <a:lnTo>
                      <a:pt x="33" y="18"/>
                    </a:lnTo>
                    <a:lnTo>
                      <a:pt x="26" y="18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6" y="94"/>
                    </a:lnTo>
                    <a:lnTo>
                      <a:pt x="6" y="103"/>
                    </a:lnTo>
                    <a:lnTo>
                      <a:pt x="6" y="94"/>
                    </a:lnTo>
                    <a:lnTo>
                      <a:pt x="6" y="74"/>
                    </a:lnTo>
                    <a:lnTo>
                      <a:pt x="6" y="66"/>
                    </a:lnTo>
                    <a:lnTo>
                      <a:pt x="6" y="56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6" y="56"/>
                    </a:lnTo>
                    <a:lnTo>
                      <a:pt x="33" y="56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6" y="84"/>
                    </a:lnTo>
                    <a:lnTo>
                      <a:pt x="52" y="112"/>
                    </a:lnTo>
                    <a:lnTo>
                      <a:pt x="59" y="141"/>
                    </a:lnTo>
                    <a:lnTo>
                      <a:pt x="65" y="150"/>
                    </a:lnTo>
                    <a:lnTo>
                      <a:pt x="72" y="169"/>
                    </a:lnTo>
                    <a:lnTo>
                      <a:pt x="72" y="187"/>
                    </a:lnTo>
                    <a:lnTo>
                      <a:pt x="78" y="197"/>
                    </a:lnTo>
                    <a:lnTo>
                      <a:pt x="85" y="207"/>
                    </a:lnTo>
                    <a:lnTo>
                      <a:pt x="92" y="225"/>
                    </a:lnTo>
                    <a:lnTo>
                      <a:pt x="99" y="225"/>
                    </a:lnTo>
                    <a:lnTo>
                      <a:pt x="105" y="235"/>
                    </a:lnTo>
                    <a:lnTo>
                      <a:pt x="112" y="235"/>
                    </a:lnTo>
                    <a:lnTo>
                      <a:pt x="112" y="244"/>
                    </a:lnTo>
                    <a:lnTo>
                      <a:pt x="118" y="244"/>
                    </a:lnTo>
                    <a:lnTo>
                      <a:pt x="125" y="253"/>
                    </a:lnTo>
                    <a:lnTo>
                      <a:pt x="131" y="263"/>
                    </a:lnTo>
                    <a:lnTo>
                      <a:pt x="138" y="273"/>
                    </a:lnTo>
                    <a:lnTo>
                      <a:pt x="144" y="291"/>
                    </a:lnTo>
                    <a:lnTo>
                      <a:pt x="144" y="301"/>
                    </a:lnTo>
                    <a:lnTo>
                      <a:pt x="144" y="310"/>
                    </a:lnTo>
                    <a:lnTo>
                      <a:pt x="144" y="319"/>
                    </a:lnTo>
                    <a:lnTo>
                      <a:pt x="151" y="329"/>
                    </a:lnTo>
                    <a:lnTo>
                      <a:pt x="151" y="338"/>
                    </a:lnTo>
                    <a:lnTo>
                      <a:pt x="151" y="348"/>
                    </a:lnTo>
                    <a:lnTo>
                      <a:pt x="157" y="357"/>
                    </a:lnTo>
                    <a:lnTo>
                      <a:pt x="157" y="366"/>
                    </a:lnTo>
                    <a:lnTo>
                      <a:pt x="164" y="376"/>
                    </a:lnTo>
                    <a:lnTo>
                      <a:pt x="170" y="386"/>
                    </a:lnTo>
                    <a:lnTo>
                      <a:pt x="170" y="394"/>
                    </a:lnTo>
                    <a:lnTo>
                      <a:pt x="177" y="394"/>
                    </a:lnTo>
                    <a:lnTo>
                      <a:pt x="191" y="40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23"/>
                    </a:lnTo>
                    <a:lnTo>
                      <a:pt x="204" y="432"/>
                    </a:lnTo>
                    <a:lnTo>
                      <a:pt x="204" y="442"/>
                    </a:lnTo>
                    <a:lnTo>
                      <a:pt x="204" y="461"/>
                    </a:lnTo>
                    <a:lnTo>
                      <a:pt x="210" y="461"/>
                    </a:lnTo>
                    <a:lnTo>
                      <a:pt x="210" y="451"/>
                    </a:lnTo>
                    <a:lnTo>
                      <a:pt x="217" y="442"/>
                    </a:lnTo>
                    <a:lnTo>
                      <a:pt x="223" y="442"/>
                    </a:lnTo>
                    <a:lnTo>
                      <a:pt x="230" y="432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Freeform 133"/>
              <p:cNvSpPr>
                <a:spLocks/>
              </p:cNvSpPr>
              <p:nvPr/>
            </p:nvSpPr>
            <p:spPr bwMode="auto">
              <a:xfrm>
                <a:off x="1072" y="2299"/>
                <a:ext cx="137" cy="325"/>
              </a:xfrm>
              <a:custGeom>
                <a:avLst/>
                <a:gdLst/>
                <a:ahLst/>
                <a:cxnLst>
                  <a:cxn ang="0">
                    <a:pos x="153" y="324"/>
                  </a:cxn>
                  <a:cxn ang="0">
                    <a:pos x="153" y="314"/>
                  </a:cxn>
                  <a:cxn ang="0">
                    <a:pos x="153" y="295"/>
                  </a:cxn>
                  <a:cxn ang="0">
                    <a:pos x="146" y="286"/>
                  </a:cxn>
                  <a:cxn ang="0">
                    <a:pos x="146" y="276"/>
                  </a:cxn>
                  <a:cxn ang="0">
                    <a:pos x="139" y="266"/>
                  </a:cxn>
                  <a:cxn ang="0">
                    <a:pos x="139" y="257"/>
                  </a:cxn>
                  <a:cxn ang="0">
                    <a:pos x="132" y="247"/>
                  </a:cxn>
                  <a:cxn ang="0">
                    <a:pos x="132" y="238"/>
                  </a:cxn>
                  <a:cxn ang="0">
                    <a:pos x="126" y="228"/>
                  </a:cxn>
                  <a:cxn ang="0">
                    <a:pos x="119" y="219"/>
                  </a:cxn>
                  <a:cxn ang="0">
                    <a:pos x="112" y="209"/>
                  </a:cxn>
                  <a:cxn ang="0">
                    <a:pos x="99" y="200"/>
                  </a:cxn>
                  <a:cxn ang="0">
                    <a:pos x="99" y="190"/>
                  </a:cxn>
                  <a:cxn ang="0">
                    <a:pos x="93" y="190"/>
                  </a:cxn>
                  <a:cxn ang="0">
                    <a:pos x="86" y="171"/>
                  </a:cxn>
                  <a:cxn ang="0">
                    <a:pos x="79" y="162"/>
                  </a:cxn>
                  <a:cxn ang="0">
                    <a:pos x="46" y="76"/>
                  </a:cxn>
                  <a:cxn ang="0">
                    <a:pos x="40" y="57"/>
                  </a:cxn>
                  <a:cxn ang="0">
                    <a:pos x="26" y="37"/>
                  </a:cxn>
                  <a:cxn ang="0">
                    <a:pos x="20" y="19"/>
                  </a:cxn>
                  <a:cxn ang="0">
                    <a:pos x="6" y="9"/>
                  </a:cxn>
                  <a:cxn ang="0">
                    <a:pos x="0" y="0"/>
                  </a:cxn>
                </a:cxnLst>
                <a:rect l="0" t="0" r="r" b="b"/>
                <a:pathLst>
                  <a:path w="154" h="325">
                    <a:moveTo>
                      <a:pt x="153" y="324"/>
                    </a:moveTo>
                    <a:lnTo>
                      <a:pt x="153" y="314"/>
                    </a:lnTo>
                    <a:lnTo>
                      <a:pt x="153" y="295"/>
                    </a:lnTo>
                    <a:lnTo>
                      <a:pt x="146" y="286"/>
                    </a:lnTo>
                    <a:lnTo>
                      <a:pt x="146" y="276"/>
                    </a:lnTo>
                    <a:lnTo>
                      <a:pt x="139" y="266"/>
                    </a:lnTo>
                    <a:lnTo>
                      <a:pt x="139" y="257"/>
                    </a:lnTo>
                    <a:lnTo>
                      <a:pt x="132" y="247"/>
                    </a:lnTo>
                    <a:lnTo>
                      <a:pt x="132" y="238"/>
                    </a:lnTo>
                    <a:lnTo>
                      <a:pt x="126" y="228"/>
                    </a:lnTo>
                    <a:lnTo>
                      <a:pt x="119" y="219"/>
                    </a:lnTo>
                    <a:lnTo>
                      <a:pt x="112" y="209"/>
                    </a:lnTo>
                    <a:lnTo>
                      <a:pt x="99" y="200"/>
                    </a:lnTo>
                    <a:lnTo>
                      <a:pt x="99" y="190"/>
                    </a:lnTo>
                    <a:lnTo>
                      <a:pt x="93" y="190"/>
                    </a:lnTo>
                    <a:lnTo>
                      <a:pt x="86" y="171"/>
                    </a:lnTo>
                    <a:lnTo>
                      <a:pt x="79" y="162"/>
                    </a:lnTo>
                    <a:lnTo>
                      <a:pt x="46" y="76"/>
                    </a:lnTo>
                    <a:lnTo>
                      <a:pt x="40" y="57"/>
                    </a:lnTo>
                    <a:lnTo>
                      <a:pt x="26" y="37"/>
                    </a:lnTo>
                    <a:lnTo>
                      <a:pt x="20" y="19"/>
                    </a:lnTo>
                    <a:lnTo>
                      <a:pt x="6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Freeform 134"/>
              <p:cNvSpPr>
                <a:spLocks/>
              </p:cNvSpPr>
              <p:nvPr/>
            </p:nvSpPr>
            <p:spPr bwMode="auto">
              <a:xfrm>
                <a:off x="975" y="2374"/>
                <a:ext cx="91" cy="40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3" y="9"/>
                  </a:cxn>
                  <a:cxn ang="0">
                    <a:pos x="93" y="29"/>
                  </a:cxn>
                  <a:cxn ang="0">
                    <a:pos x="93" y="37"/>
                  </a:cxn>
                  <a:cxn ang="0">
                    <a:pos x="93" y="47"/>
                  </a:cxn>
                  <a:cxn ang="0">
                    <a:pos x="101" y="57"/>
                  </a:cxn>
                  <a:cxn ang="0">
                    <a:pos x="101" y="76"/>
                  </a:cxn>
                  <a:cxn ang="0">
                    <a:pos x="101" y="86"/>
                  </a:cxn>
                  <a:cxn ang="0">
                    <a:pos x="101" y="104"/>
                  </a:cxn>
                  <a:cxn ang="0">
                    <a:pos x="101" y="114"/>
                  </a:cxn>
                  <a:cxn ang="0">
                    <a:pos x="93" y="134"/>
                  </a:cxn>
                  <a:cxn ang="0">
                    <a:pos x="93" y="143"/>
                  </a:cxn>
                  <a:cxn ang="0">
                    <a:pos x="93" y="163"/>
                  </a:cxn>
                  <a:cxn ang="0">
                    <a:pos x="87" y="171"/>
                  </a:cxn>
                  <a:cxn ang="0">
                    <a:pos x="74" y="201"/>
                  </a:cxn>
                  <a:cxn ang="0">
                    <a:pos x="67" y="210"/>
                  </a:cxn>
                  <a:cxn ang="0">
                    <a:pos x="67" y="220"/>
                  </a:cxn>
                  <a:cxn ang="0">
                    <a:pos x="60" y="230"/>
                  </a:cxn>
                  <a:cxn ang="0">
                    <a:pos x="54" y="238"/>
                  </a:cxn>
                  <a:cxn ang="0">
                    <a:pos x="46" y="248"/>
                  </a:cxn>
                  <a:cxn ang="0">
                    <a:pos x="40" y="258"/>
                  </a:cxn>
                  <a:cxn ang="0">
                    <a:pos x="40" y="268"/>
                  </a:cxn>
                  <a:cxn ang="0">
                    <a:pos x="26" y="277"/>
                  </a:cxn>
                  <a:cxn ang="0">
                    <a:pos x="20" y="297"/>
                  </a:cxn>
                  <a:cxn ang="0">
                    <a:pos x="20" y="305"/>
                  </a:cxn>
                  <a:cxn ang="0">
                    <a:pos x="13" y="325"/>
                  </a:cxn>
                  <a:cxn ang="0">
                    <a:pos x="7" y="335"/>
                  </a:cxn>
                  <a:cxn ang="0">
                    <a:pos x="7" y="344"/>
                  </a:cxn>
                  <a:cxn ang="0">
                    <a:pos x="0" y="364"/>
                  </a:cxn>
                  <a:cxn ang="0">
                    <a:pos x="0" y="372"/>
                  </a:cxn>
                  <a:cxn ang="0">
                    <a:pos x="0" y="392"/>
                  </a:cxn>
                  <a:cxn ang="0">
                    <a:pos x="0" y="402"/>
                  </a:cxn>
                </a:cxnLst>
                <a:rect l="0" t="0" r="r" b="b"/>
                <a:pathLst>
                  <a:path w="102" h="403">
                    <a:moveTo>
                      <a:pt x="87" y="0"/>
                    </a:moveTo>
                    <a:lnTo>
                      <a:pt x="93" y="9"/>
                    </a:lnTo>
                    <a:lnTo>
                      <a:pt x="93" y="29"/>
                    </a:lnTo>
                    <a:lnTo>
                      <a:pt x="93" y="37"/>
                    </a:lnTo>
                    <a:lnTo>
                      <a:pt x="93" y="47"/>
                    </a:lnTo>
                    <a:lnTo>
                      <a:pt x="101" y="57"/>
                    </a:lnTo>
                    <a:lnTo>
                      <a:pt x="101" y="76"/>
                    </a:lnTo>
                    <a:lnTo>
                      <a:pt x="101" y="86"/>
                    </a:lnTo>
                    <a:lnTo>
                      <a:pt x="101" y="104"/>
                    </a:lnTo>
                    <a:lnTo>
                      <a:pt x="101" y="114"/>
                    </a:lnTo>
                    <a:lnTo>
                      <a:pt x="93" y="134"/>
                    </a:lnTo>
                    <a:lnTo>
                      <a:pt x="93" y="143"/>
                    </a:lnTo>
                    <a:lnTo>
                      <a:pt x="93" y="163"/>
                    </a:lnTo>
                    <a:lnTo>
                      <a:pt x="87" y="171"/>
                    </a:lnTo>
                    <a:lnTo>
                      <a:pt x="74" y="201"/>
                    </a:lnTo>
                    <a:lnTo>
                      <a:pt x="67" y="210"/>
                    </a:lnTo>
                    <a:lnTo>
                      <a:pt x="67" y="220"/>
                    </a:lnTo>
                    <a:lnTo>
                      <a:pt x="60" y="230"/>
                    </a:lnTo>
                    <a:lnTo>
                      <a:pt x="54" y="238"/>
                    </a:lnTo>
                    <a:lnTo>
                      <a:pt x="46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26" y="277"/>
                    </a:lnTo>
                    <a:lnTo>
                      <a:pt x="20" y="297"/>
                    </a:lnTo>
                    <a:lnTo>
                      <a:pt x="20" y="305"/>
                    </a:lnTo>
                    <a:lnTo>
                      <a:pt x="13" y="325"/>
                    </a:lnTo>
                    <a:lnTo>
                      <a:pt x="7" y="335"/>
                    </a:lnTo>
                    <a:lnTo>
                      <a:pt x="7" y="344"/>
                    </a:lnTo>
                    <a:lnTo>
                      <a:pt x="0" y="364"/>
                    </a:lnTo>
                    <a:lnTo>
                      <a:pt x="0" y="372"/>
                    </a:lnTo>
                    <a:lnTo>
                      <a:pt x="0" y="392"/>
                    </a:lnTo>
                    <a:lnTo>
                      <a:pt x="0" y="40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Freeform 135"/>
              <p:cNvSpPr>
                <a:spLocks/>
              </p:cNvSpPr>
              <p:nvPr/>
            </p:nvSpPr>
            <p:spPr bwMode="auto">
              <a:xfrm>
                <a:off x="1202" y="1896"/>
                <a:ext cx="50" cy="156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8" y="8"/>
                  </a:cxn>
                  <a:cxn ang="0">
                    <a:pos x="42" y="8"/>
                  </a:cxn>
                  <a:cxn ang="0">
                    <a:pos x="36" y="17"/>
                  </a:cxn>
                  <a:cxn ang="0">
                    <a:pos x="30" y="17"/>
                  </a:cxn>
                  <a:cxn ang="0">
                    <a:pos x="24" y="17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12" y="45"/>
                  </a:cxn>
                  <a:cxn ang="0">
                    <a:pos x="6" y="54"/>
                  </a:cxn>
                  <a:cxn ang="0">
                    <a:pos x="0" y="64"/>
                  </a:cxn>
                  <a:cxn ang="0">
                    <a:pos x="0" y="155"/>
                  </a:cxn>
                  <a:cxn ang="0">
                    <a:pos x="6" y="146"/>
                  </a:cxn>
                  <a:cxn ang="0">
                    <a:pos x="6" y="137"/>
                  </a:cxn>
                  <a:cxn ang="0">
                    <a:pos x="12" y="127"/>
                  </a:cxn>
                  <a:cxn ang="0">
                    <a:pos x="18" y="109"/>
                  </a:cxn>
                  <a:cxn ang="0">
                    <a:pos x="30" y="100"/>
                  </a:cxn>
                  <a:cxn ang="0">
                    <a:pos x="36" y="73"/>
                  </a:cxn>
                  <a:cxn ang="0">
                    <a:pos x="55" y="54"/>
                  </a:cxn>
                  <a:cxn ang="0">
                    <a:pos x="55" y="0"/>
                  </a:cxn>
                </a:cxnLst>
                <a:rect l="0" t="0" r="r" b="b"/>
                <a:pathLst>
                  <a:path w="56" h="156">
                    <a:moveTo>
                      <a:pt x="55" y="0"/>
                    </a:moveTo>
                    <a:lnTo>
                      <a:pt x="55" y="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6" y="54"/>
                    </a:lnTo>
                    <a:lnTo>
                      <a:pt x="0" y="64"/>
                    </a:lnTo>
                    <a:lnTo>
                      <a:pt x="0" y="155"/>
                    </a:lnTo>
                    <a:lnTo>
                      <a:pt x="6" y="146"/>
                    </a:lnTo>
                    <a:lnTo>
                      <a:pt x="6" y="137"/>
                    </a:lnTo>
                    <a:lnTo>
                      <a:pt x="12" y="127"/>
                    </a:lnTo>
                    <a:lnTo>
                      <a:pt x="18" y="109"/>
                    </a:lnTo>
                    <a:lnTo>
                      <a:pt x="30" y="100"/>
                    </a:lnTo>
                    <a:lnTo>
                      <a:pt x="36" y="73"/>
                    </a:lnTo>
                    <a:lnTo>
                      <a:pt x="55" y="5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Freeform 136"/>
              <p:cNvSpPr>
                <a:spLocks/>
              </p:cNvSpPr>
              <p:nvPr/>
            </p:nvSpPr>
            <p:spPr bwMode="auto">
              <a:xfrm>
                <a:off x="1176" y="1955"/>
                <a:ext cx="39" cy="31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97"/>
                  </a:cxn>
                  <a:cxn ang="0">
                    <a:pos x="43" y="316"/>
                  </a:cxn>
                  <a:cxn ang="0">
                    <a:pos x="30" y="28"/>
                  </a:cxn>
                  <a:cxn ang="0">
                    <a:pos x="6" y="0"/>
                  </a:cxn>
                </a:cxnLst>
                <a:rect l="0" t="0" r="r" b="b"/>
                <a:pathLst>
                  <a:path w="44" h="317">
                    <a:moveTo>
                      <a:pt x="6" y="0"/>
                    </a:moveTo>
                    <a:lnTo>
                      <a:pt x="6" y="0"/>
                    </a:lnTo>
                    <a:lnTo>
                      <a:pt x="0" y="297"/>
                    </a:lnTo>
                    <a:lnTo>
                      <a:pt x="43" y="316"/>
                    </a:lnTo>
                    <a:lnTo>
                      <a:pt x="30" y="2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Freeform 137"/>
              <p:cNvSpPr>
                <a:spLocks/>
              </p:cNvSpPr>
              <p:nvPr/>
            </p:nvSpPr>
            <p:spPr bwMode="auto">
              <a:xfrm>
                <a:off x="988" y="1619"/>
                <a:ext cx="240" cy="472"/>
              </a:xfrm>
              <a:custGeom>
                <a:avLst/>
                <a:gdLst/>
                <a:ahLst/>
                <a:cxnLst>
                  <a:cxn ang="0">
                    <a:pos x="131" y="9"/>
                  </a:cxn>
                  <a:cxn ang="0">
                    <a:pos x="144" y="9"/>
                  </a:cxn>
                  <a:cxn ang="0">
                    <a:pos x="163" y="18"/>
                  </a:cxn>
                  <a:cxn ang="0">
                    <a:pos x="177" y="37"/>
                  </a:cxn>
                  <a:cxn ang="0">
                    <a:pos x="203" y="56"/>
                  </a:cxn>
                  <a:cxn ang="0">
                    <a:pos x="223" y="66"/>
                  </a:cxn>
                  <a:cxn ang="0">
                    <a:pos x="249" y="84"/>
                  </a:cxn>
                  <a:cxn ang="0">
                    <a:pos x="262" y="103"/>
                  </a:cxn>
                  <a:cxn ang="0">
                    <a:pos x="262" y="132"/>
                  </a:cxn>
                  <a:cxn ang="0">
                    <a:pos x="262" y="160"/>
                  </a:cxn>
                  <a:cxn ang="0">
                    <a:pos x="269" y="188"/>
                  </a:cxn>
                  <a:cxn ang="0">
                    <a:pos x="269" y="216"/>
                  </a:cxn>
                  <a:cxn ang="0">
                    <a:pos x="269" y="245"/>
                  </a:cxn>
                  <a:cxn ang="0">
                    <a:pos x="255" y="273"/>
                  </a:cxn>
                  <a:cxn ang="0">
                    <a:pos x="242" y="301"/>
                  </a:cxn>
                  <a:cxn ang="0">
                    <a:pos x="236" y="452"/>
                  </a:cxn>
                  <a:cxn ang="0">
                    <a:pos x="216" y="273"/>
                  </a:cxn>
                  <a:cxn ang="0">
                    <a:pos x="203" y="254"/>
                  </a:cxn>
                  <a:cxn ang="0">
                    <a:pos x="190" y="225"/>
                  </a:cxn>
                  <a:cxn ang="0">
                    <a:pos x="183" y="197"/>
                  </a:cxn>
                  <a:cxn ang="0">
                    <a:pos x="177" y="169"/>
                  </a:cxn>
                  <a:cxn ang="0">
                    <a:pos x="163" y="141"/>
                  </a:cxn>
                  <a:cxn ang="0">
                    <a:pos x="157" y="112"/>
                  </a:cxn>
                  <a:cxn ang="0">
                    <a:pos x="144" y="103"/>
                  </a:cxn>
                  <a:cxn ang="0">
                    <a:pos x="124" y="94"/>
                  </a:cxn>
                  <a:cxn ang="0">
                    <a:pos x="118" y="112"/>
                  </a:cxn>
                  <a:cxn ang="0">
                    <a:pos x="111" y="132"/>
                  </a:cxn>
                  <a:cxn ang="0">
                    <a:pos x="111" y="169"/>
                  </a:cxn>
                  <a:cxn ang="0">
                    <a:pos x="111" y="207"/>
                  </a:cxn>
                  <a:cxn ang="0">
                    <a:pos x="111" y="254"/>
                  </a:cxn>
                  <a:cxn ang="0">
                    <a:pos x="105" y="282"/>
                  </a:cxn>
                  <a:cxn ang="0">
                    <a:pos x="91" y="310"/>
                  </a:cxn>
                  <a:cxn ang="0">
                    <a:pos x="78" y="329"/>
                  </a:cxn>
                  <a:cxn ang="0">
                    <a:pos x="65" y="348"/>
                  </a:cxn>
                  <a:cxn ang="0">
                    <a:pos x="58" y="376"/>
                  </a:cxn>
                  <a:cxn ang="0">
                    <a:pos x="39" y="414"/>
                  </a:cxn>
                  <a:cxn ang="0">
                    <a:pos x="13" y="452"/>
                  </a:cxn>
                  <a:cxn ang="0">
                    <a:pos x="13" y="442"/>
                  </a:cxn>
                  <a:cxn ang="0">
                    <a:pos x="26" y="404"/>
                  </a:cxn>
                  <a:cxn ang="0">
                    <a:pos x="32" y="376"/>
                  </a:cxn>
                  <a:cxn ang="0">
                    <a:pos x="32" y="329"/>
                  </a:cxn>
                  <a:cxn ang="0">
                    <a:pos x="32" y="282"/>
                  </a:cxn>
                  <a:cxn ang="0">
                    <a:pos x="32" y="245"/>
                  </a:cxn>
                  <a:cxn ang="0">
                    <a:pos x="39" y="216"/>
                  </a:cxn>
                  <a:cxn ang="0">
                    <a:pos x="52" y="188"/>
                  </a:cxn>
                  <a:cxn ang="0">
                    <a:pos x="52" y="160"/>
                  </a:cxn>
                  <a:cxn ang="0">
                    <a:pos x="39" y="132"/>
                  </a:cxn>
                  <a:cxn ang="0">
                    <a:pos x="32" y="103"/>
                  </a:cxn>
                  <a:cxn ang="0">
                    <a:pos x="39" y="75"/>
                  </a:cxn>
                  <a:cxn ang="0">
                    <a:pos x="45" y="56"/>
                  </a:cxn>
                  <a:cxn ang="0">
                    <a:pos x="65" y="46"/>
                  </a:cxn>
                  <a:cxn ang="0">
                    <a:pos x="71" y="18"/>
                  </a:cxn>
                  <a:cxn ang="0">
                    <a:pos x="85" y="0"/>
                  </a:cxn>
                  <a:cxn ang="0">
                    <a:pos x="105" y="0"/>
                  </a:cxn>
                  <a:cxn ang="0">
                    <a:pos x="98" y="28"/>
                  </a:cxn>
                  <a:cxn ang="0">
                    <a:pos x="111" y="18"/>
                  </a:cxn>
                </a:cxnLst>
                <a:rect l="0" t="0" r="r" b="b"/>
                <a:pathLst>
                  <a:path w="270" h="472">
                    <a:moveTo>
                      <a:pt x="124" y="9"/>
                    </a:moveTo>
                    <a:lnTo>
                      <a:pt x="124" y="9"/>
                    </a:lnTo>
                    <a:lnTo>
                      <a:pt x="131" y="9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4" y="9"/>
                    </a:lnTo>
                    <a:lnTo>
                      <a:pt x="150" y="9"/>
                    </a:lnTo>
                    <a:lnTo>
                      <a:pt x="157" y="9"/>
                    </a:lnTo>
                    <a:lnTo>
                      <a:pt x="163" y="18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77" y="37"/>
                    </a:lnTo>
                    <a:lnTo>
                      <a:pt x="183" y="4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3" y="66"/>
                    </a:lnTo>
                    <a:lnTo>
                      <a:pt x="236" y="75"/>
                    </a:lnTo>
                    <a:lnTo>
                      <a:pt x="242" y="75"/>
                    </a:lnTo>
                    <a:lnTo>
                      <a:pt x="249" y="84"/>
                    </a:lnTo>
                    <a:lnTo>
                      <a:pt x="255" y="94"/>
                    </a:lnTo>
                    <a:lnTo>
                      <a:pt x="255" y="103"/>
                    </a:lnTo>
                    <a:lnTo>
                      <a:pt x="262" y="103"/>
                    </a:lnTo>
                    <a:lnTo>
                      <a:pt x="262" y="112"/>
                    </a:lnTo>
                    <a:lnTo>
                      <a:pt x="262" y="122"/>
                    </a:lnTo>
                    <a:lnTo>
                      <a:pt x="262" y="132"/>
                    </a:lnTo>
                    <a:lnTo>
                      <a:pt x="262" y="141"/>
                    </a:lnTo>
                    <a:lnTo>
                      <a:pt x="262" y="150"/>
                    </a:lnTo>
                    <a:lnTo>
                      <a:pt x="262" y="160"/>
                    </a:lnTo>
                    <a:lnTo>
                      <a:pt x="262" y="169"/>
                    </a:lnTo>
                    <a:lnTo>
                      <a:pt x="262" y="179"/>
                    </a:lnTo>
                    <a:lnTo>
                      <a:pt x="269" y="188"/>
                    </a:lnTo>
                    <a:lnTo>
                      <a:pt x="269" y="197"/>
                    </a:lnTo>
                    <a:lnTo>
                      <a:pt x="269" y="207"/>
                    </a:lnTo>
                    <a:lnTo>
                      <a:pt x="269" y="216"/>
                    </a:lnTo>
                    <a:lnTo>
                      <a:pt x="269" y="225"/>
                    </a:lnTo>
                    <a:lnTo>
                      <a:pt x="269" y="235"/>
                    </a:lnTo>
                    <a:lnTo>
                      <a:pt x="269" y="245"/>
                    </a:lnTo>
                    <a:lnTo>
                      <a:pt x="262" y="254"/>
                    </a:lnTo>
                    <a:lnTo>
                      <a:pt x="262" y="263"/>
                    </a:lnTo>
                    <a:lnTo>
                      <a:pt x="255" y="273"/>
                    </a:lnTo>
                    <a:lnTo>
                      <a:pt x="249" y="282"/>
                    </a:lnTo>
                    <a:lnTo>
                      <a:pt x="242" y="291"/>
                    </a:lnTo>
                    <a:lnTo>
                      <a:pt x="242" y="301"/>
                    </a:lnTo>
                    <a:lnTo>
                      <a:pt x="242" y="471"/>
                    </a:lnTo>
                    <a:lnTo>
                      <a:pt x="236" y="461"/>
                    </a:lnTo>
                    <a:lnTo>
                      <a:pt x="236" y="452"/>
                    </a:lnTo>
                    <a:lnTo>
                      <a:pt x="229" y="433"/>
                    </a:lnTo>
                    <a:lnTo>
                      <a:pt x="216" y="414"/>
                    </a:lnTo>
                    <a:lnTo>
                      <a:pt x="216" y="273"/>
                    </a:lnTo>
                    <a:lnTo>
                      <a:pt x="210" y="263"/>
                    </a:lnTo>
                    <a:lnTo>
                      <a:pt x="210" y="254"/>
                    </a:lnTo>
                    <a:lnTo>
                      <a:pt x="203" y="254"/>
                    </a:lnTo>
                    <a:lnTo>
                      <a:pt x="203" y="245"/>
                    </a:lnTo>
                    <a:lnTo>
                      <a:pt x="197" y="235"/>
                    </a:lnTo>
                    <a:lnTo>
                      <a:pt x="190" y="225"/>
                    </a:lnTo>
                    <a:lnTo>
                      <a:pt x="190" y="216"/>
                    </a:lnTo>
                    <a:lnTo>
                      <a:pt x="183" y="207"/>
                    </a:lnTo>
                    <a:lnTo>
                      <a:pt x="183" y="197"/>
                    </a:lnTo>
                    <a:lnTo>
                      <a:pt x="183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50"/>
                    </a:lnTo>
                    <a:lnTo>
                      <a:pt x="163" y="141"/>
                    </a:lnTo>
                    <a:lnTo>
                      <a:pt x="163" y="132"/>
                    </a:lnTo>
                    <a:lnTo>
                      <a:pt x="157" y="122"/>
                    </a:lnTo>
                    <a:lnTo>
                      <a:pt x="157" y="112"/>
                    </a:lnTo>
                    <a:lnTo>
                      <a:pt x="150" y="112"/>
                    </a:lnTo>
                    <a:lnTo>
                      <a:pt x="150" y="103"/>
                    </a:lnTo>
                    <a:lnTo>
                      <a:pt x="144" y="103"/>
                    </a:lnTo>
                    <a:lnTo>
                      <a:pt x="137" y="94"/>
                    </a:lnTo>
                    <a:lnTo>
                      <a:pt x="131" y="94"/>
                    </a:lnTo>
                    <a:lnTo>
                      <a:pt x="124" y="94"/>
                    </a:lnTo>
                    <a:lnTo>
                      <a:pt x="118" y="94"/>
                    </a:lnTo>
                    <a:lnTo>
                      <a:pt x="118" y="103"/>
                    </a:lnTo>
                    <a:lnTo>
                      <a:pt x="118" y="112"/>
                    </a:lnTo>
                    <a:lnTo>
                      <a:pt x="111" y="112"/>
                    </a:lnTo>
                    <a:lnTo>
                      <a:pt x="111" y="122"/>
                    </a:lnTo>
                    <a:lnTo>
                      <a:pt x="111" y="132"/>
                    </a:lnTo>
                    <a:lnTo>
                      <a:pt x="111" y="150"/>
                    </a:lnTo>
                    <a:lnTo>
                      <a:pt x="111" y="160"/>
                    </a:lnTo>
                    <a:lnTo>
                      <a:pt x="111" y="169"/>
                    </a:lnTo>
                    <a:lnTo>
                      <a:pt x="111" y="188"/>
                    </a:lnTo>
                    <a:lnTo>
                      <a:pt x="111" y="197"/>
                    </a:lnTo>
                    <a:lnTo>
                      <a:pt x="111" y="207"/>
                    </a:lnTo>
                    <a:lnTo>
                      <a:pt x="111" y="225"/>
                    </a:lnTo>
                    <a:lnTo>
                      <a:pt x="111" y="235"/>
                    </a:lnTo>
                    <a:lnTo>
                      <a:pt x="111" y="254"/>
                    </a:lnTo>
                    <a:lnTo>
                      <a:pt x="105" y="263"/>
                    </a:lnTo>
                    <a:lnTo>
                      <a:pt x="105" y="273"/>
                    </a:lnTo>
                    <a:lnTo>
                      <a:pt x="105" y="282"/>
                    </a:lnTo>
                    <a:lnTo>
                      <a:pt x="98" y="291"/>
                    </a:lnTo>
                    <a:lnTo>
                      <a:pt x="98" y="301"/>
                    </a:lnTo>
                    <a:lnTo>
                      <a:pt x="91" y="310"/>
                    </a:lnTo>
                    <a:lnTo>
                      <a:pt x="85" y="320"/>
                    </a:lnTo>
                    <a:lnTo>
                      <a:pt x="85" y="329"/>
                    </a:lnTo>
                    <a:lnTo>
                      <a:pt x="78" y="329"/>
                    </a:lnTo>
                    <a:lnTo>
                      <a:pt x="71" y="338"/>
                    </a:lnTo>
                    <a:lnTo>
                      <a:pt x="65" y="338"/>
                    </a:lnTo>
                    <a:lnTo>
                      <a:pt x="65" y="348"/>
                    </a:lnTo>
                    <a:lnTo>
                      <a:pt x="58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2" y="386"/>
                    </a:lnTo>
                    <a:lnTo>
                      <a:pt x="45" y="395"/>
                    </a:lnTo>
                    <a:lnTo>
                      <a:pt x="39" y="414"/>
                    </a:lnTo>
                    <a:lnTo>
                      <a:pt x="26" y="433"/>
                    </a:lnTo>
                    <a:lnTo>
                      <a:pt x="19" y="442"/>
                    </a:lnTo>
                    <a:lnTo>
                      <a:pt x="13" y="452"/>
                    </a:lnTo>
                    <a:lnTo>
                      <a:pt x="0" y="461"/>
                    </a:lnTo>
                    <a:lnTo>
                      <a:pt x="6" y="452"/>
                    </a:lnTo>
                    <a:lnTo>
                      <a:pt x="13" y="442"/>
                    </a:lnTo>
                    <a:lnTo>
                      <a:pt x="19" y="433"/>
                    </a:lnTo>
                    <a:lnTo>
                      <a:pt x="19" y="414"/>
                    </a:lnTo>
                    <a:lnTo>
                      <a:pt x="26" y="404"/>
                    </a:lnTo>
                    <a:lnTo>
                      <a:pt x="26" y="395"/>
                    </a:lnTo>
                    <a:lnTo>
                      <a:pt x="26" y="386"/>
                    </a:lnTo>
                    <a:lnTo>
                      <a:pt x="32" y="376"/>
                    </a:lnTo>
                    <a:lnTo>
                      <a:pt x="32" y="358"/>
                    </a:lnTo>
                    <a:lnTo>
                      <a:pt x="32" y="338"/>
                    </a:lnTo>
                    <a:lnTo>
                      <a:pt x="32" y="329"/>
                    </a:lnTo>
                    <a:lnTo>
                      <a:pt x="32" y="310"/>
                    </a:lnTo>
                    <a:lnTo>
                      <a:pt x="32" y="291"/>
                    </a:lnTo>
                    <a:lnTo>
                      <a:pt x="32" y="282"/>
                    </a:lnTo>
                    <a:lnTo>
                      <a:pt x="32" y="273"/>
                    </a:lnTo>
                    <a:lnTo>
                      <a:pt x="32" y="254"/>
                    </a:lnTo>
                    <a:lnTo>
                      <a:pt x="32" y="245"/>
                    </a:lnTo>
                    <a:lnTo>
                      <a:pt x="32" y="235"/>
                    </a:lnTo>
                    <a:lnTo>
                      <a:pt x="39" y="225"/>
                    </a:lnTo>
                    <a:lnTo>
                      <a:pt x="39" y="216"/>
                    </a:lnTo>
                    <a:lnTo>
                      <a:pt x="45" y="207"/>
                    </a:lnTo>
                    <a:lnTo>
                      <a:pt x="45" y="197"/>
                    </a:lnTo>
                    <a:lnTo>
                      <a:pt x="52" y="188"/>
                    </a:lnTo>
                    <a:lnTo>
                      <a:pt x="52" y="179"/>
                    </a:lnTo>
                    <a:lnTo>
                      <a:pt x="52" y="169"/>
                    </a:lnTo>
                    <a:lnTo>
                      <a:pt x="52" y="160"/>
                    </a:lnTo>
                    <a:lnTo>
                      <a:pt x="52" y="150"/>
                    </a:lnTo>
                    <a:lnTo>
                      <a:pt x="45" y="141"/>
                    </a:lnTo>
                    <a:lnTo>
                      <a:pt x="39" y="13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32" y="84"/>
                    </a:lnTo>
                    <a:lnTo>
                      <a:pt x="39" y="75"/>
                    </a:lnTo>
                    <a:lnTo>
                      <a:pt x="39" y="66"/>
                    </a:lnTo>
                    <a:lnTo>
                      <a:pt x="45" y="66"/>
                    </a:lnTo>
                    <a:lnTo>
                      <a:pt x="45" y="56"/>
                    </a:lnTo>
                    <a:lnTo>
                      <a:pt x="52" y="56"/>
                    </a:lnTo>
                    <a:lnTo>
                      <a:pt x="58" y="46"/>
                    </a:lnTo>
                    <a:lnTo>
                      <a:pt x="65" y="46"/>
                    </a:lnTo>
                    <a:lnTo>
                      <a:pt x="65" y="37"/>
                    </a:lnTo>
                    <a:lnTo>
                      <a:pt x="71" y="28"/>
                    </a:lnTo>
                    <a:lnTo>
                      <a:pt x="71" y="18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18" y="9"/>
                    </a:lnTo>
                    <a:lnTo>
                      <a:pt x="98" y="28"/>
                    </a:lnTo>
                    <a:lnTo>
                      <a:pt x="105" y="28"/>
                    </a:lnTo>
                    <a:lnTo>
                      <a:pt x="105" y="18"/>
                    </a:lnTo>
                    <a:lnTo>
                      <a:pt x="111" y="18"/>
                    </a:lnTo>
                    <a:lnTo>
                      <a:pt x="118" y="9"/>
                    </a:lnTo>
                    <a:lnTo>
                      <a:pt x="124" y="9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Freeform 138"/>
              <p:cNvSpPr>
                <a:spLocks/>
              </p:cNvSpPr>
              <p:nvPr/>
            </p:nvSpPr>
            <p:spPr bwMode="auto">
              <a:xfrm>
                <a:off x="1023" y="1649"/>
                <a:ext cx="149" cy="49"/>
              </a:xfrm>
              <a:custGeom>
                <a:avLst/>
                <a:gdLst/>
                <a:ahLst/>
                <a:cxnLst>
                  <a:cxn ang="0">
                    <a:pos x="166" y="38"/>
                  </a:cxn>
                  <a:cxn ang="0">
                    <a:pos x="146" y="28"/>
                  </a:cxn>
                  <a:cxn ang="0">
                    <a:pos x="139" y="19"/>
                  </a:cxn>
                  <a:cxn ang="0">
                    <a:pos x="132" y="9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19" y="0"/>
                  </a:cxn>
                  <a:cxn ang="0">
                    <a:pos x="112" y="0"/>
                  </a:cxn>
                  <a:cxn ang="0">
                    <a:pos x="112" y="9"/>
                  </a:cxn>
                  <a:cxn ang="0">
                    <a:pos x="106" y="9"/>
                  </a:cxn>
                  <a:cxn ang="0">
                    <a:pos x="106" y="19"/>
                  </a:cxn>
                  <a:cxn ang="0">
                    <a:pos x="99" y="19"/>
                  </a:cxn>
                  <a:cxn ang="0">
                    <a:pos x="92" y="28"/>
                  </a:cxn>
                  <a:cxn ang="0">
                    <a:pos x="86" y="28"/>
                  </a:cxn>
                  <a:cxn ang="0">
                    <a:pos x="79" y="28"/>
                  </a:cxn>
                  <a:cxn ang="0">
                    <a:pos x="73" y="28"/>
                  </a:cxn>
                  <a:cxn ang="0">
                    <a:pos x="59" y="28"/>
                  </a:cxn>
                  <a:cxn ang="0">
                    <a:pos x="53" y="19"/>
                  </a:cxn>
                  <a:cxn ang="0">
                    <a:pos x="39" y="19"/>
                  </a:cxn>
                  <a:cxn ang="0">
                    <a:pos x="26" y="19"/>
                  </a:cxn>
                  <a:cxn ang="0">
                    <a:pos x="19" y="28"/>
                  </a:cxn>
                  <a:cxn ang="0">
                    <a:pos x="13" y="28"/>
                  </a:cxn>
                  <a:cxn ang="0">
                    <a:pos x="6" y="38"/>
                  </a:cxn>
                  <a:cxn ang="0">
                    <a:pos x="0" y="48"/>
                  </a:cxn>
                </a:cxnLst>
                <a:rect l="0" t="0" r="r" b="b"/>
                <a:pathLst>
                  <a:path w="167" h="49">
                    <a:moveTo>
                      <a:pt x="166" y="38"/>
                    </a:moveTo>
                    <a:lnTo>
                      <a:pt x="146" y="28"/>
                    </a:lnTo>
                    <a:lnTo>
                      <a:pt x="139" y="19"/>
                    </a:lnTo>
                    <a:lnTo>
                      <a:pt x="132" y="9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9" y="0"/>
                    </a:lnTo>
                    <a:lnTo>
                      <a:pt x="112" y="0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6" y="19"/>
                    </a:lnTo>
                    <a:lnTo>
                      <a:pt x="99" y="19"/>
                    </a:lnTo>
                    <a:lnTo>
                      <a:pt x="92" y="28"/>
                    </a:lnTo>
                    <a:lnTo>
                      <a:pt x="86" y="28"/>
                    </a:lnTo>
                    <a:lnTo>
                      <a:pt x="79" y="28"/>
                    </a:lnTo>
                    <a:lnTo>
                      <a:pt x="73" y="28"/>
                    </a:lnTo>
                    <a:lnTo>
                      <a:pt x="59" y="28"/>
                    </a:lnTo>
                    <a:lnTo>
                      <a:pt x="53" y="19"/>
                    </a:lnTo>
                    <a:lnTo>
                      <a:pt x="39" y="19"/>
                    </a:lnTo>
                    <a:lnTo>
                      <a:pt x="26" y="19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6" y="3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Freeform 139"/>
              <p:cNvSpPr>
                <a:spLocks/>
              </p:cNvSpPr>
              <p:nvPr/>
            </p:nvSpPr>
            <p:spPr bwMode="auto">
              <a:xfrm>
                <a:off x="1118" y="1677"/>
                <a:ext cx="78" cy="231"/>
              </a:xfrm>
              <a:custGeom>
                <a:avLst/>
                <a:gdLst/>
                <a:ahLst/>
                <a:cxnLst>
                  <a:cxn ang="0">
                    <a:pos x="87" y="230"/>
                  </a:cxn>
                  <a:cxn ang="0">
                    <a:pos x="87" y="210"/>
                  </a:cxn>
                  <a:cxn ang="0">
                    <a:pos x="87" y="192"/>
                  </a:cxn>
                  <a:cxn ang="0">
                    <a:pos x="87" y="182"/>
                  </a:cxn>
                  <a:cxn ang="0">
                    <a:pos x="87" y="172"/>
                  </a:cxn>
                  <a:cxn ang="0">
                    <a:pos x="87" y="163"/>
                  </a:cxn>
                  <a:cxn ang="0">
                    <a:pos x="87" y="153"/>
                  </a:cxn>
                  <a:cxn ang="0">
                    <a:pos x="87" y="143"/>
                  </a:cxn>
                  <a:cxn ang="0">
                    <a:pos x="87" y="133"/>
                  </a:cxn>
                  <a:cxn ang="0">
                    <a:pos x="80" y="124"/>
                  </a:cxn>
                  <a:cxn ang="0">
                    <a:pos x="80" y="115"/>
                  </a:cxn>
                  <a:cxn ang="0">
                    <a:pos x="73" y="105"/>
                  </a:cxn>
                  <a:cxn ang="0">
                    <a:pos x="73" y="96"/>
                  </a:cxn>
                  <a:cxn ang="0">
                    <a:pos x="53" y="66"/>
                  </a:cxn>
                  <a:cxn ang="0">
                    <a:pos x="33" y="29"/>
                  </a:cxn>
                  <a:cxn ang="0">
                    <a:pos x="20" y="19"/>
                  </a:cxn>
                  <a:cxn ang="0">
                    <a:pos x="13" y="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88" h="231">
                    <a:moveTo>
                      <a:pt x="87" y="230"/>
                    </a:moveTo>
                    <a:lnTo>
                      <a:pt x="87" y="210"/>
                    </a:lnTo>
                    <a:lnTo>
                      <a:pt x="87" y="192"/>
                    </a:lnTo>
                    <a:lnTo>
                      <a:pt x="87" y="182"/>
                    </a:lnTo>
                    <a:lnTo>
                      <a:pt x="87" y="172"/>
                    </a:lnTo>
                    <a:lnTo>
                      <a:pt x="87" y="163"/>
                    </a:lnTo>
                    <a:lnTo>
                      <a:pt x="87" y="153"/>
                    </a:lnTo>
                    <a:lnTo>
                      <a:pt x="87" y="143"/>
                    </a:lnTo>
                    <a:lnTo>
                      <a:pt x="87" y="133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5"/>
                    </a:lnTo>
                    <a:lnTo>
                      <a:pt x="73" y="96"/>
                    </a:lnTo>
                    <a:lnTo>
                      <a:pt x="53" y="66"/>
                    </a:lnTo>
                    <a:lnTo>
                      <a:pt x="33" y="29"/>
                    </a:lnTo>
                    <a:lnTo>
                      <a:pt x="20" y="1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Freeform 140"/>
              <p:cNvSpPr>
                <a:spLocks/>
              </p:cNvSpPr>
              <p:nvPr/>
            </p:nvSpPr>
            <p:spPr bwMode="auto">
              <a:xfrm>
                <a:off x="1017" y="1688"/>
                <a:ext cx="54" cy="344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53" y="9"/>
                  </a:cxn>
                  <a:cxn ang="0">
                    <a:pos x="46" y="19"/>
                  </a:cxn>
                  <a:cxn ang="0">
                    <a:pos x="46" y="28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76"/>
                  </a:cxn>
                  <a:cxn ang="0">
                    <a:pos x="53" y="85"/>
                  </a:cxn>
                  <a:cxn ang="0">
                    <a:pos x="53" y="95"/>
                  </a:cxn>
                  <a:cxn ang="0">
                    <a:pos x="53" y="104"/>
                  </a:cxn>
                  <a:cxn ang="0">
                    <a:pos x="53" y="114"/>
                  </a:cxn>
                  <a:cxn ang="0">
                    <a:pos x="53" y="123"/>
                  </a:cxn>
                  <a:cxn ang="0">
                    <a:pos x="53" y="133"/>
                  </a:cxn>
                  <a:cxn ang="0">
                    <a:pos x="46" y="142"/>
                  </a:cxn>
                  <a:cxn ang="0">
                    <a:pos x="46" y="162"/>
                  </a:cxn>
                  <a:cxn ang="0">
                    <a:pos x="40" y="180"/>
                  </a:cxn>
                  <a:cxn ang="0">
                    <a:pos x="40" y="200"/>
                  </a:cxn>
                  <a:cxn ang="0">
                    <a:pos x="33" y="219"/>
                  </a:cxn>
                  <a:cxn ang="0">
                    <a:pos x="33" y="228"/>
                  </a:cxn>
                  <a:cxn ang="0">
                    <a:pos x="26" y="238"/>
                  </a:cxn>
                  <a:cxn ang="0">
                    <a:pos x="26" y="247"/>
                  </a:cxn>
                  <a:cxn ang="0">
                    <a:pos x="20" y="247"/>
                  </a:cxn>
                  <a:cxn ang="0">
                    <a:pos x="20" y="257"/>
                  </a:cxn>
                  <a:cxn ang="0">
                    <a:pos x="20" y="266"/>
                  </a:cxn>
                  <a:cxn ang="0">
                    <a:pos x="20" y="276"/>
                  </a:cxn>
                  <a:cxn ang="0">
                    <a:pos x="0" y="343"/>
                  </a:cxn>
                </a:cxnLst>
                <a:rect l="0" t="0" r="r" b="b"/>
                <a:pathLst>
                  <a:path w="61" h="344">
                    <a:moveTo>
                      <a:pt x="60" y="0"/>
                    </a:moveTo>
                    <a:lnTo>
                      <a:pt x="53" y="0"/>
                    </a:lnTo>
                    <a:lnTo>
                      <a:pt x="53" y="9"/>
                    </a:lnTo>
                    <a:lnTo>
                      <a:pt x="46" y="19"/>
                    </a:lnTo>
                    <a:lnTo>
                      <a:pt x="46" y="28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95"/>
                    </a:lnTo>
                    <a:lnTo>
                      <a:pt x="53" y="104"/>
                    </a:lnTo>
                    <a:lnTo>
                      <a:pt x="53" y="114"/>
                    </a:lnTo>
                    <a:lnTo>
                      <a:pt x="53" y="123"/>
                    </a:lnTo>
                    <a:lnTo>
                      <a:pt x="53" y="133"/>
                    </a:lnTo>
                    <a:lnTo>
                      <a:pt x="46" y="142"/>
                    </a:lnTo>
                    <a:lnTo>
                      <a:pt x="46" y="162"/>
                    </a:lnTo>
                    <a:lnTo>
                      <a:pt x="40" y="180"/>
                    </a:lnTo>
                    <a:lnTo>
                      <a:pt x="40" y="200"/>
                    </a:lnTo>
                    <a:lnTo>
                      <a:pt x="33" y="219"/>
                    </a:lnTo>
                    <a:lnTo>
                      <a:pt x="33" y="228"/>
                    </a:lnTo>
                    <a:lnTo>
                      <a:pt x="26" y="238"/>
                    </a:lnTo>
                    <a:lnTo>
                      <a:pt x="26" y="247"/>
                    </a:lnTo>
                    <a:lnTo>
                      <a:pt x="20" y="247"/>
                    </a:lnTo>
                    <a:lnTo>
                      <a:pt x="20" y="257"/>
                    </a:lnTo>
                    <a:lnTo>
                      <a:pt x="20" y="266"/>
                    </a:lnTo>
                    <a:lnTo>
                      <a:pt x="20" y="276"/>
                    </a:lnTo>
                    <a:lnTo>
                      <a:pt x="0" y="343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Freeform 141"/>
              <p:cNvSpPr>
                <a:spLocks/>
              </p:cNvSpPr>
              <p:nvPr/>
            </p:nvSpPr>
            <p:spPr bwMode="auto">
              <a:xfrm>
                <a:off x="1304" y="1764"/>
                <a:ext cx="264" cy="471"/>
              </a:xfrm>
              <a:custGeom>
                <a:avLst/>
                <a:gdLst/>
                <a:ahLst/>
                <a:cxnLst>
                  <a:cxn ang="0">
                    <a:pos x="6" y="188"/>
                  </a:cxn>
                  <a:cxn ang="0">
                    <a:pos x="20" y="178"/>
                  </a:cxn>
                  <a:cxn ang="0">
                    <a:pos x="26" y="160"/>
                  </a:cxn>
                  <a:cxn ang="0">
                    <a:pos x="26" y="131"/>
                  </a:cxn>
                  <a:cxn ang="0">
                    <a:pos x="26" y="84"/>
                  </a:cxn>
                  <a:cxn ang="0">
                    <a:pos x="33" y="56"/>
                  </a:cxn>
                  <a:cxn ang="0">
                    <a:pos x="46" y="28"/>
                  </a:cxn>
                  <a:cxn ang="0">
                    <a:pos x="65" y="9"/>
                  </a:cxn>
                  <a:cxn ang="0">
                    <a:pos x="78" y="0"/>
                  </a:cxn>
                  <a:cxn ang="0">
                    <a:pos x="98" y="0"/>
                  </a:cxn>
                  <a:cxn ang="0">
                    <a:pos x="118" y="9"/>
                  </a:cxn>
                  <a:cxn ang="0">
                    <a:pos x="138" y="28"/>
                  </a:cxn>
                  <a:cxn ang="0">
                    <a:pos x="144" y="46"/>
                  </a:cxn>
                  <a:cxn ang="0">
                    <a:pos x="157" y="65"/>
                  </a:cxn>
                  <a:cxn ang="0">
                    <a:pos x="164" y="94"/>
                  </a:cxn>
                  <a:cxn ang="0">
                    <a:pos x="170" y="131"/>
                  </a:cxn>
                  <a:cxn ang="0">
                    <a:pos x="177" y="169"/>
                  </a:cxn>
                  <a:cxn ang="0">
                    <a:pos x="190" y="188"/>
                  </a:cxn>
                  <a:cxn ang="0">
                    <a:pos x="204" y="206"/>
                  </a:cxn>
                  <a:cxn ang="0">
                    <a:pos x="217" y="235"/>
                  </a:cxn>
                  <a:cxn ang="0">
                    <a:pos x="217" y="263"/>
                  </a:cxn>
                  <a:cxn ang="0">
                    <a:pos x="223" y="300"/>
                  </a:cxn>
                  <a:cxn ang="0">
                    <a:pos x="230" y="338"/>
                  </a:cxn>
                  <a:cxn ang="0">
                    <a:pos x="243" y="385"/>
                  </a:cxn>
                  <a:cxn ang="0">
                    <a:pos x="249" y="413"/>
                  </a:cxn>
                  <a:cxn ang="0">
                    <a:pos x="269" y="441"/>
                  </a:cxn>
                  <a:cxn ang="0">
                    <a:pos x="289" y="470"/>
                  </a:cxn>
                  <a:cxn ang="0">
                    <a:pos x="282" y="470"/>
                  </a:cxn>
                  <a:cxn ang="0">
                    <a:pos x="256" y="441"/>
                  </a:cxn>
                  <a:cxn ang="0">
                    <a:pos x="223" y="404"/>
                  </a:cxn>
                  <a:cxn ang="0">
                    <a:pos x="197" y="366"/>
                  </a:cxn>
                  <a:cxn ang="0">
                    <a:pos x="183" y="338"/>
                  </a:cxn>
                  <a:cxn ang="0">
                    <a:pos x="170" y="309"/>
                  </a:cxn>
                  <a:cxn ang="0">
                    <a:pos x="164" y="281"/>
                  </a:cxn>
                  <a:cxn ang="0">
                    <a:pos x="164" y="253"/>
                  </a:cxn>
                  <a:cxn ang="0">
                    <a:pos x="157" y="225"/>
                  </a:cxn>
                  <a:cxn ang="0">
                    <a:pos x="144" y="216"/>
                  </a:cxn>
                  <a:cxn ang="0">
                    <a:pos x="125" y="197"/>
                  </a:cxn>
                  <a:cxn ang="0">
                    <a:pos x="98" y="160"/>
                  </a:cxn>
                  <a:cxn ang="0">
                    <a:pos x="85" y="122"/>
                  </a:cxn>
                  <a:cxn ang="0">
                    <a:pos x="65" y="112"/>
                  </a:cxn>
                  <a:cxn ang="0">
                    <a:pos x="52" y="122"/>
                  </a:cxn>
                  <a:cxn ang="0">
                    <a:pos x="33" y="140"/>
                  </a:cxn>
                  <a:cxn ang="0">
                    <a:pos x="26" y="169"/>
                  </a:cxn>
                  <a:cxn ang="0">
                    <a:pos x="6" y="188"/>
                  </a:cxn>
                </a:cxnLst>
                <a:rect l="0" t="0" r="r" b="b"/>
                <a:pathLst>
                  <a:path w="297" h="471">
                    <a:moveTo>
                      <a:pt x="0" y="188"/>
                    </a:moveTo>
                    <a:lnTo>
                      <a:pt x="0" y="188"/>
                    </a:lnTo>
                    <a:lnTo>
                      <a:pt x="6" y="188"/>
                    </a:lnTo>
                    <a:lnTo>
                      <a:pt x="13" y="188"/>
                    </a:lnTo>
                    <a:lnTo>
                      <a:pt x="13" y="178"/>
                    </a:lnTo>
                    <a:lnTo>
                      <a:pt x="20" y="178"/>
                    </a:lnTo>
                    <a:lnTo>
                      <a:pt x="20" y="169"/>
                    </a:lnTo>
                    <a:lnTo>
                      <a:pt x="20" y="160"/>
                    </a:lnTo>
                    <a:lnTo>
                      <a:pt x="26" y="160"/>
                    </a:lnTo>
                    <a:lnTo>
                      <a:pt x="26" y="150"/>
                    </a:lnTo>
                    <a:lnTo>
                      <a:pt x="26" y="140"/>
                    </a:lnTo>
                    <a:lnTo>
                      <a:pt x="26" y="131"/>
                    </a:lnTo>
                    <a:lnTo>
                      <a:pt x="26" y="122"/>
                    </a:lnTo>
                    <a:lnTo>
                      <a:pt x="20" y="103"/>
                    </a:lnTo>
                    <a:lnTo>
                      <a:pt x="26" y="84"/>
                    </a:lnTo>
                    <a:lnTo>
                      <a:pt x="26" y="74"/>
                    </a:lnTo>
                    <a:lnTo>
                      <a:pt x="26" y="65"/>
                    </a:lnTo>
                    <a:lnTo>
                      <a:pt x="33" y="56"/>
                    </a:lnTo>
                    <a:lnTo>
                      <a:pt x="33" y="46"/>
                    </a:lnTo>
                    <a:lnTo>
                      <a:pt x="39" y="37"/>
                    </a:lnTo>
                    <a:lnTo>
                      <a:pt x="46" y="28"/>
                    </a:lnTo>
                    <a:lnTo>
                      <a:pt x="52" y="18"/>
                    </a:lnTo>
                    <a:lnTo>
                      <a:pt x="59" y="9"/>
                    </a:lnTo>
                    <a:lnTo>
                      <a:pt x="65" y="9"/>
                    </a:lnTo>
                    <a:lnTo>
                      <a:pt x="72" y="9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9"/>
                    </a:lnTo>
                    <a:lnTo>
                      <a:pt x="112" y="9"/>
                    </a:lnTo>
                    <a:lnTo>
                      <a:pt x="118" y="9"/>
                    </a:lnTo>
                    <a:lnTo>
                      <a:pt x="125" y="18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38" y="37"/>
                    </a:lnTo>
                    <a:lnTo>
                      <a:pt x="144" y="37"/>
                    </a:lnTo>
                    <a:lnTo>
                      <a:pt x="144" y="46"/>
                    </a:lnTo>
                    <a:lnTo>
                      <a:pt x="151" y="46"/>
                    </a:lnTo>
                    <a:lnTo>
                      <a:pt x="151" y="56"/>
                    </a:lnTo>
                    <a:lnTo>
                      <a:pt x="157" y="65"/>
                    </a:lnTo>
                    <a:lnTo>
                      <a:pt x="157" y="74"/>
                    </a:lnTo>
                    <a:lnTo>
                      <a:pt x="164" y="84"/>
                    </a:lnTo>
                    <a:lnTo>
                      <a:pt x="164" y="94"/>
                    </a:lnTo>
                    <a:lnTo>
                      <a:pt x="164" y="112"/>
                    </a:lnTo>
                    <a:lnTo>
                      <a:pt x="170" y="122"/>
                    </a:lnTo>
                    <a:lnTo>
                      <a:pt x="170" y="131"/>
                    </a:lnTo>
                    <a:lnTo>
                      <a:pt x="170" y="150"/>
                    </a:lnTo>
                    <a:lnTo>
                      <a:pt x="177" y="160"/>
                    </a:lnTo>
                    <a:lnTo>
                      <a:pt x="177" y="169"/>
                    </a:lnTo>
                    <a:lnTo>
                      <a:pt x="183" y="178"/>
                    </a:lnTo>
                    <a:lnTo>
                      <a:pt x="190" y="178"/>
                    </a:lnTo>
                    <a:lnTo>
                      <a:pt x="190" y="188"/>
                    </a:lnTo>
                    <a:lnTo>
                      <a:pt x="197" y="188"/>
                    </a:lnTo>
                    <a:lnTo>
                      <a:pt x="204" y="197"/>
                    </a:lnTo>
                    <a:lnTo>
                      <a:pt x="204" y="206"/>
                    </a:lnTo>
                    <a:lnTo>
                      <a:pt x="210" y="216"/>
                    </a:lnTo>
                    <a:lnTo>
                      <a:pt x="210" y="225"/>
                    </a:lnTo>
                    <a:lnTo>
                      <a:pt x="217" y="235"/>
                    </a:lnTo>
                    <a:lnTo>
                      <a:pt x="217" y="244"/>
                    </a:lnTo>
                    <a:lnTo>
                      <a:pt x="217" y="253"/>
                    </a:lnTo>
                    <a:lnTo>
                      <a:pt x="217" y="263"/>
                    </a:lnTo>
                    <a:lnTo>
                      <a:pt x="223" y="281"/>
                    </a:lnTo>
                    <a:lnTo>
                      <a:pt x="223" y="291"/>
                    </a:lnTo>
                    <a:lnTo>
                      <a:pt x="223" y="300"/>
                    </a:lnTo>
                    <a:lnTo>
                      <a:pt x="223" y="319"/>
                    </a:lnTo>
                    <a:lnTo>
                      <a:pt x="223" y="329"/>
                    </a:lnTo>
                    <a:lnTo>
                      <a:pt x="230" y="338"/>
                    </a:lnTo>
                    <a:lnTo>
                      <a:pt x="230" y="347"/>
                    </a:lnTo>
                    <a:lnTo>
                      <a:pt x="236" y="366"/>
                    </a:lnTo>
                    <a:lnTo>
                      <a:pt x="243" y="385"/>
                    </a:lnTo>
                    <a:lnTo>
                      <a:pt x="243" y="395"/>
                    </a:lnTo>
                    <a:lnTo>
                      <a:pt x="249" y="404"/>
                    </a:lnTo>
                    <a:lnTo>
                      <a:pt x="249" y="413"/>
                    </a:lnTo>
                    <a:lnTo>
                      <a:pt x="256" y="423"/>
                    </a:lnTo>
                    <a:lnTo>
                      <a:pt x="262" y="432"/>
                    </a:lnTo>
                    <a:lnTo>
                      <a:pt x="269" y="441"/>
                    </a:lnTo>
                    <a:lnTo>
                      <a:pt x="275" y="451"/>
                    </a:lnTo>
                    <a:lnTo>
                      <a:pt x="282" y="460"/>
                    </a:lnTo>
                    <a:lnTo>
                      <a:pt x="289" y="470"/>
                    </a:lnTo>
                    <a:lnTo>
                      <a:pt x="296" y="470"/>
                    </a:lnTo>
                    <a:lnTo>
                      <a:pt x="289" y="470"/>
                    </a:lnTo>
                    <a:lnTo>
                      <a:pt x="282" y="470"/>
                    </a:lnTo>
                    <a:lnTo>
                      <a:pt x="269" y="460"/>
                    </a:lnTo>
                    <a:lnTo>
                      <a:pt x="262" y="451"/>
                    </a:lnTo>
                    <a:lnTo>
                      <a:pt x="256" y="441"/>
                    </a:lnTo>
                    <a:lnTo>
                      <a:pt x="243" y="432"/>
                    </a:lnTo>
                    <a:lnTo>
                      <a:pt x="230" y="413"/>
                    </a:lnTo>
                    <a:lnTo>
                      <a:pt x="223" y="404"/>
                    </a:lnTo>
                    <a:lnTo>
                      <a:pt x="210" y="385"/>
                    </a:lnTo>
                    <a:lnTo>
                      <a:pt x="204" y="375"/>
                    </a:lnTo>
                    <a:lnTo>
                      <a:pt x="197" y="366"/>
                    </a:lnTo>
                    <a:lnTo>
                      <a:pt x="197" y="357"/>
                    </a:lnTo>
                    <a:lnTo>
                      <a:pt x="190" y="347"/>
                    </a:lnTo>
                    <a:lnTo>
                      <a:pt x="183" y="338"/>
                    </a:lnTo>
                    <a:lnTo>
                      <a:pt x="177" y="329"/>
                    </a:lnTo>
                    <a:lnTo>
                      <a:pt x="177" y="319"/>
                    </a:lnTo>
                    <a:lnTo>
                      <a:pt x="170" y="309"/>
                    </a:lnTo>
                    <a:lnTo>
                      <a:pt x="170" y="300"/>
                    </a:lnTo>
                    <a:lnTo>
                      <a:pt x="170" y="291"/>
                    </a:lnTo>
                    <a:lnTo>
                      <a:pt x="164" y="281"/>
                    </a:lnTo>
                    <a:lnTo>
                      <a:pt x="164" y="272"/>
                    </a:lnTo>
                    <a:lnTo>
                      <a:pt x="164" y="263"/>
                    </a:lnTo>
                    <a:lnTo>
                      <a:pt x="164" y="253"/>
                    </a:lnTo>
                    <a:lnTo>
                      <a:pt x="164" y="244"/>
                    </a:lnTo>
                    <a:lnTo>
                      <a:pt x="157" y="235"/>
                    </a:lnTo>
                    <a:lnTo>
                      <a:pt x="157" y="225"/>
                    </a:lnTo>
                    <a:lnTo>
                      <a:pt x="151" y="225"/>
                    </a:lnTo>
                    <a:lnTo>
                      <a:pt x="151" y="216"/>
                    </a:lnTo>
                    <a:lnTo>
                      <a:pt x="144" y="216"/>
                    </a:lnTo>
                    <a:lnTo>
                      <a:pt x="138" y="216"/>
                    </a:lnTo>
                    <a:lnTo>
                      <a:pt x="131" y="206"/>
                    </a:lnTo>
                    <a:lnTo>
                      <a:pt x="125" y="197"/>
                    </a:lnTo>
                    <a:lnTo>
                      <a:pt x="118" y="188"/>
                    </a:lnTo>
                    <a:lnTo>
                      <a:pt x="112" y="178"/>
                    </a:lnTo>
                    <a:lnTo>
                      <a:pt x="98" y="160"/>
                    </a:lnTo>
                    <a:lnTo>
                      <a:pt x="91" y="131"/>
                    </a:lnTo>
                    <a:lnTo>
                      <a:pt x="85" y="131"/>
                    </a:lnTo>
                    <a:lnTo>
                      <a:pt x="85" y="122"/>
                    </a:lnTo>
                    <a:lnTo>
                      <a:pt x="78" y="122"/>
                    </a:lnTo>
                    <a:lnTo>
                      <a:pt x="72" y="112"/>
                    </a:lnTo>
                    <a:lnTo>
                      <a:pt x="65" y="112"/>
                    </a:lnTo>
                    <a:lnTo>
                      <a:pt x="59" y="112"/>
                    </a:lnTo>
                    <a:lnTo>
                      <a:pt x="52" y="112"/>
                    </a:lnTo>
                    <a:lnTo>
                      <a:pt x="52" y="122"/>
                    </a:lnTo>
                    <a:lnTo>
                      <a:pt x="46" y="122"/>
                    </a:lnTo>
                    <a:lnTo>
                      <a:pt x="39" y="131"/>
                    </a:lnTo>
                    <a:lnTo>
                      <a:pt x="33" y="140"/>
                    </a:lnTo>
                    <a:lnTo>
                      <a:pt x="33" y="150"/>
                    </a:lnTo>
                    <a:lnTo>
                      <a:pt x="33" y="160"/>
                    </a:lnTo>
                    <a:lnTo>
                      <a:pt x="26" y="169"/>
                    </a:lnTo>
                    <a:lnTo>
                      <a:pt x="20" y="178"/>
                    </a:lnTo>
                    <a:lnTo>
                      <a:pt x="13" y="188"/>
                    </a:lnTo>
                    <a:lnTo>
                      <a:pt x="6" y="188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Freeform 142"/>
              <p:cNvSpPr>
                <a:spLocks/>
              </p:cNvSpPr>
              <p:nvPr/>
            </p:nvSpPr>
            <p:spPr bwMode="auto">
              <a:xfrm>
                <a:off x="1250" y="1820"/>
                <a:ext cx="85" cy="129"/>
              </a:xfrm>
              <a:custGeom>
                <a:avLst/>
                <a:gdLst/>
                <a:ahLst/>
                <a:cxnLst>
                  <a:cxn ang="0">
                    <a:pos x="95" y="8"/>
                  </a:cxn>
                  <a:cxn ang="0">
                    <a:pos x="95" y="8"/>
                  </a:cxn>
                  <a:cxn ang="0">
                    <a:pos x="88" y="8"/>
                  </a:cxn>
                  <a:cxn ang="0">
                    <a:pos x="81" y="8"/>
                  </a:cxn>
                  <a:cxn ang="0">
                    <a:pos x="81" y="0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38" y="8"/>
                  </a:cxn>
                  <a:cxn ang="0">
                    <a:pos x="31" y="8"/>
                  </a:cxn>
                  <a:cxn ang="0">
                    <a:pos x="25" y="17"/>
                  </a:cxn>
                  <a:cxn ang="0">
                    <a:pos x="19" y="17"/>
                  </a:cxn>
                  <a:cxn ang="0">
                    <a:pos x="19" y="27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6" y="54"/>
                  </a:cxn>
                  <a:cxn ang="0">
                    <a:pos x="6" y="64"/>
                  </a:cxn>
                  <a:cxn ang="0">
                    <a:pos x="6" y="82"/>
                  </a:cxn>
                  <a:cxn ang="0">
                    <a:pos x="0" y="100"/>
                  </a:cxn>
                  <a:cxn ang="0">
                    <a:pos x="0" y="128"/>
                  </a:cxn>
                  <a:cxn ang="0">
                    <a:pos x="95" y="8"/>
                  </a:cxn>
                </a:cxnLst>
                <a:rect l="0" t="0" r="r" b="b"/>
                <a:pathLst>
                  <a:path w="96" h="129">
                    <a:moveTo>
                      <a:pt x="95" y="8"/>
                    </a:moveTo>
                    <a:lnTo>
                      <a:pt x="95" y="8"/>
                    </a:lnTo>
                    <a:lnTo>
                      <a:pt x="88" y="8"/>
                    </a:lnTo>
                    <a:lnTo>
                      <a:pt x="81" y="8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9" y="17"/>
                    </a:lnTo>
                    <a:lnTo>
                      <a:pt x="19" y="27"/>
                    </a:lnTo>
                    <a:lnTo>
                      <a:pt x="13" y="36"/>
                    </a:lnTo>
                    <a:lnTo>
                      <a:pt x="13" y="45"/>
                    </a:lnTo>
                    <a:lnTo>
                      <a:pt x="6" y="54"/>
                    </a:lnTo>
                    <a:lnTo>
                      <a:pt x="6" y="64"/>
                    </a:lnTo>
                    <a:lnTo>
                      <a:pt x="6" y="82"/>
                    </a:lnTo>
                    <a:lnTo>
                      <a:pt x="0" y="100"/>
                    </a:lnTo>
                    <a:lnTo>
                      <a:pt x="0" y="128"/>
                    </a:lnTo>
                    <a:lnTo>
                      <a:pt x="95" y="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Freeform 143"/>
              <p:cNvSpPr>
                <a:spLocks/>
              </p:cNvSpPr>
              <p:nvPr/>
            </p:nvSpPr>
            <p:spPr bwMode="auto">
              <a:xfrm>
                <a:off x="1190" y="1849"/>
                <a:ext cx="134" cy="309"/>
              </a:xfrm>
              <a:custGeom>
                <a:avLst/>
                <a:gdLst/>
                <a:ahLst/>
                <a:cxnLst>
                  <a:cxn ang="0">
                    <a:pos x="6" y="308"/>
                  </a:cxn>
                  <a:cxn ang="0">
                    <a:pos x="13" y="298"/>
                  </a:cxn>
                  <a:cxn ang="0">
                    <a:pos x="26" y="289"/>
                  </a:cxn>
                  <a:cxn ang="0">
                    <a:pos x="45" y="270"/>
                  </a:cxn>
                  <a:cxn ang="0">
                    <a:pos x="64" y="252"/>
                  </a:cxn>
                  <a:cxn ang="0">
                    <a:pos x="77" y="233"/>
                  </a:cxn>
                  <a:cxn ang="0">
                    <a:pos x="84" y="214"/>
                  </a:cxn>
                  <a:cxn ang="0">
                    <a:pos x="97" y="186"/>
                  </a:cxn>
                  <a:cxn ang="0">
                    <a:pos x="97" y="168"/>
                  </a:cxn>
                  <a:cxn ang="0">
                    <a:pos x="103" y="149"/>
                  </a:cxn>
                  <a:cxn ang="0">
                    <a:pos x="103" y="130"/>
                  </a:cxn>
                  <a:cxn ang="0">
                    <a:pos x="116" y="112"/>
                  </a:cxn>
                  <a:cxn ang="0">
                    <a:pos x="129" y="112"/>
                  </a:cxn>
                  <a:cxn ang="0">
                    <a:pos x="135" y="102"/>
                  </a:cxn>
                  <a:cxn ang="0">
                    <a:pos x="142" y="93"/>
                  </a:cxn>
                  <a:cxn ang="0">
                    <a:pos x="142" y="74"/>
                  </a:cxn>
                  <a:cxn ang="0">
                    <a:pos x="149" y="65"/>
                  </a:cxn>
                  <a:cxn ang="0">
                    <a:pos x="149" y="46"/>
                  </a:cxn>
                  <a:cxn ang="0">
                    <a:pos x="149" y="28"/>
                  </a:cxn>
                  <a:cxn ang="0">
                    <a:pos x="142" y="9"/>
                  </a:cxn>
                  <a:cxn ang="0">
                    <a:pos x="149" y="0"/>
                  </a:cxn>
                  <a:cxn ang="0">
                    <a:pos x="129" y="18"/>
                  </a:cxn>
                  <a:cxn ang="0">
                    <a:pos x="103" y="46"/>
                  </a:cxn>
                  <a:cxn ang="0">
                    <a:pos x="71" y="93"/>
                  </a:cxn>
                  <a:cxn ang="0">
                    <a:pos x="58" y="121"/>
                  </a:cxn>
                  <a:cxn ang="0">
                    <a:pos x="38" y="130"/>
                  </a:cxn>
                  <a:cxn ang="0">
                    <a:pos x="26" y="149"/>
                  </a:cxn>
                  <a:cxn ang="0">
                    <a:pos x="13" y="168"/>
                  </a:cxn>
                  <a:cxn ang="0">
                    <a:pos x="6" y="186"/>
                  </a:cxn>
                  <a:cxn ang="0">
                    <a:pos x="0" y="214"/>
                  </a:cxn>
                  <a:cxn ang="0">
                    <a:pos x="0" y="233"/>
                  </a:cxn>
                  <a:cxn ang="0">
                    <a:pos x="0" y="261"/>
                  </a:cxn>
                  <a:cxn ang="0">
                    <a:pos x="0" y="279"/>
                  </a:cxn>
                  <a:cxn ang="0">
                    <a:pos x="6" y="308"/>
                  </a:cxn>
                </a:cxnLst>
                <a:rect l="0" t="0" r="r" b="b"/>
                <a:pathLst>
                  <a:path w="150" h="309">
                    <a:moveTo>
                      <a:pt x="6" y="308"/>
                    </a:moveTo>
                    <a:lnTo>
                      <a:pt x="6" y="308"/>
                    </a:lnTo>
                    <a:lnTo>
                      <a:pt x="6" y="298"/>
                    </a:lnTo>
                    <a:lnTo>
                      <a:pt x="13" y="298"/>
                    </a:lnTo>
                    <a:lnTo>
                      <a:pt x="19" y="289"/>
                    </a:lnTo>
                    <a:lnTo>
                      <a:pt x="26" y="289"/>
                    </a:lnTo>
                    <a:lnTo>
                      <a:pt x="38" y="279"/>
                    </a:lnTo>
                    <a:lnTo>
                      <a:pt x="45" y="270"/>
                    </a:lnTo>
                    <a:lnTo>
                      <a:pt x="51" y="261"/>
                    </a:lnTo>
                    <a:lnTo>
                      <a:pt x="64" y="252"/>
                    </a:lnTo>
                    <a:lnTo>
                      <a:pt x="71" y="242"/>
                    </a:lnTo>
                    <a:lnTo>
                      <a:pt x="77" y="233"/>
                    </a:lnTo>
                    <a:lnTo>
                      <a:pt x="84" y="223"/>
                    </a:lnTo>
                    <a:lnTo>
                      <a:pt x="84" y="214"/>
                    </a:lnTo>
                    <a:lnTo>
                      <a:pt x="90" y="205"/>
                    </a:lnTo>
                    <a:lnTo>
                      <a:pt x="97" y="186"/>
                    </a:lnTo>
                    <a:lnTo>
                      <a:pt x="97" y="177"/>
                    </a:lnTo>
                    <a:lnTo>
                      <a:pt x="97" y="168"/>
                    </a:lnTo>
                    <a:lnTo>
                      <a:pt x="97" y="158"/>
                    </a:lnTo>
                    <a:lnTo>
                      <a:pt x="103" y="149"/>
                    </a:lnTo>
                    <a:lnTo>
                      <a:pt x="103" y="139"/>
                    </a:lnTo>
                    <a:lnTo>
                      <a:pt x="103" y="130"/>
                    </a:lnTo>
                    <a:lnTo>
                      <a:pt x="110" y="121"/>
                    </a:lnTo>
                    <a:lnTo>
                      <a:pt x="116" y="112"/>
                    </a:lnTo>
                    <a:lnTo>
                      <a:pt x="122" y="112"/>
                    </a:lnTo>
                    <a:lnTo>
                      <a:pt x="129" y="112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5" y="93"/>
                    </a:lnTo>
                    <a:lnTo>
                      <a:pt x="142" y="93"/>
                    </a:lnTo>
                    <a:lnTo>
                      <a:pt x="142" y="84"/>
                    </a:lnTo>
                    <a:lnTo>
                      <a:pt x="142" y="74"/>
                    </a:lnTo>
                    <a:lnTo>
                      <a:pt x="149" y="74"/>
                    </a:lnTo>
                    <a:lnTo>
                      <a:pt x="149" y="65"/>
                    </a:lnTo>
                    <a:lnTo>
                      <a:pt x="149" y="55"/>
                    </a:lnTo>
                    <a:lnTo>
                      <a:pt x="149" y="46"/>
                    </a:lnTo>
                    <a:lnTo>
                      <a:pt x="149" y="37"/>
                    </a:lnTo>
                    <a:lnTo>
                      <a:pt x="149" y="28"/>
                    </a:lnTo>
                    <a:lnTo>
                      <a:pt x="142" y="18"/>
                    </a:lnTo>
                    <a:lnTo>
                      <a:pt x="142" y="9"/>
                    </a:lnTo>
                    <a:lnTo>
                      <a:pt x="149" y="9"/>
                    </a:lnTo>
                    <a:lnTo>
                      <a:pt x="149" y="0"/>
                    </a:lnTo>
                    <a:lnTo>
                      <a:pt x="142" y="9"/>
                    </a:lnTo>
                    <a:lnTo>
                      <a:pt x="129" y="18"/>
                    </a:lnTo>
                    <a:lnTo>
                      <a:pt x="116" y="37"/>
                    </a:lnTo>
                    <a:lnTo>
                      <a:pt x="103" y="46"/>
                    </a:lnTo>
                    <a:lnTo>
                      <a:pt x="90" y="74"/>
                    </a:lnTo>
                    <a:lnTo>
                      <a:pt x="71" y="93"/>
                    </a:lnTo>
                    <a:lnTo>
                      <a:pt x="64" y="102"/>
                    </a:lnTo>
                    <a:lnTo>
                      <a:pt x="58" y="121"/>
                    </a:lnTo>
                    <a:lnTo>
                      <a:pt x="45" y="130"/>
                    </a:lnTo>
                    <a:lnTo>
                      <a:pt x="38" y="130"/>
                    </a:lnTo>
                    <a:lnTo>
                      <a:pt x="32" y="139"/>
                    </a:lnTo>
                    <a:lnTo>
                      <a:pt x="26" y="149"/>
                    </a:lnTo>
                    <a:lnTo>
                      <a:pt x="19" y="158"/>
                    </a:lnTo>
                    <a:lnTo>
                      <a:pt x="13" y="168"/>
                    </a:lnTo>
                    <a:lnTo>
                      <a:pt x="13" y="177"/>
                    </a:lnTo>
                    <a:lnTo>
                      <a:pt x="6" y="186"/>
                    </a:lnTo>
                    <a:lnTo>
                      <a:pt x="0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0" y="242"/>
                    </a:lnTo>
                    <a:lnTo>
                      <a:pt x="0" y="261"/>
                    </a:lnTo>
                    <a:lnTo>
                      <a:pt x="0" y="270"/>
                    </a:lnTo>
                    <a:lnTo>
                      <a:pt x="0" y="279"/>
                    </a:lnTo>
                    <a:lnTo>
                      <a:pt x="6" y="289"/>
                    </a:lnTo>
                    <a:lnTo>
                      <a:pt x="6" y="308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Freeform 144"/>
              <p:cNvSpPr>
                <a:spLocks/>
              </p:cNvSpPr>
              <p:nvPr/>
            </p:nvSpPr>
            <p:spPr bwMode="auto">
              <a:xfrm>
                <a:off x="1296" y="1848"/>
                <a:ext cx="27" cy="108"/>
              </a:xfrm>
              <a:custGeom>
                <a:avLst/>
                <a:gdLst/>
                <a:ahLst/>
                <a:cxnLst>
                  <a:cxn ang="0">
                    <a:pos x="11" y="107"/>
                  </a:cxn>
                  <a:cxn ang="0">
                    <a:pos x="11" y="107"/>
                  </a:cxn>
                  <a:cxn ang="0">
                    <a:pos x="11" y="98"/>
                  </a:cxn>
                  <a:cxn ang="0">
                    <a:pos x="17" y="98"/>
                  </a:cxn>
                  <a:cxn ang="0">
                    <a:pos x="17" y="89"/>
                  </a:cxn>
                  <a:cxn ang="0">
                    <a:pos x="23" y="89"/>
                  </a:cxn>
                  <a:cxn ang="0">
                    <a:pos x="23" y="80"/>
                  </a:cxn>
                  <a:cxn ang="0">
                    <a:pos x="23" y="71"/>
                  </a:cxn>
                  <a:cxn ang="0">
                    <a:pos x="29" y="71"/>
                  </a:cxn>
                  <a:cxn ang="0">
                    <a:pos x="29" y="62"/>
                  </a:cxn>
                  <a:cxn ang="0">
                    <a:pos x="29" y="53"/>
                  </a:cxn>
                  <a:cxn ang="0">
                    <a:pos x="29" y="44"/>
                  </a:cxn>
                  <a:cxn ang="0">
                    <a:pos x="29" y="35"/>
                  </a:cxn>
                  <a:cxn ang="0">
                    <a:pos x="29" y="26"/>
                  </a:cxn>
                  <a:cxn ang="0">
                    <a:pos x="23" y="17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11" y="1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1"/>
                  </a:cxn>
                  <a:cxn ang="0">
                    <a:pos x="0" y="80"/>
                  </a:cxn>
                  <a:cxn ang="0">
                    <a:pos x="0" y="89"/>
                  </a:cxn>
                  <a:cxn ang="0">
                    <a:pos x="5" y="89"/>
                  </a:cxn>
                  <a:cxn ang="0">
                    <a:pos x="5" y="98"/>
                  </a:cxn>
                  <a:cxn ang="0">
                    <a:pos x="11" y="107"/>
                  </a:cxn>
                </a:cxnLst>
                <a:rect l="0" t="0" r="r" b="b"/>
                <a:pathLst>
                  <a:path w="30" h="108">
                    <a:moveTo>
                      <a:pt x="11" y="107"/>
                    </a:moveTo>
                    <a:lnTo>
                      <a:pt x="11" y="107"/>
                    </a:lnTo>
                    <a:lnTo>
                      <a:pt x="11" y="98"/>
                    </a:lnTo>
                    <a:lnTo>
                      <a:pt x="17" y="98"/>
                    </a:lnTo>
                    <a:lnTo>
                      <a:pt x="17" y="89"/>
                    </a:lnTo>
                    <a:lnTo>
                      <a:pt x="23" y="89"/>
                    </a:lnTo>
                    <a:lnTo>
                      <a:pt x="23" y="80"/>
                    </a:lnTo>
                    <a:lnTo>
                      <a:pt x="23" y="71"/>
                    </a:lnTo>
                    <a:lnTo>
                      <a:pt x="29" y="71"/>
                    </a:lnTo>
                    <a:lnTo>
                      <a:pt x="29" y="62"/>
                    </a:lnTo>
                    <a:lnTo>
                      <a:pt x="29" y="53"/>
                    </a:lnTo>
                    <a:lnTo>
                      <a:pt x="29" y="44"/>
                    </a:lnTo>
                    <a:lnTo>
                      <a:pt x="29" y="35"/>
                    </a:lnTo>
                    <a:lnTo>
                      <a:pt x="29" y="26"/>
                    </a:lnTo>
                    <a:lnTo>
                      <a:pt x="23" y="17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8"/>
                    </a:lnTo>
                    <a:lnTo>
                      <a:pt x="11" y="107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Freeform 145"/>
              <p:cNvSpPr>
                <a:spLocks/>
              </p:cNvSpPr>
              <p:nvPr/>
            </p:nvSpPr>
            <p:spPr bwMode="auto">
              <a:xfrm>
                <a:off x="1148" y="2191"/>
                <a:ext cx="449" cy="569"/>
              </a:xfrm>
              <a:custGeom>
                <a:avLst/>
                <a:gdLst/>
                <a:ahLst/>
                <a:cxnLst>
                  <a:cxn ang="0">
                    <a:pos x="46" y="170"/>
                  </a:cxn>
                  <a:cxn ang="0">
                    <a:pos x="39" y="151"/>
                  </a:cxn>
                  <a:cxn ang="0">
                    <a:pos x="33" y="132"/>
                  </a:cxn>
                  <a:cxn ang="0">
                    <a:pos x="13" y="122"/>
                  </a:cxn>
                  <a:cxn ang="0">
                    <a:pos x="0" y="104"/>
                  </a:cxn>
                  <a:cxn ang="0">
                    <a:pos x="0" y="76"/>
                  </a:cxn>
                  <a:cxn ang="0">
                    <a:pos x="6" y="56"/>
                  </a:cxn>
                  <a:cxn ang="0">
                    <a:pos x="20" y="28"/>
                  </a:cxn>
                  <a:cxn ang="0">
                    <a:pos x="33" y="9"/>
                  </a:cxn>
                  <a:cxn ang="0">
                    <a:pos x="59" y="0"/>
                  </a:cxn>
                  <a:cxn ang="0">
                    <a:pos x="85" y="9"/>
                  </a:cxn>
                  <a:cxn ang="0">
                    <a:pos x="126" y="18"/>
                  </a:cxn>
                  <a:cxn ang="0">
                    <a:pos x="145" y="18"/>
                  </a:cxn>
                  <a:cxn ang="0">
                    <a:pos x="165" y="18"/>
                  </a:cxn>
                  <a:cxn ang="0">
                    <a:pos x="185" y="28"/>
                  </a:cxn>
                  <a:cxn ang="0">
                    <a:pos x="205" y="47"/>
                  </a:cxn>
                  <a:cxn ang="0">
                    <a:pos x="225" y="76"/>
                  </a:cxn>
                  <a:cxn ang="0">
                    <a:pos x="238" y="94"/>
                  </a:cxn>
                  <a:cxn ang="0">
                    <a:pos x="245" y="122"/>
                  </a:cxn>
                  <a:cxn ang="0">
                    <a:pos x="258" y="142"/>
                  </a:cxn>
                  <a:cxn ang="0">
                    <a:pos x="278" y="151"/>
                  </a:cxn>
                  <a:cxn ang="0">
                    <a:pos x="291" y="161"/>
                  </a:cxn>
                  <a:cxn ang="0">
                    <a:pos x="318" y="179"/>
                  </a:cxn>
                  <a:cxn ang="0">
                    <a:pos x="338" y="207"/>
                  </a:cxn>
                  <a:cxn ang="0">
                    <a:pos x="351" y="237"/>
                  </a:cxn>
                  <a:cxn ang="0">
                    <a:pos x="364" y="265"/>
                  </a:cxn>
                  <a:cxn ang="0">
                    <a:pos x="377" y="302"/>
                  </a:cxn>
                  <a:cxn ang="0">
                    <a:pos x="384" y="340"/>
                  </a:cxn>
                  <a:cxn ang="0">
                    <a:pos x="390" y="368"/>
                  </a:cxn>
                  <a:cxn ang="0">
                    <a:pos x="404" y="388"/>
                  </a:cxn>
                  <a:cxn ang="0">
                    <a:pos x="418" y="406"/>
                  </a:cxn>
                  <a:cxn ang="0">
                    <a:pos x="444" y="435"/>
                  </a:cxn>
                  <a:cxn ang="0">
                    <a:pos x="470" y="473"/>
                  </a:cxn>
                  <a:cxn ang="0">
                    <a:pos x="490" y="511"/>
                  </a:cxn>
                  <a:cxn ang="0">
                    <a:pos x="497" y="539"/>
                  </a:cxn>
                  <a:cxn ang="0">
                    <a:pos x="504" y="568"/>
                  </a:cxn>
                  <a:cxn ang="0">
                    <a:pos x="490" y="549"/>
                  </a:cxn>
                  <a:cxn ang="0">
                    <a:pos x="477" y="529"/>
                  </a:cxn>
                  <a:cxn ang="0">
                    <a:pos x="464" y="501"/>
                  </a:cxn>
                  <a:cxn ang="0">
                    <a:pos x="444" y="491"/>
                  </a:cxn>
                  <a:cxn ang="0">
                    <a:pos x="411" y="473"/>
                  </a:cxn>
                  <a:cxn ang="0">
                    <a:pos x="384" y="445"/>
                  </a:cxn>
                  <a:cxn ang="0">
                    <a:pos x="364" y="416"/>
                  </a:cxn>
                  <a:cxn ang="0">
                    <a:pos x="358" y="388"/>
                  </a:cxn>
                  <a:cxn ang="0">
                    <a:pos x="338" y="378"/>
                  </a:cxn>
                  <a:cxn ang="0">
                    <a:pos x="325" y="360"/>
                  </a:cxn>
                  <a:cxn ang="0">
                    <a:pos x="312" y="340"/>
                  </a:cxn>
                  <a:cxn ang="0">
                    <a:pos x="305" y="312"/>
                  </a:cxn>
                  <a:cxn ang="0">
                    <a:pos x="291" y="274"/>
                  </a:cxn>
                  <a:cxn ang="0">
                    <a:pos x="271" y="237"/>
                  </a:cxn>
                  <a:cxn ang="0">
                    <a:pos x="258" y="207"/>
                  </a:cxn>
                  <a:cxn ang="0">
                    <a:pos x="205" y="179"/>
                  </a:cxn>
                  <a:cxn ang="0">
                    <a:pos x="126" y="132"/>
                  </a:cxn>
                  <a:cxn ang="0">
                    <a:pos x="106" y="132"/>
                  </a:cxn>
                  <a:cxn ang="0">
                    <a:pos x="92" y="142"/>
                  </a:cxn>
                  <a:cxn ang="0">
                    <a:pos x="85" y="170"/>
                  </a:cxn>
                </a:cxnLst>
                <a:rect l="0" t="0" r="r" b="b"/>
                <a:pathLst>
                  <a:path w="505" h="569">
                    <a:moveTo>
                      <a:pt x="46" y="179"/>
                    </a:moveTo>
                    <a:lnTo>
                      <a:pt x="46" y="179"/>
                    </a:lnTo>
                    <a:lnTo>
                      <a:pt x="46" y="170"/>
                    </a:lnTo>
                    <a:lnTo>
                      <a:pt x="46" y="161"/>
                    </a:lnTo>
                    <a:lnTo>
                      <a:pt x="39" y="161"/>
                    </a:lnTo>
                    <a:lnTo>
                      <a:pt x="39" y="151"/>
                    </a:lnTo>
                    <a:lnTo>
                      <a:pt x="39" y="142"/>
                    </a:lnTo>
                    <a:lnTo>
                      <a:pt x="33" y="142"/>
                    </a:lnTo>
                    <a:lnTo>
                      <a:pt x="33" y="132"/>
                    </a:lnTo>
                    <a:lnTo>
                      <a:pt x="26" y="132"/>
                    </a:lnTo>
                    <a:lnTo>
                      <a:pt x="20" y="122"/>
                    </a:lnTo>
                    <a:lnTo>
                      <a:pt x="13" y="122"/>
                    </a:lnTo>
                    <a:lnTo>
                      <a:pt x="6" y="113"/>
                    </a:lnTo>
                    <a:lnTo>
                      <a:pt x="6" y="104"/>
                    </a:lnTo>
                    <a:lnTo>
                      <a:pt x="0" y="104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47"/>
                    </a:lnTo>
                    <a:lnTo>
                      <a:pt x="13" y="38"/>
                    </a:lnTo>
                    <a:lnTo>
                      <a:pt x="20" y="28"/>
                    </a:lnTo>
                    <a:lnTo>
                      <a:pt x="20" y="18"/>
                    </a:lnTo>
                    <a:lnTo>
                      <a:pt x="26" y="18"/>
                    </a:lnTo>
                    <a:lnTo>
                      <a:pt x="33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99" y="9"/>
                    </a:lnTo>
                    <a:lnTo>
                      <a:pt x="113" y="9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39" y="18"/>
                    </a:lnTo>
                    <a:lnTo>
                      <a:pt x="145" y="18"/>
                    </a:lnTo>
                    <a:lnTo>
                      <a:pt x="152" y="9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72" y="18"/>
                    </a:lnTo>
                    <a:lnTo>
                      <a:pt x="178" y="28"/>
                    </a:lnTo>
                    <a:lnTo>
                      <a:pt x="185" y="28"/>
                    </a:lnTo>
                    <a:lnTo>
                      <a:pt x="192" y="38"/>
                    </a:lnTo>
                    <a:lnTo>
                      <a:pt x="198" y="47"/>
                    </a:lnTo>
                    <a:lnTo>
                      <a:pt x="205" y="47"/>
                    </a:lnTo>
                    <a:lnTo>
                      <a:pt x="219" y="56"/>
                    </a:lnTo>
                    <a:lnTo>
                      <a:pt x="225" y="66"/>
                    </a:lnTo>
                    <a:lnTo>
                      <a:pt x="225" y="76"/>
                    </a:lnTo>
                    <a:lnTo>
                      <a:pt x="232" y="76"/>
                    </a:lnTo>
                    <a:lnTo>
                      <a:pt x="232" y="84"/>
                    </a:lnTo>
                    <a:lnTo>
                      <a:pt x="238" y="94"/>
                    </a:lnTo>
                    <a:lnTo>
                      <a:pt x="238" y="104"/>
                    </a:lnTo>
                    <a:lnTo>
                      <a:pt x="245" y="113"/>
                    </a:lnTo>
                    <a:lnTo>
                      <a:pt x="245" y="122"/>
                    </a:lnTo>
                    <a:lnTo>
                      <a:pt x="252" y="122"/>
                    </a:lnTo>
                    <a:lnTo>
                      <a:pt x="258" y="132"/>
                    </a:lnTo>
                    <a:lnTo>
                      <a:pt x="258" y="142"/>
                    </a:lnTo>
                    <a:lnTo>
                      <a:pt x="265" y="151"/>
                    </a:lnTo>
                    <a:lnTo>
                      <a:pt x="271" y="151"/>
                    </a:lnTo>
                    <a:lnTo>
                      <a:pt x="278" y="151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91" y="161"/>
                    </a:lnTo>
                    <a:lnTo>
                      <a:pt x="298" y="170"/>
                    </a:lnTo>
                    <a:lnTo>
                      <a:pt x="312" y="179"/>
                    </a:lnTo>
                    <a:lnTo>
                      <a:pt x="318" y="179"/>
                    </a:lnTo>
                    <a:lnTo>
                      <a:pt x="325" y="189"/>
                    </a:lnTo>
                    <a:lnTo>
                      <a:pt x="331" y="199"/>
                    </a:lnTo>
                    <a:lnTo>
                      <a:pt x="338" y="207"/>
                    </a:lnTo>
                    <a:lnTo>
                      <a:pt x="344" y="217"/>
                    </a:lnTo>
                    <a:lnTo>
                      <a:pt x="351" y="227"/>
                    </a:lnTo>
                    <a:lnTo>
                      <a:pt x="351" y="237"/>
                    </a:lnTo>
                    <a:lnTo>
                      <a:pt x="358" y="245"/>
                    </a:lnTo>
                    <a:lnTo>
                      <a:pt x="364" y="255"/>
                    </a:lnTo>
                    <a:lnTo>
                      <a:pt x="364" y="265"/>
                    </a:lnTo>
                    <a:lnTo>
                      <a:pt x="371" y="274"/>
                    </a:lnTo>
                    <a:lnTo>
                      <a:pt x="371" y="284"/>
                    </a:lnTo>
                    <a:lnTo>
                      <a:pt x="377" y="302"/>
                    </a:lnTo>
                    <a:lnTo>
                      <a:pt x="377" y="312"/>
                    </a:lnTo>
                    <a:lnTo>
                      <a:pt x="384" y="322"/>
                    </a:lnTo>
                    <a:lnTo>
                      <a:pt x="384" y="340"/>
                    </a:lnTo>
                    <a:lnTo>
                      <a:pt x="384" y="360"/>
                    </a:lnTo>
                    <a:lnTo>
                      <a:pt x="390" y="360"/>
                    </a:lnTo>
                    <a:lnTo>
                      <a:pt x="390" y="368"/>
                    </a:lnTo>
                    <a:lnTo>
                      <a:pt x="397" y="378"/>
                    </a:lnTo>
                    <a:lnTo>
                      <a:pt x="397" y="388"/>
                    </a:lnTo>
                    <a:lnTo>
                      <a:pt x="404" y="388"/>
                    </a:lnTo>
                    <a:lnTo>
                      <a:pt x="404" y="397"/>
                    </a:lnTo>
                    <a:lnTo>
                      <a:pt x="411" y="397"/>
                    </a:lnTo>
                    <a:lnTo>
                      <a:pt x="418" y="406"/>
                    </a:lnTo>
                    <a:lnTo>
                      <a:pt x="424" y="416"/>
                    </a:lnTo>
                    <a:lnTo>
                      <a:pt x="431" y="416"/>
                    </a:lnTo>
                    <a:lnTo>
                      <a:pt x="444" y="435"/>
                    </a:lnTo>
                    <a:lnTo>
                      <a:pt x="457" y="445"/>
                    </a:lnTo>
                    <a:lnTo>
                      <a:pt x="464" y="463"/>
                    </a:lnTo>
                    <a:lnTo>
                      <a:pt x="470" y="473"/>
                    </a:lnTo>
                    <a:lnTo>
                      <a:pt x="477" y="483"/>
                    </a:lnTo>
                    <a:lnTo>
                      <a:pt x="483" y="491"/>
                    </a:lnTo>
                    <a:lnTo>
                      <a:pt x="490" y="511"/>
                    </a:lnTo>
                    <a:lnTo>
                      <a:pt x="497" y="521"/>
                    </a:lnTo>
                    <a:lnTo>
                      <a:pt x="497" y="529"/>
                    </a:lnTo>
                    <a:lnTo>
                      <a:pt x="497" y="539"/>
                    </a:lnTo>
                    <a:lnTo>
                      <a:pt x="504" y="549"/>
                    </a:lnTo>
                    <a:lnTo>
                      <a:pt x="504" y="558"/>
                    </a:lnTo>
                    <a:lnTo>
                      <a:pt x="504" y="568"/>
                    </a:lnTo>
                    <a:lnTo>
                      <a:pt x="497" y="568"/>
                    </a:lnTo>
                    <a:lnTo>
                      <a:pt x="497" y="558"/>
                    </a:lnTo>
                    <a:lnTo>
                      <a:pt x="490" y="549"/>
                    </a:lnTo>
                    <a:lnTo>
                      <a:pt x="490" y="539"/>
                    </a:lnTo>
                    <a:lnTo>
                      <a:pt x="483" y="539"/>
                    </a:lnTo>
                    <a:lnTo>
                      <a:pt x="477" y="529"/>
                    </a:lnTo>
                    <a:lnTo>
                      <a:pt x="477" y="521"/>
                    </a:lnTo>
                    <a:lnTo>
                      <a:pt x="470" y="511"/>
                    </a:lnTo>
                    <a:lnTo>
                      <a:pt x="464" y="501"/>
                    </a:lnTo>
                    <a:lnTo>
                      <a:pt x="457" y="501"/>
                    </a:lnTo>
                    <a:lnTo>
                      <a:pt x="450" y="491"/>
                    </a:lnTo>
                    <a:lnTo>
                      <a:pt x="444" y="491"/>
                    </a:lnTo>
                    <a:lnTo>
                      <a:pt x="431" y="483"/>
                    </a:lnTo>
                    <a:lnTo>
                      <a:pt x="424" y="483"/>
                    </a:lnTo>
                    <a:lnTo>
                      <a:pt x="411" y="473"/>
                    </a:lnTo>
                    <a:lnTo>
                      <a:pt x="397" y="454"/>
                    </a:lnTo>
                    <a:lnTo>
                      <a:pt x="390" y="454"/>
                    </a:lnTo>
                    <a:lnTo>
                      <a:pt x="384" y="445"/>
                    </a:lnTo>
                    <a:lnTo>
                      <a:pt x="377" y="435"/>
                    </a:lnTo>
                    <a:lnTo>
                      <a:pt x="371" y="426"/>
                    </a:lnTo>
                    <a:lnTo>
                      <a:pt x="364" y="416"/>
                    </a:lnTo>
                    <a:lnTo>
                      <a:pt x="364" y="406"/>
                    </a:lnTo>
                    <a:lnTo>
                      <a:pt x="358" y="397"/>
                    </a:lnTo>
                    <a:lnTo>
                      <a:pt x="358" y="388"/>
                    </a:lnTo>
                    <a:lnTo>
                      <a:pt x="351" y="388"/>
                    </a:lnTo>
                    <a:lnTo>
                      <a:pt x="344" y="378"/>
                    </a:lnTo>
                    <a:lnTo>
                      <a:pt x="338" y="378"/>
                    </a:lnTo>
                    <a:lnTo>
                      <a:pt x="331" y="368"/>
                    </a:lnTo>
                    <a:lnTo>
                      <a:pt x="325" y="368"/>
                    </a:lnTo>
                    <a:lnTo>
                      <a:pt x="325" y="360"/>
                    </a:lnTo>
                    <a:lnTo>
                      <a:pt x="318" y="360"/>
                    </a:lnTo>
                    <a:lnTo>
                      <a:pt x="318" y="350"/>
                    </a:lnTo>
                    <a:lnTo>
                      <a:pt x="312" y="340"/>
                    </a:lnTo>
                    <a:lnTo>
                      <a:pt x="312" y="331"/>
                    </a:lnTo>
                    <a:lnTo>
                      <a:pt x="305" y="322"/>
                    </a:lnTo>
                    <a:lnTo>
                      <a:pt x="305" y="312"/>
                    </a:lnTo>
                    <a:lnTo>
                      <a:pt x="298" y="302"/>
                    </a:lnTo>
                    <a:lnTo>
                      <a:pt x="298" y="293"/>
                    </a:lnTo>
                    <a:lnTo>
                      <a:pt x="291" y="274"/>
                    </a:lnTo>
                    <a:lnTo>
                      <a:pt x="284" y="265"/>
                    </a:lnTo>
                    <a:lnTo>
                      <a:pt x="278" y="245"/>
                    </a:lnTo>
                    <a:lnTo>
                      <a:pt x="271" y="237"/>
                    </a:lnTo>
                    <a:lnTo>
                      <a:pt x="265" y="227"/>
                    </a:lnTo>
                    <a:lnTo>
                      <a:pt x="265" y="217"/>
                    </a:lnTo>
                    <a:lnTo>
                      <a:pt x="258" y="207"/>
                    </a:lnTo>
                    <a:lnTo>
                      <a:pt x="252" y="207"/>
                    </a:lnTo>
                    <a:lnTo>
                      <a:pt x="245" y="199"/>
                    </a:lnTo>
                    <a:lnTo>
                      <a:pt x="205" y="179"/>
                    </a:lnTo>
                    <a:lnTo>
                      <a:pt x="172" y="151"/>
                    </a:lnTo>
                    <a:lnTo>
                      <a:pt x="132" y="132"/>
                    </a:lnTo>
                    <a:lnTo>
                      <a:pt x="126" y="132"/>
                    </a:lnTo>
                    <a:lnTo>
                      <a:pt x="119" y="132"/>
                    </a:lnTo>
                    <a:lnTo>
                      <a:pt x="113" y="132"/>
                    </a:lnTo>
                    <a:lnTo>
                      <a:pt x="106" y="132"/>
                    </a:lnTo>
                    <a:lnTo>
                      <a:pt x="99" y="132"/>
                    </a:lnTo>
                    <a:lnTo>
                      <a:pt x="99" y="142"/>
                    </a:lnTo>
                    <a:lnTo>
                      <a:pt x="92" y="142"/>
                    </a:lnTo>
                    <a:lnTo>
                      <a:pt x="85" y="151"/>
                    </a:lnTo>
                    <a:lnTo>
                      <a:pt x="85" y="161"/>
                    </a:lnTo>
                    <a:lnTo>
                      <a:pt x="85" y="170"/>
                    </a:lnTo>
                    <a:lnTo>
                      <a:pt x="85" y="189"/>
                    </a:lnTo>
                    <a:lnTo>
                      <a:pt x="46" y="179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Freeform 146"/>
              <p:cNvSpPr>
                <a:spLocks/>
              </p:cNvSpPr>
              <p:nvPr/>
            </p:nvSpPr>
            <p:spPr bwMode="auto">
              <a:xfrm>
                <a:off x="1183" y="2328"/>
                <a:ext cx="45" cy="12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12"/>
                  </a:cxn>
                  <a:cxn ang="0">
                    <a:pos x="6" y="1212"/>
                  </a:cxn>
                  <a:cxn ang="0">
                    <a:pos x="12" y="1222"/>
                  </a:cxn>
                  <a:cxn ang="0">
                    <a:pos x="12" y="1232"/>
                  </a:cxn>
                  <a:cxn ang="0">
                    <a:pos x="19" y="1232"/>
                  </a:cxn>
                  <a:cxn ang="0">
                    <a:pos x="25" y="1232"/>
                  </a:cxn>
                  <a:cxn ang="0">
                    <a:pos x="30" y="1232"/>
                  </a:cxn>
                  <a:cxn ang="0">
                    <a:pos x="37" y="1232"/>
                  </a:cxn>
                  <a:cxn ang="0">
                    <a:pos x="43" y="1222"/>
                  </a:cxn>
                  <a:cxn ang="0">
                    <a:pos x="43" y="1212"/>
                  </a:cxn>
                  <a:cxn ang="0">
                    <a:pos x="50" y="1203"/>
                  </a:cxn>
                  <a:cxn ang="0">
                    <a:pos x="43" y="19"/>
                  </a:cxn>
                  <a:cxn ang="0">
                    <a:pos x="0" y="0"/>
                  </a:cxn>
                </a:cxnLst>
                <a:rect l="0" t="0" r="r" b="b"/>
                <a:pathLst>
                  <a:path w="51" h="1233">
                    <a:moveTo>
                      <a:pt x="0" y="0"/>
                    </a:moveTo>
                    <a:lnTo>
                      <a:pt x="0" y="0"/>
                    </a:lnTo>
                    <a:lnTo>
                      <a:pt x="0" y="1212"/>
                    </a:lnTo>
                    <a:lnTo>
                      <a:pt x="6" y="1212"/>
                    </a:lnTo>
                    <a:lnTo>
                      <a:pt x="12" y="1222"/>
                    </a:lnTo>
                    <a:lnTo>
                      <a:pt x="12" y="1232"/>
                    </a:lnTo>
                    <a:lnTo>
                      <a:pt x="19" y="1232"/>
                    </a:lnTo>
                    <a:lnTo>
                      <a:pt x="25" y="1232"/>
                    </a:lnTo>
                    <a:lnTo>
                      <a:pt x="30" y="1232"/>
                    </a:lnTo>
                    <a:lnTo>
                      <a:pt x="37" y="1232"/>
                    </a:lnTo>
                    <a:lnTo>
                      <a:pt x="43" y="1222"/>
                    </a:lnTo>
                    <a:lnTo>
                      <a:pt x="43" y="1212"/>
                    </a:lnTo>
                    <a:lnTo>
                      <a:pt x="50" y="1203"/>
                    </a:lnTo>
                    <a:lnTo>
                      <a:pt x="4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Freeform 147"/>
              <p:cNvSpPr>
                <a:spLocks/>
              </p:cNvSpPr>
              <p:nvPr/>
            </p:nvSpPr>
            <p:spPr bwMode="auto">
              <a:xfrm>
                <a:off x="1196" y="1858"/>
                <a:ext cx="126" cy="183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6" y="172"/>
                  </a:cxn>
                  <a:cxn ang="0">
                    <a:pos x="6" y="162"/>
                  </a:cxn>
                  <a:cxn ang="0">
                    <a:pos x="13" y="162"/>
                  </a:cxn>
                  <a:cxn ang="0">
                    <a:pos x="13" y="153"/>
                  </a:cxn>
                  <a:cxn ang="0">
                    <a:pos x="20" y="143"/>
                  </a:cxn>
                  <a:cxn ang="0">
                    <a:pos x="27" y="134"/>
                  </a:cxn>
                  <a:cxn ang="0">
                    <a:pos x="33" y="134"/>
                  </a:cxn>
                  <a:cxn ang="0">
                    <a:pos x="40" y="124"/>
                  </a:cxn>
                  <a:cxn ang="0">
                    <a:pos x="80" y="76"/>
                  </a:cxn>
                  <a:cxn ang="0">
                    <a:pos x="87" y="66"/>
                  </a:cxn>
                  <a:cxn ang="0">
                    <a:pos x="93" y="47"/>
                  </a:cxn>
                  <a:cxn ang="0">
                    <a:pos x="100" y="38"/>
                  </a:cxn>
                  <a:cxn ang="0">
                    <a:pos x="113" y="28"/>
                  </a:cxn>
                  <a:cxn ang="0">
                    <a:pos x="120" y="19"/>
                  </a:cxn>
                  <a:cxn ang="0">
                    <a:pos x="127" y="19"/>
                  </a:cxn>
                  <a:cxn ang="0">
                    <a:pos x="127" y="9"/>
                  </a:cxn>
                  <a:cxn ang="0">
                    <a:pos x="134" y="9"/>
                  </a:cxn>
                  <a:cxn ang="0">
                    <a:pos x="134" y="0"/>
                  </a:cxn>
                  <a:cxn ang="0">
                    <a:pos x="141" y="0"/>
                  </a:cxn>
                </a:cxnLst>
                <a:rect l="0" t="0" r="r" b="b"/>
                <a:pathLst>
                  <a:path w="142" h="183">
                    <a:moveTo>
                      <a:pt x="0" y="182"/>
                    </a:moveTo>
                    <a:lnTo>
                      <a:pt x="6" y="172"/>
                    </a:lnTo>
                    <a:lnTo>
                      <a:pt x="6" y="162"/>
                    </a:lnTo>
                    <a:lnTo>
                      <a:pt x="13" y="162"/>
                    </a:lnTo>
                    <a:lnTo>
                      <a:pt x="13" y="153"/>
                    </a:lnTo>
                    <a:lnTo>
                      <a:pt x="20" y="143"/>
                    </a:lnTo>
                    <a:lnTo>
                      <a:pt x="27" y="134"/>
                    </a:lnTo>
                    <a:lnTo>
                      <a:pt x="33" y="134"/>
                    </a:lnTo>
                    <a:lnTo>
                      <a:pt x="40" y="124"/>
                    </a:lnTo>
                    <a:lnTo>
                      <a:pt x="80" y="76"/>
                    </a:lnTo>
                    <a:lnTo>
                      <a:pt x="87" y="66"/>
                    </a:lnTo>
                    <a:lnTo>
                      <a:pt x="93" y="47"/>
                    </a:lnTo>
                    <a:lnTo>
                      <a:pt x="100" y="38"/>
                    </a:lnTo>
                    <a:lnTo>
                      <a:pt x="113" y="28"/>
                    </a:lnTo>
                    <a:lnTo>
                      <a:pt x="120" y="19"/>
                    </a:lnTo>
                    <a:lnTo>
                      <a:pt x="127" y="19"/>
                    </a:lnTo>
                    <a:lnTo>
                      <a:pt x="127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Freeform 148"/>
              <p:cNvSpPr>
                <a:spLocks/>
              </p:cNvSpPr>
              <p:nvPr/>
            </p:nvSpPr>
            <p:spPr bwMode="auto">
              <a:xfrm>
                <a:off x="1220" y="1562"/>
                <a:ext cx="60" cy="11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104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13" y="57"/>
                  </a:cxn>
                  <a:cxn ang="0">
                    <a:pos x="19" y="47"/>
                  </a:cxn>
                  <a:cxn ang="0">
                    <a:pos x="26" y="47"/>
                  </a:cxn>
                  <a:cxn ang="0">
                    <a:pos x="46" y="19"/>
                  </a:cxn>
                  <a:cxn ang="0">
                    <a:pos x="66" y="0"/>
                  </a:cxn>
                </a:cxnLst>
                <a:rect l="0" t="0" r="r" b="b"/>
                <a:pathLst>
                  <a:path w="67" h="115">
                    <a:moveTo>
                      <a:pt x="0" y="114"/>
                    </a:moveTo>
                    <a:lnTo>
                      <a:pt x="0" y="104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13" y="57"/>
                    </a:lnTo>
                    <a:lnTo>
                      <a:pt x="19" y="47"/>
                    </a:lnTo>
                    <a:lnTo>
                      <a:pt x="26" y="47"/>
                    </a:lnTo>
                    <a:lnTo>
                      <a:pt x="46" y="19"/>
                    </a:lnTo>
                    <a:lnTo>
                      <a:pt x="6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Freeform 149"/>
              <p:cNvSpPr>
                <a:spLocks/>
              </p:cNvSpPr>
              <p:nvPr/>
            </p:nvSpPr>
            <p:spPr bwMode="auto">
              <a:xfrm>
                <a:off x="1308" y="1812"/>
                <a:ext cx="24" cy="14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6" y="144"/>
                  </a:cxn>
                  <a:cxn ang="0">
                    <a:pos x="6" y="134"/>
                  </a:cxn>
                  <a:cxn ang="0">
                    <a:pos x="13" y="134"/>
                  </a:cxn>
                  <a:cxn ang="0">
                    <a:pos x="13" y="124"/>
                  </a:cxn>
                  <a:cxn ang="0">
                    <a:pos x="13" y="115"/>
                  </a:cxn>
                  <a:cxn ang="0">
                    <a:pos x="20" y="115"/>
                  </a:cxn>
                  <a:cxn ang="0">
                    <a:pos x="20" y="105"/>
                  </a:cxn>
                  <a:cxn ang="0">
                    <a:pos x="20" y="95"/>
                  </a:cxn>
                  <a:cxn ang="0">
                    <a:pos x="20" y="86"/>
                  </a:cxn>
                  <a:cxn ang="0">
                    <a:pos x="20" y="76"/>
                  </a:cxn>
                  <a:cxn ang="0">
                    <a:pos x="20" y="67"/>
                  </a:cxn>
                  <a:cxn ang="0">
                    <a:pos x="20" y="57"/>
                  </a:cxn>
                  <a:cxn ang="0">
                    <a:pos x="20" y="38"/>
                  </a:cxn>
                  <a:cxn ang="0">
                    <a:pos x="20" y="28"/>
                  </a:cxn>
                  <a:cxn ang="0">
                    <a:pos x="20" y="9"/>
                  </a:cxn>
                  <a:cxn ang="0">
                    <a:pos x="27" y="0"/>
                  </a:cxn>
                </a:cxnLst>
                <a:rect l="0" t="0" r="r" b="b"/>
                <a:pathLst>
                  <a:path w="28" h="145">
                    <a:moveTo>
                      <a:pt x="0" y="144"/>
                    </a:moveTo>
                    <a:lnTo>
                      <a:pt x="6" y="144"/>
                    </a:lnTo>
                    <a:lnTo>
                      <a:pt x="6" y="134"/>
                    </a:lnTo>
                    <a:lnTo>
                      <a:pt x="13" y="134"/>
                    </a:lnTo>
                    <a:lnTo>
                      <a:pt x="13" y="124"/>
                    </a:lnTo>
                    <a:lnTo>
                      <a:pt x="13" y="115"/>
                    </a:lnTo>
                    <a:lnTo>
                      <a:pt x="20" y="115"/>
                    </a:lnTo>
                    <a:lnTo>
                      <a:pt x="20" y="105"/>
                    </a:lnTo>
                    <a:lnTo>
                      <a:pt x="20" y="95"/>
                    </a:lnTo>
                    <a:lnTo>
                      <a:pt x="20" y="86"/>
                    </a:lnTo>
                    <a:lnTo>
                      <a:pt x="20" y="76"/>
                    </a:lnTo>
                    <a:lnTo>
                      <a:pt x="20" y="67"/>
                    </a:lnTo>
                    <a:lnTo>
                      <a:pt x="20" y="57"/>
                    </a:lnTo>
                    <a:lnTo>
                      <a:pt x="20" y="38"/>
                    </a:lnTo>
                    <a:lnTo>
                      <a:pt x="20" y="28"/>
                    </a:lnTo>
                    <a:lnTo>
                      <a:pt x="20" y="9"/>
                    </a:lnTo>
                    <a:lnTo>
                      <a:pt x="27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Freeform 150"/>
              <p:cNvSpPr>
                <a:spLocks/>
              </p:cNvSpPr>
              <p:nvPr/>
            </p:nvSpPr>
            <p:spPr bwMode="auto">
              <a:xfrm>
                <a:off x="1387" y="1849"/>
                <a:ext cx="143" cy="34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28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66"/>
                  </a:cxn>
                  <a:cxn ang="0">
                    <a:pos x="60" y="76"/>
                  </a:cxn>
                  <a:cxn ang="0">
                    <a:pos x="73" y="95"/>
                  </a:cxn>
                  <a:cxn ang="0">
                    <a:pos x="80" y="114"/>
                  </a:cxn>
                  <a:cxn ang="0">
                    <a:pos x="86" y="133"/>
                  </a:cxn>
                  <a:cxn ang="0">
                    <a:pos x="93" y="152"/>
                  </a:cxn>
                  <a:cxn ang="0">
                    <a:pos x="99" y="162"/>
                  </a:cxn>
                  <a:cxn ang="0">
                    <a:pos x="99" y="172"/>
                  </a:cxn>
                  <a:cxn ang="0">
                    <a:pos x="106" y="181"/>
                  </a:cxn>
                  <a:cxn ang="0">
                    <a:pos x="106" y="191"/>
                  </a:cxn>
                  <a:cxn ang="0">
                    <a:pos x="106" y="210"/>
                  </a:cxn>
                  <a:cxn ang="0">
                    <a:pos x="113" y="219"/>
                  </a:cxn>
                  <a:cxn ang="0">
                    <a:pos x="113" y="229"/>
                  </a:cxn>
                  <a:cxn ang="0">
                    <a:pos x="119" y="248"/>
                  </a:cxn>
                  <a:cxn ang="0">
                    <a:pos x="119" y="267"/>
                  </a:cxn>
                  <a:cxn ang="0">
                    <a:pos x="126" y="277"/>
                  </a:cxn>
                  <a:cxn ang="0">
                    <a:pos x="126" y="286"/>
                  </a:cxn>
                  <a:cxn ang="0">
                    <a:pos x="133" y="296"/>
                  </a:cxn>
                  <a:cxn ang="0">
                    <a:pos x="139" y="305"/>
                  </a:cxn>
                  <a:cxn ang="0">
                    <a:pos x="139" y="315"/>
                  </a:cxn>
                  <a:cxn ang="0">
                    <a:pos x="146" y="324"/>
                  </a:cxn>
                  <a:cxn ang="0">
                    <a:pos x="153" y="334"/>
                  </a:cxn>
                  <a:cxn ang="0">
                    <a:pos x="160" y="344"/>
                  </a:cxn>
                </a:cxnLst>
                <a:rect l="0" t="0" r="r" b="b"/>
                <a:pathLst>
                  <a:path w="161" h="345">
                    <a:moveTo>
                      <a:pt x="0" y="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28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66"/>
                    </a:lnTo>
                    <a:lnTo>
                      <a:pt x="60" y="76"/>
                    </a:lnTo>
                    <a:lnTo>
                      <a:pt x="73" y="95"/>
                    </a:lnTo>
                    <a:lnTo>
                      <a:pt x="80" y="114"/>
                    </a:lnTo>
                    <a:lnTo>
                      <a:pt x="86" y="133"/>
                    </a:lnTo>
                    <a:lnTo>
                      <a:pt x="93" y="152"/>
                    </a:lnTo>
                    <a:lnTo>
                      <a:pt x="99" y="162"/>
                    </a:lnTo>
                    <a:lnTo>
                      <a:pt x="99" y="172"/>
                    </a:lnTo>
                    <a:lnTo>
                      <a:pt x="106" y="181"/>
                    </a:lnTo>
                    <a:lnTo>
                      <a:pt x="106" y="191"/>
                    </a:lnTo>
                    <a:lnTo>
                      <a:pt x="106" y="210"/>
                    </a:lnTo>
                    <a:lnTo>
                      <a:pt x="113" y="219"/>
                    </a:lnTo>
                    <a:lnTo>
                      <a:pt x="113" y="229"/>
                    </a:lnTo>
                    <a:lnTo>
                      <a:pt x="119" y="248"/>
                    </a:lnTo>
                    <a:lnTo>
                      <a:pt x="119" y="267"/>
                    </a:lnTo>
                    <a:lnTo>
                      <a:pt x="126" y="277"/>
                    </a:lnTo>
                    <a:lnTo>
                      <a:pt x="126" y="286"/>
                    </a:lnTo>
                    <a:lnTo>
                      <a:pt x="133" y="296"/>
                    </a:lnTo>
                    <a:lnTo>
                      <a:pt x="139" y="305"/>
                    </a:lnTo>
                    <a:lnTo>
                      <a:pt x="139" y="315"/>
                    </a:lnTo>
                    <a:lnTo>
                      <a:pt x="146" y="324"/>
                    </a:lnTo>
                    <a:lnTo>
                      <a:pt x="153" y="334"/>
                    </a:lnTo>
                    <a:lnTo>
                      <a:pt x="160" y="344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Freeform 151"/>
              <p:cNvSpPr>
                <a:spLocks/>
              </p:cNvSpPr>
              <p:nvPr/>
            </p:nvSpPr>
            <p:spPr bwMode="auto">
              <a:xfrm>
                <a:off x="1190" y="3090"/>
                <a:ext cx="78" cy="316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86" y="0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28"/>
                  </a:cxn>
                  <a:cxn ang="0">
                    <a:pos x="66" y="57"/>
                  </a:cxn>
                  <a:cxn ang="0">
                    <a:pos x="59" y="66"/>
                  </a:cxn>
                  <a:cxn ang="0">
                    <a:pos x="53" y="85"/>
                  </a:cxn>
                  <a:cxn ang="0">
                    <a:pos x="46" y="9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6" y="133"/>
                  </a:cxn>
                  <a:cxn ang="0">
                    <a:pos x="19" y="143"/>
                  </a:cxn>
                  <a:cxn ang="0">
                    <a:pos x="12" y="152"/>
                  </a:cxn>
                  <a:cxn ang="0">
                    <a:pos x="0" y="171"/>
                  </a:cxn>
                  <a:cxn ang="0">
                    <a:pos x="0" y="286"/>
                  </a:cxn>
                  <a:cxn ang="0">
                    <a:pos x="0" y="295"/>
                  </a:cxn>
                  <a:cxn ang="0">
                    <a:pos x="6" y="305"/>
                  </a:cxn>
                  <a:cxn ang="0">
                    <a:pos x="12" y="305"/>
                  </a:cxn>
                  <a:cxn ang="0">
                    <a:pos x="19" y="315"/>
                  </a:cxn>
                  <a:cxn ang="0">
                    <a:pos x="26" y="315"/>
                  </a:cxn>
                  <a:cxn ang="0">
                    <a:pos x="32" y="305"/>
                  </a:cxn>
                  <a:cxn ang="0">
                    <a:pos x="39" y="305"/>
                  </a:cxn>
                  <a:cxn ang="0">
                    <a:pos x="39" y="295"/>
                  </a:cxn>
                  <a:cxn ang="0">
                    <a:pos x="46" y="286"/>
                  </a:cxn>
                  <a:cxn ang="0">
                    <a:pos x="46" y="152"/>
                  </a:cxn>
                  <a:cxn ang="0">
                    <a:pos x="46" y="143"/>
                  </a:cxn>
                  <a:cxn ang="0">
                    <a:pos x="53" y="143"/>
                  </a:cxn>
                  <a:cxn ang="0">
                    <a:pos x="53" y="133"/>
                  </a:cxn>
                  <a:cxn ang="0">
                    <a:pos x="59" y="133"/>
                  </a:cxn>
                  <a:cxn ang="0">
                    <a:pos x="66" y="123"/>
                  </a:cxn>
                  <a:cxn ang="0">
                    <a:pos x="66" y="114"/>
                  </a:cxn>
                  <a:cxn ang="0">
                    <a:pos x="73" y="114"/>
                  </a:cxn>
                  <a:cxn ang="0">
                    <a:pos x="73" y="105"/>
                  </a:cxn>
                  <a:cxn ang="0">
                    <a:pos x="79" y="95"/>
                  </a:cxn>
                  <a:cxn ang="0">
                    <a:pos x="79" y="76"/>
                  </a:cxn>
                  <a:cxn ang="0">
                    <a:pos x="79" y="66"/>
                  </a:cxn>
                  <a:cxn ang="0">
                    <a:pos x="86" y="57"/>
                  </a:cxn>
                  <a:cxn ang="0">
                    <a:pos x="86" y="38"/>
                  </a:cxn>
                  <a:cxn ang="0">
                    <a:pos x="86" y="28"/>
                  </a:cxn>
                  <a:cxn ang="0">
                    <a:pos x="86" y="19"/>
                  </a:cxn>
                  <a:cxn ang="0">
                    <a:pos x="86" y="0"/>
                  </a:cxn>
                </a:cxnLst>
                <a:rect l="0" t="0" r="r" b="b"/>
                <a:pathLst>
                  <a:path w="87" h="316">
                    <a:moveTo>
                      <a:pt x="86" y="0"/>
                    </a:moveTo>
                    <a:lnTo>
                      <a:pt x="86" y="0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28"/>
                    </a:lnTo>
                    <a:lnTo>
                      <a:pt x="66" y="57"/>
                    </a:lnTo>
                    <a:lnTo>
                      <a:pt x="59" y="66"/>
                    </a:lnTo>
                    <a:lnTo>
                      <a:pt x="53" y="85"/>
                    </a:lnTo>
                    <a:lnTo>
                      <a:pt x="46" y="9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6" y="133"/>
                    </a:lnTo>
                    <a:lnTo>
                      <a:pt x="19" y="143"/>
                    </a:lnTo>
                    <a:lnTo>
                      <a:pt x="12" y="152"/>
                    </a:lnTo>
                    <a:lnTo>
                      <a:pt x="0" y="171"/>
                    </a:lnTo>
                    <a:lnTo>
                      <a:pt x="0" y="286"/>
                    </a:lnTo>
                    <a:lnTo>
                      <a:pt x="0" y="295"/>
                    </a:lnTo>
                    <a:lnTo>
                      <a:pt x="6" y="305"/>
                    </a:lnTo>
                    <a:lnTo>
                      <a:pt x="12" y="305"/>
                    </a:lnTo>
                    <a:lnTo>
                      <a:pt x="19" y="315"/>
                    </a:lnTo>
                    <a:lnTo>
                      <a:pt x="26" y="315"/>
                    </a:lnTo>
                    <a:lnTo>
                      <a:pt x="32" y="305"/>
                    </a:lnTo>
                    <a:lnTo>
                      <a:pt x="39" y="305"/>
                    </a:lnTo>
                    <a:lnTo>
                      <a:pt x="39" y="295"/>
                    </a:lnTo>
                    <a:lnTo>
                      <a:pt x="46" y="286"/>
                    </a:lnTo>
                    <a:lnTo>
                      <a:pt x="46" y="152"/>
                    </a:lnTo>
                    <a:lnTo>
                      <a:pt x="46" y="143"/>
                    </a:lnTo>
                    <a:lnTo>
                      <a:pt x="53" y="143"/>
                    </a:lnTo>
                    <a:lnTo>
                      <a:pt x="53" y="133"/>
                    </a:lnTo>
                    <a:lnTo>
                      <a:pt x="59" y="133"/>
                    </a:lnTo>
                    <a:lnTo>
                      <a:pt x="66" y="123"/>
                    </a:lnTo>
                    <a:lnTo>
                      <a:pt x="66" y="114"/>
                    </a:lnTo>
                    <a:lnTo>
                      <a:pt x="73" y="114"/>
                    </a:lnTo>
                    <a:lnTo>
                      <a:pt x="73" y="105"/>
                    </a:lnTo>
                    <a:lnTo>
                      <a:pt x="79" y="95"/>
                    </a:lnTo>
                    <a:lnTo>
                      <a:pt x="79" y="76"/>
                    </a:lnTo>
                    <a:lnTo>
                      <a:pt x="79" y="66"/>
                    </a:lnTo>
                    <a:lnTo>
                      <a:pt x="86" y="57"/>
                    </a:lnTo>
                    <a:lnTo>
                      <a:pt x="86" y="38"/>
                    </a:lnTo>
                    <a:lnTo>
                      <a:pt x="86" y="28"/>
                    </a:lnTo>
                    <a:lnTo>
                      <a:pt x="86" y="19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007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Freeform 152"/>
              <p:cNvSpPr>
                <a:spLocks/>
              </p:cNvSpPr>
              <p:nvPr/>
            </p:nvSpPr>
            <p:spPr bwMode="auto">
              <a:xfrm>
                <a:off x="1205" y="3129"/>
                <a:ext cx="55" cy="96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7" y="85"/>
                  </a:cxn>
                  <a:cxn ang="0">
                    <a:pos x="13" y="75"/>
                  </a:cxn>
                  <a:cxn ang="0">
                    <a:pos x="27" y="66"/>
                  </a:cxn>
                  <a:cxn ang="0">
                    <a:pos x="33" y="47"/>
                  </a:cxn>
                  <a:cxn ang="0">
                    <a:pos x="40" y="47"/>
                  </a:cxn>
                  <a:cxn ang="0">
                    <a:pos x="47" y="37"/>
                  </a:cxn>
                  <a:cxn ang="0">
                    <a:pos x="53" y="19"/>
                  </a:cxn>
                  <a:cxn ang="0">
                    <a:pos x="53" y="9"/>
                  </a:cxn>
                  <a:cxn ang="0">
                    <a:pos x="61" y="0"/>
                  </a:cxn>
                </a:cxnLst>
                <a:rect l="0" t="0" r="r" b="b"/>
                <a:pathLst>
                  <a:path w="62" h="96">
                    <a:moveTo>
                      <a:pt x="0" y="95"/>
                    </a:moveTo>
                    <a:lnTo>
                      <a:pt x="7" y="85"/>
                    </a:lnTo>
                    <a:lnTo>
                      <a:pt x="13" y="75"/>
                    </a:lnTo>
                    <a:lnTo>
                      <a:pt x="27" y="66"/>
                    </a:lnTo>
                    <a:lnTo>
                      <a:pt x="33" y="47"/>
                    </a:lnTo>
                    <a:lnTo>
                      <a:pt x="40" y="47"/>
                    </a:lnTo>
                    <a:lnTo>
                      <a:pt x="47" y="37"/>
                    </a:lnTo>
                    <a:lnTo>
                      <a:pt x="53" y="19"/>
                    </a:lnTo>
                    <a:lnTo>
                      <a:pt x="53" y="9"/>
                    </a:lnTo>
                    <a:lnTo>
                      <a:pt x="6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Freeform 153"/>
              <p:cNvSpPr>
                <a:spLocks/>
              </p:cNvSpPr>
              <p:nvPr/>
            </p:nvSpPr>
            <p:spPr bwMode="auto">
              <a:xfrm>
                <a:off x="1022" y="1619"/>
                <a:ext cx="164" cy="80"/>
              </a:xfrm>
              <a:custGeom>
                <a:avLst/>
                <a:gdLst/>
                <a:ahLst/>
                <a:cxnLst>
                  <a:cxn ang="0">
                    <a:pos x="176" y="61"/>
                  </a:cxn>
                  <a:cxn ang="0">
                    <a:pos x="163" y="52"/>
                  </a:cxn>
                  <a:cxn ang="0">
                    <a:pos x="150" y="52"/>
                  </a:cxn>
                  <a:cxn ang="0">
                    <a:pos x="137" y="43"/>
                  </a:cxn>
                  <a:cxn ang="0">
                    <a:pos x="137" y="26"/>
                  </a:cxn>
                  <a:cxn ang="0">
                    <a:pos x="131" y="17"/>
                  </a:cxn>
                  <a:cxn ang="0">
                    <a:pos x="117" y="9"/>
                  </a:cxn>
                  <a:cxn ang="0">
                    <a:pos x="104" y="9"/>
                  </a:cxn>
                  <a:cxn ang="0">
                    <a:pos x="97" y="0"/>
                  </a:cxn>
                  <a:cxn ang="0">
                    <a:pos x="85" y="9"/>
                  </a:cxn>
                  <a:cxn ang="0">
                    <a:pos x="72" y="17"/>
                  </a:cxn>
                  <a:cxn ang="0">
                    <a:pos x="65" y="26"/>
                  </a:cxn>
                  <a:cxn ang="0">
                    <a:pos x="78" y="9"/>
                  </a:cxn>
                  <a:cxn ang="0">
                    <a:pos x="65" y="0"/>
                  </a:cxn>
                  <a:cxn ang="0">
                    <a:pos x="51" y="0"/>
                  </a:cxn>
                  <a:cxn ang="0">
                    <a:pos x="45" y="9"/>
                  </a:cxn>
                  <a:cxn ang="0">
                    <a:pos x="32" y="17"/>
                  </a:cxn>
                  <a:cxn ang="0">
                    <a:pos x="26" y="35"/>
                  </a:cxn>
                  <a:cxn ang="0">
                    <a:pos x="19" y="43"/>
                  </a:cxn>
                  <a:cxn ang="0">
                    <a:pos x="6" y="52"/>
                  </a:cxn>
                  <a:cxn ang="0">
                    <a:pos x="0" y="61"/>
                  </a:cxn>
                  <a:cxn ang="0">
                    <a:pos x="0" y="79"/>
                  </a:cxn>
                  <a:cxn ang="0">
                    <a:pos x="6" y="61"/>
                  </a:cxn>
                  <a:cxn ang="0">
                    <a:pos x="13" y="52"/>
                  </a:cxn>
                  <a:cxn ang="0">
                    <a:pos x="26" y="43"/>
                  </a:cxn>
                  <a:cxn ang="0">
                    <a:pos x="51" y="43"/>
                  </a:cxn>
                  <a:cxn ang="0">
                    <a:pos x="72" y="52"/>
                  </a:cxn>
                  <a:cxn ang="0">
                    <a:pos x="85" y="52"/>
                  </a:cxn>
                  <a:cxn ang="0">
                    <a:pos x="97" y="43"/>
                  </a:cxn>
                  <a:cxn ang="0">
                    <a:pos x="104" y="35"/>
                  </a:cxn>
                  <a:cxn ang="0">
                    <a:pos x="110" y="26"/>
                  </a:cxn>
                  <a:cxn ang="0">
                    <a:pos x="124" y="26"/>
                  </a:cxn>
                  <a:cxn ang="0">
                    <a:pos x="131" y="35"/>
                  </a:cxn>
                  <a:cxn ang="0">
                    <a:pos x="143" y="52"/>
                  </a:cxn>
                  <a:cxn ang="0">
                    <a:pos x="169" y="61"/>
                  </a:cxn>
                  <a:cxn ang="0">
                    <a:pos x="183" y="61"/>
                  </a:cxn>
                </a:cxnLst>
                <a:rect l="0" t="0" r="r" b="b"/>
                <a:pathLst>
                  <a:path w="184" h="80">
                    <a:moveTo>
                      <a:pt x="176" y="61"/>
                    </a:moveTo>
                    <a:lnTo>
                      <a:pt x="176" y="61"/>
                    </a:lnTo>
                    <a:lnTo>
                      <a:pt x="169" y="61"/>
                    </a:lnTo>
                    <a:lnTo>
                      <a:pt x="163" y="52"/>
                    </a:lnTo>
                    <a:lnTo>
                      <a:pt x="156" y="52"/>
                    </a:lnTo>
                    <a:lnTo>
                      <a:pt x="150" y="52"/>
                    </a:lnTo>
                    <a:lnTo>
                      <a:pt x="143" y="43"/>
                    </a:lnTo>
                    <a:lnTo>
                      <a:pt x="137" y="43"/>
                    </a:lnTo>
                    <a:lnTo>
                      <a:pt x="137" y="35"/>
                    </a:lnTo>
                    <a:lnTo>
                      <a:pt x="137" y="26"/>
                    </a:lnTo>
                    <a:lnTo>
                      <a:pt x="131" y="26"/>
                    </a:lnTo>
                    <a:lnTo>
                      <a:pt x="131" y="17"/>
                    </a:lnTo>
                    <a:lnTo>
                      <a:pt x="124" y="17"/>
                    </a:lnTo>
                    <a:lnTo>
                      <a:pt x="117" y="9"/>
                    </a:lnTo>
                    <a:lnTo>
                      <a:pt x="110" y="9"/>
                    </a:lnTo>
                    <a:lnTo>
                      <a:pt x="104" y="9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9"/>
                    </a:lnTo>
                    <a:lnTo>
                      <a:pt x="72" y="17"/>
                    </a:lnTo>
                    <a:lnTo>
                      <a:pt x="65" y="17"/>
                    </a:lnTo>
                    <a:lnTo>
                      <a:pt x="65" y="26"/>
                    </a:lnTo>
                    <a:lnTo>
                      <a:pt x="58" y="26"/>
                    </a:lnTo>
                    <a:lnTo>
                      <a:pt x="78" y="9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5" y="9"/>
                    </a:lnTo>
                    <a:lnTo>
                      <a:pt x="39" y="9"/>
                    </a:lnTo>
                    <a:lnTo>
                      <a:pt x="32" y="17"/>
                    </a:lnTo>
                    <a:lnTo>
                      <a:pt x="32" y="26"/>
                    </a:lnTo>
                    <a:lnTo>
                      <a:pt x="26" y="35"/>
                    </a:lnTo>
                    <a:lnTo>
                      <a:pt x="26" y="43"/>
                    </a:lnTo>
                    <a:lnTo>
                      <a:pt x="19" y="43"/>
                    </a:lnTo>
                    <a:lnTo>
                      <a:pt x="13" y="52"/>
                    </a:lnTo>
                    <a:lnTo>
                      <a:pt x="6" y="52"/>
                    </a:lnTo>
                    <a:lnTo>
                      <a:pt x="6" y="6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6" y="61"/>
                    </a:lnTo>
                    <a:lnTo>
                      <a:pt x="13" y="61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6" y="43"/>
                    </a:lnTo>
                    <a:lnTo>
                      <a:pt x="39" y="43"/>
                    </a:lnTo>
                    <a:lnTo>
                      <a:pt x="51" y="43"/>
                    </a:lnTo>
                    <a:lnTo>
                      <a:pt x="58" y="52"/>
                    </a:lnTo>
                    <a:lnTo>
                      <a:pt x="72" y="52"/>
                    </a:lnTo>
                    <a:lnTo>
                      <a:pt x="78" y="52"/>
                    </a:lnTo>
                    <a:lnTo>
                      <a:pt x="85" y="52"/>
                    </a:lnTo>
                    <a:lnTo>
                      <a:pt x="91" y="5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04" y="35"/>
                    </a:lnTo>
                    <a:lnTo>
                      <a:pt x="110" y="35"/>
                    </a:lnTo>
                    <a:lnTo>
                      <a:pt x="110" y="26"/>
                    </a:lnTo>
                    <a:lnTo>
                      <a:pt x="117" y="26"/>
                    </a:lnTo>
                    <a:lnTo>
                      <a:pt x="124" y="26"/>
                    </a:lnTo>
                    <a:lnTo>
                      <a:pt x="131" y="26"/>
                    </a:lnTo>
                    <a:lnTo>
                      <a:pt x="131" y="35"/>
                    </a:lnTo>
                    <a:lnTo>
                      <a:pt x="137" y="43"/>
                    </a:lnTo>
                    <a:lnTo>
                      <a:pt x="143" y="52"/>
                    </a:lnTo>
                    <a:lnTo>
                      <a:pt x="163" y="61"/>
                    </a:lnTo>
                    <a:lnTo>
                      <a:pt x="169" y="61"/>
                    </a:lnTo>
                    <a:lnTo>
                      <a:pt x="176" y="61"/>
                    </a:lnTo>
                    <a:lnTo>
                      <a:pt x="183" y="61"/>
                    </a:lnTo>
                    <a:lnTo>
                      <a:pt x="176" y="61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154"/>
              <p:cNvSpPr>
                <a:spLocks noChangeShapeType="1"/>
              </p:cNvSpPr>
              <p:nvPr/>
            </p:nvSpPr>
            <p:spPr bwMode="auto">
              <a:xfrm flipV="1">
                <a:off x="1190" y="2632"/>
                <a:ext cx="0" cy="58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" name="Line 155"/>
              <p:cNvSpPr>
                <a:spLocks noChangeShapeType="1"/>
              </p:cNvSpPr>
              <p:nvPr/>
            </p:nvSpPr>
            <p:spPr bwMode="auto">
              <a:xfrm flipV="1">
                <a:off x="1190" y="2556"/>
                <a:ext cx="0" cy="5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1" name="Line 156"/>
              <p:cNvSpPr>
                <a:spLocks noChangeShapeType="1"/>
              </p:cNvSpPr>
              <p:nvPr/>
            </p:nvSpPr>
            <p:spPr bwMode="auto">
              <a:xfrm flipV="1">
                <a:off x="1190" y="2480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2" name="Freeform 157"/>
              <p:cNvSpPr>
                <a:spLocks/>
              </p:cNvSpPr>
              <p:nvPr/>
            </p:nvSpPr>
            <p:spPr bwMode="auto">
              <a:xfrm>
                <a:off x="1404" y="2393"/>
                <a:ext cx="173" cy="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20" y="28"/>
                  </a:cxn>
                  <a:cxn ang="0">
                    <a:pos x="27" y="38"/>
                  </a:cxn>
                  <a:cxn ang="0">
                    <a:pos x="33" y="47"/>
                  </a:cxn>
                  <a:cxn ang="0">
                    <a:pos x="40" y="57"/>
                  </a:cxn>
                  <a:cxn ang="0">
                    <a:pos x="47" y="66"/>
                  </a:cxn>
                  <a:cxn ang="0">
                    <a:pos x="53" y="76"/>
                  </a:cxn>
                  <a:cxn ang="0">
                    <a:pos x="67" y="105"/>
                  </a:cxn>
                  <a:cxn ang="0">
                    <a:pos x="73" y="114"/>
                  </a:cxn>
                  <a:cxn ang="0">
                    <a:pos x="73" y="133"/>
                  </a:cxn>
                  <a:cxn ang="0">
                    <a:pos x="80" y="143"/>
                  </a:cxn>
                  <a:cxn ang="0">
                    <a:pos x="80" y="152"/>
                  </a:cxn>
                  <a:cxn ang="0">
                    <a:pos x="87" y="162"/>
                  </a:cxn>
                  <a:cxn ang="0">
                    <a:pos x="87" y="171"/>
                  </a:cxn>
                  <a:cxn ang="0">
                    <a:pos x="93" y="181"/>
                  </a:cxn>
                  <a:cxn ang="0">
                    <a:pos x="100" y="191"/>
                  </a:cxn>
                  <a:cxn ang="0">
                    <a:pos x="100" y="200"/>
                  </a:cxn>
                  <a:cxn ang="0">
                    <a:pos x="106" y="200"/>
                  </a:cxn>
                  <a:cxn ang="0">
                    <a:pos x="113" y="209"/>
                  </a:cxn>
                  <a:cxn ang="0">
                    <a:pos x="126" y="219"/>
                  </a:cxn>
                  <a:cxn ang="0">
                    <a:pos x="133" y="229"/>
                  </a:cxn>
                  <a:cxn ang="0">
                    <a:pos x="146" y="248"/>
                  </a:cxn>
                  <a:cxn ang="0">
                    <a:pos x="160" y="257"/>
                  </a:cxn>
                  <a:cxn ang="0">
                    <a:pos x="166" y="267"/>
                  </a:cxn>
                  <a:cxn ang="0">
                    <a:pos x="173" y="276"/>
                  </a:cxn>
                  <a:cxn ang="0">
                    <a:pos x="180" y="286"/>
                  </a:cxn>
                  <a:cxn ang="0">
                    <a:pos x="187" y="295"/>
                  </a:cxn>
                  <a:cxn ang="0">
                    <a:pos x="194" y="305"/>
                  </a:cxn>
                  <a:cxn ang="0">
                    <a:pos x="194" y="315"/>
                  </a:cxn>
                </a:cxnLst>
                <a:rect l="0" t="0" r="r" b="b"/>
                <a:pathLst>
                  <a:path w="195" h="316">
                    <a:moveTo>
                      <a:pt x="0" y="0"/>
                    </a:moveTo>
                    <a:lnTo>
                      <a:pt x="6" y="9"/>
                    </a:lnTo>
                    <a:lnTo>
                      <a:pt x="20" y="28"/>
                    </a:lnTo>
                    <a:lnTo>
                      <a:pt x="27" y="38"/>
                    </a:lnTo>
                    <a:lnTo>
                      <a:pt x="33" y="47"/>
                    </a:lnTo>
                    <a:lnTo>
                      <a:pt x="40" y="57"/>
                    </a:lnTo>
                    <a:lnTo>
                      <a:pt x="47" y="66"/>
                    </a:lnTo>
                    <a:lnTo>
                      <a:pt x="53" y="76"/>
                    </a:lnTo>
                    <a:lnTo>
                      <a:pt x="67" y="105"/>
                    </a:lnTo>
                    <a:lnTo>
                      <a:pt x="73" y="114"/>
                    </a:lnTo>
                    <a:lnTo>
                      <a:pt x="73" y="133"/>
                    </a:lnTo>
                    <a:lnTo>
                      <a:pt x="80" y="143"/>
                    </a:lnTo>
                    <a:lnTo>
                      <a:pt x="80" y="152"/>
                    </a:lnTo>
                    <a:lnTo>
                      <a:pt x="87" y="162"/>
                    </a:lnTo>
                    <a:lnTo>
                      <a:pt x="87" y="171"/>
                    </a:lnTo>
                    <a:lnTo>
                      <a:pt x="93" y="181"/>
                    </a:lnTo>
                    <a:lnTo>
                      <a:pt x="100" y="191"/>
                    </a:lnTo>
                    <a:lnTo>
                      <a:pt x="100" y="200"/>
                    </a:lnTo>
                    <a:lnTo>
                      <a:pt x="106" y="200"/>
                    </a:lnTo>
                    <a:lnTo>
                      <a:pt x="113" y="209"/>
                    </a:lnTo>
                    <a:lnTo>
                      <a:pt x="126" y="219"/>
                    </a:lnTo>
                    <a:lnTo>
                      <a:pt x="133" y="229"/>
                    </a:lnTo>
                    <a:lnTo>
                      <a:pt x="146" y="248"/>
                    </a:lnTo>
                    <a:lnTo>
                      <a:pt x="160" y="257"/>
                    </a:lnTo>
                    <a:lnTo>
                      <a:pt x="166" y="267"/>
                    </a:lnTo>
                    <a:lnTo>
                      <a:pt x="173" y="276"/>
                    </a:lnTo>
                    <a:lnTo>
                      <a:pt x="180" y="286"/>
                    </a:lnTo>
                    <a:lnTo>
                      <a:pt x="187" y="295"/>
                    </a:lnTo>
                    <a:lnTo>
                      <a:pt x="194" y="305"/>
                    </a:lnTo>
                    <a:lnTo>
                      <a:pt x="194" y="31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73" name="Group 158"/>
              <p:cNvGrpSpPr>
                <a:grpSpLocks/>
              </p:cNvGrpSpPr>
              <p:nvPr/>
            </p:nvGrpSpPr>
            <p:grpSpPr bwMode="auto">
              <a:xfrm>
                <a:off x="1088" y="3396"/>
                <a:ext cx="256" cy="287"/>
                <a:chOff x="1804" y="3440"/>
                <a:chExt cx="289" cy="287"/>
              </a:xfrm>
            </p:grpSpPr>
            <p:sp>
              <p:nvSpPr>
                <p:cNvPr id="182" name="Freeform 159"/>
                <p:cNvSpPr>
                  <a:spLocks/>
                </p:cNvSpPr>
                <p:nvPr/>
              </p:nvSpPr>
              <p:spPr bwMode="auto">
                <a:xfrm>
                  <a:off x="1979" y="3468"/>
                  <a:ext cx="114" cy="1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6" y="19"/>
                    </a:cxn>
                    <a:cxn ang="0">
                      <a:pos x="13" y="38"/>
                    </a:cxn>
                    <a:cxn ang="0">
                      <a:pos x="19" y="48"/>
                    </a:cxn>
                    <a:cxn ang="0">
                      <a:pos x="26" y="67"/>
                    </a:cxn>
                    <a:cxn ang="0">
                      <a:pos x="33" y="105"/>
                    </a:cxn>
                    <a:cxn ang="0">
                      <a:pos x="33" y="124"/>
                    </a:cxn>
                    <a:cxn ang="0">
                      <a:pos x="39" y="143"/>
                    </a:cxn>
                    <a:cxn ang="0">
                      <a:pos x="53" y="163"/>
                    </a:cxn>
                    <a:cxn ang="0">
                      <a:pos x="53" y="172"/>
                    </a:cxn>
                    <a:cxn ang="0">
                      <a:pos x="59" y="172"/>
                    </a:cxn>
                    <a:cxn ang="0">
                      <a:pos x="66" y="182"/>
                    </a:cxn>
                    <a:cxn ang="0">
                      <a:pos x="73" y="182"/>
                    </a:cxn>
                    <a:cxn ang="0">
                      <a:pos x="86" y="192"/>
                    </a:cxn>
                    <a:cxn ang="0">
                      <a:pos x="93" y="192"/>
                    </a:cxn>
                    <a:cxn ang="0">
                      <a:pos x="99" y="192"/>
                    </a:cxn>
                    <a:cxn ang="0">
                      <a:pos x="113" y="192"/>
                    </a:cxn>
                  </a:cxnLst>
                  <a:rect l="0" t="0" r="r" b="b"/>
                  <a:pathLst>
                    <a:path w="114" h="193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3" y="38"/>
                      </a:lnTo>
                      <a:lnTo>
                        <a:pt x="19" y="48"/>
                      </a:lnTo>
                      <a:lnTo>
                        <a:pt x="26" y="67"/>
                      </a:lnTo>
                      <a:lnTo>
                        <a:pt x="33" y="105"/>
                      </a:lnTo>
                      <a:lnTo>
                        <a:pt x="33" y="124"/>
                      </a:lnTo>
                      <a:lnTo>
                        <a:pt x="39" y="143"/>
                      </a:lnTo>
                      <a:lnTo>
                        <a:pt x="53" y="163"/>
                      </a:lnTo>
                      <a:lnTo>
                        <a:pt x="53" y="172"/>
                      </a:lnTo>
                      <a:lnTo>
                        <a:pt x="59" y="172"/>
                      </a:lnTo>
                      <a:lnTo>
                        <a:pt x="66" y="182"/>
                      </a:lnTo>
                      <a:lnTo>
                        <a:pt x="73" y="182"/>
                      </a:lnTo>
                      <a:lnTo>
                        <a:pt x="86" y="192"/>
                      </a:lnTo>
                      <a:lnTo>
                        <a:pt x="93" y="192"/>
                      </a:lnTo>
                      <a:lnTo>
                        <a:pt x="99" y="192"/>
                      </a:lnTo>
                      <a:lnTo>
                        <a:pt x="113" y="192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3" name="Freeform 160"/>
                <p:cNvSpPr>
                  <a:spLocks/>
                </p:cNvSpPr>
                <p:nvPr/>
              </p:nvSpPr>
              <p:spPr bwMode="auto">
                <a:xfrm>
                  <a:off x="1804" y="3440"/>
                  <a:ext cx="127" cy="221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119" y="9"/>
                    </a:cxn>
                    <a:cxn ang="0">
                      <a:pos x="112" y="9"/>
                    </a:cxn>
                    <a:cxn ang="0">
                      <a:pos x="106" y="9"/>
                    </a:cxn>
                    <a:cxn ang="0">
                      <a:pos x="99" y="19"/>
                    </a:cxn>
                    <a:cxn ang="0">
                      <a:pos x="99" y="28"/>
                    </a:cxn>
                    <a:cxn ang="0">
                      <a:pos x="86" y="48"/>
                    </a:cxn>
                    <a:cxn ang="0">
                      <a:pos x="79" y="76"/>
                    </a:cxn>
                    <a:cxn ang="0">
                      <a:pos x="79" y="85"/>
                    </a:cxn>
                    <a:cxn ang="0">
                      <a:pos x="72" y="105"/>
                    </a:cxn>
                    <a:cxn ang="0">
                      <a:pos x="72" y="114"/>
                    </a:cxn>
                    <a:cxn ang="0">
                      <a:pos x="72" y="134"/>
                    </a:cxn>
                    <a:cxn ang="0">
                      <a:pos x="66" y="143"/>
                    </a:cxn>
                    <a:cxn ang="0">
                      <a:pos x="66" y="162"/>
                    </a:cxn>
                    <a:cxn ang="0">
                      <a:pos x="59" y="171"/>
                    </a:cxn>
                    <a:cxn ang="0">
                      <a:pos x="53" y="181"/>
                    </a:cxn>
                    <a:cxn ang="0">
                      <a:pos x="46" y="191"/>
                    </a:cxn>
                    <a:cxn ang="0">
                      <a:pos x="39" y="200"/>
                    </a:cxn>
                    <a:cxn ang="0">
                      <a:pos x="33" y="200"/>
                    </a:cxn>
                    <a:cxn ang="0">
                      <a:pos x="26" y="210"/>
                    </a:cxn>
                    <a:cxn ang="0">
                      <a:pos x="19" y="220"/>
                    </a:cxn>
                    <a:cxn ang="0">
                      <a:pos x="13" y="220"/>
                    </a:cxn>
                    <a:cxn ang="0">
                      <a:pos x="6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127" h="221">
                      <a:moveTo>
                        <a:pt x="126" y="0"/>
                      </a:moveTo>
                      <a:lnTo>
                        <a:pt x="119" y="9"/>
                      </a:lnTo>
                      <a:lnTo>
                        <a:pt x="112" y="9"/>
                      </a:lnTo>
                      <a:lnTo>
                        <a:pt x="106" y="9"/>
                      </a:lnTo>
                      <a:lnTo>
                        <a:pt x="99" y="19"/>
                      </a:lnTo>
                      <a:lnTo>
                        <a:pt x="99" y="28"/>
                      </a:lnTo>
                      <a:lnTo>
                        <a:pt x="86" y="48"/>
                      </a:lnTo>
                      <a:lnTo>
                        <a:pt x="79" y="76"/>
                      </a:lnTo>
                      <a:lnTo>
                        <a:pt x="79" y="85"/>
                      </a:lnTo>
                      <a:lnTo>
                        <a:pt x="72" y="105"/>
                      </a:lnTo>
                      <a:lnTo>
                        <a:pt x="72" y="114"/>
                      </a:lnTo>
                      <a:lnTo>
                        <a:pt x="72" y="134"/>
                      </a:lnTo>
                      <a:lnTo>
                        <a:pt x="66" y="143"/>
                      </a:lnTo>
                      <a:lnTo>
                        <a:pt x="66" y="162"/>
                      </a:lnTo>
                      <a:lnTo>
                        <a:pt x="59" y="171"/>
                      </a:lnTo>
                      <a:lnTo>
                        <a:pt x="53" y="181"/>
                      </a:lnTo>
                      <a:lnTo>
                        <a:pt x="46" y="191"/>
                      </a:lnTo>
                      <a:lnTo>
                        <a:pt x="39" y="200"/>
                      </a:lnTo>
                      <a:lnTo>
                        <a:pt x="33" y="200"/>
                      </a:lnTo>
                      <a:lnTo>
                        <a:pt x="26" y="210"/>
                      </a:lnTo>
                      <a:lnTo>
                        <a:pt x="19" y="220"/>
                      </a:lnTo>
                      <a:lnTo>
                        <a:pt x="13" y="220"/>
                      </a:lnTo>
                      <a:lnTo>
                        <a:pt x="6" y="220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4" name="Freeform 161"/>
                <p:cNvSpPr>
                  <a:spLocks/>
                </p:cNvSpPr>
                <p:nvPr/>
              </p:nvSpPr>
              <p:spPr bwMode="auto">
                <a:xfrm>
                  <a:off x="1951" y="3526"/>
                  <a:ext cx="20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0" y="28"/>
                    </a:cxn>
                    <a:cxn ang="0">
                      <a:pos x="0" y="37"/>
                    </a:cxn>
                    <a:cxn ang="0">
                      <a:pos x="19" y="47"/>
                    </a:cxn>
                    <a:cxn ang="0">
                      <a:pos x="19" y="85"/>
                    </a:cxn>
                    <a:cxn ang="0">
                      <a:pos x="19" y="123"/>
                    </a:cxn>
                    <a:cxn ang="0">
                      <a:pos x="19" y="142"/>
                    </a:cxn>
                    <a:cxn ang="0">
                      <a:pos x="19" y="162"/>
                    </a:cxn>
                    <a:cxn ang="0">
                      <a:pos x="19" y="180"/>
                    </a:cxn>
                    <a:cxn ang="0">
                      <a:pos x="19" y="190"/>
                    </a:cxn>
                    <a:cxn ang="0">
                      <a:pos x="19" y="200"/>
                    </a:cxn>
                  </a:cxnLst>
                  <a:rect l="0" t="0" r="r" b="b"/>
                  <a:pathLst>
                    <a:path w="20" h="2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19" y="47"/>
                      </a:lnTo>
                      <a:lnTo>
                        <a:pt x="19" y="85"/>
                      </a:lnTo>
                      <a:lnTo>
                        <a:pt x="19" y="123"/>
                      </a:lnTo>
                      <a:lnTo>
                        <a:pt x="19" y="142"/>
                      </a:lnTo>
                      <a:lnTo>
                        <a:pt x="19" y="162"/>
                      </a:lnTo>
                      <a:lnTo>
                        <a:pt x="19" y="180"/>
                      </a:lnTo>
                      <a:lnTo>
                        <a:pt x="19" y="190"/>
                      </a:lnTo>
                      <a:lnTo>
                        <a:pt x="19" y="20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" name="Freeform 162"/>
                <p:cNvSpPr>
                  <a:spLocks/>
                </p:cNvSpPr>
                <p:nvPr/>
              </p:nvSpPr>
              <p:spPr bwMode="auto">
                <a:xfrm>
                  <a:off x="1878" y="3488"/>
                  <a:ext cx="48" cy="210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7" y="9"/>
                    </a:cxn>
                    <a:cxn ang="0">
                      <a:pos x="40" y="19"/>
                    </a:cxn>
                    <a:cxn ang="0">
                      <a:pos x="33" y="28"/>
                    </a:cxn>
                    <a:cxn ang="0">
                      <a:pos x="33" y="37"/>
                    </a:cxn>
                    <a:cxn ang="0">
                      <a:pos x="26" y="57"/>
                    </a:cxn>
                    <a:cxn ang="0">
                      <a:pos x="26" y="66"/>
                    </a:cxn>
                    <a:cxn ang="0">
                      <a:pos x="26" y="94"/>
                    </a:cxn>
                    <a:cxn ang="0">
                      <a:pos x="26" y="132"/>
                    </a:cxn>
                    <a:cxn ang="0">
                      <a:pos x="26" y="142"/>
                    </a:cxn>
                    <a:cxn ang="0">
                      <a:pos x="26" y="161"/>
                    </a:cxn>
                    <a:cxn ang="0">
                      <a:pos x="20" y="171"/>
                    </a:cxn>
                    <a:cxn ang="0">
                      <a:pos x="13" y="189"/>
                    </a:cxn>
                    <a:cxn ang="0">
                      <a:pos x="6" y="199"/>
                    </a:cxn>
                    <a:cxn ang="0">
                      <a:pos x="0" y="199"/>
                    </a:cxn>
                    <a:cxn ang="0">
                      <a:pos x="0" y="209"/>
                    </a:cxn>
                    <a:cxn ang="0">
                      <a:pos x="0" y="199"/>
                    </a:cxn>
                  </a:cxnLst>
                  <a:rect l="0" t="0" r="r" b="b"/>
                  <a:pathLst>
                    <a:path w="48" h="210">
                      <a:moveTo>
                        <a:pt x="47" y="0"/>
                      </a:moveTo>
                      <a:lnTo>
                        <a:pt x="47" y="9"/>
                      </a:lnTo>
                      <a:lnTo>
                        <a:pt x="40" y="19"/>
                      </a:lnTo>
                      <a:lnTo>
                        <a:pt x="33" y="28"/>
                      </a:lnTo>
                      <a:lnTo>
                        <a:pt x="33" y="37"/>
                      </a:lnTo>
                      <a:lnTo>
                        <a:pt x="26" y="57"/>
                      </a:lnTo>
                      <a:lnTo>
                        <a:pt x="26" y="66"/>
                      </a:lnTo>
                      <a:lnTo>
                        <a:pt x="26" y="94"/>
                      </a:lnTo>
                      <a:lnTo>
                        <a:pt x="26" y="132"/>
                      </a:lnTo>
                      <a:lnTo>
                        <a:pt x="26" y="142"/>
                      </a:lnTo>
                      <a:lnTo>
                        <a:pt x="26" y="161"/>
                      </a:lnTo>
                      <a:lnTo>
                        <a:pt x="20" y="171"/>
                      </a:lnTo>
                      <a:lnTo>
                        <a:pt x="13" y="189"/>
                      </a:lnTo>
                      <a:lnTo>
                        <a:pt x="6" y="199"/>
                      </a:lnTo>
                      <a:lnTo>
                        <a:pt x="0" y="199"/>
                      </a:lnTo>
                      <a:lnTo>
                        <a:pt x="0" y="209"/>
                      </a:lnTo>
                      <a:lnTo>
                        <a:pt x="0" y="199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74" name="Freeform 163"/>
              <p:cNvSpPr>
                <a:spLocks/>
              </p:cNvSpPr>
              <p:nvPr/>
            </p:nvSpPr>
            <p:spPr bwMode="auto">
              <a:xfrm>
                <a:off x="1226" y="3444"/>
                <a:ext cx="42" cy="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9"/>
                  </a:cxn>
                  <a:cxn ang="0">
                    <a:pos x="12" y="37"/>
                  </a:cxn>
                  <a:cxn ang="0">
                    <a:pos x="12" y="76"/>
                  </a:cxn>
                  <a:cxn ang="0">
                    <a:pos x="19" y="114"/>
                  </a:cxn>
                  <a:cxn ang="0">
                    <a:pos x="19" y="133"/>
                  </a:cxn>
                  <a:cxn ang="0">
                    <a:pos x="26" y="142"/>
                  </a:cxn>
                  <a:cxn ang="0">
                    <a:pos x="33" y="171"/>
                  </a:cxn>
                  <a:cxn ang="0">
                    <a:pos x="39" y="180"/>
                  </a:cxn>
                  <a:cxn ang="0">
                    <a:pos x="39" y="190"/>
                  </a:cxn>
                  <a:cxn ang="0">
                    <a:pos x="46" y="190"/>
                  </a:cxn>
                  <a:cxn ang="0">
                    <a:pos x="46" y="200"/>
                  </a:cxn>
                  <a:cxn ang="0">
                    <a:pos x="46" y="190"/>
                  </a:cxn>
                </a:cxnLst>
                <a:rect l="0" t="0" r="r" b="b"/>
                <a:pathLst>
                  <a:path w="47" h="201">
                    <a:moveTo>
                      <a:pt x="0" y="0"/>
                    </a:moveTo>
                    <a:lnTo>
                      <a:pt x="6" y="19"/>
                    </a:lnTo>
                    <a:lnTo>
                      <a:pt x="12" y="37"/>
                    </a:lnTo>
                    <a:lnTo>
                      <a:pt x="12" y="76"/>
                    </a:lnTo>
                    <a:lnTo>
                      <a:pt x="19" y="114"/>
                    </a:lnTo>
                    <a:lnTo>
                      <a:pt x="19" y="133"/>
                    </a:lnTo>
                    <a:lnTo>
                      <a:pt x="26" y="142"/>
                    </a:lnTo>
                    <a:lnTo>
                      <a:pt x="33" y="171"/>
                    </a:lnTo>
                    <a:lnTo>
                      <a:pt x="39" y="180"/>
                    </a:lnTo>
                    <a:lnTo>
                      <a:pt x="39" y="190"/>
                    </a:lnTo>
                    <a:lnTo>
                      <a:pt x="46" y="190"/>
                    </a:lnTo>
                    <a:lnTo>
                      <a:pt x="46" y="200"/>
                    </a:lnTo>
                    <a:lnTo>
                      <a:pt x="46" y="19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Freeform 164"/>
              <p:cNvSpPr>
                <a:spLocks/>
              </p:cNvSpPr>
              <p:nvPr/>
            </p:nvSpPr>
            <p:spPr bwMode="auto">
              <a:xfrm>
                <a:off x="1118" y="3492"/>
                <a:ext cx="59" cy="144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19"/>
                  </a:cxn>
                  <a:cxn ang="0">
                    <a:pos x="52" y="47"/>
                  </a:cxn>
                  <a:cxn ang="0">
                    <a:pos x="52" y="66"/>
                  </a:cxn>
                  <a:cxn ang="0">
                    <a:pos x="45" y="85"/>
                  </a:cxn>
                  <a:cxn ang="0">
                    <a:pos x="45" y="95"/>
                  </a:cxn>
                  <a:cxn ang="0">
                    <a:pos x="39" y="10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5" y="123"/>
                  </a:cxn>
                  <a:cxn ang="0">
                    <a:pos x="25" y="133"/>
                  </a:cxn>
                  <a:cxn ang="0">
                    <a:pos x="19" y="133"/>
                  </a:cxn>
                  <a:cxn ang="0">
                    <a:pos x="12" y="143"/>
                  </a:cxn>
                  <a:cxn ang="0">
                    <a:pos x="6" y="143"/>
                  </a:cxn>
                  <a:cxn ang="0">
                    <a:pos x="0" y="143"/>
                  </a:cxn>
                </a:cxnLst>
                <a:rect l="0" t="0" r="r" b="b"/>
                <a:pathLst>
                  <a:path w="66" h="144">
                    <a:moveTo>
                      <a:pt x="65" y="0"/>
                    </a:moveTo>
                    <a:lnTo>
                      <a:pt x="58" y="19"/>
                    </a:lnTo>
                    <a:lnTo>
                      <a:pt x="52" y="47"/>
                    </a:lnTo>
                    <a:lnTo>
                      <a:pt x="52" y="66"/>
                    </a:lnTo>
                    <a:lnTo>
                      <a:pt x="45" y="85"/>
                    </a:lnTo>
                    <a:lnTo>
                      <a:pt x="45" y="95"/>
                    </a:lnTo>
                    <a:lnTo>
                      <a:pt x="39" y="10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5" y="123"/>
                    </a:lnTo>
                    <a:lnTo>
                      <a:pt x="25" y="133"/>
                    </a:lnTo>
                    <a:lnTo>
                      <a:pt x="19" y="133"/>
                    </a:lnTo>
                    <a:lnTo>
                      <a:pt x="12" y="143"/>
                    </a:lnTo>
                    <a:lnTo>
                      <a:pt x="6" y="143"/>
                    </a:lnTo>
                    <a:lnTo>
                      <a:pt x="0" y="143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165"/>
              <p:cNvSpPr>
                <a:spLocks/>
              </p:cNvSpPr>
              <p:nvPr/>
            </p:nvSpPr>
            <p:spPr bwMode="auto">
              <a:xfrm>
                <a:off x="1054" y="3387"/>
                <a:ext cx="143" cy="23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3" y="9"/>
                  </a:cxn>
                  <a:cxn ang="0">
                    <a:pos x="146" y="9"/>
                  </a:cxn>
                  <a:cxn ang="0">
                    <a:pos x="139" y="19"/>
                  </a:cxn>
                  <a:cxn ang="0">
                    <a:pos x="133" y="28"/>
                  </a:cxn>
                  <a:cxn ang="0">
                    <a:pos x="133" y="38"/>
                  </a:cxn>
                  <a:cxn ang="0">
                    <a:pos x="126" y="47"/>
                  </a:cxn>
                  <a:cxn ang="0">
                    <a:pos x="119" y="66"/>
                  </a:cxn>
                  <a:cxn ang="0">
                    <a:pos x="113" y="95"/>
                  </a:cxn>
                  <a:cxn ang="0">
                    <a:pos x="113" y="114"/>
                  </a:cxn>
                  <a:cxn ang="0">
                    <a:pos x="106" y="143"/>
                  </a:cxn>
                  <a:cxn ang="0">
                    <a:pos x="99" y="162"/>
                  </a:cxn>
                  <a:cxn ang="0">
                    <a:pos x="99" y="171"/>
                  </a:cxn>
                  <a:cxn ang="0">
                    <a:pos x="93" y="181"/>
                  </a:cxn>
                  <a:cxn ang="0">
                    <a:pos x="86" y="191"/>
                  </a:cxn>
                  <a:cxn ang="0">
                    <a:pos x="80" y="200"/>
                  </a:cxn>
                  <a:cxn ang="0">
                    <a:pos x="73" y="200"/>
                  </a:cxn>
                  <a:cxn ang="0">
                    <a:pos x="73" y="209"/>
                  </a:cxn>
                  <a:cxn ang="0">
                    <a:pos x="66" y="209"/>
                  </a:cxn>
                  <a:cxn ang="0">
                    <a:pos x="60" y="219"/>
                  </a:cxn>
                  <a:cxn ang="0">
                    <a:pos x="46" y="219"/>
                  </a:cxn>
                  <a:cxn ang="0">
                    <a:pos x="40" y="229"/>
                  </a:cxn>
                  <a:cxn ang="0">
                    <a:pos x="27" y="229"/>
                  </a:cxn>
                  <a:cxn ang="0">
                    <a:pos x="13" y="229"/>
                  </a:cxn>
                  <a:cxn ang="0">
                    <a:pos x="0" y="229"/>
                  </a:cxn>
                  <a:cxn ang="0">
                    <a:pos x="0" y="219"/>
                  </a:cxn>
                </a:cxnLst>
                <a:rect l="0" t="0" r="r" b="b"/>
                <a:pathLst>
                  <a:path w="161" h="230">
                    <a:moveTo>
                      <a:pt x="160" y="0"/>
                    </a:moveTo>
                    <a:lnTo>
                      <a:pt x="153" y="9"/>
                    </a:lnTo>
                    <a:lnTo>
                      <a:pt x="146" y="9"/>
                    </a:lnTo>
                    <a:lnTo>
                      <a:pt x="139" y="19"/>
                    </a:lnTo>
                    <a:lnTo>
                      <a:pt x="133" y="28"/>
                    </a:lnTo>
                    <a:lnTo>
                      <a:pt x="133" y="38"/>
                    </a:lnTo>
                    <a:lnTo>
                      <a:pt x="126" y="47"/>
                    </a:lnTo>
                    <a:lnTo>
                      <a:pt x="119" y="66"/>
                    </a:lnTo>
                    <a:lnTo>
                      <a:pt x="113" y="95"/>
                    </a:lnTo>
                    <a:lnTo>
                      <a:pt x="113" y="114"/>
                    </a:lnTo>
                    <a:lnTo>
                      <a:pt x="106" y="143"/>
                    </a:lnTo>
                    <a:lnTo>
                      <a:pt x="99" y="162"/>
                    </a:lnTo>
                    <a:lnTo>
                      <a:pt x="99" y="171"/>
                    </a:lnTo>
                    <a:lnTo>
                      <a:pt x="93" y="181"/>
                    </a:lnTo>
                    <a:lnTo>
                      <a:pt x="86" y="191"/>
                    </a:lnTo>
                    <a:lnTo>
                      <a:pt x="80" y="200"/>
                    </a:lnTo>
                    <a:lnTo>
                      <a:pt x="73" y="200"/>
                    </a:lnTo>
                    <a:lnTo>
                      <a:pt x="73" y="209"/>
                    </a:lnTo>
                    <a:lnTo>
                      <a:pt x="66" y="209"/>
                    </a:lnTo>
                    <a:lnTo>
                      <a:pt x="60" y="219"/>
                    </a:lnTo>
                    <a:lnTo>
                      <a:pt x="46" y="219"/>
                    </a:lnTo>
                    <a:lnTo>
                      <a:pt x="40" y="229"/>
                    </a:lnTo>
                    <a:lnTo>
                      <a:pt x="27" y="229"/>
                    </a:lnTo>
                    <a:lnTo>
                      <a:pt x="13" y="229"/>
                    </a:lnTo>
                    <a:lnTo>
                      <a:pt x="0" y="229"/>
                    </a:lnTo>
                    <a:lnTo>
                      <a:pt x="0" y="219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Freeform 166"/>
              <p:cNvSpPr>
                <a:spLocks/>
              </p:cNvSpPr>
              <p:nvPr/>
            </p:nvSpPr>
            <p:spPr bwMode="auto">
              <a:xfrm>
                <a:off x="1148" y="3405"/>
                <a:ext cx="67" cy="221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9"/>
                  </a:cxn>
                  <a:cxn ang="0">
                    <a:pos x="60" y="9"/>
                  </a:cxn>
                  <a:cxn ang="0">
                    <a:pos x="53" y="19"/>
                  </a:cxn>
                  <a:cxn ang="0">
                    <a:pos x="53" y="28"/>
                  </a:cxn>
                  <a:cxn ang="0">
                    <a:pos x="40" y="47"/>
                  </a:cxn>
                  <a:cxn ang="0">
                    <a:pos x="40" y="57"/>
                  </a:cxn>
                  <a:cxn ang="0">
                    <a:pos x="40" y="66"/>
                  </a:cxn>
                  <a:cxn ang="0">
                    <a:pos x="27" y="133"/>
                  </a:cxn>
                  <a:cxn ang="0">
                    <a:pos x="20" y="162"/>
                  </a:cxn>
                  <a:cxn ang="0">
                    <a:pos x="13" y="191"/>
                  </a:cxn>
                  <a:cxn ang="0">
                    <a:pos x="13" y="200"/>
                  </a:cxn>
                  <a:cxn ang="0">
                    <a:pos x="7" y="210"/>
                  </a:cxn>
                  <a:cxn ang="0">
                    <a:pos x="0" y="220"/>
                  </a:cxn>
                </a:cxnLst>
                <a:rect l="0" t="0" r="r" b="b"/>
                <a:pathLst>
                  <a:path w="75" h="221">
                    <a:moveTo>
                      <a:pt x="74" y="0"/>
                    </a:moveTo>
                    <a:lnTo>
                      <a:pt x="66" y="9"/>
                    </a:lnTo>
                    <a:lnTo>
                      <a:pt x="60" y="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40" y="47"/>
                    </a:lnTo>
                    <a:lnTo>
                      <a:pt x="40" y="57"/>
                    </a:lnTo>
                    <a:lnTo>
                      <a:pt x="40" y="66"/>
                    </a:lnTo>
                    <a:lnTo>
                      <a:pt x="27" y="133"/>
                    </a:lnTo>
                    <a:lnTo>
                      <a:pt x="20" y="162"/>
                    </a:lnTo>
                    <a:lnTo>
                      <a:pt x="13" y="191"/>
                    </a:lnTo>
                    <a:lnTo>
                      <a:pt x="13" y="200"/>
                    </a:lnTo>
                    <a:lnTo>
                      <a:pt x="7" y="210"/>
                    </a:lnTo>
                    <a:lnTo>
                      <a:pt x="0" y="22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Freeform 167"/>
              <p:cNvSpPr>
                <a:spLocks/>
              </p:cNvSpPr>
              <p:nvPr/>
            </p:nvSpPr>
            <p:spPr bwMode="auto">
              <a:xfrm>
                <a:off x="1176" y="3405"/>
                <a:ext cx="50" cy="24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1" y="19"/>
                  </a:cxn>
                  <a:cxn ang="0">
                    <a:pos x="41" y="28"/>
                  </a:cxn>
                  <a:cxn ang="0">
                    <a:pos x="34" y="37"/>
                  </a:cxn>
                  <a:cxn ang="0">
                    <a:pos x="34" y="57"/>
                  </a:cxn>
                  <a:cxn ang="0">
                    <a:pos x="34" y="66"/>
                  </a:cxn>
                  <a:cxn ang="0">
                    <a:pos x="27" y="95"/>
                  </a:cxn>
                  <a:cxn ang="0">
                    <a:pos x="27" y="143"/>
                  </a:cxn>
                  <a:cxn ang="0">
                    <a:pos x="27" y="171"/>
                  </a:cxn>
                  <a:cxn ang="0">
                    <a:pos x="20" y="200"/>
                  </a:cxn>
                  <a:cxn ang="0">
                    <a:pos x="20" y="210"/>
                  </a:cxn>
                  <a:cxn ang="0">
                    <a:pos x="20" y="219"/>
                  </a:cxn>
                  <a:cxn ang="0">
                    <a:pos x="13" y="228"/>
                  </a:cxn>
                  <a:cxn ang="0">
                    <a:pos x="7" y="238"/>
                  </a:cxn>
                  <a:cxn ang="0">
                    <a:pos x="0" y="238"/>
                  </a:cxn>
                  <a:cxn ang="0">
                    <a:pos x="0" y="248"/>
                  </a:cxn>
                </a:cxnLst>
                <a:rect l="0" t="0" r="r" b="b"/>
                <a:pathLst>
                  <a:path w="56" h="249">
                    <a:moveTo>
                      <a:pt x="55" y="0"/>
                    </a:moveTo>
                    <a:lnTo>
                      <a:pt x="41" y="19"/>
                    </a:lnTo>
                    <a:lnTo>
                      <a:pt x="41" y="28"/>
                    </a:lnTo>
                    <a:lnTo>
                      <a:pt x="34" y="37"/>
                    </a:lnTo>
                    <a:lnTo>
                      <a:pt x="34" y="57"/>
                    </a:lnTo>
                    <a:lnTo>
                      <a:pt x="34" y="66"/>
                    </a:lnTo>
                    <a:lnTo>
                      <a:pt x="27" y="95"/>
                    </a:lnTo>
                    <a:lnTo>
                      <a:pt x="27" y="143"/>
                    </a:lnTo>
                    <a:lnTo>
                      <a:pt x="27" y="171"/>
                    </a:lnTo>
                    <a:lnTo>
                      <a:pt x="20" y="200"/>
                    </a:lnTo>
                    <a:lnTo>
                      <a:pt x="20" y="210"/>
                    </a:lnTo>
                    <a:lnTo>
                      <a:pt x="20" y="219"/>
                    </a:lnTo>
                    <a:lnTo>
                      <a:pt x="13" y="228"/>
                    </a:lnTo>
                    <a:lnTo>
                      <a:pt x="7" y="238"/>
                    </a:lnTo>
                    <a:lnTo>
                      <a:pt x="0" y="238"/>
                    </a:lnTo>
                    <a:lnTo>
                      <a:pt x="0" y="248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Freeform 168"/>
              <p:cNvSpPr>
                <a:spLocks/>
              </p:cNvSpPr>
              <p:nvPr/>
            </p:nvSpPr>
            <p:spPr bwMode="auto">
              <a:xfrm>
                <a:off x="1229" y="3396"/>
                <a:ext cx="96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57"/>
                  </a:cxn>
                  <a:cxn ang="0">
                    <a:pos x="46" y="76"/>
                  </a:cxn>
                  <a:cxn ang="0">
                    <a:pos x="60" y="95"/>
                  </a:cxn>
                  <a:cxn ang="0">
                    <a:pos x="60" y="105"/>
                  </a:cxn>
                  <a:cxn ang="0">
                    <a:pos x="60" y="114"/>
                  </a:cxn>
                  <a:cxn ang="0">
                    <a:pos x="66" y="133"/>
                  </a:cxn>
                  <a:cxn ang="0">
                    <a:pos x="73" y="162"/>
                  </a:cxn>
                  <a:cxn ang="0">
                    <a:pos x="80" y="181"/>
                  </a:cxn>
                  <a:cxn ang="0">
                    <a:pos x="86" y="181"/>
                  </a:cxn>
                  <a:cxn ang="0">
                    <a:pos x="86" y="190"/>
                  </a:cxn>
                  <a:cxn ang="0">
                    <a:pos x="93" y="200"/>
                  </a:cxn>
                  <a:cxn ang="0">
                    <a:pos x="100" y="200"/>
                  </a:cxn>
                  <a:cxn ang="0">
                    <a:pos x="107" y="210"/>
                  </a:cxn>
                </a:cxnLst>
                <a:rect l="0" t="0" r="r" b="b"/>
                <a:pathLst>
                  <a:path w="108" h="211">
                    <a:moveTo>
                      <a:pt x="0" y="0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57"/>
                    </a:lnTo>
                    <a:lnTo>
                      <a:pt x="46" y="76"/>
                    </a:lnTo>
                    <a:lnTo>
                      <a:pt x="60" y="95"/>
                    </a:lnTo>
                    <a:lnTo>
                      <a:pt x="60" y="105"/>
                    </a:lnTo>
                    <a:lnTo>
                      <a:pt x="60" y="114"/>
                    </a:lnTo>
                    <a:lnTo>
                      <a:pt x="66" y="133"/>
                    </a:lnTo>
                    <a:lnTo>
                      <a:pt x="73" y="162"/>
                    </a:lnTo>
                    <a:lnTo>
                      <a:pt x="80" y="181"/>
                    </a:lnTo>
                    <a:lnTo>
                      <a:pt x="86" y="181"/>
                    </a:lnTo>
                    <a:lnTo>
                      <a:pt x="86" y="190"/>
                    </a:lnTo>
                    <a:lnTo>
                      <a:pt x="93" y="200"/>
                    </a:lnTo>
                    <a:lnTo>
                      <a:pt x="100" y="200"/>
                    </a:lnTo>
                    <a:lnTo>
                      <a:pt x="107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Freeform 169"/>
              <p:cNvSpPr>
                <a:spLocks/>
              </p:cNvSpPr>
              <p:nvPr/>
            </p:nvSpPr>
            <p:spPr bwMode="auto">
              <a:xfrm>
                <a:off x="1231" y="3387"/>
                <a:ext cx="119" cy="210"/>
              </a:xfrm>
              <a:custGeom>
                <a:avLst/>
                <a:gdLst/>
                <a:ahLst/>
                <a:cxnLst>
                  <a:cxn ang="0">
                    <a:pos x="133" y="209"/>
                  </a:cxn>
                  <a:cxn ang="0">
                    <a:pos x="126" y="209"/>
                  </a:cxn>
                  <a:cxn ang="0">
                    <a:pos x="119" y="209"/>
                  </a:cxn>
                  <a:cxn ang="0">
                    <a:pos x="113" y="199"/>
                  </a:cxn>
                  <a:cxn ang="0">
                    <a:pos x="106" y="189"/>
                  </a:cxn>
                  <a:cxn ang="0">
                    <a:pos x="73" y="104"/>
                  </a:cxn>
                  <a:cxn ang="0">
                    <a:pos x="59" y="66"/>
                  </a:cxn>
                  <a:cxn ang="0">
                    <a:pos x="39" y="28"/>
                  </a:cxn>
                  <a:cxn ang="0">
                    <a:pos x="39" y="19"/>
                  </a:cxn>
                  <a:cxn ang="0">
                    <a:pos x="33" y="19"/>
                  </a:cxn>
                  <a:cxn ang="0">
                    <a:pos x="26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34" h="210">
                    <a:moveTo>
                      <a:pt x="133" y="209"/>
                    </a:moveTo>
                    <a:lnTo>
                      <a:pt x="126" y="209"/>
                    </a:lnTo>
                    <a:lnTo>
                      <a:pt x="119" y="209"/>
                    </a:lnTo>
                    <a:lnTo>
                      <a:pt x="113" y="199"/>
                    </a:lnTo>
                    <a:lnTo>
                      <a:pt x="106" y="189"/>
                    </a:lnTo>
                    <a:lnTo>
                      <a:pt x="73" y="104"/>
                    </a:lnTo>
                    <a:lnTo>
                      <a:pt x="59" y="66"/>
                    </a:lnTo>
                    <a:lnTo>
                      <a:pt x="39" y="28"/>
                    </a:lnTo>
                    <a:lnTo>
                      <a:pt x="39" y="19"/>
                    </a:lnTo>
                    <a:lnTo>
                      <a:pt x="33" y="19"/>
                    </a:lnTo>
                    <a:lnTo>
                      <a:pt x="26" y="9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Freeform 170"/>
              <p:cNvSpPr>
                <a:spLocks/>
              </p:cNvSpPr>
              <p:nvPr/>
            </p:nvSpPr>
            <p:spPr bwMode="auto">
              <a:xfrm>
                <a:off x="1226" y="3415"/>
                <a:ext cx="97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9"/>
                  </a:cxn>
                  <a:cxn ang="0">
                    <a:pos x="20" y="19"/>
                  </a:cxn>
                  <a:cxn ang="0">
                    <a:pos x="20" y="37"/>
                  </a:cxn>
                  <a:cxn ang="0">
                    <a:pos x="27" y="47"/>
                  </a:cxn>
                  <a:cxn ang="0">
                    <a:pos x="33" y="76"/>
                  </a:cxn>
                  <a:cxn ang="0">
                    <a:pos x="33" y="95"/>
                  </a:cxn>
                  <a:cxn ang="0">
                    <a:pos x="40" y="105"/>
                  </a:cxn>
                  <a:cxn ang="0">
                    <a:pos x="47" y="133"/>
                  </a:cxn>
                  <a:cxn ang="0">
                    <a:pos x="47" y="152"/>
                  </a:cxn>
                  <a:cxn ang="0">
                    <a:pos x="54" y="162"/>
                  </a:cxn>
                  <a:cxn ang="0">
                    <a:pos x="54" y="181"/>
                  </a:cxn>
                  <a:cxn ang="0">
                    <a:pos x="60" y="190"/>
                  </a:cxn>
                  <a:cxn ang="0">
                    <a:pos x="67" y="190"/>
                  </a:cxn>
                  <a:cxn ang="0">
                    <a:pos x="74" y="200"/>
                  </a:cxn>
                  <a:cxn ang="0">
                    <a:pos x="80" y="210"/>
                  </a:cxn>
                  <a:cxn ang="0">
                    <a:pos x="87" y="210"/>
                  </a:cxn>
                  <a:cxn ang="0">
                    <a:pos x="101" y="210"/>
                  </a:cxn>
                  <a:cxn ang="0">
                    <a:pos x="108" y="210"/>
                  </a:cxn>
                </a:cxnLst>
                <a:rect l="0" t="0" r="r" b="b"/>
                <a:pathLst>
                  <a:path w="109" h="211">
                    <a:moveTo>
                      <a:pt x="0" y="0"/>
                    </a:moveTo>
                    <a:lnTo>
                      <a:pt x="13" y="9"/>
                    </a:lnTo>
                    <a:lnTo>
                      <a:pt x="20" y="19"/>
                    </a:lnTo>
                    <a:lnTo>
                      <a:pt x="20" y="37"/>
                    </a:lnTo>
                    <a:lnTo>
                      <a:pt x="27" y="47"/>
                    </a:lnTo>
                    <a:lnTo>
                      <a:pt x="33" y="76"/>
                    </a:lnTo>
                    <a:lnTo>
                      <a:pt x="33" y="95"/>
                    </a:lnTo>
                    <a:lnTo>
                      <a:pt x="40" y="105"/>
                    </a:lnTo>
                    <a:lnTo>
                      <a:pt x="47" y="133"/>
                    </a:lnTo>
                    <a:lnTo>
                      <a:pt x="47" y="152"/>
                    </a:lnTo>
                    <a:lnTo>
                      <a:pt x="54" y="162"/>
                    </a:lnTo>
                    <a:lnTo>
                      <a:pt x="54" y="181"/>
                    </a:lnTo>
                    <a:lnTo>
                      <a:pt x="60" y="190"/>
                    </a:lnTo>
                    <a:lnTo>
                      <a:pt x="67" y="190"/>
                    </a:lnTo>
                    <a:lnTo>
                      <a:pt x="74" y="200"/>
                    </a:lnTo>
                    <a:lnTo>
                      <a:pt x="80" y="210"/>
                    </a:lnTo>
                    <a:lnTo>
                      <a:pt x="87" y="210"/>
                    </a:lnTo>
                    <a:lnTo>
                      <a:pt x="101" y="210"/>
                    </a:lnTo>
                    <a:lnTo>
                      <a:pt x="108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137" name="Picture 171"/>
            <p:cNvPicPr>
              <a:picLocks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160"/>
              <a:ext cx="12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8" name="Freeform 172"/>
            <p:cNvSpPr>
              <a:spLocks/>
            </p:cNvSpPr>
            <p:nvPr/>
          </p:nvSpPr>
          <p:spPr bwMode="auto">
            <a:xfrm>
              <a:off x="1130" y="1440"/>
              <a:ext cx="140" cy="163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0"/>
                </a:cxn>
                <a:cxn ang="0">
                  <a:pos x="59" y="92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8" y="0"/>
                </a:cxn>
                <a:cxn ang="0">
                  <a:pos x="98" y="32"/>
                </a:cxn>
                <a:cxn ang="0">
                  <a:pos x="85" y="69"/>
                </a:cxn>
                <a:cxn ang="0">
                  <a:pos x="74" y="100"/>
                </a:cxn>
                <a:cxn ang="0">
                  <a:pos x="68" y="131"/>
                </a:cxn>
                <a:cxn ang="0">
                  <a:pos x="75" y="145"/>
                </a:cxn>
                <a:cxn ang="0">
                  <a:pos x="94" y="136"/>
                </a:cxn>
                <a:cxn ang="0">
                  <a:pos x="110" y="124"/>
                </a:cxn>
                <a:cxn ang="0">
                  <a:pos x="126" y="110"/>
                </a:cxn>
                <a:cxn ang="0">
                  <a:pos x="133" y="103"/>
                </a:cxn>
                <a:cxn ang="0">
                  <a:pos x="139" y="110"/>
                </a:cxn>
                <a:cxn ang="0">
                  <a:pos x="147" y="119"/>
                </a:cxn>
                <a:cxn ang="0">
                  <a:pos x="154" y="131"/>
                </a:cxn>
                <a:cxn ang="0">
                  <a:pos x="149" y="137"/>
                </a:cxn>
                <a:cxn ang="0">
                  <a:pos x="136" y="138"/>
                </a:cxn>
                <a:cxn ang="0">
                  <a:pos x="123" y="139"/>
                </a:cxn>
                <a:cxn ang="0">
                  <a:pos x="110" y="142"/>
                </a:cxn>
                <a:cxn ang="0">
                  <a:pos x="98" y="146"/>
                </a:cxn>
                <a:cxn ang="0">
                  <a:pos x="88" y="150"/>
                </a:cxn>
                <a:cxn ang="0">
                  <a:pos x="79" y="154"/>
                </a:cxn>
                <a:cxn ang="0">
                  <a:pos x="72" y="159"/>
                </a:cxn>
                <a:cxn ang="0">
                  <a:pos x="63" y="148"/>
                </a:cxn>
                <a:cxn ang="0">
                  <a:pos x="48" y="119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7" h="163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7"/>
                  </a:lnTo>
                  <a:lnTo>
                    <a:pt x="36" y="59"/>
                  </a:lnTo>
                  <a:lnTo>
                    <a:pt x="41" y="70"/>
                  </a:lnTo>
                  <a:lnTo>
                    <a:pt x="48" y="82"/>
                  </a:lnTo>
                  <a:lnTo>
                    <a:pt x="51" y="91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9" y="92"/>
                  </a:lnTo>
                  <a:lnTo>
                    <a:pt x="61" y="82"/>
                  </a:lnTo>
                  <a:lnTo>
                    <a:pt x="65" y="70"/>
                  </a:lnTo>
                  <a:lnTo>
                    <a:pt x="67" y="5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68" y="0"/>
                  </a:lnTo>
                  <a:lnTo>
                    <a:pt x="106" y="11"/>
                  </a:lnTo>
                  <a:lnTo>
                    <a:pt x="98" y="32"/>
                  </a:lnTo>
                  <a:lnTo>
                    <a:pt x="91" y="51"/>
                  </a:lnTo>
                  <a:lnTo>
                    <a:pt x="85" y="69"/>
                  </a:lnTo>
                  <a:lnTo>
                    <a:pt x="79" y="85"/>
                  </a:lnTo>
                  <a:lnTo>
                    <a:pt x="74" y="100"/>
                  </a:lnTo>
                  <a:lnTo>
                    <a:pt x="72" y="115"/>
                  </a:lnTo>
                  <a:lnTo>
                    <a:pt x="68" y="131"/>
                  </a:lnTo>
                  <a:lnTo>
                    <a:pt x="65" y="148"/>
                  </a:lnTo>
                  <a:lnTo>
                    <a:pt x="75" y="145"/>
                  </a:lnTo>
                  <a:lnTo>
                    <a:pt x="84" y="141"/>
                  </a:lnTo>
                  <a:lnTo>
                    <a:pt x="94" y="136"/>
                  </a:lnTo>
                  <a:lnTo>
                    <a:pt x="103" y="130"/>
                  </a:lnTo>
                  <a:lnTo>
                    <a:pt x="110" y="124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32" y="102"/>
                  </a:lnTo>
                  <a:lnTo>
                    <a:pt x="133" y="103"/>
                  </a:lnTo>
                  <a:lnTo>
                    <a:pt x="134" y="106"/>
                  </a:lnTo>
                  <a:lnTo>
                    <a:pt x="139" y="110"/>
                  </a:lnTo>
                  <a:lnTo>
                    <a:pt x="142" y="114"/>
                  </a:lnTo>
                  <a:lnTo>
                    <a:pt x="147" y="119"/>
                  </a:lnTo>
                  <a:lnTo>
                    <a:pt x="151" y="126"/>
                  </a:lnTo>
                  <a:lnTo>
                    <a:pt x="154" y="131"/>
                  </a:lnTo>
                  <a:lnTo>
                    <a:pt x="156" y="137"/>
                  </a:lnTo>
                  <a:lnTo>
                    <a:pt x="149" y="137"/>
                  </a:lnTo>
                  <a:lnTo>
                    <a:pt x="142" y="138"/>
                  </a:lnTo>
                  <a:lnTo>
                    <a:pt x="136" y="138"/>
                  </a:lnTo>
                  <a:lnTo>
                    <a:pt x="129" y="139"/>
                  </a:lnTo>
                  <a:lnTo>
                    <a:pt x="123" y="139"/>
                  </a:lnTo>
                  <a:lnTo>
                    <a:pt x="116" y="142"/>
                  </a:lnTo>
                  <a:lnTo>
                    <a:pt x="110" y="142"/>
                  </a:lnTo>
                  <a:lnTo>
                    <a:pt x="104" y="144"/>
                  </a:lnTo>
                  <a:lnTo>
                    <a:pt x="98" y="146"/>
                  </a:lnTo>
                  <a:lnTo>
                    <a:pt x="93" y="148"/>
                  </a:lnTo>
                  <a:lnTo>
                    <a:pt x="88" y="150"/>
                  </a:lnTo>
                  <a:lnTo>
                    <a:pt x="83" y="152"/>
                  </a:lnTo>
                  <a:lnTo>
                    <a:pt x="79" y="154"/>
                  </a:lnTo>
                  <a:lnTo>
                    <a:pt x="74" y="157"/>
                  </a:lnTo>
                  <a:lnTo>
                    <a:pt x="72" y="159"/>
                  </a:lnTo>
                  <a:lnTo>
                    <a:pt x="69" y="162"/>
                  </a:lnTo>
                  <a:lnTo>
                    <a:pt x="63" y="148"/>
                  </a:lnTo>
                  <a:lnTo>
                    <a:pt x="56" y="134"/>
                  </a:lnTo>
                  <a:lnTo>
                    <a:pt x="48" y="119"/>
                  </a:lnTo>
                  <a:lnTo>
                    <a:pt x="39" y="104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Freeform 173"/>
            <p:cNvSpPr>
              <a:spLocks/>
            </p:cNvSpPr>
            <p:nvPr/>
          </p:nvSpPr>
          <p:spPr bwMode="auto">
            <a:xfrm>
              <a:off x="1152" y="1392"/>
              <a:ext cx="141" cy="164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1"/>
                </a:cxn>
                <a:cxn ang="0">
                  <a:pos x="60" y="93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9" y="0"/>
                </a:cxn>
                <a:cxn ang="0">
                  <a:pos x="99" y="32"/>
                </a:cxn>
                <a:cxn ang="0">
                  <a:pos x="86" y="69"/>
                </a:cxn>
                <a:cxn ang="0">
                  <a:pos x="75" y="101"/>
                </a:cxn>
                <a:cxn ang="0">
                  <a:pos x="69" y="132"/>
                </a:cxn>
                <a:cxn ang="0">
                  <a:pos x="76" y="146"/>
                </a:cxn>
                <a:cxn ang="0">
                  <a:pos x="95" y="137"/>
                </a:cxn>
                <a:cxn ang="0">
                  <a:pos x="111" y="125"/>
                </a:cxn>
                <a:cxn ang="0">
                  <a:pos x="127" y="110"/>
                </a:cxn>
                <a:cxn ang="0">
                  <a:pos x="134" y="104"/>
                </a:cxn>
                <a:cxn ang="0">
                  <a:pos x="139" y="110"/>
                </a:cxn>
                <a:cxn ang="0">
                  <a:pos x="148" y="120"/>
                </a:cxn>
                <a:cxn ang="0">
                  <a:pos x="155" y="132"/>
                </a:cxn>
                <a:cxn ang="0">
                  <a:pos x="150" y="138"/>
                </a:cxn>
                <a:cxn ang="0">
                  <a:pos x="137" y="139"/>
                </a:cxn>
                <a:cxn ang="0">
                  <a:pos x="123" y="140"/>
                </a:cxn>
                <a:cxn ang="0">
                  <a:pos x="111" y="143"/>
                </a:cxn>
                <a:cxn ang="0">
                  <a:pos x="99" y="146"/>
                </a:cxn>
                <a:cxn ang="0">
                  <a:pos x="88" y="151"/>
                </a:cxn>
                <a:cxn ang="0">
                  <a:pos x="79" y="155"/>
                </a:cxn>
                <a:cxn ang="0">
                  <a:pos x="72" y="160"/>
                </a:cxn>
                <a:cxn ang="0">
                  <a:pos x="63" y="149"/>
                </a:cxn>
                <a:cxn ang="0">
                  <a:pos x="48" y="120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8" h="164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8"/>
                  </a:lnTo>
                  <a:lnTo>
                    <a:pt x="36" y="59"/>
                  </a:lnTo>
                  <a:lnTo>
                    <a:pt x="42" y="70"/>
                  </a:lnTo>
                  <a:lnTo>
                    <a:pt x="48" y="82"/>
                  </a:lnTo>
                  <a:lnTo>
                    <a:pt x="52" y="92"/>
                  </a:lnTo>
                  <a:lnTo>
                    <a:pt x="55" y="101"/>
                  </a:lnTo>
                  <a:lnTo>
                    <a:pt x="57" y="98"/>
                  </a:lnTo>
                  <a:lnTo>
                    <a:pt x="60" y="93"/>
                  </a:lnTo>
                  <a:lnTo>
                    <a:pt x="61" y="83"/>
                  </a:lnTo>
                  <a:lnTo>
                    <a:pt x="65" y="70"/>
                  </a:lnTo>
                  <a:lnTo>
                    <a:pt x="68" y="56"/>
                  </a:lnTo>
                  <a:lnTo>
                    <a:pt x="70" y="38"/>
                  </a:lnTo>
                  <a:lnTo>
                    <a:pt x="70" y="20"/>
                  </a:lnTo>
                  <a:lnTo>
                    <a:pt x="69" y="0"/>
                  </a:lnTo>
                  <a:lnTo>
                    <a:pt x="106" y="12"/>
                  </a:lnTo>
                  <a:lnTo>
                    <a:pt x="99" y="32"/>
                  </a:lnTo>
                  <a:lnTo>
                    <a:pt x="92" y="52"/>
                  </a:lnTo>
                  <a:lnTo>
                    <a:pt x="86" y="69"/>
                  </a:lnTo>
                  <a:lnTo>
                    <a:pt x="79" y="85"/>
                  </a:lnTo>
                  <a:lnTo>
                    <a:pt x="75" y="101"/>
                  </a:lnTo>
                  <a:lnTo>
                    <a:pt x="72" y="116"/>
                  </a:lnTo>
                  <a:lnTo>
                    <a:pt x="69" y="132"/>
                  </a:lnTo>
                  <a:lnTo>
                    <a:pt x="66" y="149"/>
                  </a:lnTo>
                  <a:lnTo>
                    <a:pt x="76" y="146"/>
                  </a:lnTo>
                  <a:lnTo>
                    <a:pt x="85" y="142"/>
                  </a:lnTo>
                  <a:lnTo>
                    <a:pt x="95" y="137"/>
                  </a:lnTo>
                  <a:lnTo>
                    <a:pt x="104" y="130"/>
                  </a:lnTo>
                  <a:lnTo>
                    <a:pt x="111" y="125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5" y="106"/>
                  </a:lnTo>
                  <a:lnTo>
                    <a:pt x="139" y="110"/>
                  </a:lnTo>
                  <a:lnTo>
                    <a:pt x="143" y="114"/>
                  </a:lnTo>
                  <a:lnTo>
                    <a:pt x="148" y="120"/>
                  </a:lnTo>
                  <a:lnTo>
                    <a:pt x="152" y="126"/>
                  </a:lnTo>
                  <a:lnTo>
                    <a:pt x="155" y="132"/>
                  </a:lnTo>
                  <a:lnTo>
                    <a:pt x="157" y="138"/>
                  </a:lnTo>
                  <a:lnTo>
                    <a:pt x="150" y="138"/>
                  </a:lnTo>
                  <a:lnTo>
                    <a:pt x="143" y="138"/>
                  </a:lnTo>
                  <a:lnTo>
                    <a:pt x="137" y="139"/>
                  </a:lnTo>
                  <a:lnTo>
                    <a:pt x="130" y="140"/>
                  </a:lnTo>
                  <a:lnTo>
                    <a:pt x="123" y="140"/>
                  </a:lnTo>
                  <a:lnTo>
                    <a:pt x="117" y="142"/>
                  </a:lnTo>
                  <a:lnTo>
                    <a:pt x="111" y="143"/>
                  </a:lnTo>
                  <a:lnTo>
                    <a:pt x="104" y="145"/>
                  </a:lnTo>
                  <a:lnTo>
                    <a:pt x="99" y="146"/>
                  </a:lnTo>
                  <a:lnTo>
                    <a:pt x="94" y="149"/>
                  </a:lnTo>
                  <a:lnTo>
                    <a:pt x="88" y="151"/>
                  </a:lnTo>
                  <a:lnTo>
                    <a:pt x="84" y="153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2" y="160"/>
                  </a:lnTo>
                  <a:lnTo>
                    <a:pt x="69" y="163"/>
                  </a:lnTo>
                  <a:lnTo>
                    <a:pt x="63" y="149"/>
                  </a:lnTo>
                  <a:lnTo>
                    <a:pt x="56" y="134"/>
                  </a:lnTo>
                  <a:lnTo>
                    <a:pt x="48" y="120"/>
                  </a:lnTo>
                  <a:lnTo>
                    <a:pt x="39" y="105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6" name="Group 174"/>
          <p:cNvGrpSpPr>
            <a:grpSpLocks/>
          </p:cNvGrpSpPr>
          <p:nvPr/>
        </p:nvGrpSpPr>
        <p:grpSpPr bwMode="auto">
          <a:xfrm>
            <a:off x="7970336" y="5428332"/>
            <a:ext cx="477837" cy="681037"/>
            <a:chOff x="945" y="1392"/>
            <a:chExt cx="652" cy="2291"/>
          </a:xfrm>
        </p:grpSpPr>
        <p:sp>
          <p:nvSpPr>
            <p:cNvPr id="187" name="Freeform 175"/>
            <p:cNvSpPr>
              <a:spLocks/>
            </p:cNvSpPr>
            <p:nvPr/>
          </p:nvSpPr>
          <p:spPr bwMode="auto">
            <a:xfrm>
              <a:off x="1152" y="1584"/>
              <a:ext cx="172" cy="159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2" y="45"/>
                </a:cxn>
                <a:cxn ang="0">
                  <a:pos x="38" y="62"/>
                </a:cxn>
                <a:cxn ang="0">
                  <a:pos x="58" y="82"/>
                </a:cxn>
                <a:cxn ang="0">
                  <a:pos x="73" y="101"/>
                </a:cxn>
                <a:cxn ang="0">
                  <a:pos x="74" y="90"/>
                </a:cxn>
                <a:cxn ang="0">
                  <a:pos x="73" y="69"/>
                </a:cxn>
                <a:cxn ang="0">
                  <a:pos x="65" y="37"/>
                </a:cxn>
                <a:cxn ang="0">
                  <a:pos x="50" y="0"/>
                </a:cxn>
                <a:cxn ang="0">
                  <a:pos x="92" y="28"/>
                </a:cxn>
                <a:cxn ang="0">
                  <a:pos x="91" y="64"/>
                </a:cxn>
                <a:cxn ang="0">
                  <a:pos x="92" y="97"/>
                </a:cxn>
                <a:cxn ang="0">
                  <a:pos x="98" y="127"/>
                </a:cxn>
                <a:cxn ang="0">
                  <a:pos x="109" y="140"/>
                </a:cxn>
                <a:cxn ang="0">
                  <a:pos x="127" y="129"/>
                </a:cxn>
                <a:cxn ang="0">
                  <a:pos x="138" y="114"/>
                </a:cxn>
                <a:cxn ang="0">
                  <a:pos x="150" y="98"/>
                </a:cxn>
                <a:cxn ang="0">
                  <a:pos x="155" y="91"/>
                </a:cxn>
                <a:cxn ang="0">
                  <a:pos x="162" y="97"/>
                </a:cxn>
                <a:cxn ang="0">
                  <a:pos x="175" y="105"/>
                </a:cxn>
                <a:cxn ang="0">
                  <a:pos x="186" y="115"/>
                </a:cxn>
                <a:cxn ang="0">
                  <a:pos x="184" y="121"/>
                </a:cxn>
                <a:cxn ang="0">
                  <a:pos x="171" y="125"/>
                </a:cxn>
                <a:cxn ang="0">
                  <a:pos x="157" y="127"/>
                </a:cxn>
                <a:cxn ang="0">
                  <a:pos x="145" y="133"/>
                </a:cxn>
                <a:cxn ang="0">
                  <a:pos x="135" y="137"/>
                </a:cxn>
                <a:cxn ang="0">
                  <a:pos x="126" y="143"/>
                </a:cxn>
                <a:cxn ang="0">
                  <a:pos x="118" y="148"/>
                </a:cxn>
                <a:cxn ang="0">
                  <a:pos x="112" y="155"/>
                </a:cxn>
                <a:cxn ang="0">
                  <a:pos x="99" y="145"/>
                </a:cxn>
                <a:cxn ang="0">
                  <a:pos x="72" y="118"/>
                </a:cxn>
                <a:cxn ang="0">
                  <a:pos x="43" y="93"/>
                </a:cxn>
                <a:cxn ang="0">
                  <a:pos x="14" y="73"/>
                </a:cxn>
              </a:cxnLst>
              <a:rect l="0" t="0" r="r" b="b"/>
              <a:pathLst>
                <a:path w="193" h="159">
                  <a:moveTo>
                    <a:pt x="0" y="66"/>
                  </a:moveTo>
                  <a:lnTo>
                    <a:pt x="14" y="37"/>
                  </a:lnTo>
                  <a:lnTo>
                    <a:pt x="15" y="39"/>
                  </a:lnTo>
                  <a:lnTo>
                    <a:pt x="22" y="45"/>
                  </a:lnTo>
                  <a:lnTo>
                    <a:pt x="28" y="52"/>
                  </a:lnTo>
                  <a:lnTo>
                    <a:pt x="38" y="62"/>
                  </a:lnTo>
                  <a:lnTo>
                    <a:pt x="48" y="72"/>
                  </a:lnTo>
                  <a:lnTo>
                    <a:pt x="58" y="82"/>
                  </a:lnTo>
                  <a:lnTo>
                    <a:pt x="66" y="92"/>
                  </a:lnTo>
                  <a:lnTo>
                    <a:pt x="73" y="101"/>
                  </a:lnTo>
                  <a:lnTo>
                    <a:pt x="73" y="97"/>
                  </a:lnTo>
                  <a:lnTo>
                    <a:pt x="74" y="90"/>
                  </a:lnTo>
                  <a:lnTo>
                    <a:pt x="73" y="81"/>
                  </a:lnTo>
                  <a:lnTo>
                    <a:pt x="73" y="69"/>
                  </a:lnTo>
                  <a:lnTo>
                    <a:pt x="70" y="55"/>
                  </a:lnTo>
                  <a:lnTo>
                    <a:pt x="65" y="37"/>
                  </a:lnTo>
                  <a:lnTo>
                    <a:pt x="58" y="20"/>
                  </a:lnTo>
                  <a:lnTo>
                    <a:pt x="50" y="0"/>
                  </a:lnTo>
                  <a:lnTo>
                    <a:pt x="92" y="7"/>
                  </a:lnTo>
                  <a:lnTo>
                    <a:pt x="92" y="28"/>
                  </a:lnTo>
                  <a:lnTo>
                    <a:pt x="91" y="47"/>
                  </a:lnTo>
                  <a:lnTo>
                    <a:pt x="91" y="64"/>
                  </a:lnTo>
                  <a:lnTo>
                    <a:pt x="91" y="81"/>
                  </a:lnTo>
                  <a:lnTo>
                    <a:pt x="92" y="97"/>
                  </a:lnTo>
                  <a:lnTo>
                    <a:pt x="96" y="112"/>
                  </a:lnTo>
                  <a:lnTo>
                    <a:pt x="98" y="127"/>
                  </a:lnTo>
                  <a:lnTo>
                    <a:pt x="102" y="145"/>
                  </a:lnTo>
                  <a:lnTo>
                    <a:pt x="109" y="140"/>
                  </a:lnTo>
                  <a:lnTo>
                    <a:pt x="118" y="135"/>
                  </a:lnTo>
                  <a:lnTo>
                    <a:pt x="127" y="129"/>
                  </a:lnTo>
                  <a:lnTo>
                    <a:pt x="132" y="121"/>
                  </a:lnTo>
                  <a:lnTo>
                    <a:pt x="138" y="114"/>
                  </a:lnTo>
                  <a:lnTo>
                    <a:pt x="145" y="107"/>
                  </a:lnTo>
                  <a:lnTo>
                    <a:pt x="150" y="98"/>
                  </a:lnTo>
                  <a:lnTo>
                    <a:pt x="153" y="90"/>
                  </a:lnTo>
                  <a:lnTo>
                    <a:pt x="155" y="91"/>
                  </a:lnTo>
                  <a:lnTo>
                    <a:pt x="157" y="93"/>
                  </a:lnTo>
                  <a:lnTo>
                    <a:pt x="162" y="97"/>
                  </a:lnTo>
                  <a:lnTo>
                    <a:pt x="167" y="100"/>
                  </a:lnTo>
                  <a:lnTo>
                    <a:pt x="175" y="105"/>
                  </a:lnTo>
                  <a:lnTo>
                    <a:pt x="181" y="110"/>
                  </a:lnTo>
                  <a:lnTo>
                    <a:pt x="186" y="115"/>
                  </a:lnTo>
                  <a:lnTo>
                    <a:pt x="192" y="120"/>
                  </a:lnTo>
                  <a:lnTo>
                    <a:pt x="184" y="121"/>
                  </a:lnTo>
                  <a:lnTo>
                    <a:pt x="176" y="122"/>
                  </a:lnTo>
                  <a:lnTo>
                    <a:pt x="171" y="125"/>
                  </a:lnTo>
                  <a:lnTo>
                    <a:pt x="163" y="126"/>
                  </a:lnTo>
                  <a:lnTo>
                    <a:pt x="157" y="127"/>
                  </a:lnTo>
                  <a:lnTo>
                    <a:pt x="150" y="130"/>
                  </a:lnTo>
                  <a:lnTo>
                    <a:pt x="145" y="133"/>
                  </a:lnTo>
                  <a:lnTo>
                    <a:pt x="140" y="135"/>
                  </a:lnTo>
                  <a:lnTo>
                    <a:pt x="135" y="137"/>
                  </a:lnTo>
                  <a:lnTo>
                    <a:pt x="129" y="140"/>
                  </a:lnTo>
                  <a:lnTo>
                    <a:pt x="126" y="143"/>
                  </a:lnTo>
                  <a:lnTo>
                    <a:pt x="120" y="145"/>
                  </a:lnTo>
                  <a:lnTo>
                    <a:pt x="118" y="148"/>
                  </a:lnTo>
                  <a:lnTo>
                    <a:pt x="114" y="151"/>
                  </a:lnTo>
                  <a:lnTo>
                    <a:pt x="112" y="155"/>
                  </a:lnTo>
                  <a:lnTo>
                    <a:pt x="109" y="158"/>
                  </a:lnTo>
                  <a:lnTo>
                    <a:pt x="99" y="145"/>
                  </a:lnTo>
                  <a:lnTo>
                    <a:pt x="85" y="132"/>
                  </a:lnTo>
                  <a:lnTo>
                    <a:pt x="72" y="118"/>
                  </a:lnTo>
                  <a:lnTo>
                    <a:pt x="57" y="106"/>
                  </a:lnTo>
                  <a:lnTo>
                    <a:pt x="43" y="93"/>
                  </a:lnTo>
                  <a:lnTo>
                    <a:pt x="27" y="82"/>
                  </a:lnTo>
                  <a:lnTo>
                    <a:pt x="14" y="73"/>
                  </a:lnTo>
                  <a:lnTo>
                    <a:pt x="0" y="66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188" name="Group 176"/>
            <p:cNvGrpSpPr>
              <a:grpSpLocks/>
            </p:cNvGrpSpPr>
            <p:nvPr/>
          </p:nvGrpSpPr>
          <p:grpSpPr bwMode="auto">
            <a:xfrm>
              <a:off x="945" y="1477"/>
              <a:ext cx="652" cy="2206"/>
              <a:chOff x="945" y="1477"/>
              <a:chExt cx="652" cy="2206"/>
            </a:xfrm>
          </p:grpSpPr>
          <p:sp>
            <p:nvSpPr>
              <p:cNvPr id="192" name="Freeform 177"/>
              <p:cNvSpPr>
                <a:spLocks/>
              </p:cNvSpPr>
              <p:nvPr/>
            </p:nvSpPr>
            <p:spPr bwMode="auto">
              <a:xfrm>
                <a:off x="1189" y="1477"/>
                <a:ext cx="75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6"/>
                  </a:cxn>
                  <a:cxn ang="0">
                    <a:pos x="0" y="356"/>
                  </a:cxn>
                  <a:cxn ang="0">
                    <a:pos x="0" y="337"/>
                  </a:cxn>
                  <a:cxn ang="0">
                    <a:pos x="0" y="328"/>
                  </a:cxn>
                  <a:cxn ang="0">
                    <a:pos x="0" y="309"/>
                  </a:cxn>
                  <a:cxn ang="0">
                    <a:pos x="0" y="290"/>
                  </a:cxn>
                  <a:cxn ang="0">
                    <a:pos x="0" y="272"/>
                  </a:cxn>
                  <a:cxn ang="0">
                    <a:pos x="0" y="253"/>
                  </a:cxn>
                  <a:cxn ang="0">
                    <a:pos x="0" y="234"/>
                  </a:cxn>
                  <a:cxn ang="0">
                    <a:pos x="6" y="215"/>
                  </a:cxn>
                  <a:cxn ang="0">
                    <a:pos x="12" y="197"/>
                  </a:cxn>
                  <a:cxn ang="0">
                    <a:pos x="12" y="168"/>
                  </a:cxn>
                  <a:cxn ang="0">
                    <a:pos x="19" y="159"/>
                  </a:cxn>
                  <a:cxn ang="0">
                    <a:pos x="19" y="150"/>
                  </a:cxn>
                  <a:cxn ang="0">
                    <a:pos x="25" y="140"/>
                  </a:cxn>
                  <a:cxn ang="0">
                    <a:pos x="25" y="131"/>
                  </a:cxn>
                  <a:cxn ang="0">
                    <a:pos x="31" y="131"/>
                  </a:cxn>
                  <a:cxn ang="0">
                    <a:pos x="31" y="122"/>
                  </a:cxn>
                  <a:cxn ang="0">
                    <a:pos x="38" y="112"/>
                  </a:cxn>
                  <a:cxn ang="0">
                    <a:pos x="44" y="103"/>
                  </a:cxn>
                  <a:cxn ang="0">
                    <a:pos x="57" y="84"/>
                  </a:cxn>
                  <a:cxn ang="0">
                    <a:pos x="63" y="75"/>
                  </a:cxn>
                  <a:cxn ang="0">
                    <a:pos x="70" y="65"/>
                  </a:cxn>
                  <a:cxn ang="0">
                    <a:pos x="76" y="56"/>
                  </a:cxn>
                  <a:cxn ang="0">
                    <a:pos x="83" y="46"/>
                  </a:cxn>
                  <a:cxn ang="0">
                    <a:pos x="83" y="28"/>
                  </a:cxn>
                  <a:cxn ang="0">
                    <a:pos x="83" y="18"/>
                  </a:cxn>
                  <a:cxn ang="0">
                    <a:pos x="83" y="9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56"/>
                  </a:cxn>
                  <a:cxn ang="0">
                    <a:pos x="70" y="122"/>
                  </a:cxn>
                  <a:cxn ang="0">
                    <a:pos x="70" y="140"/>
                  </a:cxn>
                  <a:cxn ang="0">
                    <a:pos x="63" y="178"/>
                  </a:cxn>
                  <a:cxn ang="0">
                    <a:pos x="63" y="187"/>
                  </a:cxn>
                  <a:cxn ang="0">
                    <a:pos x="57" y="206"/>
                  </a:cxn>
                  <a:cxn ang="0">
                    <a:pos x="57" y="225"/>
                  </a:cxn>
                  <a:cxn ang="0">
                    <a:pos x="51" y="234"/>
                  </a:cxn>
                  <a:cxn ang="0">
                    <a:pos x="51" y="244"/>
                  </a:cxn>
                  <a:cxn ang="0">
                    <a:pos x="44" y="272"/>
                  </a:cxn>
                  <a:cxn ang="0">
                    <a:pos x="38" y="281"/>
                  </a:cxn>
                  <a:cxn ang="0">
                    <a:pos x="38" y="290"/>
                  </a:cxn>
                  <a:cxn ang="0">
                    <a:pos x="31" y="300"/>
                  </a:cxn>
                  <a:cxn ang="0">
                    <a:pos x="31" y="309"/>
                  </a:cxn>
                  <a:cxn ang="0">
                    <a:pos x="25" y="319"/>
                  </a:cxn>
                  <a:cxn ang="0">
                    <a:pos x="19" y="328"/>
                  </a:cxn>
                  <a:cxn ang="0">
                    <a:pos x="12" y="337"/>
                  </a:cxn>
                  <a:cxn ang="0">
                    <a:pos x="12" y="347"/>
                  </a:cxn>
                  <a:cxn ang="0">
                    <a:pos x="6" y="356"/>
                  </a:cxn>
                  <a:cxn ang="0">
                    <a:pos x="0" y="356"/>
                  </a:cxn>
                  <a:cxn ang="0">
                    <a:pos x="0" y="366"/>
                  </a:cxn>
                </a:cxnLst>
                <a:rect l="0" t="0" r="r" b="b"/>
                <a:pathLst>
                  <a:path w="84" h="367">
                    <a:moveTo>
                      <a:pt x="0" y="366"/>
                    </a:moveTo>
                    <a:lnTo>
                      <a:pt x="0" y="366"/>
                    </a:lnTo>
                    <a:lnTo>
                      <a:pt x="0" y="356"/>
                    </a:lnTo>
                    <a:lnTo>
                      <a:pt x="0" y="337"/>
                    </a:lnTo>
                    <a:lnTo>
                      <a:pt x="0" y="328"/>
                    </a:lnTo>
                    <a:lnTo>
                      <a:pt x="0" y="309"/>
                    </a:lnTo>
                    <a:lnTo>
                      <a:pt x="0" y="290"/>
                    </a:lnTo>
                    <a:lnTo>
                      <a:pt x="0" y="272"/>
                    </a:lnTo>
                    <a:lnTo>
                      <a:pt x="0" y="253"/>
                    </a:lnTo>
                    <a:lnTo>
                      <a:pt x="0" y="234"/>
                    </a:lnTo>
                    <a:lnTo>
                      <a:pt x="6" y="215"/>
                    </a:lnTo>
                    <a:lnTo>
                      <a:pt x="12" y="197"/>
                    </a:lnTo>
                    <a:lnTo>
                      <a:pt x="12" y="168"/>
                    </a:lnTo>
                    <a:lnTo>
                      <a:pt x="19" y="159"/>
                    </a:lnTo>
                    <a:lnTo>
                      <a:pt x="19" y="150"/>
                    </a:lnTo>
                    <a:lnTo>
                      <a:pt x="25" y="140"/>
                    </a:lnTo>
                    <a:lnTo>
                      <a:pt x="25" y="131"/>
                    </a:lnTo>
                    <a:lnTo>
                      <a:pt x="31" y="131"/>
                    </a:lnTo>
                    <a:lnTo>
                      <a:pt x="31" y="122"/>
                    </a:lnTo>
                    <a:lnTo>
                      <a:pt x="38" y="112"/>
                    </a:lnTo>
                    <a:lnTo>
                      <a:pt x="44" y="103"/>
                    </a:lnTo>
                    <a:lnTo>
                      <a:pt x="57" y="84"/>
                    </a:lnTo>
                    <a:lnTo>
                      <a:pt x="63" y="75"/>
                    </a:lnTo>
                    <a:lnTo>
                      <a:pt x="70" y="65"/>
                    </a:lnTo>
                    <a:lnTo>
                      <a:pt x="76" y="56"/>
                    </a:lnTo>
                    <a:lnTo>
                      <a:pt x="83" y="4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3" y="9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56"/>
                    </a:lnTo>
                    <a:lnTo>
                      <a:pt x="70" y="122"/>
                    </a:lnTo>
                    <a:lnTo>
                      <a:pt x="70" y="140"/>
                    </a:lnTo>
                    <a:lnTo>
                      <a:pt x="63" y="178"/>
                    </a:lnTo>
                    <a:lnTo>
                      <a:pt x="63" y="187"/>
                    </a:lnTo>
                    <a:lnTo>
                      <a:pt x="57" y="206"/>
                    </a:lnTo>
                    <a:lnTo>
                      <a:pt x="57" y="225"/>
                    </a:lnTo>
                    <a:lnTo>
                      <a:pt x="51" y="234"/>
                    </a:lnTo>
                    <a:lnTo>
                      <a:pt x="51" y="244"/>
                    </a:lnTo>
                    <a:lnTo>
                      <a:pt x="44" y="272"/>
                    </a:lnTo>
                    <a:lnTo>
                      <a:pt x="38" y="281"/>
                    </a:lnTo>
                    <a:lnTo>
                      <a:pt x="38" y="290"/>
                    </a:lnTo>
                    <a:lnTo>
                      <a:pt x="31" y="300"/>
                    </a:lnTo>
                    <a:lnTo>
                      <a:pt x="31" y="309"/>
                    </a:lnTo>
                    <a:lnTo>
                      <a:pt x="25" y="319"/>
                    </a:lnTo>
                    <a:lnTo>
                      <a:pt x="19" y="328"/>
                    </a:lnTo>
                    <a:lnTo>
                      <a:pt x="12" y="337"/>
                    </a:lnTo>
                    <a:lnTo>
                      <a:pt x="12" y="347"/>
                    </a:lnTo>
                    <a:lnTo>
                      <a:pt x="6" y="356"/>
                    </a:lnTo>
                    <a:lnTo>
                      <a:pt x="0" y="356"/>
                    </a:lnTo>
                    <a:lnTo>
                      <a:pt x="0" y="366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3" name="Freeform 178"/>
              <p:cNvSpPr>
                <a:spLocks/>
              </p:cNvSpPr>
              <p:nvPr/>
            </p:nvSpPr>
            <p:spPr bwMode="auto">
              <a:xfrm>
                <a:off x="1136" y="2756"/>
                <a:ext cx="74" cy="453"/>
              </a:xfrm>
              <a:custGeom>
                <a:avLst/>
                <a:gdLst/>
                <a:ahLst/>
                <a:cxnLst>
                  <a:cxn ang="0">
                    <a:pos x="82" y="395"/>
                  </a:cxn>
                  <a:cxn ang="0">
                    <a:pos x="82" y="395"/>
                  </a:cxn>
                  <a:cxn ang="0">
                    <a:pos x="75" y="395"/>
                  </a:cxn>
                  <a:cxn ang="0">
                    <a:pos x="75" y="405"/>
                  </a:cxn>
                  <a:cxn ang="0">
                    <a:pos x="69" y="405"/>
                  </a:cxn>
                  <a:cxn ang="0">
                    <a:pos x="69" y="414"/>
                  </a:cxn>
                  <a:cxn ang="0">
                    <a:pos x="63" y="423"/>
                  </a:cxn>
                  <a:cxn ang="0">
                    <a:pos x="63" y="433"/>
                  </a:cxn>
                  <a:cxn ang="0">
                    <a:pos x="63" y="442"/>
                  </a:cxn>
                  <a:cxn ang="0">
                    <a:pos x="63" y="452"/>
                  </a:cxn>
                  <a:cxn ang="0">
                    <a:pos x="63" y="442"/>
                  </a:cxn>
                  <a:cxn ang="0">
                    <a:pos x="63" y="433"/>
                  </a:cxn>
                  <a:cxn ang="0">
                    <a:pos x="63" y="423"/>
                  </a:cxn>
                  <a:cxn ang="0">
                    <a:pos x="56" y="405"/>
                  </a:cxn>
                  <a:cxn ang="0">
                    <a:pos x="56" y="395"/>
                  </a:cxn>
                  <a:cxn ang="0">
                    <a:pos x="50" y="385"/>
                  </a:cxn>
                  <a:cxn ang="0">
                    <a:pos x="44" y="367"/>
                  </a:cxn>
                  <a:cxn ang="0">
                    <a:pos x="44" y="357"/>
                  </a:cxn>
                  <a:cxn ang="0">
                    <a:pos x="37" y="348"/>
                  </a:cxn>
                  <a:cxn ang="0">
                    <a:pos x="31" y="329"/>
                  </a:cxn>
                  <a:cxn ang="0">
                    <a:pos x="25" y="320"/>
                  </a:cxn>
                  <a:cxn ang="0">
                    <a:pos x="12" y="301"/>
                  </a:cxn>
                  <a:cxn ang="0">
                    <a:pos x="12" y="292"/>
                  </a:cxn>
                  <a:cxn ang="0">
                    <a:pos x="6" y="272"/>
                  </a:cxn>
                  <a:cxn ang="0">
                    <a:pos x="6" y="263"/>
                  </a:cxn>
                  <a:cxn ang="0">
                    <a:pos x="6" y="254"/>
                  </a:cxn>
                  <a:cxn ang="0">
                    <a:pos x="6" y="244"/>
                  </a:cxn>
                  <a:cxn ang="0">
                    <a:pos x="0" y="235"/>
                  </a:cxn>
                  <a:cxn ang="0">
                    <a:pos x="0" y="226"/>
                  </a:cxn>
                  <a:cxn ang="0">
                    <a:pos x="6" y="216"/>
                  </a:cxn>
                  <a:cxn ang="0">
                    <a:pos x="6" y="197"/>
                  </a:cxn>
                  <a:cxn ang="0">
                    <a:pos x="6" y="188"/>
                  </a:cxn>
                  <a:cxn ang="0">
                    <a:pos x="12" y="179"/>
                  </a:cxn>
                  <a:cxn ang="0">
                    <a:pos x="12" y="169"/>
                  </a:cxn>
                  <a:cxn ang="0">
                    <a:pos x="18" y="169"/>
                  </a:cxn>
                  <a:cxn ang="0">
                    <a:pos x="18" y="159"/>
                  </a:cxn>
                  <a:cxn ang="0">
                    <a:pos x="18" y="150"/>
                  </a:cxn>
                  <a:cxn ang="0">
                    <a:pos x="25" y="141"/>
                  </a:cxn>
                  <a:cxn ang="0">
                    <a:pos x="25" y="131"/>
                  </a:cxn>
                  <a:cxn ang="0">
                    <a:pos x="31" y="122"/>
                  </a:cxn>
                  <a:cxn ang="0">
                    <a:pos x="31" y="113"/>
                  </a:cxn>
                  <a:cxn ang="0">
                    <a:pos x="31" y="103"/>
                  </a:cxn>
                  <a:cxn ang="0">
                    <a:pos x="31" y="94"/>
                  </a:cxn>
                  <a:cxn ang="0">
                    <a:pos x="31" y="84"/>
                  </a:cxn>
                  <a:cxn ang="0">
                    <a:pos x="31" y="75"/>
                  </a:cxn>
                  <a:cxn ang="0">
                    <a:pos x="31" y="66"/>
                  </a:cxn>
                  <a:cxn ang="0">
                    <a:pos x="37" y="56"/>
                  </a:cxn>
                  <a:cxn ang="0">
                    <a:pos x="37" y="46"/>
                  </a:cxn>
                  <a:cxn ang="0">
                    <a:pos x="44" y="37"/>
                  </a:cxn>
                  <a:cxn ang="0">
                    <a:pos x="44" y="28"/>
                  </a:cxn>
                  <a:cxn ang="0">
                    <a:pos x="50" y="28"/>
                  </a:cxn>
                  <a:cxn ang="0">
                    <a:pos x="50" y="18"/>
                  </a:cxn>
                  <a:cxn ang="0">
                    <a:pos x="56" y="18"/>
                  </a:cxn>
                  <a:cxn ang="0">
                    <a:pos x="63" y="9"/>
                  </a:cxn>
                  <a:cxn ang="0">
                    <a:pos x="75" y="0"/>
                  </a:cxn>
                  <a:cxn ang="0">
                    <a:pos x="82" y="0"/>
                  </a:cxn>
                  <a:cxn ang="0">
                    <a:pos x="82" y="395"/>
                  </a:cxn>
                </a:cxnLst>
                <a:rect l="0" t="0" r="r" b="b"/>
                <a:pathLst>
                  <a:path w="83" h="453">
                    <a:moveTo>
                      <a:pt x="82" y="395"/>
                    </a:moveTo>
                    <a:lnTo>
                      <a:pt x="82" y="395"/>
                    </a:lnTo>
                    <a:lnTo>
                      <a:pt x="75" y="395"/>
                    </a:lnTo>
                    <a:lnTo>
                      <a:pt x="75" y="405"/>
                    </a:lnTo>
                    <a:lnTo>
                      <a:pt x="69" y="405"/>
                    </a:lnTo>
                    <a:lnTo>
                      <a:pt x="69" y="414"/>
                    </a:lnTo>
                    <a:lnTo>
                      <a:pt x="63" y="423"/>
                    </a:lnTo>
                    <a:lnTo>
                      <a:pt x="63" y="433"/>
                    </a:lnTo>
                    <a:lnTo>
                      <a:pt x="63" y="442"/>
                    </a:lnTo>
                    <a:lnTo>
                      <a:pt x="63" y="452"/>
                    </a:lnTo>
                    <a:lnTo>
                      <a:pt x="63" y="442"/>
                    </a:lnTo>
                    <a:lnTo>
                      <a:pt x="63" y="433"/>
                    </a:lnTo>
                    <a:lnTo>
                      <a:pt x="63" y="423"/>
                    </a:lnTo>
                    <a:lnTo>
                      <a:pt x="56" y="405"/>
                    </a:lnTo>
                    <a:lnTo>
                      <a:pt x="56" y="395"/>
                    </a:lnTo>
                    <a:lnTo>
                      <a:pt x="50" y="385"/>
                    </a:lnTo>
                    <a:lnTo>
                      <a:pt x="44" y="367"/>
                    </a:lnTo>
                    <a:lnTo>
                      <a:pt x="44" y="357"/>
                    </a:lnTo>
                    <a:lnTo>
                      <a:pt x="37" y="348"/>
                    </a:lnTo>
                    <a:lnTo>
                      <a:pt x="31" y="329"/>
                    </a:lnTo>
                    <a:lnTo>
                      <a:pt x="25" y="320"/>
                    </a:lnTo>
                    <a:lnTo>
                      <a:pt x="12" y="301"/>
                    </a:lnTo>
                    <a:lnTo>
                      <a:pt x="12" y="292"/>
                    </a:lnTo>
                    <a:lnTo>
                      <a:pt x="6" y="272"/>
                    </a:lnTo>
                    <a:lnTo>
                      <a:pt x="6" y="263"/>
                    </a:lnTo>
                    <a:lnTo>
                      <a:pt x="6" y="254"/>
                    </a:lnTo>
                    <a:lnTo>
                      <a:pt x="6" y="244"/>
                    </a:lnTo>
                    <a:lnTo>
                      <a:pt x="0" y="235"/>
                    </a:lnTo>
                    <a:lnTo>
                      <a:pt x="0" y="226"/>
                    </a:lnTo>
                    <a:lnTo>
                      <a:pt x="6" y="216"/>
                    </a:lnTo>
                    <a:lnTo>
                      <a:pt x="6" y="197"/>
                    </a:lnTo>
                    <a:lnTo>
                      <a:pt x="6" y="188"/>
                    </a:lnTo>
                    <a:lnTo>
                      <a:pt x="12" y="179"/>
                    </a:lnTo>
                    <a:lnTo>
                      <a:pt x="12" y="169"/>
                    </a:lnTo>
                    <a:lnTo>
                      <a:pt x="18" y="169"/>
                    </a:lnTo>
                    <a:lnTo>
                      <a:pt x="18" y="159"/>
                    </a:lnTo>
                    <a:lnTo>
                      <a:pt x="18" y="150"/>
                    </a:lnTo>
                    <a:lnTo>
                      <a:pt x="25" y="141"/>
                    </a:lnTo>
                    <a:lnTo>
                      <a:pt x="25" y="131"/>
                    </a:lnTo>
                    <a:lnTo>
                      <a:pt x="31" y="122"/>
                    </a:lnTo>
                    <a:lnTo>
                      <a:pt x="31" y="113"/>
                    </a:lnTo>
                    <a:lnTo>
                      <a:pt x="31" y="103"/>
                    </a:lnTo>
                    <a:lnTo>
                      <a:pt x="31" y="94"/>
                    </a:lnTo>
                    <a:lnTo>
                      <a:pt x="31" y="84"/>
                    </a:lnTo>
                    <a:lnTo>
                      <a:pt x="31" y="75"/>
                    </a:lnTo>
                    <a:lnTo>
                      <a:pt x="31" y="66"/>
                    </a:lnTo>
                    <a:lnTo>
                      <a:pt x="37" y="56"/>
                    </a:lnTo>
                    <a:lnTo>
                      <a:pt x="37" y="46"/>
                    </a:lnTo>
                    <a:lnTo>
                      <a:pt x="44" y="37"/>
                    </a:lnTo>
                    <a:lnTo>
                      <a:pt x="44" y="28"/>
                    </a:lnTo>
                    <a:lnTo>
                      <a:pt x="50" y="28"/>
                    </a:lnTo>
                    <a:lnTo>
                      <a:pt x="50" y="18"/>
                    </a:lnTo>
                    <a:lnTo>
                      <a:pt x="56" y="18"/>
                    </a:lnTo>
                    <a:lnTo>
                      <a:pt x="63" y="9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395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Freeform 179"/>
              <p:cNvSpPr>
                <a:spLocks/>
              </p:cNvSpPr>
              <p:nvPr/>
            </p:nvSpPr>
            <p:spPr bwMode="auto">
              <a:xfrm>
                <a:off x="1409" y="2718"/>
                <a:ext cx="104" cy="4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25" y="9"/>
                  </a:cxn>
                  <a:cxn ang="0">
                    <a:pos x="32" y="18"/>
                  </a:cxn>
                  <a:cxn ang="0">
                    <a:pos x="51" y="37"/>
                  </a:cxn>
                  <a:cxn ang="0">
                    <a:pos x="71" y="74"/>
                  </a:cxn>
                  <a:cxn ang="0">
                    <a:pos x="83" y="94"/>
                  </a:cxn>
                  <a:cxn ang="0">
                    <a:pos x="90" y="121"/>
                  </a:cxn>
                  <a:cxn ang="0">
                    <a:pos x="96" y="149"/>
                  </a:cxn>
                  <a:cxn ang="0">
                    <a:pos x="102" y="197"/>
                  </a:cxn>
                  <a:cxn ang="0">
                    <a:pos x="109" y="244"/>
                  </a:cxn>
                  <a:cxn ang="0">
                    <a:pos x="109" y="262"/>
                  </a:cxn>
                  <a:cxn ang="0">
                    <a:pos x="116" y="290"/>
                  </a:cxn>
                  <a:cxn ang="0">
                    <a:pos x="109" y="319"/>
                  </a:cxn>
                  <a:cxn ang="0">
                    <a:pos x="109" y="357"/>
                  </a:cxn>
                  <a:cxn ang="0">
                    <a:pos x="102" y="375"/>
                  </a:cxn>
                  <a:cxn ang="0">
                    <a:pos x="96" y="403"/>
                  </a:cxn>
                  <a:cxn ang="0">
                    <a:pos x="90" y="432"/>
                  </a:cxn>
                  <a:cxn ang="0">
                    <a:pos x="90" y="365"/>
                  </a:cxn>
                  <a:cxn ang="0">
                    <a:pos x="90" y="310"/>
                  </a:cxn>
                  <a:cxn ang="0">
                    <a:pos x="83" y="282"/>
                  </a:cxn>
                  <a:cxn ang="0">
                    <a:pos x="77" y="253"/>
                  </a:cxn>
                  <a:cxn ang="0">
                    <a:pos x="71" y="216"/>
                  </a:cxn>
                  <a:cxn ang="0">
                    <a:pos x="58" y="187"/>
                  </a:cxn>
                  <a:cxn ang="0">
                    <a:pos x="51" y="169"/>
                  </a:cxn>
                  <a:cxn ang="0">
                    <a:pos x="38" y="149"/>
                  </a:cxn>
                  <a:cxn ang="0">
                    <a:pos x="19" y="131"/>
                  </a:cxn>
                  <a:cxn ang="0">
                    <a:pos x="13" y="121"/>
                  </a:cxn>
                  <a:cxn ang="0">
                    <a:pos x="0" y="103"/>
                  </a:cxn>
                  <a:cxn ang="0">
                    <a:pos x="0" y="84"/>
                  </a:cxn>
                  <a:cxn ang="0">
                    <a:pos x="0" y="56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17" h="43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9"/>
                    </a:lnTo>
                    <a:lnTo>
                      <a:pt x="25" y="9"/>
                    </a:lnTo>
                    <a:lnTo>
                      <a:pt x="25" y="18"/>
                    </a:lnTo>
                    <a:lnTo>
                      <a:pt x="32" y="18"/>
                    </a:lnTo>
                    <a:lnTo>
                      <a:pt x="38" y="18"/>
                    </a:lnTo>
                    <a:lnTo>
                      <a:pt x="51" y="37"/>
                    </a:lnTo>
                    <a:lnTo>
                      <a:pt x="64" y="56"/>
                    </a:lnTo>
                    <a:lnTo>
                      <a:pt x="71" y="74"/>
                    </a:lnTo>
                    <a:lnTo>
                      <a:pt x="77" y="84"/>
                    </a:lnTo>
                    <a:lnTo>
                      <a:pt x="83" y="94"/>
                    </a:lnTo>
                    <a:lnTo>
                      <a:pt x="83" y="103"/>
                    </a:lnTo>
                    <a:lnTo>
                      <a:pt x="90" y="121"/>
                    </a:lnTo>
                    <a:lnTo>
                      <a:pt x="90" y="131"/>
                    </a:lnTo>
                    <a:lnTo>
                      <a:pt x="96" y="149"/>
                    </a:lnTo>
                    <a:lnTo>
                      <a:pt x="96" y="169"/>
                    </a:lnTo>
                    <a:lnTo>
                      <a:pt x="102" y="197"/>
                    </a:lnTo>
                    <a:lnTo>
                      <a:pt x="109" y="234"/>
                    </a:lnTo>
                    <a:lnTo>
                      <a:pt x="109" y="244"/>
                    </a:lnTo>
                    <a:lnTo>
                      <a:pt x="109" y="253"/>
                    </a:lnTo>
                    <a:lnTo>
                      <a:pt x="109" y="262"/>
                    </a:lnTo>
                    <a:lnTo>
                      <a:pt x="116" y="282"/>
                    </a:lnTo>
                    <a:lnTo>
                      <a:pt x="116" y="290"/>
                    </a:lnTo>
                    <a:lnTo>
                      <a:pt x="116" y="300"/>
                    </a:lnTo>
                    <a:lnTo>
                      <a:pt x="109" y="319"/>
                    </a:lnTo>
                    <a:lnTo>
                      <a:pt x="109" y="328"/>
                    </a:lnTo>
                    <a:lnTo>
                      <a:pt x="109" y="357"/>
                    </a:lnTo>
                    <a:lnTo>
                      <a:pt x="102" y="365"/>
                    </a:lnTo>
                    <a:lnTo>
                      <a:pt x="102" y="375"/>
                    </a:lnTo>
                    <a:lnTo>
                      <a:pt x="102" y="394"/>
                    </a:lnTo>
                    <a:lnTo>
                      <a:pt x="96" y="403"/>
                    </a:lnTo>
                    <a:lnTo>
                      <a:pt x="96" y="413"/>
                    </a:lnTo>
                    <a:lnTo>
                      <a:pt x="90" y="432"/>
                    </a:lnTo>
                    <a:lnTo>
                      <a:pt x="90" y="394"/>
                    </a:lnTo>
                    <a:lnTo>
                      <a:pt x="90" y="365"/>
                    </a:lnTo>
                    <a:lnTo>
                      <a:pt x="90" y="328"/>
                    </a:lnTo>
                    <a:lnTo>
                      <a:pt x="90" y="310"/>
                    </a:lnTo>
                    <a:lnTo>
                      <a:pt x="83" y="300"/>
                    </a:lnTo>
                    <a:lnTo>
                      <a:pt x="83" y="282"/>
                    </a:lnTo>
                    <a:lnTo>
                      <a:pt x="83" y="262"/>
                    </a:lnTo>
                    <a:lnTo>
                      <a:pt x="77" y="253"/>
                    </a:lnTo>
                    <a:lnTo>
                      <a:pt x="71" y="234"/>
                    </a:lnTo>
                    <a:lnTo>
                      <a:pt x="71" y="216"/>
                    </a:lnTo>
                    <a:lnTo>
                      <a:pt x="64" y="206"/>
                    </a:lnTo>
                    <a:lnTo>
                      <a:pt x="58" y="187"/>
                    </a:lnTo>
                    <a:lnTo>
                      <a:pt x="51" y="178"/>
                    </a:lnTo>
                    <a:lnTo>
                      <a:pt x="51" y="169"/>
                    </a:lnTo>
                    <a:lnTo>
                      <a:pt x="44" y="159"/>
                    </a:lnTo>
                    <a:lnTo>
                      <a:pt x="38" y="149"/>
                    </a:lnTo>
                    <a:lnTo>
                      <a:pt x="32" y="141"/>
                    </a:lnTo>
                    <a:lnTo>
                      <a:pt x="19" y="131"/>
                    </a:lnTo>
                    <a:lnTo>
                      <a:pt x="13" y="131"/>
                    </a:lnTo>
                    <a:lnTo>
                      <a:pt x="13" y="121"/>
                    </a:lnTo>
                    <a:lnTo>
                      <a:pt x="6" y="112"/>
                    </a:lnTo>
                    <a:lnTo>
                      <a:pt x="0" y="103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Freeform 180"/>
              <p:cNvSpPr>
                <a:spLocks/>
              </p:cNvSpPr>
              <p:nvPr/>
            </p:nvSpPr>
            <p:spPr bwMode="auto">
              <a:xfrm>
                <a:off x="1225" y="2671"/>
                <a:ext cx="179" cy="499"/>
              </a:xfrm>
              <a:custGeom>
                <a:avLst/>
                <a:gdLst/>
                <a:ahLst/>
                <a:cxnLst>
                  <a:cxn ang="0">
                    <a:pos x="201" y="46"/>
                  </a:cxn>
                  <a:cxn ang="0">
                    <a:pos x="194" y="37"/>
                  </a:cxn>
                  <a:cxn ang="0">
                    <a:pos x="187" y="28"/>
                  </a:cxn>
                  <a:cxn ang="0">
                    <a:pos x="174" y="18"/>
                  </a:cxn>
                  <a:cxn ang="0">
                    <a:pos x="161" y="9"/>
                  </a:cxn>
                  <a:cxn ang="0">
                    <a:pos x="148" y="0"/>
                  </a:cxn>
                  <a:cxn ang="0">
                    <a:pos x="135" y="0"/>
                  </a:cxn>
                  <a:cxn ang="0">
                    <a:pos x="123" y="9"/>
                  </a:cxn>
                  <a:cxn ang="0">
                    <a:pos x="103" y="18"/>
                  </a:cxn>
                  <a:cxn ang="0">
                    <a:pos x="90" y="18"/>
                  </a:cxn>
                  <a:cxn ang="0">
                    <a:pos x="71" y="18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9" y="28"/>
                  </a:cxn>
                  <a:cxn ang="0">
                    <a:pos x="19" y="46"/>
                  </a:cxn>
                  <a:cxn ang="0">
                    <a:pos x="13" y="65"/>
                  </a:cxn>
                  <a:cxn ang="0">
                    <a:pos x="0" y="65"/>
                  </a:cxn>
                  <a:cxn ang="0">
                    <a:pos x="0" y="488"/>
                  </a:cxn>
                  <a:cxn ang="0">
                    <a:pos x="13" y="479"/>
                  </a:cxn>
                  <a:cxn ang="0">
                    <a:pos x="19" y="460"/>
                  </a:cxn>
                  <a:cxn ang="0">
                    <a:pos x="32" y="432"/>
                  </a:cxn>
                  <a:cxn ang="0">
                    <a:pos x="32" y="385"/>
                  </a:cxn>
                  <a:cxn ang="0">
                    <a:pos x="39" y="347"/>
                  </a:cxn>
                  <a:cxn ang="0">
                    <a:pos x="39" y="329"/>
                  </a:cxn>
                  <a:cxn ang="0">
                    <a:pos x="39" y="300"/>
                  </a:cxn>
                  <a:cxn ang="0">
                    <a:pos x="39" y="253"/>
                  </a:cxn>
                  <a:cxn ang="0">
                    <a:pos x="39" y="225"/>
                  </a:cxn>
                  <a:cxn ang="0">
                    <a:pos x="45" y="216"/>
                  </a:cxn>
                  <a:cxn ang="0">
                    <a:pos x="52" y="206"/>
                  </a:cxn>
                  <a:cxn ang="0">
                    <a:pos x="58" y="188"/>
                  </a:cxn>
                  <a:cxn ang="0">
                    <a:pos x="77" y="168"/>
                  </a:cxn>
                  <a:cxn ang="0">
                    <a:pos x="90" y="160"/>
                  </a:cxn>
                  <a:cxn ang="0">
                    <a:pos x="103" y="150"/>
                  </a:cxn>
                  <a:cxn ang="0">
                    <a:pos x="116" y="140"/>
                  </a:cxn>
                  <a:cxn ang="0">
                    <a:pos x="129" y="122"/>
                  </a:cxn>
                  <a:cxn ang="0">
                    <a:pos x="142" y="94"/>
                  </a:cxn>
                  <a:cxn ang="0">
                    <a:pos x="155" y="74"/>
                  </a:cxn>
                  <a:cxn ang="0">
                    <a:pos x="174" y="65"/>
                  </a:cxn>
                  <a:cxn ang="0">
                    <a:pos x="187" y="56"/>
                  </a:cxn>
                  <a:cxn ang="0">
                    <a:pos x="201" y="46"/>
                  </a:cxn>
                </a:cxnLst>
                <a:rect l="0" t="0" r="r" b="b"/>
                <a:pathLst>
                  <a:path w="202" h="499">
                    <a:moveTo>
                      <a:pt x="201" y="46"/>
                    </a:moveTo>
                    <a:lnTo>
                      <a:pt x="201" y="46"/>
                    </a:lnTo>
                    <a:lnTo>
                      <a:pt x="201" y="37"/>
                    </a:lnTo>
                    <a:lnTo>
                      <a:pt x="194" y="37"/>
                    </a:lnTo>
                    <a:lnTo>
                      <a:pt x="194" y="28"/>
                    </a:lnTo>
                    <a:lnTo>
                      <a:pt x="187" y="28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8" y="9"/>
                    </a:lnTo>
                    <a:lnTo>
                      <a:pt x="161" y="9"/>
                    </a:lnTo>
                    <a:lnTo>
                      <a:pt x="155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3" y="9"/>
                    </a:lnTo>
                    <a:lnTo>
                      <a:pt x="110" y="9"/>
                    </a:lnTo>
                    <a:lnTo>
                      <a:pt x="103" y="18"/>
                    </a:lnTo>
                    <a:lnTo>
                      <a:pt x="97" y="18"/>
                    </a:lnTo>
                    <a:lnTo>
                      <a:pt x="90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18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45" y="28"/>
                    </a:lnTo>
                    <a:lnTo>
                      <a:pt x="39" y="28"/>
                    </a:lnTo>
                    <a:lnTo>
                      <a:pt x="26" y="37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498"/>
                    </a:lnTo>
                    <a:lnTo>
                      <a:pt x="0" y="488"/>
                    </a:lnTo>
                    <a:lnTo>
                      <a:pt x="6" y="488"/>
                    </a:lnTo>
                    <a:lnTo>
                      <a:pt x="13" y="479"/>
                    </a:lnTo>
                    <a:lnTo>
                      <a:pt x="19" y="469"/>
                    </a:lnTo>
                    <a:lnTo>
                      <a:pt x="19" y="460"/>
                    </a:lnTo>
                    <a:lnTo>
                      <a:pt x="26" y="451"/>
                    </a:lnTo>
                    <a:lnTo>
                      <a:pt x="32" y="432"/>
                    </a:lnTo>
                    <a:lnTo>
                      <a:pt x="32" y="403"/>
                    </a:lnTo>
                    <a:lnTo>
                      <a:pt x="32" y="385"/>
                    </a:lnTo>
                    <a:lnTo>
                      <a:pt x="39" y="357"/>
                    </a:lnTo>
                    <a:lnTo>
                      <a:pt x="39" y="347"/>
                    </a:lnTo>
                    <a:lnTo>
                      <a:pt x="39" y="337"/>
                    </a:lnTo>
                    <a:lnTo>
                      <a:pt x="39" y="329"/>
                    </a:lnTo>
                    <a:lnTo>
                      <a:pt x="39" y="319"/>
                    </a:lnTo>
                    <a:lnTo>
                      <a:pt x="39" y="300"/>
                    </a:lnTo>
                    <a:lnTo>
                      <a:pt x="39" y="272"/>
                    </a:lnTo>
                    <a:lnTo>
                      <a:pt x="39" y="253"/>
                    </a:lnTo>
                    <a:lnTo>
                      <a:pt x="39" y="244"/>
                    </a:lnTo>
                    <a:lnTo>
                      <a:pt x="39" y="225"/>
                    </a:lnTo>
                    <a:lnTo>
                      <a:pt x="45" y="225"/>
                    </a:lnTo>
                    <a:lnTo>
                      <a:pt x="45" y="216"/>
                    </a:lnTo>
                    <a:lnTo>
                      <a:pt x="45" y="206"/>
                    </a:lnTo>
                    <a:lnTo>
                      <a:pt x="52" y="206"/>
                    </a:lnTo>
                    <a:lnTo>
                      <a:pt x="52" y="197"/>
                    </a:lnTo>
                    <a:lnTo>
                      <a:pt x="58" y="188"/>
                    </a:lnTo>
                    <a:lnTo>
                      <a:pt x="65" y="178"/>
                    </a:lnTo>
                    <a:lnTo>
                      <a:pt x="77" y="168"/>
                    </a:lnTo>
                    <a:lnTo>
                      <a:pt x="84" y="168"/>
                    </a:lnTo>
                    <a:lnTo>
                      <a:pt x="90" y="160"/>
                    </a:lnTo>
                    <a:lnTo>
                      <a:pt x="97" y="160"/>
                    </a:lnTo>
                    <a:lnTo>
                      <a:pt x="103" y="150"/>
                    </a:lnTo>
                    <a:lnTo>
                      <a:pt x="110" y="150"/>
                    </a:lnTo>
                    <a:lnTo>
                      <a:pt x="116" y="140"/>
                    </a:lnTo>
                    <a:lnTo>
                      <a:pt x="123" y="131"/>
                    </a:lnTo>
                    <a:lnTo>
                      <a:pt x="129" y="122"/>
                    </a:lnTo>
                    <a:lnTo>
                      <a:pt x="142" y="103"/>
                    </a:lnTo>
                    <a:lnTo>
                      <a:pt x="142" y="94"/>
                    </a:lnTo>
                    <a:lnTo>
                      <a:pt x="148" y="84"/>
                    </a:lnTo>
                    <a:lnTo>
                      <a:pt x="155" y="74"/>
                    </a:lnTo>
                    <a:lnTo>
                      <a:pt x="168" y="65"/>
                    </a:lnTo>
                    <a:lnTo>
                      <a:pt x="174" y="65"/>
                    </a:lnTo>
                    <a:lnTo>
                      <a:pt x="181" y="56"/>
                    </a:lnTo>
                    <a:lnTo>
                      <a:pt x="187" y="56"/>
                    </a:lnTo>
                    <a:lnTo>
                      <a:pt x="194" y="46"/>
                    </a:lnTo>
                    <a:lnTo>
                      <a:pt x="201" y="46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Freeform 181"/>
              <p:cNvSpPr>
                <a:spLocks/>
              </p:cNvSpPr>
              <p:nvPr/>
            </p:nvSpPr>
            <p:spPr bwMode="auto">
              <a:xfrm>
                <a:off x="1422" y="2747"/>
                <a:ext cx="84" cy="3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9" y="19"/>
                  </a:cxn>
                  <a:cxn ang="0">
                    <a:pos x="26" y="38"/>
                  </a:cxn>
                  <a:cxn ang="0">
                    <a:pos x="39" y="47"/>
                  </a:cxn>
                  <a:cxn ang="0">
                    <a:pos x="39" y="57"/>
                  </a:cxn>
                  <a:cxn ang="0">
                    <a:pos x="46" y="66"/>
                  </a:cxn>
                  <a:cxn ang="0">
                    <a:pos x="53" y="86"/>
                  </a:cxn>
                  <a:cxn ang="0">
                    <a:pos x="59" y="95"/>
                  </a:cxn>
                  <a:cxn ang="0">
                    <a:pos x="66" y="114"/>
                  </a:cxn>
                  <a:cxn ang="0">
                    <a:pos x="66" y="123"/>
                  </a:cxn>
                  <a:cxn ang="0">
                    <a:pos x="73" y="133"/>
                  </a:cxn>
                  <a:cxn ang="0">
                    <a:pos x="73" y="152"/>
                  </a:cxn>
                  <a:cxn ang="0">
                    <a:pos x="79" y="172"/>
                  </a:cxn>
                  <a:cxn ang="0">
                    <a:pos x="79" y="181"/>
                  </a:cxn>
                  <a:cxn ang="0">
                    <a:pos x="86" y="191"/>
                  </a:cxn>
                  <a:cxn ang="0">
                    <a:pos x="86" y="201"/>
                  </a:cxn>
                  <a:cxn ang="0">
                    <a:pos x="86" y="219"/>
                  </a:cxn>
                  <a:cxn ang="0">
                    <a:pos x="86" y="238"/>
                  </a:cxn>
                  <a:cxn ang="0">
                    <a:pos x="93" y="258"/>
                  </a:cxn>
                  <a:cxn ang="0">
                    <a:pos x="93" y="277"/>
                  </a:cxn>
                  <a:cxn ang="0">
                    <a:pos x="93" y="305"/>
                  </a:cxn>
                  <a:cxn ang="0">
                    <a:pos x="93" y="325"/>
                  </a:cxn>
                </a:cxnLst>
                <a:rect l="0" t="0" r="r" b="b"/>
                <a:pathLst>
                  <a:path w="94" h="326">
                    <a:moveTo>
                      <a:pt x="0" y="0"/>
                    </a:moveTo>
                    <a:lnTo>
                      <a:pt x="6" y="9"/>
                    </a:lnTo>
                    <a:lnTo>
                      <a:pt x="13" y="9"/>
                    </a:lnTo>
                    <a:lnTo>
                      <a:pt x="19" y="19"/>
                    </a:lnTo>
                    <a:lnTo>
                      <a:pt x="26" y="38"/>
                    </a:lnTo>
                    <a:lnTo>
                      <a:pt x="39" y="47"/>
                    </a:lnTo>
                    <a:lnTo>
                      <a:pt x="39" y="57"/>
                    </a:lnTo>
                    <a:lnTo>
                      <a:pt x="46" y="66"/>
                    </a:lnTo>
                    <a:lnTo>
                      <a:pt x="53" y="86"/>
                    </a:lnTo>
                    <a:lnTo>
                      <a:pt x="59" y="95"/>
                    </a:lnTo>
                    <a:lnTo>
                      <a:pt x="66" y="114"/>
                    </a:lnTo>
                    <a:lnTo>
                      <a:pt x="66" y="123"/>
                    </a:lnTo>
                    <a:lnTo>
                      <a:pt x="73" y="133"/>
                    </a:lnTo>
                    <a:lnTo>
                      <a:pt x="73" y="152"/>
                    </a:lnTo>
                    <a:lnTo>
                      <a:pt x="79" y="172"/>
                    </a:lnTo>
                    <a:lnTo>
                      <a:pt x="79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9"/>
                    </a:lnTo>
                    <a:lnTo>
                      <a:pt x="86" y="238"/>
                    </a:lnTo>
                    <a:lnTo>
                      <a:pt x="93" y="258"/>
                    </a:lnTo>
                    <a:lnTo>
                      <a:pt x="93" y="277"/>
                    </a:lnTo>
                    <a:lnTo>
                      <a:pt x="93" y="305"/>
                    </a:lnTo>
                    <a:lnTo>
                      <a:pt x="93" y="32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Freeform 182"/>
              <p:cNvSpPr>
                <a:spLocks/>
              </p:cNvSpPr>
              <p:nvPr/>
            </p:nvSpPr>
            <p:spPr bwMode="auto">
              <a:xfrm>
                <a:off x="1202" y="2708"/>
                <a:ext cx="191" cy="269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07" y="0"/>
                  </a:cxn>
                  <a:cxn ang="0">
                    <a:pos x="200" y="0"/>
                  </a:cxn>
                  <a:cxn ang="0">
                    <a:pos x="193" y="0"/>
                  </a:cxn>
                  <a:cxn ang="0">
                    <a:pos x="180" y="0"/>
                  </a:cxn>
                  <a:cxn ang="0">
                    <a:pos x="167" y="9"/>
                  </a:cxn>
                  <a:cxn ang="0">
                    <a:pos x="153" y="9"/>
                  </a:cxn>
                  <a:cxn ang="0">
                    <a:pos x="147" y="9"/>
                  </a:cxn>
                  <a:cxn ang="0">
                    <a:pos x="140" y="19"/>
                  </a:cxn>
                  <a:cxn ang="0">
                    <a:pos x="127" y="19"/>
                  </a:cxn>
                  <a:cxn ang="0">
                    <a:pos x="120" y="28"/>
                  </a:cxn>
                  <a:cxn ang="0">
                    <a:pos x="113" y="28"/>
                  </a:cxn>
                  <a:cxn ang="0">
                    <a:pos x="107" y="28"/>
                  </a:cxn>
                  <a:cxn ang="0">
                    <a:pos x="93" y="38"/>
                  </a:cxn>
                  <a:cxn ang="0">
                    <a:pos x="86" y="47"/>
                  </a:cxn>
                  <a:cxn ang="0">
                    <a:pos x="80" y="47"/>
                  </a:cxn>
                  <a:cxn ang="0">
                    <a:pos x="80" y="57"/>
                  </a:cxn>
                  <a:cxn ang="0">
                    <a:pos x="73" y="66"/>
                  </a:cxn>
                  <a:cxn ang="0">
                    <a:pos x="66" y="66"/>
                  </a:cxn>
                  <a:cxn ang="0">
                    <a:pos x="66" y="76"/>
                  </a:cxn>
                  <a:cxn ang="0">
                    <a:pos x="60" y="76"/>
                  </a:cxn>
                  <a:cxn ang="0">
                    <a:pos x="53" y="86"/>
                  </a:cxn>
                  <a:cxn ang="0">
                    <a:pos x="53" y="95"/>
                  </a:cxn>
                  <a:cxn ang="0">
                    <a:pos x="46" y="115"/>
                  </a:cxn>
                  <a:cxn ang="0">
                    <a:pos x="46" y="124"/>
                  </a:cxn>
                  <a:cxn ang="0">
                    <a:pos x="40" y="124"/>
                  </a:cxn>
                  <a:cxn ang="0">
                    <a:pos x="33" y="134"/>
                  </a:cxn>
                  <a:cxn ang="0">
                    <a:pos x="33" y="143"/>
                  </a:cxn>
                  <a:cxn ang="0">
                    <a:pos x="27" y="152"/>
                  </a:cxn>
                  <a:cxn ang="0">
                    <a:pos x="27" y="162"/>
                  </a:cxn>
                  <a:cxn ang="0">
                    <a:pos x="20" y="172"/>
                  </a:cxn>
                  <a:cxn ang="0">
                    <a:pos x="20" y="181"/>
                  </a:cxn>
                  <a:cxn ang="0">
                    <a:pos x="13" y="191"/>
                  </a:cxn>
                  <a:cxn ang="0">
                    <a:pos x="6" y="210"/>
                  </a:cxn>
                  <a:cxn ang="0">
                    <a:pos x="6" y="229"/>
                  </a:cxn>
                  <a:cxn ang="0">
                    <a:pos x="0" y="248"/>
                  </a:cxn>
                  <a:cxn ang="0">
                    <a:pos x="0" y="268"/>
                  </a:cxn>
                </a:cxnLst>
                <a:rect l="0" t="0" r="r" b="b"/>
                <a:pathLst>
                  <a:path w="215" h="269">
                    <a:moveTo>
                      <a:pt x="214" y="0"/>
                    </a:moveTo>
                    <a:lnTo>
                      <a:pt x="207" y="0"/>
                    </a:lnTo>
                    <a:lnTo>
                      <a:pt x="200" y="0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7" y="9"/>
                    </a:lnTo>
                    <a:lnTo>
                      <a:pt x="153" y="9"/>
                    </a:lnTo>
                    <a:lnTo>
                      <a:pt x="147" y="9"/>
                    </a:lnTo>
                    <a:lnTo>
                      <a:pt x="140" y="19"/>
                    </a:lnTo>
                    <a:lnTo>
                      <a:pt x="127" y="19"/>
                    </a:lnTo>
                    <a:lnTo>
                      <a:pt x="120" y="28"/>
                    </a:lnTo>
                    <a:lnTo>
                      <a:pt x="113" y="28"/>
                    </a:lnTo>
                    <a:lnTo>
                      <a:pt x="107" y="28"/>
                    </a:lnTo>
                    <a:lnTo>
                      <a:pt x="93" y="38"/>
                    </a:lnTo>
                    <a:lnTo>
                      <a:pt x="86" y="47"/>
                    </a:lnTo>
                    <a:lnTo>
                      <a:pt x="80" y="47"/>
                    </a:lnTo>
                    <a:lnTo>
                      <a:pt x="80" y="57"/>
                    </a:lnTo>
                    <a:lnTo>
                      <a:pt x="73" y="66"/>
                    </a:lnTo>
                    <a:lnTo>
                      <a:pt x="66" y="66"/>
                    </a:lnTo>
                    <a:lnTo>
                      <a:pt x="66" y="76"/>
                    </a:lnTo>
                    <a:lnTo>
                      <a:pt x="60" y="76"/>
                    </a:lnTo>
                    <a:lnTo>
                      <a:pt x="53" y="86"/>
                    </a:lnTo>
                    <a:lnTo>
                      <a:pt x="53" y="95"/>
                    </a:lnTo>
                    <a:lnTo>
                      <a:pt x="46" y="115"/>
                    </a:lnTo>
                    <a:lnTo>
                      <a:pt x="46" y="124"/>
                    </a:lnTo>
                    <a:lnTo>
                      <a:pt x="40" y="124"/>
                    </a:lnTo>
                    <a:lnTo>
                      <a:pt x="33" y="134"/>
                    </a:lnTo>
                    <a:lnTo>
                      <a:pt x="33" y="143"/>
                    </a:lnTo>
                    <a:lnTo>
                      <a:pt x="27" y="152"/>
                    </a:lnTo>
                    <a:lnTo>
                      <a:pt x="27" y="162"/>
                    </a:lnTo>
                    <a:lnTo>
                      <a:pt x="20" y="172"/>
                    </a:lnTo>
                    <a:lnTo>
                      <a:pt x="20" y="181"/>
                    </a:lnTo>
                    <a:lnTo>
                      <a:pt x="13" y="191"/>
                    </a:lnTo>
                    <a:lnTo>
                      <a:pt x="6" y="210"/>
                    </a:lnTo>
                    <a:lnTo>
                      <a:pt x="6" y="229"/>
                    </a:lnTo>
                    <a:lnTo>
                      <a:pt x="0" y="248"/>
                    </a:lnTo>
                    <a:lnTo>
                      <a:pt x="0" y="26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Freeform 183"/>
              <p:cNvSpPr>
                <a:spLocks/>
              </p:cNvSpPr>
              <p:nvPr/>
            </p:nvSpPr>
            <p:spPr bwMode="auto">
              <a:xfrm>
                <a:off x="945" y="2299"/>
                <a:ext cx="158" cy="661"/>
              </a:xfrm>
              <a:custGeom>
                <a:avLst/>
                <a:gdLst/>
                <a:ahLst/>
                <a:cxnLst>
                  <a:cxn ang="0">
                    <a:pos x="78" y="28"/>
                  </a:cxn>
                  <a:cxn ang="0">
                    <a:pos x="85" y="75"/>
                  </a:cxn>
                  <a:cxn ang="0">
                    <a:pos x="85" y="103"/>
                  </a:cxn>
                  <a:cxn ang="0">
                    <a:pos x="85" y="141"/>
                  </a:cxn>
                  <a:cxn ang="0">
                    <a:pos x="85" y="179"/>
                  </a:cxn>
                  <a:cxn ang="0">
                    <a:pos x="85" y="198"/>
                  </a:cxn>
                  <a:cxn ang="0">
                    <a:pos x="85" y="216"/>
                  </a:cxn>
                  <a:cxn ang="0">
                    <a:pos x="78" y="235"/>
                  </a:cxn>
                  <a:cxn ang="0">
                    <a:pos x="72" y="254"/>
                  </a:cxn>
                  <a:cxn ang="0">
                    <a:pos x="65" y="273"/>
                  </a:cxn>
                  <a:cxn ang="0">
                    <a:pos x="52" y="301"/>
                  </a:cxn>
                  <a:cxn ang="0">
                    <a:pos x="39" y="311"/>
                  </a:cxn>
                  <a:cxn ang="0">
                    <a:pos x="32" y="320"/>
                  </a:cxn>
                  <a:cxn ang="0">
                    <a:pos x="26" y="339"/>
                  </a:cxn>
                  <a:cxn ang="0">
                    <a:pos x="19" y="367"/>
                  </a:cxn>
                  <a:cxn ang="0">
                    <a:pos x="19" y="414"/>
                  </a:cxn>
                  <a:cxn ang="0">
                    <a:pos x="19" y="452"/>
                  </a:cxn>
                  <a:cxn ang="0">
                    <a:pos x="13" y="499"/>
                  </a:cxn>
                  <a:cxn ang="0">
                    <a:pos x="6" y="518"/>
                  </a:cxn>
                  <a:cxn ang="0">
                    <a:pos x="6" y="546"/>
                  </a:cxn>
                  <a:cxn ang="0">
                    <a:pos x="0" y="584"/>
                  </a:cxn>
                  <a:cxn ang="0">
                    <a:pos x="6" y="612"/>
                  </a:cxn>
                  <a:cxn ang="0">
                    <a:pos x="6" y="631"/>
                  </a:cxn>
                  <a:cxn ang="0">
                    <a:pos x="13" y="660"/>
                  </a:cxn>
                  <a:cxn ang="0">
                    <a:pos x="13" y="641"/>
                  </a:cxn>
                  <a:cxn ang="0">
                    <a:pos x="13" y="622"/>
                  </a:cxn>
                  <a:cxn ang="0">
                    <a:pos x="13" y="594"/>
                  </a:cxn>
                  <a:cxn ang="0">
                    <a:pos x="19" y="556"/>
                  </a:cxn>
                  <a:cxn ang="0">
                    <a:pos x="19" y="537"/>
                  </a:cxn>
                  <a:cxn ang="0">
                    <a:pos x="32" y="499"/>
                  </a:cxn>
                  <a:cxn ang="0">
                    <a:pos x="45" y="471"/>
                  </a:cxn>
                  <a:cxn ang="0">
                    <a:pos x="52" y="452"/>
                  </a:cxn>
                  <a:cxn ang="0">
                    <a:pos x="72" y="424"/>
                  </a:cxn>
                  <a:cxn ang="0">
                    <a:pos x="98" y="386"/>
                  </a:cxn>
                  <a:cxn ang="0">
                    <a:pos x="118" y="348"/>
                  </a:cxn>
                  <a:cxn ang="0">
                    <a:pos x="124" y="330"/>
                  </a:cxn>
                  <a:cxn ang="0">
                    <a:pos x="131" y="311"/>
                  </a:cxn>
                  <a:cxn ang="0">
                    <a:pos x="137" y="292"/>
                  </a:cxn>
                  <a:cxn ang="0">
                    <a:pos x="150" y="264"/>
                  </a:cxn>
                  <a:cxn ang="0">
                    <a:pos x="157" y="245"/>
                  </a:cxn>
                  <a:cxn ang="0">
                    <a:pos x="163" y="226"/>
                  </a:cxn>
                  <a:cxn ang="0">
                    <a:pos x="170" y="198"/>
                  </a:cxn>
                  <a:cxn ang="0">
                    <a:pos x="177" y="179"/>
                  </a:cxn>
                  <a:cxn ang="0">
                    <a:pos x="170" y="160"/>
                  </a:cxn>
                  <a:cxn ang="0">
                    <a:pos x="157" y="122"/>
                  </a:cxn>
                  <a:cxn ang="0">
                    <a:pos x="150" y="84"/>
                  </a:cxn>
                  <a:cxn ang="0">
                    <a:pos x="131" y="47"/>
                  </a:cxn>
                  <a:cxn ang="0">
                    <a:pos x="124" y="37"/>
                  </a:cxn>
                  <a:cxn ang="0">
                    <a:pos x="118" y="18"/>
                  </a:cxn>
                  <a:cxn ang="0">
                    <a:pos x="111" y="9"/>
                  </a:cxn>
                  <a:cxn ang="0">
                    <a:pos x="98" y="9"/>
                  </a:cxn>
                  <a:cxn ang="0">
                    <a:pos x="91" y="9"/>
                  </a:cxn>
                  <a:cxn ang="0">
                    <a:pos x="78" y="18"/>
                  </a:cxn>
                </a:cxnLst>
                <a:rect l="0" t="0" r="r" b="b"/>
                <a:pathLst>
                  <a:path w="178" h="661">
                    <a:moveTo>
                      <a:pt x="78" y="28"/>
                    </a:moveTo>
                    <a:lnTo>
                      <a:pt x="78" y="28"/>
                    </a:lnTo>
                    <a:lnTo>
                      <a:pt x="78" y="47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5" y="103"/>
                    </a:lnTo>
                    <a:lnTo>
                      <a:pt x="85" y="122"/>
                    </a:lnTo>
                    <a:lnTo>
                      <a:pt x="85" y="141"/>
                    </a:lnTo>
                    <a:lnTo>
                      <a:pt x="85" y="160"/>
                    </a:lnTo>
                    <a:lnTo>
                      <a:pt x="85" y="179"/>
                    </a:lnTo>
                    <a:lnTo>
                      <a:pt x="85" y="188"/>
                    </a:lnTo>
                    <a:lnTo>
                      <a:pt x="85" y="198"/>
                    </a:lnTo>
                    <a:lnTo>
                      <a:pt x="85" y="207"/>
                    </a:lnTo>
                    <a:lnTo>
                      <a:pt x="85" y="216"/>
                    </a:lnTo>
                    <a:lnTo>
                      <a:pt x="78" y="226"/>
                    </a:lnTo>
                    <a:lnTo>
                      <a:pt x="78" y="235"/>
                    </a:lnTo>
                    <a:lnTo>
                      <a:pt x="78" y="245"/>
                    </a:lnTo>
                    <a:lnTo>
                      <a:pt x="72" y="254"/>
                    </a:lnTo>
                    <a:lnTo>
                      <a:pt x="72" y="264"/>
                    </a:lnTo>
                    <a:lnTo>
                      <a:pt x="65" y="273"/>
                    </a:lnTo>
                    <a:lnTo>
                      <a:pt x="52" y="292"/>
                    </a:lnTo>
                    <a:lnTo>
                      <a:pt x="52" y="301"/>
                    </a:lnTo>
                    <a:lnTo>
                      <a:pt x="45" y="301"/>
                    </a:lnTo>
                    <a:lnTo>
                      <a:pt x="39" y="311"/>
                    </a:lnTo>
                    <a:lnTo>
                      <a:pt x="32" y="311"/>
                    </a:lnTo>
                    <a:lnTo>
                      <a:pt x="32" y="320"/>
                    </a:lnTo>
                    <a:lnTo>
                      <a:pt x="26" y="330"/>
                    </a:lnTo>
                    <a:lnTo>
                      <a:pt x="26" y="339"/>
                    </a:lnTo>
                    <a:lnTo>
                      <a:pt x="26" y="358"/>
                    </a:lnTo>
                    <a:lnTo>
                      <a:pt x="19" y="367"/>
                    </a:lnTo>
                    <a:lnTo>
                      <a:pt x="19" y="386"/>
                    </a:lnTo>
                    <a:lnTo>
                      <a:pt x="19" y="414"/>
                    </a:lnTo>
                    <a:lnTo>
                      <a:pt x="19" y="433"/>
                    </a:lnTo>
                    <a:lnTo>
                      <a:pt x="19" y="452"/>
                    </a:lnTo>
                    <a:lnTo>
                      <a:pt x="13" y="471"/>
                    </a:lnTo>
                    <a:lnTo>
                      <a:pt x="13" y="499"/>
                    </a:lnTo>
                    <a:lnTo>
                      <a:pt x="6" y="509"/>
                    </a:lnTo>
                    <a:lnTo>
                      <a:pt x="6" y="518"/>
                    </a:lnTo>
                    <a:lnTo>
                      <a:pt x="6" y="528"/>
                    </a:lnTo>
                    <a:lnTo>
                      <a:pt x="6" y="546"/>
                    </a:lnTo>
                    <a:lnTo>
                      <a:pt x="0" y="565"/>
                    </a:lnTo>
                    <a:lnTo>
                      <a:pt x="0" y="584"/>
                    </a:lnTo>
                    <a:lnTo>
                      <a:pt x="6" y="594"/>
                    </a:lnTo>
                    <a:lnTo>
                      <a:pt x="6" y="612"/>
                    </a:lnTo>
                    <a:lnTo>
                      <a:pt x="6" y="622"/>
                    </a:lnTo>
                    <a:lnTo>
                      <a:pt x="6" y="631"/>
                    </a:lnTo>
                    <a:lnTo>
                      <a:pt x="13" y="650"/>
                    </a:lnTo>
                    <a:lnTo>
                      <a:pt x="13" y="660"/>
                    </a:lnTo>
                    <a:lnTo>
                      <a:pt x="13" y="650"/>
                    </a:lnTo>
                    <a:lnTo>
                      <a:pt x="13" y="641"/>
                    </a:lnTo>
                    <a:lnTo>
                      <a:pt x="13" y="631"/>
                    </a:lnTo>
                    <a:lnTo>
                      <a:pt x="13" y="622"/>
                    </a:lnTo>
                    <a:lnTo>
                      <a:pt x="13" y="603"/>
                    </a:lnTo>
                    <a:lnTo>
                      <a:pt x="13" y="594"/>
                    </a:lnTo>
                    <a:lnTo>
                      <a:pt x="13" y="575"/>
                    </a:lnTo>
                    <a:lnTo>
                      <a:pt x="19" y="556"/>
                    </a:lnTo>
                    <a:lnTo>
                      <a:pt x="19" y="546"/>
                    </a:lnTo>
                    <a:lnTo>
                      <a:pt x="19" y="537"/>
                    </a:lnTo>
                    <a:lnTo>
                      <a:pt x="26" y="518"/>
                    </a:lnTo>
                    <a:lnTo>
                      <a:pt x="32" y="499"/>
                    </a:lnTo>
                    <a:lnTo>
                      <a:pt x="39" y="480"/>
                    </a:lnTo>
                    <a:lnTo>
                      <a:pt x="45" y="471"/>
                    </a:lnTo>
                    <a:lnTo>
                      <a:pt x="45" y="462"/>
                    </a:lnTo>
                    <a:lnTo>
                      <a:pt x="52" y="452"/>
                    </a:lnTo>
                    <a:lnTo>
                      <a:pt x="59" y="443"/>
                    </a:lnTo>
                    <a:lnTo>
                      <a:pt x="72" y="424"/>
                    </a:lnTo>
                    <a:lnTo>
                      <a:pt x="85" y="405"/>
                    </a:lnTo>
                    <a:lnTo>
                      <a:pt x="98" y="386"/>
                    </a:lnTo>
                    <a:lnTo>
                      <a:pt x="111" y="367"/>
                    </a:lnTo>
                    <a:lnTo>
                      <a:pt x="118" y="348"/>
                    </a:lnTo>
                    <a:lnTo>
                      <a:pt x="118" y="339"/>
                    </a:lnTo>
                    <a:lnTo>
                      <a:pt x="124" y="330"/>
                    </a:lnTo>
                    <a:lnTo>
                      <a:pt x="131" y="320"/>
                    </a:lnTo>
                    <a:lnTo>
                      <a:pt x="131" y="311"/>
                    </a:lnTo>
                    <a:lnTo>
                      <a:pt x="131" y="301"/>
                    </a:lnTo>
                    <a:lnTo>
                      <a:pt x="137" y="292"/>
                    </a:lnTo>
                    <a:lnTo>
                      <a:pt x="144" y="282"/>
                    </a:lnTo>
                    <a:lnTo>
                      <a:pt x="150" y="264"/>
                    </a:lnTo>
                    <a:lnTo>
                      <a:pt x="157" y="254"/>
                    </a:lnTo>
                    <a:lnTo>
                      <a:pt x="157" y="245"/>
                    </a:lnTo>
                    <a:lnTo>
                      <a:pt x="163" y="235"/>
                    </a:lnTo>
                    <a:lnTo>
                      <a:pt x="163" y="226"/>
                    </a:lnTo>
                    <a:lnTo>
                      <a:pt x="170" y="216"/>
                    </a:lnTo>
                    <a:lnTo>
                      <a:pt x="170" y="198"/>
                    </a:lnTo>
                    <a:lnTo>
                      <a:pt x="170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41"/>
                    </a:lnTo>
                    <a:lnTo>
                      <a:pt x="157" y="122"/>
                    </a:lnTo>
                    <a:lnTo>
                      <a:pt x="157" y="103"/>
                    </a:lnTo>
                    <a:lnTo>
                      <a:pt x="150" y="84"/>
                    </a:lnTo>
                    <a:lnTo>
                      <a:pt x="144" y="66"/>
                    </a:lnTo>
                    <a:lnTo>
                      <a:pt x="131" y="47"/>
                    </a:lnTo>
                    <a:lnTo>
                      <a:pt x="131" y="37"/>
                    </a:lnTo>
                    <a:lnTo>
                      <a:pt x="124" y="37"/>
                    </a:lnTo>
                    <a:lnTo>
                      <a:pt x="124" y="28"/>
                    </a:lnTo>
                    <a:lnTo>
                      <a:pt x="118" y="18"/>
                    </a:lnTo>
                    <a:lnTo>
                      <a:pt x="111" y="18"/>
                    </a:lnTo>
                    <a:lnTo>
                      <a:pt x="111" y="9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18"/>
                    </a:lnTo>
                    <a:lnTo>
                      <a:pt x="78" y="2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Freeform 184"/>
              <p:cNvSpPr>
                <a:spLocks/>
              </p:cNvSpPr>
              <p:nvPr/>
            </p:nvSpPr>
            <p:spPr bwMode="auto">
              <a:xfrm>
                <a:off x="1011" y="2260"/>
                <a:ext cx="234" cy="462"/>
              </a:xfrm>
              <a:custGeom>
                <a:avLst/>
                <a:gdLst/>
                <a:ahLst/>
                <a:cxnLst>
                  <a:cxn ang="0">
                    <a:pos x="230" y="432"/>
                  </a:cxn>
                  <a:cxn ang="0">
                    <a:pos x="236" y="414"/>
                  </a:cxn>
                  <a:cxn ang="0">
                    <a:pos x="243" y="394"/>
                  </a:cxn>
                  <a:cxn ang="0">
                    <a:pos x="249" y="386"/>
                  </a:cxn>
                  <a:cxn ang="0">
                    <a:pos x="256" y="376"/>
                  </a:cxn>
                  <a:cxn ang="0">
                    <a:pos x="256" y="357"/>
                  </a:cxn>
                  <a:cxn ang="0">
                    <a:pos x="263" y="329"/>
                  </a:cxn>
                  <a:cxn ang="0">
                    <a:pos x="263" y="310"/>
                  </a:cxn>
                  <a:cxn ang="0">
                    <a:pos x="263" y="291"/>
                  </a:cxn>
                  <a:cxn ang="0">
                    <a:pos x="256" y="263"/>
                  </a:cxn>
                  <a:cxn ang="0">
                    <a:pos x="243" y="244"/>
                  </a:cxn>
                  <a:cxn ang="0">
                    <a:pos x="230" y="225"/>
                  </a:cxn>
                  <a:cxn ang="0">
                    <a:pos x="217" y="207"/>
                  </a:cxn>
                  <a:cxn ang="0">
                    <a:pos x="197" y="187"/>
                  </a:cxn>
                  <a:cxn ang="0">
                    <a:pos x="184" y="178"/>
                  </a:cxn>
                  <a:cxn ang="0">
                    <a:pos x="177" y="169"/>
                  </a:cxn>
                  <a:cxn ang="0">
                    <a:pos x="170" y="150"/>
                  </a:cxn>
                  <a:cxn ang="0">
                    <a:pos x="164" y="131"/>
                  </a:cxn>
                  <a:cxn ang="0">
                    <a:pos x="157" y="112"/>
                  </a:cxn>
                  <a:cxn ang="0">
                    <a:pos x="151" y="84"/>
                  </a:cxn>
                  <a:cxn ang="0">
                    <a:pos x="144" y="66"/>
                  </a:cxn>
                  <a:cxn ang="0">
                    <a:pos x="131" y="37"/>
                  </a:cxn>
                  <a:cxn ang="0">
                    <a:pos x="118" y="18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78" y="0"/>
                  </a:cxn>
                  <a:cxn ang="0">
                    <a:pos x="65" y="9"/>
                  </a:cxn>
                  <a:cxn ang="0">
                    <a:pos x="52" y="18"/>
                  </a:cxn>
                  <a:cxn ang="0">
                    <a:pos x="33" y="18"/>
                  </a:cxn>
                  <a:cxn ang="0">
                    <a:pos x="20" y="18"/>
                  </a:cxn>
                  <a:cxn ang="0">
                    <a:pos x="6" y="28"/>
                  </a:cxn>
                  <a:cxn ang="0">
                    <a:pos x="0" y="37"/>
                  </a:cxn>
                  <a:cxn ang="0">
                    <a:pos x="0" y="56"/>
                  </a:cxn>
                  <a:cxn ang="0">
                    <a:pos x="0" y="84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6" y="56"/>
                  </a:cxn>
                  <a:cxn ang="0">
                    <a:pos x="20" y="56"/>
                  </a:cxn>
                  <a:cxn ang="0">
                    <a:pos x="33" y="56"/>
                  </a:cxn>
                  <a:cxn ang="0">
                    <a:pos x="39" y="66"/>
                  </a:cxn>
                  <a:cxn ang="0">
                    <a:pos x="52" y="112"/>
                  </a:cxn>
                  <a:cxn ang="0">
                    <a:pos x="65" y="150"/>
                  </a:cxn>
                  <a:cxn ang="0">
                    <a:pos x="72" y="187"/>
                  </a:cxn>
                  <a:cxn ang="0">
                    <a:pos x="85" y="207"/>
                  </a:cxn>
                  <a:cxn ang="0">
                    <a:pos x="99" y="225"/>
                  </a:cxn>
                  <a:cxn ang="0">
                    <a:pos x="112" y="235"/>
                  </a:cxn>
                  <a:cxn ang="0">
                    <a:pos x="118" y="244"/>
                  </a:cxn>
                  <a:cxn ang="0">
                    <a:pos x="131" y="263"/>
                  </a:cxn>
                  <a:cxn ang="0">
                    <a:pos x="144" y="291"/>
                  </a:cxn>
                  <a:cxn ang="0">
                    <a:pos x="144" y="310"/>
                  </a:cxn>
                  <a:cxn ang="0">
                    <a:pos x="151" y="329"/>
                  </a:cxn>
                  <a:cxn ang="0">
                    <a:pos x="151" y="348"/>
                  </a:cxn>
                  <a:cxn ang="0">
                    <a:pos x="157" y="366"/>
                  </a:cxn>
                  <a:cxn ang="0">
                    <a:pos x="170" y="386"/>
                  </a:cxn>
                  <a:cxn ang="0">
                    <a:pos x="177" y="394"/>
                  </a:cxn>
                  <a:cxn ang="0">
                    <a:pos x="191" y="414"/>
                  </a:cxn>
                  <a:cxn ang="0">
                    <a:pos x="197" y="423"/>
                  </a:cxn>
                  <a:cxn ang="0">
                    <a:pos x="204" y="442"/>
                  </a:cxn>
                  <a:cxn ang="0">
                    <a:pos x="210" y="461"/>
                  </a:cxn>
                  <a:cxn ang="0">
                    <a:pos x="217" y="442"/>
                  </a:cxn>
                  <a:cxn ang="0">
                    <a:pos x="230" y="432"/>
                  </a:cxn>
                </a:cxnLst>
                <a:rect l="0" t="0" r="r" b="b"/>
                <a:pathLst>
                  <a:path w="264" h="462">
                    <a:moveTo>
                      <a:pt x="230" y="432"/>
                    </a:moveTo>
                    <a:lnTo>
                      <a:pt x="230" y="432"/>
                    </a:lnTo>
                    <a:lnTo>
                      <a:pt x="230" y="423"/>
                    </a:lnTo>
                    <a:lnTo>
                      <a:pt x="236" y="414"/>
                    </a:lnTo>
                    <a:lnTo>
                      <a:pt x="236" y="404"/>
                    </a:lnTo>
                    <a:lnTo>
                      <a:pt x="243" y="394"/>
                    </a:lnTo>
                    <a:lnTo>
                      <a:pt x="243" y="386"/>
                    </a:lnTo>
                    <a:lnTo>
                      <a:pt x="249" y="386"/>
                    </a:lnTo>
                    <a:lnTo>
                      <a:pt x="249" y="376"/>
                    </a:lnTo>
                    <a:lnTo>
                      <a:pt x="256" y="376"/>
                    </a:lnTo>
                    <a:lnTo>
                      <a:pt x="256" y="366"/>
                    </a:lnTo>
                    <a:lnTo>
                      <a:pt x="256" y="357"/>
                    </a:lnTo>
                    <a:lnTo>
                      <a:pt x="263" y="338"/>
                    </a:lnTo>
                    <a:lnTo>
                      <a:pt x="263" y="329"/>
                    </a:lnTo>
                    <a:lnTo>
                      <a:pt x="263" y="319"/>
                    </a:lnTo>
                    <a:lnTo>
                      <a:pt x="263" y="310"/>
                    </a:lnTo>
                    <a:lnTo>
                      <a:pt x="263" y="301"/>
                    </a:lnTo>
                    <a:lnTo>
                      <a:pt x="263" y="291"/>
                    </a:lnTo>
                    <a:lnTo>
                      <a:pt x="263" y="282"/>
                    </a:lnTo>
                    <a:lnTo>
                      <a:pt x="256" y="263"/>
                    </a:lnTo>
                    <a:lnTo>
                      <a:pt x="249" y="253"/>
                    </a:lnTo>
                    <a:lnTo>
                      <a:pt x="243" y="244"/>
                    </a:lnTo>
                    <a:lnTo>
                      <a:pt x="236" y="235"/>
                    </a:lnTo>
                    <a:lnTo>
                      <a:pt x="230" y="225"/>
                    </a:lnTo>
                    <a:lnTo>
                      <a:pt x="223" y="216"/>
                    </a:lnTo>
                    <a:lnTo>
                      <a:pt x="217" y="207"/>
                    </a:lnTo>
                    <a:lnTo>
                      <a:pt x="204" y="197"/>
                    </a:lnTo>
                    <a:lnTo>
                      <a:pt x="197" y="187"/>
                    </a:lnTo>
                    <a:lnTo>
                      <a:pt x="191" y="178"/>
                    </a:lnTo>
                    <a:lnTo>
                      <a:pt x="184" y="178"/>
                    </a:lnTo>
                    <a:lnTo>
                      <a:pt x="184" y="169"/>
                    </a:lnTo>
                    <a:lnTo>
                      <a:pt x="177" y="169"/>
                    </a:lnTo>
                    <a:lnTo>
                      <a:pt x="177" y="159"/>
                    </a:lnTo>
                    <a:lnTo>
                      <a:pt x="170" y="150"/>
                    </a:lnTo>
                    <a:lnTo>
                      <a:pt x="164" y="141"/>
                    </a:lnTo>
                    <a:lnTo>
                      <a:pt x="164" y="131"/>
                    </a:lnTo>
                    <a:lnTo>
                      <a:pt x="164" y="122"/>
                    </a:lnTo>
                    <a:lnTo>
                      <a:pt x="157" y="112"/>
                    </a:lnTo>
                    <a:lnTo>
                      <a:pt x="157" y="103"/>
                    </a:lnTo>
                    <a:lnTo>
                      <a:pt x="151" y="84"/>
                    </a:lnTo>
                    <a:lnTo>
                      <a:pt x="151" y="74"/>
                    </a:lnTo>
                    <a:lnTo>
                      <a:pt x="144" y="66"/>
                    </a:lnTo>
                    <a:lnTo>
                      <a:pt x="138" y="46"/>
                    </a:lnTo>
                    <a:lnTo>
                      <a:pt x="131" y="37"/>
                    </a:lnTo>
                    <a:lnTo>
                      <a:pt x="131" y="28"/>
                    </a:lnTo>
                    <a:lnTo>
                      <a:pt x="118" y="18"/>
                    </a:lnTo>
                    <a:lnTo>
                      <a:pt x="112" y="9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9"/>
                    </a:lnTo>
                    <a:lnTo>
                      <a:pt x="65" y="9"/>
                    </a:lnTo>
                    <a:lnTo>
                      <a:pt x="59" y="9"/>
                    </a:lnTo>
                    <a:lnTo>
                      <a:pt x="52" y="18"/>
                    </a:lnTo>
                    <a:lnTo>
                      <a:pt x="46" y="18"/>
                    </a:lnTo>
                    <a:lnTo>
                      <a:pt x="33" y="18"/>
                    </a:lnTo>
                    <a:lnTo>
                      <a:pt x="26" y="18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6" y="94"/>
                    </a:lnTo>
                    <a:lnTo>
                      <a:pt x="6" y="103"/>
                    </a:lnTo>
                    <a:lnTo>
                      <a:pt x="6" y="94"/>
                    </a:lnTo>
                    <a:lnTo>
                      <a:pt x="6" y="74"/>
                    </a:lnTo>
                    <a:lnTo>
                      <a:pt x="6" y="66"/>
                    </a:lnTo>
                    <a:lnTo>
                      <a:pt x="6" y="56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6" y="56"/>
                    </a:lnTo>
                    <a:lnTo>
                      <a:pt x="33" y="56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6" y="84"/>
                    </a:lnTo>
                    <a:lnTo>
                      <a:pt x="52" y="112"/>
                    </a:lnTo>
                    <a:lnTo>
                      <a:pt x="59" y="141"/>
                    </a:lnTo>
                    <a:lnTo>
                      <a:pt x="65" y="150"/>
                    </a:lnTo>
                    <a:lnTo>
                      <a:pt x="72" y="169"/>
                    </a:lnTo>
                    <a:lnTo>
                      <a:pt x="72" y="187"/>
                    </a:lnTo>
                    <a:lnTo>
                      <a:pt x="78" y="197"/>
                    </a:lnTo>
                    <a:lnTo>
                      <a:pt x="85" y="207"/>
                    </a:lnTo>
                    <a:lnTo>
                      <a:pt x="92" y="225"/>
                    </a:lnTo>
                    <a:lnTo>
                      <a:pt x="99" y="225"/>
                    </a:lnTo>
                    <a:lnTo>
                      <a:pt x="105" y="235"/>
                    </a:lnTo>
                    <a:lnTo>
                      <a:pt x="112" y="235"/>
                    </a:lnTo>
                    <a:lnTo>
                      <a:pt x="112" y="244"/>
                    </a:lnTo>
                    <a:lnTo>
                      <a:pt x="118" y="244"/>
                    </a:lnTo>
                    <a:lnTo>
                      <a:pt x="125" y="253"/>
                    </a:lnTo>
                    <a:lnTo>
                      <a:pt x="131" y="263"/>
                    </a:lnTo>
                    <a:lnTo>
                      <a:pt x="138" y="273"/>
                    </a:lnTo>
                    <a:lnTo>
                      <a:pt x="144" y="291"/>
                    </a:lnTo>
                    <a:lnTo>
                      <a:pt x="144" y="301"/>
                    </a:lnTo>
                    <a:lnTo>
                      <a:pt x="144" y="310"/>
                    </a:lnTo>
                    <a:lnTo>
                      <a:pt x="144" y="319"/>
                    </a:lnTo>
                    <a:lnTo>
                      <a:pt x="151" y="329"/>
                    </a:lnTo>
                    <a:lnTo>
                      <a:pt x="151" y="338"/>
                    </a:lnTo>
                    <a:lnTo>
                      <a:pt x="151" y="348"/>
                    </a:lnTo>
                    <a:lnTo>
                      <a:pt x="157" y="357"/>
                    </a:lnTo>
                    <a:lnTo>
                      <a:pt x="157" y="366"/>
                    </a:lnTo>
                    <a:lnTo>
                      <a:pt x="164" y="376"/>
                    </a:lnTo>
                    <a:lnTo>
                      <a:pt x="170" y="386"/>
                    </a:lnTo>
                    <a:lnTo>
                      <a:pt x="170" y="394"/>
                    </a:lnTo>
                    <a:lnTo>
                      <a:pt x="177" y="394"/>
                    </a:lnTo>
                    <a:lnTo>
                      <a:pt x="191" y="40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23"/>
                    </a:lnTo>
                    <a:lnTo>
                      <a:pt x="204" y="432"/>
                    </a:lnTo>
                    <a:lnTo>
                      <a:pt x="204" y="442"/>
                    </a:lnTo>
                    <a:lnTo>
                      <a:pt x="204" y="461"/>
                    </a:lnTo>
                    <a:lnTo>
                      <a:pt x="210" y="461"/>
                    </a:lnTo>
                    <a:lnTo>
                      <a:pt x="210" y="451"/>
                    </a:lnTo>
                    <a:lnTo>
                      <a:pt x="217" y="442"/>
                    </a:lnTo>
                    <a:lnTo>
                      <a:pt x="223" y="442"/>
                    </a:lnTo>
                    <a:lnTo>
                      <a:pt x="230" y="432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Freeform 185"/>
              <p:cNvSpPr>
                <a:spLocks/>
              </p:cNvSpPr>
              <p:nvPr/>
            </p:nvSpPr>
            <p:spPr bwMode="auto">
              <a:xfrm>
                <a:off x="1072" y="2299"/>
                <a:ext cx="137" cy="325"/>
              </a:xfrm>
              <a:custGeom>
                <a:avLst/>
                <a:gdLst/>
                <a:ahLst/>
                <a:cxnLst>
                  <a:cxn ang="0">
                    <a:pos x="153" y="324"/>
                  </a:cxn>
                  <a:cxn ang="0">
                    <a:pos x="153" y="314"/>
                  </a:cxn>
                  <a:cxn ang="0">
                    <a:pos x="153" y="295"/>
                  </a:cxn>
                  <a:cxn ang="0">
                    <a:pos x="146" y="286"/>
                  </a:cxn>
                  <a:cxn ang="0">
                    <a:pos x="146" y="276"/>
                  </a:cxn>
                  <a:cxn ang="0">
                    <a:pos x="139" y="266"/>
                  </a:cxn>
                  <a:cxn ang="0">
                    <a:pos x="139" y="257"/>
                  </a:cxn>
                  <a:cxn ang="0">
                    <a:pos x="132" y="247"/>
                  </a:cxn>
                  <a:cxn ang="0">
                    <a:pos x="132" y="238"/>
                  </a:cxn>
                  <a:cxn ang="0">
                    <a:pos x="126" y="228"/>
                  </a:cxn>
                  <a:cxn ang="0">
                    <a:pos x="119" y="219"/>
                  </a:cxn>
                  <a:cxn ang="0">
                    <a:pos x="112" y="209"/>
                  </a:cxn>
                  <a:cxn ang="0">
                    <a:pos x="99" y="200"/>
                  </a:cxn>
                  <a:cxn ang="0">
                    <a:pos x="99" y="190"/>
                  </a:cxn>
                  <a:cxn ang="0">
                    <a:pos x="93" y="190"/>
                  </a:cxn>
                  <a:cxn ang="0">
                    <a:pos x="86" y="171"/>
                  </a:cxn>
                  <a:cxn ang="0">
                    <a:pos x="79" y="162"/>
                  </a:cxn>
                  <a:cxn ang="0">
                    <a:pos x="46" y="76"/>
                  </a:cxn>
                  <a:cxn ang="0">
                    <a:pos x="40" y="57"/>
                  </a:cxn>
                  <a:cxn ang="0">
                    <a:pos x="26" y="37"/>
                  </a:cxn>
                  <a:cxn ang="0">
                    <a:pos x="20" y="19"/>
                  </a:cxn>
                  <a:cxn ang="0">
                    <a:pos x="6" y="9"/>
                  </a:cxn>
                  <a:cxn ang="0">
                    <a:pos x="0" y="0"/>
                  </a:cxn>
                </a:cxnLst>
                <a:rect l="0" t="0" r="r" b="b"/>
                <a:pathLst>
                  <a:path w="154" h="325">
                    <a:moveTo>
                      <a:pt x="153" y="324"/>
                    </a:moveTo>
                    <a:lnTo>
                      <a:pt x="153" y="314"/>
                    </a:lnTo>
                    <a:lnTo>
                      <a:pt x="153" y="295"/>
                    </a:lnTo>
                    <a:lnTo>
                      <a:pt x="146" y="286"/>
                    </a:lnTo>
                    <a:lnTo>
                      <a:pt x="146" y="276"/>
                    </a:lnTo>
                    <a:lnTo>
                      <a:pt x="139" y="266"/>
                    </a:lnTo>
                    <a:lnTo>
                      <a:pt x="139" y="257"/>
                    </a:lnTo>
                    <a:lnTo>
                      <a:pt x="132" y="247"/>
                    </a:lnTo>
                    <a:lnTo>
                      <a:pt x="132" y="238"/>
                    </a:lnTo>
                    <a:lnTo>
                      <a:pt x="126" y="228"/>
                    </a:lnTo>
                    <a:lnTo>
                      <a:pt x="119" y="219"/>
                    </a:lnTo>
                    <a:lnTo>
                      <a:pt x="112" y="209"/>
                    </a:lnTo>
                    <a:lnTo>
                      <a:pt x="99" y="200"/>
                    </a:lnTo>
                    <a:lnTo>
                      <a:pt x="99" y="190"/>
                    </a:lnTo>
                    <a:lnTo>
                      <a:pt x="93" y="190"/>
                    </a:lnTo>
                    <a:lnTo>
                      <a:pt x="86" y="171"/>
                    </a:lnTo>
                    <a:lnTo>
                      <a:pt x="79" y="162"/>
                    </a:lnTo>
                    <a:lnTo>
                      <a:pt x="46" y="76"/>
                    </a:lnTo>
                    <a:lnTo>
                      <a:pt x="40" y="57"/>
                    </a:lnTo>
                    <a:lnTo>
                      <a:pt x="26" y="37"/>
                    </a:lnTo>
                    <a:lnTo>
                      <a:pt x="20" y="19"/>
                    </a:lnTo>
                    <a:lnTo>
                      <a:pt x="6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Freeform 186"/>
              <p:cNvSpPr>
                <a:spLocks/>
              </p:cNvSpPr>
              <p:nvPr/>
            </p:nvSpPr>
            <p:spPr bwMode="auto">
              <a:xfrm>
                <a:off x="975" y="2374"/>
                <a:ext cx="91" cy="40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3" y="9"/>
                  </a:cxn>
                  <a:cxn ang="0">
                    <a:pos x="93" y="29"/>
                  </a:cxn>
                  <a:cxn ang="0">
                    <a:pos x="93" y="37"/>
                  </a:cxn>
                  <a:cxn ang="0">
                    <a:pos x="93" y="47"/>
                  </a:cxn>
                  <a:cxn ang="0">
                    <a:pos x="101" y="57"/>
                  </a:cxn>
                  <a:cxn ang="0">
                    <a:pos x="101" y="76"/>
                  </a:cxn>
                  <a:cxn ang="0">
                    <a:pos x="101" y="86"/>
                  </a:cxn>
                  <a:cxn ang="0">
                    <a:pos x="101" y="104"/>
                  </a:cxn>
                  <a:cxn ang="0">
                    <a:pos x="101" y="114"/>
                  </a:cxn>
                  <a:cxn ang="0">
                    <a:pos x="93" y="134"/>
                  </a:cxn>
                  <a:cxn ang="0">
                    <a:pos x="93" y="143"/>
                  </a:cxn>
                  <a:cxn ang="0">
                    <a:pos x="93" y="163"/>
                  </a:cxn>
                  <a:cxn ang="0">
                    <a:pos x="87" y="171"/>
                  </a:cxn>
                  <a:cxn ang="0">
                    <a:pos x="74" y="201"/>
                  </a:cxn>
                  <a:cxn ang="0">
                    <a:pos x="67" y="210"/>
                  </a:cxn>
                  <a:cxn ang="0">
                    <a:pos x="67" y="220"/>
                  </a:cxn>
                  <a:cxn ang="0">
                    <a:pos x="60" y="230"/>
                  </a:cxn>
                  <a:cxn ang="0">
                    <a:pos x="54" y="238"/>
                  </a:cxn>
                  <a:cxn ang="0">
                    <a:pos x="46" y="248"/>
                  </a:cxn>
                  <a:cxn ang="0">
                    <a:pos x="40" y="258"/>
                  </a:cxn>
                  <a:cxn ang="0">
                    <a:pos x="40" y="268"/>
                  </a:cxn>
                  <a:cxn ang="0">
                    <a:pos x="26" y="277"/>
                  </a:cxn>
                  <a:cxn ang="0">
                    <a:pos x="20" y="297"/>
                  </a:cxn>
                  <a:cxn ang="0">
                    <a:pos x="20" y="305"/>
                  </a:cxn>
                  <a:cxn ang="0">
                    <a:pos x="13" y="325"/>
                  </a:cxn>
                  <a:cxn ang="0">
                    <a:pos x="7" y="335"/>
                  </a:cxn>
                  <a:cxn ang="0">
                    <a:pos x="7" y="344"/>
                  </a:cxn>
                  <a:cxn ang="0">
                    <a:pos x="0" y="364"/>
                  </a:cxn>
                  <a:cxn ang="0">
                    <a:pos x="0" y="372"/>
                  </a:cxn>
                  <a:cxn ang="0">
                    <a:pos x="0" y="392"/>
                  </a:cxn>
                  <a:cxn ang="0">
                    <a:pos x="0" y="402"/>
                  </a:cxn>
                </a:cxnLst>
                <a:rect l="0" t="0" r="r" b="b"/>
                <a:pathLst>
                  <a:path w="102" h="403">
                    <a:moveTo>
                      <a:pt x="87" y="0"/>
                    </a:moveTo>
                    <a:lnTo>
                      <a:pt x="93" y="9"/>
                    </a:lnTo>
                    <a:lnTo>
                      <a:pt x="93" y="29"/>
                    </a:lnTo>
                    <a:lnTo>
                      <a:pt x="93" y="37"/>
                    </a:lnTo>
                    <a:lnTo>
                      <a:pt x="93" y="47"/>
                    </a:lnTo>
                    <a:lnTo>
                      <a:pt x="101" y="57"/>
                    </a:lnTo>
                    <a:lnTo>
                      <a:pt x="101" y="76"/>
                    </a:lnTo>
                    <a:lnTo>
                      <a:pt x="101" y="86"/>
                    </a:lnTo>
                    <a:lnTo>
                      <a:pt x="101" y="104"/>
                    </a:lnTo>
                    <a:lnTo>
                      <a:pt x="101" y="114"/>
                    </a:lnTo>
                    <a:lnTo>
                      <a:pt x="93" y="134"/>
                    </a:lnTo>
                    <a:lnTo>
                      <a:pt x="93" y="143"/>
                    </a:lnTo>
                    <a:lnTo>
                      <a:pt x="93" y="163"/>
                    </a:lnTo>
                    <a:lnTo>
                      <a:pt x="87" y="171"/>
                    </a:lnTo>
                    <a:lnTo>
                      <a:pt x="74" y="201"/>
                    </a:lnTo>
                    <a:lnTo>
                      <a:pt x="67" y="210"/>
                    </a:lnTo>
                    <a:lnTo>
                      <a:pt x="67" y="220"/>
                    </a:lnTo>
                    <a:lnTo>
                      <a:pt x="60" y="230"/>
                    </a:lnTo>
                    <a:lnTo>
                      <a:pt x="54" y="238"/>
                    </a:lnTo>
                    <a:lnTo>
                      <a:pt x="46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26" y="277"/>
                    </a:lnTo>
                    <a:lnTo>
                      <a:pt x="20" y="297"/>
                    </a:lnTo>
                    <a:lnTo>
                      <a:pt x="20" y="305"/>
                    </a:lnTo>
                    <a:lnTo>
                      <a:pt x="13" y="325"/>
                    </a:lnTo>
                    <a:lnTo>
                      <a:pt x="7" y="335"/>
                    </a:lnTo>
                    <a:lnTo>
                      <a:pt x="7" y="344"/>
                    </a:lnTo>
                    <a:lnTo>
                      <a:pt x="0" y="364"/>
                    </a:lnTo>
                    <a:lnTo>
                      <a:pt x="0" y="372"/>
                    </a:lnTo>
                    <a:lnTo>
                      <a:pt x="0" y="392"/>
                    </a:lnTo>
                    <a:lnTo>
                      <a:pt x="0" y="40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Freeform 187"/>
              <p:cNvSpPr>
                <a:spLocks/>
              </p:cNvSpPr>
              <p:nvPr/>
            </p:nvSpPr>
            <p:spPr bwMode="auto">
              <a:xfrm>
                <a:off x="1202" y="1896"/>
                <a:ext cx="50" cy="156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8" y="8"/>
                  </a:cxn>
                  <a:cxn ang="0">
                    <a:pos x="42" y="8"/>
                  </a:cxn>
                  <a:cxn ang="0">
                    <a:pos x="36" y="17"/>
                  </a:cxn>
                  <a:cxn ang="0">
                    <a:pos x="30" y="17"/>
                  </a:cxn>
                  <a:cxn ang="0">
                    <a:pos x="24" y="17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12" y="45"/>
                  </a:cxn>
                  <a:cxn ang="0">
                    <a:pos x="6" y="54"/>
                  </a:cxn>
                  <a:cxn ang="0">
                    <a:pos x="0" y="64"/>
                  </a:cxn>
                  <a:cxn ang="0">
                    <a:pos x="0" y="155"/>
                  </a:cxn>
                  <a:cxn ang="0">
                    <a:pos x="6" y="146"/>
                  </a:cxn>
                  <a:cxn ang="0">
                    <a:pos x="6" y="137"/>
                  </a:cxn>
                  <a:cxn ang="0">
                    <a:pos x="12" y="127"/>
                  </a:cxn>
                  <a:cxn ang="0">
                    <a:pos x="18" y="109"/>
                  </a:cxn>
                  <a:cxn ang="0">
                    <a:pos x="30" y="100"/>
                  </a:cxn>
                  <a:cxn ang="0">
                    <a:pos x="36" y="73"/>
                  </a:cxn>
                  <a:cxn ang="0">
                    <a:pos x="55" y="54"/>
                  </a:cxn>
                  <a:cxn ang="0">
                    <a:pos x="55" y="0"/>
                  </a:cxn>
                </a:cxnLst>
                <a:rect l="0" t="0" r="r" b="b"/>
                <a:pathLst>
                  <a:path w="56" h="156">
                    <a:moveTo>
                      <a:pt x="55" y="0"/>
                    </a:moveTo>
                    <a:lnTo>
                      <a:pt x="55" y="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6" y="54"/>
                    </a:lnTo>
                    <a:lnTo>
                      <a:pt x="0" y="64"/>
                    </a:lnTo>
                    <a:lnTo>
                      <a:pt x="0" y="155"/>
                    </a:lnTo>
                    <a:lnTo>
                      <a:pt x="6" y="146"/>
                    </a:lnTo>
                    <a:lnTo>
                      <a:pt x="6" y="137"/>
                    </a:lnTo>
                    <a:lnTo>
                      <a:pt x="12" y="127"/>
                    </a:lnTo>
                    <a:lnTo>
                      <a:pt x="18" y="109"/>
                    </a:lnTo>
                    <a:lnTo>
                      <a:pt x="30" y="100"/>
                    </a:lnTo>
                    <a:lnTo>
                      <a:pt x="36" y="73"/>
                    </a:lnTo>
                    <a:lnTo>
                      <a:pt x="55" y="5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Freeform 188"/>
              <p:cNvSpPr>
                <a:spLocks/>
              </p:cNvSpPr>
              <p:nvPr/>
            </p:nvSpPr>
            <p:spPr bwMode="auto">
              <a:xfrm>
                <a:off x="1176" y="1955"/>
                <a:ext cx="39" cy="31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97"/>
                  </a:cxn>
                  <a:cxn ang="0">
                    <a:pos x="43" y="316"/>
                  </a:cxn>
                  <a:cxn ang="0">
                    <a:pos x="30" y="28"/>
                  </a:cxn>
                  <a:cxn ang="0">
                    <a:pos x="6" y="0"/>
                  </a:cxn>
                </a:cxnLst>
                <a:rect l="0" t="0" r="r" b="b"/>
                <a:pathLst>
                  <a:path w="44" h="317">
                    <a:moveTo>
                      <a:pt x="6" y="0"/>
                    </a:moveTo>
                    <a:lnTo>
                      <a:pt x="6" y="0"/>
                    </a:lnTo>
                    <a:lnTo>
                      <a:pt x="0" y="297"/>
                    </a:lnTo>
                    <a:lnTo>
                      <a:pt x="43" y="316"/>
                    </a:lnTo>
                    <a:lnTo>
                      <a:pt x="30" y="2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Freeform 189"/>
              <p:cNvSpPr>
                <a:spLocks/>
              </p:cNvSpPr>
              <p:nvPr/>
            </p:nvSpPr>
            <p:spPr bwMode="auto">
              <a:xfrm>
                <a:off x="988" y="1619"/>
                <a:ext cx="240" cy="472"/>
              </a:xfrm>
              <a:custGeom>
                <a:avLst/>
                <a:gdLst/>
                <a:ahLst/>
                <a:cxnLst>
                  <a:cxn ang="0">
                    <a:pos x="131" y="9"/>
                  </a:cxn>
                  <a:cxn ang="0">
                    <a:pos x="144" y="9"/>
                  </a:cxn>
                  <a:cxn ang="0">
                    <a:pos x="163" y="18"/>
                  </a:cxn>
                  <a:cxn ang="0">
                    <a:pos x="177" y="37"/>
                  </a:cxn>
                  <a:cxn ang="0">
                    <a:pos x="203" y="56"/>
                  </a:cxn>
                  <a:cxn ang="0">
                    <a:pos x="223" y="66"/>
                  </a:cxn>
                  <a:cxn ang="0">
                    <a:pos x="249" y="84"/>
                  </a:cxn>
                  <a:cxn ang="0">
                    <a:pos x="262" y="103"/>
                  </a:cxn>
                  <a:cxn ang="0">
                    <a:pos x="262" y="132"/>
                  </a:cxn>
                  <a:cxn ang="0">
                    <a:pos x="262" y="160"/>
                  </a:cxn>
                  <a:cxn ang="0">
                    <a:pos x="269" y="188"/>
                  </a:cxn>
                  <a:cxn ang="0">
                    <a:pos x="269" y="216"/>
                  </a:cxn>
                  <a:cxn ang="0">
                    <a:pos x="269" y="245"/>
                  </a:cxn>
                  <a:cxn ang="0">
                    <a:pos x="255" y="273"/>
                  </a:cxn>
                  <a:cxn ang="0">
                    <a:pos x="242" y="301"/>
                  </a:cxn>
                  <a:cxn ang="0">
                    <a:pos x="236" y="452"/>
                  </a:cxn>
                  <a:cxn ang="0">
                    <a:pos x="216" y="273"/>
                  </a:cxn>
                  <a:cxn ang="0">
                    <a:pos x="203" y="254"/>
                  </a:cxn>
                  <a:cxn ang="0">
                    <a:pos x="190" y="225"/>
                  </a:cxn>
                  <a:cxn ang="0">
                    <a:pos x="183" y="197"/>
                  </a:cxn>
                  <a:cxn ang="0">
                    <a:pos x="177" y="169"/>
                  </a:cxn>
                  <a:cxn ang="0">
                    <a:pos x="163" y="141"/>
                  </a:cxn>
                  <a:cxn ang="0">
                    <a:pos x="157" y="112"/>
                  </a:cxn>
                  <a:cxn ang="0">
                    <a:pos x="144" y="103"/>
                  </a:cxn>
                  <a:cxn ang="0">
                    <a:pos x="124" y="94"/>
                  </a:cxn>
                  <a:cxn ang="0">
                    <a:pos x="118" y="112"/>
                  </a:cxn>
                  <a:cxn ang="0">
                    <a:pos x="111" y="132"/>
                  </a:cxn>
                  <a:cxn ang="0">
                    <a:pos x="111" y="169"/>
                  </a:cxn>
                  <a:cxn ang="0">
                    <a:pos x="111" y="207"/>
                  </a:cxn>
                  <a:cxn ang="0">
                    <a:pos x="111" y="254"/>
                  </a:cxn>
                  <a:cxn ang="0">
                    <a:pos x="105" y="282"/>
                  </a:cxn>
                  <a:cxn ang="0">
                    <a:pos x="91" y="310"/>
                  </a:cxn>
                  <a:cxn ang="0">
                    <a:pos x="78" y="329"/>
                  </a:cxn>
                  <a:cxn ang="0">
                    <a:pos x="65" y="348"/>
                  </a:cxn>
                  <a:cxn ang="0">
                    <a:pos x="58" y="376"/>
                  </a:cxn>
                  <a:cxn ang="0">
                    <a:pos x="39" y="414"/>
                  </a:cxn>
                  <a:cxn ang="0">
                    <a:pos x="13" y="452"/>
                  </a:cxn>
                  <a:cxn ang="0">
                    <a:pos x="13" y="442"/>
                  </a:cxn>
                  <a:cxn ang="0">
                    <a:pos x="26" y="404"/>
                  </a:cxn>
                  <a:cxn ang="0">
                    <a:pos x="32" y="376"/>
                  </a:cxn>
                  <a:cxn ang="0">
                    <a:pos x="32" y="329"/>
                  </a:cxn>
                  <a:cxn ang="0">
                    <a:pos x="32" y="282"/>
                  </a:cxn>
                  <a:cxn ang="0">
                    <a:pos x="32" y="245"/>
                  </a:cxn>
                  <a:cxn ang="0">
                    <a:pos x="39" y="216"/>
                  </a:cxn>
                  <a:cxn ang="0">
                    <a:pos x="52" y="188"/>
                  </a:cxn>
                  <a:cxn ang="0">
                    <a:pos x="52" y="160"/>
                  </a:cxn>
                  <a:cxn ang="0">
                    <a:pos x="39" y="132"/>
                  </a:cxn>
                  <a:cxn ang="0">
                    <a:pos x="32" y="103"/>
                  </a:cxn>
                  <a:cxn ang="0">
                    <a:pos x="39" y="75"/>
                  </a:cxn>
                  <a:cxn ang="0">
                    <a:pos x="45" y="56"/>
                  </a:cxn>
                  <a:cxn ang="0">
                    <a:pos x="65" y="46"/>
                  </a:cxn>
                  <a:cxn ang="0">
                    <a:pos x="71" y="18"/>
                  </a:cxn>
                  <a:cxn ang="0">
                    <a:pos x="85" y="0"/>
                  </a:cxn>
                  <a:cxn ang="0">
                    <a:pos x="105" y="0"/>
                  </a:cxn>
                  <a:cxn ang="0">
                    <a:pos x="98" y="28"/>
                  </a:cxn>
                  <a:cxn ang="0">
                    <a:pos x="111" y="18"/>
                  </a:cxn>
                </a:cxnLst>
                <a:rect l="0" t="0" r="r" b="b"/>
                <a:pathLst>
                  <a:path w="270" h="472">
                    <a:moveTo>
                      <a:pt x="124" y="9"/>
                    </a:moveTo>
                    <a:lnTo>
                      <a:pt x="124" y="9"/>
                    </a:lnTo>
                    <a:lnTo>
                      <a:pt x="131" y="9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4" y="9"/>
                    </a:lnTo>
                    <a:lnTo>
                      <a:pt x="150" y="9"/>
                    </a:lnTo>
                    <a:lnTo>
                      <a:pt x="157" y="9"/>
                    </a:lnTo>
                    <a:lnTo>
                      <a:pt x="163" y="18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77" y="37"/>
                    </a:lnTo>
                    <a:lnTo>
                      <a:pt x="183" y="4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3" y="66"/>
                    </a:lnTo>
                    <a:lnTo>
                      <a:pt x="236" y="75"/>
                    </a:lnTo>
                    <a:lnTo>
                      <a:pt x="242" y="75"/>
                    </a:lnTo>
                    <a:lnTo>
                      <a:pt x="249" y="84"/>
                    </a:lnTo>
                    <a:lnTo>
                      <a:pt x="255" y="94"/>
                    </a:lnTo>
                    <a:lnTo>
                      <a:pt x="255" y="103"/>
                    </a:lnTo>
                    <a:lnTo>
                      <a:pt x="262" y="103"/>
                    </a:lnTo>
                    <a:lnTo>
                      <a:pt x="262" y="112"/>
                    </a:lnTo>
                    <a:lnTo>
                      <a:pt x="262" y="122"/>
                    </a:lnTo>
                    <a:lnTo>
                      <a:pt x="262" y="132"/>
                    </a:lnTo>
                    <a:lnTo>
                      <a:pt x="262" y="141"/>
                    </a:lnTo>
                    <a:lnTo>
                      <a:pt x="262" y="150"/>
                    </a:lnTo>
                    <a:lnTo>
                      <a:pt x="262" y="160"/>
                    </a:lnTo>
                    <a:lnTo>
                      <a:pt x="262" y="169"/>
                    </a:lnTo>
                    <a:lnTo>
                      <a:pt x="262" y="179"/>
                    </a:lnTo>
                    <a:lnTo>
                      <a:pt x="269" y="188"/>
                    </a:lnTo>
                    <a:lnTo>
                      <a:pt x="269" y="197"/>
                    </a:lnTo>
                    <a:lnTo>
                      <a:pt x="269" y="207"/>
                    </a:lnTo>
                    <a:lnTo>
                      <a:pt x="269" y="216"/>
                    </a:lnTo>
                    <a:lnTo>
                      <a:pt x="269" y="225"/>
                    </a:lnTo>
                    <a:lnTo>
                      <a:pt x="269" y="235"/>
                    </a:lnTo>
                    <a:lnTo>
                      <a:pt x="269" y="245"/>
                    </a:lnTo>
                    <a:lnTo>
                      <a:pt x="262" y="254"/>
                    </a:lnTo>
                    <a:lnTo>
                      <a:pt x="262" y="263"/>
                    </a:lnTo>
                    <a:lnTo>
                      <a:pt x="255" y="273"/>
                    </a:lnTo>
                    <a:lnTo>
                      <a:pt x="249" y="282"/>
                    </a:lnTo>
                    <a:lnTo>
                      <a:pt x="242" y="291"/>
                    </a:lnTo>
                    <a:lnTo>
                      <a:pt x="242" y="301"/>
                    </a:lnTo>
                    <a:lnTo>
                      <a:pt x="242" y="471"/>
                    </a:lnTo>
                    <a:lnTo>
                      <a:pt x="236" y="461"/>
                    </a:lnTo>
                    <a:lnTo>
                      <a:pt x="236" y="452"/>
                    </a:lnTo>
                    <a:lnTo>
                      <a:pt x="229" y="433"/>
                    </a:lnTo>
                    <a:lnTo>
                      <a:pt x="216" y="414"/>
                    </a:lnTo>
                    <a:lnTo>
                      <a:pt x="216" y="273"/>
                    </a:lnTo>
                    <a:lnTo>
                      <a:pt x="210" y="263"/>
                    </a:lnTo>
                    <a:lnTo>
                      <a:pt x="210" y="254"/>
                    </a:lnTo>
                    <a:lnTo>
                      <a:pt x="203" y="254"/>
                    </a:lnTo>
                    <a:lnTo>
                      <a:pt x="203" y="245"/>
                    </a:lnTo>
                    <a:lnTo>
                      <a:pt x="197" y="235"/>
                    </a:lnTo>
                    <a:lnTo>
                      <a:pt x="190" y="225"/>
                    </a:lnTo>
                    <a:lnTo>
                      <a:pt x="190" y="216"/>
                    </a:lnTo>
                    <a:lnTo>
                      <a:pt x="183" y="207"/>
                    </a:lnTo>
                    <a:lnTo>
                      <a:pt x="183" y="197"/>
                    </a:lnTo>
                    <a:lnTo>
                      <a:pt x="183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50"/>
                    </a:lnTo>
                    <a:lnTo>
                      <a:pt x="163" y="141"/>
                    </a:lnTo>
                    <a:lnTo>
                      <a:pt x="163" y="132"/>
                    </a:lnTo>
                    <a:lnTo>
                      <a:pt x="157" y="122"/>
                    </a:lnTo>
                    <a:lnTo>
                      <a:pt x="157" y="112"/>
                    </a:lnTo>
                    <a:lnTo>
                      <a:pt x="150" y="112"/>
                    </a:lnTo>
                    <a:lnTo>
                      <a:pt x="150" y="103"/>
                    </a:lnTo>
                    <a:lnTo>
                      <a:pt x="144" y="103"/>
                    </a:lnTo>
                    <a:lnTo>
                      <a:pt x="137" y="94"/>
                    </a:lnTo>
                    <a:lnTo>
                      <a:pt x="131" y="94"/>
                    </a:lnTo>
                    <a:lnTo>
                      <a:pt x="124" y="94"/>
                    </a:lnTo>
                    <a:lnTo>
                      <a:pt x="118" y="94"/>
                    </a:lnTo>
                    <a:lnTo>
                      <a:pt x="118" y="103"/>
                    </a:lnTo>
                    <a:lnTo>
                      <a:pt x="118" y="112"/>
                    </a:lnTo>
                    <a:lnTo>
                      <a:pt x="111" y="112"/>
                    </a:lnTo>
                    <a:lnTo>
                      <a:pt x="111" y="122"/>
                    </a:lnTo>
                    <a:lnTo>
                      <a:pt x="111" y="132"/>
                    </a:lnTo>
                    <a:lnTo>
                      <a:pt x="111" y="150"/>
                    </a:lnTo>
                    <a:lnTo>
                      <a:pt x="111" y="160"/>
                    </a:lnTo>
                    <a:lnTo>
                      <a:pt x="111" y="169"/>
                    </a:lnTo>
                    <a:lnTo>
                      <a:pt x="111" y="188"/>
                    </a:lnTo>
                    <a:lnTo>
                      <a:pt x="111" y="197"/>
                    </a:lnTo>
                    <a:lnTo>
                      <a:pt x="111" y="207"/>
                    </a:lnTo>
                    <a:lnTo>
                      <a:pt x="111" y="225"/>
                    </a:lnTo>
                    <a:lnTo>
                      <a:pt x="111" y="235"/>
                    </a:lnTo>
                    <a:lnTo>
                      <a:pt x="111" y="254"/>
                    </a:lnTo>
                    <a:lnTo>
                      <a:pt x="105" y="263"/>
                    </a:lnTo>
                    <a:lnTo>
                      <a:pt x="105" y="273"/>
                    </a:lnTo>
                    <a:lnTo>
                      <a:pt x="105" y="282"/>
                    </a:lnTo>
                    <a:lnTo>
                      <a:pt x="98" y="291"/>
                    </a:lnTo>
                    <a:lnTo>
                      <a:pt x="98" y="301"/>
                    </a:lnTo>
                    <a:lnTo>
                      <a:pt x="91" y="310"/>
                    </a:lnTo>
                    <a:lnTo>
                      <a:pt x="85" y="320"/>
                    </a:lnTo>
                    <a:lnTo>
                      <a:pt x="85" y="329"/>
                    </a:lnTo>
                    <a:lnTo>
                      <a:pt x="78" y="329"/>
                    </a:lnTo>
                    <a:lnTo>
                      <a:pt x="71" y="338"/>
                    </a:lnTo>
                    <a:lnTo>
                      <a:pt x="65" y="338"/>
                    </a:lnTo>
                    <a:lnTo>
                      <a:pt x="65" y="348"/>
                    </a:lnTo>
                    <a:lnTo>
                      <a:pt x="58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2" y="386"/>
                    </a:lnTo>
                    <a:lnTo>
                      <a:pt x="45" y="395"/>
                    </a:lnTo>
                    <a:lnTo>
                      <a:pt x="39" y="414"/>
                    </a:lnTo>
                    <a:lnTo>
                      <a:pt x="26" y="433"/>
                    </a:lnTo>
                    <a:lnTo>
                      <a:pt x="19" y="442"/>
                    </a:lnTo>
                    <a:lnTo>
                      <a:pt x="13" y="452"/>
                    </a:lnTo>
                    <a:lnTo>
                      <a:pt x="0" y="461"/>
                    </a:lnTo>
                    <a:lnTo>
                      <a:pt x="6" y="452"/>
                    </a:lnTo>
                    <a:lnTo>
                      <a:pt x="13" y="442"/>
                    </a:lnTo>
                    <a:lnTo>
                      <a:pt x="19" y="433"/>
                    </a:lnTo>
                    <a:lnTo>
                      <a:pt x="19" y="414"/>
                    </a:lnTo>
                    <a:lnTo>
                      <a:pt x="26" y="404"/>
                    </a:lnTo>
                    <a:lnTo>
                      <a:pt x="26" y="395"/>
                    </a:lnTo>
                    <a:lnTo>
                      <a:pt x="26" y="386"/>
                    </a:lnTo>
                    <a:lnTo>
                      <a:pt x="32" y="376"/>
                    </a:lnTo>
                    <a:lnTo>
                      <a:pt x="32" y="358"/>
                    </a:lnTo>
                    <a:lnTo>
                      <a:pt x="32" y="338"/>
                    </a:lnTo>
                    <a:lnTo>
                      <a:pt x="32" y="329"/>
                    </a:lnTo>
                    <a:lnTo>
                      <a:pt x="32" y="310"/>
                    </a:lnTo>
                    <a:lnTo>
                      <a:pt x="32" y="291"/>
                    </a:lnTo>
                    <a:lnTo>
                      <a:pt x="32" y="282"/>
                    </a:lnTo>
                    <a:lnTo>
                      <a:pt x="32" y="273"/>
                    </a:lnTo>
                    <a:lnTo>
                      <a:pt x="32" y="254"/>
                    </a:lnTo>
                    <a:lnTo>
                      <a:pt x="32" y="245"/>
                    </a:lnTo>
                    <a:lnTo>
                      <a:pt x="32" y="235"/>
                    </a:lnTo>
                    <a:lnTo>
                      <a:pt x="39" y="225"/>
                    </a:lnTo>
                    <a:lnTo>
                      <a:pt x="39" y="216"/>
                    </a:lnTo>
                    <a:lnTo>
                      <a:pt x="45" y="207"/>
                    </a:lnTo>
                    <a:lnTo>
                      <a:pt x="45" y="197"/>
                    </a:lnTo>
                    <a:lnTo>
                      <a:pt x="52" y="188"/>
                    </a:lnTo>
                    <a:lnTo>
                      <a:pt x="52" y="179"/>
                    </a:lnTo>
                    <a:lnTo>
                      <a:pt x="52" y="169"/>
                    </a:lnTo>
                    <a:lnTo>
                      <a:pt x="52" y="160"/>
                    </a:lnTo>
                    <a:lnTo>
                      <a:pt x="52" y="150"/>
                    </a:lnTo>
                    <a:lnTo>
                      <a:pt x="45" y="141"/>
                    </a:lnTo>
                    <a:lnTo>
                      <a:pt x="39" y="13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32" y="84"/>
                    </a:lnTo>
                    <a:lnTo>
                      <a:pt x="39" y="75"/>
                    </a:lnTo>
                    <a:lnTo>
                      <a:pt x="39" y="66"/>
                    </a:lnTo>
                    <a:lnTo>
                      <a:pt x="45" y="66"/>
                    </a:lnTo>
                    <a:lnTo>
                      <a:pt x="45" y="56"/>
                    </a:lnTo>
                    <a:lnTo>
                      <a:pt x="52" y="56"/>
                    </a:lnTo>
                    <a:lnTo>
                      <a:pt x="58" y="46"/>
                    </a:lnTo>
                    <a:lnTo>
                      <a:pt x="65" y="46"/>
                    </a:lnTo>
                    <a:lnTo>
                      <a:pt x="65" y="37"/>
                    </a:lnTo>
                    <a:lnTo>
                      <a:pt x="71" y="28"/>
                    </a:lnTo>
                    <a:lnTo>
                      <a:pt x="71" y="18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18" y="9"/>
                    </a:lnTo>
                    <a:lnTo>
                      <a:pt x="98" y="28"/>
                    </a:lnTo>
                    <a:lnTo>
                      <a:pt x="105" y="28"/>
                    </a:lnTo>
                    <a:lnTo>
                      <a:pt x="105" y="18"/>
                    </a:lnTo>
                    <a:lnTo>
                      <a:pt x="111" y="18"/>
                    </a:lnTo>
                    <a:lnTo>
                      <a:pt x="118" y="9"/>
                    </a:lnTo>
                    <a:lnTo>
                      <a:pt x="124" y="9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Freeform 190"/>
              <p:cNvSpPr>
                <a:spLocks/>
              </p:cNvSpPr>
              <p:nvPr/>
            </p:nvSpPr>
            <p:spPr bwMode="auto">
              <a:xfrm>
                <a:off x="1023" y="1649"/>
                <a:ext cx="149" cy="49"/>
              </a:xfrm>
              <a:custGeom>
                <a:avLst/>
                <a:gdLst/>
                <a:ahLst/>
                <a:cxnLst>
                  <a:cxn ang="0">
                    <a:pos x="166" y="38"/>
                  </a:cxn>
                  <a:cxn ang="0">
                    <a:pos x="146" y="28"/>
                  </a:cxn>
                  <a:cxn ang="0">
                    <a:pos x="139" y="19"/>
                  </a:cxn>
                  <a:cxn ang="0">
                    <a:pos x="132" y="9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19" y="0"/>
                  </a:cxn>
                  <a:cxn ang="0">
                    <a:pos x="112" y="0"/>
                  </a:cxn>
                  <a:cxn ang="0">
                    <a:pos x="112" y="9"/>
                  </a:cxn>
                  <a:cxn ang="0">
                    <a:pos x="106" y="9"/>
                  </a:cxn>
                  <a:cxn ang="0">
                    <a:pos x="106" y="19"/>
                  </a:cxn>
                  <a:cxn ang="0">
                    <a:pos x="99" y="19"/>
                  </a:cxn>
                  <a:cxn ang="0">
                    <a:pos x="92" y="28"/>
                  </a:cxn>
                  <a:cxn ang="0">
                    <a:pos x="86" y="28"/>
                  </a:cxn>
                  <a:cxn ang="0">
                    <a:pos x="79" y="28"/>
                  </a:cxn>
                  <a:cxn ang="0">
                    <a:pos x="73" y="28"/>
                  </a:cxn>
                  <a:cxn ang="0">
                    <a:pos x="59" y="28"/>
                  </a:cxn>
                  <a:cxn ang="0">
                    <a:pos x="53" y="19"/>
                  </a:cxn>
                  <a:cxn ang="0">
                    <a:pos x="39" y="19"/>
                  </a:cxn>
                  <a:cxn ang="0">
                    <a:pos x="26" y="19"/>
                  </a:cxn>
                  <a:cxn ang="0">
                    <a:pos x="19" y="28"/>
                  </a:cxn>
                  <a:cxn ang="0">
                    <a:pos x="13" y="28"/>
                  </a:cxn>
                  <a:cxn ang="0">
                    <a:pos x="6" y="38"/>
                  </a:cxn>
                  <a:cxn ang="0">
                    <a:pos x="0" y="48"/>
                  </a:cxn>
                </a:cxnLst>
                <a:rect l="0" t="0" r="r" b="b"/>
                <a:pathLst>
                  <a:path w="167" h="49">
                    <a:moveTo>
                      <a:pt x="166" y="38"/>
                    </a:moveTo>
                    <a:lnTo>
                      <a:pt x="146" y="28"/>
                    </a:lnTo>
                    <a:lnTo>
                      <a:pt x="139" y="19"/>
                    </a:lnTo>
                    <a:lnTo>
                      <a:pt x="132" y="9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9" y="0"/>
                    </a:lnTo>
                    <a:lnTo>
                      <a:pt x="112" y="0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6" y="19"/>
                    </a:lnTo>
                    <a:lnTo>
                      <a:pt x="99" y="19"/>
                    </a:lnTo>
                    <a:lnTo>
                      <a:pt x="92" y="28"/>
                    </a:lnTo>
                    <a:lnTo>
                      <a:pt x="86" y="28"/>
                    </a:lnTo>
                    <a:lnTo>
                      <a:pt x="79" y="28"/>
                    </a:lnTo>
                    <a:lnTo>
                      <a:pt x="73" y="28"/>
                    </a:lnTo>
                    <a:lnTo>
                      <a:pt x="59" y="28"/>
                    </a:lnTo>
                    <a:lnTo>
                      <a:pt x="53" y="19"/>
                    </a:lnTo>
                    <a:lnTo>
                      <a:pt x="39" y="19"/>
                    </a:lnTo>
                    <a:lnTo>
                      <a:pt x="26" y="19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6" y="3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Freeform 191"/>
              <p:cNvSpPr>
                <a:spLocks/>
              </p:cNvSpPr>
              <p:nvPr/>
            </p:nvSpPr>
            <p:spPr bwMode="auto">
              <a:xfrm>
                <a:off x="1118" y="1677"/>
                <a:ext cx="78" cy="231"/>
              </a:xfrm>
              <a:custGeom>
                <a:avLst/>
                <a:gdLst/>
                <a:ahLst/>
                <a:cxnLst>
                  <a:cxn ang="0">
                    <a:pos x="87" y="230"/>
                  </a:cxn>
                  <a:cxn ang="0">
                    <a:pos x="87" y="210"/>
                  </a:cxn>
                  <a:cxn ang="0">
                    <a:pos x="87" y="192"/>
                  </a:cxn>
                  <a:cxn ang="0">
                    <a:pos x="87" y="182"/>
                  </a:cxn>
                  <a:cxn ang="0">
                    <a:pos x="87" y="172"/>
                  </a:cxn>
                  <a:cxn ang="0">
                    <a:pos x="87" y="163"/>
                  </a:cxn>
                  <a:cxn ang="0">
                    <a:pos x="87" y="153"/>
                  </a:cxn>
                  <a:cxn ang="0">
                    <a:pos x="87" y="143"/>
                  </a:cxn>
                  <a:cxn ang="0">
                    <a:pos x="87" y="133"/>
                  </a:cxn>
                  <a:cxn ang="0">
                    <a:pos x="80" y="124"/>
                  </a:cxn>
                  <a:cxn ang="0">
                    <a:pos x="80" y="115"/>
                  </a:cxn>
                  <a:cxn ang="0">
                    <a:pos x="73" y="105"/>
                  </a:cxn>
                  <a:cxn ang="0">
                    <a:pos x="73" y="96"/>
                  </a:cxn>
                  <a:cxn ang="0">
                    <a:pos x="53" y="66"/>
                  </a:cxn>
                  <a:cxn ang="0">
                    <a:pos x="33" y="29"/>
                  </a:cxn>
                  <a:cxn ang="0">
                    <a:pos x="20" y="19"/>
                  </a:cxn>
                  <a:cxn ang="0">
                    <a:pos x="13" y="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88" h="231">
                    <a:moveTo>
                      <a:pt x="87" y="230"/>
                    </a:moveTo>
                    <a:lnTo>
                      <a:pt x="87" y="210"/>
                    </a:lnTo>
                    <a:lnTo>
                      <a:pt x="87" y="192"/>
                    </a:lnTo>
                    <a:lnTo>
                      <a:pt x="87" y="182"/>
                    </a:lnTo>
                    <a:lnTo>
                      <a:pt x="87" y="172"/>
                    </a:lnTo>
                    <a:lnTo>
                      <a:pt x="87" y="163"/>
                    </a:lnTo>
                    <a:lnTo>
                      <a:pt x="87" y="153"/>
                    </a:lnTo>
                    <a:lnTo>
                      <a:pt x="87" y="143"/>
                    </a:lnTo>
                    <a:lnTo>
                      <a:pt x="87" y="133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5"/>
                    </a:lnTo>
                    <a:lnTo>
                      <a:pt x="73" y="96"/>
                    </a:lnTo>
                    <a:lnTo>
                      <a:pt x="53" y="66"/>
                    </a:lnTo>
                    <a:lnTo>
                      <a:pt x="33" y="29"/>
                    </a:lnTo>
                    <a:lnTo>
                      <a:pt x="20" y="1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Freeform 192"/>
              <p:cNvSpPr>
                <a:spLocks/>
              </p:cNvSpPr>
              <p:nvPr/>
            </p:nvSpPr>
            <p:spPr bwMode="auto">
              <a:xfrm>
                <a:off x="1017" y="1688"/>
                <a:ext cx="54" cy="344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53" y="9"/>
                  </a:cxn>
                  <a:cxn ang="0">
                    <a:pos x="46" y="19"/>
                  </a:cxn>
                  <a:cxn ang="0">
                    <a:pos x="46" y="28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76"/>
                  </a:cxn>
                  <a:cxn ang="0">
                    <a:pos x="53" y="85"/>
                  </a:cxn>
                  <a:cxn ang="0">
                    <a:pos x="53" y="95"/>
                  </a:cxn>
                  <a:cxn ang="0">
                    <a:pos x="53" y="104"/>
                  </a:cxn>
                  <a:cxn ang="0">
                    <a:pos x="53" y="114"/>
                  </a:cxn>
                  <a:cxn ang="0">
                    <a:pos x="53" y="123"/>
                  </a:cxn>
                  <a:cxn ang="0">
                    <a:pos x="53" y="133"/>
                  </a:cxn>
                  <a:cxn ang="0">
                    <a:pos x="46" y="142"/>
                  </a:cxn>
                  <a:cxn ang="0">
                    <a:pos x="46" y="162"/>
                  </a:cxn>
                  <a:cxn ang="0">
                    <a:pos x="40" y="180"/>
                  </a:cxn>
                  <a:cxn ang="0">
                    <a:pos x="40" y="200"/>
                  </a:cxn>
                  <a:cxn ang="0">
                    <a:pos x="33" y="219"/>
                  </a:cxn>
                  <a:cxn ang="0">
                    <a:pos x="33" y="228"/>
                  </a:cxn>
                  <a:cxn ang="0">
                    <a:pos x="26" y="238"/>
                  </a:cxn>
                  <a:cxn ang="0">
                    <a:pos x="26" y="247"/>
                  </a:cxn>
                  <a:cxn ang="0">
                    <a:pos x="20" y="247"/>
                  </a:cxn>
                  <a:cxn ang="0">
                    <a:pos x="20" y="257"/>
                  </a:cxn>
                  <a:cxn ang="0">
                    <a:pos x="20" y="266"/>
                  </a:cxn>
                  <a:cxn ang="0">
                    <a:pos x="20" y="276"/>
                  </a:cxn>
                  <a:cxn ang="0">
                    <a:pos x="0" y="343"/>
                  </a:cxn>
                </a:cxnLst>
                <a:rect l="0" t="0" r="r" b="b"/>
                <a:pathLst>
                  <a:path w="61" h="344">
                    <a:moveTo>
                      <a:pt x="60" y="0"/>
                    </a:moveTo>
                    <a:lnTo>
                      <a:pt x="53" y="0"/>
                    </a:lnTo>
                    <a:lnTo>
                      <a:pt x="53" y="9"/>
                    </a:lnTo>
                    <a:lnTo>
                      <a:pt x="46" y="19"/>
                    </a:lnTo>
                    <a:lnTo>
                      <a:pt x="46" y="28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95"/>
                    </a:lnTo>
                    <a:lnTo>
                      <a:pt x="53" y="104"/>
                    </a:lnTo>
                    <a:lnTo>
                      <a:pt x="53" y="114"/>
                    </a:lnTo>
                    <a:lnTo>
                      <a:pt x="53" y="123"/>
                    </a:lnTo>
                    <a:lnTo>
                      <a:pt x="53" y="133"/>
                    </a:lnTo>
                    <a:lnTo>
                      <a:pt x="46" y="142"/>
                    </a:lnTo>
                    <a:lnTo>
                      <a:pt x="46" y="162"/>
                    </a:lnTo>
                    <a:lnTo>
                      <a:pt x="40" y="180"/>
                    </a:lnTo>
                    <a:lnTo>
                      <a:pt x="40" y="200"/>
                    </a:lnTo>
                    <a:lnTo>
                      <a:pt x="33" y="219"/>
                    </a:lnTo>
                    <a:lnTo>
                      <a:pt x="33" y="228"/>
                    </a:lnTo>
                    <a:lnTo>
                      <a:pt x="26" y="238"/>
                    </a:lnTo>
                    <a:lnTo>
                      <a:pt x="26" y="247"/>
                    </a:lnTo>
                    <a:lnTo>
                      <a:pt x="20" y="247"/>
                    </a:lnTo>
                    <a:lnTo>
                      <a:pt x="20" y="257"/>
                    </a:lnTo>
                    <a:lnTo>
                      <a:pt x="20" y="266"/>
                    </a:lnTo>
                    <a:lnTo>
                      <a:pt x="20" y="276"/>
                    </a:lnTo>
                    <a:lnTo>
                      <a:pt x="0" y="343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Freeform 193"/>
              <p:cNvSpPr>
                <a:spLocks/>
              </p:cNvSpPr>
              <p:nvPr/>
            </p:nvSpPr>
            <p:spPr bwMode="auto">
              <a:xfrm>
                <a:off x="1304" y="1764"/>
                <a:ext cx="264" cy="471"/>
              </a:xfrm>
              <a:custGeom>
                <a:avLst/>
                <a:gdLst/>
                <a:ahLst/>
                <a:cxnLst>
                  <a:cxn ang="0">
                    <a:pos x="6" y="188"/>
                  </a:cxn>
                  <a:cxn ang="0">
                    <a:pos x="20" y="178"/>
                  </a:cxn>
                  <a:cxn ang="0">
                    <a:pos x="26" y="160"/>
                  </a:cxn>
                  <a:cxn ang="0">
                    <a:pos x="26" y="131"/>
                  </a:cxn>
                  <a:cxn ang="0">
                    <a:pos x="26" y="84"/>
                  </a:cxn>
                  <a:cxn ang="0">
                    <a:pos x="33" y="56"/>
                  </a:cxn>
                  <a:cxn ang="0">
                    <a:pos x="46" y="28"/>
                  </a:cxn>
                  <a:cxn ang="0">
                    <a:pos x="65" y="9"/>
                  </a:cxn>
                  <a:cxn ang="0">
                    <a:pos x="78" y="0"/>
                  </a:cxn>
                  <a:cxn ang="0">
                    <a:pos x="98" y="0"/>
                  </a:cxn>
                  <a:cxn ang="0">
                    <a:pos x="118" y="9"/>
                  </a:cxn>
                  <a:cxn ang="0">
                    <a:pos x="138" y="28"/>
                  </a:cxn>
                  <a:cxn ang="0">
                    <a:pos x="144" y="46"/>
                  </a:cxn>
                  <a:cxn ang="0">
                    <a:pos x="157" y="65"/>
                  </a:cxn>
                  <a:cxn ang="0">
                    <a:pos x="164" y="94"/>
                  </a:cxn>
                  <a:cxn ang="0">
                    <a:pos x="170" y="131"/>
                  </a:cxn>
                  <a:cxn ang="0">
                    <a:pos x="177" y="169"/>
                  </a:cxn>
                  <a:cxn ang="0">
                    <a:pos x="190" y="188"/>
                  </a:cxn>
                  <a:cxn ang="0">
                    <a:pos x="204" y="206"/>
                  </a:cxn>
                  <a:cxn ang="0">
                    <a:pos x="217" y="235"/>
                  </a:cxn>
                  <a:cxn ang="0">
                    <a:pos x="217" y="263"/>
                  </a:cxn>
                  <a:cxn ang="0">
                    <a:pos x="223" y="300"/>
                  </a:cxn>
                  <a:cxn ang="0">
                    <a:pos x="230" y="338"/>
                  </a:cxn>
                  <a:cxn ang="0">
                    <a:pos x="243" y="385"/>
                  </a:cxn>
                  <a:cxn ang="0">
                    <a:pos x="249" y="413"/>
                  </a:cxn>
                  <a:cxn ang="0">
                    <a:pos x="269" y="441"/>
                  </a:cxn>
                  <a:cxn ang="0">
                    <a:pos x="289" y="470"/>
                  </a:cxn>
                  <a:cxn ang="0">
                    <a:pos x="282" y="470"/>
                  </a:cxn>
                  <a:cxn ang="0">
                    <a:pos x="256" y="441"/>
                  </a:cxn>
                  <a:cxn ang="0">
                    <a:pos x="223" y="404"/>
                  </a:cxn>
                  <a:cxn ang="0">
                    <a:pos x="197" y="366"/>
                  </a:cxn>
                  <a:cxn ang="0">
                    <a:pos x="183" y="338"/>
                  </a:cxn>
                  <a:cxn ang="0">
                    <a:pos x="170" y="309"/>
                  </a:cxn>
                  <a:cxn ang="0">
                    <a:pos x="164" y="281"/>
                  </a:cxn>
                  <a:cxn ang="0">
                    <a:pos x="164" y="253"/>
                  </a:cxn>
                  <a:cxn ang="0">
                    <a:pos x="157" y="225"/>
                  </a:cxn>
                  <a:cxn ang="0">
                    <a:pos x="144" y="216"/>
                  </a:cxn>
                  <a:cxn ang="0">
                    <a:pos x="125" y="197"/>
                  </a:cxn>
                  <a:cxn ang="0">
                    <a:pos x="98" y="160"/>
                  </a:cxn>
                  <a:cxn ang="0">
                    <a:pos x="85" y="122"/>
                  </a:cxn>
                  <a:cxn ang="0">
                    <a:pos x="65" y="112"/>
                  </a:cxn>
                  <a:cxn ang="0">
                    <a:pos x="52" y="122"/>
                  </a:cxn>
                  <a:cxn ang="0">
                    <a:pos x="33" y="140"/>
                  </a:cxn>
                  <a:cxn ang="0">
                    <a:pos x="26" y="169"/>
                  </a:cxn>
                  <a:cxn ang="0">
                    <a:pos x="6" y="188"/>
                  </a:cxn>
                </a:cxnLst>
                <a:rect l="0" t="0" r="r" b="b"/>
                <a:pathLst>
                  <a:path w="297" h="471">
                    <a:moveTo>
                      <a:pt x="0" y="188"/>
                    </a:moveTo>
                    <a:lnTo>
                      <a:pt x="0" y="188"/>
                    </a:lnTo>
                    <a:lnTo>
                      <a:pt x="6" y="188"/>
                    </a:lnTo>
                    <a:lnTo>
                      <a:pt x="13" y="188"/>
                    </a:lnTo>
                    <a:lnTo>
                      <a:pt x="13" y="178"/>
                    </a:lnTo>
                    <a:lnTo>
                      <a:pt x="20" y="178"/>
                    </a:lnTo>
                    <a:lnTo>
                      <a:pt x="20" y="169"/>
                    </a:lnTo>
                    <a:lnTo>
                      <a:pt x="20" y="160"/>
                    </a:lnTo>
                    <a:lnTo>
                      <a:pt x="26" y="160"/>
                    </a:lnTo>
                    <a:lnTo>
                      <a:pt x="26" y="150"/>
                    </a:lnTo>
                    <a:lnTo>
                      <a:pt x="26" y="140"/>
                    </a:lnTo>
                    <a:lnTo>
                      <a:pt x="26" y="131"/>
                    </a:lnTo>
                    <a:lnTo>
                      <a:pt x="26" y="122"/>
                    </a:lnTo>
                    <a:lnTo>
                      <a:pt x="20" y="103"/>
                    </a:lnTo>
                    <a:lnTo>
                      <a:pt x="26" y="84"/>
                    </a:lnTo>
                    <a:lnTo>
                      <a:pt x="26" y="74"/>
                    </a:lnTo>
                    <a:lnTo>
                      <a:pt x="26" y="65"/>
                    </a:lnTo>
                    <a:lnTo>
                      <a:pt x="33" y="56"/>
                    </a:lnTo>
                    <a:lnTo>
                      <a:pt x="33" y="46"/>
                    </a:lnTo>
                    <a:lnTo>
                      <a:pt x="39" y="37"/>
                    </a:lnTo>
                    <a:lnTo>
                      <a:pt x="46" y="28"/>
                    </a:lnTo>
                    <a:lnTo>
                      <a:pt x="52" y="18"/>
                    </a:lnTo>
                    <a:lnTo>
                      <a:pt x="59" y="9"/>
                    </a:lnTo>
                    <a:lnTo>
                      <a:pt x="65" y="9"/>
                    </a:lnTo>
                    <a:lnTo>
                      <a:pt x="72" y="9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9"/>
                    </a:lnTo>
                    <a:lnTo>
                      <a:pt x="112" y="9"/>
                    </a:lnTo>
                    <a:lnTo>
                      <a:pt x="118" y="9"/>
                    </a:lnTo>
                    <a:lnTo>
                      <a:pt x="125" y="18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38" y="37"/>
                    </a:lnTo>
                    <a:lnTo>
                      <a:pt x="144" y="37"/>
                    </a:lnTo>
                    <a:lnTo>
                      <a:pt x="144" y="46"/>
                    </a:lnTo>
                    <a:lnTo>
                      <a:pt x="151" y="46"/>
                    </a:lnTo>
                    <a:lnTo>
                      <a:pt x="151" y="56"/>
                    </a:lnTo>
                    <a:lnTo>
                      <a:pt x="157" y="65"/>
                    </a:lnTo>
                    <a:lnTo>
                      <a:pt x="157" y="74"/>
                    </a:lnTo>
                    <a:lnTo>
                      <a:pt x="164" y="84"/>
                    </a:lnTo>
                    <a:lnTo>
                      <a:pt x="164" y="94"/>
                    </a:lnTo>
                    <a:lnTo>
                      <a:pt x="164" y="112"/>
                    </a:lnTo>
                    <a:lnTo>
                      <a:pt x="170" y="122"/>
                    </a:lnTo>
                    <a:lnTo>
                      <a:pt x="170" y="131"/>
                    </a:lnTo>
                    <a:lnTo>
                      <a:pt x="170" y="150"/>
                    </a:lnTo>
                    <a:lnTo>
                      <a:pt x="177" y="160"/>
                    </a:lnTo>
                    <a:lnTo>
                      <a:pt x="177" y="169"/>
                    </a:lnTo>
                    <a:lnTo>
                      <a:pt x="183" y="178"/>
                    </a:lnTo>
                    <a:lnTo>
                      <a:pt x="190" y="178"/>
                    </a:lnTo>
                    <a:lnTo>
                      <a:pt x="190" y="188"/>
                    </a:lnTo>
                    <a:lnTo>
                      <a:pt x="197" y="188"/>
                    </a:lnTo>
                    <a:lnTo>
                      <a:pt x="204" y="197"/>
                    </a:lnTo>
                    <a:lnTo>
                      <a:pt x="204" y="206"/>
                    </a:lnTo>
                    <a:lnTo>
                      <a:pt x="210" y="216"/>
                    </a:lnTo>
                    <a:lnTo>
                      <a:pt x="210" y="225"/>
                    </a:lnTo>
                    <a:lnTo>
                      <a:pt x="217" y="235"/>
                    </a:lnTo>
                    <a:lnTo>
                      <a:pt x="217" y="244"/>
                    </a:lnTo>
                    <a:lnTo>
                      <a:pt x="217" y="253"/>
                    </a:lnTo>
                    <a:lnTo>
                      <a:pt x="217" y="263"/>
                    </a:lnTo>
                    <a:lnTo>
                      <a:pt x="223" y="281"/>
                    </a:lnTo>
                    <a:lnTo>
                      <a:pt x="223" y="291"/>
                    </a:lnTo>
                    <a:lnTo>
                      <a:pt x="223" y="300"/>
                    </a:lnTo>
                    <a:lnTo>
                      <a:pt x="223" y="319"/>
                    </a:lnTo>
                    <a:lnTo>
                      <a:pt x="223" y="329"/>
                    </a:lnTo>
                    <a:lnTo>
                      <a:pt x="230" y="338"/>
                    </a:lnTo>
                    <a:lnTo>
                      <a:pt x="230" y="347"/>
                    </a:lnTo>
                    <a:lnTo>
                      <a:pt x="236" y="366"/>
                    </a:lnTo>
                    <a:lnTo>
                      <a:pt x="243" y="385"/>
                    </a:lnTo>
                    <a:lnTo>
                      <a:pt x="243" y="395"/>
                    </a:lnTo>
                    <a:lnTo>
                      <a:pt x="249" y="404"/>
                    </a:lnTo>
                    <a:lnTo>
                      <a:pt x="249" y="413"/>
                    </a:lnTo>
                    <a:lnTo>
                      <a:pt x="256" y="423"/>
                    </a:lnTo>
                    <a:lnTo>
                      <a:pt x="262" y="432"/>
                    </a:lnTo>
                    <a:lnTo>
                      <a:pt x="269" y="441"/>
                    </a:lnTo>
                    <a:lnTo>
                      <a:pt x="275" y="451"/>
                    </a:lnTo>
                    <a:lnTo>
                      <a:pt x="282" y="460"/>
                    </a:lnTo>
                    <a:lnTo>
                      <a:pt x="289" y="470"/>
                    </a:lnTo>
                    <a:lnTo>
                      <a:pt x="296" y="470"/>
                    </a:lnTo>
                    <a:lnTo>
                      <a:pt x="289" y="470"/>
                    </a:lnTo>
                    <a:lnTo>
                      <a:pt x="282" y="470"/>
                    </a:lnTo>
                    <a:lnTo>
                      <a:pt x="269" y="460"/>
                    </a:lnTo>
                    <a:lnTo>
                      <a:pt x="262" y="451"/>
                    </a:lnTo>
                    <a:lnTo>
                      <a:pt x="256" y="441"/>
                    </a:lnTo>
                    <a:lnTo>
                      <a:pt x="243" y="432"/>
                    </a:lnTo>
                    <a:lnTo>
                      <a:pt x="230" y="413"/>
                    </a:lnTo>
                    <a:lnTo>
                      <a:pt x="223" y="404"/>
                    </a:lnTo>
                    <a:lnTo>
                      <a:pt x="210" y="385"/>
                    </a:lnTo>
                    <a:lnTo>
                      <a:pt x="204" y="375"/>
                    </a:lnTo>
                    <a:lnTo>
                      <a:pt x="197" y="366"/>
                    </a:lnTo>
                    <a:lnTo>
                      <a:pt x="197" y="357"/>
                    </a:lnTo>
                    <a:lnTo>
                      <a:pt x="190" y="347"/>
                    </a:lnTo>
                    <a:lnTo>
                      <a:pt x="183" y="338"/>
                    </a:lnTo>
                    <a:lnTo>
                      <a:pt x="177" y="329"/>
                    </a:lnTo>
                    <a:lnTo>
                      <a:pt x="177" y="319"/>
                    </a:lnTo>
                    <a:lnTo>
                      <a:pt x="170" y="309"/>
                    </a:lnTo>
                    <a:lnTo>
                      <a:pt x="170" y="300"/>
                    </a:lnTo>
                    <a:lnTo>
                      <a:pt x="170" y="291"/>
                    </a:lnTo>
                    <a:lnTo>
                      <a:pt x="164" y="281"/>
                    </a:lnTo>
                    <a:lnTo>
                      <a:pt x="164" y="272"/>
                    </a:lnTo>
                    <a:lnTo>
                      <a:pt x="164" y="263"/>
                    </a:lnTo>
                    <a:lnTo>
                      <a:pt x="164" y="253"/>
                    </a:lnTo>
                    <a:lnTo>
                      <a:pt x="164" y="244"/>
                    </a:lnTo>
                    <a:lnTo>
                      <a:pt x="157" y="235"/>
                    </a:lnTo>
                    <a:lnTo>
                      <a:pt x="157" y="225"/>
                    </a:lnTo>
                    <a:lnTo>
                      <a:pt x="151" y="225"/>
                    </a:lnTo>
                    <a:lnTo>
                      <a:pt x="151" y="216"/>
                    </a:lnTo>
                    <a:lnTo>
                      <a:pt x="144" y="216"/>
                    </a:lnTo>
                    <a:lnTo>
                      <a:pt x="138" y="216"/>
                    </a:lnTo>
                    <a:lnTo>
                      <a:pt x="131" y="206"/>
                    </a:lnTo>
                    <a:lnTo>
                      <a:pt x="125" y="197"/>
                    </a:lnTo>
                    <a:lnTo>
                      <a:pt x="118" y="188"/>
                    </a:lnTo>
                    <a:lnTo>
                      <a:pt x="112" y="178"/>
                    </a:lnTo>
                    <a:lnTo>
                      <a:pt x="98" y="160"/>
                    </a:lnTo>
                    <a:lnTo>
                      <a:pt x="91" y="131"/>
                    </a:lnTo>
                    <a:lnTo>
                      <a:pt x="85" y="131"/>
                    </a:lnTo>
                    <a:lnTo>
                      <a:pt x="85" y="122"/>
                    </a:lnTo>
                    <a:lnTo>
                      <a:pt x="78" y="122"/>
                    </a:lnTo>
                    <a:lnTo>
                      <a:pt x="72" y="112"/>
                    </a:lnTo>
                    <a:lnTo>
                      <a:pt x="65" y="112"/>
                    </a:lnTo>
                    <a:lnTo>
                      <a:pt x="59" y="112"/>
                    </a:lnTo>
                    <a:lnTo>
                      <a:pt x="52" y="112"/>
                    </a:lnTo>
                    <a:lnTo>
                      <a:pt x="52" y="122"/>
                    </a:lnTo>
                    <a:lnTo>
                      <a:pt x="46" y="122"/>
                    </a:lnTo>
                    <a:lnTo>
                      <a:pt x="39" y="131"/>
                    </a:lnTo>
                    <a:lnTo>
                      <a:pt x="33" y="140"/>
                    </a:lnTo>
                    <a:lnTo>
                      <a:pt x="33" y="150"/>
                    </a:lnTo>
                    <a:lnTo>
                      <a:pt x="33" y="160"/>
                    </a:lnTo>
                    <a:lnTo>
                      <a:pt x="26" y="169"/>
                    </a:lnTo>
                    <a:lnTo>
                      <a:pt x="20" y="178"/>
                    </a:lnTo>
                    <a:lnTo>
                      <a:pt x="13" y="188"/>
                    </a:lnTo>
                    <a:lnTo>
                      <a:pt x="6" y="188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Freeform 194"/>
              <p:cNvSpPr>
                <a:spLocks/>
              </p:cNvSpPr>
              <p:nvPr/>
            </p:nvSpPr>
            <p:spPr bwMode="auto">
              <a:xfrm>
                <a:off x="1250" y="1820"/>
                <a:ext cx="85" cy="129"/>
              </a:xfrm>
              <a:custGeom>
                <a:avLst/>
                <a:gdLst/>
                <a:ahLst/>
                <a:cxnLst>
                  <a:cxn ang="0">
                    <a:pos x="95" y="8"/>
                  </a:cxn>
                  <a:cxn ang="0">
                    <a:pos x="95" y="8"/>
                  </a:cxn>
                  <a:cxn ang="0">
                    <a:pos x="88" y="8"/>
                  </a:cxn>
                  <a:cxn ang="0">
                    <a:pos x="81" y="8"/>
                  </a:cxn>
                  <a:cxn ang="0">
                    <a:pos x="81" y="0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38" y="8"/>
                  </a:cxn>
                  <a:cxn ang="0">
                    <a:pos x="31" y="8"/>
                  </a:cxn>
                  <a:cxn ang="0">
                    <a:pos x="25" y="17"/>
                  </a:cxn>
                  <a:cxn ang="0">
                    <a:pos x="19" y="17"/>
                  </a:cxn>
                  <a:cxn ang="0">
                    <a:pos x="19" y="27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6" y="54"/>
                  </a:cxn>
                  <a:cxn ang="0">
                    <a:pos x="6" y="64"/>
                  </a:cxn>
                  <a:cxn ang="0">
                    <a:pos x="6" y="82"/>
                  </a:cxn>
                  <a:cxn ang="0">
                    <a:pos x="0" y="100"/>
                  </a:cxn>
                  <a:cxn ang="0">
                    <a:pos x="0" y="128"/>
                  </a:cxn>
                  <a:cxn ang="0">
                    <a:pos x="95" y="8"/>
                  </a:cxn>
                </a:cxnLst>
                <a:rect l="0" t="0" r="r" b="b"/>
                <a:pathLst>
                  <a:path w="96" h="129">
                    <a:moveTo>
                      <a:pt x="95" y="8"/>
                    </a:moveTo>
                    <a:lnTo>
                      <a:pt x="95" y="8"/>
                    </a:lnTo>
                    <a:lnTo>
                      <a:pt x="88" y="8"/>
                    </a:lnTo>
                    <a:lnTo>
                      <a:pt x="81" y="8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9" y="17"/>
                    </a:lnTo>
                    <a:lnTo>
                      <a:pt x="19" y="27"/>
                    </a:lnTo>
                    <a:lnTo>
                      <a:pt x="13" y="36"/>
                    </a:lnTo>
                    <a:lnTo>
                      <a:pt x="13" y="45"/>
                    </a:lnTo>
                    <a:lnTo>
                      <a:pt x="6" y="54"/>
                    </a:lnTo>
                    <a:lnTo>
                      <a:pt x="6" y="64"/>
                    </a:lnTo>
                    <a:lnTo>
                      <a:pt x="6" y="82"/>
                    </a:lnTo>
                    <a:lnTo>
                      <a:pt x="0" y="100"/>
                    </a:lnTo>
                    <a:lnTo>
                      <a:pt x="0" y="128"/>
                    </a:lnTo>
                    <a:lnTo>
                      <a:pt x="95" y="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Freeform 195"/>
              <p:cNvSpPr>
                <a:spLocks/>
              </p:cNvSpPr>
              <p:nvPr/>
            </p:nvSpPr>
            <p:spPr bwMode="auto">
              <a:xfrm>
                <a:off x="1190" y="1849"/>
                <a:ext cx="134" cy="309"/>
              </a:xfrm>
              <a:custGeom>
                <a:avLst/>
                <a:gdLst/>
                <a:ahLst/>
                <a:cxnLst>
                  <a:cxn ang="0">
                    <a:pos x="6" y="308"/>
                  </a:cxn>
                  <a:cxn ang="0">
                    <a:pos x="13" y="298"/>
                  </a:cxn>
                  <a:cxn ang="0">
                    <a:pos x="26" y="289"/>
                  </a:cxn>
                  <a:cxn ang="0">
                    <a:pos x="45" y="270"/>
                  </a:cxn>
                  <a:cxn ang="0">
                    <a:pos x="64" y="252"/>
                  </a:cxn>
                  <a:cxn ang="0">
                    <a:pos x="77" y="233"/>
                  </a:cxn>
                  <a:cxn ang="0">
                    <a:pos x="84" y="214"/>
                  </a:cxn>
                  <a:cxn ang="0">
                    <a:pos x="97" y="186"/>
                  </a:cxn>
                  <a:cxn ang="0">
                    <a:pos x="97" y="168"/>
                  </a:cxn>
                  <a:cxn ang="0">
                    <a:pos x="103" y="149"/>
                  </a:cxn>
                  <a:cxn ang="0">
                    <a:pos x="103" y="130"/>
                  </a:cxn>
                  <a:cxn ang="0">
                    <a:pos x="116" y="112"/>
                  </a:cxn>
                  <a:cxn ang="0">
                    <a:pos x="129" y="112"/>
                  </a:cxn>
                  <a:cxn ang="0">
                    <a:pos x="135" y="102"/>
                  </a:cxn>
                  <a:cxn ang="0">
                    <a:pos x="142" y="93"/>
                  </a:cxn>
                  <a:cxn ang="0">
                    <a:pos x="142" y="74"/>
                  </a:cxn>
                  <a:cxn ang="0">
                    <a:pos x="149" y="65"/>
                  </a:cxn>
                  <a:cxn ang="0">
                    <a:pos x="149" y="46"/>
                  </a:cxn>
                  <a:cxn ang="0">
                    <a:pos x="149" y="28"/>
                  </a:cxn>
                  <a:cxn ang="0">
                    <a:pos x="142" y="9"/>
                  </a:cxn>
                  <a:cxn ang="0">
                    <a:pos x="149" y="0"/>
                  </a:cxn>
                  <a:cxn ang="0">
                    <a:pos x="129" y="18"/>
                  </a:cxn>
                  <a:cxn ang="0">
                    <a:pos x="103" y="46"/>
                  </a:cxn>
                  <a:cxn ang="0">
                    <a:pos x="71" y="93"/>
                  </a:cxn>
                  <a:cxn ang="0">
                    <a:pos x="58" y="121"/>
                  </a:cxn>
                  <a:cxn ang="0">
                    <a:pos x="38" y="130"/>
                  </a:cxn>
                  <a:cxn ang="0">
                    <a:pos x="26" y="149"/>
                  </a:cxn>
                  <a:cxn ang="0">
                    <a:pos x="13" y="168"/>
                  </a:cxn>
                  <a:cxn ang="0">
                    <a:pos x="6" y="186"/>
                  </a:cxn>
                  <a:cxn ang="0">
                    <a:pos x="0" y="214"/>
                  </a:cxn>
                  <a:cxn ang="0">
                    <a:pos x="0" y="233"/>
                  </a:cxn>
                  <a:cxn ang="0">
                    <a:pos x="0" y="261"/>
                  </a:cxn>
                  <a:cxn ang="0">
                    <a:pos x="0" y="279"/>
                  </a:cxn>
                  <a:cxn ang="0">
                    <a:pos x="6" y="308"/>
                  </a:cxn>
                </a:cxnLst>
                <a:rect l="0" t="0" r="r" b="b"/>
                <a:pathLst>
                  <a:path w="150" h="309">
                    <a:moveTo>
                      <a:pt x="6" y="308"/>
                    </a:moveTo>
                    <a:lnTo>
                      <a:pt x="6" y="308"/>
                    </a:lnTo>
                    <a:lnTo>
                      <a:pt x="6" y="298"/>
                    </a:lnTo>
                    <a:lnTo>
                      <a:pt x="13" y="298"/>
                    </a:lnTo>
                    <a:lnTo>
                      <a:pt x="19" y="289"/>
                    </a:lnTo>
                    <a:lnTo>
                      <a:pt x="26" y="289"/>
                    </a:lnTo>
                    <a:lnTo>
                      <a:pt x="38" y="279"/>
                    </a:lnTo>
                    <a:lnTo>
                      <a:pt x="45" y="270"/>
                    </a:lnTo>
                    <a:lnTo>
                      <a:pt x="51" y="261"/>
                    </a:lnTo>
                    <a:lnTo>
                      <a:pt x="64" y="252"/>
                    </a:lnTo>
                    <a:lnTo>
                      <a:pt x="71" y="242"/>
                    </a:lnTo>
                    <a:lnTo>
                      <a:pt x="77" y="233"/>
                    </a:lnTo>
                    <a:lnTo>
                      <a:pt x="84" y="223"/>
                    </a:lnTo>
                    <a:lnTo>
                      <a:pt x="84" y="214"/>
                    </a:lnTo>
                    <a:lnTo>
                      <a:pt x="90" y="205"/>
                    </a:lnTo>
                    <a:lnTo>
                      <a:pt x="97" y="186"/>
                    </a:lnTo>
                    <a:lnTo>
                      <a:pt x="97" y="177"/>
                    </a:lnTo>
                    <a:lnTo>
                      <a:pt x="97" y="168"/>
                    </a:lnTo>
                    <a:lnTo>
                      <a:pt x="97" y="158"/>
                    </a:lnTo>
                    <a:lnTo>
                      <a:pt x="103" y="149"/>
                    </a:lnTo>
                    <a:lnTo>
                      <a:pt x="103" y="139"/>
                    </a:lnTo>
                    <a:lnTo>
                      <a:pt x="103" y="130"/>
                    </a:lnTo>
                    <a:lnTo>
                      <a:pt x="110" y="121"/>
                    </a:lnTo>
                    <a:lnTo>
                      <a:pt x="116" y="112"/>
                    </a:lnTo>
                    <a:lnTo>
                      <a:pt x="122" y="112"/>
                    </a:lnTo>
                    <a:lnTo>
                      <a:pt x="129" y="112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5" y="93"/>
                    </a:lnTo>
                    <a:lnTo>
                      <a:pt x="142" y="93"/>
                    </a:lnTo>
                    <a:lnTo>
                      <a:pt x="142" y="84"/>
                    </a:lnTo>
                    <a:lnTo>
                      <a:pt x="142" y="74"/>
                    </a:lnTo>
                    <a:lnTo>
                      <a:pt x="149" y="74"/>
                    </a:lnTo>
                    <a:lnTo>
                      <a:pt x="149" y="65"/>
                    </a:lnTo>
                    <a:lnTo>
                      <a:pt x="149" y="55"/>
                    </a:lnTo>
                    <a:lnTo>
                      <a:pt x="149" y="46"/>
                    </a:lnTo>
                    <a:lnTo>
                      <a:pt x="149" y="37"/>
                    </a:lnTo>
                    <a:lnTo>
                      <a:pt x="149" y="28"/>
                    </a:lnTo>
                    <a:lnTo>
                      <a:pt x="142" y="18"/>
                    </a:lnTo>
                    <a:lnTo>
                      <a:pt x="142" y="9"/>
                    </a:lnTo>
                    <a:lnTo>
                      <a:pt x="149" y="9"/>
                    </a:lnTo>
                    <a:lnTo>
                      <a:pt x="149" y="0"/>
                    </a:lnTo>
                    <a:lnTo>
                      <a:pt x="142" y="9"/>
                    </a:lnTo>
                    <a:lnTo>
                      <a:pt x="129" y="18"/>
                    </a:lnTo>
                    <a:lnTo>
                      <a:pt x="116" y="37"/>
                    </a:lnTo>
                    <a:lnTo>
                      <a:pt x="103" y="46"/>
                    </a:lnTo>
                    <a:lnTo>
                      <a:pt x="90" y="74"/>
                    </a:lnTo>
                    <a:lnTo>
                      <a:pt x="71" y="93"/>
                    </a:lnTo>
                    <a:lnTo>
                      <a:pt x="64" y="102"/>
                    </a:lnTo>
                    <a:lnTo>
                      <a:pt x="58" y="121"/>
                    </a:lnTo>
                    <a:lnTo>
                      <a:pt x="45" y="130"/>
                    </a:lnTo>
                    <a:lnTo>
                      <a:pt x="38" y="130"/>
                    </a:lnTo>
                    <a:lnTo>
                      <a:pt x="32" y="139"/>
                    </a:lnTo>
                    <a:lnTo>
                      <a:pt x="26" y="149"/>
                    </a:lnTo>
                    <a:lnTo>
                      <a:pt x="19" y="158"/>
                    </a:lnTo>
                    <a:lnTo>
                      <a:pt x="13" y="168"/>
                    </a:lnTo>
                    <a:lnTo>
                      <a:pt x="13" y="177"/>
                    </a:lnTo>
                    <a:lnTo>
                      <a:pt x="6" y="186"/>
                    </a:lnTo>
                    <a:lnTo>
                      <a:pt x="0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0" y="242"/>
                    </a:lnTo>
                    <a:lnTo>
                      <a:pt x="0" y="261"/>
                    </a:lnTo>
                    <a:lnTo>
                      <a:pt x="0" y="270"/>
                    </a:lnTo>
                    <a:lnTo>
                      <a:pt x="0" y="279"/>
                    </a:lnTo>
                    <a:lnTo>
                      <a:pt x="6" y="289"/>
                    </a:lnTo>
                    <a:lnTo>
                      <a:pt x="6" y="308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Freeform 196"/>
              <p:cNvSpPr>
                <a:spLocks/>
              </p:cNvSpPr>
              <p:nvPr/>
            </p:nvSpPr>
            <p:spPr bwMode="auto">
              <a:xfrm>
                <a:off x="1296" y="1848"/>
                <a:ext cx="27" cy="108"/>
              </a:xfrm>
              <a:custGeom>
                <a:avLst/>
                <a:gdLst/>
                <a:ahLst/>
                <a:cxnLst>
                  <a:cxn ang="0">
                    <a:pos x="11" y="107"/>
                  </a:cxn>
                  <a:cxn ang="0">
                    <a:pos x="11" y="107"/>
                  </a:cxn>
                  <a:cxn ang="0">
                    <a:pos x="11" y="98"/>
                  </a:cxn>
                  <a:cxn ang="0">
                    <a:pos x="17" y="98"/>
                  </a:cxn>
                  <a:cxn ang="0">
                    <a:pos x="17" y="89"/>
                  </a:cxn>
                  <a:cxn ang="0">
                    <a:pos x="23" y="89"/>
                  </a:cxn>
                  <a:cxn ang="0">
                    <a:pos x="23" y="80"/>
                  </a:cxn>
                  <a:cxn ang="0">
                    <a:pos x="23" y="71"/>
                  </a:cxn>
                  <a:cxn ang="0">
                    <a:pos x="29" y="71"/>
                  </a:cxn>
                  <a:cxn ang="0">
                    <a:pos x="29" y="62"/>
                  </a:cxn>
                  <a:cxn ang="0">
                    <a:pos x="29" y="53"/>
                  </a:cxn>
                  <a:cxn ang="0">
                    <a:pos x="29" y="44"/>
                  </a:cxn>
                  <a:cxn ang="0">
                    <a:pos x="29" y="35"/>
                  </a:cxn>
                  <a:cxn ang="0">
                    <a:pos x="29" y="26"/>
                  </a:cxn>
                  <a:cxn ang="0">
                    <a:pos x="23" y="17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11" y="1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1"/>
                  </a:cxn>
                  <a:cxn ang="0">
                    <a:pos x="0" y="80"/>
                  </a:cxn>
                  <a:cxn ang="0">
                    <a:pos x="0" y="89"/>
                  </a:cxn>
                  <a:cxn ang="0">
                    <a:pos x="5" y="89"/>
                  </a:cxn>
                  <a:cxn ang="0">
                    <a:pos x="5" y="98"/>
                  </a:cxn>
                  <a:cxn ang="0">
                    <a:pos x="11" y="107"/>
                  </a:cxn>
                </a:cxnLst>
                <a:rect l="0" t="0" r="r" b="b"/>
                <a:pathLst>
                  <a:path w="30" h="108">
                    <a:moveTo>
                      <a:pt x="11" y="107"/>
                    </a:moveTo>
                    <a:lnTo>
                      <a:pt x="11" y="107"/>
                    </a:lnTo>
                    <a:lnTo>
                      <a:pt x="11" y="98"/>
                    </a:lnTo>
                    <a:lnTo>
                      <a:pt x="17" y="98"/>
                    </a:lnTo>
                    <a:lnTo>
                      <a:pt x="17" y="89"/>
                    </a:lnTo>
                    <a:lnTo>
                      <a:pt x="23" y="89"/>
                    </a:lnTo>
                    <a:lnTo>
                      <a:pt x="23" y="80"/>
                    </a:lnTo>
                    <a:lnTo>
                      <a:pt x="23" y="71"/>
                    </a:lnTo>
                    <a:lnTo>
                      <a:pt x="29" y="71"/>
                    </a:lnTo>
                    <a:lnTo>
                      <a:pt x="29" y="62"/>
                    </a:lnTo>
                    <a:lnTo>
                      <a:pt x="29" y="53"/>
                    </a:lnTo>
                    <a:lnTo>
                      <a:pt x="29" y="44"/>
                    </a:lnTo>
                    <a:lnTo>
                      <a:pt x="29" y="35"/>
                    </a:lnTo>
                    <a:lnTo>
                      <a:pt x="29" y="26"/>
                    </a:lnTo>
                    <a:lnTo>
                      <a:pt x="23" y="17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8"/>
                    </a:lnTo>
                    <a:lnTo>
                      <a:pt x="11" y="107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Freeform 197"/>
              <p:cNvSpPr>
                <a:spLocks/>
              </p:cNvSpPr>
              <p:nvPr/>
            </p:nvSpPr>
            <p:spPr bwMode="auto">
              <a:xfrm>
                <a:off x="1148" y="2191"/>
                <a:ext cx="449" cy="569"/>
              </a:xfrm>
              <a:custGeom>
                <a:avLst/>
                <a:gdLst/>
                <a:ahLst/>
                <a:cxnLst>
                  <a:cxn ang="0">
                    <a:pos x="46" y="170"/>
                  </a:cxn>
                  <a:cxn ang="0">
                    <a:pos x="39" y="151"/>
                  </a:cxn>
                  <a:cxn ang="0">
                    <a:pos x="33" y="132"/>
                  </a:cxn>
                  <a:cxn ang="0">
                    <a:pos x="13" y="122"/>
                  </a:cxn>
                  <a:cxn ang="0">
                    <a:pos x="0" y="104"/>
                  </a:cxn>
                  <a:cxn ang="0">
                    <a:pos x="0" y="76"/>
                  </a:cxn>
                  <a:cxn ang="0">
                    <a:pos x="6" y="56"/>
                  </a:cxn>
                  <a:cxn ang="0">
                    <a:pos x="20" y="28"/>
                  </a:cxn>
                  <a:cxn ang="0">
                    <a:pos x="33" y="9"/>
                  </a:cxn>
                  <a:cxn ang="0">
                    <a:pos x="59" y="0"/>
                  </a:cxn>
                  <a:cxn ang="0">
                    <a:pos x="85" y="9"/>
                  </a:cxn>
                  <a:cxn ang="0">
                    <a:pos x="126" y="18"/>
                  </a:cxn>
                  <a:cxn ang="0">
                    <a:pos x="145" y="18"/>
                  </a:cxn>
                  <a:cxn ang="0">
                    <a:pos x="165" y="18"/>
                  </a:cxn>
                  <a:cxn ang="0">
                    <a:pos x="185" y="28"/>
                  </a:cxn>
                  <a:cxn ang="0">
                    <a:pos x="205" y="47"/>
                  </a:cxn>
                  <a:cxn ang="0">
                    <a:pos x="225" y="76"/>
                  </a:cxn>
                  <a:cxn ang="0">
                    <a:pos x="238" y="94"/>
                  </a:cxn>
                  <a:cxn ang="0">
                    <a:pos x="245" y="122"/>
                  </a:cxn>
                  <a:cxn ang="0">
                    <a:pos x="258" y="142"/>
                  </a:cxn>
                  <a:cxn ang="0">
                    <a:pos x="278" y="151"/>
                  </a:cxn>
                  <a:cxn ang="0">
                    <a:pos x="291" y="161"/>
                  </a:cxn>
                  <a:cxn ang="0">
                    <a:pos x="318" y="179"/>
                  </a:cxn>
                  <a:cxn ang="0">
                    <a:pos x="338" y="207"/>
                  </a:cxn>
                  <a:cxn ang="0">
                    <a:pos x="351" y="237"/>
                  </a:cxn>
                  <a:cxn ang="0">
                    <a:pos x="364" y="265"/>
                  </a:cxn>
                  <a:cxn ang="0">
                    <a:pos x="377" y="302"/>
                  </a:cxn>
                  <a:cxn ang="0">
                    <a:pos x="384" y="340"/>
                  </a:cxn>
                  <a:cxn ang="0">
                    <a:pos x="390" y="368"/>
                  </a:cxn>
                  <a:cxn ang="0">
                    <a:pos x="404" y="388"/>
                  </a:cxn>
                  <a:cxn ang="0">
                    <a:pos x="418" y="406"/>
                  </a:cxn>
                  <a:cxn ang="0">
                    <a:pos x="444" y="435"/>
                  </a:cxn>
                  <a:cxn ang="0">
                    <a:pos x="470" y="473"/>
                  </a:cxn>
                  <a:cxn ang="0">
                    <a:pos x="490" y="511"/>
                  </a:cxn>
                  <a:cxn ang="0">
                    <a:pos x="497" y="539"/>
                  </a:cxn>
                  <a:cxn ang="0">
                    <a:pos x="504" y="568"/>
                  </a:cxn>
                  <a:cxn ang="0">
                    <a:pos x="490" y="549"/>
                  </a:cxn>
                  <a:cxn ang="0">
                    <a:pos x="477" y="529"/>
                  </a:cxn>
                  <a:cxn ang="0">
                    <a:pos x="464" y="501"/>
                  </a:cxn>
                  <a:cxn ang="0">
                    <a:pos x="444" y="491"/>
                  </a:cxn>
                  <a:cxn ang="0">
                    <a:pos x="411" y="473"/>
                  </a:cxn>
                  <a:cxn ang="0">
                    <a:pos x="384" y="445"/>
                  </a:cxn>
                  <a:cxn ang="0">
                    <a:pos x="364" y="416"/>
                  </a:cxn>
                  <a:cxn ang="0">
                    <a:pos x="358" y="388"/>
                  </a:cxn>
                  <a:cxn ang="0">
                    <a:pos x="338" y="378"/>
                  </a:cxn>
                  <a:cxn ang="0">
                    <a:pos x="325" y="360"/>
                  </a:cxn>
                  <a:cxn ang="0">
                    <a:pos x="312" y="340"/>
                  </a:cxn>
                  <a:cxn ang="0">
                    <a:pos x="305" y="312"/>
                  </a:cxn>
                  <a:cxn ang="0">
                    <a:pos x="291" y="274"/>
                  </a:cxn>
                  <a:cxn ang="0">
                    <a:pos x="271" y="237"/>
                  </a:cxn>
                  <a:cxn ang="0">
                    <a:pos x="258" y="207"/>
                  </a:cxn>
                  <a:cxn ang="0">
                    <a:pos x="205" y="179"/>
                  </a:cxn>
                  <a:cxn ang="0">
                    <a:pos x="126" y="132"/>
                  </a:cxn>
                  <a:cxn ang="0">
                    <a:pos x="106" y="132"/>
                  </a:cxn>
                  <a:cxn ang="0">
                    <a:pos x="92" y="142"/>
                  </a:cxn>
                  <a:cxn ang="0">
                    <a:pos x="85" y="170"/>
                  </a:cxn>
                </a:cxnLst>
                <a:rect l="0" t="0" r="r" b="b"/>
                <a:pathLst>
                  <a:path w="505" h="569">
                    <a:moveTo>
                      <a:pt x="46" y="179"/>
                    </a:moveTo>
                    <a:lnTo>
                      <a:pt x="46" y="179"/>
                    </a:lnTo>
                    <a:lnTo>
                      <a:pt x="46" y="170"/>
                    </a:lnTo>
                    <a:lnTo>
                      <a:pt x="46" y="161"/>
                    </a:lnTo>
                    <a:lnTo>
                      <a:pt x="39" y="161"/>
                    </a:lnTo>
                    <a:lnTo>
                      <a:pt x="39" y="151"/>
                    </a:lnTo>
                    <a:lnTo>
                      <a:pt x="39" y="142"/>
                    </a:lnTo>
                    <a:lnTo>
                      <a:pt x="33" y="142"/>
                    </a:lnTo>
                    <a:lnTo>
                      <a:pt x="33" y="132"/>
                    </a:lnTo>
                    <a:lnTo>
                      <a:pt x="26" y="132"/>
                    </a:lnTo>
                    <a:lnTo>
                      <a:pt x="20" y="122"/>
                    </a:lnTo>
                    <a:lnTo>
                      <a:pt x="13" y="122"/>
                    </a:lnTo>
                    <a:lnTo>
                      <a:pt x="6" y="113"/>
                    </a:lnTo>
                    <a:lnTo>
                      <a:pt x="6" y="104"/>
                    </a:lnTo>
                    <a:lnTo>
                      <a:pt x="0" y="104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47"/>
                    </a:lnTo>
                    <a:lnTo>
                      <a:pt x="13" y="38"/>
                    </a:lnTo>
                    <a:lnTo>
                      <a:pt x="20" y="28"/>
                    </a:lnTo>
                    <a:lnTo>
                      <a:pt x="20" y="18"/>
                    </a:lnTo>
                    <a:lnTo>
                      <a:pt x="26" y="18"/>
                    </a:lnTo>
                    <a:lnTo>
                      <a:pt x="33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99" y="9"/>
                    </a:lnTo>
                    <a:lnTo>
                      <a:pt x="113" y="9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39" y="18"/>
                    </a:lnTo>
                    <a:lnTo>
                      <a:pt x="145" y="18"/>
                    </a:lnTo>
                    <a:lnTo>
                      <a:pt x="152" y="9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72" y="18"/>
                    </a:lnTo>
                    <a:lnTo>
                      <a:pt x="178" y="28"/>
                    </a:lnTo>
                    <a:lnTo>
                      <a:pt x="185" y="28"/>
                    </a:lnTo>
                    <a:lnTo>
                      <a:pt x="192" y="38"/>
                    </a:lnTo>
                    <a:lnTo>
                      <a:pt x="198" y="47"/>
                    </a:lnTo>
                    <a:lnTo>
                      <a:pt x="205" y="47"/>
                    </a:lnTo>
                    <a:lnTo>
                      <a:pt x="219" y="56"/>
                    </a:lnTo>
                    <a:lnTo>
                      <a:pt x="225" y="66"/>
                    </a:lnTo>
                    <a:lnTo>
                      <a:pt x="225" y="76"/>
                    </a:lnTo>
                    <a:lnTo>
                      <a:pt x="232" y="76"/>
                    </a:lnTo>
                    <a:lnTo>
                      <a:pt x="232" y="84"/>
                    </a:lnTo>
                    <a:lnTo>
                      <a:pt x="238" y="94"/>
                    </a:lnTo>
                    <a:lnTo>
                      <a:pt x="238" y="104"/>
                    </a:lnTo>
                    <a:lnTo>
                      <a:pt x="245" y="113"/>
                    </a:lnTo>
                    <a:lnTo>
                      <a:pt x="245" y="122"/>
                    </a:lnTo>
                    <a:lnTo>
                      <a:pt x="252" y="122"/>
                    </a:lnTo>
                    <a:lnTo>
                      <a:pt x="258" y="132"/>
                    </a:lnTo>
                    <a:lnTo>
                      <a:pt x="258" y="142"/>
                    </a:lnTo>
                    <a:lnTo>
                      <a:pt x="265" y="151"/>
                    </a:lnTo>
                    <a:lnTo>
                      <a:pt x="271" y="151"/>
                    </a:lnTo>
                    <a:lnTo>
                      <a:pt x="278" y="151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91" y="161"/>
                    </a:lnTo>
                    <a:lnTo>
                      <a:pt x="298" y="170"/>
                    </a:lnTo>
                    <a:lnTo>
                      <a:pt x="312" y="179"/>
                    </a:lnTo>
                    <a:lnTo>
                      <a:pt x="318" y="179"/>
                    </a:lnTo>
                    <a:lnTo>
                      <a:pt x="325" y="189"/>
                    </a:lnTo>
                    <a:lnTo>
                      <a:pt x="331" y="199"/>
                    </a:lnTo>
                    <a:lnTo>
                      <a:pt x="338" y="207"/>
                    </a:lnTo>
                    <a:lnTo>
                      <a:pt x="344" y="217"/>
                    </a:lnTo>
                    <a:lnTo>
                      <a:pt x="351" y="227"/>
                    </a:lnTo>
                    <a:lnTo>
                      <a:pt x="351" y="237"/>
                    </a:lnTo>
                    <a:lnTo>
                      <a:pt x="358" y="245"/>
                    </a:lnTo>
                    <a:lnTo>
                      <a:pt x="364" y="255"/>
                    </a:lnTo>
                    <a:lnTo>
                      <a:pt x="364" y="265"/>
                    </a:lnTo>
                    <a:lnTo>
                      <a:pt x="371" y="274"/>
                    </a:lnTo>
                    <a:lnTo>
                      <a:pt x="371" y="284"/>
                    </a:lnTo>
                    <a:lnTo>
                      <a:pt x="377" y="302"/>
                    </a:lnTo>
                    <a:lnTo>
                      <a:pt x="377" y="312"/>
                    </a:lnTo>
                    <a:lnTo>
                      <a:pt x="384" y="322"/>
                    </a:lnTo>
                    <a:lnTo>
                      <a:pt x="384" y="340"/>
                    </a:lnTo>
                    <a:lnTo>
                      <a:pt x="384" y="360"/>
                    </a:lnTo>
                    <a:lnTo>
                      <a:pt x="390" y="360"/>
                    </a:lnTo>
                    <a:lnTo>
                      <a:pt x="390" y="368"/>
                    </a:lnTo>
                    <a:lnTo>
                      <a:pt x="397" y="378"/>
                    </a:lnTo>
                    <a:lnTo>
                      <a:pt x="397" y="388"/>
                    </a:lnTo>
                    <a:lnTo>
                      <a:pt x="404" y="388"/>
                    </a:lnTo>
                    <a:lnTo>
                      <a:pt x="404" y="397"/>
                    </a:lnTo>
                    <a:lnTo>
                      <a:pt x="411" y="397"/>
                    </a:lnTo>
                    <a:lnTo>
                      <a:pt x="418" y="406"/>
                    </a:lnTo>
                    <a:lnTo>
                      <a:pt x="424" y="416"/>
                    </a:lnTo>
                    <a:lnTo>
                      <a:pt x="431" y="416"/>
                    </a:lnTo>
                    <a:lnTo>
                      <a:pt x="444" y="435"/>
                    </a:lnTo>
                    <a:lnTo>
                      <a:pt x="457" y="445"/>
                    </a:lnTo>
                    <a:lnTo>
                      <a:pt x="464" y="463"/>
                    </a:lnTo>
                    <a:lnTo>
                      <a:pt x="470" y="473"/>
                    </a:lnTo>
                    <a:lnTo>
                      <a:pt x="477" y="483"/>
                    </a:lnTo>
                    <a:lnTo>
                      <a:pt x="483" y="491"/>
                    </a:lnTo>
                    <a:lnTo>
                      <a:pt x="490" y="511"/>
                    </a:lnTo>
                    <a:lnTo>
                      <a:pt x="497" y="521"/>
                    </a:lnTo>
                    <a:lnTo>
                      <a:pt x="497" y="529"/>
                    </a:lnTo>
                    <a:lnTo>
                      <a:pt x="497" y="539"/>
                    </a:lnTo>
                    <a:lnTo>
                      <a:pt x="504" y="549"/>
                    </a:lnTo>
                    <a:lnTo>
                      <a:pt x="504" y="558"/>
                    </a:lnTo>
                    <a:lnTo>
                      <a:pt x="504" y="568"/>
                    </a:lnTo>
                    <a:lnTo>
                      <a:pt x="497" y="568"/>
                    </a:lnTo>
                    <a:lnTo>
                      <a:pt x="497" y="558"/>
                    </a:lnTo>
                    <a:lnTo>
                      <a:pt x="490" y="549"/>
                    </a:lnTo>
                    <a:lnTo>
                      <a:pt x="490" y="539"/>
                    </a:lnTo>
                    <a:lnTo>
                      <a:pt x="483" y="539"/>
                    </a:lnTo>
                    <a:lnTo>
                      <a:pt x="477" y="529"/>
                    </a:lnTo>
                    <a:lnTo>
                      <a:pt x="477" y="521"/>
                    </a:lnTo>
                    <a:lnTo>
                      <a:pt x="470" y="511"/>
                    </a:lnTo>
                    <a:lnTo>
                      <a:pt x="464" y="501"/>
                    </a:lnTo>
                    <a:lnTo>
                      <a:pt x="457" y="501"/>
                    </a:lnTo>
                    <a:lnTo>
                      <a:pt x="450" y="491"/>
                    </a:lnTo>
                    <a:lnTo>
                      <a:pt x="444" y="491"/>
                    </a:lnTo>
                    <a:lnTo>
                      <a:pt x="431" y="483"/>
                    </a:lnTo>
                    <a:lnTo>
                      <a:pt x="424" y="483"/>
                    </a:lnTo>
                    <a:lnTo>
                      <a:pt x="411" y="473"/>
                    </a:lnTo>
                    <a:lnTo>
                      <a:pt x="397" y="454"/>
                    </a:lnTo>
                    <a:lnTo>
                      <a:pt x="390" y="454"/>
                    </a:lnTo>
                    <a:lnTo>
                      <a:pt x="384" y="445"/>
                    </a:lnTo>
                    <a:lnTo>
                      <a:pt x="377" y="435"/>
                    </a:lnTo>
                    <a:lnTo>
                      <a:pt x="371" y="426"/>
                    </a:lnTo>
                    <a:lnTo>
                      <a:pt x="364" y="416"/>
                    </a:lnTo>
                    <a:lnTo>
                      <a:pt x="364" y="406"/>
                    </a:lnTo>
                    <a:lnTo>
                      <a:pt x="358" y="397"/>
                    </a:lnTo>
                    <a:lnTo>
                      <a:pt x="358" y="388"/>
                    </a:lnTo>
                    <a:lnTo>
                      <a:pt x="351" y="388"/>
                    </a:lnTo>
                    <a:lnTo>
                      <a:pt x="344" y="378"/>
                    </a:lnTo>
                    <a:lnTo>
                      <a:pt x="338" y="378"/>
                    </a:lnTo>
                    <a:lnTo>
                      <a:pt x="331" y="368"/>
                    </a:lnTo>
                    <a:lnTo>
                      <a:pt x="325" y="368"/>
                    </a:lnTo>
                    <a:lnTo>
                      <a:pt x="325" y="360"/>
                    </a:lnTo>
                    <a:lnTo>
                      <a:pt x="318" y="360"/>
                    </a:lnTo>
                    <a:lnTo>
                      <a:pt x="318" y="350"/>
                    </a:lnTo>
                    <a:lnTo>
                      <a:pt x="312" y="340"/>
                    </a:lnTo>
                    <a:lnTo>
                      <a:pt x="312" y="331"/>
                    </a:lnTo>
                    <a:lnTo>
                      <a:pt x="305" y="322"/>
                    </a:lnTo>
                    <a:lnTo>
                      <a:pt x="305" y="312"/>
                    </a:lnTo>
                    <a:lnTo>
                      <a:pt x="298" y="302"/>
                    </a:lnTo>
                    <a:lnTo>
                      <a:pt x="298" y="293"/>
                    </a:lnTo>
                    <a:lnTo>
                      <a:pt x="291" y="274"/>
                    </a:lnTo>
                    <a:lnTo>
                      <a:pt x="284" y="265"/>
                    </a:lnTo>
                    <a:lnTo>
                      <a:pt x="278" y="245"/>
                    </a:lnTo>
                    <a:lnTo>
                      <a:pt x="271" y="237"/>
                    </a:lnTo>
                    <a:lnTo>
                      <a:pt x="265" y="227"/>
                    </a:lnTo>
                    <a:lnTo>
                      <a:pt x="265" y="217"/>
                    </a:lnTo>
                    <a:lnTo>
                      <a:pt x="258" y="207"/>
                    </a:lnTo>
                    <a:lnTo>
                      <a:pt x="252" y="207"/>
                    </a:lnTo>
                    <a:lnTo>
                      <a:pt x="245" y="199"/>
                    </a:lnTo>
                    <a:lnTo>
                      <a:pt x="205" y="179"/>
                    </a:lnTo>
                    <a:lnTo>
                      <a:pt x="172" y="151"/>
                    </a:lnTo>
                    <a:lnTo>
                      <a:pt x="132" y="132"/>
                    </a:lnTo>
                    <a:lnTo>
                      <a:pt x="126" y="132"/>
                    </a:lnTo>
                    <a:lnTo>
                      <a:pt x="119" y="132"/>
                    </a:lnTo>
                    <a:lnTo>
                      <a:pt x="113" y="132"/>
                    </a:lnTo>
                    <a:lnTo>
                      <a:pt x="106" y="132"/>
                    </a:lnTo>
                    <a:lnTo>
                      <a:pt x="99" y="132"/>
                    </a:lnTo>
                    <a:lnTo>
                      <a:pt x="99" y="142"/>
                    </a:lnTo>
                    <a:lnTo>
                      <a:pt x="92" y="142"/>
                    </a:lnTo>
                    <a:lnTo>
                      <a:pt x="85" y="151"/>
                    </a:lnTo>
                    <a:lnTo>
                      <a:pt x="85" y="161"/>
                    </a:lnTo>
                    <a:lnTo>
                      <a:pt x="85" y="170"/>
                    </a:lnTo>
                    <a:lnTo>
                      <a:pt x="85" y="189"/>
                    </a:lnTo>
                    <a:lnTo>
                      <a:pt x="46" y="179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Freeform 198"/>
              <p:cNvSpPr>
                <a:spLocks/>
              </p:cNvSpPr>
              <p:nvPr/>
            </p:nvSpPr>
            <p:spPr bwMode="auto">
              <a:xfrm>
                <a:off x="1183" y="2328"/>
                <a:ext cx="45" cy="12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12"/>
                  </a:cxn>
                  <a:cxn ang="0">
                    <a:pos x="6" y="1212"/>
                  </a:cxn>
                  <a:cxn ang="0">
                    <a:pos x="12" y="1222"/>
                  </a:cxn>
                  <a:cxn ang="0">
                    <a:pos x="12" y="1232"/>
                  </a:cxn>
                  <a:cxn ang="0">
                    <a:pos x="19" y="1232"/>
                  </a:cxn>
                  <a:cxn ang="0">
                    <a:pos x="25" y="1232"/>
                  </a:cxn>
                  <a:cxn ang="0">
                    <a:pos x="30" y="1232"/>
                  </a:cxn>
                  <a:cxn ang="0">
                    <a:pos x="37" y="1232"/>
                  </a:cxn>
                  <a:cxn ang="0">
                    <a:pos x="43" y="1222"/>
                  </a:cxn>
                  <a:cxn ang="0">
                    <a:pos x="43" y="1212"/>
                  </a:cxn>
                  <a:cxn ang="0">
                    <a:pos x="50" y="1203"/>
                  </a:cxn>
                  <a:cxn ang="0">
                    <a:pos x="43" y="19"/>
                  </a:cxn>
                  <a:cxn ang="0">
                    <a:pos x="0" y="0"/>
                  </a:cxn>
                </a:cxnLst>
                <a:rect l="0" t="0" r="r" b="b"/>
                <a:pathLst>
                  <a:path w="51" h="1233">
                    <a:moveTo>
                      <a:pt x="0" y="0"/>
                    </a:moveTo>
                    <a:lnTo>
                      <a:pt x="0" y="0"/>
                    </a:lnTo>
                    <a:lnTo>
                      <a:pt x="0" y="1212"/>
                    </a:lnTo>
                    <a:lnTo>
                      <a:pt x="6" y="1212"/>
                    </a:lnTo>
                    <a:lnTo>
                      <a:pt x="12" y="1222"/>
                    </a:lnTo>
                    <a:lnTo>
                      <a:pt x="12" y="1232"/>
                    </a:lnTo>
                    <a:lnTo>
                      <a:pt x="19" y="1232"/>
                    </a:lnTo>
                    <a:lnTo>
                      <a:pt x="25" y="1232"/>
                    </a:lnTo>
                    <a:lnTo>
                      <a:pt x="30" y="1232"/>
                    </a:lnTo>
                    <a:lnTo>
                      <a:pt x="37" y="1232"/>
                    </a:lnTo>
                    <a:lnTo>
                      <a:pt x="43" y="1222"/>
                    </a:lnTo>
                    <a:lnTo>
                      <a:pt x="43" y="1212"/>
                    </a:lnTo>
                    <a:lnTo>
                      <a:pt x="50" y="1203"/>
                    </a:lnTo>
                    <a:lnTo>
                      <a:pt x="4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Freeform 199"/>
              <p:cNvSpPr>
                <a:spLocks/>
              </p:cNvSpPr>
              <p:nvPr/>
            </p:nvSpPr>
            <p:spPr bwMode="auto">
              <a:xfrm>
                <a:off x="1196" y="1858"/>
                <a:ext cx="126" cy="183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6" y="172"/>
                  </a:cxn>
                  <a:cxn ang="0">
                    <a:pos x="6" y="162"/>
                  </a:cxn>
                  <a:cxn ang="0">
                    <a:pos x="13" y="162"/>
                  </a:cxn>
                  <a:cxn ang="0">
                    <a:pos x="13" y="153"/>
                  </a:cxn>
                  <a:cxn ang="0">
                    <a:pos x="20" y="143"/>
                  </a:cxn>
                  <a:cxn ang="0">
                    <a:pos x="27" y="134"/>
                  </a:cxn>
                  <a:cxn ang="0">
                    <a:pos x="33" y="134"/>
                  </a:cxn>
                  <a:cxn ang="0">
                    <a:pos x="40" y="124"/>
                  </a:cxn>
                  <a:cxn ang="0">
                    <a:pos x="80" y="76"/>
                  </a:cxn>
                  <a:cxn ang="0">
                    <a:pos x="87" y="66"/>
                  </a:cxn>
                  <a:cxn ang="0">
                    <a:pos x="93" y="47"/>
                  </a:cxn>
                  <a:cxn ang="0">
                    <a:pos x="100" y="38"/>
                  </a:cxn>
                  <a:cxn ang="0">
                    <a:pos x="113" y="28"/>
                  </a:cxn>
                  <a:cxn ang="0">
                    <a:pos x="120" y="19"/>
                  </a:cxn>
                  <a:cxn ang="0">
                    <a:pos x="127" y="19"/>
                  </a:cxn>
                  <a:cxn ang="0">
                    <a:pos x="127" y="9"/>
                  </a:cxn>
                  <a:cxn ang="0">
                    <a:pos x="134" y="9"/>
                  </a:cxn>
                  <a:cxn ang="0">
                    <a:pos x="134" y="0"/>
                  </a:cxn>
                  <a:cxn ang="0">
                    <a:pos x="141" y="0"/>
                  </a:cxn>
                </a:cxnLst>
                <a:rect l="0" t="0" r="r" b="b"/>
                <a:pathLst>
                  <a:path w="142" h="183">
                    <a:moveTo>
                      <a:pt x="0" y="182"/>
                    </a:moveTo>
                    <a:lnTo>
                      <a:pt x="6" y="172"/>
                    </a:lnTo>
                    <a:lnTo>
                      <a:pt x="6" y="162"/>
                    </a:lnTo>
                    <a:lnTo>
                      <a:pt x="13" y="162"/>
                    </a:lnTo>
                    <a:lnTo>
                      <a:pt x="13" y="153"/>
                    </a:lnTo>
                    <a:lnTo>
                      <a:pt x="20" y="143"/>
                    </a:lnTo>
                    <a:lnTo>
                      <a:pt x="27" y="134"/>
                    </a:lnTo>
                    <a:lnTo>
                      <a:pt x="33" y="134"/>
                    </a:lnTo>
                    <a:lnTo>
                      <a:pt x="40" y="124"/>
                    </a:lnTo>
                    <a:lnTo>
                      <a:pt x="80" y="76"/>
                    </a:lnTo>
                    <a:lnTo>
                      <a:pt x="87" y="66"/>
                    </a:lnTo>
                    <a:lnTo>
                      <a:pt x="93" y="47"/>
                    </a:lnTo>
                    <a:lnTo>
                      <a:pt x="100" y="38"/>
                    </a:lnTo>
                    <a:lnTo>
                      <a:pt x="113" y="28"/>
                    </a:lnTo>
                    <a:lnTo>
                      <a:pt x="120" y="19"/>
                    </a:lnTo>
                    <a:lnTo>
                      <a:pt x="127" y="19"/>
                    </a:lnTo>
                    <a:lnTo>
                      <a:pt x="127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Freeform 200"/>
              <p:cNvSpPr>
                <a:spLocks/>
              </p:cNvSpPr>
              <p:nvPr/>
            </p:nvSpPr>
            <p:spPr bwMode="auto">
              <a:xfrm>
                <a:off x="1220" y="1562"/>
                <a:ext cx="60" cy="11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104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13" y="57"/>
                  </a:cxn>
                  <a:cxn ang="0">
                    <a:pos x="19" y="47"/>
                  </a:cxn>
                  <a:cxn ang="0">
                    <a:pos x="26" y="47"/>
                  </a:cxn>
                  <a:cxn ang="0">
                    <a:pos x="46" y="19"/>
                  </a:cxn>
                  <a:cxn ang="0">
                    <a:pos x="66" y="0"/>
                  </a:cxn>
                </a:cxnLst>
                <a:rect l="0" t="0" r="r" b="b"/>
                <a:pathLst>
                  <a:path w="67" h="115">
                    <a:moveTo>
                      <a:pt x="0" y="114"/>
                    </a:moveTo>
                    <a:lnTo>
                      <a:pt x="0" y="104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13" y="57"/>
                    </a:lnTo>
                    <a:lnTo>
                      <a:pt x="19" y="47"/>
                    </a:lnTo>
                    <a:lnTo>
                      <a:pt x="26" y="47"/>
                    </a:lnTo>
                    <a:lnTo>
                      <a:pt x="46" y="19"/>
                    </a:lnTo>
                    <a:lnTo>
                      <a:pt x="6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6" name="Freeform 201"/>
              <p:cNvSpPr>
                <a:spLocks/>
              </p:cNvSpPr>
              <p:nvPr/>
            </p:nvSpPr>
            <p:spPr bwMode="auto">
              <a:xfrm>
                <a:off x="1308" y="1812"/>
                <a:ext cx="24" cy="14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6" y="144"/>
                  </a:cxn>
                  <a:cxn ang="0">
                    <a:pos x="6" y="134"/>
                  </a:cxn>
                  <a:cxn ang="0">
                    <a:pos x="13" y="134"/>
                  </a:cxn>
                  <a:cxn ang="0">
                    <a:pos x="13" y="124"/>
                  </a:cxn>
                  <a:cxn ang="0">
                    <a:pos x="13" y="115"/>
                  </a:cxn>
                  <a:cxn ang="0">
                    <a:pos x="20" y="115"/>
                  </a:cxn>
                  <a:cxn ang="0">
                    <a:pos x="20" y="105"/>
                  </a:cxn>
                  <a:cxn ang="0">
                    <a:pos x="20" y="95"/>
                  </a:cxn>
                  <a:cxn ang="0">
                    <a:pos x="20" y="86"/>
                  </a:cxn>
                  <a:cxn ang="0">
                    <a:pos x="20" y="76"/>
                  </a:cxn>
                  <a:cxn ang="0">
                    <a:pos x="20" y="67"/>
                  </a:cxn>
                  <a:cxn ang="0">
                    <a:pos x="20" y="57"/>
                  </a:cxn>
                  <a:cxn ang="0">
                    <a:pos x="20" y="38"/>
                  </a:cxn>
                  <a:cxn ang="0">
                    <a:pos x="20" y="28"/>
                  </a:cxn>
                  <a:cxn ang="0">
                    <a:pos x="20" y="9"/>
                  </a:cxn>
                  <a:cxn ang="0">
                    <a:pos x="27" y="0"/>
                  </a:cxn>
                </a:cxnLst>
                <a:rect l="0" t="0" r="r" b="b"/>
                <a:pathLst>
                  <a:path w="28" h="145">
                    <a:moveTo>
                      <a:pt x="0" y="144"/>
                    </a:moveTo>
                    <a:lnTo>
                      <a:pt x="6" y="144"/>
                    </a:lnTo>
                    <a:lnTo>
                      <a:pt x="6" y="134"/>
                    </a:lnTo>
                    <a:lnTo>
                      <a:pt x="13" y="134"/>
                    </a:lnTo>
                    <a:lnTo>
                      <a:pt x="13" y="124"/>
                    </a:lnTo>
                    <a:lnTo>
                      <a:pt x="13" y="115"/>
                    </a:lnTo>
                    <a:lnTo>
                      <a:pt x="20" y="115"/>
                    </a:lnTo>
                    <a:lnTo>
                      <a:pt x="20" y="105"/>
                    </a:lnTo>
                    <a:lnTo>
                      <a:pt x="20" y="95"/>
                    </a:lnTo>
                    <a:lnTo>
                      <a:pt x="20" y="86"/>
                    </a:lnTo>
                    <a:lnTo>
                      <a:pt x="20" y="76"/>
                    </a:lnTo>
                    <a:lnTo>
                      <a:pt x="20" y="67"/>
                    </a:lnTo>
                    <a:lnTo>
                      <a:pt x="20" y="57"/>
                    </a:lnTo>
                    <a:lnTo>
                      <a:pt x="20" y="38"/>
                    </a:lnTo>
                    <a:lnTo>
                      <a:pt x="20" y="28"/>
                    </a:lnTo>
                    <a:lnTo>
                      <a:pt x="20" y="9"/>
                    </a:lnTo>
                    <a:lnTo>
                      <a:pt x="27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7" name="Freeform 202"/>
              <p:cNvSpPr>
                <a:spLocks/>
              </p:cNvSpPr>
              <p:nvPr/>
            </p:nvSpPr>
            <p:spPr bwMode="auto">
              <a:xfrm>
                <a:off x="1387" y="1849"/>
                <a:ext cx="143" cy="34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28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66"/>
                  </a:cxn>
                  <a:cxn ang="0">
                    <a:pos x="60" y="76"/>
                  </a:cxn>
                  <a:cxn ang="0">
                    <a:pos x="73" y="95"/>
                  </a:cxn>
                  <a:cxn ang="0">
                    <a:pos x="80" y="114"/>
                  </a:cxn>
                  <a:cxn ang="0">
                    <a:pos x="86" y="133"/>
                  </a:cxn>
                  <a:cxn ang="0">
                    <a:pos x="93" y="152"/>
                  </a:cxn>
                  <a:cxn ang="0">
                    <a:pos x="99" y="162"/>
                  </a:cxn>
                  <a:cxn ang="0">
                    <a:pos x="99" y="172"/>
                  </a:cxn>
                  <a:cxn ang="0">
                    <a:pos x="106" y="181"/>
                  </a:cxn>
                  <a:cxn ang="0">
                    <a:pos x="106" y="191"/>
                  </a:cxn>
                  <a:cxn ang="0">
                    <a:pos x="106" y="210"/>
                  </a:cxn>
                  <a:cxn ang="0">
                    <a:pos x="113" y="219"/>
                  </a:cxn>
                  <a:cxn ang="0">
                    <a:pos x="113" y="229"/>
                  </a:cxn>
                  <a:cxn ang="0">
                    <a:pos x="119" y="248"/>
                  </a:cxn>
                  <a:cxn ang="0">
                    <a:pos x="119" y="267"/>
                  </a:cxn>
                  <a:cxn ang="0">
                    <a:pos x="126" y="277"/>
                  </a:cxn>
                  <a:cxn ang="0">
                    <a:pos x="126" y="286"/>
                  </a:cxn>
                  <a:cxn ang="0">
                    <a:pos x="133" y="296"/>
                  </a:cxn>
                  <a:cxn ang="0">
                    <a:pos x="139" y="305"/>
                  </a:cxn>
                  <a:cxn ang="0">
                    <a:pos x="139" y="315"/>
                  </a:cxn>
                  <a:cxn ang="0">
                    <a:pos x="146" y="324"/>
                  </a:cxn>
                  <a:cxn ang="0">
                    <a:pos x="153" y="334"/>
                  </a:cxn>
                  <a:cxn ang="0">
                    <a:pos x="160" y="344"/>
                  </a:cxn>
                </a:cxnLst>
                <a:rect l="0" t="0" r="r" b="b"/>
                <a:pathLst>
                  <a:path w="161" h="345">
                    <a:moveTo>
                      <a:pt x="0" y="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28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66"/>
                    </a:lnTo>
                    <a:lnTo>
                      <a:pt x="60" y="76"/>
                    </a:lnTo>
                    <a:lnTo>
                      <a:pt x="73" y="95"/>
                    </a:lnTo>
                    <a:lnTo>
                      <a:pt x="80" y="114"/>
                    </a:lnTo>
                    <a:lnTo>
                      <a:pt x="86" y="133"/>
                    </a:lnTo>
                    <a:lnTo>
                      <a:pt x="93" y="152"/>
                    </a:lnTo>
                    <a:lnTo>
                      <a:pt x="99" y="162"/>
                    </a:lnTo>
                    <a:lnTo>
                      <a:pt x="99" y="172"/>
                    </a:lnTo>
                    <a:lnTo>
                      <a:pt x="106" y="181"/>
                    </a:lnTo>
                    <a:lnTo>
                      <a:pt x="106" y="191"/>
                    </a:lnTo>
                    <a:lnTo>
                      <a:pt x="106" y="210"/>
                    </a:lnTo>
                    <a:lnTo>
                      <a:pt x="113" y="219"/>
                    </a:lnTo>
                    <a:lnTo>
                      <a:pt x="113" y="229"/>
                    </a:lnTo>
                    <a:lnTo>
                      <a:pt x="119" y="248"/>
                    </a:lnTo>
                    <a:lnTo>
                      <a:pt x="119" y="267"/>
                    </a:lnTo>
                    <a:lnTo>
                      <a:pt x="126" y="277"/>
                    </a:lnTo>
                    <a:lnTo>
                      <a:pt x="126" y="286"/>
                    </a:lnTo>
                    <a:lnTo>
                      <a:pt x="133" y="296"/>
                    </a:lnTo>
                    <a:lnTo>
                      <a:pt x="139" y="305"/>
                    </a:lnTo>
                    <a:lnTo>
                      <a:pt x="139" y="315"/>
                    </a:lnTo>
                    <a:lnTo>
                      <a:pt x="146" y="324"/>
                    </a:lnTo>
                    <a:lnTo>
                      <a:pt x="153" y="334"/>
                    </a:lnTo>
                    <a:lnTo>
                      <a:pt x="160" y="344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8" name="Freeform 203"/>
              <p:cNvSpPr>
                <a:spLocks/>
              </p:cNvSpPr>
              <p:nvPr/>
            </p:nvSpPr>
            <p:spPr bwMode="auto">
              <a:xfrm>
                <a:off x="1190" y="3090"/>
                <a:ext cx="78" cy="316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86" y="0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28"/>
                  </a:cxn>
                  <a:cxn ang="0">
                    <a:pos x="66" y="57"/>
                  </a:cxn>
                  <a:cxn ang="0">
                    <a:pos x="59" y="66"/>
                  </a:cxn>
                  <a:cxn ang="0">
                    <a:pos x="53" y="85"/>
                  </a:cxn>
                  <a:cxn ang="0">
                    <a:pos x="46" y="9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6" y="133"/>
                  </a:cxn>
                  <a:cxn ang="0">
                    <a:pos x="19" y="143"/>
                  </a:cxn>
                  <a:cxn ang="0">
                    <a:pos x="12" y="152"/>
                  </a:cxn>
                  <a:cxn ang="0">
                    <a:pos x="0" y="171"/>
                  </a:cxn>
                  <a:cxn ang="0">
                    <a:pos x="0" y="286"/>
                  </a:cxn>
                  <a:cxn ang="0">
                    <a:pos x="0" y="295"/>
                  </a:cxn>
                  <a:cxn ang="0">
                    <a:pos x="6" y="305"/>
                  </a:cxn>
                  <a:cxn ang="0">
                    <a:pos x="12" y="305"/>
                  </a:cxn>
                  <a:cxn ang="0">
                    <a:pos x="19" y="315"/>
                  </a:cxn>
                  <a:cxn ang="0">
                    <a:pos x="26" y="315"/>
                  </a:cxn>
                  <a:cxn ang="0">
                    <a:pos x="32" y="305"/>
                  </a:cxn>
                  <a:cxn ang="0">
                    <a:pos x="39" y="305"/>
                  </a:cxn>
                  <a:cxn ang="0">
                    <a:pos x="39" y="295"/>
                  </a:cxn>
                  <a:cxn ang="0">
                    <a:pos x="46" y="286"/>
                  </a:cxn>
                  <a:cxn ang="0">
                    <a:pos x="46" y="152"/>
                  </a:cxn>
                  <a:cxn ang="0">
                    <a:pos x="46" y="143"/>
                  </a:cxn>
                  <a:cxn ang="0">
                    <a:pos x="53" y="143"/>
                  </a:cxn>
                  <a:cxn ang="0">
                    <a:pos x="53" y="133"/>
                  </a:cxn>
                  <a:cxn ang="0">
                    <a:pos x="59" y="133"/>
                  </a:cxn>
                  <a:cxn ang="0">
                    <a:pos x="66" y="123"/>
                  </a:cxn>
                  <a:cxn ang="0">
                    <a:pos x="66" y="114"/>
                  </a:cxn>
                  <a:cxn ang="0">
                    <a:pos x="73" y="114"/>
                  </a:cxn>
                  <a:cxn ang="0">
                    <a:pos x="73" y="105"/>
                  </a:cxn>
                  <a:cxn ang="0">
                    <a:pos x="79" y="95"/>
                  </a:cxn>
                  <a:cxn ang="0">
                    <a:pos x="79" y="76"/>
                  </a:cxn>
                  <a:cxn ang="0">
                    <a:pos x="79" y="66"/>
                  </a:cxn>
                  <a:cxn ang="0">
                    <a:pos x="86" y="57"/>
                  </a:cxn>
                  <a:cxn ang="0">
                    <a:pos x="86" y="38"/>
                  </a:cxn>
                  <a:cxn ang="0">
                    <a:pos x="86" y="28"/>
                  </a:cxn>
                  <a:cxn ang="0">
                    <a:pos x="86" y="19"/>
                  </a:cxn>
                  <a:cxn ang="0">
                    <a:pos x="86" y="0"/>
                  </a:cxn>
                </a:cxnLst>
                <a:rect l="0" t="0" r="r" b="b"/>
                <a:pathLst>
                  <a:path w="87" h="316">
                    <a:moveTo>
                      <a:pt x="86" y="0"/>
                    </a:moveTo>
                    <a:lnTo>
                      <a:pt x="86" y="0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28"/>
                    </a:lnTo>
                    <a:lnTo>
                      <a:pt x="66" y="57"/>
                    </a:lnTo>
                    <a:lnTo>
                      <a:pt x="59" y="66"/>
                    </a:lnTo>
                    <a:lnTo>
                      <a:pt x="53" y="85"/>
                    </a:lnTo>
                    <a:lnTo>
                      <a:pt x="46" y="9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6" y="133"/>
                    </a:lnTo>
                    <a:lnTo>
                      <a:pt x="19" y="143"/>
                    </a:lnTo>
                    <a:lnTo>
                      <a:pt x="12" y="152"/>
                    </a:lnTo>
                    <a:lnTo>
                      <a:pt x="0" y="171"/>
                    </a:lnTo>
                    <a:lnTo>
                      <a:pt x="0" y="286"/>
                    </a:lnTo>
                    <a:lnTo>
                      <a:pt x="0" y="295"/>
                    </a:lnTo>
                    <a:lnTo>
                      <a:pt x="6" y="305"/>
                    </a:lnTo>
                    <a:lnTo>
                      <a:pt x="12" y="305"/>
                    </a:lnTo>
                    <a:lnTo>
                      <a:pt x="19" y="315"/>
                    </a:lnTo>
                    <a:lnTo>
                      <a:pt x="26" y="315"/>
                    </a:lnTo>
                    <a:lnTo>
                      <a:pt x="32" y="305"/>
                    </a:lnTo>
                    <a:lnTo>
                      <a:pt x="39" y="305"/>
                    </a:lnTo>
                    <a:lnTo>
                      <a:pt x="39" y="295"/>
                    </a:lnTo>
                    <a:lnTo>
                      <a:pt x="46" y="286"/>
                    </a:lnTo>
                    <a:lnTo>
                      <a:pt x="46" y="152"/>
                    </a:lnTo>
                    <a:lnTo>
                      <a:pt x="46" y="143"/>
                    </a:lnTo>
                    <a:lnTo>
                      <a:pt x="53" y="143"/>
                    </a:lnTo>
                    <a:lnTo>
                      <a:pt x="53" y="133"/>
                    </a:lnTo>
                    <a:lnTo>
                      <a:pt x="59" y="133"/>
                    </a:lnTo>
                    <a:lnTo>
                      <a:pt x="66" y="123"/>
                    </a:lnTo>
                    <a:lnTo>
                      <a:pt x="66" y="114"/>
                    </a:lnTo>
                    <a:lnTo>
                      <a:pt x="73" y="114"/>
                    </a:lnTo>
                    <a:lnTo>
                      <a:pt x="73" y="105"/>
                    </a:lnTo>
                    <a:lnTo>
                      <a:pt x="79" y="95"/>
                    </a:lnTo>
                    <a:lnTo>
                      <a:pt x="79" y="76"/>
                    </a:lnTo>
                    <a:lnTo>
                      <a:pt x="79" y="66"/>
                    </a:lnTo>
                    <a:lnTo>
                      <a:pt x="86" y="57"/>
                    </a:lnTo>
                    <a:lnTo>
                      <a:pt x="86" y="38"/>
                    </a:lnTo>
                    <a:lnTo>
                      <a:pt x="86" y="28"/>
                    </a:lnTo>
                    <a:lnTo>
                      <a:pt x="86" y="19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007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9" name="Freeform 204"/>
              <p:cNvSpPr>
                <a:spLocks/>
              </p:cNvSpPr>
              <p:nvPr/>
            </p:nvSpPr>
            <p:spPr bwMode="auto">
              <a:xfrm>
                <a:off x="1205" y="3129"/>
                <a:ext cx="55" cy="96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7" y="85"/>
                  </a:cxn>
                  <a:cxn ang="0">
                    <a:pos x="13" y="75"/>
                  </a:cxn>
                  <a:cxn ang="0">
                    <a:pos x="27" y="66"/>
                  </a:cxn>
                  <a:cxn ang="0">
                    <a:pos x="33" y="47"/>
                  </a:cxn>
                  <a:cxn ang="0">
                    <a:pos x="40" y="47"/>
                  </a:cxn>
                  <a:cxn ang="0">
                    <a:pos x="47" y="37"/>
                  </a:cxn>
                  <a:cxn ang="0">
                    <a:pos x="53" y="19"/>
                  </a:cxn>
                  <a:cxn ang="0">
                    <a:pos x="53" y="9"/>
                  </a:cxn>
                  <a:cxn ang="0">
                    <a:pos x="61" y="0"/>
                  </a:cxn>
                </a:cxnLst>
                <a:rect l="0" t="0" r="r" b="b"/>
                <a:pathLst>
                  <a:path w="62" h="96">
                    <a:moveTo>
                      <a:pt x="0" y="95"/>
                    </a:moveTo>
                    <a:lnTo>
                      <a:pt x="7" y="85"/>
                    </a:lnTo>
                    <a:lnTo>
                      <a:pt x="13" y="75"/>
                    </a:lnTo>
                    <a:lnTo>
                      <a:pt x="27" y="66"/>
                    </a:lnTo>
                    <a:lnTo>
                      <a:pt x="33" y="47"/>
                    </a:lnTo>
                    <a:lnTo>
                      <a:pt x="40" y="47"/>
                    </a:lnTo>
                    <a:lnTo>
                      <a:pt x="47" y="37"/>
                    </a:lnTo>
                    <a:lnTo>
                      <a:pt x="53" y="19"/>
                    </a:lnTo>
                    <a:lnTo>
                      <a:pt x="53" y="9"/>
                    </a:lnTo>
                    <a:lnTo>
                      <a:pt x="6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Freeform 205"/>
              <p:cNvSpPr>
                <a:spLocks/>
              </p:cNvSpPr>
              <p:nvPr/>
            </p:nvSpPr>
            <p:spPr bwMode="auto">
              <a:xfrm>
                <a:off x="1022" y="1619"/>
                <a:ext cx="164" cy="80"/>
              </a:xfrm>
              <a:custGeom>
                <a:avLst/>
                <a:gdLst/>
                <a:ahLst/>
                <a:cxnLst>
                  <a:cxn ang="0">
                    <a:pos x="176" y="61"/>
                  </a:cxn>
                  <a:cxn ang="0">
                    <a:pos x="163" y="52"/>
                  </a:cxn>
                  <a:cxn ang="0">
                    <a:pos x="150" y="52"/>
                  </a:cxn>
                  <a:cxn ang="0">
                    <a:pos x="137" y="43"/>
                  </a:cxn>
                  <a:cxn ang="0">
                    <a:pos x="137" y="26"/>
                  </a:cxn>
                  <a:cxn ang="0">
                    <a:pos x="131" y="17"/>
                  </a:cxn>
                  <a:cxn ang="0">
                    <a:pos x="117" y="9"/>
                  </a:cxn>
                  <a:cxn ang="0">
                    <a:pos x="104" y="9"/>
                  </a:cxn>
                  <a:cxn ang="0">
                    <a:pos x="97" y="0"/>
                  </a:cxn>
                  <a:cxn ang="0">
                    <a:pos x="85" y="9"/>
                  </a:cxn>
                  <a:cxn ang="0">
                    <a:pos x="72" y="17"/>
                  </a:cxn>
                  <a:cxn ang="0">
                    <a:pos x="65" y="26"/>
                  </a:cxn>
                  <a:cxn ang="0">
                    <a:pos x="78" y="9"/>
                  </a:cxn>
                  <a:cxn ang="0">
                    <a:pos x="65" y="0"/>
                  </a:cxn>
                  <a:cxn ang="0">
                    <a:pos x="51" y="0"/>
                  </a:cxn>
                  <a:cxn ang="0">
                    <a:pos x="45" y="9"/>
                  </a:cxn>
                  <a:cxn ang="0">
                    <a:pos x="32" y="17"/>
                  </a:cxn>
                  <a:cxn ang="0">
                    <a:pos x="26" y="35"/>
                  </a:cxn>
                  <a:cxn ang="0">
                    <a:pos x="19" y="43"/>
                  </a:cxn>
                  <a:cxn ang="0">
                    <a:pos x="6" y="52"/>
                  </a:cxn>
                  <a:cxn ang="0">
                    <a:pos x="0" y="61"/>
                  </a:cxn>
                  <a:cxn ang="0">
                    <a:pos x="0" y="79"/>
                  </a:cxn>
                  <a:cxn ang="0">
                    <a:pos x="6" y="61"/>
                  </a:cxn>
                  <a:cxn ang="0">
                    <a:pos x="13" y="52"/>
                  </a:cxn>
                  <a:cxn ang="0">
                    <a:pos x="26" y="43"/>
                  </a:cxn>
                  <a:cxn ang="0">
                    <a:pos x="51" y="43"/>
                  </a:cxn>
                  <a:cxn ang="0">
                    <a:pos x="72" y="52"/>
                  </a:cxn>
                  <a:cxn ang="0">
                    <a:pos x="85" y="52"/>
                  </a:cxn>
                  <a:cxn ang="0">
                    <a:pos x="97" y="43"/>
                  </a:cxn>
                  <a:cxn ang="0">
                    <a:pos x="104" y="35"/>
                  </a:cxn>
                  <a:cxn ang="0">
                    <a:pos x="110" y="26"/>
                  </a:cxn>
                  <a:cxn ang="0">
                    <a:pos x="124" y="26"/>
                  </a:cxn>
                  <a:cxn ang="0">
                    <a:pos x="131" y="35"/>
                  </a:cxn>
                  <a:cxn ang="0">
                    <a:pos x="143" y="52"/>
                  </a:cxn>
                  <a:cxn ang="0">
                    <a:pos x="169" y="61"/>
                  </a:cxn>
                  <a:cxn ang="0">
                    <a:pos x="183" y="61"/>
                  </a:cxn>
                </a:cxnLst>
                <a:rect l="0" t="0" r="r" b="b"/>
                <a:pathLst>
                  <a:path w="184" h="80">
                    <a:moveTo>
                      <a:pt x="176" y="61"/>
                    </a:moveTo>
                    <a:lnTo>
                      <a:pt x="176" y="61"/>
                    </a:lnTo>
                    <a:lnTo>
                      <a:pt x="169" y="61"/>
                    </a:lnTo>
                    <a:lnTo>
                      <a:pt x="163" y="52"/>
                    </a:lnTo>
                    <a:lnTo>
                      <a:pt x="156" y="52"/>
                    </a:lnTo>
                    <a:lnTo>
                      <a:pt x="150" y="52"/>
                    </a:lnTo>
                    <a:lnTo>
                      <a:pt x="143" y="43"/>
                    </a:lnTo>
                    <a:lnTo>
                      <a:pt x="137" y="43"/>
                    </a:lnTo>
                    <a:lnTo>
                      <a:pt x="137" y="35"/>
                    </a:lnTo>
                    <a:lnTo>
                      <a:pt x="137" y="26"/>
                    </a:lnTo>
                    <a:lnTo>
                      <a:pt x="131" y="26"/>
                    </a:lnTo>
                    <a:lnTo>
                      <a:pt x="131" y="17"/>
                    </a:lnTo>
                    <a:lnTo>
                      <a:pt x="124" y="17"/>
                    </a:lnTo>
                    <a:lnTo>
                      <a:pt x="117" y="9"/>
                    </a:lnTo>
                    <a:lnTo>
                      <a:pt x="110" y="9"/>
                    </a:lnTo>
                    <a:lnTo>
                      <a:pt x="104" y="9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9"/>
                    </a:lnTo>
                    <a:lnTo>
                      <a:pt x="72" y="17"/>
                    </a:lnTo>
                    <a:lnTo>
                      <a:pt x="65" y="17"/>
                    </a:lnTo>
                    <a:lnTo>
                      <a:pt x="65" y="26"/>
                    </a:lnTo>
                    <a:lnTo>
                      <a:pt x="58" y="26"/>
                    </a:lnTo>
                    <a:lnTo>
                      <a:pt x="78" y="9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5" y="9"/>
                    </a:lnTo>
                    <a:lnTo>
                      <a:pt x="39" y="9"/>
                    </a:lnTo>
                    <a:lnTo>
                      <a:pt x="32" y="17"/>
                    </a:lnTo>
                    <a:lnTo>
                      <a:pt x="32" y="26"/>
                    </a:lnTo>
                    <a:lnTo>
                      <a:pt x="26" y="35"/>
                    </a:lnTo>
                    <a:lnTo>
                      <a:pt x="26" y="43"/>
                    </a:lnTo>
                    <a:lnTo>
                      <a:pt x="19" y="43"/>
                    </a:lnTo>
                    <a:lnTo>
                      <a:pt x="13" y="52"/>
                    </a:lnTo>
                    <a:lnTo>
                      <a:pt x="6" y="52"/>
                    </a:lnTo>
                    <a:lnTo>
                      <a:pt x="6" y="6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6" y="61"/>
                    </a:lnTo>
                    <a:lnTo>
                      <a:pt x="13" y="61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6" y="43"/>
                    </a:lnTo>
                    <a:lnTo>
                      <a:pt x="39" y="43"/>
                    </a:lnTo>
                    <a:lnTo>
                      <a:pt x="51" y="43"/>
                    </a:lnTo>
                    <a:lnTo>
                      <a:pt x="58" y="52"/>
                    </a:lnTo>
                    <a:lnTo>
                      <a:pt x="72" y="52"/>
                    </a:lnTo>
                    <a:lnTo>
                      <a:pt x="78" y="52"/>
                    </a:lnTo>
                    <a:lnTo>
                      <a:pt x="85" y="52"/>
                    </a:lnTo>
                    <a:lnTo>
                      <a:pt x="91" y="5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04" y="35"/>
                    </a:lnTo>
                    <a:lnTo>
                      <a:pt x="110" y="35"/>
                    </a:lnTo>
                    <a:lnTo>
                      <a:pt x="110" y="26"/>
                    </a:lnTo>
                    <a:lnTo>
                      <a:pt x="117" y="26"/>
                    </a:lnTo>
                    <a:lnTo>
                      <a:pt x="124" y="26"/>
                    </a:lnTo>
                    <a:lnTo>
                      <a:pt x="131" y="26"/>
                    </a:lnTo>
                    <a:lnTo>
                      <a:pt x="131" y="35"/>
                    </a:lnTo>
                    <a:lnTo>
                      <a:pt x="137" y="43"/>
                    </a:lnTo>
                    <a:lnTo>
                      <a:pt x="143" y="52"/>
                    </a:lnTo>
                    <a:lnTo>
                      <a:pt x="163" y="61"/>
                    </a:lnTo>
                    <a:lnTo>
                      <a:pt x="169" y="61"/>
                    </a:lnTo>
                    <a:lnTo>
                      <a:pt x="176" y="61"/>
                    </a:lnTo>
                    <a:lnTo>
                      <a:pt x="183" y="61"/>
                    </a:lnTo>
                    <a:lnTo>
                      <a:pt x="176" y="61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Line 206"/>
              <p:cNvSpPr>
                <a:spLocks noChangeShapeType="1"/>
              </p:cNvSpPr>
              <p:nvPr/>
            </p:nvSpPr>
            <p:spPr bwMode="auto">
              <a:xfrm flipV="1">
                <a:off x="1190" y="2632"/>
                <a:ext cx="0" cy="58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" name="Line 207"/>
              <p:cNvSpPr>
                <a:spLocks noChangeShapeType="1"/>
              </p:cNvSpPr>
              <p:nvPr/>
            </p:nvSpPr>
            <p:spPr bwMode="auto">
              <a:xfrm flipV="1">
                <a:off x="1190" y="2556"/>
                <a:ext cx="0" cy="5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" name="Line 208"/>
              <p:cNvSpPr>
                <a:spLocks noChangeShapeType="1"/>
              </p:cNvSpPr>
              <p:nvPr/>
            </p:nvSpPr>
            <p:spPr bwMode="auto">
              <a:xfrm flipV="1">
                <a:off x="1190" y="2480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" name="Freeform 209"/>
              <p:cNvSpPr>
                <a:spLocks/>
              </p:cNvSpPr>
              <p:nvPr/>
            </p:nvSpPr>
            <p:spPr bwMode="auto">
              <a:xfrm>
                <a:off x="1404" y="2393"/>
                <a:ext cx="173" cy="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20" y="28"/>
                  </a:cxn>
                  <a:cxn ang="0">
                    <a:pos x="27" y="38"/>
                  </a:cxn>
                  <a:cxn ang="0">
                    <a:pos x="33" y="47"/>
                  </a:cxn>
                  <a:cxn ang="0">
                    <a:pos x="40" y="57"/>
                  </a:cxn>
                  <a:cxn ang="0">
                    <a:pos x="47" y="66"/>
                  </a:cxn>
                  <a:cxn ang="0">
                    <a:pos x="53" y="76"/>
                  </a:cxn>
                  <a:cxn ang="0">
                    <a:pos x="67" y="105"/>
                  </a:cxn>
                  <a:cxn ang="0">
                    <a:pos x="73" y="114"/>
                  </a:cxn>
                  <a:cxn ang="0">
                    <a:pos x="73" y="133"/>
                  </a:cxn>
                  <a:cxn ang="0">
                    <a:pos x="80" y="143"/>
                  </a:cxn>
                  <a:cxn ang="0">
                    <a:pos x="80" y="152"/>
                  </a:cxn>
                  <a:cxn ang="0">
                    <a:pos x="87" y="162"/>
                  </a:cxn>
                  <a:cxn ang="0">
                    <a:pos x="87" y="171"/>
                  </a:cxn>
                  <a:cxn ang="0">
                    <a:pos x="93" y="181"/>
                  </a:cxn>
                  <a:cxn ang="0">
                    <a:pos x="100" y="191"/>
                  </a:cxn>
                  <a:cxn ang="0">
                    <a:pos x="100" y="200"/>
                  </a:cxn>
                  <a:cxn ang="0">
                    <a:pos x="106" y="200"/>
                  </a:cxn>
                  <a:cxn ang="0">
                    <a:pos x="113" y="209"/>
                  </a:cxn>
                  <a:cxn ang="0">
                    <a:pos x="126" y="219"/>
                  </a:cxn>
                  <a:cxn ang="0">
                    <a:pos x="133" y="229"/>
                  </a:cxn>
                  <a:cxn ang="0">
                    <a:pos x="146" y="248"/>
                  </a:cxn>
                  <a:cxn ang="0">
                    <a:pos x="160" y="257"/>
                  </a:cxn>
                  <a:cxn ang="0">
                    <a:pos x="166" y="267"/>
                  </a:cxn>
                  <a:cxn ang="0">
                    <a:pos x="173" y="276"/>
                  </a:cxn>
                  <a:cxn ang="0">
                    <a:pos x="180" y="286"/>
                  </a:cxn>
                  <a:cxn ang="0">
                    <a:pos x="187" y="295"/>
                  </a:cxn>
                  <a:cxn ang="0">
                    <a:pos x="194" y="305"/>
                  </a:cxn>
                  <a:cxn ang="0">
                    <a:pos x="194" y="315"/>
                  </a:cxn>
                </a:cxnLst>
                <a:rect l="0" t="0" r="r" b="b"/>
                <a:pathLst>
                  <a:path w="195" h="316">
                    <a:moveTo>
                      <a:pt x="0" y="0"/>
                    </a:moveTo>
                    <a:lnTo>
                      <a:pt x="6" y="9"/>
                    </a:lnTo>
                    <a:lnTo>
                      <a:pt x="20" y="28"/>
                    </a:lnTo>
                    <a:lnTo>
                      <a:pt x="27" y="38"/>
                    </a:lnTo>
                    <a:lnTo>
                      <a:pt x="33" y="47"/>
                    </a:lnTo>
                    <a:lnTo>
                      <a:pt x="40" y="57"/>
                    </a:lnTo>
                    <a:lnTo>
                      <a:pt x="47" y="66"/>
                    </a:lnTo>
                    <a:lnTo>
                      <a:pt x="53" y="76"/>
                    </a:lnTo>
                    <a:lnTo>
                      <a:pt x="67" y="105"/>
                    </a:lnTo>
                    <a:lnTo>
                      <a:pt x="73" y="114"/>
                    </a:lnTo>
                    <a:lnTo>
                      <a:pt x="73" y="133"/>
                    </a:lnTo>
                    <a:lnTo>
                      <a:pt x="80" y="143"/>
                    </a:lnTo>
                    <a:lnTo>
                      <a:pt x="80" y="152"/>
                    </a:lnTo>
                    <a:lnTo>
                      <a:pt x="87" y="162"/>
                    </a:lnTo>
                    <a:lnTo>
                      <a:pt x="87" y="171"/>
                    </a:lnTo>
                    <a:lnTo>
                      <a:pt x="93" y="181"/>
                    </a:lnTo>
                    <a:lnTo>
                      <a:pt x="100" y="191"/>
                    </a:lnTo>
                    <a:lnTo>
                      <a:pt x="100" y="200"/>
                    </a:lnTo>
                    <a:lnTo>
                      <a:pt x="106" y="200"/>
                    </a:lnTo>
                    <a:lnTo>
                      <a:pt x="113" y="209"/>
                    </a:lnTo>
                    <a:lnTo>
                      <a:pt x="126" y="219"/>
                    </a:lnTo>
                    <a:lnTo>
                      <a:pt x="133" y="229"/>
                    </a:lnTo>
                    <a:lnTo>
                      <a:pt x="146" y="248"/>
                    </a:lnTo>
                    <a:lnTo>
                      <a:pt x="160" y="257"/>
                    </a:lnTo>
                    <a:lnTo>
                      <a:pt x="166" y="267"/>
                    </a:lnTo>
                    <a:lnTo>
                      <a:pt x="173" y="276"/>
                    </a:lnTo>
                    <a:lnTo>
                      <a:pt x="180" y="286"/>
                    </a:lnTo>
                    <a:lnTo>
                      <a:pt x="187" y="295"/>
                    </a:lnTo>
                    <a:lnTo>
                      <a:pt x="194" y="305"/>
                    </a:lnTo>
                    <a:lnTo>
                      <a:pt x="194" y="31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25" name="Group 210"/>
              <p:cNvGrpSpPr>
                <a:grpSpLocks/>
              </p:cNvGrpSpPr>
              <p:nvPr/>
            </p:nvGrpSpPr>
            <p:grpSpPr bwMode="auto">
              <a:xfrm>
                <a:off x="1088" y="3396"/>
                <a:ext cx="256" cy="287"/>
                <a:chOff x="1804" y="3440"/>
                <a:chExt cx="289" cy="287"/>
              </a:xfrm>
            </p:grpSpPr>
            <p:sp>
              <p:nvSpPr>
                <p:cNvPr id="234" name="Freeform 211"/>
                <p:cNvSpPr>
                  <a:spLocks/>
                </p:cNvSpPr>
                <p:nvPr/>
              </p:nvSpPr>
              <p:spPr bwMode="auto">
                <a:xfrm>
                  <a:off x="1979" y="3468"/>
                  <a:ext cx="114" cy="1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6" y="19"/>
                    </a:cxn>
                    <a:cxn ang="0">
                      <a:pos x="13" y="38"/>
                    </a:cxn>
                    <a:cxn ang="0">
                      <a:pos x="19" y="48"/>
                    </a:cxn>
                    <a:cxn ang="0">
                      <a:pos x="26" y="67"/>
                    </a:cxn>
                    <a:cxn ang="0">
                      <a:pos x="33" y="105"/>
                    </a:cxn>
                    <a:cxn ang="0">
                      <a:pos x="33" y="124"/>
                    </a:cxn>
                    <a:cxn ang="0">
                      <a:pos x="39" y="143"/>
                    </a:cxn>
                    <a:cxn ang="0">
                      <a:pos x="53" y="163"/>
                    </a:cxn>
                    <a:cxn ang="0">
                      <a:pos x="53" y="172"/>
                    </a:cxn>
                    <a:cxn ang="0">
                      <a:pos x="59" y="172"/>
                    </a:cxn>
                    <a:cxn ang="0">
                      <a:pos x="66" y="182"/>
                    </a:cxn>
                    <a:cxn ang="0">
                      <a:pos x="73" y="182"/>
                    </a:cxn>
                    <a:cxn ang="0">
                      <a:pos x="86" y="192"/>
                    </a:cxn>
                    <a:cxn ang="0">
                      <a:pos x="93" y="192"/>
                    </a:cxn>
                    <a:cxn ang="0">
                      <a:pos x="99" y="192"/>
                    </a:cxn>
                    <a:cxn ang="0">
                      <a:pos x="113" y="192"/>
                    </a:cxn>
                  </a:cxnLst>
                  <a:rect l="0" t="0" r="r" b="b"/>
                  <a:pathLst>
                    <a:path w="114" h="193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3" y="38"/>
                      </a:lnTo>
                      <a:lnTo>
                        <a:pt x="19" y="48"/>
                      </a:lnTo>
                      <a:lnTo>
                        <a:pt x="26" y="67"/>
                      </a:lnTo>
                      <a:lnTo>
                        <a:pt x="33" y="105"/>
                      </a:lnTo>
                      <a:lnTo>
                        <a:pt x="33" y="124"/>
                      </a:lnTo>
                      <a:lnTo>
                        <a:pt x="39" y="143"/>
                      </a:lnTo>
                      <a:lnTo>
                        <a:pt x="53" y="163"/>
                      </a:lnTo>
                      <a:lnTo>
                        <a:pt x="53" y="172"/>
                      </a:lnTo>
                      <a:lnTo>
                        <a:pt x="59" y="172"/>
                      </a:lnTo>
                      <a:lnTo>
                        <a:pt x="66" y="182"/>
                      </a:lnTo>
                      <a:lnTo>
                        <a:pt x="73" y="182"/>
                      </a:lnTo>
                      <a:lnTo>
                        <a:pt x="86" y="192"/>
                      </a:lnTo>
                      <a:lnTo>
                        <a:pt x="93" y="192"/>
                      </a:lnTo>
                      <a:lnTo>
                        <a:pt x="99" y="192"/>
                      </a:lnTo>
                      <a:lnTo>
                        <a:pt x="113" y="192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" name="Freeform 212"/>
                <p:cNvSpPr>
                  <a:spLocks/>
                </p:cNvSpPr>
                <p:nvPr/>
              </p:nvSpPr>
              <p:spPr bwMode="auto">
                <a:xfrm>
                  <a:off x="1804" y="3440"/>
                  <a:ext cx="127" cy="221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119" y="9"/>
                    </a:cxn>
                    <a:cxn ang="0">
                      <a:pos x="112" y="9"/>
                    </a:cxn>
                    <a:cxn ang="0">
                      <a:pos x="106" y="9"/>
                    </a:cxn>
                    <a:cxn ang="0">
                      <a:pos x="99" y="19"/>
                    </a:cxn>
                    <a:cxn ang="0">
                      <a:pos x="99" y="28"/>
                    </a:cxn>
                    <a:cxn ang="0">
                      <a:pos x="86" y="48"/>
                    </a:cxn>
                    <a:cxn ang="0">
                      <a:pos x="79" y="76"/>
                    </a:cxn>
                    <a:cxn ang="0">
                      <a:pos x="79" y="85"/>
                    </a:cxn>
                    <a:cxn ang="0">
                      <a:pos x="72" y="105"/>
                    </a:cxn>
                    <a:cxn ang="0">
                      <a:pos x="72" y="114"/>
                    </a:cxn>
                    <a:cxn ang="0">
                      <a:pos x="72" y="134"/>
                    </a:cxn>
                    <a:cxn ang="0">
                      <a:pos x="66" y="143"/>
                    </a:cxn>
                    <a:cxn ang="0">
                      <a:pos x="66" y="162"/>
                    </a:cxn>
                    <a:cxn ang="0">
                      <a:pos x="59" y="171"/>
                    </a:cxn>
                    <a:cxn ang="0">
                      <a:pos x="53" y="181"/>
                    </a:cxn>
                    <a:cxn ang="0">
                      <a:pos x="46" y="191"/>
                    </a:cxn>
                    <a:cxn ang="0">
                      <a:pos x="39" y="200"/>
                    </a:cxn>
                    <a:cxn ang="0">
                      <a:pos x="33" y="200"/>
                    </a:cxn>
                    <a:cxn ang="0">
                      <a:pos x="26" y="210"/>
                    </a:cxn>
                    <a:cxn ang="0">
                      <a:pos x="19" y="220"/>
                    </a:cxn>
                    <a:cxn ang="0">
                      <a:pos x="13" y="220"/>
                    </a:cxn>
                    <a:cxn ang="0">
                      <a:pos x="6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127" h="221">
                      <a:moveTo>
                        <a:pt x="126" y="0"/>
                      </a:moveTo>
                      <a:lnTo>
                        <a:pt x="119" y="9"/>
                      </a:lnTo>
                      <a:lnTo>
                        <a:pt x="112" y="9"/>
                      </a:lnTo>
                      <a:lnTo>
                        <a:pt x="106" y="9"/>
                      </a:lnTo>
                      <a:lnTo>
                        <a:pt x="99" y="19"/>
                      </a:lnTo>
                      <a:lnTo>
                        <a:pt x="99" y="28"/>
                      </a:lnTo>
                      <a:lnTo>
                        <a:pt x="86" y="48"/>
                      </a:lnTo>
                      <a:lnTo>
                        <a:pt x="79" y="76"/>
                      </a:lnTo>
                      <a:lnTo>
                        <a:pt x="79" y="85"/>
                      </a:lnTo>
                      <a:lnTo>
                        <a:pt x="72" y="105"/>
                      </a:lnTo>
                      <a:lnTo>
                        <a:pt x="72" y="114"/>
                      </a:lnTo>
                      <a:lnTo>
                        <a:pt x="72" y="134"/>
                      </a:lnTo>
                      <a:lnTo>
                        <a:pt x="66" y="143"/>
                      </a:lnTo>
                      <a:lnTo>
                        <a:pt x="66" y="162"/>
                      </a:lnTo>
                      <a:lnTo>
                        <a:pt x="59" y="171"/>
                      </a:lnTo>
                      <a:lnTo>
                        <a:pt x="53" y="181"/>
                      </a:lnTo>
                      <a:lnTo>
                        <a:pt x="46" y="191"/>
                      </a:lnTo>
                      <a:lnTo>
                        <a:pt x="39" y="200"/>
                      </a:lnTo>
                      <a:lnTo>
                        <a:pt x="33" y="200"/>
                      </a:lnTo>
                      <a:lnTo>
                        <a:pt x="26" y="210"/>
                      </a:lnTo>
                      <a:lnTo>
                        <a:pt x="19" y="220"/>
                      </a:lnTo>
                      <a:lnTo>
                        <a:pt x="13" y="220"/>
                      </a:lnTo>
                      <a:lnTo>
                        <a:pt x="6" y="220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" name="Freeform 213"/>
                <p:cNvSpPr>
                  <a:spLocks/>
                </p:cNvSpPr>
                <p:nvPr/>
              </p:nvSpPr>
              <p:spPr bwMode="auto">
                <a:xfrm>
                  <a:off x="1951" y="3526"/>
                  <a:ext cx="20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0" y="28"/>
                    </a:cxn>
                    <a:cxn ang="0">
                      <a:pos x="0" y="37"/>
                    </a:cxn>
                    <a:cxn ang="0">
                      <a:pos x="19" y="47"/>
                    </a:cxn>
                    <a:cxn ang="0">
                      <a:pos x="19" y="85"/>
                    </a:cxn>
                    <a:cxn ang="0">
                      <a:pos x="19" y="123"/>
                    </a:cxn>
                    <a:cxn ang="0">
                      <a:pos x="19" y="142"/>
                    </a:cxn>
                    <a:cxn ang="0">
                      <a:pos x="19" y="162"/>
                    </a:cxn>
                    <a:cxn ang="0">
                      <a:pos x="19" y="180"/>
                    </a:cxn>
                    <a:cxn ang="0">
                      <a:pos x="19" y="190"/>
                    </a:cxn>
                    <a:cxn ang="0">
                      <a:pos x="19" y="200"/>
                    </a:cxn>
                  </a:cxnLst>
                  <a:rect l="0" t="0" r="r" b="b"/>
                  <a:pathLst>
                    <a:path w="20" h="2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19" y="47"/>
                      </a:lnTo>
                      <a:lnTo>
                        <a:pt x="19" y="85"/>
                      </a:lnTo>
                      <a:lnTo>
                        <a:pt x="19" y="123"/>
                      </a:lnTo>
                      <a:lnTo>
                        <a:pt x="19" y="142"/>
                      </a:lnTo>
                      <a:lnTo>
                        <a:pt x="19" y="162"/>
                      </a:lnTo>
                      <a:lnTo>
                        <a:pt x="19" y="180"/>
                      </a:lnTo>
                      <a:lnTo>
                        <a:pt x="19" y="190"/>
                      </a:lnTo>
                      <a:lnTo>
                        <a:pt x="19" y="20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7" name="Freeform 214"/>
                <p:cNvSpPr>
                  <a:spLocks/>
                </p:cNvSpPr>
                <p:nvPr/>
              </p:nvSpPr>
              <p:spPr bwMode="auto">
                <a:xfrm>
                  <a:off x="1878" y="3488"/>
                  <a:ext cx="48" cy="210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7" y="9"/>
                    </a:cxn>
                    <a:cxn ang="0">
                      <a:pos x="40" y="19"/>
                    </a:cxn>
                    <a:cxn ang="0">
                      <a:pos x="33" y="28"/>
                    </a:cxn>
                    <a:cxn ang="0">
                      <a:pos x="33" y="37"/>
                    </a:cxn>
                    <a:cxn ang="0">
                      <a:pos x="26" y="57"/>
                    </a:cxn>
                    <a:cxn ang="0">
                      <a:pos x="26" y="66"/>
                    </a:cxn>
                    <a:cxn ang="0">
                      <a:pos x="26" y="94"/>
                    </a:cxn>
                    <a:cxn ang="0">
                      <a:pos x="26" y="132"/>
                    </a:cxn>
                    <a:cxn ang="0">
                      <a:pos x="26" y="142"/>
                    </a:cxn>
                    <a:cxn ang="0">
                      <a:pos x="26" y="161"/>
                    </a:cxn>
                    <a:cxn ang="0">
                      <a:pos x="20" y="171"/>
                    </a:cxn>
                    <a:cxn ang="0">
                      <a:pos x="13" y="189"/>
                    </a:cxn>
                    <a:cxn ang="0">
                      <a:pos x="6" y="199"/>
                    </a:cxn>
                    <a:cxn ang="0">
                      <a:pos x="0" y="199"/>
                    </a:cxn>
                    <a:cxn ang="0">
                      <a:pos x="0" y="209"/>
                    </a:cxn>
                    <a:cxn ang="0">
                      <a:pos x="0" y="199"/>
                    </a:cxn>
                  </a:cxnLst>
                  <a:rect l="0" t="0" r="r" b="b"/>
                  <a:pathLst>
                    <a:path w="48" h="210">
                      <a:moveTo>
                        <a:pt x="47" y="0"/>
                      </a:moveTo>
                      <a:lnTo>
                        <a:pt x="47" y="9"/>
                      </a:lnTo>
                      <a:lnTo>
                        <a:pt x="40" y="19"/>
                      </a:lnTo>
                      <a:lnTo>
                        <a:pt x="33" y="28"/>
                      </a:lnTo>
                      <a:lnTo>
                        <a:pt x="33" y="37"/>
                      </a:lnTo>
                      <a:lnTo>
                        <a:pt x="26" y="57"/>
                      </a:lnTo>
                      <a:lnTo>
                        <a:pt x="26" y="66"/>
                      </a:lnTo>
                      <a:lnTo>
                        <a:pt x="26" y="94"/>
                      </a:lnTo>
                      <a:lnTo>
                        <a:pt x="26" y="132"/>
                      </a:lnTo>
                      <a:lnTo>
                        <a:pt x="26" y="142"/>
                      </a:lnTo>
                      <a:lnTo>
                        <a:pt x="26" y="161"/>
                      </a:lnTo>
                      <a:lnTo>
                        <a:pt x="20" y="171"/>
                      </a:lnTo>
                      <a:lnTo>
                        <a:pt x="13" y="189"/>
                      </a:lnTo>
                      <a:lnTo>
                        <a:pt x="6" y="199"/>
                      </a:lnTo>
                      <a:lnTo>
                        <a:pt x="0" y="199"/>
                      </a:lnTo>
                      <a:lnTo>
                        <a:pt x="0" y="209"/>
                      </a:lnTo>
                      <a:lnTo>
                        <a:pt x="0" y="199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26" name="Freeform 215"/>
              <p:cNvSpPr>
                <a:spLocks/>
              </p:cNvSpPr>
              <p:nvPr/>
            </p:nvSpPr>
            <p:spPr bwMode="auto">
              <a:xfrm>
                <a:off x="1226" y="3444"/>
                <a:ext cx="42" cy="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9"/>
                  </a:cxn>
                  <a:cxn ang="0">
                    <a:pos x="12" y="37"/>
                  </a:cxn>
                  <a:cxn ang="0">
                    <a:pos x="12" y="76"/>
                  </a:cxn>
                  <a:cxn ang="0">
                    <a:pos x="19" y="114"/>
                  </a:cxn>
                  <a:cxn ang="0">
                    <a:pos x="19" y="133"/>
                  </a:cxn>
                  <a:cxn ang="0">
                    <a:pos x="26" y="142"/>
                  </a:cxn>
                  <a:cxn ang="0">
                    <a:pos x="33" y="171"/>
                  </a:cxn>
                  <a:cxn ang="0">
                    <a:pos x="39" y="180"/>
                  </a:cxn>
                  <a:cxn ang="0">
                    <a:pos x="39" y="190"/>
                  </a:cxn>
                  <a:cxn ang="0">
                    <a:pos x="46" y="190"/>
                  </a:cxn>
                  <a:cxn ang="0">
                    <a:pos x="46" y="200"/>
                  </a:cxn>
                  <a:cxn ang="0">
                    <a:pos x="46" y="190"/>
                  </a:cxn>
                </a:cxnLst>
                <a:rect l="0" t="0" r="r" b="b"/>
                <a:pathLst>
                  <a:path w="47" h="201">
                    <a:moveTo>
                      <a:pt x="0" y="0"/>
                    </a:moveTo>
                    <a:lnTo>
                      <a:pt x="6" y="19"/>
                    </a:lnTo>
                    <a:lnTo>
                      <a:pt x="12" y="37"/>
                    </a:lnTo>
                    <a:lnTo>
                      <a:pt x="12" y="76"/>
                    </a:lnTo>
                    <a:lnTo>
                      <a:pt x="19" y="114"/>
                    </a:lnTo>
                    <a:lnTo>
                      <a:pt x="19" y="133"/>
                    </a:lnTo>
                    <a:lnTo>
                      <a:pt x="26" y="142"/>
                    </a:lnTo>
                    <a:lnTo>
                      <a:pt x="33" y="171"/>
                    </a:lnTo>
                    <a:lnTo>
                      <a:pt x="39" y="180"/>
                    </a:lnTo>
                    <a:lnTo>
                      <a:pt x="39" y="190"/>
                    </a:lnTo>
                    <a:lnTo>
                      <a:pt x="46" y="190"/>
                    </a:lnTo>
                    <a:lnTo>
                      <a:pt x="46" y="200"/>
                    </a:lnTo>
                    <a:lnTo>
                      <a:pt x="46" y="19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Freeform 216"/>
              <p:cNvSpPr>
                <a:spLocks/>
              </p:cNvSpPr>
              <p:nvPr/>
            </p:nvSpPr>
            <p:spPr bwMode="auto">
              <a:xfrm>
                <a:off x="1118" y="3492"/>
                <a:ext cx="59" cy="144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19"/>
                  </a:cxn>
                  <a:cxn ang="0">
                    <a:pos x="52" y="47"/>
                  </a:cxn>
                  <a:cxn ang="0">
                    <a:pos x="52" y="66"/>
                  </a:cxn>
                  <a:cxn ang="0">
                    <a:pos x="45" y="85"/>
                  </a:cxn>
                  <a:cxn ang="0">
                    <a:pos x="45" y="95"/>
                  </a:cxn>
                  <a:cxn ang="0">
                    <a:pos x="39" y="10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5" y="123"/>
                  </a:cxn>
                  <a:cxn ang="0">
                    <a:pos x="25" y="133"/>
                  </a:cxn>
                  <a:cxn ang="0">
                    <a:pos x="19" y="133"/>
                  </a:cxn>
                  <a:cxn ang="0">
                    <a:pos x="12" y="143"/>
                  </a:cxn>
                  <a:cxn ang="0">
                    <a:pos x="6" y="143"/>
                  </a:cxn>
                  <a:cxn ang="0">
                    <a:pos x="0" y="143"/>
                  </a:cxn>
                </a:cxnLst>
                <a:rect l="0" t="0" r="r" b="b"/>
                <a:pathLst>
                  <a:path w="66" h="144">
                    <a:moveTo>
                      <a:pt x="65" y="0"/>
                    </a:moveTo>
                    <a:lnTo>
                      <a:pt x="58" y="19"/>
                    </a:lnTo>
                    <a:lnTo>
                      <a:pt x="52" y="47"/>
                    </a:lnTo>
                    <a:lnTo>
                      <a:pt x="52" y="66"/>
                    </a:lnTo>
                    <a:lnTo>
                      <a:pt x="45" y="85"/>
                    </a:lnTo>
                    <a:lnTo>
                      <a:pt x="45" y="95"/>
                    </a:lnTo>
                    <a:lnTo>
                      <a:pt x="39" y="10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5" y="123"/>
                    </a:lnTo>
                    <a:lnTo>
                      <a:pt x="25" y="133"/>
                    </a:lnTo>
                    <a:lnTo>
                      <a:pt x="19" y="133"/>
                    </a:lnTo>
                    <a:lnTo>
                      <a:pt x="12" y="143"/>
                    </a:lnTo>
                    <a:lnTo>
                      <a:pt x="6" y="143"/>
                    </a:lnTo>
                    <a:lnTo>
                      <a:pt x="0" y="143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Freeform 217"/>
              <p:cNvSpPr>
                <a:spLocks/>
              </p:cNvSpPr>
              <p:nvPr/>
            </p:nvSpPr>
            <p:spPr bwMode="auto">
              <a:xfrm>
                <a:off x="1054" y="3387"/>
                <a:ext cx="143" cy="23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3" y="9"/>
                  </a:cxn>
                  <a:cxn ang="0">
                    <a:pos x="146" y="9"/>
                  </a:cxn>
                  <a:cxn ang="0">
                    <a:pos x="139" y="19"/>
                  </a:cxn>
                  <a:cxn ang="0">
                    <a:pos x="133" y="28"/>
                  </a:cxn>
                  <a:cxn ang="0">
                    <a:pos x="133" y="38"/>
                  </a:cxn>
                  <a:cxn ang="0">
                    <a:pos x="126" y="47"/>
                  </a:cxn>
                  <a:cxn ang="0">
                    <a:pos x="119" y="66"/>
                  </a:cxn>
                  <a:cxn ang="0">
                    <a:pos x="113" y="95"/>
                  </a:cxn>
                  <a:cxn ang="0">
                    <a:pos x="113" y="114"/>
                  </a:cxn>
                  <a:cxn ang="0">
                    <a:pos x="106" y="143"/>
                  </a:cxn>
                  <a:cxn ang="0">
                    <a:pos x="99" y="162"/>
                  </a:cxn>
                  <a:cxn ang="0">
                    <a:pos x="99" y="171"/>
                  </a:cxn>
                  <a:cxn ang="0">
                    <a:pos x="93" y="181"/>
                  </a:cxn>
                  <a:cxn ang="0">
                    <a:pos x="86" y="191"/>
                  </a:cxn>
                  <a:cxn ang="0">
                    <a:pos x="80" y="200"/>
                  </a:cxn>
                  <a:cxn ang="0">
                    <a:pos x="73" y="200"/>
                  </a:cxn>
                  <a:cxn ang="0">
                    <a:pos x="73" y="209"/>
                  </a:cxn>
                  <a:cxn ang="0">
                    <a:pos x="66" y="209"/>
                  </a:cxn>
                  <a:cxn ang="0">
                    <a:pos x="60" y="219"/>
                  </a:cxn>
                  <a:cxn ang="0">
                    <a:pos x="46" y="219"/>
                  </a:cxn>
                  <a:cxn ang="0">
                    <a:pos x="40" y="229"/>
                  </a:cxn>
                  <a:cxn ang="0">
                    <a:pos x="27" y="229"/>
                  </a:cxn>
                  <a:cxn ang="0">
                    <a:pos x="13" y="229"/>
                  </a:cxn>
                  <a:cxn ang="0">
                    <a:pos x="0" y="229"/>
                  </a:cxn>
                  <a:cxn ang="0">
                    <a:pos x="0" y="219"/>
                  </a:cxn>
                </a:cxnLst>
                <a:rect l="0" t="0" r="r" b="b"/>
                <a:pathLst>
                  <a:path w="161" h="230">
                    <a:moveTo>
                      <a:pt x="160" y="0"/>
                    </a:moveTo>
                    <a:lnTo>
                      <a:pt x="153" y="9"/>
                    </a:lnTo>
                    <a:lnTo>
                      <a:pt x="146" y="9"/>
                    </a:lnTo>
                    <a:lnTo>
                      <a:pt x="139" y="19"/>
                    </a:lnTo>
                    <a:lnTo>
                      <a:pt x="133" y="28"/>
                    </a:lnTo>
                    <a:lnTo>
                      <a:pt x="133" y="38"/>
                    </a:lnTo>
                    <a:lnTo>
                      <a:pt x="126" y="47"/>
                    </a:lnTo>
                    <a:lnTo>
                      <a:pt x="119" y="66"/>
                    </a:lnTo>
                    <a:lnTo>
                      <a:pt x="113" y="95"/>
                    </a:lnTo>
                    <a:lnTo>
                      <a:pt x="113" y="114"/>
                    </a:lnTo>
                    <a:lnTo>
                      <a:pt x="106" y="143"/>
                    </a:lnTo>
                    <a:lnTo>
                      <a:pt x="99" y="162"/>
                    </a:lnTo>
                    <a:lnTo>
                      <a:pt x="99" y="171"/>
                    </a:lnTo>
                    <a:lnTo>
                      <a:pt x="93" y="181"/>
                    </a:lnTo>
                    <a:lnTo>
                      <a:pt x="86" y="191"/>
                    </a:lnTo>
                    <a:lnTo>
                      <a:pt x="80" y="200"/>
                    </a:lnTo>
                    <a:lnTo>
                      <a:pt x="73" y="200"/>
                    </a:lnTo>
                    <a:lnTo>
                      <a:pt x="73" y="209"/>
                    </a:lnTo>
                    <a:lnTo>
                      <a:pt x="66" y="209"/>
                    </a:lnTo>
                    <a:lnTo>
                      <a:pt x="60" y="219"/>
                    </a:lnTo>
                    <a:lnTo>
                      <a:pt x="46" y="219"/>
                    </a:lnTo>
                    <a:lnTo>
                      <a:pt x="40" y="229"/>
                    </a:lnTo>
                    <a:lnTo>
                      <a:pt x="27" y="229"/>
                    </a:lnTo>
                    <a:lnTo>
                      <a:pt x="13" y="229"/>
                    </a:lnTo>
                    <a:lnTo>
                      <a:pt x="0" y="229"/>
                    </a:lnTo>
                    <a:lnTo>
                      <a:pt x="0" y="219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9" name="Freeform 218"/>
              <p:cNvSpPr>
                <a:spLocks/>
              </p:cNvSpPr>
              <p:nvPr/>
            </p:nvSpPr>
            <p:spPr bwMode="auto">
              <a:xfrm>
                <a:off x="1148" y="3405"/>
                <a:ext cx="67" cy="221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9"/>
                  </a:cxn>
                  <a:cxn ang="0">
                    <a:pos x="60" y="9"/>
                  </a:cxn>
                  <a:cxn ang="0">
                    <a:pos x="53" y="19"/>
                  </a:cxn>
                  <a:cxn ang="0">
                    <a:pos x="53" y="28"/>
                  </a:cxn>
                  <a:cxn ang="0">
                    <a:pos x="40" y="47"/>
                  </a:cxn>
                  <a:cxn ang="0">
                    <a:pos x="40" y="57"/>
                  </a:cxn>
                  <a:cxn ang="0">
                    <a:pos x="40" y="66"/>
                  </a:cxn>
                  <a:cxn ang="0">
                    <a:pos x="27" y="133"/>
                  </a:cxn>
                  <a:cxn ang="0">
                    <a:pos x="20" y="162"/>
                  </a:cxn>
                  <a:cxn ang="0">
                    <a:pos x="13" y="191"/>
                  </a:cxn>
                  <a:cxn ang="0">
                    <a:pos x="13" y="200"/>
                  </a:cxn>
                  <a:cxn ang="0">
                    <a:pos x="7" y="210"/>
                  </a:cxn>
                  <a:cxn ang="0">
                    <a:pos x="0" y="220"/>
                  </a:cxn>
                </a:cxnLst>
                <a:rect l="0" t="0" r="r" b="b"/>
                <a:pathLst>
                  <a:path w="75" h="221">
                    <a:moveTo>
                      <a:pt x="74" y="0"/>
                    </a:moveTo>
                    <a:lnTo>
                      <a:pt x="66" y="9"/>
                    </a:lnTo>
                    <a:lnTo>
                      <a:pt x="60" y="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40" y="47"/>
                    </a:lnTo>
                    <a:lnTo>
                      <a:pt x="40" y="57"/>
                    </a:lnTo>
                    <a:lnTo>
                      <a:pt x="40" y="66"/>
                    </a:lnTo>
                    <a:lnTo>
                      <a:pt x="27" y="133"/>
                    </a:lnTo>
                    <a:lnTo>
                      <a:pt x="20" y="162"/>
                    </a:lnTo>
                    <a:lnTo>
                      <a:pt x="13" y="191"/>
                    </a:lnTo>
                    <a:lnTo>
                      <a:pt x="13" y="200"/>
                    </a:lnTo>
                    <a:lnTo>
                      <a:pt x="7" y="210"/>
                    </a:lnTo>
                    <a:lnTo>
                      <a:pt x="0" y="22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Freeform 219"/>
              <p:cNvSpPr>
                <a:spLocks/>
              </p:cNvSpPr>
              <p:nvPr/>
            </p:nvSpPr>
            <p:spPr bwMode="auto">
              <a:xfrm>
                <a:off x="1176" y="3405"/>
                <a:ext cx="50" cy="24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1" y="19"/>
                  </a:cxn>
                  <a:cxn ang="0">
                    <a:pos x="41" y="28"/>
                  </a:cxn>
                  <a:cxn ang="0">
                    <a:pos x="34" y="37"/>
                  </a:cxn>
                  <a:cxn ang="0">
                    <a:pos x="34" y="57"/>
                  </a:cxn>
                  <a:cxn ang="0">
                    <a:pos x="34" y="66"/>
                  </a:cxn>
                  <a:cxn ang="0">
                    <a:pos x="27" y="95"/>
                  </a:cxn>
                  <a:cxn ang="0">
                    <a:pos x="27" y="143"/>
                  </a:cxn>
                  <a:cxn ang="0">
                    <a:pos x="27" y="171"/>
                  </a:cxn>
                  <a:cxn ang="0">
                    <a:pos x="20" y="200"/>
                  </a:cxn>
                  <a:cxn ang="0">
                    <a:pos x="20" y="210"/>
                  </a:cxn>
                  <a:cxn ang="0">
                    <a:pos x="20" y="219"/>
                  </a:cxn>
                  <a:cxn ang="0">
                    <a:pos x="13" y="228"/>
                  </a:cxn>
                  <a:cxn ang="0">
                    <a:pos x="7" y="238"/>
                  </a:cxn>
                  <a:cxn ang="0">
                    <a:pos x="0" y="238"/>
                  </a:cxn>
                  <a:cxn ang="0">
                    <a:pos x="0" y="248"/>
                  </a:cxn>
                </a:cxnLst>
                <a:rect l="0" t="0" r="r" b="b"/>
                <a:pathLst>
                  <a:path w="56" h="249">
                    <a:moveTo>
                      <a:pt x="55" y="0"/>
                    </a:moveTo>
                    <a:lnTo>
                      <a:pt x="41" y="19"/>
                    </a:lnTo>
                    <a:lnTo>
                      <a:pt x="41" y="28"/>
                    </a:lnTo>
                    <a:lnTo>
                      <a:pt x="34" y="37"/>
                    </a:lnTo>
                    <a:lnTo>
                      <a:pt x="34" y="57"/>
                    </a:lnTo>
                    <a:lnTo>
                      <a:pt x="34" y="66"/>
                    </a:lnTo>
                    <a:lnTo>
                      <a:pt x="27" y="95"/>
                    </a:lnTo>
                    <a:lnTo>
                      <a:pt x="27" y="143"/>
                    </a:lnTo>
                    <a:lnTo>
                      <a:pt x="27" y="171"/>
                    </a:lnTo>
                    <a:lnTo>
                      <a:pt x="20" y="200"/>
                    </a:lnTo>
                    <a:lnTo>
                      <a:pt x="20" y="210"/>
                    </a:lnTo>
                    <a:lnTo>
                      <a:pt x="20" y="219"/>
                    </a:lnTo>
                    <a:lnTo>
                      <a:pt x="13" y="228"/>
                    </a:lnTo>
                    <a:lnTo>
                      <a:pt x="7" y="238"/>
                    </a:lnTo>
                    <a:lnTo>
                      <a:pt x="0" y="238"/>
                    </a:lnTo>
                    <a:lnTo>
                      <a:pt x="0" y="248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Freeform 220"/>
              <p:cNvSpPr>
                <a:spLocks/>
              </p:cNvSpPr>
              <p:nvPr/>
            </p:nvSpPr>
            <p:spPr bwMode="auto">
              <a:xfrm>
                <a:off x="1229" y="3396"/>
                <a:ext cx="96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57"/>
                  </a:cxn>
                  <a:cxn ang="0">
                    <a:pos x="46" y="76"/>
                  </a:cxn>
                  <a:cxn ang="0">
                    <a:pos x="60" y="95"/>
                  </a:cxn>
                  <a:cxn ang="0">
                    <a:pos x="60" y="105"/>
                  </a:cxn>
                  <a:cxn ang="0">
                    <a:pos x="60" y="114"/>
                  </a:cxn>
                  <a:cxn ang="0">
                    <a:pos x="66" y="133"/>
                  </a:cxn>
                  <a:cxn ang="0">
                    <a:pos x="73" y="162"/>
                  </a:cxn>
                  <a:cxn ang="0">
                    <a:pos x="80" y="181"/>
                  </a:cxn>
                  <a:cxn ang="0">
                    <a:pos x="86" y="181"/>
                  </a:cxn>
                  <a:cxn ang="0">
                    <a:pos x="86" y="190"/>
                  </a:cxn>
                  <a:cxn ang="0">
                    <a:pos x="93" y="200"/>
                  </a:cxn>
                  <a:cxn ang="0">
                    <a:pos x="100" y="200"/>
                  </a:cxn>
                  <a:cxn ang="0">
                    <a:pos x="107" y="210"/>
                  </a:cxn>
                </a:cxnLst>
                <a:rect l="0" t="0" r="r" b="b"/>
                <a:pathLst>
                  <a:path w="108" h="211">
                    <a:moveTo>
                      <a:pt x="0" y="0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57"/>
                    </a:lnTo>
                    <a:lnTo>
                      <a:pt x="46" y="76"/>
                    </a:lnTo>
                    <a:lnTo>
                      <a:pt x="60" y="95"/>
                    </a:lnTo>
                    <a:lnTo>
                      <a:pt x="60" y="105"/>
                    </a:lnTo>
                    <a:lnTo>
                      <a:pt x="60" y="114"/>
                    </a:lnTo>
                    <a:lnTo>
                      <a:pt x="66" y="133"/>
                    </a:lnTo>
                    <a:lnTo>
                      <a:pt x="73" y="162"/>
                    </a:lnTo>
                    <a:lnTo>
                      <a:pt x="80" y="181"/>
                    </a:lnTo>
                    <a:lnTo>
                      <a:pt x="86" y="181"/>
                    </a:lnTo>
                    <a:lnTo>
                      <a:pt x="86" y="190"/>
                    </a:lnTo>
                    <a:lnTo>
                      <a:pt x="93" y="200"/>
                    </a:lnTo>
                    <a:lnTo>
                      <a:pt x="100" y="200"/>
                    </a:lnTo>
                    <a:lnTo>
                      <a:pt x="107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2" name="Freeform 221"/>
              <p:cNvSpPr>
                <a:spLocks/>
              </p:cNvSpPr>
              <p:nvPr/>
            </p:nvSpPr>
            <p:spPr bwMode="auto">
              <a:xfrm>
                <a:off x="1231" y="3387"/>
                <a:ext cx="119" cy="210"/>
              </a:xfrm>
              <a:custGeom>
                <a:avLst/>
                <a:gdLst/>
                <a:ahLst/>
                <a:cxnLst>
                  <a:cxn ang="0">
                    <a:pos x="133" y="209"/>
                  </a:cxn>
                  <a:cxn ang="0">
                    <a:pos x="126" y="209"/>
                  </a:cxn>
                  <a:cxn ang="0">
                    <a:pos x="119" y="209"/>
                  </a:cxn>
                  <a:cxn ang="0">
                    <a:pos x="113" y="199"/>
                  </a:cxn>
                  <a:cxn ang="0">
                    <a:pos x="106" y="189"/>
                  </a:cxn>
                  <a:cxn ang="0">
                    <a:pos x="73" y="104"/>
                  </a:cxn>
                  <a:cxn ang="0">
                    <a:pos x="59" y="66"/>
                  </a:cxn>
                  <a:cxn ang="0">
                    <a:pos x="39" y="28"/>
                  </a:cxn>
                  <a:cxn ang="0">
                    <a:pos x="39" y="19"/>
                  </a:cxn>
                  <a:cxn ang="0">
                    <a:pos x="33" y="19"/>
                  </a:cxn>
                  <a:cxn ang="0">
                    <a:pos x="26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34" h="210">
                    <a:moveTo>
                      <a:pt x="133" y="209"/>
                    </a:moveTo>
                    <a:lnTo>
                      <a:pt x="126" y="209"/>
                    </a:lnTo>
                    <a:lnTo>
                      <a:pt x="119" y="209"/>
                    </a:lnTo>
                    <a:lnTo>
                      <a:pt x="113" y="199"/>
                    </a:lnTo>
                    <a:lnTo>
                      <a:pt x="106" y="189"/>
                    </a:lnTo>
                    <a:lnTo>
                      <a:pt x="73" y="104"/>
                    </a:lnTo>
                    <a:lnTo>
                      <a:pt x="59" y="66"/>
                    </a:lnTo>
                    <a:lnTo>
                      <a:pt x="39" y="28"/>
                    </a:lnTo>
                    <a:lnTo>
                      <a:pt x="39" y="19"/>
                    </a:lnTo>
                    <a:lnTo>
                      <a:pt x="33" y="19"/>
                    </a:lnTo>
                    <a:lnTo>
                      <a:pt x="26" y="9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3" name="Freeform 222"/>
              <p:cNvSpPr>
                <a:spLocks/>
              </p:cNvSpPr>
              <p:nvPr/>
            </p:nvSpPr>
            <p:spPr bwMode="auto">
              <a:xfrm>
                <a:off x="1226" y="3415"/>
                <a:ext cx="97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9"/>
                  </a:cxn>
                  <a:cxn ang="0">
                    <a:pos x="20" y="19"/>
                  </a:cxn>
                  <a:cxn ang="0">
                    <a:pos x="20" y="37"/>
                  </a:cxn>
                  <a:cxn ang="0">
                    <a:pos x="27" y="47"/>
                  </a:cxn>
                  <a:cxn ang="0">
                    <a:pos x="33" y="76"/>
                  </a:cxn>
                  <a:cxn ang="0">
                    <a:pos x="33" y="95"/>
                  </a:cxn>
                  <a:cxn ang="0">
                    <a:pos x="40" y="105"/>
                  </a:cxn>
                  <a:cxn ang="0">
                    <a:pos x="47" y="133"/>
                  </a:cxn>
                  <a:cxn ang="0">
                    <a:pos x="47" y="152"/>
                  </a:cxn>
                  <a:cxn ang="0">
                    <a:pos x="54" y="162"/>
                  </a:cxn>
                  <a:cxn ang="0">
                    <a:pos x="54" y="181"/>
                  </a:cxn>
                  <a:cxn ang="0">
                    <a:pos x="60" y="190"/>
                  </a:cxn>
                  <a:cxn ang="0">
                    <a:pos x="67" y="190"/>
                  </a:cxn>
                  <a:cxn ang="0">
                    <a:pos x="74" y="200"/>
                  </a:cxn>
                  <a:cxn ang="0">
                    <a:pos x="80" y="210"/>
                  </a:cxn>
                  <a:cxn ang="0">
                    <a:pos x="87" y="210"/>
                  </a:cxn>
                  <a:cxn ang="0">
                    <a:pos x="101" y="210"/>
                  </a:cxn>
                  <a:cxn ang="0">
                    <a:pos x="108" y="210"/>
                  </a:cxn>
                </a:cxnLst>
                <a:rect l="0" t="0" r="r" b="b"/>
                <a:pathLst>
                  <a:path w="109" h="211">
                    <a:moveTo>
                      <a:pt x="0" y="0"/>
                    </a:moveTo>
                    <a:lnTo>
                      <a:pt x="13" y="9"/>
                    </a:lnTo>
                    <a:lnTo>
                      <a:pt x="20" y="19"/>
                    </a:lnTo>
                    <a:lnTo>
                      <a:pt x="20" y="37"/>
                    </a:lnTo>
                    <a:lnTo>
                      <a:pt x="27" y="47"/>
                    </a:lnTo>
                    <a:lnTo>
                      <a:pt x="33" y="76"/>
                    </a:lnTo>
                    <a:lnTo>
                      <a:pt x="33" y="95"/>
                    </a:lnTo>
                    <a:lnTo>
                      <a:pt x="40" y="105"/>
                    </a:lnTo>
                    <a:lnTo>
                      <a:pt x="47" y="133"/>
                    </a:lnTo>
                    <a:lnTo>
                      <a:pt x="47" y="152"/>
                    </a:lnTo>
                    <a:lnTo>
                      <a:pt x="54" y="162"/>
                    </a:lnTo>
                    <a:lnTo>
                      <a:pt x="54" y="181"/>
                    </a:lnTo>
                    <a:lnTo>
                      <a:pt x="60" y="190"/>
                    </a:lnTo>
                    <a:lnTo>
                      <a:pt x="67" y="190"/>
                    </a:lnTo>
                    <a:lnTo>
                      <a:pt x="74" y="200"/>
                    </a:lnTo>
                    <a:lnTo>
                      <a:pt x="80" y="210"/>
                    </a:lnTo>
                    <a:lnTo>
                      <a:pt x="87" y="210"/>
                    </a:lnTo>
                    <a:lnTo>
                      <a:pt x="101" y="210"/>
                    </a:lnTo>
                    <a:lnTo>
                      <a:pt x="108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189" name="Picture 223"/>
            <p:cNvPicPr>
              <a:picLocks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160"/>
              <a:ext cx="12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0" name="Freeform 224"/>
            <p:cNvSpPr>
              <a:spLocks/>
            </p:cNvSpPr>
            <p:nvPr/>
          </p:nvSpPr>
          <p:spPr bwMode="auto">
            <a:xfrm>
              <a:off x="1130" y="1440"/>
              <a:ext cx="140" cy="163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0"/>
                </a:cxn>
                <a:cxn ang="0">
                  <a:pos x="59" y="92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8" y="0"/>
                </a:cxn>
                <a:cxn ang="0">
                  <a:pos x="98" y="32"/>
                </a:cxn>
                <a:cxn ang="0">
                  <a:pos x="85" y="69"/>
                </a:cxn>
                <a:cxn ang="0">
                  <a:pos x="74" y="100"/>
                </a:cxn>
                <a:cxn ang="0">
                  <a:pos x="68" y="131"/>
                </a:cxn>
                <a:cxn ang="0">
                  <a:pos x="75" y="145"/>
                </a:cxn>
                <a:cxn ang="0">
                  <a:pos x="94" y="136"/>
                </a:cxn>
                <a:cxn ang="0">
                  <a:pos x="110" y="124"/>
                </a:cxn>
                <a:cxn ang="0">
                  <a:pos x="126" y="110"/>
                </a:cxn>
                <a:cxn ang="0">
                  <a:pos x="133" y="103"/>
                </a:cxn>
                <a:cxn ang="0">
                  <a:pos x="139" y="110"/>
                </a:cxn>
                <a:cxn ang="0">
                  <a:pos x="147" y="119"/>
                </a:cxn>
                <a:cxn ang="0">
                  <a:pos x="154" y="131"/>
                </a:cxn>
                <a:cxn ang="0">
                  <a:pos x="149" y="137"/>
                </a:cxn>
                <a:cxn ang="0">
                  <a:pos x="136" y="138"/>
                </a:cxn>
                <a:cxn ang="0">
                  <a:pos x="123" y="139"/>
                </a:cxn>
                <a:cxn ang="0">
                  <a:pos x="110" y="142"/>
                </a:cxn>
                <a:cxn ang="0">
                  <a:pos x="98" y="146"/>
                </a:cxn>
                <a:cxn ang="0">
                  <a:pos x="88" y="150"/>
                </a:cxn>
                <a:cxn ang="0">
                  <a:pos x="79" y="154"/>
                </a:cxn>
                <a:cxn ang="0">
                  <a:pos x="72" y="159"/>
                </a:cxn>
                <a:cxn ang="0">
                  <a:pos x="63" y="148"/>
                </a:cxn>
                <a:cxn ang="0">
                  <a:pos x="48" y="119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7" h="163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7"/>
                  </a:lnTo>
                  <a:lnTo>
                    <a:pt x="36" y="59"/>
                  </a:lnTo>
                  <a:lnTo>
                    <a:pt x="41" y="70"/>
                  </a:lnTo>
                  <a:lnTo>
                    <a:pt x="48" y="82"/>
                  </a:lnTo>
                  <a:lnTo>
                    <a:pt x="51" y="91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9" y="92"/>
                  </a:lnTo>
                  <a:lnTo>
                    <a:pt x="61" y="82"/>
                  </a:lnTo>
                  <a:lnTo>
                    <a:pt x="65" y="70"/>
                  </a:lnTo>
                  <a:lnTo>
                    <a:pt x="67" y="5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68" y="0"/>
                  </a:lnTo>
                  <a:lnTo>
                    <a:pt x="106" y="11"/>
                  </a:lnTo>
                  <a:lnTo>
                    <a:pt x="98" y="32"/>
                  </a:lnTo>
                  <a:lnTo>
                    <a:pt x="91" y="51"/>
                  </a:lnTo>
                  <a:lnTo>
                    <a:pt x="85" y="69"/>
                  </a:lnTo>
                  <a:lnTo>
                    <a:pt x="79" y="85"/>
                  </a:lnTo>
                  <a:lnTo>
                    <a:pt x="74" y="100"/>
                  </a:lnTo>
                  <a:lnTo>
                    <a:pt x="72" y="115"/>
                  </a:lnTo>
                  <a:lnTo>
                    <a:pt x="68" y="131"/>
                  </a:lnTo>
                  <a:lnTo>
                    <a:pt x="65" y="148"/>
                  </a:lnTo>
                  <a:lnTo>
                    <a:pt x="75" y="145"/>
                  </a:lnTo>
                  <a:lnTo>
                    <a:pt x="84" y="141"/>
                  </a:lnTo>
                  <a:lnTo>
                    <a:pt x="94" y="136"/>
                  </a:lnTo>
                  <a:lnTo>
                    <a:pt x="103" y="130"/>
                  </a:lnTo>
                  <a:lnTo>
                    <a:pt x="110" y="124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32" y="102"/>
                  </a:lnTo>
                  <a:lnTo>
                    <a:pt x="133" y="103"/>
                  </a:lnTo>
                  <a:lnTo>
                    <a:pt x="134" y="106"/>
                  </a:lnTo>
                  <a:lnTo>
                    <a:pt x="139" y="110"/>
                  </a:lnTo>
                  <a:lnTo>
                    <a:pt x="142" y="114"/>
                  </a:lnTo>
                  <a:lnTo>
                    <a:pt x="147" y="119"/>
                  </a:lnTo>
                  <a:lnTo>
                    <a:pt x="151" y="126"/>
                  </a:lnTo>
                  <a:lnTo>
                    <a:pt x="154" y="131"/>
                  </a:lnTo>
                  <a:lnTo>
                    <a:pt x="156" y="137"/>
                  </a:lnTo>
                  <a:lnTo>
                    <a:pt x="149" y="137"/>
                  </a:lnTo>
                  <a:lnTo>
                    <a:pt x="142" y="138"/>
                  </a:lnTo>
                  <a:lnTo>
                    <a:pt x="136" y="138"/>
                  </a:lnTo>
                  <a:lnTo>
                    <a:pt x="129" y="139"/>
                  </a:lnTo>
                  <a:lnTo>
                    <a:pt x="123" y="139"/>
                  </a:lnTo>
                  <a:lnTo>
                    <a:pt x="116" y="142"/>
                  </a:lnTo>
                  <a:lnTo>
                    <a:pt x="110" y="142"/>
                  </a:lnTo>
                  <a:lnTo>
                    <a:pt x="104" y="144"/>
                  </a:lnTo>
                  <a:lnTo>
                    <a:pt x="98" y="146"/>
                  </a:lnTo>
                  <a:lnTo>
                    <a:pt x="93" y="148"/>
                  </a:lnTo>
                  <a:lnTo>
                    <a:pt x="88" y="150"/>
                  </a:lnTo>
                  <a:lnTo>
                    <a:pt x="83" y="152"/>
                  </a:lnTo>
                  <a:lnTo>
                    <a:pt x="79" y="154"/>
                  </a:lnTo>
                  <a:lnTo>
                    <a:pt x="74" y="157"/>
                  </a:lnTo>
                  <a:lnTo>
                    <a:pt x="72" y="159"/>
                  </a:lnTo>
                  <a:lnTo>
                    <a:pt x="69" y="162"/>
                  </a:lnTo>
                  <a:lnTo>
                    <a:pt x="63" y="148"/>
                  </a:lnTo>
                  <a:lnTo>
                    <a:pt x="56" y="134"/>
                  </a:lnTo>
                  <a:lnTo>
                    <a:pt x="48" y="119"/>
                  </a:lnTo>
                  <a:lnTo>
                    <a:pt x="39" y="104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225"/>
            <p:cNvSpPr>
              <a:spLocks/>
            </p:cNvSpPr>
            <p:nvPr/>
          </p:nvSpPr>
          <p:spPr bwMode="auto">
            <a:xfrm>
              <a:off x="1152" y="1392"/>
              <a:ext cx="141" cy="164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1"/>
                </a:cxn>
                <a:cxn ang="0">
                  <a:pos x="60" y="93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9" y="0"/>
                </a:cxn>
                <a:cxn ang="0">
                  <a:pos x="99" y="32"/>
                </a:cxn>
                <a:cxn ang="0">
                  <a:pos x="86" y="69"/>
                </a:cxn>
                <a:cxn ang="0">
                  <a:pos x="75" y="101"/>
                </a:cxn>
                <a:cxn ang="0">
                  <a:pos x="69" y="132"/>
                </a:cxn>
                <a:cxn ang="0">
                  <a:pos x="76" y="146"/>
                </a:cxn>
                <a:cxn ang="0">
                  <a:pos x="95" y="137"/>
                </a:cxn>
                <a:cxn ang="0">
                  <a:pos x="111" y="125"/>
                </a:cxn>
                <a:cxn ang="0">
                  <a:pos x="127" y="110"/>
                </a:cxn>
                <a:cxn ang="0">
                  <a:pos x="134" y="104"/>
                </a:cxn>
                <a:cxn ang="0">
                  <a:pos x="139" y="110"/>
                </a:cxn>
                <a:cxn ang="0">
                  <a:pos x="148" y="120"/>
                </a:cxn>
                <a:cxn ang="0">
                  <a:pos x="155" y="132"/>
                </a:cxn>
                <a:cxn ang="0">
                  <a:pos x="150" y="138"/>
                </a:cxn>
                <a:cxn ang="0">
                  <a:pos x="137" y="139"/>
                </a:cxn>
                <a:cxn ang="0">
                  <a:pos x="123" y="140"/>
                </a:cxn>
                <a:cxn ang="0">
                  <a:pos x="111" y="143"/>
                </a:cxn>
                <a:cxn ang="0">
                  <a:pos x="99" y="146"/>
                </a:cxn>
                <a:cxn ang="0">
                  <a:pos x="88" y="151"/>
                </a:cxn>
                <a:cxn ang="0">
                  <a:pos x="79" y="155"/>
                </a:cxn>
                <a:cxn ang="0">
                  <a:pos x="72" y="160"/>
                </a:cxn>
                <a:cxn ang="0">
                  <a:pos x="63" y="149"/>
                </a:cxn>
                <a:cxn ang="0">
                  <a:pos x="48" y="120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8" h="164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8"/>
                  </a:lnTo>
                  <a:lnTo>
                    <a:pt x="36" y="59"/>
                  </a:lnTo>
                  <a:lnTo>
                    <a:pt x="42" y="70"/>
                  </a:lnTo>
                  <a:lnTo>
                    <a:pt x="48" y="82"/>
                  </a:lnTo>
                  <a:lnTo>
                    <a:pt x="52" y="92"/>
                  </a:lnTo>
                  <a:lnTo>
                    <a:pt x="55" y="101"/>
                  </a:lnTo>
                  <a:lnTo>
                    <a:pt x="57" y="98"/>
                  </a:lnTo>
                  <a:lnTo>
                    <a:pt x="60" y="93"/>
                  </a:lnTo>
                  <a:lnTo>
                    <a:pt x="61" y="83"/>
                  </a:lnTo>
                  <a:lnTo>
                    <a:pt x="65" y="70"/>
                  </a:lnTo>
                  <a:lnTo>
                    <a:pt x="68" y="56"/>
                  </a:lnTo>
                  <a:lnTo>
                    <a:pt x="70" y="38"/>
                  </a:lnTo>
                  <a:lnTo>
                    <a:pt x="70" y="20"/>
                  </a:lnTo>
                  <a:lnTo>
                    <a:pt x="69" y="0"/>
                  </a:lnTo>
                  <a:lnTo>
                    <a:pt x="106" y="12"/>
                  </a:lnTo>
                  <a:lnTo>
                    <a:pt x="99" y="32"/>
                  </a:lnTo>
                  <a:lnTo>
                    <a:pt x="92" y="52"/>
                  </a:lnTo>
                  <a:lnTo>
                    <a:pt x="86" y="69"/>
                  </a:lnTo>
                  <a:lnTo>
                    <a:pt x="79" y="85"/>
                  </a:lnTo>
                  <a:lnTo>
                    <a:pt x="75" y="101"/>
                  </a:lnTo>
                  <a:lnTo>
                    <a:pt x="72" y="116"/>
                  </a:lnTo>
                  <a:lnTo>
                    <a:pt x="69" y="132"/>
                  </a:lnTo>
                  <a:lnTo>
                    <a:pt x="66" y="149"/>
                  </a:lnTo>
                  <a:lnTo>
                    <a:pt x="76" y="146"/>
                  </a:lnTo>
                  <a:lnTo>
                    <a:pt x="85" y="142"/>
                  </a:lnTo>
                  <a:lnTo>
                    <a:pt x="95" y="137"/>
                  </a:lnTo>
                  <a:lnTo>
                    <a:pt x="104" y="130"/>
                  </a:lnTo>
                  <a:lnTo>
                    <a:pt x="111" y="125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5" y="106"/>
                  </a:lnTo>
                  <a:lnTo>
                    <a:pt x="139" y="110"/>
                  </a:lnTo>
                  <a:lnTo>
                    <a:pt x="143" y="114"/>
                  </a:lnTo>
                  <a:lnTo>
                    <a:pt x="148" y="120"/>
                  </a:lnTo>
                  <a:lnTo>
                    <a:pt x="152" y="126"/>
                  </a:lnTo>
                  <a:lnTo>
                    <a:pt x="155" y="132"/>
                  </a:lnTo>
                  <a:lnTo>
                    <a:pt x="157" y="138"/>
                  </a:lnTo>
                  <a:lnTo>
                    <a:pt x="150" y="138"/>
                  </a:lnTo>
                  <a:lnTo>
                    <a:pt x="143" y="138"/>
                  </a:lnTo>
                  <a:lnTo>
                    <a:pt x="137" y="139"/>
                  </a:lnTo>
                  <a:lnTo>
                    <a:pt x="130" y="140"/>
                  </a:lnTo>
                  <a:lnTo>
                    <a:pt x="123" y="140"/>
                  </a:lnTo>
                  <a:lnTo>
                    <a:pt x="117" y="142"/>
                  </a:lnTo>
                  <a:lnTo>
                    <a:pt x="111" y="143"/>
                  </a:lnTo>
                  <a:lnTo>
                    <a:pt x="104" y="145"/>
                  </a:lnTo>
                  <a:lnTo>
                    <a:pt x="99" y="146"/>
                  </a:lnTo>
                  <a:lnTo>
                    <a:pt x="94" y="149"/>
                  </a:lnTo>
                  <a:lnTo>
                    <a:pt x="88" y="151"/>
                  </a:lnTo>
                  <a:lnTo>
                    <a:pt x="84" y="153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2" y="160"/>
                  </a:lnTo>
                  <a:lnTo>
                    <a:pt x="69" y="163"/>
                  </a:lnTo>
                  <a:lnTo>
                    <a:pt x="63" y="149"/>
                  </a:lnTo>
                  <a:lnTo>
                    <a:pt x="56" y="134"/>
                  </a:lnTo>
                  <a:lnTo>
                    <a:pt x="48" y="120"/>
                  </a:lnTo>
                  <a:lnTo>
                    <a:pt x="39" y="105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38" name="Text Box 226"/>
          <p:cNvSpPr txBox="1">
            <a:spLocks noChangeArrowheads="1"/>
          </p:cNvSpPr>
          <p:nvPr/>
        </p:nvSpPr>
        <p:spPr bwMode="auto">
          <a:xfrm>
            <a:off x="4742614" y="6333456"/>
            <a:ext cx="2952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dirty="0">
                <a:latin typeface="Tahoma" charset="0"/>
              </a:rPr>
              <a:t>0</a:t>
            </a:r>
          </a:p>
        </p:txBody>
      </p:sp>
      <p:sp>
        <p:nvSpPr>
          <p:cNvPr id="239" name="Text Box 227"/>
          <p:cNvSpPr txBox="1">
            <a:spLocks noChangeArrowheads="1"/>
          </p:cNvSpPr>
          <p:nvPr/>
        </p:nvSpPr>
        <p:spPr bwMode="auto">
          <a:xfrm>
            <a:off x="8244973" y="6164932"/>
            <a:ext cx="2952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>
                <a:latin typeface="Tahoma" charset="0"/>
              </a:rPr>
              <a:t>+</a:t>
            </a:r>
          </a:p>
        </p:txBody>
      </p:sp>
      <p:sp>
        <p:nvSpPr>
          <p:cNvPr id="364" name="Text Box 352"/>
          <p:cNvSpPr txBox="1">
            <a:spLocks noChangeArrowheads="1"/>
          </p:cNvSpPr>
          <p:nvPr/>
        </p:nvSpPr>
        <p:spPr bwMode="auto">
          <a:xfrm>
            <a:off x="6671761" y="4785394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/>
              <a:t>POP</a:t>
            </a:r>
          </a:p>
        </p:txBody>
      </p:sp>
      <p:sp>
        <p:nvSpPr>
          <p:cNvPr id="369" name="Text Box 770"/>
          <p:cNvSpPr txBox="1">
            <a:spLocks noChangeArrowheads="1"/>
          </p:cNvSpPr>
          <p:nvPr/>
        </p:nvSpPr>
        <p:spPr bwMode="auto">
          <a:xfrm>
            <a:off x="6325686" y="6255419"/>
            <a:ext cx="315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µ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atin typeface="+mj-lt"/>
                <a:ea typeface="+mj-ea"/>
                <a:cs typeface="+mj-cs"/>
              </a:rPr>
              <a:t>Normalité des caractères quantitatifs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328554" y="142852"/>
            <a:ext cx="8370152" cy="35719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12750" y="714356"/>
            <a:ext cx="873125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dirty="0">
                <a:latin typeface="Arial" charset="0"/>
              </a:rPr>
              <a:t>Deux locus indépendants, </a:t>
            </a:r>
            <a:r>
              <a:rPr lang="fr-FR" dirty="0" err="1">
                <a:latin typeface="Arial" charset="0"/>
              </a:rPr>
              <a:t>bialléliques</a:t>
            </a:r>
            <a:r>
              <a:rPr lang="fr-FR" dirty="0">
                <a:latin typeface="Arial" charset="0"/>
              </a:rPr>
              <a:t>, A/a et B/b, sans dominance ni épistasie</a:t>
            </a:r>
          </a:p>
          <a:p>
            <a:pPr algn="just">
              <a:spcBef>
                <a:spcPct val="50000"/>
              </a:spcBef>
            </a:pPr>
            <a:r>
              <a:rPr lang="fr-FR" dirty="0">
                <a:latin typeface="Arial" charset="0"/>
              </a:rPr>
              <a:t>Phénotype = nb de doses d’allèles A et B</a:t>
            </a:r>
          </a:p>
          <a:p>
            <a:pPr algn="just">
              <a:spcBef>
                <a:spcPct val="50000"/>
              </a:spcBef>
            </a:pPr>
            <a:endParaRPr lang="fr-FR" dirty="0">
              <a:latin typeface="Arial" charset="0"/>
            </a:endParaRPr>
          </a:p>
        </p:txBody>
      </p:sp>
      <p:grpSp>
        <p:nvGrpSpPr>
          <p:cNvPr id="23" name="Group 6"/>
          <p:cNvGrpSpPr>
            <a:grpSpLocks/>
          </p:cNvGrpSpPr>
          <p:nvPr/>
        </p:nvGrpSpPr>
        <p:grpSpPr bwMode="auto">
          <a:xfrm>
            <a:off x="785786" y="2071703"/>
            <a:ext cx="2514600" cy="3643313"/>
            <a:chOff x="144" y="1056"/>
            <a:chExt cx="1584" cy="2295"/>
          </a:xfrm>
        </p:grpSpPr>
        <p:grpSp>
          <p:nvGrpSpPr>
            <p:cNvPr id="24" name="Group 7"/>
            <p:cNvGrpSpPr>
              <a:grpSpLocks/>
            </p:cNvGrpSpPr>
            <p:nvPr/>
          </p:nvGrpSpPr>
          <p:grpSpPr bwMode="auto">
            <a:xfrm>
              <a:off x="144" y="1056"/>
              <a:ext cx="624" cy="630"/>
              <a:chOff x="336" y="1152"/>
              <a:chExt cx="624" cy="630"/>
            </a:xfrm>
          </p:grpSpPr>
          <p:grpSp>
            <p:nvGrpSpPr>
              <p:cNvPr id="49" name="Group 8"/>
              <p:cNvGrpSpPr>
                <a:grpSpLocks/>
              </p:cNvGrpSpPr>
              <p:nvPr/>
            </p:nvGrpSpPr>
            <p:grpSpPr bwMode="auto">
              <a:xfrm>
                <a:off x="384" y="1440"/>
                <a:ext cx="528" cy="48"/>
                <a:chOff x="384" y="1440"/>
                <a:chExt cx="432" cy="48"/>
              </a:xfrm>
            </p:grpSpPr>
            <p:sp>
              <p:nvSpPr>
                <p:cNvPr id="54" name="Line 9"/>
                <p:cNvSpPr>
                  <a:spLocks noChangeShapeType="1"/>
                </p:cNvSpPr>
                <p:nvPr/>
              </p:nvSpPr>
              <p:spPr bwMode="auto">
                <a:xfrm>
                  <a:off x="384" y="1440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" name="Line 10"/>
                <p:cNvSpPr>
                  <a:spLocks noChangeShapeType="1"/>
                </p:cNvSpPr>
                <p:nvPr/>
              </p:nvSpPr>
              <p:spPr bwMode="auto">
                <a:xfrm>
                  <a:off x="384" y="1488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" name="Line 11"/>
                <p:cNvSpPr>
                  <a:spLocks noChangeShapeType="1"/>
                </p:cNvSpPr>
                <p:nvPr/>
              </p:nvSpPr>
              <p:spPr bwMode="auto">
                <a:xfrm>
                  <a:off x="672" y="1440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" name="Line 12"/>
                <p:cNvSpPr>
                  <a:spLocks noChangeShapeType="1"/>
                </p:cNvSpPr>
                <p:nvPr/>
              </p:nvSpPr>
              <p:spPr bwMode="auto">
                <a:xfrm>
                  <a:off x="672" y="1488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0" name="Text Box 13"/>
              <p:cNvSpPr txBox="1">
                <a:spLocks noChangeArrowheads="1"/>
              </p:cNvSpPr>
              <p:nvPr/>
            </p:nvSpPr>
            <p:spPr bwMode="auto">
              <a:xfrm>
                <a:off x="336" y="115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>
                    <a:solidFill>
                      <a:srgbClr val="008000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51" name="Text Box 14"/>
              <p:cNvSpPr txBox="1">
                <a:spLocks noChangeArrowheads="1"/>
              </p:cNvSpPr>
              <p:nvPr/>
            </p:nvSpPr>
            <p:spPr bwMode="auto">
              <a:xfrm>
                <a:off x="336" y="149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dirty="0">
                    <a:solidFill>
                      <a:srgbClr val="008000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52" name="Text Box 15"/>
              <p:cNvSpPr txBox="1">
                <a:spLocks noChangeArrowheads="1"/>
              </p:cNvSpPr>
              <p:nvPr/>
            </p:nvSpPr>
            <p:spPr bwMode="auto">
              <a:xfrm>
                <a:off x="720" y="149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dirty="0">
                    <a:solidFill>
                      <a:srgbClr val="008000"/>
                    </a:solidFill>
                    <a:latin typeface="Arial" charset="0"/>
                  </a:rPr>
                  <a:t>B</a:t>
                </a:r>
              </a:p>
            </p:txBody>
          </p:sp>
          <p:sp>
            <p:nvSpPr>
              <p:cNvPr id="53" name="Text Box 16"/>
              <p:cNvSpPr txBox="1">
                <a:spLocks noChangeArrowheads="1"/>
              </p:cNvSpPr>
              <p:nvPr/>
            </p:nvSpPr>
            <p:spPr bwMode="auto">
              <a:xfrm>
                <a:off x="720" y="115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>
                    <a:solidFill>
                      <a:srgbClr val="008000"/>
                    </a:solidFill>
                    <a:latin typeface="Arial" charset="0"/>
                  </a:rPr>
                  <a:t>B</a:t>
                </a:r>
              </a:p>
            </p:txBody>
          </p:sp>
        </p:grpSp>
        <p:grpSp>
          <p:nvGrpSpPr>
            <p:cNvPr id="25" name="Group 17"/>
            <p:cNvGrpSpPr>
              <a:grpSpLocks/>
            </p:cNvGrpSpPr>
            <p:nvPr/>
          </p:nvGrpSpPr>
          <p:grpSpPr bwMode="auto">
            <a:xfrm>
              <a:off x="1104" y="1056"/>
              <a:ext cx="624" cy="630"/>
              <a:chOff x="336" y="1152"/>
              <a:chExt cx="624" cy="630"/>
            </a:xfrm>
          </p:grpSpPr>
          <p:grpSp>
            <p:nvGrpSpPr>
              <p:cNvPr id="40" name="Group 18"/>
              <p:cNvGrpSpPr>
                <a:grpSpLocks/>
              </p:cNvGrpSpPr>
              <p:nvPr/>
            </p:nvGrpSpPr>
            <p:grpSpPr bwMode="auto">
              <a:xfrm>
                <a:off x="384" y="1440"/>
                <a:ext cx="528" cy="48"/>
                <a:chOff x="384" y="1440"/>
                <a:chExt cx="432" cy="48"/>
              </a:xfrm>
            </p:grpSpPr>
            <p:sp>
              <p:nvSpPr>
                <p:cNvPr id="45" name="Line 19"/>
                <p:cNvSpPr>
                  <a:spLocks noChangeShapeType="1"/>
                </p:cNvSpPr>
                <p:nvPr/>
              </p:nvSpPr>
              <p:spPr bwMode="auto">
                <a:xfrm>
                  <a:off x="384" y="1440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" name="Line 20"/>
                <p:cNvSpPr>
                  <a:spLocks noChangeShapeType="1"/>
                </p:cNvSpPr>
                <p:nvPr/>
              </p:nvSpPr>
              <p:spPr bwMode="auto">
                <a:xfrm>
                  <a:off x="384" y="1488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" name="Line 21"/>
                <p:cNvSpPr>
                  <a:spLocks noChangeShapeType="1"/>
                </p:cNvSpPr>
                <p:nvPr/>
              </p:nvSpPr>
              <p:spPr bwMode="auto">
                <a:xfrm>
                  <a:off x="672" y="1440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" name="Line 22"/>
                <p:cNvSpPr>
                  <a:spLocks noChangeShapeType="1"/>
                </p:cNvSpPr>
                <p:nvPr/>
              </p:nvSpPr>
              <p:spPr bwMode="auto">
                <a:xfrm>
                  <a:off x="672" y="1488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1" name="Text Box 23"/>
              <p:cNvSpPr txBox="1">
                <a:spLocks noChangeArrowheads="1"/>
              </p:cNvSpPr>
              <p:nvPr/>
            </p:nvSpPr>
            <p:spPr bwMode="auto">
              <a:xfrm>
                <a:off x="336" y="115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>
                    <a:solidFill>
                      <a:srgbClr val="008000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42" name="Text Box 24"/>
              <p:cNvSpPr txBox="1">
                <a:spLocks noChangeArrowheads="1"/>
              </p:cNvSpPr>
              <p:nvPr/>
            </p:nvSpPr>
            <p:spPr bwMode="auto">
              <a:xfrm>
                <a:off x="336" y="149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dirty="0">
                    <a:solidFill>
                      <a:srgbClr val="008000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43" name="Text Box 25"/>
              <p:cNvSpPr txBox="1">
                <a:spLocks noChangeArrowheads="1"/>
              </p:cNvSpPr>
              <p:nvPr/>
            </p:nvSpPr>
            <p:spPr bwMode="auto">
              <a:xfrm>
                <a:off x="720" y="149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dirty="0">
                    <a:solidFill>
                      <a:srgbClr val="008000"/>
                    </a:solidFill>
                    <a:latin typeface="Arial" charset="0"/>
                  </a:rPr>
                  <a:t>b</a:t>
                </a:r>
              </a:p>
            </p:txBody>
          </p:sp>
          <p:sp>
            <p:nvSpPr>
              <p:cNvPr id="44" name="Text Box 26"/>
              <p:cNvSpPr txBox="1">
                <a:spLocks noChangeArrowheads="1"/>
              </p:cNvSpPr>
              <p:nvPr/>
            </p:nvSpPr>
            <p:spPr bwMode="auto">
              <a:xfrm>
                <a:off x="720" y="115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>
                    <a:solidFill>
                      <a:srgbClr val="008000"/>
                    </a:solidFill>
                    <a:latin typeface="Arial" charset="0"/>
                  </a:rPr>
                  <a:t>b</a:t>
                </a:r>
              </a:p>
            </p:txBody>
          </p:sp>
        </p:grp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768" y="1152"/>
              <a:ext cx="336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3600">
                  <a:solidFill>
                    <a:srgbClr val="008000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912" y="163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8" name="Group 29"/>
            <p:cNvGrpSpPr>
              <a:grpSpLocks/>
            </p:cNvGrpSpPr>
            <p:nvPr/>
          </p:nvGrpSpPr>
          <p:grpSpPr bwMode="auto">
            <a:xfrm>
              <a:off x="624" y="2064"/>
              <a:ext cx="624" cy="612"/>
              <a:chOff x="336" y="1152"/>
              <a:chExt cx="624" cy="612"/>
            </a:xfrm>
          </p:grpSpPr>
          <p:grpSp>
            <p:nvGrpSpPr>
              <p:cNvPr id="31" name="Group 30"/>
              <p:cNvGrpSpPr>
                <a:grpSpLocks/>
              </p:cNvGrpSpPr>
              <p:nvPr/>
            </p:nvGrpSpPr>
            <p:grpSpPr bwMode="auto">
              <a:xfrm>
                <a:off x="384" y="1440"/>
                <a:ext cx="528" cy="48"/>
                <a:chOff x="384" y="1440"/>
                <a:chExt cx="432" cy="48"/>
              </a:xfrm>
            </p:grpSpPr>
            <p:sp>
              <p:nvSpPr>
                <p:cNvPr id="36" name="Line 31"/>
                <p:cNvSpPr>
                  <a:spLocks noChangeShapeType="1"/>
                </p:cNvSpPr>
                <p:nvPr/>
              </p:nvSpPr>
              <p:spPr bwMode="auto">
                <a:xfrm>
                  <a:off x="384" y="1440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" name="Line 32"/>
                <p:cNvSpPr>
                  <a:spLocks noChangeShapeType="1"/>
                </p:cNvSpPr>
                <p:nvPr/>
              </p:nvSpPr>
              <p:spPr bwMode="auto">
                <a:xfrm>
                  <a:off x="384" y="1488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" name="Line 33"/>
                <p:cNvSpPr>
                  <a:spLocks noChangeShapeType="1"/>
                </p:cNvSpPr>
                <p:nvPr/>
              </p:nvSpPr>
              <p:spPr bwMode="auto">
                <a:xfrm>
                  <a:off x="672" y="1440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" name="Line 34"/>
                <p:cNvSpPr>
                  <a:spLocks noChangeShapeType="1"/>
                </p:cNvSpPr>
                <p:nvPr/>
              </p:nvSpPr>
              <p:spPr bwMode="auto">
                <a:xfrm>
                  <a:off x="672" y="1488"/>
                  <a:ext cx="1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2" name="Text Box 35"/>
              <p:cNvSpPr txBox="1">
                <a:spLocks noChangeArrowheads="1"/>
              </p:cNvSpPr>
              <p:nvPr/>
            </p:nvSpPr>
            <p:spPr bwMode="auto">
              <a:xfrm>
                <a:off x="336" y="115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>
                    <a:solidFill>
                      <a:srgbClr val="008000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336" y="147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dirty="0">
                    <a:solidFill>
                      <a:srgbClr val="008000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720" y="147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dirty="0">
                    <a:solidFill>
                      <a:srgbClr val="008000"/>
                    </a:solidFill>
                    <a:latin typeface="Arial" charset="0"/>
                  </a:rPr>
                  <a:t>b</a:t>
                </a:r>
              </a:p>
            </p:txBody>
          </p:sp>
          <p:sp>
            <p:nvSpPr>
              <p:cNvPr id="35" name="Text Box 38"/>
              <p:cNvSpPr txBox="1">
                <a:spLocks noChangeArrowheads="1"/>
              </p:cNvSpPr>
              <p:nvPr/>
            </p:nvSpPr>
            <p:spPr bwMode="auto">
              <a:xfrm>
                <a:off x="720" y="115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>
                    <a:solidFill>
                      <a:srgbClr val="008000"/>
                    </a:solidFill>
                    <a:latin typeface="Arial" charset="0"/>
                  </a:rPr>
                  <a:t>B</a:t>
                </a:r>
              </a:p>
            </p:txBody>
          </p:sp>
        </p:grpSp>
        <p:sp>
          <p:nvSpPr>
            <p:cNvPr id="29" name="Text Box 39"/>
            <p:cNvSpPr txBox="1">
              <a:spLocks noChangeArrowheads="1"/>
            </p:cNvSpPr>
            <p:nvPr/>
          </p:nvSpPr>
          <p:spPr bwMode="auto">
            <a:xfrm>
              <a:off x="720" y="2688"/>
              <a:ext cx="432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800">
                  <a:solidFill>
                    <a:srgbClr val="008000"/>
                  </a:solidFill>
                  <a:latin typeface="Arial" charset="0"/>
                  <a:sym typeface="Symbol" pitchFamily="18" charset="2"/>
                </a:rPr>
                <a:t></a:t>
              </a:r>
              <a:endParaRPr lang="fr-FR" sz="2800">
                <a:solidFill>
                  <a:srgbClr val="008000"/>
                </a:solidFill>
                <a:latin typeface="Arial" charset="0"/>
              </a:endParaRPr>
            </a:p>
          </p:txBody>
        </p:sp>
        <p:sp>
          <p:nvSpPr>
            <p:cNvPr id="30" name="Text Box 40"/>
            <p:cNvSpPr txBox="1">
              <a:spLocks noChangeArrowheads="1"/>
            </p:cNvSpPr>
            <p:nvPr/>
          </p:nvSpPr>
          <p:spPr bwMode="auto">
            <a:xfrm>
              <a:off x="729" y="3063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dirty="0">
                  <a:solidFill>
                    <a:srgbClr val="008000"/>
                  </a:solidFill>
                  <a:latin typeface="Arial" charset="0"/>
                </a:rPr>
                <a:t>F2</a:t>
              </a:r>
            </a:p>
          </p:txBody>
        </p:sp>
      </p:grpSp>
      <p:grpSp>
        <p:nvGrpSpPr>
          <p:cNvPr id="58" name="Group 41"/>
          <p:cNvGrpSpPr>
            <a:grpSpLocks/>
          </p:cNvGrpSpPr>
          <p:nvPr/>
        </p:nvGrpSpPr>
        <p:grpSpPr bwMode="auto">
          <a:xfrm>
            <a:off x="4643438" y="2285992"/>
            <a:ext cx="3886200" cy="3709987"/>
            <a:chOff x="2592" y="2031"/>
            <a:chExt cx="2448" cy="2337"/>
          </a:xfrm>
        </p:grpSpPr>
        <p:pic>
          <p:nvPicPr>
            <p:cNvPr id="59" name="Picture 42" descr="binom_k2"/>
            <p:cNvPicPr>
              <a:picLocks noChangeAspect="1" noChangeArrowheads="1"/>
            </p:cNvPicPr>
            <p:nvPr/>
          </p:nvPicPr>
          <p:blipFill>
            <a:blip r:embed="rId2" cstate="print"/>
            <a:srcRect b="4546"/>
            <a:stretch>
              <a:fillRect/>
            </a:stretch>
          </p:blipFill>
          <p:spPr bwMode="auto">
            <a:xfrm>
              <a:off x="2592" y="2031"/>
              <a:ext cx="2448" cy="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43"/>
            <p:cNvSpPr>
              <a:spLocks noChangeArrowheads="1"/>
            </p:cNvSpPr>
            <p:nvPr/>
          </p:nvSpPr>
          <p:spPr bwMode="auto">
            <a:xfrm>
              <a:off x="3552" y="2064"/>
              <a:ext cx="624" cy="24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1" name="ZoneTexte 60"/>
          <p:cNvSpPr txBox="1"/>
          <p:nvPr/>
        </p:nvSpPr>
        <p:spPr>
          <a:xfrm>
            <a:off x="5143504" y="478632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aabb</a:t>
            </a:r>
            <a:endParaRPr lang="fr-FR" dirty="0"/>
          </a:p>
        </p:txBody>
      </p:sp>
      <p:sp>
        <p:nvSpPr>
          <p:cNvPr id="62" name="ZoneTexte 61"/>
          <p:cNvSpPr txBox="1"/>
          <p:nvPr/>
        </p:nvSpPr>
        <p:spPr>
          <a:xfrm>
            <a:off x="7572396" y="471488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AABB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5715008" y="328612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Aabb</a:t>
            </a:r>
            <a:endParaRPr lang="fr-FR" dirty="0"/>
          </a:p>
        </p:txBody>
      </p:sp>
      <p:sp>
        <p:nvSpPr>
          <p:cNvPr id="64" name="ZoneTexte 63"/>
          <p:cNvSpPr txBox="1"/>
          <p:nvPr/>
        </p:nvSpPr>
        <p:spPr>
          <a:xfrm>
            <a:off x="5715008" y="300037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aaBb</a:t>
            </a:r>
            <a:endParaRPr lang="fr-FR" dirty="0"/>
          </a:p>
        </p:txBody>
      </p:sp>
      <p:sp>
        <p:nvSpPr>
          <p:cNvPr id="65" name="ZoneTexte 64"/>
          <p:cNvSpPr txBox="1"/>
          <p:nvPr/>
        </p:nvSpPr>
        <p:spPr>
          <a:xfrm>
            <a:off x="6929454" y="300037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AaBB</a:t>
            </a:r>
            <a:endParaRPr lang="fr-FR" dirty="0"/>
          </a:p>
        </p:txBody>
      </p:sp>
      <p:sp>
        <p:nvSpPr>
          <p:cNvPr id="67" name="ZoneTexte 66"/>
          <p:cNvSpPr txBox="1"/>
          <p:nvPr/>
        </p:nvSpPr>
        <p:spPr>
          <a:xfrm>
            <a:off x="6929454" y="328612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AABb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6357950" y="2130974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AAbb</a:t>
            </a:r>
            <a:endParaRPr lang="fr-FR" dirty="0"/>
          </a:p>
        </p:txBody>
      </p:sp>
      <p:sp>
        <p:nvSpPr>
          <p:cNvPr id="69" name="ZoneTexte 68"/>
          <p:cNvSpPr txBox="1"/>
          <p:nvPr/>
        </p:nvSpPr>
        <p:spPr>
          <a:xfrm>
            <a:off x="6357950" y="242886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AaBb</a:t>
            </a:r>
            <a:endParaRPr lang="fr-FR" dirty="0"/>
          </a:p>
        </p:txBody>
      </p:sp>
      <p:sp>
        <p:nvSpPr>
          <p:cNvPr id="70" name="ZoneTexte 69"/>
          <p:cNvSpPr txBox="1"/>
          <p:nvPr/>
        </p:nvSpPr>
        <p:spPr>
          <a:xfrm>
            <a:off x="6357950" y="184522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aaBB</a:t>
            </a:r>
            <a:endParaRPr lang="fr-FR" dirty="0"/>
          </a:p>
        </p:txBody>
      </p:sp>
      <p:sp>
        <p:nvSpPr>
          <p:cNvPr id="71" name="ZoneTexte 70"/>
          <p:cNvSpPr txBox="1"/>
          <p:nvPr/>
        </p:nvSpPr>
        <p:spPr>
          <a:xfrm>
            <a:off x="5059161" y="5786454"/>
            <a:ext cx="322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Phénotype = valeur du caractère</a:t>
            </a:r>
          </a:p>
        </p:txBody>
      </p:sp>
      <p:sp>
        <p:nvSpPr>
          <p:cNvPr id="72" name="ZoneTexte 71"/>
          <p:cNvSpPr txBox="1"/>
          <p:nvPr/>
        </p:nvSpPr>
        <p:spPr>
          <a:xfrm rot="16200000">
            <a:off x="4025233" y="3904330"/>
            <a:ext cx="117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Fréquence</a:t>
            </a:r>
          </a:p>
        </p:txBody>
      </p:sp>
    </p:spTree>
    <p:extLst>
      <p:ext uri="{BB962C8B-B14F-4D97-AF65-F5344CB8AC3E}">
        <p14:creationId xmlns:p14="http://schemas.microsoft.com/office/powerpoint/2010/main" val="36245839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binom_k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atin typeface="+mj-lt"/>
                <a:ea typeface="+mj-ea"/>
                <a:cs typeface="+mj-cs"/>
              </a:rPr>
              <a:t>Normalité des caractères quantitatifs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28554" y="142852"/>
            <a:ext cx="8370152" cy="35719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670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binom_k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atin typeface="+mj-lt"/>
                <a:ea typeface="+mj-ea"/>
                <a:cs typeface="+mj-cs"/>
              </a:rPr>
              <a:t>Normalité des caractères quantitatifs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28554" y="142852"/>
            <a:ext cx="8370152" cy="35719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685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binom_k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atin typeface="+mj-lt"/>
                <a:ea typeface="+mj-ea"/>
                <a:cs typeface="+mj-cs"/>
              </a:rPr>
              <a:t>Normalité des caractères quantitatifs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28554" y="142852"/>
            <a:ext cx="8370152" cy="35719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3520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binom_k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atin typeface="+mj-lt"/>
                <a:ea typeface="+mj-ea"/>
                <a:cs typeface="+mj-cs"/>
              </a:rPr>
              <a:t>Normalité des caractères quantitatifs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28554" y="142852"/>
            <a:ext cx="8370152" cy="35719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807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binom_k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atin typeface="+mj-lt"/>
                <a:ea typeface="+mj-ea"/>
                <a:cs typeface="+mj-cs"/>
              </a:rPr>
              <a:t>Normalité des caractères quantitatifs =&gt; un grand nombre de gènes impliqués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216498" y="68156"/>
            <a:ext cx="8815446" cy="380018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2091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/>
          <p:cNvSpPr/>
          <p:nvPr/>
        </p:nvSpPr>
        <p:spPr>
          <a:xfrm>
            <a:off x="3569370" y="1957137"/>
            <a:ext cx="1259304" cy="50532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989095" y="2053390"/>
            <a:ext cx="1925053" cy="38501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214282" y="71414"/>
            <a:ext cx="8686800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latin typeface="+mj-lt"/>
                <a:ea typeface="+mj-ea"/>
                <a:cs typeface="+mj-cs"/>
              </a:rPr>
              <a:t>Principe fondamentale de la génétique quantitative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décomposition du phénotype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328554" y="110768"/>
            <a:ext cx="8370152" cy="803632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chemeClr val="bg2">
                <a:lumMod val="9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066173" y="2029327"/>
          <a:ext cx="4800726" cy="39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Équation" r:id="rId3" imgW="2476440" imgH="203040" progId="Equation.3">
                  <p:embed/>
                </p:oleObj>
              </mc:Choice>
              <mc:Fallback>
                <p:oleObj name="Équation" r:id="rId3" imgW="24764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6173" y="2029327"/>
                        <a:ext cx="4800726" cy="393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56673" y="1235242"/>
            <a:ext cx="839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valeur phénotypique d’un individu dépend de son génotype et de l’environnement dans lequel l’individu évolue (</a:t>
            </a:r>
            <a:r>
              <a:rPr lang="fr-FR" i="1" dirty="0"/>
              <a:t>i.e. </a:t>
            </a:r>
            <a:r>
              <a:rPr lang="fr-FR" dirty="0"/>
              <a:t>dans lequel le génotype s’exprime)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0843" y="2948021"/>
            <a:ext cx="5277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Génotype:  </a:t>
            </a:r>
            <a:r>
              <a:rPr lang="fr-FR" dirty="0"/>
              <a:t>valeur génotypique</a:t>
            </a:r>
          </a:p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Environnement</a:t>
            </a:r>
            <a:r>
              <a:rPr lang="fr-FR" dirty="0"/>
              <a:t>: non transmis à la descendance</a:t>
            </a: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1015999" y="4690561"/>
          <a:ext cx="12065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Équation" r:id="rId5" imgW="622080" imgH="177480" progId="Equation.3">
                  <p:embed/>
                </p:oleObj>
              </mc:Choice>
              <mc:Fallback>
                <p:oleObj name="Équation" r:id="rId5" imgW="6220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999" y="4690561"/>
                        <a:ext cx="1206500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957681" y="5379786"/>
          <a:ext cx="1625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Équation" r:id="rId7" imgW="838080" imgH="203040" progId="Equation.3">
                  <p:embed/>
                </p:oleObj>
              </mc:Choice>
              <mc:Fallback>
                <p:oleObj name="Équation" r:id="rId7" imgW="838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681" y="5379786"/>
                        <a:ext cx="16256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09075" y="3917649"/>
            <a:ext cx="873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Modèle linéaire de la relation génotype-phénotype, centré ou non sur la moyenne générale de la population, </a:t>
            </a:r>
            <a:r>
              <a:rPr lang="fr-FR" b="1" i="1" dirty="0"/>
              <a:t>µ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97305" y="502117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Symbol"/>
              </a:rPr>
              <a:t></a:t>
            </a:r>
            <a:endParaRPr lang="fr-FR" dirty="0"/>
          </a:p>
        </p:txBody>
      </p: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4904874" y="4988345"/>
            <a:ext cx="3143250" cy="1290638"/>
            <a:chOff x="1806" y="1643"/>
            <a:chExt cx="2040" cy="1219"/>
          </a:xfrm>
        </p:grpSpPr>
        <p:sp>
          <p:nvSpPr>
            <p:cNvPr id="20" name="Line 6"/>
            <p:cNvSpPr>
              <a:spLocks noChangeShapeType="1"/>
            </p:cNvSpPr>
            <p:nvPr/>
          </p:nvSpPr>
          <p:spPr bwMode="auto">
            <a:xfrm flipV="1">
              <a:off x="1806" y="2856"/>
              <a:ext cx="30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1836" y="2850"/>
              <a:ext cx="36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8" y="0"/>
                </a:cxn>
                <a:cxn ang="0">
                  <a:pos x="36" y="0"/>
                </a:cxn>
              </a:cxnLst>
              <a:rect l="0" t="0" r="r" b="b"/>
              <a:pathLst>
                <a:path w="36" h="6">
                  <a:moveTo>
                    <a:pt x="0" y="6"/>
                  </a:moveTo>
                  <a:lnTo>
                    <a:pt x="18" y="0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flipV="1">
              <a:off x="1872" y="2844"/>
              <a:ext cx="30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V="1">
              <a:off x="1902" y="2832"/>
              <a:ext cx="37" cy="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 flipV="1">
              <a:off x="1939" y="2820"/>
              <a:ext cx="36" cy="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1975" y="2808"/>
              <a:ext cx="30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2" y="6"/>
                </a:cxn>
                <a:cxn ang="0">
                  <a:pos x="30" y="0"/>
                </a:cxn>
              </a:cxnLst>
              <a:rect l="0" t="0" r="r" b="b"/>
              <a:pathLst>
                <a:path w="30" h="12">
                  <a:moveTo>
                    <a:pt x="0" y="12"/>
                  </a:moveTo>
                  <a:lnTo>
                    <a:pt x="12" y="6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2005" y="2784"/>
              <a:ext cx="36" cy="2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8" y="12"/>
                </a:cxn>
                <a:cxn ang="0">
                  <a:pos x="36" y="0"/>
                </a:cxn>
              </a:cxnLst>
              <a:rect l="0" t="0" r="r" b="b"/>
              <a:pathLst>
                <a:path w="36" h="24">
                  <a:moveTo>
                    <a:pt x="0" y="24"/>
                  </a:moveTo>
                  <a:lnTo>
                    <a:pt x="18" y="12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2041" y="2766"/>
              <a:ext cx="36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8" y="12"/>
                </a:cxn>
                <a:cxn ang="0">
                  <a:pos x="36" y="0"/>
                </a:cxn>
              </a:cxnLst>
              <a:rect l="0" t="0" r="r" b="b"/>
              <a:pathLst>
                <a:path w="36" h="18">
                  <a:moveTo>
                    <a:pt x="0" y="18"/>
                  </a:moveTo>
                  <a:lnTo>
                    <a:pt x="18" y="12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2077" y="2736"/>
              <a:ext cx="30" cy="30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2" y="18"/>
                </a:cxn>
                <a:cxn ang="0">
                  <a:pos x="30" y="0"/>
                </a:cxn>
              </a:cxnLst>
              <a:rect l="0" t="0" r="r" b="b"/>
              <a:pathLst>
                <a:path w="30" h="30">
                  <a:moveTo>
                    <a:pt x="0" y="30"/>
                  </a:moveTo>
                  <a:lnTo>
                    <a:pt x="12" y="18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flipV="1">
              <a:off x="2107" y="2706"/>
              <a:ext cx="36" cy="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 flipV="1">
              <a:off x="2143" y="2670"/>
              <a:ext cx="36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 flipV="1">
              <a:off x="2179" y="2628"/>
              <a:ext cx="30" cy="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18"/>
            <p:cNvSpPr>
              <a:spLocks/>
            </p:cNvSpPr>
            <p:nvPr/>
          </p:nvSpPr>
          <p:spPr bwMode="auto">
            <a:xfrm>
              <a:off x="2209" y="2586"/>
              <a:ext cx="37" cy="4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8" y="24"/>
                </a:cxn>
                <a:cxn ang="0">
                  <a:pos x="37" y="0"/>
                </a:cxn>
              </a:cxnLst>
              <a:rect l="0" t="0" r="r" b="b"/>
              <a:pathLst>
                <a:path w="37" h="42">
                  <a:moveTo>
                    <a:pt x="0" y="42"/>
                  </a:moveTo>
                  <a:lnTo>
                    <a:pt x="18" y="24"/>
                  </a:lnTo>
                  <a:lnTo>
                    <a:pt x="3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19"/>
            <p:cNvSpPr>
              <a:spLocks/>
            </p:cNvSpPr>
            <p:nvPr/>
          </p:nvSpPr>
          <p:spPr bwMode="auto">
            <a:xfrm>
              <a:off x="2246" y="2532"/>
              <a:ext cx="36" cy="5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18" y="30"/>
                </a:cxn>
                <a:cxn ang="0">
                  <a:pos x="36" y="0"/>
                </a:cxn>
              </a:cxnLst>
              <a:rect l="0" t="0" r="r" b="b"/>
              <a:pathLst>
                <a:path w="36" h="54">
                  <a:moveTo>
                    <a:pt x="0" y="54"/>
                  </a:moveTo>
                  <a:lnTo>
                    <a:pt x="18" y="30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20"/>
            <p:cNvSpPr>
              <a:spLocks/>
            </p:cNvSpPr>
            <p:nvPr/>
          </p:nvSpPr>
          <p:spPr bwMode="auto">
            <a:xfrm>
              <a:off x="2282" y="2478"/>
              <a:ext cx="30" cy="5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12" y="30"/>
                </a:cxn>
                <a:cxn ang="0">
                  <a:pos x="30" y="0"/>
                </a:cxn>
              </a:cxnLst>
              <a:rect l="0" t="0" r="r" b="b"/>
              <a:pathLst>
                <a:path w="30" h="54">
                  <a:moveTo>
                    <a:pt x="0" y="54"/>
                  </a:moveTo>
                  <a:lnTo>
                    <a:pt x="12" y="30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21"/>
            <p:cNvSpPr>
              <a:spLocks/>
            </p:cNvSpPr>
            <p:nvPr/>
          </p:nvSpPr>
          <p:spPr bwMode="auto">
            <a:xfrm>
              <a:off x="2312" y="2412"/>
              <a:ext cx="36" cy="66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8" y="36"/>
                </a:cxn>
                <a:cxn ang="0">
                  <a:pos x="36" y="0"/>
                </a:cxn>
              </a:cxnLst>
              <a:rect l="0" t="0" r="r" b="b"/>
              <a:pathLst>
                <a:path w="36" h="66">
                  <a:moveTo>
                    <a:pt x="0" y="66"/>
                  </a:moveTo>
                  <a:lnTo>
                    <a:pt x="18" y="36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22"/>
            <p:cNvSpPr>
              <a:spLocks noChangeShapeType="1"/>
            </p:cNvSpPr>
            <p:nvPr/>
          </p:nvSpPr>
          <p:spPr bwMode="auto">
            <a:xfrm flipV="1">
              <a:off x="2348" y="2346"/>
              <a:ext cx="36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V="1">
              <a:off x="2384" y="2274"/>
              <a:ext cx="3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24"/>
            <p:cNvSpPr>
              <a:spLocks noChangeShapeType="1"/>
            </p:cNvSpPr>
            <p:nvPr/>
          </p:nvSpPr>
          <p:spPr bwMode="auto">
            <a:xfrm flipV="1">
              <a:off x="2414" y="2202"/>
              <a:ext cx="36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25"/>
            <p:cNvSpPr>
              <a:spLocks noChangeShapeType="1"/>
            </p:cNvSpPr>
            <p:nvPr/>
          </p:nvSpPr>
          <p:spPr bwMode="auto">
            <a:xfrm flipV="1">
              <a:off x="2450" y="2129"/>
              <a:ext cx="36" cy="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26"/>
            <p:cNvSpPr>
              <a:spLocks/>
            </p:cNvSpPr>
            <p:nvPr/>
          </p:nvSpPr>
          <p:spPr bwMode="auto">
            <a:xfrm>
              <a:off x="2486" y="2051"/>
              <a:ext cx="30" cy="78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12" y="36"/>
                </a:cxn>
                <a:cxn ang="0">
                  <a:pos x="30" y="0"/>
                </a:cxn>
              </a:cxnLst>
              <a:rect l="0" t="0" r="r" b="b"/>
              <a:pathLst>
                <a:path w="30" h="78">
                  <a:moveTo>
                    <a:pt x="0" y="78"/>
                  </a:moveTo>
                  <a:lnTo>
                    <a:pt x="12" y="36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auto">
            <a:xfrm>
              <a:off x="2516" y="1979"/>
              <a:ext cx="36" cy="72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18" y="36"/>
                </a:cxn>
                <a:cxn ang="0">
                  <a:pos x="36" y="0"/>
                </a:cxn>
              </a:cxnLst>
              <a:rect l="0" t="0" r="r" b="b"/>
              <a:pathLst>
                <a:path w="36" h="72">
                  <a:moveTo>
                    <a:pt x="0" y="72"/>
                  </a:moveTo>
                  <a:lnTo>
                    <a:pt x="18" y="36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 flipV="1">
              <a:off x="2552" y="1913"/>
              <a:ext cx="31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Line 29"/>
            <p:cNvSpPr>
              <a:spLocks noChangeShapeType="1"/>
            </p:cNvSpPr>
            <p:nvPr/>
          </p:nvSpPr>
          <p:spPr bwMode="auto">
            <a:xfrm flipV="1">
              <a:off x="2583" y="1847"/>
              <a:ext cx="36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30"/>
            <p:cNvSpPr>
              <a:spLocks noChangeShapeType="1"/>
            </p:cNvSpPr>
            <p:nvPr/>
          </p:nvSpPr>
          <p:spPr bwMode="auto">
            <a:xfrm flipV="1">
              <a:off x="2619" y="1787"/>
              <a:ext cx="36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Line 31"/>
            <p:cNvSpPr>
              <a:spLocks noChangeShapeType="1"/>
            </p:cNvSpPr>
            <p:nvPr/>
          </p:nvSpPr>
          <p:spPr bwMode="auto">
            <a:xfrm flipV="1">
              <a:off x="2655" y="1739"/>
              <a:ext cx="30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Line 32"/>
            <p:cNvSpPr>
              <a:spLocks noChangeShapeType="1"/>
            </p:cNvSpPr>
            <p:nvPr/>
          </p:nvSpPr>
          <p:spPr bwMode="auto">
            <a:xfrm flipV="1">
              <a:off x="2685" y="1697"/>
              <a:ext cx="36" cy="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33"/>
            <p:cNvSpPr>
              <a:spLocks noChangeShapeType="1"/>
            </p:cNvSpPr>
            <p:nvPr/>
          </p:nvSpPr>
          <p:spPr bwMode="auto">
            <a:xfrm flipV="1">
              <a:off x="2721" y="1667"/>
              <a:ext cx="36" cy="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34"/>
            <p:cNvSpPr>
              <a:spLocks noChangeShapeType="1"/>
            </p:cNvSpPr>
            <p:nvPr/>
          </p:nvSpPr>
          <p:spPr bwMode="auto">
            <a:xfrm flipV="1">
              <a:off x="2757" y="1649"/>
              <a:ext cx="3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35"/>
            <p:cNvSpPr>
              <a:spLocks noChangeShapeType="1"/>
            </p:cNvSpPr>
            <p:nvPr/>
          </p:nvSpPr>
          <p:spPr bwMode="auto">
            <a:xfrm flipV="1">
              <a:off x="2787" y="1643"/>
              <a:ext cx="36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36"/>
            <p:cNvSpPr>
              <a:spLocks noChangeShapeType="1"/>
            </p:cNvSpPr>
            <p:nvPr/>
          </p:nvSpPr>
          <p:spPr bwMode="auto">
            <a:xfrm>
              <a:off x="2823" y="1643"/>
              <a:ext cx="36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37"/>
            <p:cNvSpPr>
              <a:spLocks noChangeShapeType="1"/>
            </p:cNvSpPr>
            <p:nvPr/>
          </p:nvSpPr>
          <p:spPr bwMode="auto">
            <a:xfrm>
              <a:off x="2859" y="1649"/>
              <a:ext cx="31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38"/>
            <p:cNvSpPr>
              <a:spLocks noChangeShapeType="1"/>
            </p:cNvSpPr>
            <p:nvPr/>
          </p:nvSpPr>
          <p:spPr bwMode="auto">
            <a:xfrm>
              <a:off x="2890" y="1667"/>
              <a:ext cx="36" cy="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Line 39"/>
            <p:cNvSpPr>
              <a:spLocks noChangeShapeType="1"/>
            </p:cNvSpPr>
            <p:nvPr/>
          </p:nvSpPr>
          <p:spPr bwMode="auto">
            <a:xfrm>
              <a:off x="2926" y="1697"/>
              <a:ext cx="36" cy="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Line 40"/>
            <p:cNvSpPr>
              <a:spLocks noChangeShapeType="1"/>
            </p:cNvSpPr>
            <p:nvPr/>
          </p:nvSpPr>
          <p:spPr bwMode="auto">
            <a:xfrm>
              <a:off x="2962" y="1739"/>
              <a:ext cx="30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Line 41"/>
            <p:cNvSpPr>
              <a:spLocks noChangeShapeType="1"/>
            </p:cNvSpPr>
            <p:nvPr/>
          </p:nvSpPr>
          <p:spPr bwMode="auto">
            <a:xfrm>
              <a:off x="2992" y="1787"/>
              <a:ext cx="36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42"/>
            <p:cNvSpPr>
              <a:spLocks noChangeShapeType="1"/>
            </p:cNvSpPr>
            <p:nvPr/>
          </p:nvSpPr>
          <p:spPr bwMode="auto">
            <a:xfrm>
              <a:off x="3028" y="1847"/>
              <a:ext cx="36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43"/>
            <p:cNvSpPr>
              <a:spLocks noChangeShapeType="1"/>
            </p:cNvSpPr>
            <p:nvPr/>
          </p:nvSpPr>
          <p:spPr bwMode="auto">
            <a:xfrm>
              <a:off x="3064" y="1913"/>
              <a:ext cx="30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Line 44"/>
            <p:cNvSpPr>
              <a:spLocks noChangeShapeType="1"/>
            </p:cNvSpPr>
            <p:nvPr/>
          </p:nvSpPr>
          <p:spPr bwMode="auto">
            <a:xfrm>
              <a:off x="3094" y="1979"/>
              <a:ext cx="36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45"/>
            <p:cNvSpPr>
              <a:spLocks/>
            </p:cNvSpPr>
            <p:nvPr/>
          </p:nvSpPr>
          <p:spPr bwMode="auto">
            <a:xfrm>
              <a:off x="3130" y="2051"/>
              <a:ext cx="36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36"/>
                </a:cxn>
                <a:cxn ang="0">
                  <a:pos x="36" y="78"/>
                </a:cxn>
              </a:cxnLst>
              <a:rect l="0" t="0" r="r" b="b"/>
              <a:pathLst>
                <a:path w="36" h="78">
                  <a:moveTo>
                    <a:pt x="0" y="0"/>
                  </a:moveTo>
                  <a:lnTo>
                    <a:pt x="18" y="36"/>
                  </a:lnTo>
                  <a:lnTo>
                    <a:pt x="36" y="7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Line 46"/>
            <p:cNvSpPr>
              <a:spLocks noChangeShapeType="1"/>
            </p:cNvSpPr>
            <p:nvPr/>
          </p:nvSpPr>
          <p:spPr bwMode="auto">
            <a:xfrm>
              <a:off x="3166" y="2129"/>
              <a:ext cx="30" cy="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47"/>
            <p:cNvSpPr>
              <a:spLocks/>
            </p:cNvSpPr>
            <p:nvPr/>
          </p:nvSpPr>
          <p:spPr bwMode="auto">
            <a:xfrm>
              <a:off x="3196" y="2202"/>
              <a:ext cx="37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36"/>
                </a:cxn>
                <a:cxn ang="0">
                  <a:pos x="37" y="72"/>
                </a:cxn>
              </a:cxnLst>
              <a:rect l="0" t="0" r="r" b="b"/>
              <a:pathLst>
                <a:path w="37" h="72">
                  <a:moveTo>
                    <a:pt x="0" y="0"/>
                  </a:moveTo>
                  <a:lnTo>
                    <a:pt x="19" y="36"/>
                  </a:lnTo>
                  <a:lnTo>
                    <a:pt x="37" y="7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48"/>
            <p:cNvSpPr>
              <a:spLocks noChangeShapeType="1"/>
            </p:cNvSpPr>
            <p:nvPr/>
          </p:nvSpPr>
          <p:spPr bwMode="auto">
            <a:xfrm>
              <a:off x="3233" y="2274"/>
              <a:ext cx="3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Line 49"/>
            <p:cNvSpPr>
              <a:spLocks noChangeShapeType="1"/>
            </p:cNvSpPr>
            <p:nvPr/>
          </p:nvSpPr>
          <p:spPr bwMode="auto">
            <a:xfrm>
              <a:off x="3263" y="2346"/>
              <a:ext cx="36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50"/>
            <p:cNvSpPr>
              <a:spLocks/>
            </p:cNvSpPr>
            <p:nvPr/>
          </p:nvSpPr>
          <p:spPr bwMode="auto">
            <a:xfrm>
              <a:off x="3299" y="2412"/>
              <a:ext cx="36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36"/>
                </a:cxn>
                <a:cxn ang="0">
                  <a:pos x="36" y="66"/>
                </a:cxn>
              </a:cxnLst>
              <a:rect l="0" t="0" r="r" b="b"/>
              <a:pathLst>
                <a:path w="36" h="66">
                  <a:moveTo>
                    <a:pt x="0" y="0"/>
                  </a:moveTo>
                  <a:lnTo>
                    <a:pt x="18" y="36"/>
                  </a:lnTo>
                  <a:lnTo>
                    <a:pt x="36" y="6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51"/>
            <p:cNvSpPr>
              <a:spLocks/>
            </p:cNvSpPr>
            <p:nvPr/>
          </p:nvSpPr>
          <p:spPr bwMode="auto">
            <a:xfrm>
              <a:off x="3335" y="2478"/>
              <a:ext cx="30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30"/>
                </a:cxn>
                <a:cxn ang="0">
                  <a:pos x="30" y="54"/>
                </a:cxn>
              </a:cxnLst>
              <a:rect l="0" t="0" r="r" b="b"/>
              <a:pathLst>
                <a:path w="30" h="54">
                  <a:moveTo>
                    <a:pt x="0" y="0"/>
                  </a:moveTo>
                  <a:lnTo>
                    <a:pt x="12" y="30"/>
                  </a:lnTo>
                  <a:lnTo>
                    <a:pt x="30" y="5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52"/>
            <p:cNvSpPr>
              <a:spLocks/>
            </p:cNvSpPr>
            <p:nvPr/>
          </p:nvSpPr>
          <p:spPr bwMode="auto">
            <a:xfrm>
              <a:off x="3365" y="2532"/>
              <a:ext cx="36" cy="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30"/>
                </a:cxn>
                <a:cxn ang="0">
                  <a:pos x="36" y="54"/>
                </a:cxn>
              </a:cxnLst>
              <a:rect l="0" t="0" r="r" b="b"/>
              <a:pathLst>
                <a:path w="36" h="54">
                  <a:moveTo>
                    <a:pt x="0" y="0"/>
                  </a:moveTo>
                  <a:lnTo>
                    <a:pt x="18" y="30"/>
                  </a:lnTo>
                  <a:lnTo>
                    <a:pt x="36" y="5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53"/>
            <p:cNvSpPr>
              <a:spLocks/>
            </p:cNvSpPr>
            <p:nvPr/>
          </p:nvSpPr>
          <p:spPr bwMode="auto">
            <a:xfrm>
              <a:off x="3401" y="2586"/>
              <a:ext cx="36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24"/>
                </a:cxn>
                <a:cxn ang="0">
                  <a:pos x="36" y="42"/>
                </a:cxn>
              </a:cxnLst>
              <a:rect l="0" t="0" r="r" b="b"/>
              <a:pathLst>
                <a:path w="36" h="42">
                  <a:moveTo>
                    <a:pt x="0" y="0"/>
                  </a:moveTo>
                  <a:lnTo>
                    <a:pt x="18" y="24"/>
                  </a:lnTo>
                  <a:lnTo>
                    <a:pt x="36" y="4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54"/>
            <p:cNvSpPr>
              <a:spLocks noChangeShapeType="1"/>
            </p:cNvSpPr>
            <p:nvPr/>
          </p:nvSpPr>
          <p:spPr bwMode="auto">
            <a:xfrm>
              <a:off x="3437" y="2628"/>
              <a:ext cx="30" cy="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Line 55"/>
            <p:cNvSpPr>
              <a:spLocks noChangeShapeType="1"/>
            </p:cNvSpPr>
            <p:nvPr/>
          </p:nvSpPr>
          <p:spPr bwMode="auto">
            <a:xfrm>
              <a:off x="3467" y="2670"/>
              <a:ext cx="36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Line 56"/>
            <p:cNvSpPr>
              <a:spLocks noChangeShapeType="1"/>
            </p:cNvSpPr>
            <p:nvPr/>
          </p:nvSpPr>
          <p:spPr bwMode="auto">
            <a:xfrm>
              <a:off x="3503" y="2706"/>
              <a:ext cx="37" cy="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57"/>
            <p:cNvSpPr>
              <a:spLocks/>
            </p:cNvSpPr>
            <p:nvPr/>
          </p:nvSpPr>
          <p:spPr bwMode="auto">
            <a:xfrm>
              <a:off x="3540" y="2736"/>
              <a:ext cx="30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18"/>
                </a:cxn>
                <a:cxn ang="0">
                  <a:pos x="30" y="30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lnTo>
                    <a:pt x="12" y="18"/>
                  </a:lnTo>
                  <a:lnTo>
                    <a:pt x="30" y="3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58"/>
            <p:cNvSpPr>
              <a:spLocks/>
            </p:cNvSpPr>
            <p:nvPr/>
          </p:nvSpPr>
          <p:spPr bwMode="auto">
            <a:xfrm>
              <a:off x="3570" y="2766"/>
              <a:ext cx="36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2"/>
                </a:cxn>
                <a:cxn ang="0">
                  <a:pos x="36" y="18"/>
                </a:cxn>
              </a:cxnLst>
              <a:rect l="0" t="0" r="r" b="b"/>
              <a:pathLst>
                <a:path w="36" h="18">
                  <a:moveTo>
                    <a:pt x="0" y="0"/>
                  </a:moveTo>
                  <a:lnTo>
                    <a:pt x="18" y="12"/>
                  </a:lnTo>
                  <a:lnTo>
                    <a:pt x="36" y="1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59"/>
            <p:cNvSpPr>
              <a:spLocks/>
            </p:cNvSpPr>
            <p:nvPr/>
          </p:nvSpPr>
          <p:spPr bwMode="auto">
            <a:xfrm>
              <a:off x="3606" y="2784"/>
              <a:ext cx="36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2"/>
                </a:cxn>
                <a:cxn ang="0">
                  <a:pos x="36" y="24"/>
                </a:cxn>
              </a:cxnLst>
              <a:rect l="0" t="0" r="r" b="b"/>
              <a:pathLst>
                <a:path w="36" h="24">
                  <a:moveTo>
                    <a:pt x="0" y="0"/>
                  </a:moveTo>
                  <a:lnTo>
                    <a:pt x="18" y="12"/>
                  </a:lnTo>
                  <a:lnTo>
                    <a:pt x="36" y="2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60"/>
            <p:cNvSpPr>
              <a:spLocks/>
            </p:cNvSpPr>
            <p:nvPr/>
          </p:nvSpPr>
          <p:spPr bwMode="auto">
            <a:xfrm>
              <a:off x="3642" y="2808"/>
              <a:ext cx="30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6"/>
                </a:cxn>
                <a:cxn ang="0">
                  <a:pos x="30" y="12"/>
                </a:cxn>
              </a:cxnLst>
              <a:rect l="0" t="0" r="r" b="b"/>
              <a:pathLst>
                <a:path w="30" h="12">
                  <a:moveTo>
                    <a:pt x="0" y="0"/>
                  </a:moveTo>
                  <a:lnTo>
                    <a:pt x="12" y="6"/>
                  </a:lnTo>
                  <a:lnTo>
                    <a:pt x="30" y="1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Line 61"/>
            <p:cNvSpPr>
              <a:spLocks noChangeShapeType="1"/>
            </p:cNvSpPr>
            <p:nvPr/>
          </p:nvSpPr>
          <p:spPr bwMode="auto">
            <a:xfrm>
              <a:off x="3672" y="2820"/>
              <a:ext cx="36" cy="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Line 62"/>
            <p:cNvSpPr>
              <a:spLocks noChangeShapeType="1"/>
            </p:cNvSpPr>
            <p:nvPr/>
          </p:nvSpPr>
          <p:spPr bwMode="auto">
            <a:xfrm>
              <a:off x="3708" y="2832"/>
              <a:ext cx="36" cy="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Line 63"/>
            <p:cNvSpPr>
              <a:spLocks noChangeShapeType="1"/>
            </p:cNvSpPr>
            <p:nvPr/>
          </p:nvSpPr>
          <p:spPr bwMode="auto">
            <a:xfrm>
              <a:off x="3744" y="2844"/>
              <a:ext cx="30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Line 64"/>
            <p:cNvSpPr>
              <a:spLocks noChangeShapeType="1"/>
            </p:cNvSpPr>
            <p:nvPr/>
          </p:nvSpPr>
          <p:spPr bwMode="auto">
            <a:xfrm>
              <a:off x="3774" y="2850"/>
              <a:ext cx="36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Line 65"/>
            <p:cNvSpPr>
              <a:spLocks noChangeShapeType="1"/>
            </p:cNvSpPr>
            <p:nvPr/>
          </p:nvSpPr>
          <p:spPr bwMode="auto">
            <a:xfrm>
              <a:off x="3810" y="2856"/>
              <a:ext cx="36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Line 66"/>
          <p:cNvSpPr>
            <a:spLocks noChangeShapeType="1"/>
          </p:cNvSpPr>
          <p:nvPr/>
        </p:nvSpPr>
        <p:spPr bwMode="auto">
          <a:xfrm>
            <a:off x="4846136" y="4940718"/>
            <a:ext cx="0" cy="135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" name="Line 67"/>
          <p:cNvSpPr>
            <a:spLocks noChangeShapeType="1"/>
          </p:cNvSpPr>
          <p:nvPr/>
        </p:nvSpPr>
        <p:spPr bwMode="auto">
          <a:xfrm>
            <a:off x="4846136" y="6299618"/>
            <a:ext cx="3613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" name="Text Box 68"/>
          <p:cNvSpPr txBox="1">
            <a:spLocks noChangeArrowheads="1"/>
          </p:cNvSpPr>
          <p:nvPr/>
        </p:nvSpPr>
        <p:spPr bwMode="auto">
          <a:xfrm>
            <a:off x="8178298" y="6302459"/>
            <a:ext cx="739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dirty="0">
                <a:latin typeface="Verdana" pitchFamily="34" charset="0"/>
              </a:rPr>
              <a:t>valeur</a:t>
            </a:r>
            <a:endParaRPr lang="en-US" sz="1400" dirty="0">
              <a:latin typeface="Verdana" pitchFamily="34" charset="0"/>
            </a:endParaRPr>
          </a:p>
        </p:txBody>
      </p:sp>
      <p:grpSp>
        <p:nvGrpSpPr>
          <p:cNvPr id="82" name="Group 70"/>
          <p:cNvGrpSpPr>
            <a:grpSpLocks/>
          </p:cNvGrpSpPr>
          <p:nvPr/>
        </p:nvGrpSpPr>
        <p:grpSpPr bwMode="auto">
          <a:xfrm>
            <a:off x="6355848" y="4555207"/>
            <a:ext cx="355600" cy="498475"/>
            <a:chOff x="945" y="1392"/>
            <a:chExt cx="652" cy="2291"/>
          </a:xfrm>
        </p:grpSpPr>
        <p:sp>
          <p:nvSpPr>
            <p:cNvPr id="83" name="Freeform 71"/>
            <p:cNvSpPr>
              <a:spLocks/>
            </p:cNvSpPr>
            <p:nvPr/>
          </p:nvSpPr>
          <p:spPr bwMode="auto">
            <a:xfrm>
              <a:off x="1152" y="1584"/>
              <a:ext cx="172" cy="159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2" y="45"/>
                </a:cxn>
                <a:cxn ang="0">
                  <a:pos x="38" y="62"/>
                </a:cxn>
                <a:cxn ang="0">
                  <a:pos x="58" y="82"/>
                </a:cxn>
                <a:cxn ang="0">
                  <a:pos x="73" y="101"/>
                </a:cxn>
                <a:cxn ang="0">
                  <a:pos x="74" y="90"/>
                </a:cxn>
                <a:cxn ang="0">
                  <a:pos x="73" y="69"/>
                </a:cxn>
                <a:cxn ang="0">
                  <a:pos x="65" y="37"/>
                </a:cxn>
                <a:cxn ang="0">
                  <a:pos x="50" y="0"/>
                </a:cxn>
                <a:cxn ang="0">
                  <a:pos x="92" y="28"/>
                </a:cxn>
                <a:cxn ang="0">
                  <a:pos x="91" y="64"/>
                </a:cxn>
                <a:cxn ang="0">
                  <a:pos x="92" y="97"/>
                </a:cxn>
                <a:cxn ang="0">
                  <a:pos x="98" y="127"/>
                </a:cxn>
                <a:cxn ang="0">
                  <a:pos x="109" y="140"/>
                </a:cxn>
                <a:cxn ang="0">
                  <a:pos x="127" y="129"/>
                </a:cxn>
                <a:cxn ang="0">
                  <a:pos x="138" y="114"/>
                </a:cxn>
                <a:cxn ang="0">
                  <a:pos x="150" y="98"/>
                </a:cxn>
                <a:cxn ang="0">
                  <a:pos x="155" y="91"/>
                </a:cxn>
                <a:cxn ang="0">
                  <a:pos x="162" y="97"/>
                </a:cxn>
                <a:cxn ang="0">
                  <a:pos x="175" y="105"/>
                </a:cxn>
                <a:cxn ang="0">
                  <a:pos x="186" y="115"/>
                </a:cxn>
                <a:cxn ang="0">
                  <a:pos x="184" y="121"/>
                </a:cxn>
                <a:cxn ang="0">
                  <a:pos x="171" y="125"/>
                </a:cxn>
                <a:cxn ang="0">
                  <a:pos x="157" y="127"/>
                </a:cxn>
                <a:cxn ang="0">
                  <a:pos x="145" y="133"/>
                </a:cxn>
                <a:cxn ang="0">
                  <a:pos x="135" y="137"/>
                </a:cxn>
                <a:cxn ang="0">
                  <a:pos x="126" y="143"/>
                </a:cxn>
                <a:cxn ang="0">
                  <a:pos x="118" y="148"/>
                </a:cxn>
                <a:cxn ang="0">
                  <a:pos x="112" y="155"/>
                </a:cxn>
                <a:cxn ang="0">
                  <a:pos x="99" y="145"/>
                </a:cxn>
                <a:cxn ang="0">
                  <a:pos x="72" y="118"/>
                </a:cxn>
                <a:cxn ang="0">
                  <a:pos x="43" y="93"/>
                </a:cxn>
                <a:cxn ang="0">
                  <a:pos x="14" y="73"/>
                </a:cxn>
              </a:cxnLst>
              <a:rect l="0" t="0" r="r" b="b"/>
              <a:pathLst>
                <a:path w="193" h="159">
                  <a:moveTo>
                    <a:pt x="0" y="66"/>
                  </a:moveTo>
                  <a:lnTo>
                    <a:pt x="14" y="37"/>
                  </a:lnTo>
                  <a:lnTo>
                    <a:pt x="15" y="39"/>
                  </a:lnTo>
                  <a:lnTo>
                    <a:pt x="22" y="45"/>
                  </a:lnTo>
                  <a:lnTo>
                    <a:pt x="28" y="52"/>
                  </a:lnTo>
                  <a:lnTo>
                    <a:pt x="38" y="62"/>
                  </a:lnTo>
                  <a:lnTo>
                    <a:pt x="48" y="72"/>
                  </a:lnTo>
                  <a:lnTo>
                    <a:pt x="58" y="82"/>
                  </a:lnTo>
                  <a:lnTo>
                    <a:pt x="66" y="92"/>
                  </a:lnTo>
                  <a:lnTo>
                    <a:pt x="73" y="101"/>
                  </a:lnTo>
                  <a:lnTo>
                    <a:pt x="73" y="97"/>
                  </a:lnTo>
                  <a:lnTo>
                    <a:pt x="74" y="90"/>
                  </a:lnTo>
                  <a:lnTo>
                    <a:pt x="73" y="81"/>
                  </a:lnTo>
                  <a:lnTo>
                    <a:pt x="73" y="69"/>
                  </a:lnTo>
                  <a:lnTo>
                    <a:pt x="70" y="55"/>
                  </a:lnTo>
                  <a:lnTo>
                    <a:pt x="65" y="37"/>
                  </a:lnTo>
                  <a:lnTo>
                    <a:pt x="58" y="20"/>
                  </a:lnTo>
                  <a:lnTo>
                    <a:pt x="50" y="0"/>
                  </a:lnTo>
                  <a:lnTo>
                    <a:pt x="92" y="7"/>
                  </a:lnTo>
                  <a:lnTo>
                    <a:pt x="92" y="28"/>
                  </a:lnTo>
                  <a:lnTo>
                    <a:pt x="91" y="47"/>
                  </a:lnTo>
                  <a:lnTo>
                    <a:pt x="91" y="64"/>
                  </a:lnTo>
                  <a:lnTo>
                    <a:pt x="91" y="81"/>
                  </a:lnTo>
                  <a:lnTo>
                    <a:pt x="92" y="97"/>
                  </a:lnTo>
                  <a:lnTo>
                    <a:pt x="96" y="112"/>
                  </a:lnTo>
                  <a:lnTo>
                    <a:pt x="98" y="127"/>
                  </a:lnTo>
                  <a:lnTo>
                    <a:pt x="102" y="145"/>
                  </a:lnTo>
                  <a:lnTo>
                    <a:pt x="109" y="140"/>
                  </a:lnTo>
                  <a:lnTo>
                    <a:pt x="118" y="135"/>
                  </a:lnTo>
                  <a:lnTo>
                    <a:pt x="127" y="129"/>
                  </a:lnTo>
                  <a:lnTo>
                    <a:pt x="132" y="121"/>
                  </a:lnTo>
                  <a:lnTo>
                    <a:pt x="138" y="114"/>
                  </a:lnTo>
                  <a:lnTo>
                    <a:pt x="145" y="107"/>
                  </a:lnTo>
                  <a:lnTo>
                    <a:pt x="150" y="98"/>
                  </a:lnTo>
                  <a:lnTo>
                    <a:pt x="153" y="90"/>
                  </a:lnTo>
                  <a:lnTo>
                    <a:pt x="155" y="91"/>
                  </a:lnTo>
                  <a:lnTo>
                    <a:pt x="157" y="93"/>
                  </a:lnTo>
                  <a:lnTo>
                    <a:pt x="162" y="97"/>
                  </a:lnTo>
                  <a:lnTo>
                    <a:pt x="167" y="100"/>
                  </a:lnTo>
                  <a:lnTo>
                    <a:pt x="175" y="105"/>
                  </a:lnTo>
                  <a:lnTo>
                    <a:pt x="181" y="110"/>
                  </a:lnTo>
                  <a:lnTo>
                    <a:pt x="186" y="115"/>
                  </a:lnTo>
                  <a:lnTo>
                    <a:pt x="192" y="120"/>
                  </a:lnTo>
                  <a:lnTo>
                    <a:pt x="184" y="121"/>
                  </a:lnTo>
                  <a:lnTo>
                    <a:pt x="176" y="122"/>
                  </a:lnTo>
                  <a:lnTo>
                    <a:pt x="171" y="125"/>
                  </a:lnTo>
                  <a:lnTo>
                    <a:pt x="163" y="126"/>
                  </a:lnTo>
                  <a:lnTo>
                    <a:pt x="157" y="127"/>
                  </a:lnTo>
                  <a:lnTo>
                    <a:pt x="150" y="130"/>
                  </a:lnTo>
                  <a:lnTo>
                    <a:pt x="145" y="133"/>
                  </a:lnTo>
                  <a:lnTo>
                    <a:pt x="140" y="135"/>
                  </a:lnTo>
                  <a:lnTo>
                    <a:pt x="135" y="137"/>
                  </a:lnTo>
                  <a:lnTo>
                    <a:pt x="129" y="140"/>
                  </a:lnTo>
                  <a:lnTo>
                    <a:pt x="126" y="143"/>
                  </a:lnTo>
                  <a:lnTo>
                    <a:pt x="120" y="145"/>
                  </a:lnTo>
                  <a:lnTo>
                    <a:pt x="118" y="148"/>
                  </a:lnTo>
                  <a:lnTo>
                    <a:pt x="114" y="151"/>
                  </a:lnTo>
                  <a:lnTo>
                    <a:pt x="112" y="155"/>
                  </a:lnTo>
                  <a:lnTo>
                    <a:pt x="109" y="158"/>
                  </a:lnTo>
                  <a:lnTo>
                    <a:pt x="99" y="145"/>
                  </a:lnTo>
                  <a:lnTo>
                    <a:pt x="85" y="132"/>
                  </a:lnTo>
                  <a:lnTo>
                    <a:pt x="72" y="118"/>
                  </a:lnTo>
                  <a:lnTo>
                    <a:pt x="57" y="106"/>
                  </a:lnTo>
                  <a:lnTo>
                    <a:pt x="43" y="93"/>
                  </a:lnTo>
                  <a:lnTo>
                    <a:pt x="27" y="82"/>
                  </a:lnTo>
                  <a:lnTo>
                    <a:pt x="14" y="73"/>
                  </a:lnTo>
                  <a:lnTo>
                    <a:pt x="0" y="66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84" name="Group 72"/>
            <p:cNvGrpSpPr>
              <a:grpSpLocks/>
            </p:cNvGrpSpPr>
            <p:nvPr/>
          </p:nvGrpSpPr>
          <p:grpSpPr bwMode="auto">
            <a:xfrm>
              <a:off x="945" y="1477"/>
              <a:ext cx="652" cy="2206"/>
              <a:chOff x="945" y="1477"/>
              <a:chExt cx="652" cy="2206"/>
            </a:xfrm>
          </p:grpSpPr>
          <p:sp>
            <p:nvSpPr>
              <p:cNvPr id="88" name="Freeform 73"/>
              <p:cNvSpPr>
                <a:spLocks/>
              </p:cNvSpPr>
              <p:nvPr/>
            </p:nvSpPr>
            <p:spPr bwMode="auto">
              <a:xfrm>
                <a:off x="1189" y="1477"/>
                <a:ext cx="75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6"/>
                  </a:cxn>
                  <a:cxn ang="0">
                    <a:pos x="0" y="356"/>
                  </a:cxn>
                  <a:cxn ang="0">
                    <a:pos x="0" y="337"/>
                  </a:cxn>
                  <a:cxn ang="0">
                    <a:pos x="0" y="328"/>
                  </a:cxn>
                  <a:cxn ang="0">
                    <a:pos x="0" y="309"/>
                  </a:cxn>
                  <a:cxn ang="0">
                    <a:pos x="0" y="290"/>
                  </a:cxn>
                  <a:cxn ang="0">
                    <a:pos x="0" y="272"/>
                  </a:cxn>
                  <a:cxn ang="0">
                    <a:pos x="0" y="253"/>
                  </a:cxn>
                  <a:cxn ang="0">
                    <a:pos x="0" y="234"/>
                  </a:cxn>
                  <a:cxn ang="0">
                    <a:pos x="6" y="215"/>
                  </a:cxn>
                  <a:cxn ang="0">
                    <a:pos x="12" y="197"/>
                  </a:cxn>
                  <a:cxn ang="0">
                    <a:pos x="12" y="168"/>
                  </a:cxn>
                  <a:cxn ang="0">
                    <a:pos x="19" y="159"/>
                  </a:cxn>
                  <a:cxn ang="0">
                    <a:pos x="19" y="150"/>
                  </a:cxn>
                  <a:cxn ang="0">
                    <a:pos x="25" y="140"/>
                  </a:cxn>
                  <a:cxn ang="0">
                    <a:pos x="25" y="131"/>
                  </a:cxn>
                  <a:cxn ang="0">
                    <a:pos x="31" y="131"/>
                  </a:cxn>
                  <a:cxn ang="0">
                    <a:pos x="31" y="122"/>
                  </a:cxn>
                  <a:cxn ang="0">
                    <a:pos x="38" y="112"/>
                  </a:cxn>
                  <a:cxn ang="0">
                    <a:pos x="44" y="103"/>
                  </a:cxn>
                  <a:cxn ang="0">
                    <a:pos x="57" y="84"/>
                  </a:cxn>
                  <a:cxn ang="0">
                    <a:pos x="63" y="75"/>
                  </a:cxn>
                  <a:cxn ang="0">
                    <a:pos x="70" y="65"/>
                  </a:cxn>
                  <a:cxn ang="0">
                    <a:pos x="76" y="56"/>
                  </a:cxn>
                  <a:cxn ang="0">
                    <a:pos x="83" y="46"/>
                  </a:cxn>
                  <a:cxn ang="0">
                    <a:pos x="83" y="28"/>
                  </a:cxn>
                  <a:cxn ang="0">
                    <a:pos x="83" y="18"/>
                  </a:cxn>
                  <a:cxn ang="0">
                    <a:pos x="83" y="9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56"/>
                  </a:cxn>
                  <a:cxn ang="0">
                    <a:pos x="70" y="122"/>
                  </a:cxn>
                  <a:cxn ang="0">
                    <a:pos x="70" y="140"/>
                  </a:cxn>
                  <a:cxn ang="0">
                    <a:pos x="63" y="178"/>
                  </a:cxn>
                  <a:cxn ang="0">
                    <a:pos x="63" y="187"/>
                  </a:cxn>
                  <a:cxn ang="0">
                    <a:pos x="57" y="206"/>
                  </a:cxn>
                  <a:cxn ang="0">
                    <a:pos x="57" y="225"/>
                  </a:cxn>
                  <a:cxn ang="0">
                    <a:pos x="51" y="234"/>
                  </a:cxn>
                  <a:cxn ang="0">
                    <a:pos x="51" y="244"/>
                  </a:cxn>
                  <a:cxn ang="0">
                    <a:pos x="44" y="272"/>
                  </a:cxn>
                  <a:cxn ang="0">
                    <a:pos x="38" y="281"/>
                  </a:cxn>
                  <a:cxn ang="0">
                    <a:pos x="38" y="290"/>
                  </a:cxn>
                  <a:cxn ang="0">
                    <a:pos x="31" y="300"/>
                  </a:cxn>
                  <a:cxn ang="0">
                    <a:pos x="31" y="309"/>
                  </a:cxn>
                  <a:cxn ang="0">
                    <a:pos x="25" y="319"/>
                  </a:cxn>
                  <a:cxn ang="0">
                    <a:pos x="19" y="328"/>
                  </a:cxn>
                  <a:cxn ang="0">
                    <a:pos x="12" y="337"/>
                  </a:cxn>
                  <a:cxn ang="0">
                    <a:pos x="12" y="347"/>
                  </a:cxn>
                  <a:cxn ang="0">
                    <a:pos x="6" y="356"/>
                  </a:cxn>
                  <a:cxn ang="0">
                    <a:pos x="0" y="356"/>
                  </a:cxn>
                  <a:cxn ang="0">
                    <a:pos x="0" y="366"/>
                  </a:cxn>
                </a:cxnLst>
                <a:rect l="0" t="0" r="r" b="b"/>
                <a:pathLst>
                  <a:path w="84" h="367">
                    <a:moveTo>
                      <a:pt x="0" y="366"/>
                    </a:moveTo>
                    <a:lnTo>
                      <a:pt x="0" y="366"/>
                    </a:lnTo>
                    <a:lnTo>
                      <a:pt x="0" y="356"/>
                    </a:lnTo>
                    <a:lnTo>
                      <a:pt x="0" y="337"/>
                    </a:lnTo>
                    <a:lnTo>
                      <a:pt x="0" y="328"/>
                    </a:lnTo>
                    <a:lnTo>
                      <a:pt x="0" y="309"/>
                    </a:lnTo>
                    <a:lnTo>
                      <a:pt x="0" y="290"/>
                    </a:lnTo>
                    <a:lnTo>
                      <a:pt x="0" y="272"/>
                    </a:lnTo>
                    <a:lnTo>
                      <a:pt x="0" y="253"/>
                    </a:lnTo>
                    <a:lnTo>
                      <a:pt x="0" y="234"/>
                    </a:lnTo>
                    <a:lnTo>
                      <a:pt x="6" y="215"/>
                    </a:lnTo>
                    <a:lnTo>
                      <a:pt x="12" y="197"/>
                    </a:lnTo>
                    <a:lnTo>
                      <a:pt x="12" y="168"/>
                    </a:lnTo>
                    <a:lnTo>
                      <a:pt x="19" y="159"/>
                    </a:lnTo>
                    <a:lnTo>
                      <a:pt x="19" y="150"/>
                    </a:lnTo>
                    <a:lnTo>
                      <a:pt x="25" y="140"/>
                    </a:lnTo>
                    <a:lnTo>
                      <a:pt x="25" y="131"/>
                    </a:lnTo>
                    <a:lnTo>
                      <a:pt x="31" y="131"/>
                    </a:lnTo>
                    <a:lnTo>
                      <a:pt x="31" y="122"/>
                    </a:lnTo>
                    <a:lnTo>
                      <a:pt x="38" y="112"/>
                    </a:lnTo>
                    <a:lnTo>
                      <a:pt x="44" y="103"/>
                    </a:lnTo>
                    <a:lnTo>
                      <a:pt x="57" y="84"/>
                    </a:lnTo>
                    <a:lnTo>
                      <a:pt x="63" y="75"/>
                    </a:lnTo>
                    <a:lnTo>
                      <a:pt x="70" y="65"/>
                    </a:lnTo>
                    <a:lnTo>
                      <a:pt x="76" y="56"/>
                    </a:lnTo>
                    <a:lnTo>
                      <a:pt x="83" y="4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3" y="9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56"/>
                    </a:lnTo>
                    <a:lnTo>
                      <a:pt x="70" y="122"/>
                    </a:lnTo>
                    <a:lnTo>
                      <a:pt x="70" y="140"/>
                    </a:lnTo>
                    <a:lnTo>
                      <a:pt x="63" y="178"/>
                    </a:lnTo>
                    <a:lnTo>
                      <a:pt x="63" y="187"/>
                    </a:lnTo>
                    <a:lnTo>
                      <a:pt x="57" y="206"/>
                    </a:lnTo>
                    <a:lnTo>
                      <a:pt x="57" y="225"/>
                    </a:lnTo>
                    <a:lnTo>
                      <a:pt x="51" y="234"/>
                    </a:lnTo>
                    <a:lnTo>
                      <a:pt x="51" y="244"/>
                    </a:lnTo>
                    <a:lnTo>
                      <a:pt x="44" y="272"/>
                    </a:lnTo>
                    <a:lnTo>
                      <a:pt x="38" y="281"/>
                    </a:lnTo>
                    <a:lnTo>
                      <a:pt x="38" y="290"/>
                    </a:lnTo>
                    <a:lnTo>
                      <a:pt x="31" y="300"/>
                    </a:lnTo>
                    <a:lnTo>
                      <a:pt x="31" y="309"/>
                    </a:lnTo>
                    <a:lnTo>
                      <a:pt x="25" y="319"/>
                    </a:lnTo>
                    <a:lnTo>
                      <a:pt x="19" y="328"/>
                    </a:lnTo>
                    <a:lnTo>
                      <a:pt x="12" y="337"/>
                    </a:lnTo>
                    <a:lnTo>
                      <a:pt x="12" y="347"/>
                    </a:lnTo>
                    <a:lnTo>
                      <a:pt x="6" y="356"/>
                    </a:lnTo>
                    <a:lnTo>
                      <a:pt x="0" y="356"/>
                    </a:lnTo>
                    <a:lnTo>
                      <a:pt x="0" y="366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Freeform 74"/>
              <p:cNvSpPr>
                <a:spLocks/>
              </p:cNvSpPr>
              <p:nvPr/>
            </p:nvSpPr>
            <p:spPr bwMode="auto">
              <a:xfrm>
                <a:off x="1136" y="2756"/>
                <a:ext cx="74" cy="453"/>
              </a:xfrm>
              <a:custGeom>
                <a:avLst/>
                <a:gdLst/>
                <a:ahLst/>
                <a:cxnLst>
                  <a:cxn ang="0">
                    <a:pos x="82" y="395"/>
                  </a:cxn>
                  <a:cxn ang="0">
                    <a:pos x="82" y="395"/>
                  </a:cxn>
                  <a:cxn ang="0">
                    <a:pos x="75" y="395"/>
                  </a:cxn>
                  <a:cxn ang="0">
                    <a:pos x="75" y="405"/>
                  </a:cxn>
                  <a:cxn ang="0">
                    <a:pos x="69" y="405"/>
                  </a:cxn>
                  <a:cxn ang="0">
                    <a:pos x="69" y="414"/>
                  </a:cxn>
                  <a:cxn ang="0">
                    <a:pos x="63" y="423"/>
                  </a:cxn>
                  <a:cxn ang="0">
                    <a:pos x="63" y="433"/>
                  </a:cxn>
                  <a:cxn ang="0">
                    <a:pos x="63" y="442"/>
                  </a:cxn>
                  <a:cxn ang="0">
                    <a:pos x="63" y="452"/>
                  </a:cxn>
                  <a:cxn ang="0">
                    <a:pos x="63" y="442"/>
                  </a:cxn>
                  <a:cxn ang="0">
                    <a:pos x="63" y="433"/>
                  </a:cxn>
                  <a:cxn ang="0">
                    <a:pos x="63" y="423"/>
                  </a:cxn>
                  <a:cxn ang="0">
                    <a:pos x="56" y="405"/>
                  </a:cxn>
                  <a:cxn ang="0">
                    <a:pos x="56" y="395"/>
                  </a:cxn>
                  <a:cxn ang="0">
                    <a:pos x="50" y="385"/>
                  </a:cxn>
                  <a:cxn ang="0">
                    <a:pos x="44" y="367"/>
                  </a:cxn>
                  <a:cxn ang="0">
                    <a:pos x="44" y="357"/>
                  </a:cxn>
                  <a:cxn ang="0">
                    <a:pos x="37" y="348"/>
                  </a:cxn>
                  <a:cxn ang="0">
                    <a:pos x="31" y="329"/>
                  </a:cxn>
                  <a:cxn ang="0">
                    <a:pos x="25" y="320"/>
                  </a:cxn>
                  <a:cxn ang="0">
                    <a:pos x="12" y="301"/>
                  </a:cxn>
                  <a:cxn ang="0">
                    <a:pos x="12" y="292"/>
                  </a:cxn>
                  <a:cxn ang="0">
                    <a:pos x="6" y="272"/>
                  </a:cxn>
                  <a:cxn ang="0">
                    <a:pos x="6" y="263"/>
                  </a:cxn>
                  <a:cxn ang="0">
                    <a:pos x="6" y="254"/>
                  </a:cxn>
                  <a:cxn ang="0">
                    <a:pos x="6" y="244"/>
                  </a:cxn>
                  <a:cxn ang="0">
                    <a:pos x="0" y="235"/>
                  </a:cxn>
                  <a:cxn ang="0">
                    <a:pos x="0" y="226"/>
                  </a:cxn>
                  <a:cxn ang="0">
                    <a:pos x="6" y="216"/>
                  </a:cxn>
                  <a:cxn ang="0">
                    <a:pos x="6" y="197"/>
                  </a:cxn>
                  <a:cxn ang="0">
                    <a:pos x="6" y="188"/>
                  </a:cxn>
                  <a:cxn ang="0">
                    <a:pos x="12" y="179"/>
                  </a:cxn>
                  <a:cxn ang="0">
                    <a:pos x="12" y="169"/>
                  </a:cxn>
                  <a:cxn ang="0">
                    <a:pos x="18" y="169"/>
                  </a:cxn>
                  <a:cxn ang="0">
                    <a:pos x="18" y="159"/>
                  </a:cxn>
                  <a:cxn ang="0">
                    <a:pos x="18" y="150"/>
                  </a:cxn>
                  <a:cxn ang="0">
                    <a:pos x="25" y="141"/>
                  </a:cxn>
                  <a:cxn ang="0">
                    <a:pos x="25" y="131"/>
                  </a:cxn>
                  <a:cxn ang="0">
                    <a:pos x="31" y="122"/>
                  </a:cxn>
                  <a:cxn ang="0">
                    <a:pos x="31" y="113"/>
                  </a:cxn>
                  <a:cxn ang="0">
                    <a:pos x="31" y="103"/>
                  </a:cxn>
                  <a:cxn ang="0">
                    <a:pos x="31" y="94"/>
                  </a:cxn>
                  <a:cxn ang="0">
                    <a:pos x="31" y="84"/>
                  </a:cxn>
                  <a:cxn ang="0">
                    <a:pos x="31" y="75"/>
                  </a:cxn>
                  <a:cxn ang="0">
                    <a:pos x="31" y="66"/>
                  </a:cxn>
                  <a:cxn ang="0">
                    <a:pos x="37" y="56"/>
                  </a:cxn>
                  <a:cxn ang="0">
                    <a:pos x="37" y="46"/>
                  </a:cxn>
                  <a:cxn ang="0">
                    <a:pos x="44" y="37"/>
                  </a:cxn>
                  <a:cxn ang="0">
                    <a:pos x="44" y="28"/>
                  </a:cxn>
                  <a:cxn ang="0">
                    <a:pos x="50" y="28"/>
                  </a:cxn>
                  <a:cxn ang="0">
                    <a:pos x="50" y="18"/>
                  </a:cxn>
                  <a:cxn ang="0">
                    <a:pos x="56" y="18"/>
                  </a:cxn>
                  <a:cxn ang="0">
                    <a:pos x="63" y="9"/>
                  </a:cxn>
                  <a:cxn ang="0">
                    <a:pos x="75" y="0"/>
                  </a:cxn>
                  <a:cxn ang="0">
                    <a:pos x="82" y="0"/>
                  </a:cxn>
                  <a:cxn ang="0">
                    <a:pos x="82" y="395"/>
                  </a:cxn>
                </a:cxnLst>
                <a:rect l="0" t="0" r="r" b="b"/>
                <a:pathLst>
                  <a:path w="83" h="453">
                    <a:moveTo>
                      <a:pt x="82" y="395"/>
                    </a:moveTo>
                    <a:lnTo>
                      <a:pt x="82" y="395"/>
                    </a:lnTo>
                    <a:lnTo>
                      <a:pt x="75" y="395"/>
                    </a:lnTo>
                    <a:lnTo>
                      <a:pt x="75" y="405"/>
                    </a:lnTo>
                    <a:lnTo>
                      <a:pt x="69" y="405"/>
                    </a:lnTo>
                    <a:lnTo>
                      <a:pt x="69" y="414"/>
                    </a:lnTo>
                    <a:lnTo>
                      <a:pt x="63" y="423"/>
                    </a:lnTo>
                    <a:lnTo>
                      <a:pt x="63" y="433"/>
                    </a:lnTo>
                    <a:lnTo>
                      <a:pt x="63" y="442"/>
                    </a:lnTo>
                    <a:lnTo>
                      <a:pt x="63" y="452"/>
                    </a:lnTo>
                    <a:lnTo>
                      <a:pt x="63" y="442"/>
                    </a:lnTo>
                    <a:lnTo>
                      <a:pt x="63" y="433"/>
                    </a:lnTo>
                    <a:lnTo>
                      <a:pt x="63" y="423"/>
                    </a:lnTo>
                    <a:lnTo>
                      <a:pt x="56" y="405"/>
                    </a:lnTo>
                    <a:lnTo>
                      <a:pt x="56" y="395"/>
                    </a:lnTo>
                    <a:lnTo>
                      <a:pt x="50" y="385"/>
                    </a:lnTo>
                    <a:lnTo>
                      <a:pt x="44" y="367"/>
                    </a:lnTo>
                    <a:lnTo>
                      <a:pt x="44" y="357"/>
                    </a:lnTo>
                    <a:lnTo>
                      <a:pt x="37" y="348"/>
                    </a:lnTo>
                    <a:lnTo>
                      <a:pt x="31" y="329"/>
                    </a:lnTo>
                    <a:lnTo>
                      <a:pt x="25" y="320"/>
                    </a:lnTo>
                    <a:lnTo>
                      <a:pt x="12" y="301"/>
                    </a:lnTo>
                    <a:lnTo>
                      <a:pt x="12" y="292"/>
                    </a:lnTo>
                    <a:lnTo>
                      <a:pt x="6" y="272"/>
                    </a:lnTo>
                    <a:lnTo>
                      <a:pt x="6" y="263"/>
                    </a:lnTo>
                    <a:lnTo>
                      <a:pt x="6" y="254"/>
                    </a:lnTo>
                    <a:lnTo>
                      <a:pt x="6" y="244"/>
                    </a:lnTo>
                    <a:lnTo>
                      <a:pt x="0" y="235"/>
                    </a:lnTo>
                    <a:lnTo>
                      <a:pt x="0" y="226"/>
                    </a:lnTo>
                    <a:lnTo>
                      <a:pt x="6" y="216"/>
                    </a:lnTo>
                    <a:lnTo>
                      <a:pt x="6" y="197"/>
                    </a:lnTo>
                    <a:lnTo>
                      <a:pt x="6" y="188"/>
                    </a:lnTo>
                    <a:lnTo>
                      <a:pt x="12" y="179"/>
                    </a:lnTo>
                    <a:lnTo>
                      <a:pt x="12" y="169"/>
                    </a:lnTo>
                    <a:lnTo>
                      <a:pt x="18" y="169"/>
                    </a:lnTo>
                    <a:lnTo>
                      <a:pt x="18" y="159"/>
                    </a:lnTo>
                    <a:lnTo>
                      <a:pt x="18" y="150"/>
                    </a:lnTo>
                    <a:lnTo>
                      <a:pt x="25" y="141"/>
                    </a:lnTo>
                    <a:lnTo>
                      <a:pt x="25" y="131"/>
                    </a:lnTo>
                    <a:lnTo>
                      <a:pt x="31" y="122"/>
                    </a:lnTo>
                    <a:lnTo>
                      <a:pt x="31" y="113"/>
                    </a:lnTo>
                    <a:lnTo>
                      <a:pt x="31" y="103"/>
                    </a:lnTo>
                    <a:lnTo>
                      <a:pt x="31" y="94"/>
                    </a:lnTo>
                    <a:lnTo>
                      <a:pt x="31" y="84"/>
                    </a:lnTo>
                    <a:lnTo>
                      <a:pt x="31" y="75"/>
                    </a:lnTo>
                    <a:lnTo>
                      <a:pt x="31" y="66"/>
                    </a:lnTo>
                    <a:lnTo>
                      <a:pt x="37" y="56"/>
                    </a:lnTo>
                    <a:lnTo>
                      <a:pt x="37" y="46"/>
                    </a:lnTo>
                    <a:lnTo>
                      <a:pt x="44" y="37"/>
                    </a:lnTo>
                    <a:lnTo>
                      <a:pt x="44" y="28"/>
                    </a:lnTo>
                    <a:lnTo>
                      <a:pt x="50" y="28"/>
                    </a:lnTo>
                    <a:lnTo>
                      <a:pt x="50" y="18"/>
                    </a:lnTo>
                    <a:lnTo>
                      <a:pt x="56" y="18"/>
                    </a:lnTo>
                    <a:lnTo>
                      <a:pt x="63" y="9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395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Freeform 75"/>
              <p:cNvSpPr>
                <a:spLocks/>
              </p:cNvSpPr>
              <p:nvPr/>
            </p:nvSpPr>
            <p:spPr bwMode="auto">
              <a:xfrm>
                <a:off x="1409" y="2718"/>
                <a:ext cx="104" cy="4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25" y="9"/>
                  </a:cxn>
                  <a:cxn ang="0">
                    <a:pos x="32" y="18"/>
                  </a:cxn>
                  <a:cxn ang="0">
                    <a:pos x="51" y="37"/>
                  </a:cxn>
                  <a:cxn ang="0">
                    <a:pos x="71" y="74"/>
                  </a:cxn>
                  <a:cxn ang="0">
                    <a:pos x="83" y="94"/>
                  </a:cxn>
                  <a:cxn ang="0">
                    <a:pos x="90" y="121"/>
                  </a:cxn>
                  <a:cxn ang="0">
                    <a:pos x="96" y="149"/>
                  </a:cxn>
                  <a:cxn ang="0">
                    <a:pos x="102" y="197"/>
                  </a:cxn>
                  <a:cxn ang="0">
                    <a:pos x="109" y="244"/>
                  </a:cxn>
                  <a:cxn ang="0">
                    <a:pos x="109" y="262"/>
                  </a:cxn>
                  <a:cxn ang="0">
                    <a:pos x="116" y="290"/>
                  </a:cxn>
                  <a:cxn ang="0">
                    <a:pos x="109" y="319"/>
                  </a:cxn>
                  <a:cxn ang="0">
                    <a:pos x="109" y="357"/>
                  </a:cxn>
                  <a:cxn ang="0">
                    <a:pos x="102" y="375"/>
                  </a:cxn>
                  <a:cxn ang="0">
                    <a:pos x="96" y="403"/>
                  </a:cxn>
                  <a:cxn ang="0">
                    <a:pos x="90" y="432"/>
                  </a:cxn>
                  <a:cxn ang="0">
                    <a:pos x="90" y="365"/>
                  </a:cxn>
                  <a:cxn ang="0">
                    <a:pos x="90" y="310"/>
                  </a:cxn>
                  <a:cxn ang="0">
                    <a:pos x="83" y="282"/>
                  </a:cxn>
                  <a:cxn ang="0">
                    <a:pos x="77" y="253"/>
                  </a:cxn>
                  <a:cxn ang="0">
                    <a:pos x="71" y="216"/>
                  </a:cxn>
                  <a:cxn ang="0">
                    <a:pos x="58" y="187"/>
                  </a:cxn>
                  <a:cxn ang="0">
                    <a:pos x="51" y="169"/>
                  </a:cxn>
                  <a:cxn ang="0">
                    <a:pos x="38" y="149"/>
                  </a:cxn>
                  <a:cxn ang="0">
                    <a:pos x="19" y="131"/>
                  </a:cxn>
                  <a:cxn ang="0">
                    <a:pos x="13" y="121"/>
                  </a:cxn>
                  <a:cxn ang="0">
                    <a:pos x="0" y="103"/>
                  </a:cxn>
                  <a:cxn ang="0">
                    <a:pos x="0" y="84"/>
                  </a:cxn>
                  <a:cxn ang="0">
                    <a:pos x="0" y="56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17" h="43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9"/>
                    </a:lnTo>
                    <a:lnTo>
                      <a:pt x="25" y="9"/>
                    </a:lnTo>
                    <a:lnTo>
                      <a:pt x="25" y="18"/>
                    </a:lnTo>
                    <a:lnTo>
                      <a:pt x="32" y="18"/>
                    </a:lnTo>
                    <a:lnTo>
                      <a:pt x="38" y="18"/>
                    </a:lnTo>
                    <a:lnTo>
                      <a:pt x="51" y="37"/>
                    </a:lnTo>
                    <a:lnTo>
                      <a:pt x="64" y="56"/>
                    </a:lnTo>
                    <a:lnTo>
                      <a:pt x="71" y="74"/>
                    </a:lnTo>
                    <a:lnTo>
                      <a:pt x="77" y="84"/>
                    </a:lnTo>
                    <a:lnTo>
                      <a:pt x="83" y="94"/>
                    </a:lnTo>
                    <a:lnTo>
                      <a:pt x="83" y="103"/>
                    </a:lnTo>
                    <a:lnTo>
                      <a:pt x="90" y="121"/>
                    </a:lnTo>
                    <a:lnTo>
                      <a:pt x="90" y="131"/>
                    </a:lnTo>
                    <a:lnTo>
                      <a:pt x="96" y="149"/>
                    </a:lnTo>
                    <a:lnTo>
                      <a:pt x="96" y="169"/>
                    </a:lnTo>
                    <a:lnTo>
                      <a:pt x="102" y="197"/>
                    </a:lnTo>
                    <a:lnTo>
                      <a:pt x="109" y="234"/>
                    </a:lnTo>
                    <a:lnTo>
                      <a:pt x="109" y="244"/>
                    </a:lnTo>
                    <a:lnTo>
                      <a:pt x="109" y="253"/>
                    </a:lnTo>
                    <a:lnTo>
                      <a:pt x="109" y="262"/>
                    </a:lnTo>
                    <a:lnTo>
                      <a:pt x="116" y="282"/>
                    </a:lnTo>
                    <a:lnTo>
                      <a:pt x="116" y="290"/>
                    </a:lnTo>
                    <a:lnTo>
                      <a:pt x="116" y="300"/>
                    </a:lnTo>
                    <a:lnTo>
                      <a:pt x="109" y="319"/>
                    </a:lnTo>
                    <a:lnTo>
                      <a:pt x="109" y="328"/>
                    </a:lnTo>
                    <a:lnTo>
                      <a:pt x="109" y="357"/>
                    </a:lnTo>
                    <a:lnTo>
                      <a:pt x="102" y="365"/>
                    </a:lnTo>
                    <a:lnTo>
                      <a:pt x="102" y="375"/>
                    </a:lnTo>
                    <a:lnTo>
                      <a:pt x="102" y="394"/>
                    </a:lnTo>
                    <a:lnTo>
                      <a:pt x="96" y="403"/>
                    </a:lnTo>
                    <a:lnTo>
                      <a:pt x="96" y="413"/>
                    </a:lnTo>
                    <a:lnTo>
                      <a:pt x="90" y="432"/>
                    </a:lnTo>
                    <a:lnTo>
                      <a:pt x="90" y="394"/>
                    </a:lnTo>
                    <a:lnTo>
                      <a:pt x="90" y="365"/>
                    </a:lnTo>
                    <a:lnTo>
                      <a:pt x="90" y="328"/>
                    </a:lnTo>
                    <a:lnTo>
                      <a:pt x="90" y="310"/>
                    </a:lnTo>
                    <a:lnTo>
                      <a:pt x="83" y="300"/>
                    </a:lnTo>
                    <a:lnTo>
                      <a:pt x="83" y="282"/>
                    </a:lnTo>
                    <a:lnTo>
                      <a:pt x="83" y="262"/>
                    </a:lnTo>
                    <a:lnTo>
                      <a:pt x="77" y="253"/>
                    </a:lnTo>
                    <a:lnTo>
                      <a:pt x="71" y="234"/>
                    </a:lnTo>
                    <a:lnTo>
                      <a:pt x="71" y="216"/>
                    </a:lnTo>
                    <a:lnTo>
                      <a:pt x="64" y="206"/>
                    </a:lnTo>
                    <a:lnTo>
                      <a:pt x="58" y="187"/>
                    </a:lnTo>
                    <a:lnTo>
                      <a:pt x="51" y="178"/>
                    </a:lnTo>
                    <a:lnTo>
                      <a:pt x="51" y="169"/>
                    </a:lnTo>
                    <a:lnTo>
                      <a:pt x="44" y="159"/>
                    </a:lnTo>
                    <a:lnTo>
                      <a:pt x="38" y="149"/>
                    </a:lnTo>
                    <a:lnTo>
                      <a:pt x="32" y="141"/>
                    </a:lnTo>
                    <a:lnTo>
                      <a:pt x="19" y="131"/>
                    </a:lnTo>
                    <a:lnTo>
                      <a:pt x="13" y="131"/>
                    </a:lnTo>
                    <a:lnTo>
                      <a:pt x="13" y="121"/>
                    </a:lnTo>
                    <a:lnTo>
                      <a:pt x="6" y="112"/>
                    </a:lnTo>
                    <a:lnTo>
                      <a:pt x="0" y="103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Freeform 76"/>
              <p:cNvSpPr>
                <a:spLocks/>
              </p:cNvSpPr>
              <p:nvPr/>
            </p:nvSpPr>
            <p:spPr bwMode="auto">
              <a:xfrm>
                <a:off x="1225" y="2671"/>
                <a:ext cx="179" cy="499"/>
              </a:xfrm>
              <a:custGeom>
                <a:avLst/>
                <a:gdLst/>
                <a:ahLst/>
                <a:cxnLst>
                  <a:cxn ang="0">
                    <a:pos x="201" y="46"/>
                  </a:cxn>
                  <a:cxn ang="0">
                    <a:pos x="194" y="37"/>
                  </a:cxn>
                  <a:cxn ang="0">
                    <a:pos x="187" y="28"/>
                  </a:cxn>
                  <a:cxn ang="0">
                    <a:pos x="174" y="18"/>
                  </a:cxn>
                  <a:cxn ang="0">
                    <a:pos x="161" y="9"/>
                  </a:cxn>
                  <a:cxn ang="0">
                    <a:pos x="148" y="0"/>
                  </a:cxn>
                  <a:cxn ang="0">
                    <a:pos x="135" y="0"/>
                  </a:cxn>
                  <a:cxn ang="0">
                    <a:pos x="123" y="9"/>
                  </a:cxn>
                  <a:cxn ang="0">
                    <a:pos x="103" y="18"/>
                  </a:cxn>
                  <a:cxn ang="0">
                    <a:pos x="90" y="18"/>
                  </a:cxn>
                  <a:cxn ang="0">
                    <a:pos x="71" y="18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9" y="28"/>
                  </a:cxn>
                  <a:cxn ang="0">
                    <a:pos x="19" y="46"/>
                  </a:cxn>
                  <a:cxn ang="0">
                    <a:pos x="13" y="65"/>
                  </a:cxn>
                  <a:cxn ang="0">
                    <a:pos x="0" y="65"/>
                  </a:cxn>
                  <a:cxn ang="0">
                    <a:pos x="0" y="488"/>
                  </a:cxn>
                  <a:cxn ang="0">
                    <a:pos x="13" y="479"/>
                  </a:cxn>
                  <a:cxn ang="0">
                    <a:pos x="19" y="460"/>
                  </a:cxn>
                  <a:cxn ang="0">
                    <a:pos x="32" y="432"/>
                  </a:cxn>
                  <a:cxn ang="0">
                    <a:pos x="32" y="385"/>
                  </a:cxn>
                  <a:cxn ang="0">
                    <a:pos x="39" y="347"/>
                  </a:cxn>
                  <a:cxn ang="0">
                    <a:pos x="39" y="329"/>
                  </a:cxn>
                  <a:cxn ang="0">
                    <a:pos x="39" y="300"/>
                  </a:cxn>
                  <a:cxn ang="0">
                    <a:pos x="39" y="253"/>
                  </a:cxn>
                  <a:cxn ang="0">
                    <a:pos x="39" y="225"/>
                  </a:cxn>
                  <a:cxn ang="0">
                    <a:pos x="45" y="216"/>
                  </a:cxn>
                  <a:cxn ang="0">
                    <a:pos x="52" y="206"/>
                  </a:cxn>
                  <a:cxn ang="0">
                    <a:pos x="58" y="188"/>
                  </a:cxn>
                  <a:cxn ang="0">
                    <a:pos x="77" y="168"/>
                  </a:cxn>
                  <a:cxn ang="0">
                    <a:pos x="90" y="160"/>
                  </a:cxn>
                  <a:cxn ang="0">
                    <a:pos x="103" y="150"/>
                  </a:cxn>
                  <a:cxn ang="0">
                    <a:pos x="116" y="140"/>
                  </a:cxn>
                  <a:cxn ang="0">
                    <a:pos x="129" y="122"/>
                  </a:cxn>
                  <a:cxn ang="0">
                    <a:pos x="142" y="94"/>
                  </a:cxn>
                  <a:cxn ang="0">
                    <a:pos x="155" y="74"/>
                  </a:cxn>
                  <a:cxn ang="0">
                    <a:pos x="174" y="65"/>
                  </a:cxn>
                  <a:cxn ang="0">
                    <a:pos x="187" y="56"/>
                  </a:cxn>
                  <a:cxn ang="0">
                    <a:pos x="201" y="46"/>
                  </a:cxn>
                </a:cxnLst>
                <a:rect l="0" t="0" r="r" b="b"/>
                <a:pathLst>
                  <a:path w="202" h="499">
                    <a:moveTo>
                      <a:pt x="201" y="46"/>
                    </a:moveTo>
                    <a:lnTo>
                      <a:pt x="201" y="46"/>
                    </a:lnTo>
                    <a:lnTo>
                      <a:pt x="201" y="37"/>
                    </a:lnTo>
                    <a:lnTo>
                      <a:pt x="194" y="37"/>
                    </a:lnTo>
                    <a:lnTo>
                      <a:pt x="194" y="28"/>
                    </a:lnTo>
                    <a:lnTo>
                      <a:pt x="187" y="28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8" y="9"/>
                    </a:lnTo>
                    <a:lnTo>
                      <a:pt x="161" y="9"/>
                    </a:lnTo>
                    <a:lnTo>
                      <a:pt x="155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3" y="9"/>
                    </a:lnTo>
                    <a:lnTo>
                      <a:pt x="110" y="9"/>
                    </a:lnTo>
                    <a:lnTo>
                      <a:pt x="103" y="18"/>
                    </a:lnTo>
                    <a:lnTo>
                      <a:pt x="97" y="18"/>
                    </a:lnTo>
                    <a:lnTo>
                      <a:pt x="90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18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45" y="28"/>
                    </a:lnTo>
                    <a:lnTo>
                      <a:pt x="39" y="28"/>
                    </a:lnTo>
                    <a:lnTo>
                      <a:pt x="26" y="37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498"/>
                    </a:lnTo>
                    <a:lnTo>
                      <a:pt x="0" y="488"/>
                    </a:lnTo>
                    <a:lnTo>
                      <a:pt x="6" y="488"/>
                    </a:lnTo>
                    <a:lnTo>
                      <a:pt x="13" y="479"/>
                    </a:lnTo>
                    <a:lnTo>
                      <a:pt x="19" y="469"/>
                    </a:lnTo>
                    <a:lnTo>
                      <a:pt x="19" y="460"/>
                    </a:lnTo>
                    <a:lnTo>
                      <a:pt x="26" y="451"/>
                    </a:lnTo>
                    <a:lnTo>
                      <a:pt x="32" y="432"/>
                    </a:lnTo>
                    <a:lnTo>
                      <a:pt x="32" y="403"/>
                    </a:lnTo>
                    <a:lnTo>
                      <a:pt x="32" y="385"/>
                    </a:lnTo>
                    <a:lnTo>
                      <a:pt x="39" y="357"/>
                    </a:lnTo>
                    <a:lnTo>
                      <a:pt x="39" y="347"/>
                    </a:lnTo>
                    <a:lnTo>
                      <a:pt x="39" y="337"/>
                    </a:lnTo>
                    <a:lnTo>
                      <a:pt x="39" y="329"/>
                    </a:lnTo>
                    <a:lnTo>
                      <a:pt x="39" y="319"/>
                    </a:lnTo>
                    <a:lnTo>
                      <a:pt x="39" y="300"/>
                    </a:lnTo>
                    <a:lnTo>
                      <a:pt x="39" y="272"/>
                    </a:lnTo>
                    <a:lnTo>
                      <a:pt x="39" y="253"/>
                    </a:lnTo>
                    <a:lnTo>
                      <a:pt x="39" y="244"/>
                    </a:lnTo>
                    <a:lnTo>
                      <a:pt x="39" y="225"/>
                    </a:lnTo>
                    <a:lnTo>
                      <a:pt x="45" y="225"/>
                    </a:lnTo>
                    <a:lnTo>
                      <a:pt x="45" y="216"/>
                    </a:lnTo>
                    <a:lnTo>
                      <a:pt x="45" y="206"/>
                    </a:lnTo>
                    <a:lnTo>
                      <a:pt x="52" y="206"/>
                    </a:lnTo>
                    <a:lnTo>
                      <a:pt x="52" y="197"/>
                    </a:lnTo>
                    <a:lnTo>
                      <a:pt x="58" y="188"/>
                    </a:lnTo>
                    <a:lnTo>
                      <a:pt x="65" y="178"/>
                    </a:lnTo>
                    <a:lnTo>
                      <a:pt x="77" y="168"/>
                    </a:lnTo>
                    <a:lnTo>
                      <a:pt x="84" y="168"/>
                    </a:lnTo>
                    <a:lnTo>
                      <a:pt x="90" y="160"/>
                    </a:lnTo>
                    <a:lnTo>
                      <a:pt x="97" y="160"/>
                    </a:lnTo>
                    <a:lnTo>
                      <a:pt x="103" y="150"/>
                    </a:lnTo>
                    <a:lnTo>
                      <a:pt x="110" y="150"/>
                    </a:lnTo>
                    <a:lnTo>
                      <a:pt x="116" y="140"/>
                    </a:lnTo>
                    <a:lnTo>
                      <a:pt x="123" y="131"/>
                    </a:lnTo>
                    <a:lnTo>
                      <a:pt x="129" y="122"/>
                    </a:lnTo>
                    <a:lnTo>
                      <a:pt x="142" y="103"/>
                    </a:lnTo>
                    <a:lnTo>
                      <a:pt x="142" y="94"/>
                    </a:lnTo>
                    <a:lnTo>
                      <a:pt x="148" y="84"/>
                    </a:lnTo>
                    <a:lnTo>
                      <a:pt x="155" y="74"/>
                    </a:lnTo>
                    <a:lnTo>
                      <a:pt x="168" y="65"/>
                    </a:lnTo>
                    <a:lnTo>
                      <a:pt x="174" y="65"/>
                    </a:lnTo>
                    <a:lnTo>
                      <a:pt x="181" y="56"/>
                    </a:lnTo>
                    <a:lnTo>
                      <a:pt x="187" y="56"/>
                    </a:lnTo>
                    <a:lnTo>
                      <a:pt x="194" y="46"/>
                    </a:lnTo>
                    <a:lnTo>
                      <a:pt x="201" y="46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Freeform 77"/>
              <p:cNvSpPr>
                <a:spLocks/>
              </p:cNvSpPr>
              <p:nvPr/>
            </p:nvSpPr>
            <p:spPr bwMode="auto">
              <a:xfrm>
                <a:off x="1422" y="2747"/>
                <a:ext cx="84" cy="3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9" y="19"/>
                  </a:cxn>
                  <a:cxn ang="0">
                    <a:pos x="26" y="38"/>
                  </a:cxn>
                  <a:cxn ang="0">
                    <a:pos x="39" y="47"/>
                  </a:cxn>
                  <a:cxn ang="0">
                    <a:pos x="39" y="57"/>
                  </a:cxn>
                  <a:cxn ang="0">
                    <a:pos x="46" y="66"/>
                  </a:cxn>
                  <a:cxn ang="0">
                    <a:pos x="53" y="86"/>
                  </a:cxn>
                  <a:cxn ang="0">
                    <a:pos x="59" y="95"/>
                  </a:cxn>
                  <a:cxn ang="0">
                    <a:pos x="66" y="114"/>
                  </a:cxn>
                  <a:cxn ang="0">
                    <a:pos x="66" y="123"/>
                  </a:cxn>
                  <a:cxn ang="0">
                    <a:pos x="73" y="133"/>
                  </a:cxn>
                  <a:cxn ang="0">
                    <a:pos x="73" y="152"/>
                  </a:cxn>
                  <a:cxn ang="0">
                    <a:pos x="79" y="172"/>
                  </a:cxn>
                  <a:cxn ang="0">
                    <a:pos x="79" y="181"/>
                  </a:cxn>
                  <a:cxn ang="0">
                    <a:pos x="86" y="191"/>
                  </a:cxn>
                  <a:cxn ang="0">
                    <a:pos x="86" y="201"/>
                  </a:cxn>
                  <a:cxn ang="0">
                    <a:pos x="86" y="219"/>
                  </a:cxn>
                  <a:cxn ang="0">
                    <a:pos x="86" y="238"/>
                  </a:cxn>
                  <a:cxn ang="0">
                    <a:pos x="93" y="258"/>
                  </a:cxn>
                  <a:cxn ang="0">
                    <a:pos x="93" y="277"/>
                  </a:cxn>
                  <a:cxn ang="0">
                    <a:pos x="93" y="305"/>
                  </a:cxn>
                  <a:cxn ang="0">
                    <a:pos x="93" y="325"/>
                  </a:cxn>
                </a:cxnLst>
                <a:rect l="0" t="0" r="r" b="b"/>
                <a:pathLst>
                  <a:path w="94" h="326">
                    <a:moveTo>
                      <a:pt x="0" y="0"/>
                    </a:moveTo>
                    <a:lnTo>
                      <a:pt x="6" y="9"/>
                    </a:lnTo>
                    <a:lnTo>
                      <a:pt x="13" y="9"/>
                    </a:lnTo>
                    <a:lnTo>
                      <a:pt x="19" y="19"/>
                    </a:lnTo>
                    <a:lnTo>
                      <a:pt x="26" y="38"/>
                    </a:lnTo>
                    <a:lnTo>
                      <a:pt x="39" y="47"/>
                    </a:lnTo>
                    <a:lnTo>
                      <a:pt x="39" y="57"/>
                    </a:lnTo>
                    <a:lnTo>
                      <a:pt x="46" y="66"/>
                    </a:lnTo>
                    <a:lnTo>
                      <a:pt x="53" y="86"/>
                    </a:lnTo>
                    <a:lnTo>
                      <a:pt x="59" y="95"/>
                    </a:lnTo>
                    <a:lnTo>
                      <a:pt x="66" y="114"/>
                    </a:lnTo>
                    <a:lnTo>
                      <a:pt x="66" y="123"/>
                    </a:lnTo>
                    <a:lnTo>
                      <a:pt x="73" y="133"/>
                    </a:lnTo>
                    <a:lnTo>
                      <a:pt x="73" y="152"/>
                    </a:lnTo>
                    <a:lnTo>
                      <a:pt x="79" y="172"/>
                    </a:lnTo>
                    <a:lnTo>
                      <a:pt x="79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9"/>
                    </a:lnTo>
                    <a:lnTo>
                      <a:pt x="86" y="238"/>
                    </a:lnTo>
                    <a:lnTo>
                      <a:pt x="93" y="258"/>
                    </a:lnTo>
                    <a:lnTo>
                      <a:pt x="93" y="277"/>
                    </a:lnTo>
                    <a:lnTo>
                      <a:pt x="93" y="305"/>
                    </a:lnTo>
                    <a:lnTo>
                      <a:pt x="93" y="32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Freeform 78"/>
              <p:cNvSpPr>
                <a:spLocks/>
              </p:cNvSpPr>
              <p:nvPr/>
            </p:nvSpPr>
            <p:spPr bwMode="auto">
              <a:xfrm>
                <a:off x="1202" y="2708"/>
                <a:ext cx="191" cy="269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07" y="0"/>
                  </a:cxn>
                  <a:cxn ang="0">
                    <a:pos x="200" y="0"/>
                  </a:cxn>
                  <a:cxn ang="0">
                    <a:pos x="193" y="0"/>
                  </a:cxn>
                  <a:cxn ang="0">
                    <a:pos x="180" y="0"/>
                  </a:cxn>
                  <a:cxn ang="0">
                    <a:pos x="167" y="9"/>
                  </a:cxn>
                  <a:cxn ang="0">
                    <a:pos x="153" y="9"/>
                  </a:cxn>
                  <a:cxn ang="0">
                    <a:pos x="147" y="9"/>
                  </a:cxn>
                  <a:cxn ang="0">
                    <a:pos x="140" y="19"/>
                  </a:cxn>
                  <a:cxn ang="0">
                    <a:pos x="127" y="19"/>
                  </a:cxn>
                  <a:cxn ang="0">
                    <a:pos x="120" y="28"/>
                  </a:cxn>
                  <a:cxn ang="0">
                    <a:pos x="113" y="28"/>
                  </a:cxn>
                  <a:cxn ang="0">
                    <a:pos x="107" y="28"/>
                  </a:cxn>
                  <a:cxn ang="0">
                    <a:pos x="93" y="38"/>
                  </a:cxn>
                  <a:cxn ang="0">
                    <a:pos x="86" y="47"/>
                  </a:cxn>
                  <a:cxn ang="0">
                    <a:pos x="80" y="47"/>
                  </a:cxn>
                  <a:cxn ang="0">
                    <a:pos x="80" y="57"/>
                  </a:cxn>
                  <a:cxn ang="0">
                    <a:pos x="73" y="66"/>
                  </a:cxn>
                  <a:cxn ang="0">
                    <a:pos x="66" y="66"/>
                  </a:cxn>
                  <a:cxn ang="0">
                    <a:pos x="66" y="76"/>
                  </a:cxn>
                  <a:cxn ang="0">
                    <a:pos x="60" y="76"/>
                  </a:cxn>
                  <a:cxn ang="0">
                    <a:pos x="53" y="86"/>
                  </a:cxn>
                  <a:cxn ang="0">
                    <a:pos x="53" y="95"/>
                  </a:cxn>
                  <a:cxn ang="0">
                    <a:pos x="46" y="115"/>
                  </a:cxn>
                  <a:cxn ang="0">
                    <a:pos x="46" y="124"/>
                  </a:cxn>
                  <a:cxn ang="0">
                    <a:pos x="40" y="124"/>
                  </a:cxn>
                  <a:cxn ang="0">
                    <a:pos x="33" y="134"/>
                  </a:cxn>
                  <a:cxn ang="0">
                    <a:pos x="33" y="143"/>
                  </a:cxn>
                  <a:cxn ang="0">
                    <a:pos x="27" y="152"/>
                  </a:cxn>
                  <a:cxn ang="0">
                    <a:pos x="27" y="162"/>
                  </a:cxn>
                  <a:cxn ang="0">
                    <a:pos x="20" y="172"/>
                  </a:cxn>
                  <a:cxn ang="0">
                    <a:pos x="20" y="181"/>
                  </a:cxn>
                  <a:cxn ang="0">
                    <a:pos x="13" y="191"/>
                  </a:cxn>
                  <a:cxn ang="0">
                    <a:pos x="6" y="210"/>
                  </a:cxn>
                  <a:cxn ang="0">
                    <a:pos x="6" y="229"/>
                  </a:cxn>
                  <a:cxn ang="0">
                    <a:pos x="0" y="248"/>
                  </a:cxn>
                  <a:cxn ang="0">
                    <a:pos x="0" y="268"/>
                  </a:cxn>
                </a:cxnLst>
                <a:rect l="0" t="0" r="r" b="b"/>
                <a:pathLst>
                  <a:path w="215" h="269">
                    <a:moveTo>
                      <a:pt x="214" y="0"/>
                    </a:moveTo>
                    <a:lnTo>
                      <a:pt x="207" y="0"/>
                    </a:lnTo>
                    <a:lnTo>
                      <a:pt x="200" y="0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7" y="9"/>
                    </a:lnTo>
                    <a:lnTo>
                      <a:pt x="153" y="9"/>
                    </a:lnTo>
                    <a:lnTo>
                      <a:pt x="147" y="9"/>
                    </a:lnTo>
                    <a:lnTo>
                      <a:pt x="140" y="19"/>
                    </a:lnTo>
                    <a:lnTo>
                      <a:pt x="127" y="19"/>
                    </a:lnTo>
                    <a:lnTo>
                      <a:pt x="120" y="28"/>
                    </a:lnTo>
                    <a:lnTo>
                      <a:pt x="113" y="28"/>
                    </a:lnTo>
                    <a:lnTo>
                      <a:pt x="107" y="28"/>
                    </a:lnTo>
                    <a:lnTo>
                      <a:pt x="93" y="38"/>
                    </a:lnTo>
                    <a:lnTo>
                      <a:pt x="86" y="47"/>
                    </a:lnTo>
                    <a:lnTo>
                      <a:pt x="80" y="47"/>
                    </a:lnTo>
                    <a:lnTo>
                      <a:pt x="80" y="57"/>
                    </a:lnTo>
                    <a:lnTo>
                      <a:pt x="73" y="66"/>
                    </a:lnTo>
                    <a:lnTo>
                      <a:pt x="66" y="66"/>
                    </a:lnTo>
                    <a:lnTo>
                      <a:pt x="66" y="76"/>
                    </a:lnTo>
                    <a:lnTo>
                      <a:pt x="60" y="76"/>
                    </a:lnTo>
                    <a:lnTo>
                      <a:pt x="53" y="86"/>
                    </a:lnTo>
                    <a:lnTo>
                      <a:pt x="53" y="95"/>
                    </a:lnTo>
                    <a:lnTo>
                      <a:pt x="46" y="115"/>
                    </a:lnTo>
                    <a:lnTo>
                      <a:pt x="46" y="124"/>
                    </a:lnTo>
                    <a:lnTo>
                      <a:pt x="40" y="124"/>
                    </a:lnTo>
                    <a:lnTo>
                      <a:pt x="33" y="134"/>
                    </a:lnTo>
                    <a:lnTo>
                      <a:pt x="33" y="143"/>
                    </a:lnTo>
                    <a:lnTo>
                      <a:pt x="27" y="152"/>
                    </a:lnTo>
                    <a:lnTo>
                      <a:pt x="27" y="162"/>
                    </a:lnTo>
                    <a:lnTo>
                      <a:pt x="20" y="172"/>
                    </a:lnTo>
                    <a:lnTo>
                      <a:pt x="20" y="181"/>
                    </a:lnTo>
                    <a:lnTo>
                      <a:pt x="13" y="191"/>
                    </a:lnTo>
                    <a:lnTo>
                      <a:pt x="6" y="210"/>
                    </a:lnTo>
                    <a:lnTo>
                      <a:pt x="6" y="229"/>
                    </a:lnTo>
                    <a:lnTo>
                      <a:pt x="0" y="248"/>
                    </a:lnTo>
                    <a:lnTo>
                      <a:pt x="0" y="26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Freeform 79"/>
              <p:cNvSpPr>
                <a:spLocks/>
              </p:cNvSpPr>
              <p:nvPr/>
            </p:nvSpPr>
            <p:spPr bwMode="auto">
              <a:xfrm>
                <a:off x="945" y="2299"/>
                <a:ext cx="158" cy="661"/>
              </a:xfrm>
              <a:custGeom>
                <a:avLst/>
                <a:gdLst/>
                <a:ahLst/>
                <a:cxnLst>
                  <a:cxn ang="0">
                    <a:pos x="78" y="28"/>
                  </a:cxn>
                  <a:cxn ang="0">
                    <a:pos x="85" y="75"/>
                  </a:cxn>
                  <a:cxn ang="0">
                    <a:pos x="85" y="103"/>
                  </a:cxn>
                  <a:cxn ang="0">
                    <a:pos x="85" y="141"/>
                  </a:cxn>
                  <a:cxn ang="0">
                    <a:pos x="85" y="179"/>
                  </a:cxn>
                  <a:cxn ang="0">
                    <a:pos x="85" y="198"/>
                  </a:cxn>
                  <a:cxn ang="0">
                    <a:pos x="85" y="216"/>
                  </a:cxn>
                  <a:cxn ang="0">
                    <a:pos x="78" y="235"/>
                  </a:cxn>
                  <a:cxn ang="0">
                    <a:pos x="72" y="254"/>
                  </a:cxn>
                  <a:cxn ang="0">
                    <a:pos x="65" y="273"/>
                  </a:cxn>
                  <a:cxn ang="0">
                    <a:pos x="52" y="301"/>
                  </a:cxn>
                  <a:cxn ang="0">
                    <a:pos x="39" y="311"/>
                  </a:cxn>
                  <a:cxn ang="0">
                    <a:pos x="32" y="320"/>
                  </a:cxn>
                  <a:cxn ang="0">
                    <a:pos x="26" y="339"/>
                  </a:cxn>
                  <a:cxn ang="0">
                    <a:pos x="19" y="367"/>
                  </a:cxn>
                  <a:cxn ang="0">
                    <a:pos x="19" y="414"/>
                  </a:cxn>
                  <a:cxn ang="0">
                    <a:pos x="19" y="452"/>
                  </a:cxn>
                  <a:cxn ang="0">
                    <a:pos x="13" y="499"/>
                  </a:cxn>
                  <a:cxn ang="0">
                    <a:pos x="6" y="518"/>
                  </a:cxn>
                  <a:cxn ang="0">
                    <a:pos x="6" y="546"/>
                  </a:cxn>
                  <a:cxn ang="0">
                    <a:pos x="0" y="584"/>
                  </a:cxn>
                  <a:cxn ang="0">
                    <a:pos x="6" y="612"/>
                  </a:cxn>
                  <a:cxn ang="0">
                    <a:pos x="6" y="631"/>
                  </a:cxn>
                  <a:cxn ang="0">
                    <a:pos x="13" y="660"/>
                  </a:cxn>
                  <a:cxn ang="0">
                    <a:pos x="13" y="641"/>
                  </a:cxn>
                  <a:cxn ang="0">
                    <a:pos x="13" y="622"/>
                  </a:cxn>
                  <a:cxn ang="0">
                    <a:pos x="13" y="594"/>
                  </a:cxn>
                  <a:cxn ang="0">
                    <a:pos x="19" y="556"/>
                  </a:cxn>
                  <a:cxn ang="0">
                    <a:pos x="19" y="537"/>
                  </a:cxn>
                  <a:cxn ang="0">
                    <a:pos x="32" y="499"/>
                  </a:cxn>
                  <a:cxn ang="0">
                    <a:pos x="45" y="471"/>
                  </a:cxn>
                  <a:cxn ang="0">
                    <a:pos x="52" y="452"/>
                  </a:cxn>
                  <a:cxn ang="0">
                    <a:pos x="72" y="424"/>
                  </a:cxn>
                  <a:cxn ang="0">
                    <a:pos x="98" y="386"/>
                  </a:cxn>
                  <a:cxn ang="0">
                    <a:pos x="118" y="348"/>
                  </a:cxn>
                  <a:cxn ang="0">
                    <a:pos x="124" y="330"/>
                  </a:cxn>
                  <a:cxn ang="0">
                    <a:pos x="131" y="311"/>
                  </a:cxn>
                  <a:cxn ang="0">
                    <a:pos x="137" y="292"/>
                  </a:cxn>
                  <a:cxn ang="0">
                    <a:pos x="150" y="264"/>
                  </a:cxn>
                  <a:cxn ang="0">
                    <a:pos x="157" y="245"/>
                  </a:cxn>
                  <a:cxn ang="0">
                    <a:pos x="163" y="226"/>
                  </a:cxn>
                  <a:cxn ang="0">
                    <a:pos x="170" y="198"/>
                  </a:cxn>
                  <a:cxn ang="0">
                    <a:pos x="177" y="179"/>
                  </a:cxn>
                  <a:cxn ang="0">
                    <a:pos x="170" y="160"/>
                  </a:cxn>
                  <a:cxn ang="0">
                    <a:pos x="157" y="122"/>
                  </a:cxn>
                  <a:cxn ang="0">
                    <a:pos x="150" y="84"/>
                  </a:cxn>
                  <a:cxn ang="0">
                    <a:pos x="131" y="47"/>
                  </a:cxn>
                  <a:cxn ang="0">
                    <a:pos x="124" y="37"/>
                  </a:cxn>
                  <a:cxn ang="0">
                    <a:pos x="118" y="18"/>
                  </a:cxn>
                  <a:cxn ang="0">
                    <a:pos x="111" y="9"/>
                  </a:cxn>
                  <a:cxn ang="0">
                    <a:pos x="98" y="9"/>
                  </a:cxn>
                  <a:cxn ang="0">
                    <a:pos x="91" y="9"/>
                  </a:cxn>
                  <a:cxn ang="0">
                    <a:pos x="78" y="18"/>
                  </a:cxn>
                </a:cxnLst>
                <a:rect l="0" t="0" r="r" b="b"/>
                <a:pathLst>
                  <a:path w="178" h="661">
                    <a:moveTo>
                      <a:pt x="78" y="28"/>
                    </a:moveTo>
                    <a:lnTo>
                      <a:pt x="78" y="28"/>
                    </a:lnTo>
                    <a:lnTo>
                      <a:pt x="78" y="47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5" y="103"/>
                    </a:lnTo>
                    <a:lnTo>
                      <a:pt x="85" y="122"/>
                    </a:lnTo>
                    <a:lnTo>
                      <a:pt x="85" y="141"/>
                    </a:lnTo>
                    <a:lnTo>
                      <a:pt x="85" y="160"/>
                    </a:lnTo>
                    <a:lnTo>
                      <a:pt x="85" y="179"/>
                    </a:lnTo>
                    <a:lnTo>
                      <a:pt x="85" y="188"/>
                    </a:lnTo>
                    <a:lnTo>
                      <a:pt x="85" y="198"/>
                    </a:lnTo>
                    <a:lnTo>
                      <a:pt x="85" y="207"/>
                    </a:lnTo>
                    <a:lnTo>
                      <a:pt x="85" y="216"/>
                    </a:lnTo>
                    <a:lnTo>
                      <a:pt x="78" y="226"/>
                    </a:lnTo>
                    <a:lnTo>
                      <a:pt x="78" y="235"/>
                    </a:lnTo>
                    <a:lnTo>
                      <a:pt x="78" y="245"/>
                    </a:lnTo>
                    <a:lnTo>
                      <a:pt x="72" y="254"/>
                    </a:lnTo>
                    <a:lnTo>
                      <a:pt x="72" y="264"/>
                    </a:lnTo>
                    <a:lnTo>
                      <a:pt x="65" y="273"/>
                    </a:lnTo>
                    <a:lnTo>
                      <a:pt x="52" y="292"/>
                    </a:lnTo>
                    <a:lnTo>
                      <a:pt x="52" y="301"/>
                    </a:lnTo>
                    <a:lnTo>
                      <a:pt x="45" y="301"/>
                    </a:lnTo>
                    <a:lnTo>
                      <a:pt x="39" y="311"/>
                    </a:lnTo>
                    <a:lnTo>
                      <a:pt x="32" y="311"/>
                    </a:lnTo>
                    <a:lnTo>
                      <a:pt x="32" y="320"/>
                    </a:lnTo>
                    <a:lnTo>
                      <a:pt x="26" y="330"/>
                    </a:lnTo>
                    <a:lnTo>
                      <a:pt x="26" y="339"/>
                    </a:lnTo>
                    <a:lnTo>
                      <a:pt x="26" y="358"/>
                    </a:lnTo>
                    <a:lnTo>
                      <a:pt x="19" y="367"/>
                    </a:lnTo>
                    <a:lnTo>
                      <a:pt x="19" y="386"/>
                    </a:lnTo>
                    <a:lnTo>
                      <a:pt x="19" y="414"/>
                    </a:lnTo>
                    <a:lnTo>
                      <a:pt x="19" y="433"/>
                    </a:lnTo>
                    <a:lnTo>
                      <a:pt x="19" y="452"/>
                    </a:lnTo>
                    <a:lnTo>
                      <a:pt x="13" y="471"/>
                    </a:lnTo>
                    <a:lnTo>
                      <a:pt x="13" y="499"/>
                    </a:lnTo>
                    <a:lnTo>
                      <a:pt x="6" y="509"/>
                    </a:lnTo>
                    <a:lnTo>
                      <a:pt x="6" y="518"/>
                    </a:lnTo>
                    <a:lnTo>
                      <a:pt x="6" y="528"/>
                    </a:lnTo>
                    <a:lnTo>
                      <a:pt x="6" y="546"/>
                    </a:lnTo>
                    <a:lnTo>
                      <a:pt x="0" y="565"/>
                    </a:lnTo>
                    <a:lnTo>
                      <a:pt x="0" y="584"/>
                    </a:lnTo>
                    <a:lnTo>
                      <a:pt x="6" y="594"/>
                    </a:lnTo>
                    <a:lnTo>
                      <a:pt x="6" y="612"/>
                    </a:lnTo>
                    <a:lnTo>
                      <a:pt x="6" y="622"/>
                    </a:lnTo>
                    <a:lnTo>
                      <a:pt x="6" y="631"/>
                    </a:lnTo>
                    <a:lnTo>
                      <a:pt x="13" y="650"/>
                    </a:lnTo>
                    <a:lnTo>
                      <a:pt x="13" y="660"/>
                    </a:lnTo>
                    <a:lnTo>
                      <a:pt x="13" y="650"/>
                    </a:lnTo>
                    <a:lnTo>
                      <a:pt x="13" y="641"/>
                    </a:lnTo>
                    <a:lnTo>
                      <a:pt x="13" y="631"/>
                    </a:lnTo>
                    <a:lnTo>
                      <a:pt x="13" y="622"/>
                    </a:lnTo>
                    <a:lnTo>
                      <a:pt x="13" y="603"/>
                    </a:lnTo>
                    <a:lnTo>
                      <a:pt x="13" y="594"/>
                    </a:lnTo>
                    <a:lnTo>
                      <a:pt x="13" y="575"/>
                    </a:lnTo>
                    <a:lnTo>
                      <a:pt x="19" y="556"/>
                    </a:lnTo>
                    <a:lnTo>
                      <a:pt x="19" y="546"/>
                    </a:lnTo>
                    <a:lnTo>
                      <a:pt x="19" y="537"/>
                    </a:lnTo>
                    <a:lnTo>
                      <a:pt x="26" y="518"/>
                    </a:lnTo>
                    <a:lnTo>
                      <a:pt x="32" y="499"/>
                    </a:lnTo>
                    <a:lnTo>
                      <a:pt x="39" y="480"/>
                    </a:lnTo>
                    <a:lnTo>
                      <a:pt x="45" y="471"/>
                    </a:lnTo>
                    <a:lnTo>
                      <a:pt x="45" y="462"/>
                    </a:lnTo>
                    <a:lnTo>
                      <a:pt x="52" y="452"/>
                    </a:lnTo>
                    <a:lnTo>
                      <a:pt x="59" y="443"/>
                    </a:lnTo>
                    <a:lnTo>
                      <a:pt x="72" y="424"/>
                    </a:lnTo>
                    <a:lnTo>
                      <a:pt x="85" y="405"/>
                    </a:lnTo>
                    <a:lnTo>
                      <a:pt x="98" y="386"/>
                    </a:lnTo>
                    <a:lnTo>
                      <a:pt x="111" y="367"/>
                    </a:lnTo>
                    <a:lnTo>
                      <a:pt x="118" y="348"/>
                    </a:lnTo>
                    <a:lnTo>
                      <a:pt x="118" y="339"/>
                    </a:lnTo>
                    <a:lnTo>
                      <a:pt x="124" y="330"/>
                    </a:lnTo>
                    <a:lnTo>
                      <a:pt x="131" y="320"/>
                    </a:lnTo>
                    <a:lnTo>
                      <a:pt x="131" y="311"/>
                    </a:lnTo>
                    <a:lnTo>
                      <a:pt x="131" y="301"/>
                    </a:lnTo>
                    <a:lnTo>
                      <a:pt x="137" y="292"/>
                    </a:lnTo>
                    <a:lnTo>
                      <a:pt x="144" y="282"/>
                    </a:lnTo>
                    <a:lnTo>
                      <a:pt x="150" y="264"/>
                    </a:lnTo>
                    <a:lnTo>
                      <a:pt x="157" y="254"/>
                    </a:lnTo>
                    <a:lnTo>
                      <a:pt x="157" y="245"/>
                    </a:lnTo>
                    <a:lnTo>
                      <a:pt x="163" y="235"/>
                    </a:lnTo>
                    <a:lnTo>
                      <a:pt x="163" y="226"/>
                    </a:lnTo>
                    <a:lnTo>
                      <a:pt x="170" y="216"/>
                    </a:lnTo>
                    <a:lnTo>
                      <a:pt x="170" y="198"/>
                    </a:lnTo>
                    <a:lnTo>
                      <a:pt x="170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41"/>
                    </a:lnTo>
                    <a:lnTo>
                      <a:pt x="157" y="122"/>
                    </a:lnTo>
                    <a:lnTo>
                      <a:pt x="157" y="103"/>
                    </a:lnTo>
                    <a:lnTo>
                      <a:pt x="150" y="84"/>
                    </a:lnTo>
                    <a:lnTo>
                      <a:pt x="144" y="66"/>
                    </a:lnTo>
                    <a:lnTo>
                      <a:pt x="131" y="47"/>
                    </a:lnTo>
                    <a:lnTo>
                      <a:pt x="131" y="37"/>
                    </a:lnTo>
                    <a:lnTo>
                      <a:pt x="124" y="37"/>
                    </a:lnTo>
                    <a:lnTo>
                      <a:pt x="124" y="28"/>
                    </a:lnTo>
                    <a:lnTo>
                      <a:pt x="118" y="18"/>
                    </a:lnTo>
                    <a:lnTo>
                      <a:pt x="111" y="18"/>
                    </a:lnTo>
                    <a:lnTo>
                      <a:pt x="111" y="9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18"/>
                    </a:lnTo>
                    <a:lnTo>
                      <a:pt x="78" y="2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Freeform 80"/>
              <p:cNvSpPr>
                <a:spLocks/>
              </p:cNvSpPr>
              <p:nvPr/>
            </p:nvSpPr>
            <p:spPr bwMode="auto">
              <a:xfrm>
                <a:off x="1011" y="2260"/>
                <a:ext cx="234" cy="462"/>
              </a:xfrm>
              <a:custGeom>
                <a:avLst/>
                <a:gdLst/>
                <a:ahLst/>
                <a:cxnLst>
                  <a:cxn ang="0">
                    <a:pos x="230" y="432"/>
                  </a:cxn>
                  <a:cxn ang="0">
                    <a:pos x="236" y="414"/>
                  </a:cxn>
                  <a:cxn ang="0">
                    <a:pos x="243" y="394"/>
                  </a:cxn>
                  <a:cxn ang="0">
                    <a:pos x="249" y="386"/>
                  </a:cxn>
                  <a:cxn ang="0">
                    <a:pos x="256" y="376"/>
                  </a:cxn>
                  <a:cxn ang="0">
                    <a:pos x="256" y="357"/>
                  </a:cxn>
                  <a:cxn ang="0">
                    <a:pos x="263" y="329"/>
                  </a:cxn>
                  <a:cxn ang="0">
                    <a:pos x="263" y="310"/>
                  </a:cxn>
                  <a:cxn ang="0">
                    <a:pos x="263" y="291"/>
                  </a:cxn>
                  <a:cxn ang="0">
                    <a:pos x="256" y="263"/>
                  </a:cxn>
                  <a:cxn ang="0">
                    <a:pos x="243" y="244"/>
                  </a:cxn>
                  <a:cxn ang="0">
                    <a:pos x="230" y="225"/>
                  </a:cxn>
                  <a:cxn ang="0">
                    <a:pos x="217" y="207"/>
                  </a:cxn>
                  <a:cxn ang="0">
                    <a:pos x="197" y="187"/>
                  </a:cxn>
                  <a:cxn ang="0">
                    <a:pos x="184" y="178"/>
                  </a:cxn>
                  <a:cxn ang="0">
                    <a:pos x="177" y="169"/>
                  </a:cxn>
                  <a:cxn ang="0">
                    <a:pos x="170" y="150"/>
                  </a:cxn>
                  <a:cxn ang="0">
                    <a:pos x="164" y="131"/>
                  </a:cxn>
                  <a:cxn ang="0">
                    <a:pos x="157" y="112"/>
                  </a:cxn>
                  <a:cxn ang="0">
                    <a:pos x="151" y="84"/>
                  </a:cxn>
                  <a:cxn ang="0">
                    <a:pos x="144" y="66"/>
                  </a:cxn>
                  <a:cxn ang="0">
                    <a:pos x="131" y="37"/>
                  </a:cxn>
                  <a:cxn ang="0">
                    <a:pos x="118" y="18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78" y="0"/>
                  </a:cxn>
                  <a:cxn ang="0">
                    <a:pos x="65" y="9"/>
                  </a:cxn>
                  <a:cxn ang="0">
                    <a:pos x="52" y="18"/>
                  </a:cxn>
                  <a:cxn ang="0">
                    <a:pos x="33" y="18"/>
                  </a:cxn>
                  <a:cxn ang="0">
                    <a:pos x="20" y="18"/>
                  </a:cxn>
                  <a:cxn ang="0">
                    <a:pos x="6" y="28"/>
                  </a:cxn>
                  <a:cxn ang="0">
                    <a:pos x="0" y="37"/>
                  </a:cxn>
                  <a:cxn ang="0">
                    <a:pos x="0" y="56"/>
                  </a:cxn>
                  <a:cxn ang="0">
                    <a:pos x="0" y="84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6" y="56"/>
                  </a:cxn>
                  <a:cxn ang="0">
                    <a:pos x="20" y="56"/>
                  </a:cxn>
                  <a:cxn ang="0">
                    <a:pos x="33" y="56"/>
                  </a:cxn>
                  <a:cxn ang="0">
                    <a:pos x="39" y="66"/>
                  </a:cxn>
                  <a:cxn ang="0">
                    <a:pos x="52" y="112"/>
                  </a:cxn>
                  <a:cxn ang="0">
                    <a:pos x="65" y="150"/>
                  </a:cxn>
                  <a:cxn ang="0">
                    <a:pos x="72" y="187"/>
                  </a:cxn>
                  <a:cxn ang="0">
                    <a:pos x="85" y="207"/>
                  </a:cxn>
                  <a:cxn ang="0">
                    <a:pos x="99" y="225"/>
                  </a:cxn>
                  <a:cxn ang="0">
                    <a:pos x="112" y="235"/>
                  </a:cxn>
                  <a:cxn ang="0">
                    <a:pos x="118" y="244"/>
                  </a:cxn>
                  <a:cxn ang="0">
                    <a:pos x="131" y="263"/>
                  </a:cxn>
                  <a:cxn ang="0">
                    <a:pos x="144" y="291"/>
                  </a:cxn>
                  <a:cxn ang="0">
                    <a:pos x="144" y="310"/>
                  </a:cxn>
                  <a:cxn ang="0">
                    <a:pos x="151" y="329"/>
                  </a:cxn>
                  <a:cxn ang="0">
                    <a:pos x="151" y="348"/>
                  </a:cxn>
                  <a:cxn ang="0">
                    <a:pos x="157" y="366"/>
                  </a:cxn>
                  <a:cxn ang="0">
                    <a:pos x="170" y="386"/>
                  </a:cxn>
                  <a:cxn ang="0">
                    <a:pos x="177" y="394"/>
                  </a:cxn>
                  <a:cxn ang="0">
                    <a:pos x="191" y="414"/>
                  </a:cxn>
                  <a:cxn ang="0">
                    <a:pos x="197" y="423"/>
                  </a:cxn>
                  <a:cxn ang="0">
                    <a:pos x="204" y="442"/>
                  </a:cxn>
                  <a:cxn ang="0">
                    <a:pos x="210" y="461"/>
                  </a:cxn>
                  <a:cxn ang="0">
                    <a:pos x="217" y="442"/>
                  </a:cxn>
                  <a:cxn ang="0">
                    <a:pos x="230" y="432"/>
                  </a:cxn>
                </a:cxnLst>
                <a:rect l="0" t="0" r="r" b="b"/>
                <a:pathLst>
                  <a:path w="264" h="462">
                    <a:moveTo>
                      <a:pt x="230" y="432"/>
                    </a:moveTo>
                    <a:lnTo>
                      <a:pt x="230" y="432"/>
                    </a:lnTo>
                    <a:lnTo>
                      <a:pt x="230" y="423"/>
                    </a:lnTo>
                    <a:lnTo>
                      <a:pt x="236" y="414"/>
                    </a:lnTo>
                    <a:lnTo>
                      <a:pt x="236" y="404"/>
                    </a:lnTo>
                    <a:lnTo>
                      <a:pt x="243" y="394"/>
                    </a:lnTo>
                    <a:lnTo>
                      <a:pt x="243" y="386"/>
                    </a:lnTo>
                    <a:lnTo>
                      <a:pt x="249" y="386"/>
                    </a:lnTo>
                    <a:lnTo>
                      <a:pt x="249" y="376"/>
                    </a:lnTo>
                    <a:lnTo>
                      <a:pt x="256" y="376"/>
                    </a:lnTo>
                    <a:lnTo>
                      <a:pt x="256" y="366"/>
                    </a:lnTo>
                    <a:lnTo>
                      <a:pt x="256" y="357"/>
                    </a:lnTo>
                    <a:lnTo>
                      <a:pt x="263" y="338"/>
                    </a:lnTo>
                    <a:lnTo>
                      <a:pt x="263" y="329"/>
                    </a:lnTo>
                    <a:lnTo>
                      <a:pt x="263" y="319"/>
                    </a:lnTo>
                    <a:lnTo>
                      <a:pt x="263" y="310"/>
                    </a:lnTo>
                    <a:lnTo>
                      <a:pt x="263" y="301"/>
                    </a:lnTo>
                    <a:lnTo>
                      <a:pt x="263" y="291"/>
                    </a:lnTo>
                    <a:lnTo>
                      <a:pt x="263" y="282"/>
                    </a:lnTo>
                    <a:lnTo>
                      <a:pt x="256" y="263"/>
                    </a:lnTo>
                    <a:lnTo>
                      <a:pt x="249" y="253"/>
                    </a:lnTo>
                    <a:lnTo>
                      <a:pt x="243" y="244"/>
                    </a:lnTo>
                    <a:lnTo>
                      <a:pt x="236" y="235"/>
                    </a:lnTo>
                    <a:lnTo>
                      <a:pt x="230" y="225"/>
                    </a:lnTo>
                    <a:lnTo>
                      <a:pt x="223" y="216"/>
                    </a:lnTo>
                    <a:lnTo>
                      <a:pt x="217" y="207"/>
                    </a:lnTo>
                    <a:lnTo>
                      <a:pt x="204" y="197"/>
                    </a:lnTo>
                    <a:lnTo>
                      <a:pt x="197" y="187"/>
                    </a:lnTo>
                    <a:lnTo>
                      <a:pt x="191" y="178"/>
                    </a:lnTo>
                    <a:lnTo>
                      <a:pt x="184" y="178"/>
                    </a:lnTo>
                    <a:lnTo>
                      <a:pt x="184" y="169"/>
                    </a:lnTo>
                    <a:lnTo>
                      <a:pt x="177" y="169"/>
                    </a:lnTo>
                    <a:lnTo>
                      <a:pt x="177" y="159"/>
                    </a:lnTo>
                    <a:lnTo>
                      <a:pt x="170" y="150"/>
                    </a:lnTo>
                    <a:lnTo>
                      <a:pt x="164" y="141"/>
                    </a:lnTo>
                    <a:lnTo>
                      <a:pt x="164" y="131"/>
                    </a:lnTo>
                    <a:lnTo>
                      <a:pt x="164" y="122"/>
                    </a:lnTo>
                    <a:lnTo>
                      <a:pt x="157" y="112"/>
                    </a:lnTo>
                    <a:lnTo>
                      <a:pt x="157" y="103"/>
                    </a:lnTo>
                    <a:lnTo>
                      <a:pt x="151" y="84"/>
                    </a:lnTo>
                    <a:lnTo>
                      <a:pt x="151" y="74"/>
                    </a:lnTo>
                    <a:lnTo>
                      <a:pt x="144" y="66"/>
                    </a:lnTo>
                    <a:lnTo>
                      <a:pt x="138" y="46"/>
                    </a:lnTo>
                    <a:lnTo>
                      <a:pt x="131" y="37"/>
                    </a:lnTo>
                    <a:lnTo>
                      <a:pt x="131" y="28"/>
                    </a:lnTo>
                    <a:lnTo>
                      <a:pt x="118" y="18"/>
                    </a:lnTo>
                    <a:lnTo>
                      <a:pt x="112" y="9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9"/>
                    </a:lnTo>
                    <a:lnTo>
                      <a:pt x="65" y="9"/>
                    </a:lnTo>
                    <a:lnTo>
                      <a:pt x="59" y="9"/>
                    </a:lnTo>
                    <a:lnTo>
                      <a:pt x="52" y="18"/>
                    </a:lnTo>
                    <a:lnTo>
                      <a:pt x="46" y="18"/>
                    </a:lnTo>
                    <a:lnTo>
                      <a:pt x="33" y="18"/>
                    </a:lnTo>
                    <a:lnTo>
                      <a:pt x="26" y="18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6" y="94"/>
                    </a:lnTo>
                    <a:lnTo>
                      <a:pt x="6" y="103"/>
                    </a:lnTo>
                    <a:lnTo>
                      <a:pt x="6" y="94"/>
                    </a:lnTo>
                    <a:lnTo>
                      <a:pt x="6" y="74"/>
                    </a:lnTo>
                    <a:lnTo>
                      <a:pt x="6" y="66"/>
                    </a:lnTo>
                    <a:lnTo>
                      <a:pt x="6" y="56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6" y="56"/>
                    </a:lnTo>
                    <a:lnTo>
                      <a:pt x="33" y="56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6" y="84"/>
                    </a:lnTo>
                    <a:lnTo>
                      <a:pt x="52" y="112"/>
                    </a:lnTo>
                    <a:lnTo>
                      <a:pt x="59" y="141"/>
                    </a:lnTo>
                    <a:lnTo>
                      <a:pt x="65" y="150"/>
                    </a:lnTo>
                    <a:lnTo>
                      <a:pt x="72" y="169"/>
                    </a:lnTo>
                    <a:lnTo>
                      <a:pt x="72" y="187"/>
                    </a:lnTo>
                    <a:lnTo>
                      <a:pt x="78" y="197"/>
                    </a:lnTo>
                    <a:lnTo>
                      <a:pt x="85" y="207"/>
                    </a:lnTo>
                    <a:lnTo>
                      <a:pt x="92" y="225"/>
                    </a:lnTo>
                    <a:lnTo>
                      <a:pt x="99" y="225"/>
                    </a:lnTo>
                    <a:lnTo>
                      <a:pt x="105" y="235"/>
                    </a:lnTo>
                    <a:lnTo>
                      <a:pt x="112" y="235"/>
                    </a:lnTo>
                    <a:lnTo>
                      <a:pt x="112" y="244"/>
                    </a:lnTo>
                    <a:lnTo>
                      <a:pt x="118" y="244"/>
                    </a:lnTo>
                    <a:lnTo>
                      <a:pt x="125" y="253"/>
                    </a:lnTo>
                    <a:lnTo>
                      <a:pt x="131" y="263"/>
                    </a:lnTo>
                    <a:lnTo>
                      <a:pt x="138" y="273"/>
                    </a:lnTo>
                    <a:lnTo>
                      <a:pt x="144" y="291"/>
                    </a:lnTo>
                    <a:lnTo>
                      <a:pt x="144" y="301"/>
                    </a:lnTo>
                    <a:lnTo>
                      <a:pt x="144" y="310"/>
                    </a:lnTo>
                    <a:lnTo>
                      <a:pt x="144" y="319"/>
                    </a:lnTo>
                    <a:lnTo>
                      <a:pt x="151" y="329"/>
                    </a:lnTo>
                    <a:lnTo>
                      <a:pt x="151" y="338"/>
                    </a:lnTo>
                    <a:lnTo>
                      <a:pt x="151" y="348"/>
                    </a:lnTo>
                    <a:lnTo>
                      <a:pt x="157" y="357"/>
                    </a:lnTo>
                    <a:lnTo>
                      <a:pt x="157" y="366"/>
                    </a:lnTo>
                    <a:lnTo>
                      <a:pt x="164" y="376"/>
                    </a:lnTo>
                    <a:lnTo>
                      <a:pt x="170" y="386"/>
                    </a:lnTo>
                    <a:lnTo>
                      <a:pt x="170" y="394"/>
                    </a:lnTo>
                    <a:lnTo>
                      <a:pt x="177" y="394"/>
                    </a:lnTo>
                    <a:lnTo>
                      <a:pt x="191" y="40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23"/>
                    </a:lnTo>
                    <a:lnTo>
                      <a:pt x="204" y="432"/>
                    </a:lnTo>
                    <a:lnTo>
                      <a:pt x="204" y="442"/>
                    </a:lnTo>
                    <a:lnTo>
                      <a:pt x="204" y="461"/>
                    </a:lnTo>
                    <a:lnTo>
                      <a:pt x="210" y="461"/>
                    </a:lnTo>
                    <a:lnTo>
                      <a:pt x="210" y="451"/>
                    </a:lnTo>
                    <a:lnTo>
                      <a:pt x="217" y="442"/>
                    </a:lnTo>
                    <a:lnTo>
                      <a:pt x="223" y="442"/>
                    </a:lnTo>
                    <a:lnTo>
                      <a:pt x="230" y="432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81"/>
              <p:cNvSpPr>
                <a:spLocks/>
              </p:cNvSpPr>
              <p:nvPr/>
            </p:nvSpPr>
            <p:spPr bwMode="auto">
              <a:xfrm>
                <a:off x="1072" y="2299"/>
                <a:ext cx="137" cy="325"/>
              </a:xfrm>
              <a:custGeom>
                <a:avLst/>
                <a:gdLst/>
                <a:ahLst/>
                <a:cxnLst>
                  <a:cxn ang="0">
                    <a:pos x="153" y="324"/>
                  </a:cxn>
                  <a:cxn ang="0">
                    <a:pos x="153" y="314"/>
                  </a:cxn>
                  <a:cxn ang="0">
                    <a:pos x="153" y="295"/>
                  </a:cxn>
                  <a:cxn ang="0">
                    <a:pos x="146" y="286"/>
                  </a:cxn>
                  <a:cxn ang="0">
                    <a:pos x="146" y="276"/>
                  </a:cxn>
                  <a:cxn ang="0">
                    <a:pos x="139" y="266"/>
                  </a:cxn>
                  <a:cxn ang="0">
                    <a:pos x="139" y="257"/>
                  </a:cxn>
                  <a:cxn ang="0">
                    <a:pos x="132" y="247"/>
                  </a:cxn>
                  <a:cxn ang="0">
                    <a:pos x="132" y="238"/>
                  </a:cxn>
                  <a:cxn ang="0">
                    <a:pos x="126" y="228"/>
                  </a:cxn>
                  <a:cxn ang="0">
                    <a:pos x="119" y="219"/>
                  </a:cxn>
                  <a:cxn ang="0">
                    <a:pos x="112" y="209"/>
                  </a:cxn>
                  <a:cxn ang="0">
                    <a:pos x="99" y="200"/>
                  </a:cxn>
                  <a:cxn ang="0">
                    <a:pos x="99" y="190"/>
                  </a:cxn>
                  <a:cxn ang="0">
                    <a:pos x="93" y="190"/>
                  </a:cxn>
                  <a:cxn ang="0">
                    <a:pos x="86" y="171"/>
                  </a:cxn>
                  <a:cxn ang="0">
                    <a:pos x="79" y="162"/>
                  </a:cxn>
                  <a:cxn ang="0">
                    <a:pos x="46" y="76"/>
                  </a:cxn>
                  <a:cxn ang="0">
                    <a:pos x="40" y="57"/>
                  </a:cxn>
                  <a:cxn ang="0">
                    <a:pos x="26" y="37"/>
                  </a:cxn>
                  <a:cxn ang="0">
                    <a:pos x="20" y="19"/>
                  </a:cxn>
                  <a:cxn ang="0">
                    <a:pos x="6" y="9"/>
                  </a:cxn>
                  <a:cxn ang="0">
                    <a:pos x="0" y="0"/>
                  </a:cxn>
                </a:cxnLst>
                <a:rect l="0" t="0" r="r" b="b"/>
                <a:pathLst>
                  <a:path w="154" h="325">
                    <a:moveTo>
                      <a:pt x="153" y="324"/>
                    </a:moveTo>
                    <a:lnTo>
                      <a:pt x="153" y="314"/>
                    </a:lnTo>
                    <a:lnTo>
                      <a:pt x="153" y="295"/>
                    </a:lnTo>
                    <a:lnTo>
                      <a:pt x="146" y="286"/>
                    </a:lnTo>
                    <a:lnTo>
                      <a:pt x="146" y="276"/>
                    </a:lnTo>
                    <a:lnTo>
                      <a:pt x="139" y="266"/>
                    </a:lnTo>
                    <a:lnTo>
                      <a:pt x="139" y="257"/>
                    </a:lnTo>
                    <a:lnTo>
                      <a:pt x="132" y="247"/>
                    </a:lnTo>
                    <a:lnTo>
                      <a:pt x="132" y="238"/>
                    </a:lnTo>
                    <a:lnTo>
                      <a:pt x="126" y="228"/>
                    </a:lnTo>
                    <a:lnTo>
                      <a:pt x="119" y="219"/>
                    </a:lnTo>
                    <a:lnTo>
                      <a:pt x="112" y="209"/>
                    </a:lnTo>
                    <a:lnTo>
                      <a:pt x="99" y="200"/>
                    </a:lnTo>
                    <a:lnTo>
                      <a:pt x="99" y="190"/>
                    </a:lnTo>
                    <a:lnTo>
                      <a:pt x="93" y="190"/>
                    </a:lnTo>
                    <a:lnTo>
                      <a:pt x="86" y="171"/>
                    </a:lnTo>
                    <a:lnTo>
                      <a:pt x="79" y="162"/>
                    </a:lnTo>
                    <a:lnTo>
                      <a:pt x="46" y="76"/>
                    </a:lnTo>
                    <a:lnTo>
                      <a:pt x="40" y="57"/>
                    </a:lnTo>
                    <a:lnTo>
                      <a:pt x="26" y="37"/>
                    </a:lnTo>
                    <a:lnTo>
                      <a:pt x="20" y="19"/>
                    </a:lnTo>
                    <a:lnTo>
                      <a:pt x="6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Freeform 82"/>
              <p:cNvSpPr>
                <a:spLocks/>
              </p:cNvSpPr>
              <p:nvPr/>
            </p:nvSpPr>
            <p:spPr bwMode="auto">
              <a:xfrm>
                <a:off x="975" y="2374"/>
                <a:ext cx="91" cy="40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3" y="9"/>
                  </a:cxn>
                  <a:cxn ang="0">
                    <a:pos x="93" y="29"/>
                  </a:cxn>
                  <a:cxn ang="0">
                    <a:pos x="93" y="37"/>
                  </a:cxn>
                  <a:cxn ang="0">
                    <a:pos x="93" y="47"/>
                  </a:cxn>
                  <a:cxn ang="0">
                    <a:pos x="101" y="57"/>
                  </a:cxn>
                  <a:cxn ang="0">
                    <a:pos x="101" y="76"/>
                  </a:cxn>
                  <a:cxn ang="0">
                    <a:pos x="101" y="86"/>
                  </a:cxn>
                  <a:cxn ang="0">
                    <a:pos x="101" y="104"/>
                  </a:cxn>
                  <a:cxn ang="0">
                    <a:pos x="101" y="114"/>
                  </a:cxn>
                  <a:cxn ang="0">
                    <a:pos x="93" y="134"/>
                  </a:cxn>
                  <a:cxn ang="0">
                    <a:pos x="93" y="143"/>
                  </a:cxn>
                  <a:cxn ang="0">
                    <a:pos x="93" y="163"/>
                  </a:cxn>
                  <a:cxn ang="0">
                    <a:pos x="87" y="171"/>
                  </a:cxn>
                  <a:cxn ang="0">
                    <a:pos x="74" y="201"/>
                  </a:cxn>
                  <a:cxn ang="0">
                    <a:pos x="67" y="210"/>
                  </a:cxn>
                  <a:cxn ang="0">
                    <a:pos x="67" y="220"/>
                  </a:cxn>
                  <a:cxn ang="0">
                    <a:pos x="60" y="230"/>
                  </a:cxn>
                  <a:cxn ang="0">
                    <a:pos x="54" y="238"/>
                  </a:cxn>
                  <a:cxn ang="0">
                    <a:pos x="46" y="248"/>
                  </a:cxn>
                  <a:cxn ang="0">
                    <a:pos x="40" y="258"/>
                  </a:cxn>
                  <a:cxn ang="0">
                    <a:pos x="40" y="268"/>
                  </a:cxn>
                  <a:cxn ang="0">
                    <a:pos x="26" y="277"/>
                  </a:cxn>
                  <a:cxn ang="0">
                    <a:pos x="20" y="297"/>
                  </a:cxn>
                  <a:cxn ang="0">
                    <a:pos x="20" y="305"/>
                  </a:cxn>
                  <a:cxn ang="0">
                    <a:pos x="13" y="325"/>
                  </a:cxn>
                  <a:cxn ang="0">
                    <a:pos x="7" y="335"/>
                  </a:cxn>
                  <a:cxn ang="0">
                    <a:pos x="7" y="344"/>
                  </a:cxn>
                  <a:cxn ang="0">
                    <a:pos x="0" y="364"/>
                  </a:cxn>
                  <a:cxn ang="0">
                    <a:pos x="0" y="372"/>
                  </a:cxn>
                  <a:cxn ang="0">
                    <a:pos x="0" y="392"/>
                  </a:cxn>
                  <a:cxn ang="0">
                    <a:pos x="0" y="402"/>
                  </a:cxn>
                </a:cxnLst>
                <a:rect l="0" t="0" r="r" b="b"/>
                <a:pathLst>
                  <a:path w="102" h="403">
                    <a:moveTo>
                      <a:pt x="87" y="0"/>
                    </a:moveTo>
                    <a:lnTo>
                      <a:pt x="93" y="9"/>
                    </a:lnTo>
                    <a:lnTo>
                      <a:pt x="93" y="29"/>
                    </a:lnTo>
                    <a:lnTo>
                      <a:pt x="93" y="37"/>
                    </a:lnTo>
                    <a:lnTo>
                      <a:pt x="93" y="47"/>
                    </a:lnTo>
                    <a:lnTo>
                      <a:pt x="101" y="57"/>
                    </a:lnTo>
                    <a:lnTo>
                      <a:pt x="101" y="76"/>
                    </a:lnTo>
                    <a:lnTo>
                      <a:pt x="101" y="86"/>
                    </a:lnTo>
                    <a:lnTo>
                      <a:pt x="101" y="104"/>
                    </a:lnTo>
                    <a:lnTo>
                      <a:pt x="101" y="114"/>
                    </a:lnTo>
                    <a:lnTo>
                      <a:pt x="93" y="134"/>
                    </a:lnTo>
                    <a:lnTo>
                      <a:pt x="93" y="143"/>
                    </a:lnTo>
                    <a:lnTo>
                      <a:pt x="93" y="163"/>
                    </a:lnTo>
                    <a:lnTo>
                      <a:pt x="87" y="171"/>
                    </a:lnTo>
                    <a:lnTo>
                      <a:pt x="74" y="201"/>
                    </a:lnTo>
                    <a:lnTo>
                      <a:pt x="67" y="210"/>
                    </a:lnTo>
                    <a:lnTo>
                      <a:pt x="67" y="220"/>
                    </a:lnTo>
                    <a:lnTo>
                      <a:pt x="60" y="230"/>
                    </a:lnTo>
                    <a:lnTo>
                      <a:pt x="54" y="238"/>
                    </a:lnTo>
                    <a:lnTo>
                      <a:pt x="46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26" y="277"/>
                    </a:lnTo>
                    <a:lnTo>
                      <a:pt x="20" y="297"/>
                    </a:lnTo>
                    <a:lnTo>
                      <a:pt x="20" y="305"/>
                    </a:lnTo>
                    <a:lnTo>
                      <a:pt x="13" y="325"/>
                    </a:lnTo>
                    <a:lnTo>
                      <a:pt x="7" y="335"/>
                    </a:lnTo>
                    <a:lnTo>
                      <a:pt x="7" y="344"/>
                    </a:lnTo>
                    <a:lnTo>
                      <a:pt x="0" y="364"/>
                    </a:lnTo>
                    <a:lnTo>
                      <a:pt x="0" y="372"/>
                    </a:lnTo>
                    <a:lnTo>
                      <a:pt x="0" y="392"/>
                    </a:lnTo>
                    <a:lnTo>
                      <a:pt x="0" y="40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Freeform 83"/>
              <p:cNvSpPr>
                <a:spLocks/>
              </p:cNvSpPr>
              <p:nvPr/>
            </p:nvSpPr>
            <p:spPr bwMode="auto">
              <a:xfrm>
                <a:off x="1202" y="1896"/>
                <a:ext cx="50" cy="156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8" y="8"/>
                  </a:cxn>
                  <a:cxn ang="0">
                    <a:pos x="42" y="8"/>
                  </a:cxn>
                  <a:cxn ang="0">
                    <a:pos x="36" y="17"/>
                  </a:cxn>
                  <a:cxn ang="0">
                    <a:pos x="30" y="17"/>
                  </a:cxn>
                  <a:cxn ang="0">
                    <a:pos x="24" y="17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12" y="45"/>
                  </a:cxn>
                  <a:cxn ang="0">
                    <a:pos x="6" y="54"/>
                  </a:cxn>
                  <a:cxn ang="0">
                    <a:pos x="0" y="64"/>
                  </a:cxn>
                  <a:cxn ang="0">
                    <a:pos x="0" y="155"/>
                  </a:cxn>
                  <a:cxn ang="0">
                    <a:pos x="6" y="146"/>
                  </a:cxn>
                  <a:cxn ang="0">
                    <a:pos x="6" y="137"/>
                  </a:cxn>
                  <a:cxn ang="0">
                    <a:pos x="12" y="127"/>
                  </a:cxn>
                  <a:cxn ang="0">
                    <a:pos x="18" y="109"/>
                  </a:cxn>
                  <a:cxn ang="0">
                    <a:pos x="30" y="100"/>
                  </a:cxn>
                  <a:cxn ang="0">
                    <a:pos x="36" y="73"/>
                  </a:cxn>
                  <a:cxn ang="0">
                    <a:pos x="55" y="54"/>
                  </a:cxn>
                  <a:cxn ang="0">
                    <a:pos x="55" y="0"/>
                  </a:cxn>
                </a:cxnLst>
                <a:rect l="0" t="0" r="r" b="b"/>
                <a:pathLst>
                  <a:path w="56" h="156">
                    <a:moveTo>
                      <a:pt x="55" y="0"/>
                    </a:moveTo>
                    <a:lnTo>
                      <a:pt x="55" y="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6" y="54"/>
                    </a:lnTo>
                    <a:lnTo>
                      <a:pt x="0" y="64"/>
                    </a:lnTo>
                    <a:lnTo>
                      <a:pt x="0" y="155"/>
                    </a:lnTo>
                    <a:lnTo>
                      <a:pt x="6" y="146"/>
                    </a:lnTo>
                    <a:lnTo>
                      <a:pt x="6" y="137"/>
                    </a:lnTo>
                    <a:lnTo>
                      <a:pt x="12" y="127"/>
                    </a:lnTo>
                    <a:lnTo>
                      <a:pt x="18" y="109"/>
                    </a:lnTo>
                    <a:lnTo>
                      <a:pt x="30" y="100"/>
                    </a:lnTo>
                    <a:lnTo>
                      <a:pt x="36" y="73"/>
                    </a:lnTo>
                    <a:lnTo>
                      <a:pt x="55" y="5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Freeform 84"/>
              <p:cNvSpPr>
                <a:spLocks/>
              </p:cNvSpPr>
              <p:nvPr/>
            </p:nvSpPr>
            <p:spPr bwMode="auto">
              <a:xfrm>
                <a:off x="1176" y="1955"/>
                <a:ext cx="39" cy="31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97"/>
                  </a:cxn>
                  <a:cxn ang="0">
                    <a:pos x="43" y="316"/>
                  </a:cxn>
                  <a:cxn ang="0">
                    <a:pos x="30" y="28"/>
                  </a:cxn>
                  <a:cxn ang="0">
                    <a:pos x="6" y="0"/>
                  </a:cxn>
                </a:cxnLst>
                <a:rect l="0" t="0" r="r" b="b"/>
                <a:pathLst>
                  <a:path w="44" h="317">
                    <a:moveTo>
                      <a:pt x="6" y="0"/>
                    </a:moveTo>
                    <a:lnTo>
                      <a:pt x="6" y="0"/>
                    </a:lnTo>
                    <a:lnTo>
                      <a:pt x="0" y="297"/>
                    </a:lnTo>
                    <a:lnTo>
                      <a:pt x="43" y="316"/>
                    </a:lnTo>
                    <a:lnTo>
                      <a:pt x="30" y="2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Freeform 85"/>
              <p:cNvSpPr>
                <a:spLocks/>
              </p:cNvSpPr>
              <p:nvPr/>
            </p:nvSpPr>
            <p:spPr bwMode="auto">
              <a:xfrm>
                <a:off x="988" y="1619"/>
                <a:ext cx="240" cy="472"/>
              </a:xfrm>
              <a:custGeom>
                <a:avLst/>
                <a:gdLst/>
                <a:ahLst/>
                <a:cxnLst>
                  <a:cxn ang="0">
                    <a:pos x="131" y="9"/>
                  </a:cxn>
                  <a:cxn ang="0">
                    <a:pos x="144" y="9"/>
                  </a:cxn>
                  <a:cxn ang="0">
                    <a:pos x="163" y="18"/>
                  </a:cxn>
                  <a:cxn ang="0">
                    <a:pos x="177" y="37"/>
                  </a:cxn>
                  <a:cxn ang="0">
                    <a:pos x="203" y="56"/>
                  </a:cxn>
                  <a:cxn ang="0">
                    <a:pos x="223" y="66"/>
                  </a:cxn>
                  <a:cxn ang="0">
                    <a:pos x="249" y="84"/>
                  </a:cxn>
                  <a:cxn ang="0">
                    <a:pos x="262" y="103"/>
                  </a:cxn>
                  <a:cxn ang="0">
                    <a:pos x="262" y="132"/>
                  </a:cxn>
                  <a:cxn ang="0">
                    <a:pos x="262" y="160"/>
                  </a:cxn>
                  <a:cxn ang="0">
                    <a:pos x="269" y="188"/>
                  </a:cxn>
                  <a:cxn ang="0">
                    <a:pos x="269" y="216"/>
                  </a:cxn>
                  <a:cxn ang="0">
                    <a:pos x="269" y="245"/>
                  </a:cxn>
                  <a:cxn ang="0">
                    <a:pos x="255" y="273"/>
                  </a:cxn>
                  <a:cxn ang="0">
                    <a:pos x="242" y="301"/>
                  </a:cxn>
                  <a:cxn ang="0">
                    <a:pos x="236" y="452"/>
                  </a:cxn>
                  <a:cxn ang="0">
                    <a:pos x="216" y="273"/>
                  </a:cxn>
                  <a:cxn ang="0">
                    <a:pos x="203" y="254"/>
                  </a:cxn>
                  <a:cxn ang="0">
                    <a:pos x="190" y="225"/>
                  </a:cxn>
                  <a:cxn ang="0">
                    <a:pos x="183" y="197"/>
                  </a:cxn>
                  <a:cxn ang="0">
                    <a:pos x="177" y="169"/>
                  </a:cxn>
                  <a:cxn ang="0">
                    <a:pos x="163" y="141"/>
                  </a:cxn>
                  <a:cxn ang="0">
                    <a:pos x="157" y="112"/>
                  </a:cxn>
                  <a:cxn ang="0">
                    <a:pos x="144" y="103"/>
                  </a:cxn>
                  <a:cxn ang="0">
                    <a:pos x="124" y="94"/>
                  </a:cxn>
                  <a:cxn ang="0">
                    <a:pos x="118" y="112"/>
                  </a:cxn>
                  <a:cxn ang="0">
                    <a:pos x="111" y="132"/>
                  </a:cxn>
                  <a:cxn ang="0">
                    <a:pos x="111" y="169"/>
                  </a:cxn>
                  <a:cxn ang="0">
                    <a:pos x="111" y="207"/>
                  </a:cxn>
                  <a:cxn ang="0">
                    <a:pos x="111" y="254"/>
                  </a:cxn>
                  <a:cxn ang="0">
                    <a:pos x="105" y="282"/>
                  </a:cxn>
                  <a:cxn ang="0">
                    <a:pos x="91" y="310"/>
                  </a:cxn>
                  <a:cxn ang="0">
                    <a:pos x="78" y="329"/>
                  </a:cxn>
                  <a:cxn ang="0">
                    <a:pos x="65" y="348"/>
                  </a:cxn>
                  <a:cxn ang="0">
                    <a:pos x="58" y="376"/>
                  </a:cxn>
                  <a:cxn ang="0">
                    <a:pos x="39" y="414"/>
                  </a:cxn>
                  <a:cxn ang="0">
                    <a:pos x="13" y="452"/>
                  </a:cxn>
                  <a:cxn ang="0">
                    <a:pos x="13" y="442"/>
                  </a:cxn>
                  <a:cxn ang="0">
                    <a:pos x="26" y="404"/>
                  </a:cxn>
                  <a:cxn ang="0">
                    <a:pos x="32" y="376"/>
                  </a:cxn>
                  <a:cxn ang="0">
                    <a:pos x="32" y="329"/>
                  </a:cxn>
                  <a:cxn ang="0">
                    <a:pos x="32" y="282"/>
                  </a:cxn>
                  <a:cxn ang="0">
                    <a:pos x="32" y="245"/>
                  </a:cxn>
                  <a:cxn ang="0">
                    <a:pos x="39" y="216"/>
                  </a:cxn>
                  <a:cxn ang="0">
                    <a:pos x="52" y="188"/>
                  </a:cxn>
                  <a:cxn ang="0">
                    <a:pos x="52" y="160"/>
                  </a:cxn>
                  <a:cxn ang="0">
                    <a:pos x="39" y="132"/>
                  </a:cxn>
                  <a:cxn ang="0">
                    <a:pos x="32" y="103"/>
                  </a:cxn>
                  <a:cxn ang="0">
                    <a:pos x="39" y="75"/>
                  </a:cxn>
                  <a:cxn ang="0">
                    <a:pos x="45" y="56"/>
                  </a:cxn>
                  <a:cxn ang="0">
                    <a:pos x="65" y="46"/>
                  </a:cxn>
                  <a:cxn ang="0">
                    <a:pos x="71" y="18"/>
                  </a:cxn>
                  <a:cxn ang="0">
                    <a:pos x="85" y="0"/>
                  </a:cxn>
                  <a:cxn ang="0">
                    <a:pos x="105" y="0"/>
                  </a:cxn>
                  <a:cxn ang="0">
                    <a:pos x="98" y="28"/>
                  </a:cxn>
                  <a:cxn ang="0">
                    <a:pos x="111" y="18"/>
                  </a:cxn>
                </a:cxnLst>
                <a:rect l="0" t="0" r="r" b="b"/>
                <a:pathLst>
                  <a:path w="270" h="472">
                    <a:moveTo>
                      <a:pt x="124" y="9"/>
                    </a:moveTo>
                    <a:lnTo>
                      <a:pt x="124" y="9"/>
                    </a:lnTo>
                    <a:lnTo>
                      <a:pt x="131" y="9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4" y="9"/>
                    </a:lnTo>
                    <a:lnTo>
                      <a:pt x="150" y="9"/>
                    </a:lnTo>
                    <a:lnTo>
                      <a:pt x="157" y="9"/>
                    </a:lnTo>
                    <a:lnTo>
                      <a:pt x="163" y="18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77" y="37"/>
                    </a:lnTo>
                    <a:lnTo>
                      <a:pt x="183" y="4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3" y="66"/>
                    </a:lnTo>
                    <a:lnTo>
                      <a:pt x="236" y="75"/>
                    </a:lnTo>
                    <a:lnTo>
                      <a:pt x="242" y="75"/>
                    </a:lnTo>
                    <a:lnTo>
                      <a:pt x="249" y="84"/>
                    </a:lnTo>
                    <a:lnTo>
                      <a:pt x="255" y="94"/>
                    </a:lnTo>
                    <a:lnTo>
                      <a:pt x="255" y="103"/>
                    </a:lnTo>
                    <a:lnTo>
                      <a:pt x="262" y="103"/>
                    </a:lnTo>
                    <a:lnTo>
                      <a:pt x="262" y="112"/>
                    </a:lnTo>
                    <a:lnTo>
                      <a:pt x="262" y="122"/>
                    </a:lnTo>
                    <a:lnTo>
                      <a:pt x="262" y="132"/>
                    </a:lnTo>
                    <a:lnTo>
                      <a:pt x="262" y="141"/>
                    </a:lnTo>
                    <a:lnTo>
                      <a:pt x="262" y="150"/>
                    </a:lnTo>
                    <a:lnTo>
                      <a:pt x="262" y="160"/>
                    </a:lnTo>
                    <a:lnTo>
                      <a:pt x="262" y="169"/>
                    </a:lnTo>
                    <a:lnTo>
                      <a:pt x="262" y="179"/>
                    </a:lnTo>
                    <a:lnTo>
                      <a:pt x="269" y="188"/>
                    </a:lnTo>
                    <a:lnTo>
                      <a:pt x="269" y="197"/>
                    </a:lnTo>
                    <a:lnTo>
                      <a:pt x="269" y="207"/>
                    </a:lnTo>
                    <a:lnTo>
                      <a:pt x="269" y="216"/>
                    </a:lnTo>
                    <a:lnTo>
                      <a:pt x="269" y="225"/>
                    </a:lnTo>
                    <a:lnTo>
                      <a:pt x="269" y="235"/>
                    </a:lnTo>
                    <a:lnTo>
                      <a:pt x="269" y="245"/>
                    </a:lnTo>
                    <a:lnTo>
                      <a:pt x="262" y="254"/>
                    </a:lnTo>
                    <a:lnTo>
                      <a:pt x="262" y="263"/>
                    </a:lnTo>
                    <a:lnTo>
                      <a:pt x="255" y="273"/>
                    </a:lnTo>
                    <a:lnTo>
                      <a:pt x="249" y="282"/>
                    </a:lnTo>
                    <a:lnTo>
                      <a:pt x="242" y="291"/>
                    </a:lnTo>
                    <a:lnTo>
                      <a:pt x="242" y="301"/>
                    </a:lnTo>
                    <a:lnTo>
                      <a:pt x="242" y="471"/>
                    </a:lnTo>
                    <a:lnTo>
                      <a:pt x="236" y="461"/>
                    </a:lnTo>
                    <a:lnTo>
                      <a:pt x="236" y="452"/>
                    </a:lnTo>
                    <a:lnTo>
                      <a:pt x="229" y="433"/>
                    </a:lnTo>
                    <a:lnTo>
                      <a:pt x="216" y="414"/>
                    </a:lnTo>
                    <a:lnTo>
                      <a:pt x="216" y="273"/>
                    </a:lnTo>
                    <a:lnTo>
                      <a:pt x="210" y="263"/>
                    </a:lnTo>
                    <a:lnTo>
                      <a:pt x="210" y="254"/>
                    </a:lnTo>
                    <a:lnTo>
                      <a:pt x="203" y="254"/>
                    </a:lnTo>
                    <a:lnTo>
                      <a:pt x="203" y="245"/>
                    </a:lnTo>
                    <a:lnTo>
                      <a:pt x="197" y="235"/>
                    </a:lnTo>
                    <a:lnTo>
                      <a:pt x="190" y="225"/>
                    </a:lnTo>
                    <a:lnTo>
                      <a:pt x="190" y="216"/>
                    </a:lnTo>
                    <a:lnTo>
                      <a:pt x="183" y="207"/>
                    </a:lnTo>
                    <a:lnTo>
                      <a:pt x="183" y="197"/>
                    </a:lnTo>
                    <a:lnTo>
                      <a:pt x="183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50"/>
                    </a:lnTo>
                    <a:lnTo>
                      <a:pt x="163" y="141"/>
                    </a:lnTo>
                    <a:lnTo>
                      <a:pt x="163" y="132"/>
                    </a:lnTo>
                    <a:lnTo>
                      <a:pt x="157" y="122"/>
                    </a:lnTo>
                    <a:lnTo>
                      <a:pt x="157" y="112"/>
                    </a:lnTo>
                    <a:lnTo>
                      <a:pt x="150" y="112"/>
                    </a:lnTo>
                    <a:lnTo>
                      <a:pt x="150" y="103"/>
                    </a:lnTo>
                    <a:lnTo>
                      <a:pt x="144" y="103"/>
                    </a:lnTo>
                    <a:lnTo>
                      <a:pt x="137" y="94"/>
                    </a:lnTo>
                    <a:lnTo>
                      <a:pt x="131" y="94"/>
                    </a:lnTo>
                    <a:lnTo>
                      <a:pt x="124" y="94"/>
                    </a:lnTo>
                    <a:lnTo>
                      <a:pt x="118" y="94"/>
                    </a:lnTo>
                    <a:lnTo>
                      <a:pt x="118" y="103"/>
                    </a:lnTo>
                    <a:lnTo>
                      <a:pt x="118" y="112"/>
                    </a:lnTo>
                    <a:lnTo>
                      <a:pt x="111" y="112"/>
                    </a:lnTo>
                    <a:lnTo>
                      <a:pt x="111" y="122"/>
                    </a:lnTo>
                    <a:lnTo>
                      <a:pt x="111" y="132"/>
                    </a:lnTo>
                    <a:lnTo>
                      <a:pt x="111" y="150"/>
                    </a:lnTo>
                    <a:lnTo>
                      <a:pt x="111" y="160"/>
                    </a:lnTo>
                    <a:lnTo>
                      <a:pt x="111" y="169"/>
                    </a:lnTo>
                    <a:lnTo>
                      <a:pt x="111" y="188"/>
                    </a:lnTo>
                    <a:lnTo>
                      <a:pt x="111" y="197"/>
                    </a:lnTo>
                    <a:lnTo>
                      <a:pt x="111" y="207"/>
                    </a:lnTo>
                    <a:lnTo>
                      <a:pt x="111" y="225"/>
                    </a:lnTo>
                    <a:lnTo>
                      <a:pt x="111" y="235"/>
                    </a:lnTo>
                    <a:lnTo>
                      <a:pt x="111" y="254"/>
                    </a:lnTo>
                    <a:lnTo>
                      <a:pt x="105" y="263"/>
                    </a:lnTo>
                    <a:lnTo>
                      <a:pt x="105" y="273"/>
                    </a:lnTo>
                    <a:lnTo>
                      <a:pt x="105" y="282"/>
                    </a:lnTo>
                    <a:lnTo>
                      <a:pt x="98" y="291"/>
                    </a:lnTo>
                    <a:lnTo>
                      <a:pt x="98" y="301"/>
                    </a:lnTo>
                    <a:lnTo>
                      <a:pt x="91" y="310"/>
                    </a:lnTo>
                    <a:lnTo>
                      <a:pt x="85" y="320"/>
                    </a:lnTo>
                    <a:lnTo>
                      <a:pt x="85" y="329"/>
                    </a:lnTo>
                    <a:lnTo>
                      <a:pt x="78" y="329"/>
                    </a:lnTo>
                    <a:lnTo>
                      <a:pt x="71" y="338"/>
                    </a:lnTo>
                    <a:lnTo>
                      <a:pt x="65" y="338"/>
                    </a:lnTo>
                    <a:lnTo>
                      <a:pt x="65" y="348"/>
                    </a:lnTo>
                    <a:lnTo>
                      <a:pt x="58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2" y="386"/>
                    </a:lnTo>
                    <a:lnTo>
                      <a:pt x="45" y="395"/>
                    </a:lnTo>
                    <a:lnTo>
                      <a:pt x="39" y="414"/>
                    </a:lnTo>
                    <a:lnTo>
                      <a:pt x="26" y="433"/>
                    </a:lnTo>
                    <a:lnTo>
                      <a:pt x="19" y="442"/>
                    </a:lnTo>
                    <a:lnTo>
                      <a:pt x="13" y="452"/>
                    </a:lnTo>
                    <a:lnTo>
                      <a:pt x="0" y="461"/>
                    </a:lnTo>
                    <a:lnTo>
                      <a:pt x="6" y="452"/>
                    </a:lnTo>
                    <a:lnTo>
                      <a:pt x="13" y="442"/>
                    </a:lnTo>
                    <a:lnTo>
                      <a:pt x="19" y="433"/>
                    </a:lnTo>
                    <a:lnTo>
                      <a:pt x="19" y="414"/>
                    </a:lnTo>
                    <a:lnTo>
                      <a:pt x="26" y="404"/>
                    </a:lnTo>
                    <a:lnTo>
                      <a:pt x="26" y="395"/>
                    </a:lnTo>
                    <a:lnTo>
                      <a:pt x="26" y="386"/>
                    </a:lnTo>
                    <a:lnTo>
                      <a:pt x="32" y="376"/>
                    </a:lnTo>
                    <a:lnTo>
                      <a:pt x="32" y="358"/>
                    </a:lnTo>
                    <a:lnTo>
                      <a:pt x="32" y="338"/>
                    </a:lnTo>
                    <a:lnTo>
                      <a:pt x="32" y="329"/>
                    </a:lnTo>
                    <a:lnTo>
                      <a:pt x="32" y="310"/>
                    </a:lnTo>
                    <a:lnTo>
                      <a:pt x="32" y="291"/>
                    </a:lnTo>
                    <a:lnTo>
                      <a:pt x="32" y="282"/>
                    </a:lnTo>
                    <a:lnTo>
                      <a:pt x="32" y="273"/>
                    </a:lnTo>
                    <a:lnTo>
                      <a:pt x="32" y="254"/>
                    </a:lnTo>
                    <a:lnTo>
                      <a:pt x="32" y="245"/>
                    </a:lnTo>
                    <a:lnTo>
                      <a:pt x="32" y="235"/>
                    </a:lnTo>
                    <a:lnTo>
                      <a:pt x="39" y="225"/>
                    </a:lnTo>
                    <a:lnTo>
                      <a:pt x="39" y="216"/>
                    </a:lnTo>
                    <a:lnTo>
                      <a:pt x="45" y="207"/>
                    </a:lnTo>
                    <a:lnTo>
                      <a:pt x="45" y="197"/>
                    </a:lnTo>
                    <a:lnTo>
                      <a:pt x="52" y="188"/>
                    </a:lnTo>
                    <a:lnTo>
                      <a:pt x="52" y="179"/>
                    </a:lnTo>
                    <a:lnTo>
                      <a:pt x="52" y="169"/>
                    </a:lnTo>
                    <a:lnTo>
                      <a:pt x="52" y="160"/>
                    </a:lnTo>
                    <a:lnTo>
                      <a:pt x="52" y="150"/>
                    </a:lnTo>
                    <a:lnTo>
                      <a:pt x="45" y="141"/>
                    </a:lnTo>
                    <a:lnTo>
                      <a:pt x="39" y="13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32" y="84"/>
                    </a:lnTo>
                    <a:lnTo>
                      <a:pt x="39" y="75"/>
                    </a:lnTo>
                    <a:lnTo>
                      <a:pt x="39" y="66"/>
                    </a:lnTo>
                    <a:lnTo>
                      <a:pt x="45" y="66"/>
                    </a:lnTo>
                    <a:lnTo>
                      <a:pt x="45" y="56"/>
                    </a:lnTo>
                    <a:lnTo>
                      <a:pt x="52" y="56"/>
                    </a:lnTo>
                    <a:lnTo>
                      <a:pt x="58" y="46"/>
                    </a:lnTo>
                    <a:lnTo>
                      <a:pt x="65" y="46"/>
                    </a:lnTo>
                    <a:lnTo>
                      <a:pt x="65" y="37"/>
                    </a:lnTo>
                    <a:lnTo>
                      <a:pt x="71" y="28"/>
                    </a:lnTo>
                    <a:lnTo>
                      <a:pt x="71" y="18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18" y="9"/>
                    </a:lnTo>
                    <a:lnTo>
                      <a:pt x="98" y="28"/>
                    </a:lnTo>
                    <a:lnTo>
                      <a:pt x="105" y="28"/>
                    </a:lnTo>
                    <a:lnTo>
                      <a:pt x="105" y="18"/>
                    </a:lnTo>
                    <a:lnTo>
                      <a:pt x="111" y="18"/>
                    </a:lnTo>
                    <a:lnTo>
                      <a:pt x="118" y="9"/>
                    </a:lnTo>
                    <a:lnTo>
                      <a:pt x="124" y="9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Freeform 86"/>
              <p:cNvSpPr>
                <a:spLocks/>
              </p:cNvSpPr>
              <p:nvPr/>
            </p:nvSpPr>
            <p:spPr bwMode="auto">
              <a:xfrm>
                <a:off x="1023" y="1649"/>
                <a:ext cx="149" cy="49"/>
              </a:xfrm>
              <a:custGeom>
                <a:avLst/>
                <a:gdLst/>
                <a:ahLst/>
                <a:cxnLst>
                  <a:cxn ang="0">
                    <a:pos x="166" y="38"/>
                  </a:cxn>
                  <a:cxn ang="0">
                    <a:pos x="146" y="28"/>
                  </a:cxn>
                  <a:cxn ang="0">
                    <a:pos x="139" y="19"/>
                  </a:cxn>
                  <a:cxn ang="0">
                    <a:pos x="132" y="9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19" y="0"/>
                  </a:cxn>
                  <a:cxn ang="0">
                    <a:pos x="112" y="0"/>
                  </a:cxn>
                  <a:cxn ang="0">
                    <a:pos x="112" y="9"/>
                  </a:cxn>
                  <a:cxn ang="0">
                    <a:pos x="106" y="9"/>
                  </a:cxn>
                  <a:cxn ang="0">
                    <a:pos x="106" y="19"/>
                  </a:cxn>
                  <a:cxn ang="0">
                    <a:pos x="99" y="19"/>
                  </a:cxn>
                  <a:cxn ang="0">
                    <a:pos x="92" y="28"/>
                  </a:cxn>
                  <a:cxn ang="0">
                    <a:pos x="86" y="28"/>
                  </a:cxn>
                  <a:cxn ang="0">
                    <a:pos x="79" y="28"/>
                  </a:cxn>
                  <a:cxn ang="0">
                    <a:pos x="73" y="28"/>
                  </a:cxn>
                  <a:cxn ang="0">
                    <a:pos x="59" y="28"/>
                  </a:cxn>
                  <a:cxn ang="0">
                    <a:pos x="53" y="19"/>
                  </a:cxn>
                  <a:cxn ang="0">
                    <a:pos x="39" y="19"/>
                  </a:cxn>
                  <a:cxn ang="0">
                    <a:pos x="26" y="19"/>
                  </a:cxn>
                  <a:cxn ang="0">
                    <a:pos x="19" y="28"/>
                  </a:cxn>
                  <a:cxn ang="0">
                    <a:pos x="13" y="28"/>
                  </a:cxn>
                  <a:cxn ang="0">
                    <a:pos x="6" y="38"/>
                  </a:cxn>
                  <a:cxn ang="0">
                    <a:pos x="0" y="48"/>
                  </a:cxn>
                </a:cxnLst>
                <a:rect l="0" t="0" r="r" b="b"/>
                <a:pathLst>
                  <a:path w="167" h="49">
                    <a:moveTo>
                      <a:pt x="166" y="38"/>
                    </a:moveTo>
                    <a:lnTo>
                      <a:pt x="146" y="28"/>
                    </a:lnTo>
                    <a:lnTo>
                      <a:pt x="139" y="19"/>
                    </a:lnTo>
                    <a:lnTo>
                      <a:pt x="132" y="9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9" y="0"/>
                    </a:lnTo>
                    <a:lnTo>
                      <a:pt x="112" y="0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6" y="19"/>
                    </a:lnTo>
                    <a:lnTo>
                      <a:pt x="99" y="19"/>
                    </a:lnTo>
                    <a:lnTo>
                      <a:pt x="92" y="28"/>
                    </a:lnTo>
                    <a:lnTo>
                      <a:pt x="86" y="28"/>
                    </a:lnTo>
                    <a:lnTo>
                      <a:pt x="79" y="28"/>
                    </a:lnTo>
                    <a:lnTo>
                      <a:pt x="73" y="28"/>
                    </a:lnTo>
                    <a:lnTo>
                      <a:pt x="59" y="28"/>
                    </a:lnTo>
                    <a:lnTo>
                      <a:pt x="53" y="19"/>
                    </a:lnTo>
                    <a:lnTo>
                      <a:pt x="39" y="19"/>
                    </a:lnTo>
                    <a:lnTo>
                      <a:pt x="26" y="19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6" y="3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Freeform 87"/>
              <p:cNvSpPr>
                <a:spLocks/>
              </p:cNvSpPr>
              <p:nvPr/>
            </p:nvSpPr>
            <p:spPr bwMode="auto">
              <a:xfrm>
                <a:off x="1118" y="1677"/>
                <a:ext cx="78" cy="231"/>
              </a:xfrm>
              <a:custGeom>
                <a:avLst/>
                <a:gdLst/>
                <a:ahLst/>
                <a:cxnLst>
                  <a:cxn ang="0">
                    <a:pos x="87" y="230"/>
                  </a:cxn>
                  <a:cxn ang="0">
                    <a:pos x="87" y="210"/>
                  </a:cxn>
                  <a:cxn ang="0">
                    <a:pos x="87" y="192"/>
                  </a:cxn>
                  <a:cxn ang="0">
                    <a:pos x="87" y="182"/>
                  </a:cxn>
                  <a:cxn ang="0">
                    <a:pos x="87" y="172"/>
                  </a:cxn>
                  <a:cxn ang="0">
                    <a:pos x="87" y="163"/>
                  </a:cxn>
                  <a:cxn ang="0">
                    <a:pos x="87" y="153"/>
                  </a:cxn>
                  <a:cxn ang="0">
                    <a:pos x="87" y="143"/>
                  </a:cxn>
                  <a:cxn ang="0">
                    <a:pos x="87" y="133"/>
                  </a:cxn>
                  <a:cxn ang="0">
                    <a:pos x="80" y="124"/>
                  </a:cxn>
                  <a:cxn ang="0">
                    <a:pos x="80" y="115"/>
                  </a:cxn>
                  <a:cxn ang="0">
                    <a:pos x="73" y="105"/>
                  </a:cxn>
                  <a:cxn ang="0">
                    <a:pos x="73" y="96"/>
                  </a:cxn>
                  <a:cxn ang="0">
                    <a:pos x="53" y="66"/>
                  </a:cxn>
                  <a:cxn ang="0">
                    <a:pos x="33" y="29"/>
                  </a:cxn>
                  <a:cxn ang="0">
                    <a:pos x="20" y="19"/>
                  </a:cxn>
                  <a:cxn ang="0">
                    <a:pos x="13" y="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88" h="231">
                    <a:moveTo>
                      <a:pt x="87" y="230"/>
                    </a:moveTo>
                    <a:lnTo>
                      <a:pt x="87" y="210"/>
                    </a:lnTo>
                    <a:lnTo>
                      <a:pt x="87" y="192"/>
                    </a:lnTo>
                    <a:lnTo>
                      <a:pt x="87" y="182"/>
                    </a:lnTo>
                    <a:lnTo>
                      <a:pt x="87" y="172"/>
                    </a:lnTo>
                    <a:lnTo>
                      <a:pt x="87" y="163"/>
                    </a:lnTo>
                    <a:lnTo>
                      <a:pt x="87" y="153"/>
                    </a:lnTo>
                    <a:lnTo>
                      <a:pt x="87" y="143"/>
                    </a:lnTo>
                    <a:lnTo>
                      <a:pt x="87" y="133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5"/>
                    </a:lnTo>
                    <a:lnTo>
                      <a:pt x="73" y="96"/>
                    </a:lnTo>
                    <a:lnTo>
                      <a:pt x="53" y="66"/>
                    </a:lnTo>
                    <a:lnTo>
                      <a:pt x="33" y="29"/>
                    </a:lnTo>
                    <a:lnTo>
                      <a:pt x="20" y="1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Freeform 88"/>
              <p:cNvSpPr>
                <a:spLocks/>
              </p:cNvSpPr>
              <p:nvPr/>
            </p:nvSpPr>
            <p:spPr bwMode="auto">
              <a:xfrm>
                <a:off x="1017" y="1688"/>
                <a:ext cx="54" cy="344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53" y="9"/>
                  </a:cxn>
                  <a:cxn ang="0">
                    <a:pos x="46" y="19"/>
                  </a:cxn>
                  <a:cxn ang="0">
                    <a:pos x="46" y="28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76"/>
                  </a:cxn>
                  <a:cxn ang="0">
                    <a:pos x="53" y="85"/>
                  </a:cxn>
                  <a:cxn ang="0">
                    <a:pos x="53" y="95"/>
                  </a:cxn>
                  <a:cxn ang="0">
                    <a:pos x="53" y="104"/>
                  </a:cxn>
                  <a:cxn ang="0">
                    <a:pos x="53" y="114"/>
                  </a:cxn>
                  <a:cxn ang="0">
                    <a:pos x="53" y="123"/>
                  </a:cxn>
                  <a:cxn ang="0">
                    <a:pos x="53" y="133"/>
                  </a:cxn>
                  <a:cxn ang="0">
                    <a:pos x="46" y="142"/>
                  </a:cxn>
                  <a:cxn ang="0">
                    <a:pos x="46" y="162"/>
                  </a:cxn>
                  <a:cxn ang="0">
                    <a:pos x="40" y="180"/>
                  </a:cxn>
                  <a:cxn ang="0">
                    <a:pos x="40" y="200"/>
                  </a:cxn>
                  <a:cxn ang="0">
                    <a:pos x="33" y="219"/>
                  </a:cxn>
                  <a:cxn ang="0">
                    <a:pos x="33" y="228"/>
                  </a:cxn>
                  <a:cxn ang="0">
                    <a:pos x="26" y="238"/>
                  </a:cxn>
                  <a:cxn ang="0">
                    <a:pos x="26" y="247"/>
                  </a:cxn>
                  <a:cxn ang="0">
                    <a:pos x="20" y="247"/>
                  </a:cxn>
                  <a:cxn ang="0">
                    <a:pos x="20" y="257"/>
                  </a:cxn>
                  <a:cxn ang="0">
                    <a:pos x="20" y="266"/>
                  </a:cxn>
                  <a:cxn ang="0">
                    <a:pos x="20" y="276"/>
                  </a:cxn>
                  <a:cxn ang="0">
                    <a:pos x="0" y="343"/>
                  </a:cxn>
                </a:cxnLst>
                <a:rect l="0" t="0" r="r" b="b"/>
                <a:pathLst>
                  <a:path w="61" h="344">
                    <a:moveTo>
                      <a:pt x="60" y="0"/>
                    </a:moveTo>
                    <a:lnTo>
                      <a:pt x="53" y="0"/>
                    </a:lnTo>
                    <a:lnTo>
                      <a:pt x="53" y="9"/>
                    </a:lnTo>
                    <a:lnTo>
                      <a:pt x="46" y="19"/>
                    </a:lnTo>
                    <a:lnTo>
                      <a:pt x="46" y="28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95"/>
                    </a:lnTo>
                    <a:lnTo>
                      <a:pt x="53" y="104"/>
                    </a:lnTo>
                    <a:lnTo>
                      <a:pt x="53" y="114"/>
                    </a:lnTo>
                    <a:lnTo>
                      <a:pt x="53" y="123"/>
                    </a:lnTo>
                    <a:lnTo>
                      <a:pt x="53" y="133"/>
                    </a:lnTo>
                    <a:lnTo>
                      <a:pt x="46" y="142"/>
                    </a:lnTo>
                    <a:lnTo>
                      <a:pt x="46" y="162"/>
                    </a:lnTo>
                    <a:lnTo>
                      <a:pt x="40" y="180"/>
                    </a:lnTo>
                    <a:lnTo>
                      <a:pt x="40" y="200"/>
                    </a:lnTo>
                    <a:lnTo>
                      <a:pt x="33" y="219"/>
                    </a:lnTo>
                    <a:lnTo>
                      <a:pt x="33" y="228"/>
                    </a:lnTo>
                    <a:lnTo>
                      <a:pt x="26" y="238"/>
                    </a:lnTo>
                    <a:lnTo>
                      <a:pt x="26" y="247"/>
                    </a:lnTo>
                    <a:lnTo>
                      <a:pt x="20" y="247"/>
                    </a:lnTo>
                    <a:lnTo>
                      <a:pt x="20" y="257"/>
                    </a:lnTo>
                    <a:lnTo>
                      <a:pt x="20" y="266"/>
                    </a:lnTo>
                    <a:lnTo>
                      <a:pt x="20" y="276"/>
                    </a:lnTo>
                    <a:lnTo>
                      <a:pt x="0" y="343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Freeform 89"/>
              <p:cNvSpPr>
                <a:spLocks/>
              </p:cNvSpPr>
              <p:nvPr/>
            </p:nvSpPr>
            <p:spPr bwMode="auto">
              <a:xfrm>
                <a:off x="1304" y="1764"/>
                <a:ext cx="264" cy="471"/>
              </a:xfrm>
              <a:custGeom>
                <a:avLst/>
                <a:gdLst/>
                <a:ahLst/>
                <a:cxnLst>
                  <a:cxn ang="0">
                    <a:pos x="6" y="188"/>
                  </a:cxn>
                  <a:cxn ang="0">
                    <a:pos x="20" y="178"/>
                  </a:cxn>
                  <a:cxn ang="0">
                    <a:pos x="26" y="160"/>
                  </a:cxn>
                  <a:cxn ang="0">
                    <a:pos x="26" y="131"/>
                  </a:cxn>
                  <a:cxn ang="0">
                    <a:pos x="26" y="84"/>
                  </a:cxn>
                  <a:cxn ang="0">
                    <a:pos x="33" y="56"/>
                  </a:cxn>
                  <a:cxn ang="0">
                    <a:pos x="46" y="28"/>
                  </a:cxn>
                  <a:cxn ang="0">
                    <a:pos x="65" y="9"/>
                  </a:cxn>
                  <a:cxn ang="0">
                    <a:pos x="78" y="0"/>
                  </a:cxn>
                  <a:cxn ang="0">
                    <a:pos x="98" y="0"/>
                  </a:cxn>
                  <a:cxn ang="0">
                    <a:pos x="118" y="9"/>
                  </a:cxn>
                  <a:cxn ang="0">
                    <a:pos x="138" y="28"/>
                  </a:cxn>
                  <a:cxn ang="0">
                    <a:pos x="144" y="46"/>
                  </a:cxn>
                  <a:cxn ang="0">
                    <a:pos x="157" y="65"/>
                  </a:cxn>
                  <a:cxn ang="0">
                    <a:pos x="164" y="94"/>
                  </a:cxn>
                  <a:cxn ang="0">
                    <a:pos x="170" y="131"/>
                  </a:cxn>
                  <a:cxn ang="0">
                    <a:pos x="177" y="169"/>
                  </a:cxn>
                  <a:cxn ang="0">
                    <a:pos x="190" y="188"/>
                  </a:cxn>
                  <a:cxn ang="0">
                    <a:pos x="204" y="206"/>
                  </a:cxn>
                  <a:cxn ang="0">
                    <a:pos x="217" y="235"/>
                  </a:cxn>
                  <a:cxn ang="0">
                    <a:pos x="217" y="263"/>
                  </a:cxn>
                  <a:cxn ang="0">
                    <a:pos x="223" y="300"/>
                  </a:cxn>
                  <a:cxn ang="0">
                    <a:pos x="230" y="338"/>
                  </a:cxn>
                  <a:cxn ang="0">
                    <a:pos x="243" y="385"/>
                  </a:cxn>
                  <a:cxn ang="0">
                    <a:pos x="249" y="413"/>
                  </a:cxn>
                  <a:cxn ang="0">
                    <a:pos x="269" y="441"/>
                  </a:cxn>
                  <a:cxn ang="0">
                    <a:pos x="289" y="470"/>
                  </a:cxn>
                  <a:cxn ang="0">
                    <a:pos x="282" y="470"/>
                  </a:cxn>
                  <a:cxn ang="0">
                    <a:pos x="256" y="441"/>
                  </a:cxn>
                  <a:cxn ang="0">
                    <a:pos x="223" y="404"/>
                  </a:cxn>
                  <a:cxn ang="0">
                    <a:pos x="197" y="366"/>
                  </a:cxn>
                  <a:cxn ang="0">
                    <a:pos x="183" y="338"/>
                  </a:cxn>
                  <a:cxn ang="0">
                    <a:pos x="170" y="309"/>
                  </a:cxn>
                  <a:cxn ang="0">
                    <a:pos x="164" y="281"/>
                  </a:cxn>
                  <a:cxn ang="0">
                    <a:pos x="164" y="253"/>
                  </a:cxn>
                  <a:cxn ang="0">
                    <a:pos x="157" y="225"/>
                  </a:cxn>
                  <a:cxn ang="0">
                    <a:pos x="144" y="216"/>
                  </a:cxn>
                  <a:cxn ang="0">
                    <a:pos x="125" y="197"/>
                  </a:cxn>
                  <a:cxn ang="0">
                    <a:pos x="98" y="160"/>
                  </a:cxn>
                  <a:cxn ang="0">
                    <a:pos x="85" y="122"/>
                  </a:cxn>
                  <a:cxn ang="0">
                    <a:pos x="65" y="112"/>
                  </a:cxn>
                  <a:cxn ang="0">
                    <a:pos x="52" y="122"/>
                  </a:cxn>
                  <a:cxn ang="0">
                    <a:pos x="33" y="140"/>
                  </a:cxn>
                  <a:cxn ang="0">
                    <a:pos x="26" y="169"/>
                  </a:cxn>
                  <a:cxn ang="0">
                    <a:pos x="6" y="188"/>
                  </a:cxn>
                </a:cxnLst>
                <a:rect l="0" t="0" r="r" b="b"/>
                <a:pathLst>
                  <a:path w="297" h="471">
                    <a:moveTo>
                      <a:pt x="0" y="188"/>
                    </a:moveTo>
                    <a:lnTo>
                      <a:pt x="0" y="188"/>
                    </a:lnTo>
                    <a:lnTo>
                      <a:pt x="6" y="188"/>
                    </a:lnTo>
                    <a:lnTo>
                      <a:pt x="13" y="188"/>
                    </a:lnTo>
                    <a:lnTo>
                      <a:pt x="13" y="178"/>
                    </a:lnTo>
                    <a:lnTo>
                      <a:pt x="20" y="178"/>
                    </a:lnTo>
                    <a:lnTo>
                      <a:pt x="20" y="169"/>
                    </a:lnTo>
                    <a:lnTo>
                      <a:pt x="20" y="160"/>
                    </a:lnTo>
                    <a:lnTo>
                      <a:pt x="26" y="160"/>
                    </a:lnTo>
                    <a:lnTo>
                      <a:pt x="26" y="150"/>
                    </a:lnTo>
                    <a:lnTo>
                      <a:pt x="26" y="140"/>
                    </a:lnTo>
                    <a:lnTo>
                      <a:pt x="26" y="131"/>
                    </a:lnTo>
                    <a:lnTo>
                      <a:pt x="26" y="122"/>
                    </a:lnTo>
                    <a:lnTo>
                      <a:pt x="20" y="103"/>
                    </a:lnTo>
                    <a:lnTo>
                      <a:pt x="26" y="84"/>
                    </a:lnTo>
                    <a:lnTo>
                      <a:pt x="26" y="74"/>
                    </a:lnTo>
                    <a:lnTo>
                      <a:pt x="26" y="65"/>
                    </a:lnTo>
                    <a:lnTo>
                      <a:pt x="33" y="56"/>
                    </a:lnTo>
                    <a:lnTo>
                      <a:pt x="33" y="46"/>
                    </a:lnTo>
                    <a:lnTo>
                      <a:pt x="39" y="37"/>
                    </a:lnTo>
                    <a:lnTo>
                      <a:pt x="46" y="28"/>
                    </a:lnTo>
                    <a:lnTo>
                      <a:pt x="52" y="18"/>
                    </a:lnTo>
                    <a:lnTo>
                      <a:pt x="59" y="9"/>
                    </a:lnTo>
                    <a:lnTo>
                      <a:pt x="65" y="9"/>
                    </a:lnTo>
                    <a:lnTo>
                      <a:pt x="72" y="9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9"/>
                    </a:lnTo>
                    <a:lnTo>
                      <a:pt x="112" y="9"/>
                    </a:lnTo>
                    <a:lnTo>
                      <a:pt x="118" y="9"/>
                    </a:lnTo>
                    <a:lnTo>
                      <a:pt x="125" y="18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38" y="37"/>
                    </a:lnTo>
                    <a:lnTo>
                      <a:pt x="144" y="37"/>
                    </a:lnTo>
                    <a:lnTo>
                      <a:pt x="144" y="46"/>
                    </a:lnTo>
                    <a:lnTo>
                      <a:pt x="151" y="46"/>
                    </a:lnTo>
                    <a:lnTo>
                      <a:pt x="151" y="56"/>
                    </a:lnTo>
                    <a:lnTo>
                      <a:pt x="157" y="65"/>
                    </a:lnTo>
                    <a:lnTo>
                      <a:pt x="157" y="74"/>
                    </a:lnTo>
                    <a:lnTo>
                      <a:pt x="164" y="84"/>
                    </a:lnTo>
                    <a:lnTo>
                      <a:pt x="164" y="94"/>
                    </a:lnTo>
                    <a:lnTo>
                      <a:pt x="164" y="112"/>
                    </a:lnTo>
                    <a:lnTo>
                      <a:pt x="170" y="122"/>
                    </a:lnTo>
                    <a:lnTo>
                      <a:pt x="170" y="131"/>
                    </a:lnTo>
                    <a:lnTo>
                      <a:pt x="170" y="150"/>
                    </a:lnTo>
                    <a:lnTo>
                      <a:pt x="177" y="160"/>
                    </a:lnTo>
                    <a:lnTo>
                      <a:pt x="177" y="169"/>
                    </a:lnTo>
                    <a:lnTo>
                      <a:pt x="183" y="178"/>
                    </a:lnTo>
                    <a:lnTo>
                      <a:pt x="190" y="178"/>
                    </a:lnTo>
                    <a:lnTo>
                      <a:pt x="190" y="188"/>
                    </a:lnTo>
                    <a:lnTo>
                      <a:pt x="197" y="188"/>
                    </a:lnTo>
                    <a:lnTo>
                      <a:pt x="204" y="197"/>
                    </a:lnTo>
                    <a:lnTo>
                      <a:pt x="204" y="206"/>
                    </a:lnTo>
                    <a:lnTo>
                      <a:pt x="210" y="216"/>
                    </a:lnTo>
                    <a:lnTo>
                      <a:pt x="210" y="225"/>
                    </a:lnTo>
                    <a:lnTo>
                      <a:pt x="217" y="235"/>
                    </a:lnTo>
                    <a:lnTo>
                      <a:pt x="217" y="244"/>
                    </a:lnTo>
                    <a:lnTo>
                      <a:pt x="217" y="253"/>
                    </a:lnTo>
                    <a:lnTo>
                      <a:pt x="217" y="263"/>
                    </a:lnTo>
                    <a:lnTo>
                      <a:pt x="223" y="281"/>
                    </a:lnTo>
                    <a:lnTo>
                      <a:pt x="223" y="291"/>
                    </a:lnTo>
                    <a:lnTo>
                      <a:pt x="223" y="300"/>
                    </a:lnTo>
                    <a:lnTo>
                      <a:pt x="223" y="319"/>
                    </a:lnTo>
                    <a:lnTo>
                      <a:pt x="223" y="329"/>
                    </a:lnTo>
                    <a:lnTo>
                      <a:pt x="230" y="338"/>
                    </a:lnTo>
                    <a:lnTo>
                      <a:pt x="230" y="347"/>
                    </a:lnTo>
                    <a:lnTo>
                      <a:pt x="236" y="366"/>
                    </a:lnTo>
                    <a:lnTo>
                      <a:pt x="243" y="385"/>
                    </a:lnTo>
                    <a:lnTo>
                      <a:pt x="243" y="395"/>
                    </a:lnTo>
                    <a:lnTo>
                      <a:pt x="249" y="404"/>
                    </a:lnTo>
                    <a:lnTo>
                      <a:pt x="249" y="413"/>
                    </a:lnTo>
                    <a:lnTo>
                      <a:pt x="256" y="423"/>
                    </a:lnTo>
                    <a:lnTo>
                      <a:pt x="262" y="432"/>
                    </a:lnTo>
                    <a:lnTo>
                      <a:pt x="269" y="441"/>
                    </a:lnTo>
                    <a:lnTo>
                      <a:pt x="275" y="451"/>
                    </a:lnTo>
                    <a:lnTo>
                      <a:pt x="282" y="460"/>
                    </a:lnTo>
                    <a:lnTo>
                      <a:pt x="289" y="470"/>
                    </a:lnTo>
                    <a:lnTo>
                      <a:pt x="296" y="470"/>
                    </a:lnTo>
                    <a:lnTo>
                      <a:pt x="289" y="470"/>
                    </a:lnTo>
                    <a:lnTo>
                      <a:pt x="282" y="470"/>
                    </a:lnTo>
                    <a:lnTo>
                      <a:pt x="269" y="460"/>
                    </a:lnTo>
                    <a:lnTo>
                      <a:pt x="262" y="451"/>
                    </a:lnTo>
                    <a:lnTo>
                      <a:pt x="256" y="441"/>
                    </a:lnTo>
                    <a:lnTo>
                      <a:pt x="243" y="432"/>
                    </a:lnTo>
                    <a:lnTo>
                      <a:pt x="230" y="413"/>
                    </a:lnTo>
                    <a:lnTo>
                      <a:pt x="223" y="404"/>
                    </a:lnTo>
                    <a:lnTo>
                      <a:pt x="210" y="385"/>
                    </a:lnTo>
                    <a:lnTo>
                      <a:pt x="204" y="375"/>
                    </a:lnTo>
                    <a:lnTo>
                      <a:pt x="197" y="366"/>
                    </a:lnTo>
                    <a:lnTo>
                      <a:pt x="197" y="357"/>
                    </a:lnTo>
                    <a:lnTo>
                      <a:pt x="190" y="347"/>
                    </a:lnTo>
                    <a:lnTo>
                      <a:pt x="183" y="338"/>
                    </a:lnTo>
                    <a:lnTo>
                      <a:pt x="177" y="329"/>
                    </a:lnTo>
                    <a:lnTo>
                      <a:pt x="177" y="319"/>
                    </a:lnTo>
                    <a:lnTo>
                      <a:pt x="170" y="309"/>
                    </a:lnTo>
                    <a:lnTo>
                      <a:pt x="170" y="300"/>
                    </a:lnTo>
                    <a:lnTo>
                      <a:pt x="170" y="291"/>
                    </a:lnTo>
                    <a:lnTo>
                      <a:pt x="164" y="281"/>
                    </a:lnTo>
                    <a:lnTo>
                      <a:pt x="164" y="272"/>
                    </a:lnTo>
                    <a:lnTo>
                      <a:pt x="164" y="263"/>
                    </a:lnTo>
                    <a:lnTo>
                      <a:pt x="164" y="253"/>
                    </a:lnTo>
                    <a:lnTo>
                      <a:pt x="164" y="244"/>
                    </a:lnTo>
                    <a:lnTo>
                      <a:pt x="157" y="235"/>
                    </a:lnTo>
                    <a:lnTo>
                      <a:pt x="157" y="225"/>
                    </a:lnTo>
                    <a:lnTo>
                      <a:pt x="151" y="225"/>
                    </a:lnTo>
                    <a:lnTo>
                      <a:pt x="151" y="216"/>
                    </a:lnTo>
                    <a:lnTo>
                      <a:pt x="144" y="216"/>
                    </a:lnTo>
                    <a:lnTo>
                      <a:pt x="138" y="216"/>
                    </a:lnTo>
                    <a:lnTo>
                      <a:pt x="131" y="206"/>
                    </a:lnTo>
                    <a:lnTo>
                      <a:pt x="125" y="197"/>
                    </a:lnTo>
                    <a:lnTo>
                      <a:pt x="118" y="188"/>
                    </a:lnTo>
                    <a:lnTo>
                      <a:pt x="112" y="178"/>
                    </a:lnTo>
                    <a:lnTo>
                      <a:pt x="98" y="160"/>
                    </a:lnTo>
                    <a:lnTo>
                      <a:pt x="91" y="131"/>
                    </a:lnTo>
                    <a:lnTo>
                      <a:pt x="85" y="131"/>
                    </a:lnTo>
                    <a:lnTo>
                      <a:pt x="85" y="122"/>
                    </a:lnTo>
                    <a:lnTo>
                      <a:pt x="78" y="122"/>
                    </a:lnTo>
                    <a:lnTo>
                      <a:pt x="72" y="112"/>
                    </a:lnTo>
                    <a:lnTo>
                      <a:pt x="65" y="112"/>
                    </a:lnTo>
                    <a:lnTo>
                      <a:pt x="59" y="112"/>
                    </a:lnTo>
                    <a:lnTo>
                      <a:pt x="52" y="112"/>
                    </a:lnTo>
                    <a:lnTo>
                      <a:pt x="52" y="122"/>
                    </a:lnTo>
                    <a:lnTo>
                      <a:pt x="46" y="122"/>
                    </a:lnTo>
                    <a:lnTo>
                      <a:pt x="39" y="131"/>
                    </a:lnTo>
                    <a:lnTo>
                      <a:pt x="33" y="140"/>
                    </a:lnTo>
                    <a:lnTo>
                      <a:pt x="33" y="150"/>
                    </a:lnTo>
                    <a:lnTo>
                      <a:pt x="33" y="160"/>
                    </a:lnTo>
                    <a:lnTo>
                      <a:pt x="26" y="169"/>
                    </a:lnTo>
                    <a:lnTo>
                      <a:pt x="20" y="178"/>
                    </a:lnTo>
                    <a:lnTo>
                      <a:pt x="13" y="188"/>
                    </a:lnTo>
                    <a:lnTo>
                      <a:pt x="6" y="188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Freeform 90"/>
              <p:cNvSpPr>
                <a:spLocks/>
              </p:cNvSpPr>
              <p:nvPr/>
            </p:nvSpPr>
            <p:spPr bwMode="auto">
              <a:xfrm>
                <a:off x="1250" y="1820"/>
                <a:ext cx="85" cy="129"/>
              </a:xfrm>
              <a:custGeom>
                <a:avLst/>
                <a:gdLst/>
                <a:ahLst/>
                <a:cxnLst>
                  <a:cxn ang="0">
                    <a:pos x="95" y="8"/>
                  </a:cxn>
                  <a:cxn ang="0">
                    <a:pos x="95" y="8"/>
                  </a:cxn>
                  <a:cxn ang="0">
                    <a:pos x="88" y="8"/>
                  </a:cxn>
                  <a:cxn ang="0">
                    <a:pos x="81" y="8"/>
                  </a:cxn>
                  <a:cxn ang="0">
                    <a:pos x="81" y="0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38" y="8"/>
                  </a:cxn>
                  <a:cxn ang="0">
                    <a:pos x="31" y="8"/>
                  </a:cxn>
                  <a:cxn ang="0">
                    <a:pos x="25" y="17"/>
                  </a:cxn>
                  <a:cxn ang="0">
                    <a:pos x="19" y="17"/>
                  </a:cxn>
                  <a:cxn ang="0">
                    <a:pos x="19" y="27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6" y="54"/>
                  </a:cxn>
                  <a:cxn ang="0">
                    <a:pos x="6" y="64"/>
                  </a:cxn>
                  <a:cxn ang="0">
                    <a:pos x="6" y="82"/>
                  </a:cxn>
                  <a:cxn ang="0">
                    <a:pos x="0" y="100"/>
                  </a:cxn>
                  <a:cxn ang="0">
                    <a:pos x="0" y="128"/>
                  </a:cxn>
                  <a:cxn ang="0">
                    <a:pos x="95" y="8"/>
                  </a:cxn>
                </a:cxnLst>
                <a:rect l="0" t="0" r="r" b="b"/>
                <a:pathLst>
                  <a:path w="96" h="129">
                    <a:moveTo>
                      <a:pt x="95" y="8"/>
                    </a:moveTo>
                    <a:lnTo>
                      <a:pt x="95" y="8"/>
                    </a:lnTo>
                    <a:lnTo>
                      <a:pt x="88" y="8"/>
                    </a:lnTo>
                    <a:lnTo>
                      <a:pt x="81" y="8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9" y="17"/>
                    </a:lnTo>
                    <a:lnTo>
                      <a:pt x="19" y="27"/>
                    </a:lnTo>
                    <a:lnTo>
                      <a:pt x="13" y="36"/>
                    </a:lnTo>
                    <a:lnTo>
                      <a:pt x="13" y="45"/>
                    </a:lnTo>
                    <a:lnTo>
                      <a:pt x="6" y="54"/>
                    </a:lnTo>
                    <a:lnTo>
                      <a:pt x="6" y="64"/>
                    </a:lnTo>
                    <a:lnTo>
                      <a:pt x="6" y="82"/>
                    </a:lnTo>
                    <a:lnTo>
                      <a:pt x="0" y="100"/>
                    </a:lnTo>
                    <a:lnTo>
                      <a:pt x="0" y="128"/>
                    </a:lnTo>
                    <a:lnTo>
                      <a:pt x="95" y="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Freeform 91"/>
              <p:cNvSpPr>
                <a:spLocks/>
              </p:cNvSpPr>
              <p:nvPr/>
            </p:nvSpPr>
            <p:spPr bwMode="auto">
              <a:xfrm>
                <a:off x="1190" y="1849"/>
                <a:ext cx="134" cy="309"/>
              </a:xfrm>
              <a:custGeom>
                <a:avLst/>
                <a:gdLst/>
                <a:ahLst/>
                <a:cxnLst>
                  <a:cxn ang="0">
                    <a:pos x="6" y="308"/>
                  </a:cxn>
                  <a:cxn ang="0">
                    <a:pos x="13" y="298"/>
                  </a:cxn>
                  <a:cxn ang="0">
                    <a:pos x="26" y="289"/>
                  </a:cxn>
                  <a:cxn ang="0">
                    <a:pos x="45" y="270"/>
                  </a:cxn>
                  <a:cxn ang="0">
                    <a:pos x="64" y="252"/>
                  </a:cxn>
                  <a:cxn ang="0">
                    <a:pos x="77" y="233"/>
                  </a:cxn>
                  <a:cxn ang="0">
                    <a:pos x="84" y="214"/>
                  </a:cxn>
                  <a:cxn ang="0">
                    <a:pos x="97" y="186"/>
                  </a:cxn>
                  <a:cxn ang="0">
                    <a:pos x="97" y="168"/>
                  </a:cxn>
                  <a:cxn ang="0">
                    <a:pos x="103" y="149"/>
                  </a:cxn>
                  <a:cxn ang="0">
                    <a:pos x="103" y="130"/>
                  </a:cxn>
                  <a:cxn ang="0">
                    <a:pos x="116" y="112"/>
                  </a:cxn>
                  <a:cxn ang="0">
                    <a:pos x="129" y="112"/>
                  </a:cxn>
                  <a:cxn ang="0">
                    <a:pos x="135" y="102"/>
                  </a:cxn>
                  <a:cxn ang="0">
                    <a:pos x="142" y="93"/>
                  </a:cxn>
                  <a:cxn ang="0">
                    <a:pos x="142" y="74"/>
                  </a:cxn>
                  <a:cxn ang="0">
                    <a:pos x="149" y="65"/>
                  </a:cxn>
                  <a:cxn ang="0">
                    <a:pos x="149" y="46"/>
                  </a:cxn>
                  <a:cxn ang="0">
                    <a:pos x="149" y="28"/>
                  </a:cxn>
                  <a:cxn ang="0">
                    <a:pos x="142" y="9"/>
                  </a:cxn>
                  <a:cxn ang="0">
                    <a:pos x="149" y="0"/>
                  </a:cxn>
                  <a:cxn ang="0">
                    <a:pos x="129" y="18"/>
                  </a:cxn>
                  <a:cxn ang="0">
                    <a:pos x="103" y="46"/>
                  </a:cxn>
                  <a:cxn ang="0">
                    <a:pos x="71" y="93"/>
                  </a:cxn>
                  <a:cxn ang="0">
                    <a:pos x="58" y="121"/>
                  </a:cxn>
                  <a:cxn ang="0">
                    <a:pos x="38" y="130"/>
                  </a:cxn>
                  <a:cxn ang="0">
                    <a:pos x="26" y="149"/>
                  </a:cxn>
                  <a:cxn ang="0">
                    <a:pos x="13" y="168"/>
                  </a:cxn>
                  <a:cxn ang="0">
                    <a:pos x="6" y="186"/>
                  </a:cxn>
                  <a:cxn ang="0">
                    <a:pos x="0" y="214"/>
                  </a:cxn>
                  <a:cxn ang="0">
                    <a:pos x="0" y="233"/>
                  </a:cxn>
                  <a:cxn ang="0">
                    <a:pos x="0" y="261"/>
                  </a:cxn>
                  <a:cxn ang="0">
                    <a:pos x="0" y="279"/>
                  </a:cxn>
                  <a:cxn ang="0">
                    <a:pos x="6" y="308"/>
                  </a:cxn>
                </a:cxnLst>
                <a:rect l="0" t="0" r="r" b="b"/>
                <a:pathLst>
                  <a:path w="150" h="309">
                    <a:moveTo>
                      <a:pt x="6" y="308"/>
                    </a:moveTo>
                    <a:lnTo>
                      <a:pt x="6" y="308"/>
                    </a:lnTo>
                    <a:lnTo>
                      <a:pt x="6" y="298"/>
                    </a:lnTo>
                    <a:lnTo>
                      <a:pt x="13" y="298"/>
                    </a:lnTo>
                    <a:lnTo>
                      <a:pt x="19" y="289"/>
                    </a:lnTo>
                    <a:lnTo>
                      <a:pt x="26" y="289"/>
                    </a:lnTo>
                    <a:lnTo>
                      <a:pt x="38" y="279"/>
                    </a:lnTo>
                    <a:lnTo>
                      <a:pt x="45" y="270"/>
                    </a:lnTo>
                    <a:lnTo>
                      <a:pt x="51" y="261"/>
                    </a:lnTo>
                    <a:lnTo>
                      <a:pt x="64" y="252"/>
                    </a:lnTo>
                    <a:lnTo>
                      <a:pt x="71" y="242"/>
                    </a:lnTo>
                    <a:lnTo>
                      <a:pt x="77" y="233"/>
                    </a:lnTo>
                    <a:lnTo>
                      <a:pt x="84" y="223"/>
                    </a:lnTo>
                    <a:lnTo>
                      <a:pt x="84" y="214"/>
                    </a:lnTo>
                    <a:lnTo>
                      <a:pt x="90" y="205"/>
                    </a:lnTo>
                    <a:lnTo>
                      <a:pt x="97" y="186"/>
                    </a:lnTo>
                    <a:lnTo>
                      <a:pt x="97" y="177"/>
                    </a:lnTo>
                    <a:lnTo>
                      <a:pt x="97" y="168"/>
                    </a:lnTo>
                    <a:lnTo>
                      <a:pt x="97" y="158"/>
                    </a:lnTo>
                    <a:lnTo>
                      <a:pt x="103" y="149"/>
                    </a:lnTo>
                    <a:lnTo>
                      <a:pt x="103" y="139"/>
                    </a:lnTo>
                    <a:lnTo>
                      <a:pt x="103" y="130"/>
                    </a:lnTo>
                    <a:lnTo>
                      <a:pt x="110" y="121"/>
                    </a:lnTo>
                    <a:lnTo>
                      <a:pt x="116" y="112"/>
                    </a:lnTo>
                    <a:lnTo>
                      <a:pt x="122" y="112"/>
                    </a:lnTo>
                    <a:lnTo>
                      <a:pt x="129" y="112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5" y="93"/>
                    </a:lnTo>
                    <a:lnTo>
                      <a:pt x="142" y="93"/>
                    </a:lnTo>
                    <a:lnTo>
                      <a:pt x="142" y="84"/>
                    </a:lnTo>
                    <a:lnTo>
                      <a:pt x="142" y="74"/>
                    </a:lnTo>
                    <a:lnTo>
                      <a:pt x="149" y="74"/>
                    </a:lnTo>
                    <a:lnTo>
                      <a:pt x="149" y="65"/>
                    </a:lnTo>
                    <a:lnTo>
                      <a:pt x="149" y="55"/>
                    </a:lnTo>
                    <a:lnTo>
                      <a:pt x="149" y="46"/>
                    </a:lnTo>
                    <a:lnTo>
                      <a:pt x="149" y="37"/>
                    </a:lnTo>
                    <a:lnTo>
                      <a:pt x="149" y="28"/>
                    </a:lnTo>
                    <a:lnTo>
                      <a:pt x="142" y="18"/>
                    </a:lnTo>
                    <a:lnTo>
                      <a:pt x="142" y="9"/>
                    </a:lnTo>
                    <a:lnTo>
                      <a:pt x="149" y="9"/>
                    </a:lnTo>
                    <a:lnTo>
                      <a:pt x="149" y="0"/>
                    </a:lnTo>
                    <a:lnTo>
                      <a:pt x="142" y="9"/>
                    </a:lnTo>
                    <a:lnTo>
                      <a:pt x="129" y="18"/>
                    </a:lnTo>
                    <a:lnTo>
                      <a:pt x="116" y="37"/>
                    </a:lnTo>
                    <a:lnTo>
                      <a:pt x="103" y="46"/>
                    </a:lnTo>
                    <a:lnTo>
                      <a:pt x="90" y="74"/>
                    </a:lnTo>
                    <a:lnTo>
                      <a:pt x="71" y="93"/>
                    </a:lnTo>
                    <a:lnTo>
                      <a:pt x="64" y="102"/>
                    </a:lnTo>
                    <a:lnTo>
                      <a:pt x="58" y="121"/>
                    </a:lnTo>
                    <a:lnTo>
                      <a:pt x="45" y="130"/>
                    </a:lnTo>
                    <a:lnTo>
                      <a:pt x="38" y="130"/>
                    </a:lnTo>
                    <a:lnTo>
                      <a:pt x="32" y="139"/>
                    </a:lnTo>
                    <a:lnTo>
                      <a:pt x="26" y="149"/>
                    </a:lnTo>
                    <a:lnTo>
                      <a:pt x="19" y="158"/>
                    </a:lnTo>
                    <a:lnTo>
                      <a:pt x="13" y="168"/>
                    </a:lnTo>
                    <a:lnTo>
                      <a:pt x="13" y="177"/>
                    </a:lnTo>
                    <a:lnTo>
                      <a:pt x="6" y="186"/>
                    </a:lnTo>
                    <a:lnTo>
                      <a:pt x="0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0" y="242"/>
                    </a:lnTo>
                    <a:lnTo>
                      <a:pt x="0" y="261"/>
                    </a:lnTo>
                    <a:lnTo>
                      <a:pt x="0" y="270"/>
                    </a:lnTo>
                    <a:lnTo>
                      <a:pt x="0" y="279"/>
                    </a:lnTo>
                    <a:lnTo>
                      <a:pt x="6" y="289"/>
                    </a:lnTo>
                    <a:lnTo>
                      <a:pt x="6" y="308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Freeform 92"/>
              <p:cNvSpPr>
                <a:spLocks/>
              </p:cNvSpPr>
              <p:nvPr/>
            </p:nvSpPr>
            <p:spPr bwMode="auto">
              <a:xfrm>
                <a:off x="1296" y="1848"/>
                <a:ext cx="27" cy="108"/>
              </a:xfrm>
              <a:custGeom>
                <a:avLst/>
                <a:gdLst/>
                <a:ahLst/>
                <a:cxnLst>
                  <a:cxn ang="0">
                    <a:pos x="11" y="107"/>
                  </a:cxn>
                  <a:cxn ang="0">
                    <a:pos x="11" y="107"/>
                  </a:cxn>
                  <a:cxn ang="0">
                    <a:pos x="11" y="98"/>
                  </a:cxn>
                  <a:cxn ang="0">
                    <a:pos x="17" y="98"/>
                  </a:cxn>
                  <a:cxn ang="0">
                    <a:pos x="17" y="89"/>
                  </a:cxn>
                  <a:cxn ang="0">
                    <a:pos x="23" y="89"/>
                  </a:cxn>
                  <a:cxn ang="0">
                    <a:pos x="23" y="80"/>
                  </a:cxn>
                  <a:cxn ang="0">
                    <a:pos x="23" y="71"/>
                  </a:cxn>
                  <a:cxn ang="0">
                    <a:pos x="29" y="71"/>
                  </a:cxn>
                  <a:cxn ang="0">
                    <a:pos x="29" y="62"/>
                  </a:cxn>
                  <a:cxn ang="0">
                    <a:pos x="29" y="53"/>
                  </a:cxn>
                  <a:cxn ang="0">
                    <a:pos x="29" y="44"/>
                  </a:cxn>
                  <a:cxn ang="0">
                    <a:pos x="29" y="35"/>
                  </a:cxn>
                  <a:cxn ang="0">
                    <a:pos x="29" y="26"/>
                  </a:cxn>
                  <a:cxn ang="0">
                    <a:pos x="23" y="17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11" y="1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1"/>
                  </a:cxn>
                  <a:cxn ang="0">
                    <a:pos x="0" y="80"/>
                  </a:cxn>
                  <a:cxn ang="0">
                    <a:pos x="0" y="89"/>
                  </a:cxn>
                  <a:cxn ang="0">
                    <a:pos x="5" y="89"/>
                  </a:cxn>
                  <a:cxn ang="0">
                    <a:pos x="5" y="98"/>
                  </a:cxn>
                  <a:cxn ang="0">
                    <a:pos x="11" y="107"/>
                  </a:cxn>
                </a:cxnLst>
                <a:rect l="0" t="0" r="r" b="b"/>
                <a:pathLst>
                  <a:path w="30" h="108">
                    <a:moveTo>
                      <a:pt x="11" y="107"/>
                    </a:moveTo>
                    <a:lnTo>
                      <a:pt x="11" y="107"/>
                    </a:lnTo>
                    <a:lnTo>
                      <a:pt x="11" y="98"/>
                    </a:lnTo>
                    <a:lnTo>
                      <a:pt x="17" y="98"/>
                    </a:lnTo>
                    <a:lnTo>
                      <a:pt x="17" y="89"/>
                    </a:lnTo>
                    <a:lnTo>
                      <a:pt x="23" y="89"/>
                    </a:lnTo>
                    <a:lnTo>
                      <a:pt x="23" y="80"/>
                    </a:lnTo>
                    <a:lnTo>
                      <a:pt x="23" y="71"/>
                    </a:lnTo>
                    <a:lnTo>
                      <a:pt x="29" y="71"/>
                    </a:lnTo>
                    <a:lnTo>
                      <a:pt x="29" y="62"/>
                    </a:lnTo>
                    <a:lnTo>
                      <a:pt x="29" y="53"/>
                    </a:lnTo>
                    <a:lnTo>
                      <a:pt x="29" y="44"/>
                    </a:lnTo>
                    <a:lnTo>
                      <a:pt x="29" y="35"/>
                    </a:lnTo>
                    <a:lnTo>
                      <a:pt x="29" y="26"/>
                    </a:lnTo>
                    <a:lnTo>
                      <a:pt x="23" y="17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8"/>
                    </a:lnTo>
                    <a:lnTo>
                      <a:pt x="11" y="107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Freeform 93"/>
              <p:cNvSpPr>
                <a:spLocks/>
              </p:cNvSpPr>
              <p:nvPr/>
            </p:nvSpPr>
            <p:spPr bwMode="auto">
              <a:xfrm>
                <a:off x="1148" y="2191"/>
                <a:ext cx="449" cy="569"/>
              </a:xfrm>
              <a:custGeom>
                <a:avLst/>
                <a:gdLst/>
                <a:ahLst/>
                <a:cxnLst>
                  <a:cxn ang="0">
                    <a:pos x="46" y="170"/>
                  </a:cxn>
                  <a:cxn ang="0">
                    <a:pos x="39" y="151"/>
                  </a:cxn>
                  <a:cxn ang="0">
                    <a:pos x="33" y="132"/>
                  </a:cxn>
                  <a:cxn ang="0">
                    <a:pos x="13" y="122"/>
                  </a:cxn>
                  <a:cxn ang="0">
                    <a:pos x="0" y="104"/>
                  </a:cxn>
                  <a:cxn ang="0">
                    <a:pos x="0" y="76"/>
                  </a:cxn>
                  <a:cxn ang="0">
                    <a:pos x="6" y="56"/>
                  </a:cxn>
                  <a:cxn ang="0">
                    <a:pos x="20" y="28"/>
                  </a:cxn>
                  <a:cxn ang="0">
                    <a:pos x="33" y="9"/>
                  </a:cxn>
                  <a:cxn ang="0">
                    <a:pos x="59" y="0"/>
                  </a:cxn>
                  <a:cxn ang="0">
                    <a:pos x="85" y="9"/>
                  </a:cxn>
                  <a:cxn ang="0">
                    <a:pos x="126" y="18"/>
                  </a:cxn>
                  <a:cxn ang="0">
                    <a:pos x="145" y="18"/>
                  </a:cxn>
                  <a:cxn ang="0">
                    <a:pos x="165" y="18"/>
                  </a:cxn>
                  <a:cxn ang="0">
                    <a:pos x="185" y="28"/>
                  </a:cxn>
                  <a:cxn ang="0">
                    <a:pos x="205" y="47"/>
                  </a:cxn>
                  <a:cxn ang="0">
                    <a:pos x="225" y="76"/>
                  </a:cxn>
                  <a:cxn ang="0">
                    <a:pos x="238" y="94"/>
                  </a:cxn>
                  <a:cxn ang="0">
                    <a:pos x="245" y="122"/>
                  </a:cxn>
                  <a:cxn ang="0">
                    <a:pos x="258" y="142"/>
                  </a:cxn>
                  <a:cxn ang="0">
                    <a:pos x="278" y="151"/>
                  </a:cxn>
                  <a:cxn ang="0">
                    <a:pos x="291" y="161"/>
                  </a:cxn>
                  <a:cxn ang="0">
                    <a:pos x="318" y="179"/>
                  </a:cxn>
                  <a:cxn ang="0">
                    <a:pos x="338" y="207"/>
                  </a:cxn>
                  <a:cxn ang="0">
                    <a:pos x="351" y="237"/>
                  </a:cxn>
                  <a:cxn ang="0">
                    <a:pos x="364" y="265"/>
                  </a:cxn>
                  <a:cxn ang="0">
                    <a:pos x="377" y="302"/>
                  </a:cxn>
                  <a:cxn ang="0">
                    <a:pos x="384" y="340"/>
                  </a:cxn>
                  <a:cxn ang="0">
                    <a:pos x="390" y="368"/>
                  </a:cxn>
                  <a:cxn ang="0">
                    <a:pos x="404" y="388"/>
                  </a:cxn>
                  <a:cxn ang="0">
                    <a:pos x="418" y="406"/>
                  </a:cxn>
                  <a:cxn ang="0">
                    <a:pos x="444" y="435"/>
                  </a:cxn>
                  <a:cxn ang="0">
                    <a:pos x="470" y="473"/>
                  </a:cxn>
                  <a:cxn ang="0">
                    <a:pos x="490" y="511"/>
                  </a:cxn>
                  <a:cxn ang="0">
                    <a:pos x="497" y="539"/>
                  </a:cxn>
                  <a:cxn ang="0">
                    <a:pos x="504" y="568"/>
                  </a:cxn>
                  <a:cxn ang="0">
                    <a:pos x="490" y="549"/>
                  </a:cxn>
                  <a:cxn ang="0">
                    <a:pos x="477" y="529"/>
                  </a:cxn>
                  <a:cxn ang="0">
                    <a:pos x="464" y="501"/>
                  </a:cxn>
                  <a:cxn ang="0">
                    <a:pos x="444" y="491"/>
                  </a:cxn>
                  <a:cxn ang="0">
                    <a:pos x="411" y="473"/>
                  </a:cxn>
                  <a:cxn ang="0">
                    <a:pos x="384" y="445"/>
                  </a:cxn>
                  <a:cxn ang="0">
                    <a:pos x="364" y="416"/>
                  </a:cxn>
                  <a:cxn ang="0">
                    <a:pos x="358" y="388"/>
                  </a:cxn>
                  <a:cxn ang="0">
                    <a:pos x="338" y="378"/>
                  </a:cxn>
                  <a:cxn ang="0">
                    <a:pos x="325" y="360"/>
                  </a:cxn>
                  <a:cxn ang="0">
                    <a:pos x="312" y="340"/>
                  </a:cxn>
                  <a:cxn ang="0">
                    <a:pos x="305" y="312"/>
                  </a:cxn>
                  <a:cxn ang="0">
                    <a:pos x="291" y="274"/>
                  </a:cxn>
                  <a:cxn ang="0">
                    <a:pos x="271" y="237"/>
                  </a:cxn>
                  <a:cxn ang="0">
                    <a:pos x="258" y="207"/>
                  </a:cxn>
                  <a:cxn ang="0">
                    <a:pos x="205" y="179"/>
                  </a:cxn>
                  <a:cxn ang="0">
                    <a:pos x="126" y="132"/>
                  </a:cxn>
                  <a:cxn ang="0">
                    <a:pos x="106" y="132"/>
                  </a:cxn>
                  <a:cxn ang="0">
                    <a:pos x="92" y="142"/>
                  </a:cxn>
                  <a:cxn ang="0">
                    <a:pos x="85" y="170"/>
                  </a:cxn>
                </a:cxnLst>
                <a:rect l="0" t="0" r="r" b="b"/>
                <a:pathLst>
                  <a:path w="505" h="569">
                    <a:moveTo>
                      <a:pt x="46" y="179"/>
                    </a:moveTo>
                    <a:lnTo>
                      <a:pt x="46" y="179"/>
                    </a:lnTo>
                    <a:lnTo>
                      <a:pt x="46" y="170"/>
                    </a:lnTo>
                    <a:lnTo>
                      <a:pt x="46" y="161"/>
                    </a:lnTo>
                    <a:lnTo>
                      <a:pt x="39" y="161"/>
                    </a:lnTo>
                    <a:lnTo>
                      <a:pt x="39" y="151"/>
                    </a:lnTo>
                    <a:lnTo>
                      <a:pt x="39" y="142"/>
                    </a:lnTo>
                    <a:lnTo>
                      <a:pt x="33" y="142"/>
                    </a:lnTo>
                    <a:lnTo>
                      <a:pt x="33" y="132"/>
                    </a:lnTo>
                    <a:lnTo>
                      <a:pt x="26" y="132"/>
                    </a:lnTo>
                    <a:lnTo>
                      <a:pt x="20" y="122"/>
                    </a:lnTo>
                    <a:lnTo>
                      <a:pt x="13" y="122"/>
                    </a:lnTo>
                    <a:lnTo>
                      <a:pt x="6" y="113"/>
                    </a:lnTo>
                    <a:lnTo>
                      <a:pt x="6" y="104"/>
                    </a:lnTo>
                    <a:lnTo>
                      <a:pt x="0" y="104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47"/>
                    </a:lnTo>
                    <a:lnTo>
                      <a:pt x="13" y="38"/>
                    </a:lnTo>
                    <a:lnTo>
                      <a:pt x="20" y="28"/>
                    </a:lnTo>
                    <a:lnTo>
                      <a:pt x="20" y="18"/>
                    </a:lnTo>
                    <a:lnTo>
                      <a:pt x="26" y="18"/>
                    </a:lnTo>
                    <a:lnTo>
                      <a:pt x="33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99" y="9"/>
                    </a:lnTo>
                    <a:lnTo>
                      <a:pt x="113" y="9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39" y="18"/>
                    </a:lnTo>
                    <a:lnTo>
                      <a:pt x="145" y="18"/>
                    </a:lnTo>
                    <a:lnTo>
                      <a:pt x="152" y="9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72" y="18"/>
                    </a:lnTo>
                    <a:lnTo>
                      <a:pt x="178" y="28"/>
                    </a:lnTo>
                    <a:lnTo>
                      <a:pt x="185" y="28"/>
                    </a:lnTo>
                    <a:lnTo>
                      <a:pt x="192" y="38"/>
                    </a:lnTo>
                    <a:lnTo>
                      <a:pt x="198" y="47"/>
                    </a:lnTo>
                    <a:lnTo>
                      <a:pt x="205" y="47"/>
                    </a:lnTo>
                    <a:lnTo>
                      <a:pt x="219" y="56"/>
                    </a:lnTo>
                    <a:lnTo>
                      <a:pt x="225" y="66"/>
                    </a:lnTo>
                    <a:lnTo>
                      <a:pt x="225" y="76"/>
                    </a:lnTo>
                    <a:lnTo>
                      <a:pt x="232" y="76"/>
                    </a:lnTo>
                    <a:lnTo>
                      <a:pt x="232" y="84"/>
                    </a:lnTo>
                    <a:lnTo>
                      <a:pt x="238" y="94"/>
                    </a:lnTo>
                    <a:lnTo>
                      <a:pt x="238" y="104"/>
                    </a:lnTo>
                    <a:lnTo>
                      <a:pt x="245" y="113"/>
                    </a:lnTo>
                    <a:lnTo>
                      <a:pt x="245" y="122"/>
                    </a:lnTo>
                    <a:lnTo>
                      <a:pt x="252" y="122"/>
                    </a:lnTo>
                    <a:lnTo>
                      <a:pt x="258" y="132"/>
                    </a:lnTo>
                    <a:lnTo>
                      <a:pt x="258" y="142"/>
                    </a:lnTo>
                    <a:lnTo>
                      <a:pt x="265" y="151"/>
                    </a:lnTo>
                    <a:lnTo>
                      <a:pt x="271" y="151"/>
                    </a:lnTo>
                    <a:lnTo>
                      <a:pt x="278" y="151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91" y="161"/>
                    </a:lnTo>
                    <a:lnTo>
                      <a:pt x="298" y="170"/>
                    </a:lnTo>
                    <a:lnTo>
                      <a:pt x="312" y="179"/>
                    </a:lnTo>
                    <a:lnTo>
                      <a:pt x="318" y="179"/>
                    </a:lnTo>
                    <a:lnTo>
                      <a:pt x="325" y="189"/>
                    </a:lnTo>
                    <a:lnTo>
                      <a:pt x="331" y="199"/>
                    </a:lnTo>
                    <a:lnTo>
                      <a:pt x="338" y="207"/>
                    </a:lnTo>
                    <a:lnTo>
                      <a:pt x="344" y="217"/>
                    </a:lnTo>
                    <a:lnTo>
                      <a:pt x="351" y="227"/>
                    </a:lnTo>
                    <a:lnTo>
                      <a:pt x="351" y="237"/>
                    </a:lnTo>
                    <a:lnTo>
                      <a:pt x="358" y="245"/>
                    </a:lnTo>
                    <a:lnTo>
                      <a:pt x="364" y="255"/>
                    </a:lnTo>
                    <a:lnTo>
                      <a:pt x="364" y="265"/>
                    </a:lnTo>
                    <a:lnTo>
                      <a:pt x="371" y="274"/>
                    </a:lnTo>
                    <a:lnTo>
                      <a:pt x="371" y="284"/>
                    </a:lnTo>
                    <a:lnTo>
                      <a:pt x="377" y="302"/>
                    </a:lnTo>
                    <a:lnTo>
                      <a:pt x="377" y="312"/>
                    </a:lnTo>
                    <a:lnTo>
                      <a:pt x="384" y="322"/>
                    </a:lnTo>
                    <a:lnTo>
                      <a:pt x="384" y="340"/>
                    </a:lnTo>
                    <a:lnTo>
                      <a:pt x="384" y="360"/>
                    </a:lnTo>
                    <a:lnTo>
                      <a:pt x="390" y="360"/>
                    </a:lnTo>
                    <a:lnTo>
                      <a:pt x="390" y="368"/>
                    </a:lnTo>
                    <a:lnTo>
                      <a:pt x="397" y="378"/>
                    </a:lnTo>
                    <a:lnTo>
                      <a:pt x="397" y="388"/>
                    </a:lnTo>
                    <a:lnTo>
                      <a:pt x="404" y="388"/>
                    </a:lnTo>
                    <a:lnTo>
                      <a:pt x="404" y="397"/>
                    </a:lnTo>
                    <a:lnTo>
                      <a:pt x="411" y="397"/>
                    </a:lnTo>
                    <a:lnTo>
                      <a:pt x="418" y="406"/>
                    </a:lnTo>
                    <a:lnTo>
                      <a:pt x="424" y="416"/>
                    </a:lnTo>
                    <a:lnTo>
                      <a:pt x="431" y="416"/>
                    </a:lnTo>
                    <a:lnTo>
                      <a:pt x="444" y="435"/>
                    </a:lnTo>
                    <a:lnTo>
                      <a:pt x="457" y="445"/>
                    </a:lnTo>
                    <a:lnTo>
                      <a:pt x="464" y="463"/>
                    </a:lnTo>
                    <a:lnTo>
                      <a:pt x="470" y="473"/>
                    </a:lnTo>
                    <a:lnTo>
                      <a:pt x="477" y="483"/>
                    </a:lnTo>
                    <a:lnTo>
                      <a:pt x="483" y="491"/>
                    </a:lnTo>
                    <a:lnTo>
                      <a:pt x="490" y="511"/>
                    </a:lnTo>
                    <a:lnTo>
                      <a:pt x="497" y="521"/>
                    </a:lnTo>
                    <a:lnTo>
                      <a:pt x="497" y="529"/>
                    </a:lnTo>
                    <a:lnTo>
                      <a:pt x="497" y="539"/>
                    </a:lnTo>
                    <a:lnTo>
                      <a:pt x="504" y="549"/>
                    </a:lnTo>
                    <a:lnTo>
                      <a:pt x="504" y="558"/>
                    </a:lnTo>
                    <a:lnTo>
                      <a:pt x="504" y="568"/>
                    </a:lnTo>
                    <a:lnTo>
                      <a:pt x="497" y="568"/>
                    </a:lnTo>
                    <a:lnTo>
                      <a:pt x="497" y="558"/>
                    </a:lnTo>
                    <a:lnTo>
                      <a:pt x="490" y="549"/>
                    </a:lnTo>
                    <a:lnTo>
                      <a:pt x="490" y="539"/>
                    </a:lnTo>
                    <a:lnTo>
                      <a:pt x="483" y="539"/>
                    </a:lnTo>
                    <a:lnTo>
                      <a:pt x="477" y="529"/>
                    </a:lnTo>
                    <a:lnTo>
                      <a:pt x="477" y="521"/>
                    </a:lnTo>
                    <a:lnTo>
                      <a:pt x="470" y="511"/>
                    </a:lnTo>
                    <a:lnTo>
                      <a:pt x="464" y="501"/>
                    </a:lnTo>
                    <a:lnTo>
                      <a:pt x="457" y="501"/>
                    </a:lnTo>
                    <a:lnTo>
                      <a:pt x="450" y="491"/>
                    </a:lnTo>
                    <a:lnTo>
                      <a:pt x="444" y="491"/>
                    </a:lnTo>
                    <a:lnTo>
                      <a:pt x="431" y="483"/>
                    </a:lnTo>
                    <a:lnTo>
                      <a:pt x="424" y="483"/>
                    </a:lnTo>
                    <a:lnTo>
                      <a:pt x="411" y="473"/>
                    </a:lnTo>
                    <a:lnTo>
                      <a:pt x="397" y="454"/>
                    </a:lnTo>
                    <a:lnTo>
                      <a:pt x="390" y="454"/>
                    </a:lnTo>
                    <a:lnTo>
                      <a:pt x="384" y="445"/>
                    </a:lnTo>
                    <a:lnTo>
                      <a:pt x="377" y="435"/>
                    </a:lnTo>
                    <a:lnTo>
                      <a:pt x="371" y="426"/>
                    </a:lnTo>
                    <a:lnTo>
                      <a:pt x="364" y="416"/>
                    </a:lnTo>
                    <a:lnTo>
                      <a:pt x="364" y="406"/>
                    </a:lnTo>
                    <a:lnTo>
                      <a:pt x="358" y="397"/>
                    </a:lnTo>
                    <a:lnTo>
                      <a:pt x="358" y="388"/>
                    </a:lnTo>
                    <a:lnTo>
                      <a:pt x="351" y="388"/>
                    </a:lnTo>
                    <a:lnTo>
                      <a:pt x="344" y="378"/>
                    </a:lnTo>
                    <a:lnTo>
                      <a:pt x="338" y="378"/>
                    </a:lnTo>
                    <a:lnTo>
                      <a:pt x="331" y="368"/>
                    </a:lnTo>
                    <a:lnTo>
                      <a:pt x="325" y="368"/>
                    </a:lnTo>
                    <a:lnTo>
                      <a:pt x="325" y="360"/>
                    </a:lnTo>
                    <a:lnTo>
                      <a:pt x="318" y="360"/>
                    </a:lnTo>
                    <a:lnTo>
                      <a:pt x="318" y="350"/>
                    </a:lnTo>
                    <a:lnTo>
                      <a:pt x="312" y="340"/>
                    </a:lnTo>
                    <a:lnTo>
                      <a:pt x="312" y="331"/>
                    </a:lnTo>
                    <a:lnTo>
                      <a:pt x="305" y="322"/>
                    </a:lnTo>
                    <a:lnTo>
                      <a:pt x="305" y="312"/>
                    </a:lnTo>
                    <a:lnTo>
                      <a:pt x="298" y="302"/>
                    </a:lnTo>
                    <a:lnTo>
                      <a:pt x="298" y="293"/>
                    </a:lnTo>
                    <a:lnTo>
                      <a:pt x="291" y="274"/>
                    </a:lnTo>
                    <a:lnTo>
                      <a:pt x="284" y="265"/>
                    </a:lnTo>
                    <a:lnTo>
                      <a:pt x="278" y="245"/>
                    </a:lnTo>
                    <a:lnTo>
                      <a:pt x="271" y="237"/>
                    </a:lnTo>
                    <a:lnTo>
                      <a:pt x="265" y="227"/>
                    </a:lnTo>
                    <a:lnTo>
                      <a:pt x="265" y="217"/>
                    </a:lnTo>
                    <a:lnTo>
                      <a:pt x="258" y="207"/>
                    </a:lnTo>
                    <a:lnTo>
                      <a:pt x="252" y="207"/>
                    </a:lnTo>
                    <a:lnTo>
                      <a:pt x="245" y="199"/>
                    </a:lnTo>
                    <a:lnTo>
                      <a:pt x="205" y="179"/>
                    </a:lnTo>
                    <a:lnTo>
                      <a:pt x="172" y="151"/>
                    </a:lnTo>
                    <a:lnTo>
                      <a:pt x="132" y="132"/>
                    </a:lnTo>
                    <a:lnTo>
                      <a:pt x="126" y="132"/>
                    </a:lnTo>
                    <a:lnTo>
                      <a:pt x="119" y="132"/>
                    </a:lnTo>
                    <a:lnTo>
                      <a:pt x="113" y="132"/>
                    </a:lnTo>
                    <a:lnTo>
                      <a:pt x="106" y="132"/>
                    </a:lnTo>
                    <a:lnTo>
                      <a:pt x="99" y="132"/>
                    </a:lnTo>
                    <a:lnTo>
                      <a:pt x="99" y="142"/>
                    </a:lnTo>
                    <a:lnTo>
                      <a:pt x="92" y="142"/>
                    </a:lnTo>
                    <a:lnTo>
                      <a:pt x="85" y="151"/>
                    </a:lnTo>
                    <a:lnTo>
                      <a:pt x="85" y="161"/>
                    </a:lnTo>
                    <a:lnTo>
                      <a:pt x="85" y="170"/>
                    </a:lnTo>
                    <a:lnTo>
                      <a:pt x="85" y="189"/>
                    </a:lnTo>
                    <a:lnTo>
                      <a:pt x="46" y="179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Freeform 94"/>
              <p:cNvSpPr>
                <a:spLocks/>
              </p:cNvSpPr>
              <p:nvPr/>
            </p:nvSpPr>
            <p:spPr bwMode="auto">
              <a:xfrm>
                <a:off x="1183" y="2328"/>
                <a:ext cx="45" cy="12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12"/>
                  </a:cxn>
                  <a:cxn ang="0">
                    <a:pos x="6" y="1212"/>
                  </a:cxn>
                  <a:cxn ang="0">
                    <a:pos x="12" y="1222"/>
                  </a:cxn>
                  <a:cxn ang="0">
                    <a:pos x="12" y="1232"/>
                  </a:cxn>
                  <a:cxn ang="0">
                    <a:pos x="19" y="1232"/>
                  </a:cxn>
                  <a:cxn ang="0">
                    <a:pos x="25" y="1232"/>
                  </a:cxn>
                  <a:cxn ang="0">
                    <a:pos x="30" y="1232"/>
                  </a:cxn>
                  <a:cxn ang="0">
                    <a:pos x="37" y="1232"/>
                  </a:cxn>
                  <a:cxn ang="0">
                    <a:pos x="43" y="1222"/>
                  </a:cxn>
                  <a:cxn ang="0">
                    <a:pos x="43" y="1212"/>
                  </a:cxn>
                  <a:cxn ang="0">
                    <a:pos x="50" y="1203"/>
                  </a:cxn>
                  <a:cxn ang="0">
                    <a:pos x="43" y="19"/>
                  </a:cxn>
                  <a:cxn ang="0">
                    <a:pos x="0" y="0"/>
                  </a:cxn>
                </a:cxnLst>
                <a:rect l="0" t="0" r="r" b="b"/>
                <a:pathLst>
                  <a:path w="51" h="1233">
                    <a:moveTo>
                      <a:pt x="0" y="0"/>
                    </a:moveTo>
                    <a:lnTo>
                      <a:pt x="0" y="0"/>
                    </a:lnTo>
                    <a:lnTo>
                      <a:pt x="0" y="1212"/>
                    </a:lnTo>
                    <a:lnTo>
                      <a:pt x="6" y="1212"/>
                    </a:lnTo>
                    <a:lnTo>
                      <a:pt x="12" y="1222"/>
                    </a:lnTo>
                    <a:lnTo>
                      <a:pt x="12" y="1232"/>
                    </a:lnTo>
                    <a:lnTo>
                      <a:pt x="19" y="1232"/>
                    </a:lnTo>
                    <a:lnTo>
                      <a:pt x="25" y="1232"/>
                    </a:lnTo>
                    <a:lnTo>
                      <a:pt x="30" y="1232"/>
                    </a:lnTo>
                    <a:lnTo>
                      <a:pt x="37" y="1232"/>
                    </a:lnTo>
                    <a:lnTo>
                      <a:pt x="43" y="1222"/>
                    </a:lnTo>
                    <a:lnTo>
                      <a:pt x="43" y="1212"/>
                    </a:lnTo>
                    <a:lnTo>
                      <a:pt x="50" y="1203"/>
                    </a:lnTo>
                    <a:lnTo>
                      <a:pt x="4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Freeform 95"/>
              <p:cNvSpPr>
                <a:spLocks/>
              </p:cNvSpPr>
              <p:nvPr/>
            </p:nvSpPr>
            <p:spPr bwMode="auto">
              <a:xfrm>
                <a:off x="1196" y="1858"/>
                <a:ext cx="126" cy="183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6" y="172"/>
                  </a:cxn>
                  <a:cxn ang="0">
                    <a:pos x="6" y="162"/>
                  </a:cxn>
                  <a:cxn ang="0">
                    <a:pos x="13" y="162"/>
                  </a:cxn>
                  <a:cxn ang="0">
                    <a:pos x="13" y="153"/>
                  </a:cxn>
                  <a:cxn ang="0">
                    <a:pos x="20" y="143"/>
                  </a:cxn>
                  <a:cxn ang="0">
                    <a:pos x="27" y="134"/>
                  </a:cxn>
                  <a:cxn ang="0">
                    <a:pos x="33" y="134"/>
                  </a:cxn>
                  <a:cxn ang="0">
                    <a:pos x="40" y="124"/>
                  </a:cxn>
                  <a:cxn ang="0">
                    <a:pos x="80" y="76"/>
                  </a:cxn>
                  <a:cxn ang="0">
                    <a:pos x="87" y="66"/>
                  </a:cxn>
                  <a:cxn ang="0">
                    <a:pos x="93" y="47"/>
                  </a:cxn>
                  <a:cxn ang="0">
                    <a:pos x="100" y="38"/>
                  </a:cxn>
                  <a:cxn ang="0">
                    <a:pos x="113" y="28"/>
                  </a:cxn>
                  <a:cxn ang="0">
                    <a:pos x="120" y="19"/>
                  </a:cxn>
                  <a:cxn ang="0">
                    <a:pos x="127" y="19"/>
                  </a:cxn>
                  <a:cxn ang="0">
                    <a:pos x="127" y="9"/>
                  </a:cxn>
                  <a:cxn ang="0">
                    <a:pos x="134" y="9"/>
                  </a:cxn>
                  <a:cxn ang="0">
                    <a:pos x="134" y="0"/>
                  </a:cxn>
                  <a:cxn ang="0">
                    <a:pos x="141" y="0"/>
                  </a:cxn>
                </a:cxnLst>
                <a:rect l="0" t="0" r="r" b="b"/>
                <a:pathLst>
                  <a:path w="142" h="183">
                    <a:moveTo>
                      <a:pt x="0" y="182"/>
                    </a:moveTo>
                    <a:lnTo>
                      <a:pt x="6" y="172"/>
                    </a:lnTo>
                    <a:lnTo>
                      <a:pt x="6" y="162"/>
                    </a:lnTo>
                    <a:lnTo>
                      <a:pt x="13" y="162"/>
                    </a:lnTo>
                    <a:lnTo>
                      <a:pt x="13" y="153"/>
                    </a:lnTo>
                    <a:lnTo>
                      <a:pt x="20" y="143"/>
                    </a:lnTo>
                    <a:lnTo>
                      <a:pt x="27" y="134"/>
                    </a:lnTo>
                    <a:lnTo>
                      <a:pt x="33" y="134"/>
                    </a:lnTo>
                    <a:lnTo>
                      <a:pt x="40" y="124"/>
                    </a:lnTo>
                    <a:lnTo>
                      <a:pt x="80" y="76"/>
                    </a:lnTo>
                    <a:lnTo>
                      <a:pt x="87" y="66"/>
                    </a:lnTo>
                    <a:lnTo>
                      <a:pt x="93" y="47"/>
                    </a:lnTo>
                    <a:lnTo>
                      <a:pt x="100" y="38"/>
                    </a:lnTo>
                    <a:lnTo>
                      <a:pt x="113" y="28"/>
                    </a:lnTo>
                    <a:lnTo>
                      <a:pt x="120" y="19"/>
                    </a:lnTo>
                    <a:lnTo>
                      <a:pt x="127" y="19"/>
                    </a:lnTo>
                    <a:lnTo>
                      <a:pt x="127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Freeform 96"/>
              <p:cNvSpPr>
                <a:spLocks/>
              </p:cNvSpPr>
              <p:nvPr/>
            </p:nvSpPr>
            <p:spPr bwMode="auto">
              <a:xfrm>
                <a:off x="1220" y="1562"/>
                <a:ext cx="60" cy="11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104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13" y="57"/>
                  </a:cxn>
                  <a:cxn ang="0">
                    <a:pos x="19" y="47"/>
                  </a:cxn>
                  <a:cxn ang="0">
                    <a:pos x="26" y="47"/>
                  </a:cxn>
                  <a:cxn ang="0">
                    <a:pos x="46" y="19"/>
                  </a:cxn>
                  <a:cxn ang="0">
                    <a:pos x="66" y="0"/>
                  </a:cxn>
                </a:cxnLst>
                <a:rect l="0" t="0" r="r" b="b"/>
                <a:pathLst>
                  <a:path w="67" h="115">
                    <a:moveTo>
                      <a:pt x="0" y="114"/>
                    </a:moveTo>
                    <a:lnTo>
                      <a:pt x="0" y="104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13" y="57"/>
                    </a:lnTo>
                    <a:lnTo>
                      <a:pt x="19" y="47"/>
                    </a:lnTo>
                    <a:lnTo>
                      <a:pt x="26" y="47"/>
                    </a:lnTo>
                    <a:lnTo>
                      <a:pt x="46" y="19"/>
                    </a:lnTo>
                    <a:lnTo>
                      <a:pt x="6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" name="Freeform 97"/>
              <p:cNvSpPr>
                <a:spLocks/>
              </p:cNvSpPr>
              <p:nvPr/>
            </p:nvSpPr>
            <p:spPr bwMode="auto">
              <a:xfrm>
                <a:off x="1308" y="1812"/>
                <a:ext cx="24" cy="14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6" y="144"/>
                  </a:cxn>
                  <a:cxn ang="0">
                    <a:pos x="6" y="134"/>
                  </a:cxn>
                  <a:cxn ang="0">
                    <a:pos x="13" y="134"/>
                  </a:cxn>
                  <a:cxn ang="0">
                    <a:pos x="13" y="124"/>
                  </a:cxn>
                  <a:cxn ang="0">
                    <a:pos x="13" y="115"/>
                  </a:cxn>
                  <a:cxn ang="0">
                    <a:pos x="20" y="115"/>
                  </a:cxn>
                  <a:cxn ang="0">
                    <a:pos x="20" y="105"/>
                  </a:cxn>
                  <a:cxn ang="0">
                    <a:pos x="20" y="95"/>
                  </a:cxn>
                  <a:cxn ang="0">
                    <a:pos x="20" y="86"/>
                  </a:cxn>
                  <a:cxn ang="0">
                    <a:pos x="20" y="76"/>
                  </a:cxn>
                  <a:cxn ang="0">
                    <a:pos x="20" y="67"/>
                  </a:cxn>
                  <a:cxn ang="0">
                    <a:pos x="20" y="57"/>
                  </a:cxn>
                  <a:cxn ang="0">
                    <a:pos x="20" y="38"/>
                  </a:cxn>
                  <a:cxn ang="0">
                    <a:pos x="20" y="28"/>
                  </a:cxn>
                  <a:cxn ang="0">
                    <a:pos x="20" y="9"/>
                  </a:cxn>
                  <a:cxn ang="0">
                    <a:pos x="27" y="0"/>
                  </a:cxn>
                </a:cxnLst>
                <a:rect l="0" t="0" r="r" b="b"/>
                <a:pathLst>
                  <a:path w="28" h="145">
                    <a:moveTo>
                      <a:pt x="0" y="144"/>
                    </a:moveTo>
                    <a:lnTo>
                      <a:pt x="6" y="144"/>
                    </a:lnTo>
                    <a:lnTo>
                      <a:pt x="6" y="134"/>
                    </a:lnTo>
                    <a:lnTo>
                      <a:pt x="13" y="134"/>
                    </a:lnTo>
                    <a:lnTo>
                      <a:pt x="13" y="124"/>
                    </a:lnTo>
                    <a:lnTo>
                      <a:pt x="13" y="115"/>
                    </a:lnTo>
                    <a:lnTo>
                      <a:pt x="20" y="115"/>
                    </a:lnTo>
                    <a:lnTo>
                      <a:pt x="20" y="105"/>
                    </a:lnTo>
                    <a:lnTo>
                      <a:pt x="20" y="95"/>
                    </a:lnTo>
                    <a:lnTo>
                      <a:pt x="20" y="86"/>
                    </a:lnTo>
                    <a:lnTo>
                      <a:pt x="20" y="76"/>
                    </a:lnTo>
                    <a:lnTo>
                      <a:pt x="20" y="67"/>
                    </a:lnTo>
                    <a:lnTo>
                      <a:pt x="20" y="57"/>
                    </a:lnTo>
                    <a:lnTo>
                      <a:pt x="20" y="38"/>
                    </a:lnTo>
                    <a:lnTo>
                      <a:pt x="20" y="28"/>
                    </a:lnTo>
                    <a:lnTo>
                      <a:pt x="20" y="9"/>
                    </a:lnTo>
                    <a:lnTo>
                      <a:pt x="27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Freeform 98"/>
              <p:cNvSpPr>
                <a:spLocks/>
              </p:cNvSpPr>
              <p:nvPr/>
            </p:nvSpPr>
            <p:spPr bwMode="auto">
              <a:xfrm>
                <a:off x="1387" y="1849"/>
                <a:ext cx="143" cy="34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28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66"/>
                  </a:cxn>
                  <a:cxn ang="0">
                    <a:pos x="60" y="76"/>
                  </a:cxn>
                  <a:cxn ang="0">
                    <a:pos x="73" y="95"/>
                  </a:cxn>
                  <a:cxn ang="0">
                    <a:pos x="80" y="114"/>
                  </a:cxn>
                  <a:cxn ang="0">
                    <a:pos x="86" y="133"/>
                  </a:cxn>
                  <a:cxn ang="0">
                    <a:pos x="93" y="152"/>
                  </a:cxn>
                  <a:cxn ang="0">
                    <a:pos x="99" y="162"/>
                  </a:cxn>
                  <a:cxn ang="0">
                    <a:pos x="99" y="172"/>
                  </a:cxn>
                  <a:cxn ang="0">
                    <a:pos x="106" y="181"/>
                  </a:cxn>
                  <a:cxn ang="0">
                    <a:pos x="106" y="191"/>
                  </a:cxn>
                  <a:cxn ang="0">
                    <a:pos x="106" y="210"/>
                  </a:cxn>
                  <a:cxn ang="0">
                    <a:pos x="113" y="219"/>
                  </a:cxn>
                  <a:cxn ang="0">
                    <a:pos x="113" y="229"/>
                  </a:cxn>
                  <a:cxn ang="0">
                    <a:pos x="119" y="248"/>
                  </a:cxn>
                  <a:cxn ang="0">
                    <a:pos x="119" y="267"/>
                  </a:cxn>
                  <a:cxn ang="0">
                    <a:pos x="126" y="277"/>
                  </a:cxn>
                  <a:cxn ang="0">
                    <a:pos x="126" y="286"/>
                  </a:cxn>
                  <a:cxn ang="0">
                    <a:pos x="133" y="296"/>
                  </a:cxn>
                  <a:cxn ang="0">
                    <a:pos x="139" y="305"/>
                  </a:cxn>
                  <a:cxn ang="0">
                    <a:pos x="139" y="315"/>
                  </a:cxn>
                  <a:cxn ang="0">
                    <a:pos x="146" y="324"/>
                  </a:cxn>
                  <a:cxn ang="0">
                    <a:pos x="153" y="334"/>
                  </a:cxn>
                  <a:cxn ang="0">
                    <a:pos x="160" y="344"/>
                  </a:cxn>
                </a:cxnLst>
                <a:rect l="0" t="0" r="r" b="b"/>
                <a:pathLst>
                  <a:path w="161" h="345">
                    <a:moveTo>
                      <a:pt x="0" y="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28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66"/>
                    </a:lnTo>
                    <a:lnTo>
                      <a:pt x="60" y="76"/>
                    </a:lnTo>
                    <a:lnTo>
                      <a:pt x="73" y="95"/>
                    </a:lnTo>
                    <a:lnTo>
                      <a:pt x="80" y="114"/>
                    </a:lnTo>
                    <a:lnTo>
                      <a:pt x="86" y="133"/>
                    </a:lnTo>
                    <a:lnTo>
                      <a:pt x="93" y="152"/>
                    </a:lnTo>
                    <a:lnTo>
                      <a:pt x="99" y="162"/>
                    </a:lnTo>
                    <a:lnTo>
                      <a:pt x="99" y="172"/>
                    </a:lnTo>
                    <a:lnTo>
                      <a:pt x="106" y="181"/>
                    </a:lnTo>
                    <a:lnTo>
                      <a:pt x="106" y="191"/>
                    </a:lnTo>
                    <a:lnTo>
                      <a:pt x="106" y="210"/>
                    </a:lnTo>
                    <a:lnTo>
                      <a:pt x="113" y="219"/>
                    </a:lnTo>
                    <a:lnTo>
                      <a:pt x="113" y="229"/>
                    </a:lnTo>
                    <a:lnTo>
                      <a:pt x="119" y="248"/>
                    </a:lnTo>
                    <a:lnTo>
                      <a:pt x="119" y="267"/>
                    </a:lnTo>
                    <a:lnTo>
                      <a:pt x="126" y="277"/>
                    </a:lnTo>
                    <a:lnTo>
                      <a:pt x="126" y="286"/>
                    </a:lnTo>
                    <a:lnTo>
                      <a:pt x="133" y="296"/>
                    </a:lnTo>
                    <a:lnTo>
                      <a:pt x="139" y="305"/>
                    </a:lnTo>
                    <a:lnTo>
                      <a:pt x="139" y="315"/>
                    </a:lnTo>
                    <a:lnTo>
                      <a:pt x="146" y="324"/>
                    </a:lnTo>
                    <a:lnTo>
                      <a:pt x="153" y="334"/>
                    </a:lnTo>
                    <a:lnTo>
                      <a:pt x="160" y="344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Freeform 99"/>
              <p:cNvSpPr>
                <a:spLocks/>
              </p:cNvSpPr>
              <p:nvPr/>
            </p:nvSpPr>
            <p:spPr bwMode="auto">
              <a:xfrm>
                <a:off x="1190" y="3090"/>
                <a:ext cx="78" cy="316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86" y="0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28"/>
                  </a:cxn>
                  <a:cxn ang="0">
                    <a:pos x="66" y="57"/>
                  </a:cxn>
                  <a:cxn ang="0">
                    <a:pos x="59" y="66"/>
                  </a:cxn>
                  <a:cxn ang="0">
                    <a:pos x="53" y="85"/>
                  </a:cxn>
                  <a:cxn ang="0">
                    <a:pos x="46" y="9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6" y="133"/>
                  </a:cxn>
                  <a:cxn ang="0">
                    <a:pos x="19" y="143"/>
                  </a:cxn>
                  <a:cxn ang="0">
                    <a:pos x="12" y="152"/>
                  </a:cxn>
                  <a:cxn ang="0">
                    <a:pos x="0" y="171"/>
                  </a:cxn>
                  <a:cxn ang="0">
                    <a:pos x="0" y="286"/>
                  </a:cxn>
                  <a:cxn ang="0">
                    <a:pos x="0" y="295"/>
                  </a:cxn>
                  <a:cxn ang="0">
                    <a:pos x="6" y="305"/>
                  </a:cxn>
                  <a:cxn ang="0">
                    <a:pos x="12" y="305"/>
                  </a:cxn>
                  <a:cxn ang="0">
                    <a:pos x="19" y="315"/>
                  </a:cxn>
                  <a:cxn ang="0">
                    <a:pos x="26" y="315"/>
                  </a:cxn>
                  <a:cxn ang="0">
                    <a:pos x="32" y="305"/>
                  </a:cxn>
                  <a:cxn ang="0">
                    <a:pos x="39" y="305"/>
                  </a:cxn>
                  <a:cxn ang="0">
                    <a:pos x="39" y="295"/>
                  </a:cxn>
                  <a:cxn ang="0">
                    <a:pos x="46" y="286"/>
                  </a:cxn>
                  <a:cxn ang="0">
                    <a:pos x="46" y="152"/>
                  </a:cxn>
                  <a:cxn ang="0">
                    <a:pos x="46" y="143"/>
                  </a:cxn>
                  <a:cxn ang="0">
                    <a:pos x="53" y="143"/>
                  </a:cxn>
                  <a:cxn ang="0">
                    <a:pos x="53" y="133"/>
                  </a:cxn>
                  <a:cxn ang="0">
                    <a:pos x="59" y="133"/>
                  </a:cxn>
                  <a:cxn ang="0">
                    <a:pos x="66" y="123"/>
                  </a:cxn>
                  <a:cxn ang="0">
                    <a:pos x="66" y="114"/>
                  </a:cxn>
                  <a:cxn ang="0">
                    <a:pos x="73" y="114"/>
                  </a:cxn>
                  <a:cxn ang="0">
                    <a:pos x="73" y="105"/>
                  </a:cxn>
                  <a:cxn ang="0">
                    <a:pos x="79" y="95"/>
                  </a:cxn>
                  <a:cxn ang="0">
                    <a:pos x="79" y="76"/>
                  </a:cxn>
                  <a:cxn ang="0">
                    <a:pos x="79" y="66"/>
                  </a:cxn>
                  <a:cxn ang="0">
                    <a:pos x="86" y="57"/>
                  </a:cxn>
                  <a:cxn ang="0">
                    <a:pos x="86" y="38"/>
                  </a:cxn>
                  <a:cxn ang="0">
                    <a:pos x="86" y="28"/>
                  </a:cxn>
                  <a:cxn ang="0">
                    <a:pos x="86" y="19"/>
                  </a:cxn>
                  <a:cxn ang="0">
                    <a:pos x="86" y="0"/>
                  </a:cxn>
                </a:cxnLst>
                <a:rect l="0" t="0" r="r" b="b"/>
                <a:pathLst>
                  <a:path w="87" h="316">
                    <a:moveTo>
                      <a:pt x="86" y="0"/>
                    </a:moveTo>
                    <a:lnTo>
                      <a:pt x="86" y="0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28"/>
                    </a:lnTo>
                    <a:lnTo>
                      <a:pt x="66" y="57"/>
                    </a:lnTo>
                    <a:lnTo>
                      <a:pt x="59" y="66"/>
                    </a:lnTo>
                    <a:lnTo>
                      <a:pt x="53" y="85"/>
                    </a:lnTo>
                    <a:lnTo>
                      <a:pt x="46" y="9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6" y="133"/>
                    </a:lnTo>
                    <a:lnTo>
                      <a:pt x="19" y="143"/>
                    </a:lnTo>
                    <a:lnTo>
                      <a:pt x="12" y="152"/>
                    </a:lnTo>
                    <a:lnTo>
                      <a:pt x="0" y="171"/>
                    </a:lnTo>
                    <a:lnTo>
                      <a:pt x="0" y="286"/>
                    </a:lnTo>
                    <a:lnTo>
                      <a:pt x="0" y="295"/>
                    </a:lnTo>
                    <a:lnTo>
                      <a:pt x="6" y="305"/>
                    </a:lnTo>
                    <a:lnTo>
                      <a:pt x="12" y="305"/>
                    </a:lnTo>
                    <a:lnTo>
                      <a:pt x="19" y="315"/>
                    </a:lnTo>
                    <a:lnTo>
                      <a:pt x="26" y="315"/>
                    </a:lnTo>
                    <a:lnTo>
                      <a:pt x="32" y="305"/>
                    </a:lnTo>
                    <a:lnTo>
                      <a:pt x="39" y="305"/>
                    </a:lnTo>
                    <a:lnTo>
                      <a:pt x="39" y="295"/>
                    </a:lnTo>
                    <a:lnTo>
                      <a:pt x="46" y="286"/>
                    </a:lnTo>
                    <a:lnTo>
                      <a:pt x="46" y="152"/>
                    </a:lnTo>
                    <a:lnTo>
                      <a:pt x="46" y="143"/>
                    </a:lnTo>
                    <a:lnTo>
                      <a:pt x="53" y="143"/>
                    </a:lnTo>
                    <a:lnTo>
                      <a:pt x="53" y="133"/>
                    </a:lnTo>
                    <a:lnTo>
                      <a:pt x="59" y="133"/>
                    </a:lnTo>
                    <a:lnTo>
                      <a:pt x="66" y="123"/>
                    </a:lnTo>
                    <a:lnTo>
                      <a:pt x="66" y="114"/>
                    </a:lnTo>
                    <a:lnTo>
                      <a:pt x="73" y="114"/>
                    </a:lnTo>
                    <a:lnTo>
                      <a:pt x="73" y="105"/>
                    </a:lnTo>
                    <a:lnTo>
                      <a:pt x="79" y="95"/>
                    </a:lnTo>
                    <a:lnTo>
                      <a:pt x="79" y="76"/>
                    </a:lnTo>
                    <a:lnTo>
                      <a:pt x="79" y="66"/>
                    </a:lnTo>
                    <a:lnTo>
                      <a:pt x="86" y="57"/>
                    </a:lnTo>
                    <a:lnTo>
                      <a:pt x="86" y="38"/>
                    </a:lnTo>
                    <a:lnTo>
                      <a:pt x="86" y="28"/>
                    </a:lnTo>
                    <a:lnTo>
                      <a:pt x="86" y="19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007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Freeform 100"/>
              <p:cNvSpPr>
                <a:spLocks/>
              </p:cNvSpPr>
              <p:nvPr/>
            </p:nvSpPr>
            <p:spPr bwMode="auto">
              <a:xfrm>
                <a:off x="1205" y="3129"/>
                <a:ext cx="55" cy="96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7" y="85"/>
                  </a:cxn>
                  <a:cxn ang="0">
                    <a:pos x="13" y="75"/>
                  </a:cxn>
                  <a:cxn ang="0">
                    <a:pos x="27" y="66"/>
                  </a:cxn>
                  <a:cxn ang="0">
                    <a:pos x="33" y="47"/>
                  </a:cxn>
                  <a:cxn ang="0">
                    <a:pos x="40" y="47"/>
                  </a:cxn>
                  <a:cxn ang="0">
                    <a:pos x="47" y="37"/>
                  </a:cxn>
                  <a:cxn ang="0">
                    <a:pos x="53" y="19"/>
                  </a:cxn>
                  <a:cxn ang="0">
                    <a:pos x="53" y="9"/>
                  </a:cxn>
                  <a:cxn ang="0">
                    <a:pos x="61" y="0"/>
                  </a:cxn>
                </a:cxnLst>
                <a:rect l="0" t="0" r="r" b="b"/>
                <a:pathLst>
                  <a:path w="62" h="96">
                    <a:moveTo>
                      <a:pt x="0" y="95"/>
                    </a:moveTo>
                    <a:lnTo>
                      <a:pt x="7" y="85"/>
                    </a:lnTo>
                    <a:lnTo>
                      <a:pt x="13" y="75"/>
                    </a:lnTo>
                    <a:lnTo>
                      <a:pt x="27" y="66"/>
                    </a:lnTo>
                    <a:lnTo>
                      <a:pt x="33" y="47"/>
                    </a:lnTo>
                    <a:lnTo>
                      <a:pt x="40" y="47"/>
                    </a:lnTo>
                    <a:lnTo>
                      <a:pt x="47" y="37"/>
                    </a:lnTo>
                    <a:lnTo>
                      <a:pt x="53" y="19"/>
                    </a:lnTo>
                    <a:lnTo>
                      <a:pt x="53" y="9"/>
                    </a:lnTo>
                    <a:lnTo>
                      <a:pt x="6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Freeform 101"/>
              <p:cNvSpPr>
                <a:spLocks/>
              </p:cNvSpPr>
              <p:nvPr/>
            </p:nvSpPr>
            <p:spPr bwMode="auto">
              <a:xfrm>
                <a:off x="1022" y="1619"/>
                <a:ext cx="164" cy="80"/>
              </a:xfrm>
              <a:custGeom>
                <a:avLst/>
                <a:gdLst/>
                <a:ahLst/>
                <a:cxnLst>
                  <a:cxn ang="0">
                    <a:pos x="176" y="61"/>
                  </a:cxn>
                  <a:cxn ang="0">
                    <a:pos x="163" y="52"/>
                  </a:cxn>
                  <a:cxn ang="0">
                    <a:pos x="150" y="52"/>
                  </a:cxn>
                  <a:cxn ang="0">
                    <a:pos x="137" y="43"/>
                  </a:cxn>
                  <a:cxn ang="0">
                    <a:pos x="137" y="26"/>
                  </a:cxn>
                  <a:cxn ang="0">
                    <a:pos x="131" y="17"/>
                  </a:cxn>
                  <a:cxn ang="0">
                    <a:pos x="117" y="9"/>
                  </a:cxn>
                  <a:cxn ang="0">
                    <a:pos x="104" y="9"/>
                  </a:cxn>
                  <a:cxn ang="0">
                    <a:pos x="97" y="0"/>
                  </a:cxn>
                  <a:cxn ang="0">
                    <a:pos x="85" y="9"/>
                  </a:cxn>
                  <a:cxn ang="0">
                    <a:pos x="72" y="17"/>
                  </a:cxn>
                  <a:cxn ang="0">
                    <a:pos x="65" y="26"/>
                  </a:cxn>
                  <a:cxn ang="0">
                    <a:pos x="78" y="9"/>
                  </a:cxn>
                  <a:cxn ang="0">
                    <a:pos x="65" y="0"/>
                  </a:cxn>
                  <a:cxn ang="0">
                    <a:pos x="51" y="0"/>
                  </a:cxn>
                  <a:cxn ang="0">
                    <a:pos x="45" y="9"/>
                  </a:cxn>
                  <a:cxn ang="0">
                    <a:pos x="32" y="17"/>
                  </a:cxn>
                  <a:cxn ang="0">
                    <a:pos x="26" y="35"/>
                  </a:cxn>
                  <a:cxn ang="0">
                    <a:pos x="19" y="43"/>
                  </a:cxn>
                  <a:cxn ang="0">
                    <a:pos x="6" y="52"/>
                  </a:cxn>
                  <a:cxn ang="0">
                    <a:pos x="0" y="61"/>
                  </a:cxn>
                  <a:cxn ang="0">
                    <a:pos x="0" y="79"/>
                  </a:cxn>
                  <a:cxn ang="0">
                    <a:pos x="6" y="61"/>
                  </a:cxn>
                  <a:cxn ang="0">
                    <a:pos x="13" y="52"/>
                  </a:cxn>
                  <a:cxn ang="0">
                    <a:pos x="26" y="43"/>
                  </a:cxn>
                  <a:cxn ang="0">
                    <a:pos x="51" y="43"/>
                  </a:cxn>
                  <a:cxn ang="0">
                    <a:pos x="72" y="52"/>
                  </a:cxn>
                  <a:cxn ang="0">
                    <a:pos x="85" y="52"/>
                  </a:cxn>
                  <a:cxn ang="0">
                    <a:pos x="97" y="43"/>
                  </a:cxn>
                  <a:cxn ang="0">
                    <a:pos x="104" y="35"/>
                  </a:cxn>
                  <a:cxn ang="0">
                    <a:pos x="110" y="26"/>
                  </a:cxn>
                  <a:cxn ang="0">
                    <a:pos x="124" y="26"/>
                  </a:cxn>
                  <a:cxn ang="0">
                    <a:pos x="131" y="35"/>
                  </a:cxn>
                  <a:cxn ang="0">
                    <a:pos x="143" y="52"/>
                  </a:cxn>
                  <a:cxn ang="0">
                    <a:pos x="169" y="61"/>
                  </a:cxn>
                  <a:cxn ang="0">
                    <a:pos x="183" y="61"/>
                  </a:cxn>
                </a:cxnLst>
                <a:rect l="0" t="0" r="r" b="b"/>
                <a:pathLst>
                  <a:path w="184" h="80">
                    <a:moveTo>
                      <a:pt x="176" y="61"/>
                    </a:moveTo>
                    <a:lnTo>
                      <a:pt x="176" y="61"/>
                    </a:lnTo>
                    <a:lnTo>
                      <a:pt x="169" y="61"/>
                    </a:lnTo>
                    <a:lnTo>
                      <a:pt x="163" y="52"/>
                    </a:lnTo>
                    <a:lnTo>
                      <a:pt x="156" y="52"/>
                    </a:lnTo>
                    <a:lnTo>
                      <a:pt x="150" y="52"/>
                    </a:lnTo>
                    <a:lnTo>
                      <a:pt x="143" y="43"/>
                    </a:lnTo>
                    <a:lnTo>
                      <a:pt x="137" y="43"/>
                    </a:lnTo>
                    <a:lnTo>
                      <a:pt x="137" y="35"/>
                    </a:lnTo>
                    <a:lnTo>
                      <a:pt x="137" y="26"/>
                    </a:lnTo>
                    <a:lnTo>
                      <a:pt x="131" y="26"/>
                    </a:lnTo>
                    <a:lnTo>
                      <a:pt x="131" y="17"/>
                    </a:lnTo>
                    <a:lnTo>
                      <a:pt x="124" y="17"/>
                    </a:lnTo>
                    <a:lnTo>
                      <a:pt x="117" y="9"/>
                    </a:lnTo>
                    <a:lnTo>
                      <a:pt x="110" y="9"/>
                    </a:lnTo>
                    <a:lnTo>
                      <a:pt x="104" y="9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9"/>
                    </a:lnTo>
                    <a:lnTo>
                      <a:pt x="72" y="17"/>
                    </a:lnTo>
                    <a:lnTo>
                      <a:pt x="65" y="17"/>
                    </a:lnTo>
                    <a:lnTo>
                      <a:pt x="65" y="26"/>
                    </a:lnTo>
                    <a:lnTo>
                      <a:pt x="58" y="26"/>
                    </a:lnTo>
                    <a:lnTo>
                      <a:pt x="78" y="9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5" y="9"/>
                    </a:lnTo>
                    <a:lnTo>
                      <a:pt x="39" y="9"/>
                    </a:lnTo>
                    <a:lnTo>
                      <a:pt x="32" y="17"/>
                    </a:lnTo>
                    <a:lnTo>
                      <a:pt x="32" y="26"/>
                    </a:lnTo>
                    <a:lnTo>
                      <a:pt x="26" y="35"/>
                    </a:lnTo>
                    <a:lnTo>
                      <a:pt x="26" y="43"/>
                    </a:lnTo>
                    <a:lnTo>
                      <a:pt x="19" y="43"/>
                    </a:lnTo>
                    <a:lnTo>
                      <a:pt x="13" y="52"/>
                    </a:lnTo>
                    <a:lnTo>
                      <a:pt x="6" y="52"/>
                    </a:lnTo>
                    <a:lnTo>
                      <a:pt x="6" y="6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6" y="61"/>
                    </a:lnTo>
                    <a:lnTo>
                      <a:pt x="13" y="61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6" y="43"/>
                    </a:lnTo>
                    <a:lnTo>
                      <a:pt x="39" y="43"/>
                    </a:lnTo>
                    <a:lnTo>
                      <a:pt x="51" y="43"/>
                    </a:lnTo>
                    <a:lnTo>
                      <a:pt x="58" y="52"/>
                    </a:lnTo>
                    <a:lnTo>
                      <a:pt x="72" y="52"/>
                    </a:lnTo>
                    <a:lnTo>
                      <a:pt x="78" y="52"/>
                    </a:lnTo>
                    <a:lnTo>
                      <a:pt x="85" y="52"/>
                    </a:lnTo>
                    <a:lnTo>
                      <a:pt x="91" y="5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04" y="35"/>
                    </a:lnTo>
                    <a:lnTo>
                      <a:pt x="110" y="35"/>
                    </a:lnTo>
                    <a:lnTo>
                      <a:pt x="110" y="26"/>
                    </a:lnTo>
                    <a:lnTo>
                      <a:pt x="117" y="26"/>
                    </a:lnTo>
                    <a:lnTo>
                      <a:pt x="124" y="26"/>
                    </a:lnTo>
                    <a:lnTo>
                      <a:pt x="131" y="26"/>
                    </a:lnTo>
                    <a:lnTo>
                      <a:pt x="131" y="35"/>
                    </a:lnTo>
                    <a:lnTo>
                      <a:pt x="137" y="43"/>
                    </a:lnTo>
                    <a:lnTo>
                      <a:pt x="143" y="52"/>
                    </a:lnTo>
                    <a:lnTo>
                      <a:pt x="163" y="61"/>
                    </a:lnTo>
                    <a:lnTo>
                      <a:pt x="169" y="61"/>
                    </a:lnTo>
                    <a:lnTo>
                      <a:pt x="176" y="61"/>
                    </a:lnTo>
                    <a:lnTo>
                      <a:pt x="183" y="61"/>
                    </a:lnTo>
                    <a:lnTo>
                      <a:pt x="176" y="61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Line 102"/>
              <p:cNvSpPr>
                <a:spLocks noChangeShapeType="1"/>
              </p:cNvSpPr>
              <p:nvPr/>
            </p:nvSpPr>
            <p:spPr bwMode="auto">
              <a:xfrm flipV="1">
                <a:off x="1190" y="2632"/>
                <a:ext cx="0" cy="58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" name="Line 103"/>
              <p:cNvSpPr>
                <a:spLocks noChangeShapeType="1"/>
              </p:cNvSpPr>
              <p:nvPr/>
            </p:nvSpPr>
            <p:spPr bwMode="auto">
              <a:xfrm flipV="1">
                <a:off x="1190" y="2556"/>
                <a:ext cx="0" cy="5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" name="Line 104"/>
              <p:cNvSpPr>
                <a:spLocks noChangeShapeType="1"/>
              </p:cNvSpPr>
              <p:nvPr/>
            </p:nvSpPr>
            <p:spPr bwMode="auto">
              <a:xfrm flipV="1">
                <a:off x="1190" y="2480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" name="Freeform 105"/>
              <p:cNvSpPr>
                <a:spLocks/>
              </p:cNvSpPr>
              <p:nvPr/>
            </p:nvSpPr>
            <p:spPr bwMode="auto">
              <a:xfrm>
                <a:off x="1404" y="2393"/>
                <a:ext cx="173" cy="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20" y="28"/>
                  </a:cxn>
                  <a:cxn ang="0">
                    <a:pos x="27" y="38"/>
                  </a:cxn>
                  <a:cxn ang="0">
                    <a:pos x="33" y="47"/>
                  </a:cxn>
                  <a:cxn ang="0">
                    <a:pos x="40" y="57"/>
                  </a:cxn>
                  <a:cxn ang="0">
                    <a:pos x="47" y="66"/>
                  </a:cxn>
                  <a:cxn ang="0">
                    <a:pos x="53" y="76"/>
                  </a:cxn>
                  <a:cxn ang="0">
                    <a:pos x="67" y="105"/>
                  </a:cxn>
                  <a:cxn ang="0">
                    <a:pos x="73" y="114"/>
                  </a:cxn>
                  <a:cxn ang="0">
                    <a:pos x="73" y="133"/>
                  </a:cxn>
                  <a:cxn ang="0">
                    <a:pos x="80" y="143"/>
                  </a:cxn>
                  <a:cxn ang="0">
                    <a:pos x="80" y="152"/>
                  </a:cxn>
                  <a:cxn ang="0">
                    <a:pos x="87" y="162"/>
                  </a:cxn>
                  <a:cxn ang="0">
                    <a:pos x="87" y="171"/>
                  </a:cxn>
                  <a:cxn ang="0">
                    <a:pos x="93" y="181"/>
                  </a:cxn>
                  <a:cxn ang="0">
                    <a:pos x="100" y="191"/>
                  </a:cxn>
                  <a:cxn ang="0">
                    <a:pos x="100" y="200"/>
                  </a:cxn>
                  <a:cxn ang="0">
                    <a:pos x="106" y="200"/>
                  </a:cxn>
                  <a:cxn ang="0">
                    <a:pos x="113" y="209"/>
                  </a:cxn>
                  <a:cxn ang="0">
                    <a:pos x="126" y="219"/>
                  </a:cxn>
                  <a:cxn ang="0">
                    <a:pos x="133" y="229"/>
                  </a:cxn>
                  <a:cxn ang="0">
                    <a:pos x="146" y="248"/>
                  </a:cxn>
                  <a:cxn ang="0">
                    <a:pos x="160" y="257"/>
                  </a:cxn>
                  <a:cxn ang="0">
                    <a:pos x="166" y="267"/>
                  </a:cxn>
                  <a:cxn ang="0">
                    <a:pos x="173" y="276"/>
                  </a:cxn>
                  <a:cxn ang="0">
                    <a:pos x="180" y="286"/>
                  </a:cxn>
                  <a:cxn ang="0">
                    <a:pos x="187" y="295"/>
                  </a:cxn>
                  <a:cxn ang="0">
                    <a:pos x="194" y="305"/>
                  </a:cxn>
                  <a:cxn ang="0">
                    <a:pos x="194" y="315"/>
                  </a:cxn>
                </a:cxnLst>
                <a:rect l="0" t="0" r="r" b="b"/>
                <a:pathLst>
                  <a:path w="195" h="316">
                    <a:moveTo>
                      <a:pt x="0" y="0"/>
                    </a:moveTo>
                    <a:lnTo>
                      <a:pt x="6" y="9"/>
                    </a:lnTo>
                    <a:lnTo>
                      <a:pt x="20" y="28"/>
                    </a:lnTo>
                    <a:lnTo>
                      <a:pt x="27" y="38"/>
                    </a:lnTo>
                    <a:lnTo>
                      <a:pt x="33" y="47"/>
                    </a:lnTo>
                    <a:lnTo>
                      <a:pt x="40" y="57"/>
                    </a:lnTo>
                    <a:lnTo>
                      <a:pt x="47" y="66"/>
                    </a:lnTo>
                    <a:lnTo>
                      <a:pt x="53" y="76"/>
                    </a:lnTo>
                    <a:lnTo>
                      <a:pt x="67" y="105"/>
                    </a:lnTo>
                    <a:lnTo>
                      <a:pt x="73" y="114"/>
                    </a:lnTo>
                    <a:lnTo>
                      <a:pt x="73" y="133"/>
                    </a:lnTo>
                    <a:lnTo>
                      <a:pt x="80" y="143"/>
                    </a:lnTo>
                    <a:lnTo>
                      <a:pt x="80" y="152"/>
                    </a:lnTo>
                    <a:lnTo>
                      <a:pt x="87" y="162"/>
                    </a:lnTo>
                    <a:lnTo>
                      <a:pt x="87" y="171"/>
                    </a:lnTo>
                    <a:lnTo>
                      <a:pt x="93" y="181"/>
                    </a:lnTo>
                    <a:lnTo>
                      <a:pt x="100" y="191"/>
                    </a:lnTo>
                    <a:lnTo>
                      <a:pt x="100" y="200"/>
                    </a:lnTo>
                    <a:lnTo>
                      <a:pt x="106" y="200"/>
                    </a:lnTo>
                    <a:lnTo>
                      <a:pt x="113" y="209"/>
                    </a:lnTo>
                    <a:lnTo>
                      <a:pt x="126" y="219"/>
                    </a:lnTo>
                    <a:lnTo>
                      <a:pt x="133" y="229"/>
                    </a:lnTo>
                    <a:lnTo>
                      <a:pt x="146" y="248"/>
                    </a:lnTo>
                    <a:lnTo>
                      <a:pt x="160" y="257"/>
                    </a:lnTo>
                    <a:lnTo>
                      <a:pt x="166" y="267"/>
                    </a:lnTo>
                    <a:lnTo>
                      <a:pt x="173" y="276"/>
                    </a:lnTo>
                    <a:lnTo>
                      <a:pt x="180" y="286"/>
                    </a:lnTo>
                    <a:lnTo>
                      <a:pt x="187" y="295"/>
                    </a:lnTo>
                    <a:lnTo>
                      <a:pt x="194" y="305"/>
                    </a:lnTo>
                    <a:lnTo>
                      <a:pt x="194" y="31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21" name="Group 106"/>
              <p:cNvGrpSpPr>
                <a:grpSpLocks/>
              </p:cNvGrpSpPr>
              <p:nvPr/>
            </p:nvGrpSpPr>
            <p:grpSpPr bwMode="auto">
              <a:xfrm>
                <a:off x="1088" y="3396"/>
                <a:ext cx="256" cy="287"/>
                <a:chOff x="1804" y="3440"/>
                <a:chExt cx="289" cy="287"/>
              </a:xfrm>
            </p:grpSpPr>
            <p:sp>
              <p:nvSpPr>
                <p:cNvPr id="130" name="Freeform 107"/>
                <p:cNvSpPr>
                  <a:spLocks/>
                </p:cNvSpPr>
                <p:nvPr/>
              </p:nvSpPr>
              <p:spPr bwMode="auto">
                <a:xfrm>
                  <a:off x="1979" y="3468"/>
                  <a:ext cx="114" cy="1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6" y="19"/>
                    </a:cxn>
                    <a:cxn ang="0">
                      <a:pos x="13" y="38"/>
                    </a:cxn>
                    <a:cxn ang="0">
                      <a:pos x="19" y="48"/>
                    </a:cxn>
                    <a:cxn ang="0">
                      <a:pos x="26" y="67"/>
                    </a:cxn>
                    <a:cxn ang="0">
                      <a:pos x="33" y="105"/>
                    </a:cxn>
                    <a:cxn ang="0">
                      <a:pos x="33" y="124"/>
                    </a:cxn>
                    <a:cxn ang="0">
                      <a:pos x="39" y="143"/>
                    </a:cxn>
                    <a:cxn ang="0">
                      <a:pos x="53" y="163"/>
                    </a:cxn>
                    <a:cxn ang="0">
                      <a:pos x="53" y="172"/>
                    </a:cxn>
                    <a:cxn ang="0">
                      <a:pos x="59" y="172"/>
                    </a:cxn>
                    <a:cxn ang="0">
                      <a:pos x="66" y="182"/>
                    </a:cxn>
                    <a:cxn ang="0">
                      <a:pos x="73" y="182"/>
                    </a:cxn>
                    <a:cxn ang="0">
                      <a:pos x="86" y="192"/>
                    </a:cxn>
                    <a:cxn ang="0">
                      <a:pos x="93" y="192"/>
                    </a:cxn>
                    <a:cxn ang="0">
                      <a:pos x="99" y="192"/>
                    </a:cxn>
                    <a:cxn ang="0">
                      <a:pos x="113" y="192"/>
                    </a:cxn>
                  </a:cxnLst>
                  <a:rect l="0" t="0" r="r" b="b"/>
                  <a:pathLst>
                    <a:path w="114" h="193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3" y="38"/>
                      </a:lnTo>
                      <a:lnTo>
                        <a:pt x="19" y="48"/>
                      </a:lnTo>
                      <a:lnTo>
                        <a:pt x="26" y="67"/>
                      </a:lnTo>
                      <a:lnTo>
                        <a:pt x="33" y="105"/>
                      </a:lnTo>
                      <a:lnTo>
                        <a:pt x="33" y="124"/>
                      </a:lnTo>
                      <a:lnTo>
                        <a:pt x="39" y="143"/>
                      </a:lnTo>
                      <a:lnTo>
                        <a:pt x="53" y="163"/>
                      </a:lnTo>
                      <a:lnTo>
                        <a:pt x="53" y="172"/>
                      </a:lnTo>
                      <a:lnTo>
                        <a:pt x="59" y="172"/>
                      </a:lnTo>
                      <a:lnTo>
                        <a:pt x="66" y="182"/>
                      </a:lnTo>
                      <a:lnTo>
                        <a:pt x="73" y="182"/>
                      </a:lnTo>
                      <a:lnTo>
                        <a:pt x="86" y="192"/>
                      </a:lnTo>
                      <a:lnTo>
                        <a:pt x="93" y="192"/>
                      </a:lnTo>
                      <a:lnTo>
                        <a:pt x="99" y="192"/>
                      </a:lnTo>
                      <a:lnTo>
                        <a:pt x="113" y="192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" name="Freeform 108"/>
                <p:cNvSpPr>
                  <a:spLocks/>
                </p:cNvSpPr>
                <p:nvPr/>
              </p:nvSpPr>
              <p:spPr bwMode="auto">
                <a:xfrm>
                  <a:off x="1804" y="3440"/>
                  <a:ext cx="127" cy="221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119" y="9"/>
                    </a:cxn>
                    <a:cxn ang="0">
                      <a:pos x="112" y="9"/>
                    </a:cxn>
                    <a:cxn ang="0">
                      <a:pos x="106" y="9"/>
                    </a:cxn>
                    <a:cxn ang="0">
                      <a:pos x="99" y="19"/>
                    </a:cxn>
                    <a:cxn ang="0">
                      <a:pos x="99" y="28"/>
                    </a:cxn>
                    <a:cxn ang="0">
                      <a:pos x="86" y="48"/>
                    </a:cxn>
                    <a:cxn ang="0">
                      <a:pos x="79" y="76"/>
                    </a:cxn>
                    <a:cxn ang="0">
                      <a:pos x="79" y="85"/>
                    </a:cxn>
                    <a:cxn ang="0">
                      <a:pos x="72" y="105"/>
                    </a:cxn>
                    <a:cxn ang="0">
                      <a:pos x="72" y="114"/>
                    </a:cxn>
                    <a:cxn ang="0">
                      <a:pos x="72" y="134"/>
                    </a:cxn>
                    <a:cxn ang="0">
                      <a:pos x="66" y="143"/>
                    </a:cxn>
                    <a:cxn ang="0">
                      <a:pos x="66" y="162"/>
                    </a:cxn>
                    <a:cxn ang="0">
                      <a:pos x="59" y="171"/>
                    </a:cxn>
                    <a:cxn ang="0">
                      <a:pos x="53" y="181"/>
                    </a:cxn>
                    <a:cxn ang="0">
                      <a:pos x="46" y="191"/>
                    </a:cxn>
                    <a:cxn ang="0">
                      <a:pos x="39" y="200"/>
                    </a:cxn>
                    <a:cxn ang="0">
                      <a:pos x="33" y="200"/>
                    </a:cxn>
                    <a:cxn ang="0">
                      <a:pos x="26" y="210"/>
                    </a:cxn>
                    <a:cxn ang="0">
                      <a:pos x="19" y="220"/>
                    </a:cxn>
                    <a:cxn ang="0">
                      <a:pos x="13" y="220"/>
                    </a:cxn>
                    <a:cxn ang="0">
                      <a:pos x="6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127" h="221">
                      <a:moveTo>
                        <a:pt x="126" y="0"/>
                      </a:moveTo>
                      <a:lnTo>
                        <a:pt x="119" y="9"/>
                      </a:lnTo>
                      <a:lnTo>
                        <a:pt x="112" y="9"/>
                      </a:lnTo>
                      <a:lnTo>
                        <a:pt x="106" y="9"/>
                      </a:lnTo>
                      <a:lnTo>
                        <a:pt x="99" y="19"/>
                      </a:lnTo>
                      <a:lnTo>
                        <a:pt x="99" y="28"/>
                      </a:lnTo>
                      <a:lnTo>
                        <a:pt x="86" y="48"/>
                      </a:lnTo>
                      <a:lnTo>
                        <a:pt x="79" y="76"/>
                      </a:lnTo>
                      <a:lnTo>
                        <a:pt x="79" y="85"/>
                      </a:lnTo>
                      <a:lnTo>
                        <a:pt x="72" y="105"/>
                      </a:lnTo>
                      <a:lnTo>
                        <a:pt x="72" y="114"/>
                      </a:lnTo>
                      <a:lnTo>
                        <a:pt x="72" y="134"/>
                      </a:lnTo>
                      <a:lnTo>
                        <a:pt x="66" y="143"/>
                      </a:lnTo>
                      <a:lnTo>
                        <a:pt x="66" y="162"/>
                      </a:lnTo>
                      <a:lnTo>
                        <a:pt x="59" y="171"/>
                      </a:lnTo>
                      <a:lnTo>
                        <a:pt x="53" y="181"/>
                      </a:lnTo>
                      <a:lnTo>
                        <a:pt x="46" y="191"/>
                      </a:lnTo>
                      <a:lnTo>
                        <a:pt x="39" y="200"/>
                      </a:lnTo>
                      <a:lnTo>
                        <a:pt x="33" y="200"/>
                      </a:lnTo>
                      <a:lnTo>
                        <a:pt x="26" y="210"/>
                      </a:lnTo>
                      <a:lnTo>
                        <a:pt x="19" y="220"/>
                      </a:lnTo>
                      <a:lnTo>
                        <a:pt x="13" y="220"/>
                      </a:lnTo>
                      <a:lnTo>
                        <a:pt x="6" y="220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" name="Freeform 109"/>
                <p:cNvSpPr>
                  <a:spLocks/>
                </p:cNvSpPr>
                <p:nvPr/>
              </p:nvSpPr>
              <p:spPr bwMode="auto">
                <a:xfrm>
                  <a:off x="1951" y="3526"/>
                  <a:ext cx="20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0" y="28"/>
                    </a:cxn>
                    <a:cxn ang="0">
                      <a:pos x="0" y="37"/>
                    </a:cxn>
                    <a:cxn ang="0">
                      <a:pos x="19" y="47"/>
                    </a:cxn>
                    <a:cxn ang="0">
                      <a:pos x="19" y="85"/>
                    </a:cxn>
                    <a:cxn ang="0">
                      <a:pos x="19" y="123"/>
                    </a:cxn>
                    <a:cxn ang="0">
                      <a:pos x="19" y="142"/>
                    </a:cxn>
                    <a:cxn ang="0">
                      <a:pos x="19" y="162"/>
                    </a:cxn>
                    <a:cxn ang="0">
                      <a:pos x="19" y="180"/>
                    </a:cxn>
                    <a:cxn ang="0">
                      <a:pos x="19" y="190"/>
                    </a:cxn>
                    <a:cxn ang="0">
                      <a:pos x="19" y="200"/>
                    </a:cxn>
                  </a:cxnLst>
                  <a:rect l="0" t="0" r="r" b="b"/>
                  <a:pathLst>
                    <a:path w="20" h="2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19" y="47"/>
                      </a:lnTo>
                      <a:lnTo>
                        <a:pt x="19" y="85"/>
                      </a:lnTo>
                      <a:lnTo>
                        <a:pt x="19" y="123"/>
                      </a:lnTo>
                      <a:lnTo>
                        <a:pt x="19" y="142"/>
                      </a:lnTo>
                      <a:lnTo>
                        <a:pt x="19" y="162"/>
                      </a:lnTo>
                      <a:lnTo>
                        <a:pt x="19" y="180"/>
                      </a:lnTo>
                      <a:lnTo>
                        <a:pt x="19" y="190"/>
                      </a:lnTo>
                      <a:lnTo>
                        <a:pt x="19" y="20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" name="Freeform 110"/>
                <p:cNvSpPr>
                  <a:spLocks/>
                </p:cNvSpPr>
                <p:nvPr/>
              </p:nvSpPr>
              <p:spPr bwMode="auto">
                <a:xfrm>
                  <a:off x="1878" y="3488"/>
                  <a:ext cx="48" cy="210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7" y="9"/>
                    </a:cxn>
                    <a:cxn ang="0">
                      <a:pos x="40" y="19"/>
                    </a:cxn>
                    <a:cxn ang="0">
                      <a:pos x="33" y="28"/>
                    </a:cxn>
                    <a:cxn ang="0">
                      <a:pos x="33" y="37"/>
                    </a:cxn>
                    <a:cxn ang="0">
                      <a:pos x="26" y="57"/>
                    </a:cxn>
                    <a:cxn ang="0">
                      <a:pos x="26" y="66"/>
                    </a:cxn>
                    <a:cxn ang="0">
                      <a:pos x="26" y="94"/>
                    </a:cxn>
                    <a:cxn ang="0">
                      <a:pos x="26" y="132"/>
                    </a:cxn>
                    <a:cxn ang="0">
                      <a:pos x="26" y="142"/>
                    </a:cxn>
                    <a:cxn ang="0">
                      <a:pos x="26" y="161"/>
                    </a:cxn>
                    <a:cxn ang="0">
                      <a:pos x="20" y="171"/>
                    </a:cxn>
                    <a:cxn ang="0">
                      <a:pos x="13" y="189"/>
                    </a:cxn>
                    <a:cxn ang="0">
                      <a:pos x="6" y="199"/>
                    </a:cxn>
                    <a:cxn ang="0">
                      <a:pos x="0" y="199"/>
                    </a:cxn>
                    <a:cxn ang="0">
                      <a:pos x="0" y="209"/>
                    </a:cxn>
                    <a:cxn ang="0">
                      <a:pos x="0" y="199"/>
                    </a:cxn>
                  </a:cxnLst>
                  <a:rect l="0" t="0" r="r" b="b"/>
                  <a:pathLst>
                    <a:path w="48" h="210">
                      <a:moveTo>
                        <a:pt x="47" y="0"/>
                      </a:moveTo>
                      <a:lnTo>
                        <a:pt x="47" y="9"/>
                      </a:lnTo>
                      <a:lnTo>
                        <a:pt x="40" y="19"/>
                      </a:lnTo>
                      <a:lnTo>
                        <a:pt x="33" y="28"/>
                      </a:lnTo>
                      <a:lnTo>
                        <a:pt x="33" y="37"/>
                      </a:lnTo>
                      <a:lnTo>
                        <a:pt x="26" y="57"/>
                      </a:lnTo>
                      <a:lnTo>
                        <a:pt x="26" y="66"/>
                      </a:lnTo>
                      <a:lnTo>
                        <a:pt x="26" y="94"/>
                      </a:lnTo>
                      <a:lnTo>
                        <a:pt x="26" y="132"/>
                      </a:lnTo>
                      <a:lnTo>
                        <a:pt x="26" y="142"/>
                      </a:lnTo>
                      <a:lnTo>
                        <a:pt x="26" y="161"/>
                      </a:lnTo>
                      <a:lnTo>
                        <a:pt x="20" y="171"/>
                      </a:lnTo>
                      <a:lnTo>
                        <a:pt x="13" y="189"/>
                      </a:lnTo>
                      <a:lnTo>
                        <a:pt x="6" y="199"/>
                      </a:lnTo>
                      <a:lnTo>
                        <a:pt x="0" y="199"/>
                      </a:lnTo>
                      <a:lnTo>
                        <a:pt x="0" y="209"/>
                      </a:lnTo>
                      <a:lnTo>
                        <a:pt x="0" y="199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22" name="Freeform 111"/>
              <p:cNvSpPr>
                <a:spLocks/>
              </p:cNvSpPr>
              <p:nvPr/>
            </p:nvSpPr>
            <p:spPr bwMode="auto">
              <a:xfrm>
                <a:off x="1226" y="3444"/>
                <a:ext cx="42" cy="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9"/>
                  </a:cxn>
                  <a:cxn ang="0">
                    <a:pos x="12" y="37"/>
                  </a:cxn>
                  <a:cxn ang="0">
                    <a:pos x="12" y="76"/>
                  </a:cxn>
                  <a:cxn ang="0">
                    <a:pos x="19" y="114"/>
                  </a:cxn>
                  <a:cxn ang="0">
                    <a:pos x="19" y="133"/>
                  </a:cxn>
                  <a:cxn ang="0">
                    <a:pos x="26" y="142"/>
                  </a:cxn>
                  <a:cxn ang="0">
                    <a:pos x="33" y="171"/>
                  </a:cxn>
                  <a:cxn ang="0">
                    <a:pos x="39" y="180"/>
                  </a:cxn>
                  <a:cxn ang="0">
                    <a:pos x="39" y="190"/>
                  </a:cxn>
                  <a:cxn ang="0">
                    <a:pos x="46" y="190"/>
                  </a:cxn>
                  <a:cxn ang="0">
                    <a:pos x="46" y="200"/>
                  </a:cxn>
                  <a:cxn ang="0">
                    <a:pos x="46" y="190"/>
                  </a:cxn>
                </a:cxnLst>
                <a:rect l="0" t="0" r="r" b="b"/>
                <a:pathLst>
                  <a:path w="47" h="201">
                    <a:moveTo>
                      <a:pt x="0" y="0"/>
                    </a:moveTo>
                    <a:lnTo>
                      <a:pt x="6" y="19"/>
                    </a:lnTo>
                    <a:lnTo>
                      <a:pt x="12" y="37"/>
                    </a:lnTo>
                    <a:lnTo>
                      <a:pt x="12" y="76"/>
                    </a:lnTo>
                    <a:lnTo>
                      <a:pt x="19" y="114"/>
                    </a:lnTo>
                    <a:lnTo>
                      <a:pt x="19" y="133"/>
                    </a:lnTo>
                    <a:lnTo>
                      <a:pt x="26" y="142"/>
                    </a:lnTo>
                    <a:lnTo>
                      <a:pt x="33" y="171"/>
                    </a:lnTo>
                    <a:lnTo>
                      <a:pt x="39" y="180"/>
                    </a:lnTo>
                    <a:lnTo>
                      <a:pt x="39" y="190"/>
                    </a:lnTo>
                    <a:lnTo>
                      <a:pt x="46" y="190"/>
                    </a:lnTo>
                    <a:lnTo>
                      <a:pt x="46" y="200"/>
                    </a:lnTo>
                    <a:lnTo>
                      <a:pt x="46" y="19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Freeform 112"/>
              <p:cNvSpPr>
                <a:spLocks/>
              </p:cNvSpPr>
              <p:nvPr/>
            </p:nvSpPr>
            <p:spPr bwMode="auto">
              <a:xfrm>
                <a:off x="1118" y="3492"/>
                <a:ext cx="59" cy="144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19"/>
                  </a:cxn>
                  <a:cxn ang="0">
                    <a:pos x="52" y="47"/>
                  </a:cxn>
                  <a:cxn ang="0">
                    <a:pos x="52" y="66"/>
                  </a:cxn>
                  <a:cxn ang="0">
                    <a:pos x="45" y="85"/>
                  </a:cxn>
                  <a:cxn ang="0">
                    <a:pos x="45" y="95"/>
                  </a:cxn>
                  <a:cxn ang="0">
                    <a:pos x="39" y="10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5" y="123"/>
                  </a:cxn>
                  <a:cxn ang="0">
                    <a:pos x="25" y="133"/>
                  </a:cxn>
                  <a:cxn ang="0">
                    <a:pos x="19" y="133"/>
                  </a:cxn>
                  <a:cxn ang="0">
                    <a:pos x="12" y="143"/>
                  </a:cxn>
                  <a:cxn ang="0">
                    <a:pos x="6" y="143"/>
                  </a:cxn>
                  <a:cxn ang="0">
                    <a:pos x="0" y="143"/>
                  </a:cxn>
                </a:cxnLst>
                <a:rect l="0" t="0" r="r" b="b"/>
                <a:pathLst>
                  <a:path w="66" h="144">
                    <a:moveTo>
                      <a:pt x="65" y="0"/>
                    </a:moveTo>
                    <a:lnTo>
                      <a:pt x="58" y="19"/>
                    </a:lnTo>
                    <a:lnTo>
                      <a:pt x="52" y="47"/>
                    </a:lnTo>
                    <a:lnTo>
                      <a:pt x="52" y="66"/>
                    </a:lnTo>
                    <a:lnTo>
                      <a:pt x="45" y="85"/>
                    </a:lnTo>
                    <a:lnTo>
                      <a:pt x="45" y="95"/>
                    </a:lnTo>
                    <a:lnTo>
                      <a:pt x="39" y="10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5" y="123"/>
                    </a:lnTo>
                    <a:lnTo>
                      <a:pt x="25" y="133"/>
                    </a:lnTo>
                    <a:lnTo>
                      <a:pt x="19" y="133"/>
                    </a:lnTo>
                    <a:lnTo>
                      <a:pt x="12" y="143"/>
                    </a:lnTo>
                    <a:lnTo>
                      <a:pt x="6" y="143"/>
                    </a:lnTo>
                    <a:lnTo>
                      <a:pt x="0" y="143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Freeform 113"/>
              <p:cNvSpPr>
                <a:spLocks/>
              </p:cNvSpPr>
              <p:nvPr/>
            </p:nvSpPr>
            <p:spPr bwMode="auto">
              <a:xfrm>
                <a:off x="1054" y="3387"/>
                <a:ext cx="143" cy="23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3" y="9"/>
                  </a:cxn>
                  <a:cxn ang="0">
                    <a:pos x="146" y="9"/>
                  </a:cxn>
                  <a:cxn ang="0">
                    <a:pos x="139" y="19"/>
                  </a:cxn>
                  <a:cxn ang="0">
                    <a:pos x="133" y="28"/>
                  </a:cxn>
                  <a:cxn ang="0">
                    <a:pos x="133" y="38"/>
                  </a:cxn>
                  <a:cxn ang="0">
                    <a:pos x="126" y="47"/>
                  </a:cxn>
                  <a:cxn ang="0">
                    <a:pos x="119" y="66"/>
                  </a:cxn>
                  <a:cxn ang="0">
                    <a:pos x="113" y="95"/>
                  </a:cxn>
                  <a:cxn ang="0">
                    <a:pos x="113" y="114"/>
                  </a:cxn>
                  <a:cxn ang="0">
                    <a:pos x="106" y="143"/>
                  </a:cxn>
                  <a:cxn ang="0">
                    <a:pos x="99" y="162"/>
                  </a:cxn>
                  <a:cxn ang="0">
                    <a:pos x="99" y="171"/>
                  </a:cxn>
                  <a:cxn ang="0">
                    <a:pos x="93" y="181"/>
                  </a:cxn>
                  <a:cxn ang="0">
                    <a:pos x="86" y="191"/>
                  </a:cxn>
                  <a:cxn ang="0">
                    <a:pos x="80" y="200"/>
                  </a:cxn>
                  <a:cxn ang="0">
                    <a:pos x="73" y="200"/>
                  </a:cxn>
                  <a:cxn ang="0">
                    <a:pos x="73" y="209"/>
                  </a:cxn>
                  <a:cxn ang="0">
                    <a:pos x="66" y="209"/>
                  </a:cxn>
                  <a:cxn ang="0">
                    <a:pos x="60" y="219"/>
                  </a:cxn>
                  <a:cxn ang="0">
                    <a:pos x="46" y="219"/>
                  </a:cxn>
                  <a:cxn ang="0">
                    <a:pos x="40" y="229"/>
                  </a:cxn>
                  <a:cxn ang="0">
                    <a:pos x="27" y="229"/>
                  </a:cxn>
                  <a:cxn ang="0">
                    <a:pos x="13" y="229"/>
                  </a:cxn>
                  <a:cxn ang="0">
                    <a:pos x="0" y="229"/>
                  </a:cxn>
                  <a:cxn ang="0">
                    <a:pos x="0" y="219"/>
                  </a:cxn>
                </a:cxnLst>
                <a:rect l="0" t="0" r="r" b="b"/>
                <a:pathLst>
                  <a:path w="161" h="230">
                    <a:moveTo>
                      <a:pt x="160" y="0"/>
                    </a:moveTo>
                    <a:lnTo>
                      <a:pt x="153" y="9"/>
                    </a:lnTo>
                    <a:lnTo>
                      <a:pt x="146" y="9"/>
                    </a:lnTo>
                    <a:lnTo>
                      <a:pt x="139" y="19"/>
                    </a:lnTo>
                    <a:lnTo>
                      <a:pt x="133" y="28"/>
                    </a:lnTo>
                    <a:lnTo>
                      <a:pt x="133" y="38"/>
                    </a:lnTo>
                    <a:lnTo>
                      <a:pt x="126" y="47"/>
                    </a:lnTo>
                    <a:lnTo>
                      <a:pt x="119" y="66"/>
                    </a:lnTo>
                    <a:lnTo>
                      <a:pt x="113" y="95"/>
                    </a:lnTo>
                    <a:lnTo>
                      <a:pt x="113" y="114"/>
                    </a:lnTo>
                    <a:lnTo>
                      <a:pt x="106" y="143"/>
                    </a:lnTo>
                    <a:lnTo>
                      <a:pt x="99" y="162"/>
                    </a:lnTo>
                    <a:lnTo>
                      <a:pt x="99" y="171"/>
                    </a:lnTo>
                    <a:lnTo>
                      <a:pt x="93" y="181"/>
                    </a:lnTo>
                    <a:lnTo>
                      <a:pt x="86" y="191"/>
                    </a:lnTo>
                    <a:lnTo>
                      <a:pt x="80" y="200"/>
                    </a:lnTo>
                    <a:lnTo>
                      <a:pt x="73" y="200"/>
                    </a:lnTo>
                    <a:lnTo>
                      <a:pt x="73" y="209"/>
                    </a:lnTo>
                    <a:lnTo>
                      <a:pt x="66" y="209"/>
                    </a:lnTo>
                    <a:lnTo>
                      <a:pt x="60" y="219"/>
                    </a:lnTo>
                    <a:lnTo>
                      <a:pt x="46" y="219"/>
                    </a:lnTo>
                    <a:lnTo>
                      <a:pt x="40" y="229"/>
                    </a:lnTo>
                    <a:lnTo>
                      <a:pt x="27" y="229"/>
                    </a:lnTo>
                    <a:lnTo>
                      <a:pt x="13" y="229"/>
                    </a:lnTo>
                    <a:lnTo>
                      <a:pt x="0" y="229"/>
                    </a:lnTo>
                    <a:lnTo>
                      <a:pt x="0" y="219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Freeform 114"/>
              <p:cNvSpPr>
                <a:spLocks/>
              </p:cNvSpPr>
              <p:nvPr/>
            </p:nvSpPr>
            <p:spPr bwMode="auto">
              <a:xfrm>
                <a:off x="1148" y="3405"/>
                <a:ext cx="67" cy="221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9"/>
                  </a:cxn>
                  <a:cxn ang="0">
                    <a:pos x="60" y="9"/>
                  </a:cxn>
                  <a:cxn ang="0">
                    <a:pos x="53" y="19"/>
                  </a:cxn>
                  <a:cxn ang="0">
                    <a:pos x="53" y="28"/>
                  </a:cxn>
                  <a:cxn ang="0">
                    <a:pos x="40" y="47"/>
                  </a:cxn>
                  <a:cxn ang="0">
                    <a:pos x="40" y="57"/>
                  </a:cxn>
                  <a:cxn ang="0">
                    <a:pos x="40" y="66"/>
                  </a:cxn>
                  <a:cxn ang="0">
                    <a:pos x="27" y="133"/>
                  </a:cxn>
                  <a:cxn ang="0">
                    <a:pos x="20" y="162"/>
                  </a:cxn>
                  <a:cxn ang="0">
                    <a:pos x="13" y="191"/>
                  </a:cxn>
                  <a:cxn ang="0">
                    <a:pos x="13" y="200"/>
                  </a:cxn>
                  <a:cxn ang="0">
                    <a:pos x="7" y="210"/>
                  </a:cxn>
                  <a:cxn ang="0">
                    <a:pos x="0" y="220"/>
                  </a:cxn>
                </a:cxnLst>
                <a:rect l="0" t="0" r="r" b="b"/>
                <a:pathLst>
                  <a:path w="75" h="221">
                    <a:moveTo>
                      <a:pt x="74" y="0"/>
                    </a:moveTo>
                    <a:lnTo>
                      <a:pt x="66" y="9"/>
                    </a:lnTo>
                    <a:lnTo>
                      <a:pt x="60" y="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40" y="47"/>
                    </a:lnTo>
                    <a:lnTo>
                      <a:pt x="40" y="57"/>
                    </a:lnTo>
                    <a:lnTo>
                      <a:pt x="40" y="66"/>
                    </a:lnTo>
                    <a:lnTo>
                      <a:pt x="27" y="133"/>
                    </a:lnTo>
                    <a:lnTo>
                      <a:pt x="20" y="162"/>
                    </a:lnTo>
                    <a:lnTo>
                      <a:pt x="13" y="191"/>
                    </a:lnTo>
                    <a:lnTo>
                      <a:pt x="13" y="200"/>
                    </a:lnTo>
                    <a:lnTo>
                      <a:pt x="7" y="210"/>
                    </a:lnTo>
                    <a:lnTo>
                      <a:pt x="0" y="22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Freeform 115"/>
              <p:cNvSpPr>
                <a:spLocks/>
              </p:cNvSpPr>
              <p:nvPr/>
            </p:nvSpPr>
            <p:spPr bwMode="auto">
              <a:xfrm>
                <a:off x="1176" y="3405"/>
                <a:ext cx="50" cy="24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1" y="19"/>
                  </a:cxn>
                  <a:cxn ang="0">
                    <a:pos x="41" y="28"/>
                  </a:cxn>
                  <a:cxn ang="0">
                    <a:pos x="34" y="37"/>
                  </a:cxn>
                  <a:cxn ang="0">
                    <a:pos x="34" y="57"/>
                  </a:cxn>
                  <a:cxn ang="0">
                    <a:pos x="34" y="66"/>
                  </a:cxn>
                  <a:cxn ang="0">
                    <a:pos x="27" y="95"/>
                  </a:cxn>
                  <a:cxn ang="0">
                    <a:pos x="27" y="143"/>
                  </a:cxn>
                  <a:cxn ang="0">
                    <a:pos x="27" y="171"/>
                  </a:cxn>
                  <a:cxn ang="0">
                    <a:pos x="20" y="200"/>
                  </a:cxn>
                  <a:cxn ang="0">
                    <a:pos x="20" y="210"/>
                  </a:cxn>
                  <a:cxn ang="0">
                    <a:pos x="20" y="219"/>
                  </a:cxn>
                  <a:cxn ang="0">
                    <a:pos x="13" y="228"/>
                  </a:cxn>
                  <a:cxn ang="0">
                    <a:pos x="7" y="238"/>
                  </a:cxn>
                  <a:cxn ang="0">
                    <a:pos x="0" y="238"/>
                  </a:cxn>
                  <a:cxn ang="0">
                    <a:pos x="0" y="248"/>
                  </a:cxn>
                </a:cxnLst>
                <a:rect l="0" t="0" r="r" b="b"/>
                <a:pathLst>
                  <a:path w="56" h="249">
                    <a:moveTo>
                      <a:pt x="55" y="0"/>
                    </a:moveTo>
                    <a:lnTo>
                      <a:pt x="41" y="19"/>
                    </a:lnTo>
                    <a:lnTo>
                      <a:pt x="41" y="28"/>
                    </a:lnTo>
                    <a:lnTo>
                      <a:pt x="34" y="37"/>
                    </a:lnTo>
                    <a:lnTo>
                      <a:pt x="34" y="57"/>
                    </a:lnTo>
                    <a:lnTo>
                      <a:pt x="34" y="66"/>
                    </a:lnTo>
                    <a:lnTo>
                      <a:pt x="27" y="95"/>
                    </a:lnTo>
                    <a:lnTo>
                      <a:pt x="27" y="143"/>
                    </a:lnTo>
                    <a:lnTo>
                      <a:pt x="27" y="171"/>
                    </a:lnTo>
                    <a:lnTo>
                      <a:pt x="20" y="200"/>
                    </a:lnTo>
                    <a:lnTo>
                      <a:pt x="20" y="210"/>
                    </a:lnTo>
                    <a:lnTo>
                      <a:pt x="20" y="219"/>
                    </a:lnTo>
                    <a:lnTo>
                      <a:pt x="13" y="228"/>
                    </a:lnTo>
                    <a:lnTo>
                      <a:pt x="7" y="238"/>
                    </a:lnTo>
                    <a:lnTo>
                      <a:pt x="0" y="238"/>
                    </a:lnTo>
                    <a:lnTo>
                      <a:pt x="0" y="248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Freeform 116"/>
              <p:cNvSpPr>
                <a:spLocks/>
              </p:cNvSpPr>
              <p:nvPr/>
            </p:nvSpPr>
            <p:spPr bwMode="auto">
              <a:xfrm>
                <a:off x="1229" y="3396"/>
                <a:ext cx="96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57"/>
                  </a:cxn>
                  <a:cxn ang="0">
                    <a:pos x="46" y="76"/>
                  </a:cxn>
                  <a:cxn ang="0">
                    <a:pos x="60" y="95"/>
                  </a:cxn>
                  <a:cxn ang="0">
                    <a:pos x="60" y="105"/>
                  </a:cxn>
                  <a:cxn ang="0">
                    <a:pos x="60" y="114"/>
                  </a:cxn>
                  <a:cxn ang="0">
                    <a:pos x="66" y="133"/>
                  </a:cxn>
                  <a:cxn ang="0">
                    <a:pos x="73" y="162"/>
                  </a:cxn>
                  <a:cxn ang="0">
                    <a:pos x="80" y="181"/>
                  </a:cxn>
                  <a:cxn ang="0">
                    <a:pos x="86" y="181"/>
                  </a:cxn>
                  <a:cxn ang="0">
                    <a:pos x="86" y="190"/>
                  </a:cxn>
                  <a:cxn ang="0">
                    <a:pos x="93" y="200"/>
                  </a:cxn>
                  <a:cxn ang="0">
                    <a:pos x="100" y="200"/>
                  </a:cxn>
                  <a:cxn ang="0">
                    <a:pos x="107" y="210"/>
                  </a:cxn>
                </a:cxnLst>
                <a:rect l="0" t="0" r="r" b="b"/>
                <a:pathLst>
                  <a:path w="108" h="211">
                    <a:moveTo>
                      <a:pt x="0" y="0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57"/>
                    </a:lnTo>
                    <a:lnTo>
                      <a:pt x="46" y="76"/>
                    </a:lnTo>
                    <a:lnTo>
                      <a:pt x="60" y="95"/>
                    </a:lnTo>
                    <a:lnTo>
                      <a:pt x="60" y="105"/>
                    </a:lnTo>
                    <a:lnTo>
                      <a:pt x="60" y="114"/>
                    </a:lnTo>
                    <a:lnTo>
                      <a:pt x="66" y="133"/>
                    </a:lnTo>
                    <a:lnTo>
                      <a:pt x="73" y="162"/>
                    </a:lnTo>
                    <a:lnTo>
                      <a:pt x="80" y="181"/>
                    </a:lnTo>
                    <a:lnTo>
                      <a:pt x="86" y="181"/>
                    </a:lnTo>
                    <a:lnTo>
                      <a:pt x="86" y="190"/>
                    </a:lnTo>
                    <a:lnTo>
                      <a:pt x="93" y="200"/>
                    </a:lnTo>
                    <a:lnTo>
                      <a:pt x="100" y="200"/>
                    </a:lnTo>
                    <a:lnTo>
                      <a:pt x="107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Freeform 117"/>
              <p:cNvSpPr>
                <a:spLocks/>
              </p:cNvSpPr>
              <p:nvPr/>
            </p:nvSpPr>
            <p:spPr bwMode="auto">
              <a:xfrm>
                <a:off x="1231" y="3387"/>
                <a:ext cx="119" cy="210"/>
              </a:xfrm>
              <a:custGeom>
                <a:avLst/>
                <a:gdLst/>
                <a:ahLst/>
                <a:cxnLst>
                  <a:cxn ang="0">
                    <a:pos x="133" y="209"/>
                  </a:cxn>
                  <a:cxn ang="0">
                    <a:pos x="126" y="209"/>
                  </a:cxn>
                  <a:cxn ang="0">
                    <a:pos x="119" y="209"/>
                  </a:cxn>
                  <a:cxn ang="0">
                    <a:pos x="113" y="199"/>
                  </a:cxn>
                  <a:cxn ang="0">
                    <a:pos x="106" y="189"/>
                  </a:cxn>
                  <a:cxn ang="0">
                    <a:pos x="73" y="104"/>
                  </a:cxn>
                  <a:cxn ang="0">
                    <a:pos x="59" y="66"/>
                  </a:cxn>
                  <a:cxn ang="0">
                    <a:pos x="39" y="28"/>
                  </a:cxn>
                  <a:cxn ang="0">
                    <a:pos x="39" y="19"/>
                  </a:cxn>
                  <a:cxn ang="0">
                    <a:pos x="33" y="19"/>
                  </a:cxn>
                  <a:cxn ang="0">
                    <a:pos x="26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34" h="210">
                    <a:moveTo>
                      <a:pt x="133" y="209"/>
                    </a:moveTo>
                    <a:lnTo>
                      <a:pt x="126" y="209"/>
                    </a:lnTo>
                    <a:lnTo>
                      <a:pt x="119" y="209"/>
                    </a:lnTo>
                    <a:lnTo>
                      <a:pt x="113" y="199"/>
                    </a:lnTo>
                    <a:lnTo>
                      <a:pt x="106" y="189"/>
                    </a:lnTo>
                    <a:lnTo>
                      <a:pt x="73" y="104"/>
                    </a:lnTo>
                    <a:lnTo>
                      <a:pt x="59" y="66"/>
                    </a:lnTo>
                    <a:lnTo>
                      <a:pt x="39" y="28"/>
                    </a:lnTo>
                    <a:lnTo>
                      <a:pt x="39" y="19"/>
                    </a:lnTo>
                    <a:lnTo>
                      <a:pt x="33" y="19"/>
                    </a:lnTo>
                    <a:lnTo>
                      <a:pt x="26" y="9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Freeform 118"/>
              <p:cNvSpPr>
                <a:spLocks/>
              </p:cNvSpPr>
              <p:nvPr/>
            </p:nvSpPr>
            <p:spPr bwMode="auto">
              <a:xfrm>
                <a:off x="1226" y="3415"/>
                <a:ext cx="97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9"/>
                  </a:cxn>
                  <a:cxn ang="0">
                    <a:pos x="20" y="19"/>
                  </a:cxn>
                  <a:cxn ang="0">
                    <a:pos x="20" y="37"/>
                  </a:cxn>
                  <a:cxn ang="0">
                    <a:pos x="27" y="47"/>
                  </a:cxn>
                  <a:cxn ang="0">
                    <a:pos x="33" y="76"/>
                  </a:cxn>
                  <a:cxn ang="0">
                    <a:pos x="33" y="95"/>
                  </a:cxn>
                  <a:cxn ang="0">
                    <a:pos x="40" y="105"/>
                  </a:cxn>
                  <a:cxn ang="0">
                    <a:pos x="47" y="133"/>
                  </a:cxn>
                  <a:cxn ang="0">
                    <a:pos x="47" y="152"/>
                  </a:cxn>
                  <a:cxn ang="0">
                    <a:pos x="54" y="162"/>
                  </a:cxn>
                  <a:cxn ang="0">
                    <a:pos x="54" y="181"/>
                  </a:cxn>
                  <a:cxn ang="0">
                    <a:pos x="60" y="190"/>
                  </a:cxn>
                  <a:cxn ang="0">
                    <a:pos x="67" y="190"/>
                  </a:cxn>
                  <a:cxn ang="0">
                    <a:pos x="74" y="200"/>
                  </a:cxn>
                  <a:cxn ang="0">
                    <a:pos x="80" y="210"/>
                  </a:cxn>
                  <a:cxn ang="0">
                    <a:pos x="87" y="210"/>
                  </a:cxn>
                  <a:cxn ang="0">
                    <a:pos x="101" y="210"/>
                  </a:cxn>
                  <a:cxn ang="0">
                    <a:pos x="108" y="210"/>
                  </a:cxn>
                </a:cxnLst>
                <a:rect l="0" t="0" r="r" b="b"/>
                <a:pathLst>
                  <a:path w="109" h="211">
                    <a:moveTo>
                      <a:pt x="0" y="0"/>
                    </a:moveTo>
                    <a:lnTo>
                      <a:pt x="13" y="9"/>
                    </a:lnTo>
                    <a:lnTo>
                      <a:pt x="20" y="19"/>
                    </a:lnTo>
                    <a:lnTo>
                      <a:pt x="20" y="37"/>
                    </a:lnTo>
                    <a:lnTo>
                      <a:pt x="27" y="47"/>
                    </a:lnTo>
                    <a:lnTo>
                      <a:pt x="33" y="76"/>
                    </a:lnTo>
                    <a:lnTo>
                      <a:pt x="33" y="95"/>
                    </a:lnTo>
                    <a:lnTo>
                      <a:pt x="40" y="105"/>
                    </a:lnTo>
                    <a:lnTo>
                      <a:pt x="47" y="133"/>
                    </a:lnTo>
                    <a:lnTo>
                      <a:pt x="47" y="152"/>
                    </a:lnTo>
                    <a:lnTo>
                      <a:pt x="54" y="162"/>
                    </a:lnTo>
                    <a:lnTo>
                      <a:pt x="54" y="181"/>
                    </a:lnTo>
                    <a:lnTo>
                      <a:pt x="60" y="190"/>
                    </a:lnTo>
                    <a:lnTo>
                      <a:pt x="67" y="190"/>
                    </a:lnTo>
                    <a:lnTo>
                      <a:pt x="74" y="200"/>
                    </a:lnTo>
                    <a:lnTo>
                      <a:pt x="80" y="210"/>
                    </a:lnTo>
                    <a:lnTo>
                      <a:pt x="87" y="210"/>
                    </a:lnTo>
                    <a:lnTo>
                      <a:pt x="101" y="210"/>
                    </a:lnTo>
                    <a:lnTo>
                      <a:pt x="108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85" name="Picture 119"/>
            <p:cNvPicPr>
              <a:picLocks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160"/>
              <a:ext cx="12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6" name="Freeform 120"/>
            <p:cNvSpPr>
              <a:spLocks/>
            </p:cNvSpPr>
            <p:nvPr/>
          </p:nvSpPr>
          <p:spPr bwMode="auto">
            <a:xfrm>
              <a:off x="1130" y="1440"/>
              <a:ext cx="140" cy="163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0"/>
                </a:cxn>
                <a:cxn ang="0">
                  <a:pos x="59" y="92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8" y="0"/>
                </a:cxn>
                <a:cxn ang="0">
                  <a:pos x="98" y="32"/>
                </a:cxn>
                <a:cxn ang="0">
                  <a:pos x="85" y="69"/>
                </a:cxn>
                <a:cxn ang="0">
                  <a:pos x="74" y="100"/>
                </a:cxn>
                <a:cxn ang="0">
                  <a:pos x="68" y="131"/>
                </a:cxn>
                <a:cxn ang="0">
                  <a:pos x="75" y="145"/>
                </a:cxn>
                <a:cxn ang="0">
                  <a:pos x="94" y="136"/>
                </a:cxn>
                <a:cxn ang="0">
                  <a:pos x="110" y="124"/>
                </a:cxn>
                <a:cxn ang="0">
                  <a:pos x="126" y="110"/>
                </a:cxn>
                <a:cxn ang="0">
                  <a:pos x="133" y="103"/>
                </a:cxn>
                <a:cxn ang="0">
                  <a:pos x="139" y="110"/>
                </a:cxn>
                <a:cxn ang="0">
                  <a:pos x="147" y="119"/>
                </a:cxn>
                <a:cxn ang="0">
                  <a:pos x="154" y="131"/>
                </a:cxn>
                <a:cxn ang="0">
                  <a:pos x="149" y="137"/>
                </a:cxn>
                <a:cxn ang="0">
                  <a:pos x="136" y="138"/>
                </a:cxn>
                <a:cxn ang="0">
                  <a:pos x="123" y="139"/>
                </a:cxn>
                <a:cxn ang="0">
                  <a:pos x="110" y="142"/>
                </a:cxn>
                <a:cxn ang="0">
                  <a:pos x="98" y="146"/>
                </a:cxn>
                <a:cxn ang="0">
                  <a:pos x="88" y="150"/>
                </a:cxn>
                <a:cxn ang="0">
                  <a:pos x="79" y="154"/>
                </a:cxn>
                <a:cxn ang="0">
                  <a:pos x="72" y="159"/>
                </a:cxn>
                <a:cxn ang="0">
                  <a:pos x="63" y="148"/>
                </a:cxn>
                <a:cxn ang="0">
                  <a:pos x="48" y="119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7" h="163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7"/>
                  </a:lnTo>
                  <a:lnTo>
                    <a:pt x="36" y="59"/>
                  </a:lnTo>
                  <a:lnTo>
                    <a:pt x="41" y="70"/>
                  </a:lnTo>
                  <a:lnTo>
                    <a:pt x="48" y="82"/>
                  </a:lnTo>
                  <a:lnTo>
                    <a:pt x="51" y="91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9" y="92"/>
                  </a:lnTo>
                  <a:lnTo>
                    <a:pt x="61" y="82"/>
                  </a:lnTo>
                  <a:lnTo>
                    <a:pt x="65" y="70"/>
                  </a:lnTo>
                  <a:lnTo>
                    <a:pt x="67" y="5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68" y="0"/>
                  </a:lnTo>
                  <a:lnTo>
                    <a:pt x="106" y="11"/>
                  </a:lnTo>
                  <a:lnTo>
                    <a:pt x="98" y="32"/>
                  </a:lnTo>
                  <a:lnTo>
                    <a:pt x="91" y="51"/>
                  </a:lnTo>
                  <a:lnTo>
                    <a:pt x="85" y="69"/>
                  </a:lnTo>
                  <a:lnTo>
                    <a:pt x="79" y="85"/>
                  </a:lnTo>
                  <a:lnTo>
                    <a:pt x="74" y="100"/>
                  </a:lnTo>
                  <a:lnTo>
                    <a:pt x="72" y="115"/>
                  </a:lnTo>
                  <a:lnTo>
                    <a:pt x="68" y="131"/>
                  </a:lnTo>
                  <a:lnTo>
                    <a:pt x="65" y="148"/>
                  </a:lnTo>
                  <a:lnTo>
                    <a:pt x="75" y="145"/>
                  </a:lnTo>
                  <a:lnTo>
                    <a:pt x="84" y="141"/>
                  </a:lnTo>
                  <a:lnTo>
                    <a:pt x="94" y="136"/>
                  </a:lnTo>
                  <a:lnTo>
                    <a:pt x="103" y="130"/>
                  </a:lnTo>
                  <a:lnTo>
                    <a:pt x="110" y="124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32" y="102"/>
                  </a:lnTo>
                  <a:lnTo>
                    <a:pt x="133" y="103"/>
                  </a:lnTo>
                  <a:lnTo>
                    <a:pt x="134" y="106"/>
                  </a:lnTo>
                  <a:lnTo>
                    <a:pt x="139" y="110"/>
                  </a:lnTo>
                  <a:lnTo>
                    <a:pt x="142" y="114"/>
                  </a:lnTo>
                  <a:lnTo>
                    <a:pt x="147" y="119"/>
                  </a:lnTo>
                  <a:lnTo>
                    <a:pt x="151" y="126"/>
                  </a:lnTo>
                  <a:lnTo>
                    <a:pt x="154" y="131"/>
                  </a:lnTo>
                  <a:lnTo>
                    <a:pt x="156" y="137"/>
                  </a:lnTo>
                  <a:lnTo>
                    <a:pt x="149" y="137"/>
                  </a:lnTo>
                  <a:lnTo>
                    <a:pt x="142" y="138"/>
                  </a:lnTo>
                  <a:lnTo>
                    <a:pt x="136" y="138"/>
                  </a:lnTo>
                  <a:lnTo>
                    <a:pt x="129" y="139"/>
                  </a:lnTo>
                  <a:lnTo>
                    <a:pt x="123" y="139"/>
                  </a:lnTo>
                  <a:lnTo>
                    <a:pt x="116" y="142"/>
                  </a:lnTo>
                  <a:lnTo>
                    <a:pt x="110" y="142"/>
                  </a:lnTo>
                  <a:lnTo>
                    <a:pt x="104" y="144"/>
                  </a:lnTo>
                  <a:lnTo>
                    <a:pt x="98" y="146"/>
                  </a:lnTo>
                  <a:lnTo>
                    <a:pt x="93" y="148"/>
                  </a:lnTo>
                  <a:lnTo>
                    <a:pt x="88" y="150"/>
                  </a:lnTo>
                  <a:lnTo>
                    <a:pt x="83" y="152"/>
                  </a:lnTo>
                  <a:lnTo>
                    <a:pt x="79" y="154"/>
                  </a:lnTo>
                  <a:lnTo>
                    <a:pt x="74" y="157"/>
                  </a:lnTo>
                  <a:lnTo>
                    <a:pt x="72" y="159"/>
                  </a:lnTo>
                  <a:lnTo>
                    <a:pt x="69" y="162"/>
                  </a:lnTo>
                  <a:lnTo>
                    <a:pt x="63" y="148"/>
                  </a:lnTo>
                  <a:lnTo>
                    <a:pt x="56" y="134"/>
                  </a:lnTo>
                  <a:lnTo>
                    <a:pt x="48" y="119"/>
                  </a:lnTo>
                  <a:lnTo>
                    <a:pt x="39" y="104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Freeform 121"/>
            <p:cNvSpPr>
              <a:spLocks/>
            </p:cNvSpPr>
            <p:nvPr/>
          </p:nvSpPr>
          <p:spPr bwMode="auto">
            <a:xfrm>
              <a:off x="1152" y="1392"/>
              <a:ext cx="141" cy="164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1"/>
                </a:cxn>
                <a:cxn ang="0">
                  <a:pos x="60" y="93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9" y="0"/>
                </a:cxn>
                <a:cxn ang="0">
                  <a:pos x="99" y="32"/>
                </a:cxn>
                <a:cxn ang="0">
                  <a:pos x="86" y="69"/>
                </a:cxn>
                <a:cxn ang="0">
                  <a:pos x="75" y="101"/>
                </a:cxn>
                <a:cxn ang="0">
                  <a:pos x="69" y="132"/>
                </a:cxn>
                <a:cxn ang="0">
                  <a:pos x="76" y="146"/>
                </a:cxn>
                <a:cxn ang="0">
                  <a:pos x="95" y="137"/>
                </a:cxn>
                <a:cxn ang="0">
                  <a:pos x="111" y="125"/>
                </a:cxn>
                <a:cxn ang="0">
                  <a:pos x="127" y="110"/>
                </a:cxn>
                <a:cxn ang="0">
                  <a:pos x="134" y="104"/>
                </a:cxn>
                <a:cxn ang="0">
                  <a:pos x="139" y="110"/>
                </a:cxn>
                <a:cxn ang="0">
                  <a:pos x="148" y="120"/>
                </a:cxn>
                <a:cxn ang="0">
                  <a:pos x="155" y="132"/>
                </a:cxn>
                <a:cxn ang="0">
                  <a:pos x="150" y="138"/>
                </a:cxn>
                <a:cxn ang="0">
                  <a:pos x="137" y="139"/>
                </a:cxn>
                <a:cxn ang="0">
                  <a:pos x="123" y="140"/>
                </a:cxn>
                <a:cxn ang="0">
                  <a:pos x="111" y="143"/>
                </a:cxn>
                <a:cxn ang="0">
                  <a:pos x="99" y="146"/>
                </a:cxn>
                <a:cxn ang="0">
                  <a:pos x="88" y="151"/>
                </a:cxn>
                <a:cxn ang="0">
                  <a:pos x="79" y="155"/>
                </a:cxn>
                <a:cxn ang="0">
                  <a:pos x="72" y="160"/>
                </a:cxn>
                <a:cxn ang="0">
                  <a:pos x="63" y="149"/>
                </a:cxn>
                <a:cxn ang="0">
                  <a:pos x="48" y="120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8" h="164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8"/>
                  </a:lnTo>
                  <a:lnTo>
                    <a:pt x="36" y="59"/>
                  </a:lnTo>
                  <a:lnTo>
                    <a:pt x="42" y="70"/>
                  </a:lnTo>
                  <a:lnTo>
                    <a:pt x="48" y="82"/>
                  </a:lnTo>
                  <a:lnTo>
                    <a:pt x="52" y="92"/>
                  </a:lnTo>
                  <a:lnTo>
                    <a:pt x="55" y="101"/>
                  </a:lnTo>
                  <a:lnTo>
                    <a:pt x="57" y="98"/>
                  </a:lnTo>
                  <a:lnTo>
                    <a:pt x="60" y="93"/>
                  </a:lnTo>
                  <a:lnTo>
                    <a:pt x="61" y="83"/>
                  </a:lnTo>
                  <a:lnTo>
                    <a:pt x="65" y="70"/>
                  </a:lnTo>
                  <a:lnTo>
                    <a:pt x="68" y="56"/>
                  </a:lnTo>
                  <a:lnTo>
                    <a:pt x="70" y="38"/>
                  </a:lnTo>
                  <a:lnTo>
                    <a:pt x="70" y="20"/>
                  </a:lnTo>
                  <a:lnTo>
                    <a:pt x="69" y="0"/>
                  </a:lnTo>
                  <a:lnTo>
                    <a:pt x="106" y="12"/>
                  </a:lnTo>
                  <a:lnTo>
                    <a:pt x="99" y="32"/>
                  </a:lnTo>
                  <a:lnTo>
                    <a:pt x="92" y="52"/>
                  </a:lnTo>
                  <a:lnTo>
                    <a:pt x="86" y="69"/>
                  </a:lnTo>
                  <a:lnTo>
                    <a:pt x="79" y="85"/>
                  </a:lnTo>
                  <a:lnTo>
                    <a:pt x="75" y="101"/>
                  </a:lnTo>
                  <a:lnTo>
                    <a:pt x="72" y="116"/>
                  </a:lnTo>
                  <a:lnTo>
                    <a:pt x="69" y="132"/>
                  </a:lnTo>
                  <a:lnTo>
                    <a:pt x="66" y="149"/>
                  </a:lnTo>
                  <a:lnTo>
                    <a:pt x="76" y="146"/>
                  </a:lnTo>
                  <a:lnTo>
                    <a:pt x="85" y="142"/>
                  </a:lnTo>
                  <a:lnTo>
                    <a:pt x="95" y="137"/>
                  </a:lnTo>
                  <a:lnTo>
                    <a:pt x="104" y="130"/>
                  </a:lnTo>
                  <a:lnTo>
                    <a:pt x="111" y="125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5" y="106"/>
                  </a:lnTo>
                  <a:lnTo>
                    <a:pt x="139" y="110"/>
                  </a:lnTo>
                  <a:lnTo>
                    <a:pt x="143" y="114"/>
                  </a:lnTo>
                  <a:lnTo>
                    <a:pt x="148" y="120"/>
                  </a:lnTo>
                  <a:lnTo>
                    <a:pt x="152" y="126"/>
                  </a:lnTo>
                  <a:lnTo>
                    <a:pt x="155" y="132"/>
                  </a:lnTo>
                  <a:lnTo>
                    <a:pt x="157" y="138"/>
                  </a:lnTo>
                  <a:lnTo>
                    <a:pt x="150" y="138"/>
                  </a:lnTo>
                  <a:lnTo>
                    <a:pt x="143" y="138"/>
                  </a:lnTo>
                  <a:lnTo>
                    <a:pt x="137" y="139"/>
                  </a:lnTo>
                  <a:lnTo>
                    <a:pt x="130" y="140"/>
                  </a:lnTo>
                  <a:lnTo>
                    <a:pt x="123" y="140"/>
                  </a:lnTo>
                  <a:lnTo>
                    <a:pt x="117" y="142"/>
                  </a:lnTo>
                  <a:lnTo>
                    <a:pt x="111" y="143"/>
                  </a:lnTo>
                  <a:lnTo>
                    <a:pt x="104" y="145"/>
                  </a:lnTo>
                  <a:lnTo>
                    <a:pt x="99" y="146"/>
                  </a:lnTo>
                  <a:lnTo>
                    <a:pt x="94" y="149"/>
                  </a:lnTo>
                  <a:lnTo>
                    <a:pt x="88" y="151"/>
                  </a:lnTo>
                  <a:lnTo>
                    <a:pt x="84" y="153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2" y="160"/>
                  </a:lnTo>
                  <a:lnTo>
                    <a:pt x="69" y="163"/>
                  </a:lnTo>
                  <a:lnTo>
                    <a:pt x="63" y="149"/>
                  </a:lnTo>
                  <a:lnTo>
                    <a:pt x="56" y="134"/>
                  </a:lnTo>
                  <a:lnTo>
                    <a:pt x="48" y="120"/>
                  </a:lnTo>
                  <a:lnTo>
                    <a:pt x="39" y="105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4" name="Group 122"/>
          <p:cNvGrpSpPr>
            <a:grpSpLocks/>
          </p:cNvGrpSpPr>
          <p:nvPr/>
        </p:nvGrpSpPr>
        <p:grpSpPr bwMode="auto">
          <a:xfrm>
            <a:off x="4915986" y="5763294"/>
            <a:ext cx="274637" cy="346075"/>
            <a:chOff x="945" y="1392"/>
            <a:chExt cx="652" cy="2291"/>
          </a:xfrm>
        </p:grpSpPr>
        <p:sp>
          <p:nvSpPr>
            <p:cNvPr id="135" name="Freeform 123"/>
            <p:cNvSpPr>
              <a:spLocks/>
            </p:cNvSpPr>
            <p:nvPr/>
          </p:nvSpPr>
          <p:spPr bwMode="auto">
            <a:xfrm>
              <a:off x="1152" y="1584"/>
              <a:ext cx="172" cy="159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2" y="45"/>
                </a:cxn>
                <a:cxn ang="0">
                  <a:pos x="38" y="62"/>
                </a:cxn>
                <a:cxn ang="0">
                  <a:pos x="58" y="82"/>
                </a:cxn>
                <a:cxn ang="0">
                  <a:pos x="73" y="101"/>
                </a:cxn>
                <a:cxn ang="0">
                  <a:pos x="74" y="90"/>
                </a:cxn>
                <a:cxn ang="0">
                  <a:pos x="73" y="69"/>
                </a:cxn>
                <a:cxn ang="0">
                  <a:pos x="65" y="37"/>
                </a:cxn>
                <a:cxn ang="0">
                  <a:pos x="50" y="0"/>
                </a:cxn>
                <a:cxn ang="0">
                  <a:pos x="92" y="28"/>
                </a:cxn>
                <a:cxn ang="0">
                  <a:pos x="91" y="64"/>
                </a:cxn>
                <a:cxn ang="0">
                  <a:pos x="92" y="97"/>
                </a:cxn>
                <a:cxn ang="0">
                  <a:pos x="98" y="127"/>
                </a:cxn>
                <a:cxn ang="0">
                  <a:pos x="109" y="140"/>
                </a:cxn>
                <a:cxn ang="0">
                  <a:pos x="127" y="129"/>
                </a:cxn>
                <a:cxn ang="0">
                  <a:pos x="138" y="114"/>
                </a:cxn>
                <a:cxn ang="0">
                  <a:pos x="150" y="98"/>
                </a:cxn>
                <a:cxn ang="0">
                  <a:pos x="155" y="91"/>
                </a:cxn>
                <a:cxn ang="0">
                  <a:pos x="162" y="97"/>
                </a:cxn>
                <a:cxn ang="0">
                  <a:pos x="175" y="105"/>
                </a:cxn>
                <a:cxn ang="0">
                  <a:pos x="186" y="115"/>
                </a:cxn>
                <a:cxn ang="0">
                  <a:pos x="184" y="121"/>
                </a:cxn>
                <a:cxn ang="0">
                  <a:pos x="171" y="125"/>
                </a:cxn>
                <a:cxn ang="0">
                  <a:pos x="157" y="127"/>
                </a:cxn>
                <a:cxn ang="0">
                  <a:pos x="145" y="133"/>
                </a:cxn>
                <a:cxn ang="0">
                  <a:pos x="135" y="137"/>
                </a:cxn>
                <a:cxn ang="0">
                  <a:pos x="126" y="143"/>
                </a:cxn>
                <a:cxn ang="0">
                  <a:pos x="118" y="148"/>
                </a:cxn>
                <a:cxn ang="0">
                  <a:pos x="112" y="155"/>
                </a:cxn>
                <a:cxn ang="0">
                  <a:pos x="99" y="145"/>
                </a:cxn>
                <a:cxn ang="0">
                  <a:pos x="72" y="118"/>
                </a:cxn>
                <a:cxn ang="0">
                  <a:pos x="43" y="93"/>
                </a:cxn>
                <a:cxn ang="0">
                  <a:pos x="14" y="73"/>
                </a:cxn>
              </a:cxnLst>
              <a:rect l="0" t="0" r="r" b="b"/>
              <a:pathLst>
                <a:path w="193" h="159">
                  <a:moveTo>
                    <a:pt x="0" y="66"/>
                  </a:moveTo>
                  <a:lnTo>
                    <a:pt x="14" y="37"/>
                  </a:lnTo>
                  <a:lnTo>
                    <a:pt x="15" y="39"/>
                  </a:lnTo>
                  <a:lnTo>
                    <a:pt x="22" y="45"/>
                  </a:lnTo>
                  <a:lnTo>
                    <a:pt x="28" y="52"/>
                  </a:lnTo>
                  <a:lnTo>
                    <a:pt x="38" y="62"/>
                  </a:lnTo>
                  <a:lnTo>
                    <a:pt x="48" y="72"/>
                  </a:lnTo>
                  <a:lnTo>
                    <a:pt x="58" y="82"/>
                  </a:lnTo>
                  <a:lnTo>
                    <a:pt x="66" y="92"/>
                  </a:lnTo>
                  <a:lnTo>
                    <a:pt x="73" y="101"/>
                  </a:lnTo>
                  <a:lnTo>
                    <a:pt x="73" y="97"/>
                  </a:lnTo>
                  <a:lnTo>
                    <a:pt x="74" y="90"/>
                  </a:lnTo>
                  <a:lnTo>
                    <a:pt x="73" y="81"/>
                  </a:lnTo>
                  <a:lnTo>
                    <a:pt x="73" y="69"/>
                  </a:lnTo>
                  <a:lnTo>
                    <a:pt x="70" y="55"/>
                  </a:lnTo>
                  <a:lnTo>
                    <a:pt x="65" y="37"/>
                  </a:lnTo>
                  <a:lnTo>
                    <a:pt x="58" y="20"/>
                  </a:lnTo>
                  <a:lnTo>
                    <a:pt x="50" y="0"/>
                  </a:lnTo>
                  <a:lnTo>
                    <a:pt x="92" y="7"/>
                  </a:lnTo>
                  <a:lnTo>
                    <a:pt x="92" y="28"/>
                  </a:lnTo>
                  <a:lnTo>
                    <a:pt x="91" y="47"/>
                  </a:lnTo>
                  <a:lnTo>
                    <a:pt x="91" y="64"/>
                  </a:lnTo>
                  <a:lnTo>
                    <a:pt x="91" y="81"/>
                  </a:lnTo>
                  <a:lnTo>
                    <a:pt x="92" y="97"/>
                  </a:lnTo>
                  <a:lnTo>
                    <a:pt x="96" y="112"/>
                  </a:lnTo>
                  <a:lnTo>
                    <a:pt x="98" y="127"/>
                  </a:lnTo>
                  <a:lnTo>
                    <a:pt x="102" y="145"/>
                  </a:lnTo>
                  <a:lnTo>
                    <a:pt x="109" y="140"/>
                  </a:lnTo>
                  <a:lnTo>
                    <a:pt x="118" y="135"/>
                  </a:lnTo>
                  <a:lnTo>
                    <a:pt x="127" y="129"/>
                  </a:lnTo>
                  <a:lnTo>
                    <a:pt x="132" y="121"/>
                  </a:lnTo>
                  <a:lnTo>
                    <a:pt x="138" y="114"/>
                  </a:lnTo>
                  <a:lnTo>
                    <a:pt x="145" y="107"/>
                  </a:lnTo>
                  <a:lnTo>
                    <a:pt x="150" y="98"/>
                  </a:lnTo>
                  <a:lnTo>
                    <a:pt x="153" y="90"/>
                  </a:lnTo>
                  <a:lnTo>
                    <a:pt x="155" y="91"/>
                  </a:lnTo>
                  <a:lnTo>
                    <a:pt x="157" y="93"/>
                  </a:lnTo>
                  <a:lnTo>
                    <a:pt x="162" y="97"/>
                  </a:lnTo>
                  <a:lnTo>
                    <a:pt x="167" y="100"/>
                  </a:lnTo>
                  <a:lnTo>
                    <a:pt x="175" y="105"/>
                  </a:lnTo>
                  <a:lnTo>
                    <a:pt x="181" y="110"/>
                  </a:lnTo>
                  <a:lnTo>
                    <a:pt x="186" y="115"/>
                  </a:lnTo>
                  <a:lnTo>
                    <a:pt x="192" y="120"/>
                  </a:lnTo>
                  <a:lnTo>
                    <a:pt x="184" y="121"/>
                  </a:lnTo>
                  <a:lnTo>
                    <a:pt x="176" y="122"/>
                  </a:lnTo>
                  <a:lnTo>
                    <a:pt x="171" y="125"/>
                  </a:lnTo>
                  <a:lnTo>
                    <a:pt x="163" y="126"/>
                  </a:lnTo>
                  <a:lnTo>
                    <a:pt x="157" y="127"/>
                  </a:lnTo>
                  <a:lnTo>
                    <a:pt x="150" y="130"/>
                  </a:lnTo>
                  <a:lnTo>
                    <a:pt x="145" y="133"/>
                  </a:lnTo>
                  <a:lnTo>
                    <a:pt x="140" y="135"/>
                  </a:lnTo>
                  <a:lnTo>
                    <a:pt x="135" y="137"/>
                  </a:lnTo>
                  <a:lnTo>
                    <a:pt x="129" y="140"/>
                  </a:lnTo>
                  <a:lnTo>
                    <a:pt x="126" y="143"/>
                  </a:lnTo>
                  <a:lnTo>
                    <a:pt x="120" y="145"/>
                  </a:lnTo>
                  <a:lnTo>
                    <a:pt x="118" y="148"/>
                  </a:lnTo>
                  <a:lnTo>
                    <a:pt x="114" y="151"/>
                  </a:lnTo>
                  <a:lnTo>
                    <a:pt x="112" y="155"/>
                  </a:lnTo>
                  <a:lnTo>
                    <a:pt x="109" y="158"/>
                  </a:lnTo>
                  <a:lnTo>
                    <a:pt x="99" y="145"/>
                  </a:lnTo>
                  <a:lnTo>
                    <a:pt x="85" y="132"/>
                  </a:lnTo>
                  <a:lnTo>
                    <a:pt x="72" y="118"/>
                  </a:lnTo>
                  <a:lnTo>
                    <a:pt x="57" y="106"/>
                  </a:lnTo>
                  <a:lnTo>
                    <a:pt x="43" y="93"/>
                  </a:lnTo>
                  <a:lnTo>
                    <a:pt x="27" y="82"/>
                  </a:lnTo>
                  <a:lnTo>
                    <a:pt x="14" y="73"/>
                  </a:lnTo>
                  <a:lnTo>
                    <a:pt x="0" y="66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136" name="Group 124"/>
            <p:cNvGrpSpPr>
              <a:grpSpLocks/>
            </p:cNvGrpSpPr>
            <p:nvPr/>
          </p:nvGrpSpPr>
          <p:grpSpPr bwMode="auto">
            <a:xfrm>
              <a:off x="945" y="1477"/>
              <a:ext cx="652" cy="2206"/>
              <a:chOff x="945" y="1477"/>
              <a:chExt cx="652" cy="2206"/>
            </a:xfrm>
          </p:grpSpPr>
          <p:sp>
            <p:nvSpPr>
              <p:cNvPr id="140" name="Freeform 125"/>
              <p:cNvSpPr>
                <a:spLocks/>
              </p:cNvSpPr>
              <p:nvPr/>
            </p:nvSpPr>
            <p:spPr bwMode="auto">
              <a:xfrm>
                <a:off x="1189" y="1477"/>
                <a:ext cx="75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6"/>
                  </a:cxn>
                  <a:cxn ang="0">
                    <a:pos x="0" y="356"/>
                  </a:cxn>
                  <a:cxn ang="0">
                    <a:pos x="0" y="337"/>
                  </a:cxn>
                  <a:cxn ang="0">
                    <a:pos x="0" y="328"/>
                  </a:cxn>
                  <a:cxn ang="0">
                    <a:pos x="0" y="309"/>
                  </a:cxn>
                  <a:cxn ang="0">
                    <a:pos x="0" y="290"/>
                  </a:cxn>
                  <a:cxn ang="0">
                    <a:pos x="0" y="272"/>
                  </a:cxn>
                  <a:cxn ang="0">
                    <a:pos x="0" y="253"/>
                  </a:cxn>
                  <a:cxn ang="0">
                    <a:pos x="0" y="234"/>
                  </a:cxn>
                  <a:cxn ang="0">
                    <a:pos x="6" y="215"/>
                  </a:cxn>
                  <a:cxn ang="0">
                    <a:pos x="12" y="197"/>
                  </a:cxn>
                  <a:cxn ang="0">
                    <a:pos x="12" y="168"/>
                  </a:cxn>
                  <a:cxn ang="0">
                    <a:pos x="19" y="159"/>
                  </a:cxn>
                  <a:cxn ang="0">
                    <a:pos x="19" y="150"/>
                  </a:cxn>
                  <a:cxn ang="0">
                    <a:pos x="25" y="140"/>
                  </a:cxn>
                  <a:cxn ang="0">
                    <a:pos x="25" y="131"/>
                  </a:cxn>
                  <a:cxn ang="0">
                    <a:pos x="31" y="131"/>
                  </a:cxn>
                  <a:cxn ang="0">
                    <a:pos x="31" y="122"/>
                  </a:cxn>
                  <a:cxn ang="0">
                    <a:pos x="38" y="112"/>
                  </a:cxn>
                  <a:cxn ang="0">
                    <a:pos x="44" y="103"/>
                  </a:cxn>
                  <a:cxn ang="0">
                    <a:pos x="57" y="84"/>
                  </a:cxn>
                  <a:cxn ang="0">
                    <a:pos x="63" y="75"/>
                  </a:cxn>
                  <a:cxn ang="0">
                    <a:pos x="70" y="65"/>
                  </a:cxn>
                  <a:cxn ang="0">
                    <a:pos x="76" y="56"/>
                  </a:cxn>
                  <a:cxn ang="0">
                    <a:pos x="83" y="46"/>
                  </a:cxn>
                  <a:cxn ang="0">
                    <a:pos x="83" y="28"/>
                  </a:cxn>
                  <a:cxn ang="0">
                    <a:pos x="83" y="18"/>
                  </a:cxn>
                  <a:cxn ang="0">
                    <a:pos x="83" y="9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56"/>
                  </a:cxn>
                  <a:cxn ang="0">
                    <a:pos x="70" y="122"/>
                  </a:cxn>
                  <a:cxn ang="0">
                    <a:pos x="70" y="140"/>
                  </a:cxn>
                  <a:cxn ang="0">
                    <a:pos x="63" y="178"/>
                  </a:cxn>
                  <a:cxn ang="0">
                    <a:pos x="63" y="187"/>
                  </a:cxn>
                  <a:cxn ang="0">
                    <a:pos x="57" y="206"/>
                  </a:cxn>
                  <a:cxn ang="0">
                    <a:pos x="57" y="225"/>
                  </a:cxn>
                  <a:cxn ang="0">
                    <a:pos x="51" y="234"/>
                  </a:cxn>
                  <a:cxn ang="0">
                    <a:pos x="51" y="244"/>
                  </a:cxn>
                  <a:cxn ang="0">
                    <a:pos x="44" y="272"/>
                  </a:cxn>
                  <a:cxn ang="0">
                    <a:pos x="38" y="281"/>
                  </a:cxn>
                  <a:cxn ang="0">
                    <a:pos x="38" y="290"/>
                  </a:cxn>
                  <a:cxn ang="0">
                    <a:pos x="31" y="300"/>
                  </a:cxn>
                  <a:cxn ang="0">
                    <a:pos x="31" y="309"/>
                  </a:cxn>
                  <a:cxn ang="0">
                    <a:pos x="25" y="319"/>
                  </a:cxn>
                  <a:cxn ang="0">
                    <a:pos x="19" y="328"/>
                  </a:cxn>
                  <a:cxn ang="0">
                    <a:pos x="12" y="337"/>
                  </a:cxn>
                  <a:cxn ang="0">
                    <a:pos x="12" y="347"/>
                  </a:cxn>
                  <a:cxn ang="0">
                    <a:pos x="6" y="356"/>
                  </a:cxn>
                  <a:cxn ang="0">
                    <a:pos x="0" y="356"/>
                  </a:cxn>
                  <a:cxn ang="0">
                    <a:pos x="0" y="366"/>
                  </a:cxn>
                </a:cxnLst>
                <a:rect l="0" t="0" r="r" b="b"/>
                <a:pathLst>
                  <a:path w="84" h="367">
                    <a:moveTo>
                      <a:pt x="0" y="366"/>
                    </a:moveTo>
                    <a:lnTo>
                      <a:pt x="0" y="366"/>
                    </a:lnTo>
                    <a:lnTo>
                      <a:pt x="0" y="356"/>
                    </a:lnTo>
                    <a:lnTo>
                      <a:pt x="0" y="337"/>
                    </a:lnTo>
                    <a:lnTo>
                      <a:pt x="0" y="328"/>
                    </a:lnTo>
                    <a:lnTo>
                      <a:pt x="0" y="309"/>
                    </a:lnTo>
                    <a:lnTo>
                      <a:pt x="0" y="290"/>
                    </a:lnTo>
                    <a:lnTo>
                      <a:pt x="0" y="272"/>
                    </a:lnTo>
                    <a:lnTo>
                      <a:pt x="0" y="253"/>
                    </a:lnTo>
                    <a:lnTo>
                      <a:pt x="0" y="234"/>
                    </a:lnTo>
                    <a:lnTo>
                      <a:pt x="6" y="215"/>
                    </a:lnTo>
                    <a:lnTo>
                      <a:pt x="12" y="197"/>
                    </a:lnTo>
                    <a:lnTo>
                      <a:pt x="12" y="168"/>
                    </a:lnTo>
                    <a:lnTo>
                      <a:pt x="19" y="159"/>
                    </a:lnTo>
                    <a:lnTo>
                      <a:pt x="19" y="150"/>
                    </a:lnTo>
                    <a:lnTo>
                      <a:pt x="25" y="140"/>
                    </a:lnTo>
                    <a:lnTo>
                      <a:pt x="25" y="131"/>
                    </a:lnTo>
                    <a:lnTo>
                      <a:pt x="31" y="131"/>
                    </a:lnTo>
                    <a:lnTo>
                      <a:pt x="31" y="122"/>
                    </a:lnTo>
                    <a:lnTo>
                      <a:pt x="38" y="112"/>
                    </a:lnTo>
                    <a:lnTo>
                      <a:pt x="44" y="103"/>
                    </a:lnTo>
                    <a:lnTo>
                      <a:pt x="57" y="84"/>
                    </a:lnTo>
                    <a:lnTo>
                      <a:pt x="63" y="75"/>
                    </a:lnTo>
                    <a:lnTo>
                      <a:pt x="70" y="65"/>
                    </a:lnTo>
                    <a:lnTo>
                      <a:pt x="76" y="56"/>
                    </a:lnTo>
                    <a:lnTo>
                      <a:pt x="83" y="4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3" y="9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56"/>
                    </a:lnTo>
                    <a:lnTo>
                      <a:pt x="70" y="122"/>
                    </a:lnTo>
                    <a:lnTo>
                      <a:pt x="70" y="140"/>
                    </a:lnTo>
                    <a:lnTo>
                      <a:pt x="63" y="178"/>
                    </a:lnTo>
                    <a:lnTo>
                      <a:pt x="63" y="187"/>
                    </a:lnTo>
                    <a:lnTo>
                      <a:pt x="57" y="206"/>
                    </a:lnTo>
                    <a:lnTo>
                      <a:pt x="57" y="225"/>
                    </a:lnTo>
                    <a:lnTo>
                      <a:pt x="51" y="234"/>
                    </a:lnTo>
                    <a:lnTo>
                      <a:pt x="51" y="244"/>
                    </a:lnTo>
                    <a:lnTo>
                      <a:pt x="44" y="272"/>
                    </a:lnTo>
                    <a:lnTo>
                      <a:pt x="38" y="281"/>
                    </a:lnTo>
                    <a:lnTo>
                      <a:pt x="38" y="290"/>
                    </a:lnTo>
                    <a:lnTo>
                      <a:pt x="31" y="300"/>
                    </a:lnTo>
                    <a:lnTo>
                      <a:pt x="31" y="309"/>
                    </a:lnTo>
                    <a:lnTo>
                      <a:pt x="25" y="319"/>
                    </a:lnTo>
                    <a:lnTo>
                      <a:pt x="19" y="328"/>
                    </a:lnTo>
                    <a:lnTo>
                      <a:pt x="12" y="337"/>
                    </a:lnTo>
                    <a:lnTo>
                      <a:pt x="12" y="347"/>
                    </a:lnTo>
                    <a:lnTo>
                      <a:pt x="6" y="356"/>
                    </a:lnTo>
                    <a:lnTo>
                      <a:pt x="0" y="356"/>
                    </a:lnTo>
                    <a:lnTo>
                      <a:pt x="0" y="366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Freeform 126"/>
              <p:cNvSpPr>
                <a:spLocks/>
              </p:cNvSpPr>
              <p:nvPr/>
            </p:nvSpPr>
            <p:spPr bwMode="auto">
              <a:xfrm>
                <a:off x="1136" y="2756"/>
                <a:ext cx="74" cy="453"/>
              </a:xfrm>
              <a:custGeom>
                <a:avLst/>
                <a:gdLst/>
                <a:ahLst/>
                <a:cxnLst>
                  <a:cxn ang="0">
                    <a:pos x="82" y="395"/>
                  </a:cxn>
                  <a:cxn ang="0">
                    <a:pos x="82" y="395"/>
                  </a:cxn>
                  <a:cxn ang="0">
                    <a:pos x="75" y="395"/>
                  </a:cxn>
                  <a:cxn ang="0">
                    <a:pos x="75" y="405"/>
                  </a:cxn>
                  <a:cxn ang="0">
                    <a:pos x="69" y="405"/>
                  </a:cxn>
                  <a:cxn ang="0">
                    <a:pos x="69" y="414"/>
                  </a:cxn>
                  <a:cxn ang="0">
                    <a:pos x="63" y="423"/>
                  </a:cxn>
                  <a:cxn ang="0">
                    <a:pos x="63" y="433"/>
                  </a:cxn>
                  <a:cxn ang="0">
                    <a:pos x="63" y="442"/>
                  </a:cxn>
                  <a:cxn ang="0">
                    <a:pos x="63" y="452"/>
                  </a:cxn>
                  <a:cxn ang="0">
                    <a:pos x="63" y="442"/>
                  </a:cxn>
                  <a:cxn ang="0">
                    <a:pos x="63" y="433"/>
                  </a:cxn>
                  <a:cxn ang="0">
                    <a:pos x="63" y="423"/>
                  </a:cxn>
                  <a:cxn ang="0">
                    <a:pos x="56" y="405"/>
                  </a:cxn>
                  <a:cxn ang="0">
                    <a:pos x="56" y="395"/>
                  </a:cxn>
                  <a:cxn ang="0">
                    <a:pos x="50" y="385"/>
                  </a:cxn>
                  <a:cxn ang="0">
                    <a:pos x="44" y="367"/>
                  </a:cxn>
                  <a:cxn ang="0">
                    <a:pos x="44" y="357"/>
                  </a:cxn>
                  <a:cxn ang="0">
                    <a:pos x="37" y="348"/>
                  </a:cxn>
                  <a:cxn ang="0">
                    <a:pos x="31" y="329"/>
                  </a:cxn>
                  <a:cxn ang="0">
                    <a:pos x="25" y="320"/>
                  </a:cxn>
                  <a:cxn ang="0">
                    <a:pos x="12" y="301"/>
                  </a:cxn>
                  <a:cxn ang="0">
                    <a:pos x="12" y="292"/>
                  </a:cxn>
                  <a:cxn ang="0">
                    <a:pos x="6" y="272"/>
                  </a:cxn>
                  <a:cxn ang="0">
                    <a:pos x="6" y="263"/>
                  </a:cxn>
                  <a:cxn ang="0">
                    <a:pos x="6" y="254"/>
                  </a:cxn>
                  <a:cxn ang="0">
                    <a:pos x="6" y="244"/>
                  </a:cxn>
                  <a:cxn ang="0">
                    <a:pos x="0" y="235"/>
                  </a:cxn>
                  <a:cxn ang="0">
                    <a:pos x="0" y="226"/>
                  </a:cxn>
                  <a:cxn ang="0">
                    <a:pos x="6" y="216"/>
                  </a:cxn>
                  <a:cxn ang="0">
                    <a:pos x="6" y="197"/>
                  </a:cxn>
                  <a:cxn ang="0">
                    <a:pos x="6" y="188"/>
                  </a:cxn>
                  <a:cxn ang="0">
                    <a:pos x="12" y="179"/>
                  </a:cxn>
                  <a:cxn ang="0">
                    <a:pos x="12" y="169"/>
                  </a:cxn>
                  <a:cxn ang="0">
                    <a:pos x="18" y="169"/>
                  </a:cxn>
                  <a:cxn ang="0">
                    <a:pos x="18" y="159"/>
                  </a:cxn>
                  <a:cxn ang="0">
                    <a:pos x="18" y="150"/>
                  </a:cxn>
                  <a:cxn ang="0">
                    <a:pos x="25" y="141"/>
                  </a:cxn>
                  <a:cxn ang="0">
                    <a:pos x="25" y="131"/>
                  </a:cxn>
                  <a:cxn ang="0">
                    <a:pos x="31" y="122"/>
                  </a:cxn>
                  <a:cxn ang="0">
                    <a:pos x="31" y="113"/>
                  </a:cxn>
                  <a:cxn ang="0">
                    <a:pos x="31" y="103"/>
                  </a:cxn>
                  <a:cxn ang="0">
                    <a:pos x="31" y="94"/>
                  </a:cxn>
                  <a:cxn ang="0">
                    <a:pos x="31" y="84"/>
                  </a:cxn>
                  <a:cxn ang="0">
                    <a:pos x="31" y="75"/>
                  </a:cxn>
                  <a:cxn ang="0">
                    <a:pos x="31" y="66"/>
                  </a:cxn>
                  <a:cxn ang="0">
                    <a:pos x="37" y="56"/>
                  </a:cxn>
                  <a:cxn ang="0">
                    <a:pos x="37" y="46"/>
                  </a:cxn>
                  <a:cxn ang="0">
                    <a:pos x="44" y="37"/>
                  </a:cxn>
                  <a:cxn ang="0">
                    <a:pos x="44" y="28"/>
                  </a:cxn>
                  <a:cxn ang="0">
                    <a:pos x="50" y="28"/>
                  </a:cxn>
                  <a:cxn ang="0">
                    <a:pos x="50" y="18"/>
                  </a:cxn>
                  <a:cxn ang="0">
                    <a:pos x="56" y="18"/>
                  </a:cxn>
                  <a:cxn ang="0">
                    <a:pos x="63" y="9"/>
                  </a:cxn>
                  <a:cxn ang="0">
                    <a:pos x="75" y="0"/>
                  </a:cxn>
                  <a:cxn ang="0">
                    <a:pos x="82" y="0"/>
                  </a:cxn>
                  <a:cxn ang="0">
                    <a:pos x="82" y="395"/>
                  </a:cxn>
                </a:cxnLst>
                <a:rect l="0" t="0" r="r" b="b"/>
                <a:pathLst>
                  <a:path w="83" h="453">
                    <a:moveTo>
                      <a:pt x="82" y="395"/>
                    </a:moveTo>
                    <a:lnTo>
                      <a:pt x="82" y="395"/>
                    </a:lnTo>
                    <a:lnTo>
                      <a:pt x="75" y="395"/>
                    </a:lnTo>
                    <a:lnTo>
                      <a:pt x="75" y="405"/>
                    </a:lnTo>
                    <a:lnTo>
                      <a:pt x="69" y="405"/>
                    </a:lnTo>
                    <a:lnTo>
                      <a:pt x="69" y="414"/>
                    </a:lnTo>
                    <a:lnTo>
                      <a:pt x="63" y="423"/>
                    </a:lnTo>
                    <a:lnTo>
                      <a:pt x="63" y="433"/>
                    </a:lnTo>
                    <a:lnTo>
                      <a:pt x="63" y="442"/>
                    </a:lnTo>
                    <a:lnTo>
                      <a:pt x="63" y="452"/>
                    </a:lnTo>
                    <a:lnTo>
                      <a:pt x="63" y="442"/>
                    </a:lnTo>
                    <a:lnTo>
                      <a:pt x="63" y="433"/>
                    </a:lnTo>
                    <a:lnTo>
                      <a:pt x="63" y="423"/>
                    </a:lnTo>
                    <a:lnTo>
                      <a:pt x="56" y="405"/>
                    </a:lnTo>
                    <a:lnTo>
                      <a:pt x="56" y="395"/>
                    </a:lnTo>
                    <a:lnTo>
                      <a:pt x="50" y="385"/>
                    </a:lnTo>
                    <a:lnTo>
                      <a:pt x="44" y="367"/>
                    </a:lnTo>
                    <a:lnTo>
                      <a:pt x="44" y="357"/>
                    </a:lnTo>
                    <a:lnTo>
                      <a:pt x="37" y="348"/>
                    </a:lnTo>
                    <a:lnTo>
                      <a:pt x="31" y="329"/>
                    </a:lnTo>
                    <a:lnTo>
                      <a:pt x="25" y="320"/>
                    </a:lnTo>
                    <a:lnTo>
                      <a:pt x="12" y="301"/>
                    </a:lnTo>
                    <a:lnTo>
                      <a:pt x="12" y="292"/>
                    </a:lnTo>
                    <a:lnTo>
                      <a:pt x="6" y="272"/>
                    </a:lnTo>
                    <a:lnTo>
                      <a:pt x="6" y="263"/>
                    </a:lnTo>
                    <a:lnTo>
                      <a:pt x="6" y="254"/>
                    </a:lnTo>
                    <a:lnTo>
                      <a:pt x="6" y="244"/>
                    </a:lnTo>
                    <a:lnTo>
                      <a:pt x="0" y="235"/>
                    </a:lnTo>
                    <a:lnTo>
                      <a:pt x="0" y="226"/>
                    </a:lnTo>
                    <a:lnTo>
                      <a:pt x="6" y="216"/>
                    </a:lnTo>
                    <a:lnTo>
                      <a:pt x="6" y="197"/>
                    </a:lnTo>
                    <a:lnTo>
                      <a:pt x="6" y="188"/>
                    </a:lnTo>
                    <a:lnTo>
                      <a:pt x="12" y="179"/>
                    </a:lnTo>
                    <a:lnTo>
                      <a:pt x="12" y="169"/>
                    </a:lnTo>
                    <a:lnTo>
                      <a:pt x="18" y="169"/>
                    </a:lnTo>
                    <a:lnTo>
                      <a:pt x="18" y="159"/>
                    </a:lnTo>
                    <a:lnTo>
                      <a:pt x="18" y="150"/>
                    </a:lnTo>
                    <a:lnTo>
                      <a:pt x="25" y="141"/>
                    </a:lnTo>
                    <a:lnTo>
                      <a:pt x="25" y="131"/>
                    </a:lnTo>
                    <a:lnTo>
                      <a:pt x="31" y="122"/>
                    </a:lnTo>
                    <a:lnTo>
                      <a:pt x="31" y="113"/>
                    </a:lnTo>
                    <a:lnTo>
                      <a:pt x="31" y="103"/>
                    </a:lnTo>
                    <a:lnTo>
                      <a:pt x="31" y="94"/>
                    </a:lnTo>
                    <a:lnTo>
                      <a:pt x="31" y="84"/>
                    </a:lnTo>
                    <a:lnTo>
                      <a:pt x="31" y="75"/>
                    </a:lnTo>
                    <a:lnTo>
                      <a:pt x="31" y="66"/>
                    </a:lnTo>
                    <a:lnTo>
                      <a:pt x="37" y="56"/>
                    </a:lnTo>
                    <a:lnTo>
                      <a:pt x="37" y="46"/>
                    </a:lnTo>
                    <a:lnTo>
                      <a:pt x="44" y="37"/>
                    </a:lnTo>
                    <a:lnTo>
                      <a:pt x="44" y="28"/>
                    </a:lnTo>
                    <a:lnTo>
                      <a:pt x="50" y="28"/>
                    </a:lnTo>
                    <a:lnTo>
                      <a:pt x="50" y="18"/>
                    </a:lnTo>
                    <a:lnTo>
                      <a:pt x="56" y="18"/>
                    </a:lnTo>
                    <a:lnTo>
                      <a:pt x="63" y="9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395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Freeform 127"/>
              <p:cNvSpPr>
                <a:spLocks/>
              </p:cNvSpPr>
              <p:nvPr/>
            </p:nvSpPr>
            <p:spPr bwMode="auto">
              <a:xfrm>
                <a:off x="1409" y="2718"/>
                <a:ext cx="104" cy="4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25" y="9"/>
                  </a:cxn>
                  <a:cxn ang="0">
                    <a:pos x="32" y="18"/>
                  </a:cxn>
                  <a:cxn ang="0">
                    <a:pos x="51" y="37"/>
                  </a:cxn>
                  <a:cxn ang="0">
                    <a:pos x="71" y="74"/>
                  </a:cxn>
                  <a:cxn ang="0">
                    <a:pos x="83" y="94"/>
                  </a:cxn>
                  <a:cxn ang="0">
                    <a:pos x="90" y="121"/>
                  </a:cxn>
                  <a:cxn ang="0">
                    <a:pos x="96" y="149"/>
                  </a:cxn>
                  <a:cxn ang="0">
                    <a:pos x="102" y="197"/>
                  </a:cxn>
                  <a:cxn ang="0">
                    <a:pos x="109" y="244"/>
                  </a:cxn>
                  <a:cxn ang="0">
                    <a:pos x="109" y="262"/>
                  </a:cxn>
                  <a:cxn ang="0">
                    <a:pos x="116" y="290"/>
                  </a:cxn>
                  <a:cxn ang="0">
                    <a:pos x="109" y="319"/>
                  </a:cxn>
                  <a:cxn ang="0">
                    <a:pos x="109" y="357"/>
                  </a:cxn>
                  <a:cxn ang="0">
                    <a:pos x="102" y="375"/>
                  </a:cxn>
                  <a:cxn ang="0">
                    <a:pos x="96" y="403"/>
                  </a:cxn>
                  <a:cxn ang="0">
                    <a:pos x="90" y="432"/>
                  </a:cxn>
                  <a:cxn ang="0">
                    <a:pos x="90" y="365"/>
                  </a:cxn>
                  <a:cxn ang="0">
                    <a:pos x="90" y="310"/>
                  </a:cxn>
                  <a:cxn ang="0">
                    <a:pos x="83" y="282"/>
                  </a:cxn>
                  <a:cxn ang="0">
                    <a:pos x="77" y="253"/>
                  </a:cxn>
                  <a:cxn ang="0">
                    <a:pos x="71" y="216"/>
                  </a:cxn>
                  <a:cxn ang="0">
                    <a:pos x="58" y="187"/>
                  </a:cxn>
                  <a:cxn ang="0">
                    <a:pos x="51" y="169"/>
                  </a:cxn>
                  <a:cxn ang="0">
                    <a:pos x="38" y="149"/>
                  </a:cxn>
                  <a:cxn ang="0">
                    <a:pos x="19" y="131"/>
                  </a:cxn>
                  <a:cxn ang="0">
                    <a:pos x="13" y="121"/>
                  </a:cxn>
                  <a:cxn ang="0">
                    <a:pos x="0" y="103"/>
                  </a:cxn>
                  <a:cxn ang="0">
                    <a:pos x="0" y="84"/>
                  </a:cxn>
                  <a:cxn ang="0">
                    <a:pos x="0" y="56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17" h="43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9"/>
                    </a:lnTo>
                    <a:lnTo>
                      <a:pt x="25" y="9"/>
                    </a:lnTo>
                    <a:lnTo>
                      <a:pt x="25" y="18"/>
                    </a:lnTo>
                    <a:lnTo>
                      <a:pt x="32" y="18"/>
                    </a:lnTo>
                    <a:lnTo>
                      <a:pt x="38" y="18"/>
                    </a:lnTo>
                    <a:lnTo>
                      <a:pt x="51" y="37"/>
                    </a:lnTo>
                    <a:lnTo>
                      <a:pt x="64" y="56"/>
                    </a:lnTo>
                    <a:lnTo>
                      <a:pt x="71" y="74"/>
                    </a:lnTo>
                    <a:lnTo>
                      <a:pt x="77" y="84"/>
                    </a:lnTo>
                    <a:lnTo>
                      <a:pt x="83" y="94"/>
                    </a:lnTo>
                    <a:lnTo>
                      <a:pt x="83" y="103"/>
                    </a:lnTo>
                    <a:lnTo>
                      <a:pt x="90" y="121"/>
                    </a:lnTo>
                    <a:lnTo>
                      <a:pt x="90" y="131"/>
                    </a:lnTo>
                    <a:lnTo>
                      <a:pt x="96" y="149"/>
                    </a:lnTo>
                    <a:lnTo>
                      <a:pt x="96" y="169"/>
                    </a:lnTo>
                    <a:lnTo>
                      <a:pt x="102" y="197"/>
                    </a:lnTo>
                    <a:lnTo>
                      <a:pt x="109" y="234"/>
                    </a:lnTo>
                    <a:lnTo>
                      <a:pt x="109" y="244"/>
                    </a:lnTo>
                    <a:lnTo>
                      <a:pt x="109" y="253"/>
                    </a:lnTo>
                    <a:lnTo>
                      <a:pt x="109" y="262"/>
                    </a:lnTo>
                    <a:lnTo>
                      <a:pt x="116" y="282"/>
                    </a:lnTo>
                    <a:lnTo>
                      <a:pt x="116" y="290"/>
                    </a:lnTo>
                    <a:lnTo>
                      <a:pt x="116" y="300"/>
                    </a:lnTo>
                    <a:lnTo>
                      <a:pt x="109" y="319"/>
                    </a:lnTo>
                    <a:lnTo>
                      <a:pt x="109" y="328"/>
                    </a:lnTo>
                    <a:lnTo>
                      <a:pt x="109" y="357"/>
                    </a:lnTo>
                    <a:lnTo>
                      <a:pt x="102" y="365"/>
                    </a:lnTo>
                    <a:lnTo>
                      <a:pt x="102" y="375"/>
                    </a:lnTo>
                    <a:lnTo>
                      <a:pt x="102" y="394"/>
                    </a:lnTo>
                    <a:lnTo>
                      <a:pt x="96" y="403"/>
                    </a:lnTo>
                    <a:lnTo>
                      <a:pt x="96" y="413"/>
                    </a:lnTo>
                    <a:lnTo>
                      <a:pt x="90" y="432"/>
                    </a:lnTo>
                    <a:lnTo>
                      <a:pt x="90" y="394"/>
                    </a:lnTo>
                    <a:lnTo>
                      <a:pt x="90" y="365"/>
                    </a:lnTo>
                    <a:lnTo>
                      <a:pt x="90" y="328"/>
                    </a:lnTo>
                    <a:lnTo>
                      <a:pt x="90" y="310"/>
                    </a:lnTo>
                    <a:lnTo>
                      <a:pt x="83" y="300"/>
                    </a:lnTo>
                    <a:lnTo>
                      <a:pt x="83" y="282"/>
                    </a:lnTo>
                    <a:lnTo>
                      <a:pt x="83" y="262"/>
                    </a:lnTo>
                    <a:lnTo>
                      <a:pt x="77" y="253"/>
                    </a:lnTo>
                    <a:lnTo>
                      <a:pt x="71" y="234"/>
                    </a:lnTo>
                    <a:lnTo>
                      <a:pt x="71" y="216"/>
                    </a:lnTo>
                    <a:lnTo>
                      <a:pt x="64" y="206"/>
                    </a:lnTo>
                    <a:lnTo>
                      <a:pt x="58" y="187"/>
                    </a:lnTo>
                    <a:lnTo>
                      <a:pt x="51" y="178"/>
                    </a:lnTo>
                    <a:lnTo>
                      <a:pt x="51" y="169"/>
                    </a:lnTo>
                    <a:lnTo>
                      <a:pt x="44" y="159"/>
                    </a:lnTo>
                    <a:lnTo>
                      <a:pt x="38" y="149"/>
                    </a:lnTo>
                    <a:lnTo>
                      <a:pt x="32" y="141"/>
                    </a:lnTo>
                    <a:lnTo>
                      <a:pt x="19" y="131"/>
                    </a:lnTo>
                    <a:lnTo>
                      <a:pt x="13" y="131"/>
                    </a:lnTo>
                    <a:lnTo>
                      <a:pt x="13" y="121"/>
                    </a:lnTo>
                    <a:lnTo>
                      <a:pt x="6" y="112"/>
                    </a:lnTo>
                    <a:lnTo>
                      <a:pt x="0" y="103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Freeform 128"/>
              <p:cNvSpPr>
                <a:spLocks/>
              </p:cNvSpPr>
              <p:nvPr/>
            </p:nvSpPr>
            <p:spPr bwMode="auto">
              <a:xfrm>
                <a:off x="1225" y="2671"/>
                <a:ext cx="179" cy="499"/>
              </a:xfrm>
              <a:custGeom>
                <a:avLst/>
                <a:gdLst/>
                <a:ahLst/>
                <a:cxnLst>
                  <a:cxn ang="0">
                    <a:pos x="201" y="46"/>
                  </a:cxn>
                  <a:cxn ang="0">
                    <a:pos x="194" y="37"/>
                  </a:cxn>
                  <a:cxn ang="0">
                    <a:pos x="187" y="28"/>
                  </a:cxn>
                  <a:cxn ang="0">
                    <a:pos x="174" y="18"/>
                  </a:cxn>
                  <a:cxn ang="0">
                    <a:pos x="161" y="9"/>
                  </a:cxn>
                  <a:cxn ang="0">
                    <a:pos x="148" y="0"/>
                  </a:cxn>
                  <a:cxn ang="0">
                    <a:pos x="135" y="0"/>
                  </a:cxn>
                  <a:cxn ang="0">
                    <a:pos x="123" y="9"/>
                  </a:cxn>
                  <a:cxn ang="0">
                    <a:pos x="103" y="18"/>
                  </a:cxn>
                  <a:cxn ang="0">
                    <a:pos x="90" y="18"/>
                  </a:cxn>
                  <a:cxn ang="0">
                    <a:pos x="71" y="18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9" y="28"/>
                  </a:cxn>
                  <a:cxn ang="0">
                    <a:pos x="19" y="46"/>
                  </a:cxn>
                  <a:cxn ang="0">
                    <a:pos x="13" y="65"/>
                  </a:cxn>
                  <a:cxn ang="0">
                    <a:pos x="0" y="65"/>
                  </a:cxn>
                  <a:cxn ang="0">
                    <a:pos x="0" y="488"/>
                  </a:cxn>
                  <a:cxn ang="0">
                    <a:pos x="13" y="479"/>
                  </a:cxn>
                  <a:cxn ang="0">
                    <a:pos x="19" y="460"/>
                  </a:cxn>
                  <a:cxn ang="0">
                    <a:pos x="32" y="432"/>
                  </a:cxn>
                  <a:cxn ang="0">
                    <a:pos x="32" y="385"/>
                  </a:cxn>
                  <a:cxn ang="0">
                    <a:pos x="39" y="347"/>
                  </a:cxn>
                  <a:cxn ang="0">
                    <a:pos x="39" y="329"/>
                  </a:cxn>
                  <a:cxn ang="0">
                    <a:pos x="39" y="300"/>
                  </a:cxn>
                  <a:cxn ang="0">
                    <a:pos x="39" y="253"/>
                  </a:cxn>
                  <a:cxn ang="0">
                    <a:pos x="39" y="225"/>
                  </a:cxn>
                  <a:cxn ang="0">
                    <a:pos x="45" y="216"/>
                  </a:cxn>
                  <a:cxn ang="0">
                    <a:pos x="52" y="206"/>
                  </a:cxn>
                  <a:cxn ang="0">
                    <a:pos x="58" y="188"/>
                  </a:cxn>
                  <a:cxn ang="0">
                    <a:pos x="77" y="168"/>
                  </a:cxn>
                  <a:cxn ang="0">
                    <a:pos x="90" y="160"/>
                  </a:cxn>
                  <a:cxn ang="0">
                    <a:pos x="103" y="150"/>
                  </a:cxn>
                  <a:cxn ang="0">
                    <a:pos x="116" y="140"/>
                  </a:cxn>
                  <a:cxn ang="0">
                    <a:pos x="129" y="122"/>
                  </a:cxn>
                  <a:cxn ang="0">
                    <a:pos x="142" y="94"/>
                  </a:cxn>
                  <a:cxn ang="0">
                    <a:pos x="155" y="74"/>
                  </a:cxn>
                  <a:cxn ang="0">
                    <a:pos x="174" y="65"/>
                  </a:cxn>
                  <a:cxn ang="0">
                    <a:pos x="187" y="56"/>
                  </a:cxn>
                  <a:cxn ang="0">
                    <a:pos x="201" y="46"/>
                  </a:cxn>
                </a:cxnLst>
                <a:rect l="0" t="0" r="r" b="b"/>
                <a:pathLst>
                  <a:path w="202" h="499">
                    <a:moveTo>
                      <a:pt x="201" y="46"/>
                    </a:moveTo>
                    <a:lnTo>
                      <a:pt x="201" y="46"/>
                    </a:lnTo>
                    <a:lnTo>
                      <a:pt x="201" y="37"/>
                    </a:lnTo>
                    <a:lnTo>
                      <a:pt x="194" y="37"/>
                    </a:lnTo>
                    <a:lnTo>
                      <a:pt x="194" y="28"/>
                    </a:lnTo>
                    <a:lnTo>
                      <a:pt x="187" y="28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8" y="9"/>
                    </a:lnTo>
                    <a:lnTo>
                      <a:pt x="161" y="9"/>
                    </a:lnTo>
                    <a:lnTo>
                      <a:pt x="155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3" y="9"/>
                    </a:lnTo>
                    <a:lnTo>
                      <a:pt x="110" y="9"/>
                    </a:lnTo>
                    <a:lnTo>
                      <a:pt x="103" y="18"/>
                    </a:lnTo>
                    <a:lnTo>
                      <a:pt x="97" y="18"/>
                    </a:lnTo>
                    <a:lnTo>
                      <a:pt x="90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18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45" y="28"/>
                    </a:lnTo>
                    <a:lnTo>
                      <a:pt x="39" y="28"/>
                    </a:lnTo>
                    <a:lnTo>
                      <a:pt x="26" y="37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498"/>
                    </a:lnTo>
                    <a:lnTo>
                      <a:pt x="0" y="488"/>
                    </a:lnTo>
                    <a:lnTo>
                      <a:pt x="6" y="488"/>
                    </a:lnTo>
                    <a:lnTo>
                      <a:pt x="13" y="479"/>
                    </a:lnTo>
                    <a:lnTo>
                      <a:pt x="19" y="469"/>
                    </a:lnTo>
                    <a:lnTo>
                      <a:pt x="19" y="460"/>
                    </a:lnTo>
                    <a:lnTo>
                      <a:pt x="26" y="451"/>
                    </a:lnTo>
                    <a:lnTo>
                      <a:pt x="32" y="432"/>
                    </a:lnTo>
                    <a:lnTo>
                      <a:pt x="32" y="403"/>
                    </a:lnTo>
                    <a:lnTo>
                      <a:pt x="32" y="385"/>
                    </a:lnTo>
                    <a:lnTo>
                      <a:pt x="39" y="357"/>
                    </a:lnTo>
                    <a:lnTo>
                      <a:pt x="39" y="347"/>
                    </a:lnTo>
                    <a:lnTo>
                      <a:pt x="39" y="337"/>
                    </a:lnTo>
                    <a:lnTo>
                      <a:pt x="39" y="329"/>
                    </a:lnTo>
                    <a:lnTo>
                      <a:pt x="39" y="319"/>
                    </a:lnTo>
                    <a:lnTo>
                      <a:pt x="39" y="300"/>
                    </a:lnTo>
                    <a:lnTo>
                      <a:pt x="39" y="272"/>
                    </a:lnTo>
                    <a:lnTo>
                      <a:pt x="39" y="253"/>
                    </a:lnTo>
                    <a:lnTo>
                      <a:pt x="39" y="244"/>
                    </a:lnTo>
                    <a:lnTo>
                      <a:pt x="39" y="225"/>
                    </a:lnTo>
                    <a:lnTo>
                      <a:pt x="45" y="225"/>
                    </a:lnTo>
                    <a:lnTo>
                      <a:pt x="45" y="216"/>
                    </a:lnTo>
                    <a:lnTo>
                      <a:pt x="45" y="206"/>
                    </a:lnTo>
                    <a:lnTo>
                      <a:pt x="52" y="206"/>
                    </a:lnTo>
                    <a:lnTo>
                      <a:pt x="52" y="197"/>
                    </a:lnTo>
                    <a:lnTo>
                      <a:pt x="58" y="188"/>
                    </a:lnTo>
                    <a:lnTo>
                      <a:pt x="65" y="178"/>
                    </a:lnTo>
                    <a:lnTo>
                      <a:pt x="77" y="168"/>
                    </a:lnTo>
                    <a:lnTo>
                      <a:pt x="84" y="168"/>
                    </a:lnTo>
                    <a:lnTo>
                      <a:pt x="90" y="160"/>
                    </a:lnTo>
                    <a:lnTo>
                      <a:pt x="97" y="160"/>
                    </a:lnTo>
                    <a:lnTo>
                      <a:pt x="103" y="150"/>
                    </a:lnTo>
                    <a:lnTo>
                      <a:pt x="110" y="150"/>
                    </a:lnTo>
                    <a:lnTo>
                      <a:pt x="116" y="140"/>
                    </a:lnTo>
                    <a:lnTo>
                      <a:pt x="123" y="131"/>
                    </a:lnTo>
                    <a:lnTo>
                      <a:pt x="129" y="122"/>
                    </a:lnTo>
                    <a:lnTo>
                      <a:pt x="142" y="103"/>
                    </a:lnTo>
                    <a:lnTo>
                      <a:pt x="142" y="94"/>
                    </a:lnTo>
                    <a:lnTo>
                      <a:pt x="148" y="84"/>
                    </a:lnTo>
                    <a:lnTo>
                      <a:pt x="155" y="74"/>
                    </a:lnTo>
                    <a:lnTo>
                      <a:pt x="168" y="65"/>
                    </a:lnTo>
                    <a:lnTo>
                      <a:pt x="174" y="65"/>
                    </a:lnTo>
                    <a:lnTo>
                      <a:pt x="181" y="56"/>
                    </a:lnTo>
                    <a:lnTo>
                      <a:pt x="187" y="56"/>
                    </a:lnTo>
                    <a:lnTo>
                      <a:pt x="194" y="46"/>
                    </a:lnTo>
                    <a:lnTo>
                      <a:pt x="201" y="46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Freeform 129"/>
              <p:cNvSpPr>
                <a:spLocks/>
              </p:cNvSpPr>
              <p:nvPr/>
            </p:nvSpPr>
            <p:spPr bwMode="auto">
              <a:xfrm>
                <a:off x="1422" y="2747"/>
                <a:ext cx="84" cy="3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9" y="19"/>
                  </a:cxn>
                  <a:cxn ang="0">
                    <a:pos x="26" y="38"/>
                  </a:cxn>
                  <a:cxn ang="0">
                    <a:pos x="39" y="47"/>
                  </a:cxn>
                  <a:cxn ang="0">
                    <a:pos x="39" y="57"/>
                  </a:cxn>
                  <a:cxn ang="0">
                    <a:pos x="46" y="66"/>
                  </a:cxn>
                  <a:cxn ang="0">
                    <a:pos x="53" y="86"/>
                  </a:cxn>
                  <a:cxn ang="0">
                    <a:pos x="59" y="95"/>
                  </a:cxn>
                  <a:cxn ang="0">
                    <a:pos x="66" y="114"/>
                  </a:cxn>
                  <a:cxn ang="0">
                    <a:pos x="66" y="123"/>
                  </a:cxn>
                  <a:cxn ang="0">
                    <a:pos x="73" y="133"/>
                  </a:cxn>
                  <a:cxn ang="0">
                    <a:pos x="73" y="152"/>
                  </a:cxn>
                  <a:cxn ang="0">
                    <a:pos x="79" y="172"/>
                  </a:cxn>
                  <a:cxn ang="0">
                    <a:pos x="79" y="181"/>
                  </a:cxn>
                  <a:cxn ang="0">
                    <a:pos x="86" y="191"/>
                  </a:cxn>
                  <a:cxn ang="0">
                    <a:pos x="86" y="201"/>
                  </a:cxn>
                  <a:cxn ang="0">
                    <a:pos x="86" y="219"/>
                  </a:cxn>
                  <a:cxn ang="0">
                    <a:pos x="86" y="238"/>
                  </a:cxn>
                  <a:cxn ang="0">
                    <a:pos x="93" y="258"/>
                  </a:cxn>
                  <a:cxn ang="0">
                    <a:pos x="93" y="277"/>
                  </a:cxn>
                  <a:cxn ang="0">
                    <a:pos x="93" y="305"/>
                  </a:cxn>
                  <a:cxn ang="0">
                    <a:pos x="93" y="325"/>
                  </a:cxn>
                </a:cxnLst>
                <a:rect l="0" t="0" r="r" b="b"/>
                <a:pathLst>
                  <a:path w="94" h="326">
                    <a:moveTo>
                      <a:pt x="0" y="0"/>
                    </a:moveTo>
                    <a:lnTo>
                      <a:pt x="6" y="9"/>
                    </a:lnTo>
                    <a:lnTo>
                      <a:pt x="13" y="9"/>
                    </a:lnTo>
                    <a:lnTo>
                      <a:pt x="19" y="19"/>
                    </a:lnTo>
                    <a:lnTo>
                      <a:pt x="26" y="38"/>
                    </a:lnTo>
                    <a:lnTo>
                      <a:pt x="39" y="47"/>
                    </a:lnTo>
                    <a:lnTo>
                      <a:pt x="39" y="57"/>
                    </a:lnTo>
                    <a:lnTo>
                      <a:pt x="46" y="66"/>
                    </a:lnTo>
                    <a:lnTo>
                      <a:pt x="53" y="86"/>
                    </a:lnTo>
                    <a:lnTo>
                      <a:pt x="59" y="95"/>
                    </a:lnTo>
                    <a:lnTo>
                      <a:pt x="66" y="114"/>
                    </a:lnTo>
                    <a:lnTo>
                      <a:pt x="66" y="123"/>
                    </a:lnTo>
                    <a:lnTo>
                      <a:pt x="73" y="133"/>
                    </a:lnTo>
                    <a:lnTo>
                      <a:pt x="73" y="152"/>
                    </a:lnTo>
                    <a:lnTo>
                      <a:pt x="79" y="172"/>
                    </a:lnTo>
                    <a:lnTo>
                      <a:pt x="79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9"/>
                    </a:lnTo>
                    <a:lnTo>
                      <a:pt x="86" y="238"/>
                    </a:lnTo>
                    <a:lnTo>
                      <a:pt x="93" y="258"/>
                    </a:lnTo>
                    <a:lnTo>
                      <a:pt x="93" y="277"/>
                    </a:lnTo>
                    <a:lnTo>
                      <a:pt x="93" y="305"/>
                    </a:lnTo>
                    <a:lnTo>
                      <a:pt x="93" y="32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Freeform 130"/>
              <p:cNvSpPr>
                <a:spLocks/>
              </p:cNvSpPr>
              <p:nvPr/>
            </p:nvSpPr>
            <p:spPr bwMode="auto">
              <a:xfrm>
                <a:off x="1202" y="2708"/>
                <a:ext cx="191" cy="269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07" y="0"/>
                  </a:cxn>
                  <a:cxn ang="0">
                    <a:pos x="200" y="0"/>
                  </a:cxn>
                  <a:cxn ang="0">
                    <a:pos x="193" y="0"/>
                  </a:cxn>
                  <a:cxn ang="0">
                    <a:pos x="180" y="0"/>
                  </a:cxn>
                  <a:cxn ang="0">
                    <a:pos x="167" y="9"/>
                  </a:cxn>
                  <a:cxn ang="0">
                    <a:pos x="153" y="9"/>
                  </a:cxn>
                  <a:cxn ang="0">
                    <a:pos x="147" y="9"/>
                  </a:cxn>
                  <a:cxn ang="0">
                    <a:pos x="140" y="19"/>
                  </a:cxn>
                  <a:cxn ang="0">
                    <a:pos x="127" y="19"/>
                  </a:cxn>
                  <a:cxn ang="0">
                    <a:pos x="120" y="28"/>
                  </a:cxn>
                  <a:cxn ang="0">
                    <a:pos x="113" y="28"/>
                  </a:cxn>
                  <a:cxn ang="0">
                    <a:pos x="107" y="28"/>
                  </a:cxn>
                  <a:cxn ang="0">
                    <a:pos x="93" y="38"/>
                  </a:cxn>
                  <a:cxn ang="0">
                    <a:pos x="86" y="47"/>
                  </a:cxn>
                  <a:cxn ang="0">
                    <a:pos x="80" y="47"/>
                  </a:cxn>
                  <a:cxn ang="0">
                    <a:pos x="80" y="57"/>
                  </a:cxn>
                  <a:cxn ang="0">
                    <a:pos x="73" y="66"/>
                  </a:cxn>
                  <a:cxn ang="0">
                    <a:pos x="66" y="66"/>
                  </a:cxn>
                  <a:cxn ang="0">
                    <a:pos x="66" y="76"/>
                  </a:cxn>
                  <a:cxn ang="0">
                    <a:pos x="60" y="76"/>
                  </a:cxn>
                  <a:cxn ang="0">
                    <a:pos x="53" y="86"/>
                  </a:cxn>
                  <a:cxn ang="0">
                    <a:pos x="53" y="95"/>
                  </a:cxn>
                  <a:cxn ang="0">
                    <a:pos x="46" y="115"/>
                  </a:cxn>
                  <a:cxn ang="0">
                    <a:pos x="46" y="124"/>
                  </a:cxn>
                  <a:cxn ang="0">
                    <a:pos x="40" y="124"/>
                  </a:cxn>
                  <a:cxn ang="0">
                    <a:pos x="33" y="134"/>
                  </a:cxn>
                  <a:cxn ang="0">
                    <a:pos x="33" y="143"/>
                  </a:cxn>
                  <a:cxn ang="0">
                    <a:pos x="27" y="152"/>
                  </a:cxn>
                  <a:cxn ang="0">
                    <a:pos x="27" y="162"/>
                  </a:cxn>
                  <a:cxn ang="0">
                    <a:pos x="20" y="172"/>
                  </a:cxn>
                  <a:cxn ang="0">
                    <a:pos x="20" y="181"/>
                  </a:cxn>
                  <a:cxn ang="0">
                    <a:pos x="13" y="191"/>
                  </a:cxn>
                  <a:cxn ang="0">
                    <a:pos x="6" y="210"/>
                  </a:cxn>
                  <a:cxn ang="0">
                    <a:pos x="6" y="229"/>
                  </a:cxn>
                  <a:cxn ang="0">
                    <a:pos x="0" y="248"/>
                  </a:cxn>
                  <a:cxn ang="0">
                    <a:pos x="0" y="268"/>
                  </a:cxn>
                </a:cxnLst>
                <a:rect l="0" t="0" r="r" b="b"/>
                <a:pathLst>
                  <a:path w="215" h="269">
                    <a:moveTo>
                      <a:pt x="214" y="0"/>
                    </a:moveTo>
                    <a:lnTo>
                      <a:pt x="207" y="0"/>
                    </a:lnTo>
                    <a:lnTo>
                      <a:pt x="200" y="0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7" y="9"/>
                    </a:lnTo>
                    <a:lnTo>
                      <a:pt x="153" y="9"/>
                    </a:lnTo>
                    <a:lnTo>
                      <a:pt x="147" y="9"/>
                    </a:lnTo>
                    <a:lnTo>
                      <a:pt x="140" y="19"/>
                    </a:lnTo>
                    <a:lnTo>
                      <a:pt x="127" y="19"/>
                    </a:lnTo>
                    <a:lnTo>
                      <a:pt x="120" y="28"/>
                    </a:lnTo>
                    <a:lnTo>
                      <a:pt x="113" y="28"/>
                    </a:lnTo>
                    <a:lnTo>
                      <a:pt x="107" y="28"/>
                    </a:lnTo>
                    <a:lnTo>
                      <a:pt x="93" y="38"/>
                    </a:lnTo>
                    <a:lnTo>
                      <a:pt x="86" y="47"/>
                    </a:lnTo>
                    <a:lnTo>
                      <a:pt x="80" y="47"/>
                    </a:lnTo>
                    <a:lnTo>
                      <a:pt x="80" y="57"/>
                    </a:lnTo>
                    <a:lnTo>
                      <a:pt x="73" y="66"/>
                    </a:lnTo>
                    <a:lnTo>
                      <a:pt x="66" y="66"/>
                    </a:lnTo>
                    <a:lnTo>
                      <a:pt x="66" y="76"/>
                    </a:lnTo>
                    <a:lnTo>
                      <a:pt x="60" y="76"/>
                    </a:lnTo>
                    <a:lnTo>
                      <a:pt x="53" y="86"/>
                    </a:lnTo>
                    <a:lnTo>
                      <a:pt x="53" y="95"/>
                    </a:lnTo>
                    <a:lnTo>
                      <a:pt x="46" y="115"/>
                    </a:lnTo>
                    <a:lnTo>
                      <a:pt x="46" y="124"/>
                    </a:lnTo>
                    <a:lnTo>
                      <a:pt x="40" y="124"/>
                    </a:lnTo>
                    <a:lnTo>
                      <a:pt x="33" y="134"/>
                    </a:lnTo>
                    <a:lnTo>
                      <a:pt x="33" y="143"/>
                    </a:lnTo>
                    <a:lnTo>
                      <a:pt x="27" y="152"/>
                    </a:lnTo>
                    <a:lnTo>
                      <a:pt x="27" y="162"/>
                    </a:lnTo>
                    <a:lnTo>
                      <a:pt x="20" y="172"/>
                    </a:lnTo>
                    <a:lnTo>
                      <a:pt x="20" y="181"/>
                    </a:lnTo>
                    <a:lnTo>
                      <a:pt x="13" y="191"/>
                    </a:lnTo>
                    <a:lnTo>
                      <a:pt x="6" y="210"/>
                    </a:lnTo>
                    <a:lnTo>
                      <a:pt x="6" y="229"/>
                    </a:lnTo>
                    <a:lnTo>
                      <a:pt x="0" y="248"/>
                    </a:lnTo>
                    <a:lnTo>
                      <a:pt x="0" y="26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Freeform 131"/>
              <p:cNvSpPr>
                <a:spLocks/>
              </p:cNvSpPr>
              <p:nvPr/>
            </p:nvSpPr>
            <p:spPr bwMode="auto">
              <a:xfrm>
                <a:off x="945" y="2299"/>
                <a:ext cx="158" cy="661"/>
              </a:xfrm>
              <a:custGeom>
                <a:avLst/>
                <a:gdLst/>
                <a:ahLst/>
                <a:cxnLst>
                  <a:cxn ang="0">
                    <a:pos x="78" y="28"/>
                  </a:cxn>
                  <a:cxn ang="0">
                    <a:pos x="85" y="75"/>
                  </a:cxn>
                  <a:cxn ang="0">
                    <a:pos x="85" y="103"/>
                  </a:cxn>
                  <a:cxn ang="0">
                    <a:pos x="85" y="141"/>
                  </a:cxn>
                  <a:cxn ang="0">
                    <a:pos x="85" y="179"/>
                  </a:cxn>
                  <a:cxn ang="0">
                    <a:pos x="85" y="198"/>
                  </a:cxn>
                  <a:cxn ang="0">
                    <a:pos x="85" y="216"/>
                  </a:cxn>
                  <a:cxn ang="0">
                    <a:pos x="78" y="235"/>
                  </a:cxn>
                  <a:cxn ang="0">
                    <a:pos x="72" y="254"/>
                  </a:cxn>
                  <a:cxn ang="0">
                    <a:pos x="65" y="273"/>
                  </a:cxn>
                  <a:cxn ang="0">
                    <a:pos x="52" y="301"/>
                  </a:cxn>
                  <a:cxn ang="0">
                    <a:pos x="39" y="311"/>
                  </a:cxn>
                  <a:cxn ang="0">
                    <a:pos x="32" y="320"/>
                  </a:cxn>
                  <a:cxn ang="0">
                    <a:pos x="26" y="339"/>
                  </a:cxn>
                  <a:cxn ang="0">
                    <a:pos x="19" y="367"/>
                  </a:cxn>
                  <a:cxn ang="0">
                    <a:pos x="19" y="414"/>
                  </a:cxn>
                  <a:cxn ang="0">
                    <a:pos x="19" y="452"/>
                  </a:cxn>
                  <a:cxn ang="0">
                    <a:pos x="13" y="499"/>
                  </a:cxn>
                  <a:cxn ang="0">
                    <a:pos x="6" y="518"/>
                  </a:cxn>
                  <a:cxn ang="0">
                    <a:pos x="6" y="546"/>
                  </a:cxn>
                  <a:cxn ang="0">
                    <a:pos x="0" y="584"/>
                  </a:cxn>
                  <a:cxn ang="0">
                    <a:pos x="6" y="612"/>
                  </a:cxn>
                  <a:cxn ang="0">
                    <a:pos x="6" y="631"/>
                  </a:cxn>
                  <a:cxn ang="0">
                    <a:pos x="13" y="660"/>
                  </a:cxn>
                  <a:cxn ang="0">
                    <a:pos x="13" y="641"/>
                  </a:cxn>
                  <a:cxn ang="0">
                    <a:pos x="13" y="622"/>
                  </a:cxn>
                  <a:cxn ang="0">
                    <a:pos x="13" y="594"/>
                  </a:cxn>
                  <a:cxn ang="0">
                    <a:pos x="19" y="556"/>
                  </a:cxn>
                  <a:cxn ang="0">
                    <a:pos x="19" y="537"/>
                  </a:cxn>
                  <a:cxn ang="0">
                    <a:pos x="32" y="499"/>
                  </a:cxn>
                  <a:cxn ang="0">
                    <a:pos x="45" y="471"/>
                  </a:cxn>
                  <a:cxn ang="0">
                    <a:pos x="52" y="452"/>
                  </a:cxn>
                  <a:cxn ang="0">
                    <a:pos x="72" y="424"/>
                  </a:cxn>
                  <a:cxn ang="0">
                    <a:pos x="98" y="386"/>
                  </a:cxn>
                  <a:cxn ang="0">
                    <a:pos x="118" y="348"/>
                  </a:cxn>
                  <a:cxn ang="0">
                    <a:pos x="124" y="330"/>
                  </a:cxn>
                  <a:cxn ang="0">
                    <a:pos x="131" y="311"/>
                  </a:cxn>
                  <a:cxn ang="0">
                    <a:pos x="137" y="292"/>
                  </a:cxn>
                  <a:cxn ang="0">
                    <a:pos x="150" y="264"/>
                  </a:cxn>
                  <a:cxn ang="0">
                    <a:pos x="157" y="245"/>
                  </a:cxn>
                  <a:cxn ang="0">
                    <a:pos x="163" y="226"/>
                  </a:cxn>
                  <a:cxn ang="0">
                    <a:pos x="170" y="198"/>
                  </a:cxn>
                  <a:cxn ang="0">
                    <a:pos x="177" y="179"/>
                  </a:cxn>
                  <a:cxn ang="0">
                    <a:pos x="170" y="160"/>
                  </a:cxn>
                  <a:cxn ang="0">
                    <a:pos x="157" y="122"/>
                  </a:cxn>
                  <a:cxn ang="0">
                    <a:pos x="150" y="84"/>
                  </a:cxn>
                  <a:cxn ang="0">
                    <a:pos x="131" y="47"/>
                  </a:cxn>
                  <a:cxn ang="0">
                    <a:pos x="124" y="37"/>
                  </a:cxn>
                  <a:cxn ang="0">
                    <a:pos x="118" y="18"/>
                  </a:cxn>
                  <a:cxn ang="0">
                    <a:pos x="111" y="9"/>
                  </a:cxn>
                  <a:cxn ang="0">
                    <a:pos x="98" y="9"/>
                  </a:cxn>
                  <a:cxn ang="0">
                    <a:pos x="91" y="9"/>
                  </a:cxn>
                  <a:cxn ang="0">
                    <a:pos x="78" y="18"/>
                  </a:cxn>
                </a:cxnLst>
                <a:rect l="0" t="0" r="r" b="b"/>
                <a:pathLst>
                  <a:path w="178" h="661">
                    <a:moveTo>
                      <a:pt x="78" y="28"/>
                    </a:moveTo>
                    <a:lnTo>
                      <a:pt x="78" y="28"/>
                    </a:lnTo>
                    <a:lnTo>
                      <a:pt x="78" y="47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5" y="103"/>
                    </a:lnTo>
                    <a:lnTo>
                      <a:pt x="85" y="122"/>
                    </a:lnTo>
                    <a:lnTo>
                      <a:pt x="85" y="141"/>
                    </a:lnTo>
                    <a:lnTo>
                      <a:pt x="85" y="160"/>
                    </a:lnTo>
                    <a:lnTo>
                      <a:pt x="85" y="179"/>
                    </a:lnTo>
                    <a:lnTo>
                      <a:pt x="85" y="188"/>
                    </a:lnTo>
                    <a:lnTo>
                      <a:pt x="85" y="198"/>
                    </a:lnTo>
                    <a:lnTo>
                      <a:pt x="85" y="207"/>
                    </a:lnTo>
                    <a:lnTo>
                      <a:pt x="85" y="216"/>
                    </a:lnTo>
                    <a:lnTo>
                      <a:pt x="78" y="226"/>
                    </a:lnTo>
                    <a:lnTo>
                      <a:pt x="78" y="235"/>
                    </a:lnTo>
                    <a:lnTo>
                      <a:pt x="78" y="245"/>
                    </a:lnTo>
                    <a:lnTo>
                      <a:pt x="72" y="254"/>
                    </a:lnTo>
                    <a:lnTo>
                      <a:pt x="72" y="264"/>
                    </a:lnTo>
                    <a:lnTo>
                      <a:pt x="65" y="273"/>
                    </a:lnTo>
                    <a:lnTo>
                      <a:pt x="52" y="292"/>
                    </a:lnTo>
                    <a:lnTo>
                      <a:pt x="52" y="301"/>
                    </a:lnTo>
                    <a:lnTo>
                      <a:pt x="45" y="301"/>
                    </a:lnTo>
                    <a:lnTo>
                      <a:pt x="39" y="311"/>
                    </a:lnTo>
                    <a:lnTo>
                      <a:pt x="32" y="311"/>
                    </a:lnTo>
                    <a:lnTo>
                      <a:pt x="32" y="320"/>
                    </a:lnTo>
                    <a:lnTo>
                      <a:pt x="26" y="330"/>
                    </a:lnTo>
                    <a:lnTo>
                      <a:pt x="26" y="339"/>
                    </a:lnTo>
                    <a:lnTo>
                      <a:pt x="26" y="358"/>
                    </a:lnTo>
                    <a:lnTo>
                      <a:pt x="19" y="367"/>
                    </a:lnTo>
                    <a:lnTo>
                      <a:pt x="19" y="386"/>
                    </a:lnTo>
                    <a:lnTo>
                      <a:pt x="19" y="414"/>
                    </a:lnTo>
                    <a:lnTo>
                      <a:pt x="19" y="433"/>
                    </a:lnTo>
                    <a:lnTo>
                      <a:pt x="19" y="452"/>
                    </a:lnTo>
                    <a:lnTo>
                      <a:pt x="13" y="471"/>
                    </a:lnTo>
                    <a:lnTo>
                      <a:pt x="13" y="499"/>
                    </a:lnTo>
                    <a:lnTo>
                      <a:pt x="6" y="509"/>
                    </a:lnTo>
                    <a:lnTo>
                      <a:pt x="6" y="518"/>
                    </a:lnTo>
                    <a:lnTo>
                      <a:pt x="6" y="528"/>
                    </a:lnTo>
                    <a:lnTo>
                      <a:pt x="6" y="546"/>
                    </a:lnTo>
                    <a:lnTo>
                      <a:pt x="0" y="565"/>
                    </a:lnTo>
                    <a:lnTo>
                      <a:pt x="0" y="584"/>
                    </a:lnTo>
                    <a:lnTo>
                      <a:pt x="6" y="594"/>
                    </a:lnTo>
                    <a:lnTo>
                      <a:pt x="6" y="612"/>
                    </a:lnTo>
                    <a:lnTo>
                      <a:pt x="6" y="622"/>
                    </a:lnTo>
                    <a:lnTo>
                      <a:pt x="6" y="631"/>
                    </a:lnTo>
                    <a:lnTo>
                      <a:pt x="13" y="650"/>
                    </a:lnTo>
                    <a:lnTo>
                      <a:pt x="13" y="660"/>
                    </a:lnTo>
                    <a:lnTo>
                      <a:pt x="13" y="650"/>
                    </a:lnTo>
                    <a:lnTo>
                      <a:pt x="13" y="641"/>
                    </a:lnTo>
                    <a:lnTo>
                      <a:pt x="13" y="631"/>
                    </a:lnTo>
                    <a:lnTo>
                      <a:pt x="13" y="622"/>
                    </a:lnTo>
                    <a:lnTo>
                      <a:pt x="13" y="603"/>
                    </a:lnTo>
                    <a:lnTo>
                      <a:pt x="13" y="594"/>
                    </a:lnTo>
                    <a:lnTo>
                      <a:pt x="13" y="575"/>
                    </a:lnTo>
                    <a:lnTo>
                      <a:pt x="19" y="556"/>
                    </a:lnTo>
                    <a:lnTo>
                      <a:pt x="19" y="546"/>
                    </a:lnTo>
                    <a:lnTo>
                      <a:pt x="19" y="537"/>
                    </a:lnTo>
                    <a:lnTo>
                      <a:pt x="26" y="518"/>
                    </a:lnTo>
                    <a:lnTo>
                      <a:pt x="32" y="499"/>
                    </a:lnTo>
                    <a:lnTo>
                      <a:pt x="39" y="480"/>
                    </a:lnTo>
                    <a:lnTo>
                      <a:pt x="45" y="471"/>
                    </a:lnTo>
                    <a:lnTo>
                      <a:pt x="45" y="462"/>
                    </a:lnTo>
                    <a:lnTo>
                      <a:pt x="52" y="452"/>
                    </a:lnTo>
                    <a:lnTo>
                      <a:pt x="59" y="443"/>
                    </a:lnTo>
                    <a:lnTo>
                      <a:pt x="72" y="424"/>
                    </a:lnTo>
                    <a:lnTo>
                      <a:pt x="85" y="405"/>
                    </a:lnTo>
                    <a:lnTo>
                      <a:pt x="98" y="386"/>
                    </a:lnTo>
                    <a:lnTo>
                      <a:pt x="111" y="367"/>
                    </a:lnTo>
                    <a:lnTo>
                      <a:pt x="118" y="348"/>
                    </a:lnTo>
                    <a:lnTo>
                      <a:pt x="118" y="339"/>
                    </a:lnTo>
                    <a:lnTo>
                      <a:pt x="124" y="330"/>
                    </a:lnTo>
                    <a:lnTo>
                      <a:pt x="131" y="320"/>
                    </a:lnTo>
                    <a:lnTo>
                      <a:pt x="131" y="311"/>
                    </a:lnTo>
                    <a:lnTo>
                      <a:pt x="131" y="301"/>
                    </a:lnTo>
                    <a:lnTo>
                      <a:pt x="137" y="292"/>
                    </a:lnTo>
                    <a:lnTo>
                      <a:pt x="144" y="282"/>
                    </a:lnTo>
                    <a:lnTo>
                      <a:pt x="150" y="264"/>
                    </a:lnTo>
                    <a:lnTo>
                      <a:pt x="157" y="254"/>
                    </a:lnTo>
                    <a:lnTo>
                      <a:pt x="157" y="245"/>
                    </a:lnTo>
                    <a:lnTo>
                      <a:pt x="163" y="235"/>
                    </a:lnTo>
                    <a:lnTo>
                      <a:pt x="163" y="226"/>
                    </a:lnTo>
                    <a:lnTo>
                      <a:pt x="170" y="216"/>
                    </a:lnTo>
                    <a:lnTo>
                      <a:pt x="170" y="198"/>
                    </a:lnTo>
                    <a:lnTo>
                      <a:pt x="170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41"/>
                    </a:lnTo>
                    <a:lnTo>
                      <a:pt x="157" y="122"/>
                    </a:lnTo>
                    <a:lnTo>
                      <a:pt x="157" y="103"/>
                    </a:lnTo>
                    <a:lnTo>
                      <a:pt x="150" y="84"/>
                    </a:lnTo>
                    <a:lnTo>
                      <a:pt x="144" y="66"/>
                    </a:lnTo>
                    <a:lnTo>
                      <a:pt x="131" y="47"/>
                    </a:lnTo>
                    <a:lnTo>
                      <a:pt x="131" y="37"/>
                    </a:lnTo>
                    <a:lnTo>
                      <a:pt x="124" y="37"/>
                    </a:lnTo>
                    <a:lnTo>
                      <a:pt x="124" y="28"/>
                    </a:lnTo>
                    <a:lnTo>
                      <a:pt x="118" y="18"/>
                    </a:lnTo>
                    <a:lnTo>
                      <a:pt x="111" y="18"/>
                    </a:lnTo>
                    <a:lnTo>
                      <a:pt x="111" y="9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18"/>
                    </a:lnTo>
                    <a:lnTo>
                      <a:pt x="78" y="2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Freeform 132"/>
              <p:cNvSpPr>
                <a:spLocks/>
              </p:cNvSpPr>
              <p:nvPr/>
            </p:nvSpPr>
            <p:spPr bwMode="auto">
              <a:xfrm>
                <a:off x="1011" y="2260"/>
                <a:ext cx="234" cy="462"/>
              </a:xfrm>
              <a:custGeom>
                <a:avLst/>
                <a:gdLst/>
                <a:ahLst/>
                <a:cxnLst>
                  <a:cxn ang="0">
                    <a:pos x="230" y="432"/>
                  </a:cxn>
                  <a:cxn ang="0">
                    <a:pos x="236" y="414"/>
                  </a:cxn>
                  <a:cxn ang="0">
                    <a:pos x="243" y="394"/>
                  </a:cxn>
                  <a:cxn ang="0">
                    <a:pos x="249" y="386"/>
                  </a:cxn>
                  <a:cxn ang="0">
                    <a:pos x="256" y="376"/>
                  </a:cxn>
                  <a:cxn ang="0">
                    <a:pos x="256" y="357"/>
                  </a:cxn>
                  <a:cxn ang="0">
                    <a:pos x="263" y="329"/>
                  </a:cxn>
                  <a:cxn ang="0">
                    <a:pos x="263" y="310"/>
                  </a:cxn>
                  <a:cxn ang="0">
                    <a:pos x="263" y="291"/>
                  </a:cxn>
                  <a:cxn ang="0">
                    <a:pos x="256" y="263"/>
                  </a:cxn>
                  <a:cxn ang="0">
                    <a:pos x="243" y="244"/>
                  </a:cxn>
                  <a:cxn ang="0">
                    <a:pos x="230" y="225"/>
                  </a:cxn>
                  <a:cxn ang="0">
                    <a:pos x="217" y="207"/>
                  </a:cxn>
                  <a:cxn ang="0">
                    <a:pos x="197" y="187"/>
                  </a:cxn>
                  <a:cxn ang="0">
                    <a:pos x="184" y="178"/>
                  </a:cxn>
                  <a:cxn ang="0">
                    <a:pos x="177" y="169"/>
                  </a:cxn>
                  <a:cxn ang="0">
                    <a:pos x="170" y="150"/>
                  </a:cxn>
                  <a:cxn ang="0">
                    <a:pos x="164" y="131"/>
                  </a:cxn>
                  <a:cxn ang="0">
                    <a:pos x="157" y="112"/>
                  </a:cxn>
                  <a:cxn ang="0">
                    <a:pos x="151" y="84"/>
                  </a:cxn>
                  <a:cxn ang="0">
                    <a:pos x="144" y="66"/>
                  </a:cxn>
                  <a:cxn ang="0">
                    <a:pos x="131" y="37"/>
                  </a:cxn>
                  <a:cxn ang="0">
                    <a:pos x="118" y="18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78" y="0"/>
                  </a:cxn>
                  <a:cxn ang="0">
                    <a:pos x="65" y="9"/>
                  </a:cxn>
                  <a:cxn ang="0">
                    <a:pos x="52" y="18"/>
                  </a:cxn>
                  <a:cxn ang="0">
                    <a:pos x="33" y="18"/>
                  </a:cxn>
                  <a:cxn ang="0">
                    <a:pos x="20" y="18"/>
                  </a:cxn>
                  <a:cxn ang="0">
                    <a:pos x="6" y="28"/>
                  </a:cxn>
                  <a:cxn ang="0">
                    <a:pos x="0" y="37"/>
                  </a:cxn>
                  <a:cxn ang="0">
                    <a:pos x="0" y="56"/>
                  </a:cxn>
                  <a:cxn ang="0">
                    <a:pos x="0" y="84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6" y="56"/>
                  </a:cxn>
                  <a:cxn ang="0">
                    <a:pos x="20" y="56"/>
                  </a:cxn>
                  <a:cxn ang="0">
                    <a:pos x="33" y="56"/>
                  </a:cxn>
                  <a:cxn ang="0">
                    <a:pos x="39" y="66"/>
                  </a:cxn>
                  <a:cxn ang="0">
                    <a:pos x="52" y="112"/>
                  </a:cxn>
                  <a:cxn ang="0">
                    <a:pos x="65" y="150"/>
                  </a:cxn>
                  <a:cxn ang="0">
                    <a:pos x="72" y="187"/>
                  </a:cxn>
                  <a:cxn ang="0">
                    <a:pos x="85" y="207"/>
                  </a:cxn>
                  <a:cxn ang="0">
                    <a:pos x="99" y="225"/>
                  </a:cxn>
                  <a:cxn ang="0">
                    <a:pos x="112" y="235"/>
                  </a:cxn>
                  <a:cxn ang="0">
                    <a:pos x="118" y="244"/>
                  </a:cxn>
                  <a:cxn ang="0">
                    <a:pos x="131" y="263"/>
                  </a:cxn>
                  <a:cxn ang="0">
                    <a:pos x="144" y="291"/>
                  </a:cxn>
                  <a:cxn ang="0">
                    <a:pos x="144" y="310"/>
                  </a:cxn>
                  <a:cxn ang="0">
                    <a:pos x="151" y="329"/>
                  </a:cxn>
                  <a:cxn ang="0">
                    <a:pos x="151" y="348"/>
                  </a:cxn>
                  <a:cxn ang="0">
                    <a:pos x="157" y="366"/>
                  </a:cxn>
                  <a:cxn ang="0">
                    <a:pos x="170" y="386"/>
                  </a:cxn>
                  <a:cxn ang="0">
                    <a:pos x="177" y="394"/>
                  </a:cxn>
                  <a:cxn ang="0">
                    <a:pos x="191" y="414"/>
                  </a:cxn>
                  <a:cxn ang="0">
                    <a:pos x="197" y="423"/>
                  </a:cxn>
                  <a:cxn ang="0">
                    <a:pos x="204" y="442"/>
                  </a:cxn>
                  <a:cxn ang="0">
                    <a:pos x="210" y="461"/>
                  </a:cxn>
                  <a:cxn ang="0">
                    <a:pos x="217" y="442"/>
                  </a:cxn>
                  <a:cxn ang="0">
                    <a:pos x="230" y="432"/>
                  </a:cxn>
                </a:cxnLst>
                <a:rect l="0" t="0" r="r" b="b"/>
                <a:pathLst>
                  <a:path w="264" h="462">
                    <a:moveTo>
                      <a:pt x="230" y="432"/>
                    </a:moveTo>
                    <a:lnTo>
                      <a:pt x="230" y="432"/>
                    </a:lnTo>
                    <a:lnTo>
                      <a:pt x="230" y="423"/>
                    </a:lnTo>
                    <a:lnTo>
                      <a:pt x="236" y="414"/>
                    </a:lnTo>
                    <a:lnTo>
                      <a:pt x="236" y="404"/>
                    </a:lnTo>
                    <a:lnTo>
                      <a:pt x="243" y="394"/>
                    </a:lnTo>
                    <a:lnTo>
                      <a:pt x="243" y="386"/>
                    </a:lnTo>
                    <a:lnTo>
                      <a:pt x="249" y="386"/>
                    </a:lnTo>
                    <a:lnTo>
                      <a:pt x="249" y="376"/>
                    </a:lnTo>
                    <a:lnTo>
                      <a:pt x="256" y="376"/>
                    </a:lnTo>
                    <a:lnTo>
                      <a:pt x="256" y="366"/>
                    </a:lnTo>
                    <a:lnTo>
                      <a:pt x="256" y="357"/>
                    </a:lnTo>
                    <a:lnTo>
                      <a:pt x="263" y="338"/>
                    </a:lnTo>
                    <a:lnTo>
                      <a:pt x="263" y="329"/>
                    </a:lnTo>
                    <a:lnTo>
                      <a:pt x="263" y="319"/>
                    </a:lnTo>
                    <a:lnTo>
                      <a:pt x="263" y="310"/>
                    </a:lnTo>
                    <a:lnTo>
                      <a:pt x="263" y="301"/>
                    </a:lnTo>
                    <a:lnTo>
                      <a:pt x="263" y="291"/>
                    </a:lnTo>
                    <a:lnTo>
                      <a:pt x="263" y="282"/>
                    </a:lnTo>
                    <a:lnTo>
                      <a:pt x="256" y="263"/>
                    </a:lnTo>
                    <a:lnTo>
                      <a:pt x="249" y="253"/>
                    </a:lnTo>
                    <a:lnTo>
                      <a:pt x="243" y="244"/>
                    </a:lnTo>
                    <a:lnTo>
                      <a:pt x="236" y="235"/>
                    </a:lnTo>
                    <a:lnTo>
                      <a:pt x="230" y="225"/>
                    </a:lnTo>
                    <a:lnTo>
                      <a:pt x="223" y="216"/>
                    </a:lnTo>
                    <a:lnTo>
                      <a:pt x="217" y="207"/>
                    </a:lnTo>
                    <a:lnTo>
                      <a:pt x="204" y="197"/>
                    </a:lnTo>
                    <a:lnTo>
                      <a:pt x="197" y="187"/>
                    </a:lnTo>
                    <a:lnTo>
                      <a:pt x="191" y="178"/>
                    </a:lnTo>
                    <a:lnTo>
                      <a:pt x="184" y="178"/>
                    </a:lnTo>
                    <a:lnTo>
                      <a:pt x="184" y="169"/>
                    </a:lnTo>
                    <a:lnTo>
                      <a:pt x="177" y="169"/>
                    </a:lnTo>
                    <a:lnTo>
                      <a:pt x="177" y="159"/>
                    </a:lnTo>
                    <a:lnTo>
                      <a:pt x="170" y="150"/>
                    </a:lnTo>
                    <a:lnTo>
                      <a:pt x="164" y="141"/>
                    </a:lnTo>
                    <a:lnTo>
                      <a:pt x="164" y="131"/>
                    </a:lnTo>
                    <a:lnTo>
                      <a:pt x="164" y="122"/>
                    </a:lnTo>
                    <a:lnTo>
                      <a:pt x="157" y="112"/>
                    </a:lnTo>
                    <a:lnTo>
                      <a:pt x="157" y="103"/>
                    </a:lnTo>
                    <a:lnTo>
                      <a:pt x="151" y="84"/>
                    </a:lnTo>
                    <a:lnTo>
                      <a:pt x="151" y="74"/>
                    </a:lnTo>
                    <a:lnTo>
                      <a:pt x="144" y="66"/>
                    </a:lnTo>
                    <a:lnTo>
                      <a:pt x="138" y="46"/>
                    </a:lnTo>
                    <a:lnTo>
                      <a:pt x="131" y="37"/>
                    </a:lnTo>
                    <a:lnTo>
                      <a:pt x="131" y="28"/>
                    </a:lnTo>
                    <a:lnTo>
                      <a:pt x="118" y="18"/>
                    </a:lnTo>
                    <a:lnTo>
                      <a:pt x="112" y="9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9"/>
                    </a:lnTo>
                    <a:lnTo>
                      <a:pt x="65" y="9"/>
                    </a:lnTo>
                    <a:lnTo>
                      <a:pt x="59" y="9"/>
                    </a:lnTo>
                    <a:lnTo>
                      <a:pt x="52" y="18"/>
                    </a:lnTo>
                    <a:lnTo>
                      <a:pt x="46" y="18"/>
                    </a:lnTo>
                    <a:lnTo>
                      <a:pt x="33" y="18"/>
                    </a:lnTo>
                    <a:lnTo>
                      <a:pt x="26" y="18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6" y="94"/>
                    </a:lnTo>
                    <a:lnTo>
                      <a:pt x="6" y="103"/>
                    </a:lnTo>
                    <a:lnTo>
                      <a:pt x="6" y="94"/>
                    </a:lnTo>
                    <a:lnTo>
                      <a:pt x="6" y="74"/>
                    </a:lnTo>
                    <a:lnTo>
                      <a:pt x="6" y="66"/>
                    </a:lnTo>
                    <a:lnTo>
                      <a:pt x="6" y="56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6" y="56"/>
                    </a:lnTo>
                    <a:lnTo>
                      <a:pt x="33" y="56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6" y="84"/>
                    </a:lnTo>
                    <a:lnTo>
                      <a:pt x="52" y="112"/>
                    </a:lnTo>
                    <a:lnTo>
                      <a:pt x="59" y="141"/>
                    </a:lnTo>
                    <a:lnTo>
                      <a:pt x="65" y="150"/>
                    </a:lnTo>
                    <a:lnTo>
                      <a:pt x="72" y="169"/>
                    </a:lnTo>
                    <a:lnTo>
                      <a:pt x="72" y="187"/>
                    </a:lnTo>
                    <a:lnTo>
                      <a:pt x="78" y="197"/>
                    </a:lnTo>
                    <a:lnTo>
                      <a:pt x="85" y="207"/>
                    </a:lnTo>
                    <a:lnTo>
                      <a:pt x="92" y="225"/>
                    </a:lnTo>
                    <a:lnTo>
                      <a:pt x="99" y="225"/>
                    </a:lnTo>
                    <a:lnTo>
                      <a:pt x="105" y="235"/>
                    </a:lnTo>
                    <a:lnTo>
                      <a:pt x="112" y="235"/>
                    </a:lnTo>
                    <a:lnTo>
                      <a:pt x="112" y="244"/>
                    </a:lnTo>
                    <a:lnTo>
                      <a:pt x="118" y="244"/>
                    </a:lnTo>
                    <a:lnTo>
                      <a:pt x="125" y="253"/>
                    </a:lnTo>
                    <a:lnTo>
                      <a:pt x="131" y="263"/>
                    </a:lnTo>
                    <a:lnTo>
                      <a:pt x="138" y="273"/>
                    </a:lnTo>
                    <a:lnTo>
                      <a:pt x="144" y="291"/>
                    </a:lnTo>
                    <a:lnTo>
                      <a:pt x="144" y="301"/>
                    </a:lnTo>
                    <a:lnTo>
                      <a:pt x="144" y="310"/>
                    </a:lnTo>
                    <a:lnTo>
                      <a:pt x="144" y="319"/>
                    </a:lnTo>
                    <a:lnTo>
                      <a:pt x="151" y="329"/>
                    </a:lnTo>
                    <a:lnTo>
                      <a:pt x="151" y="338"/>
                    </a:lnTo>
                    <a:lnTo>
                      <a:pt x="151" y="348"/>
                    </a:lnTo>
                    <a:lnTo>
                      <a:pt x="157" y="357"/>
                    </a:lnTo>
                    <a:lnTo>
                      <a:pt x="157" y="366"/>
                    </a:lnTo>
                    <a:lnTo>
                      <a:pt x="164" y="376"/>
                    </a:lnTo>
                    <a:lnTo>
                      <a:pt x="170" y="386"/>
                    </a:lnTo>
                    <a:lnTo>
                      <a:pt x="170" y="394"/>
                    </a:lnTo>
                    <a:lnTo>
                      <a:pt x="177" y="394"/>
                    </a:lnTo>
                    <a:lnTo>
                      <a:pt x="191" y="40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23"/>
                    </a:lnTo>
                    <a:lnTo>
                      <a:pt x="204" y="432"/>
                    </a:lnTo>
                    <a:lnTo>
                      <a:pt x="204" y="442"/>
                    </a:lnTo>
                    <a:lnTo>
                      <a:pt x="204" y="461"/>
                    </a:lnTo>
                    <a:lnTo>
                      <a:pt x="210" y="461"/>
                    </a:lnTo>
                    <a:lnTo>
                      <a:pt x="210" y="451"/>
                    </a:lnTo>
                    <a:lnTo>
                      <a:pt x="217" y="442"/>
                    </a:lnTo>
                    <a:lnTo>
                      <a:pt x="223" y="442"/>
                    </a:lnTo>
                    <a:lnTo>
                      <a:pt x="230" y="432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Freeform 133"/>
              <p:cNvSpPr>
                <a:spLocks/>
              </p:cNvSpPr>
              <p:nvPr/>
            </p:nvSpPr>
            <p:spPr bwMode="auto">
              <a:xfrm>
                <a:off x="1072" y="2299"/>
                <a:ext cx="137" cy="325"/>
              </a:xfrm>
              <a:custGeom>
                <a:avLst/>
                <a:gdLst/>
                <a:ahLst/>
                <a:cxnLst>
                  <a:cxn ang="0">
                    <a:pos x="153" y="324"/>
                  </a:cxn>
                  <a:cxn ang="0">
                    <a:pos x="153" y="314"/>
                  </a:cxn>
                  <a:cxn ang="0">
                    <a:pos x="153" y="295"/>
                  </a:cxn>
                  <a:cxn ang="0">
                    <a:pos x="146" y="286"/>
                  </a:cxn>
                  <a:cxn ang="0">
                    <a:pos x="146" y="276"/>
                  </a:cxn>
                  <a:cxn ang="0">
                    <a:pos x="139" y="266"/>
                  </a:cxn>
                  <a:cxn ang="0">
                    <a:pos x="139" y="257"/>
                  </a:cxn>
                  <a:cxn ang="0">
                    <a:pos x="132" y="247"/>
                  </a:cxn>
                  <a:cxn ang="0">
                    <a:pos x="132" y="238"/>
                  </a:cxn>
                  <a:cxn ang="0">
                    <a:pos x="126" y="228"/>
                  </a:cxn>
                  <a:cxn ang="0">
                    <a:pos x="119" y="219"/>
                  </a:cxn>
                  <a:cxn ang="0">
                    <a:pos x="112" y="209"/>
                  </a:cxn>
                  <a:cxn ang="0">
                    <a:pos x="99" y="200"/>
                  </a:cxn>
                  <a:cxn ang="0">
                    <a:pos x="99" y="190"/>
                  </a:cxn>
                  <a:cxn ang="0">
                    <a:pos x="93" y="190"/>
                  </a:cxn>
                  <a:cxn ang="0">
                    <a:pos x="86" y="171"/>
                  </a:cxn>
                  <a:cxn ang="0">
                    <a:pos x="79" y="162"/>
                  </a:cxn>
                  <a:cxn ang="0">
                    <a:pos x="46" y="76"/>
                  </a:cxn>
                  <a:cxn ang="0">
                    <a:pos x="40" y="57"/>
                  </a:cxn>
                  <a:cxn ang="0">
                    <a:pos x="26" y="37"/>
                  </a:cxn>
                  <a:cxn ang="0">
                    <a:pos x="20" y="19"/>
                  </a:cxn>
                  <a:cxn ang="0">
                    <a:pos x="6" y="9"/>
                  </a:cxn>
                  <a:cxn ang="0">
                    <a:pos x="0" y="0"/>
                  </a:cxn>
                </a:cxnLst>
                <a:rect l="0" t="0" r="r" b="b"/>
                <a:pathLst>
                  <a:path w="154" h="325">
                    <a:moveTo>
                      <a:pt x="153" y="324"/>
                    </a:moveTo>
                    <a:lnTo>
                      <a:pt x="153" y="314"/>
                    </a:lnTo>
                    <a:lnTo>
                      <a:pt x="153" y="295"/>
                    </a:lnTo>
                    <a:lnTo>
                      <a:pt x="146" y="286"/>
                    </a:lnTo>
                    <a:lnTo>
                      <a:pt x="146" y="276"/>
                    </a:lnTo>
                    <a:lnTo>
                      <a:pt x="139" y="266"/>
                    </a:lnTo>
                    <a:lnTo>
                      <a:pt x="139" y="257"/>
                    </a:lnTo>
                    <a:lnTo>
                      <a:pt x="132" y="247"/>
                    </a:lnTo>
                    <a:lnTo>
                      <a:pt x="132" y="238"/>
                    </a:lnTo>
                    <a:lnTo>
                      <a:pt x="126" y="228"/>
                    </a:lnTo>
                    <a:lnTo>
                      <a:pt x="119" y="219"/>
                    </a:lnTo>
                    <a:lnTo>
                      <a:pt x="112" y="209"/>
                    </a:lnTo>
                    <a:lnTo>
                      <a:pt x="99" y="200"/>
                    </a:lnTo>
                    <a:lnTo>
                      <a:pt x="99" y="190"/>
                    </a:lnTo>
                    <a:lnTo>
                      <a:pt x="93" y="190"/>
                    </a:lnTo>
                    <a:lnTo>
                      <a:pt x="86" y="171"/>
                    </a:lnTo>
                    <a:lnTo>
                      <a:pt x="79" y="162"/>
                    </a:lnTo>
                    <a:lnTo>
                      <a:pt x="46" y="76"/>
                    </a:lnTo>
                    <a:lnTo>
                      <a:pt x="40" y="57"/>
                    </a:lnTo>
                    <a:lnTo>
                      <a:pt x="26" y="37"/>
                    </a:lnTo>
                    <a:lnTo>
                      <a:pt x="20" y="19"/>
                    </a:lnTo>
                    <a:lnTo>
                      <a:pt x="6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Freeform 134"/>
              <p:cNvSpPr>
                <a:spLocks/>
              </p:cNvSpPr>
              <p:nvPr/>
            </p:nvSpPr>
            <p:spPr bwMode="auto">
              <a:xfrm>
                <a:off x="975" y="2374"/>
                <a:ext cx="91" cy="40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3" y="9"/>
                  </a:cxn>
                  <a:cxn ang="0">
                    <a:pos x="93" y="29"/>
                  </a:cxn>
                  <a:cxn ang="0">
                    <a:pos x="93" y="37"/>
                  </a:cxn>
                  <a:cxn ang="0">
                    <a:pos x="93" y="47"/>
                  </a:cxn>
                  <a:cxn ang="0">
                    <a:pos x="101" y="57"/>
                  </a:cxn>
                  <a:cxn ang="0">
                    <a:pos x="101" y="76"/>
                  </a:cxn>
                  <a:cxn ang="0">
                    <a:pos x="101" y="86"/>
                  </a:cxn>
                  <a:cxn ang="0">
                    <a:pos x="101" y="104"/>
                  </a:cxn>
                  <a:cxn ang="0">
                    <a:pos x="101" y="114"/>
                  </a:cxn>
                  <a:cxn ang="0">
                    <a:pos x="93" y="134"/>
                  </a:cxn>
                  <a:cxn ang="0">
                    <a:pos x="93" y="143"/>
                  </a:cxn>
                  <a:cxn ang="0">
                    <a:pos x="93" y="163"/>
                  </a:cxn>
                  <a:cxn ang="0">
                    <a:pos x="87" y="171"/>
                  </a:cxn>
                  <a:cxn ang="0">
                    <a:pos x="74" y="201"/>
                  </a:cxn>
                  <a:cxn ang="0">
                    <a:pos x="67" y="210"/>
                  </a:cxn>
                  <a:cxn ang="0">
                    <a:pos x="67" y="220"/>
                  </a:cxn>
                  <a:cxn ang="0">
                    <a:pos x="60" y="230"/>
                  </a:cxn>
                  <a:cxn ang="0">
                    <a:pos x="54" y="238"/>
                  </a:cxn>
                  <a:cxn ang="0">
                    <a:pos x="46" y="248"/>
                  </a:cxn>
                  <a:cxn ang="0">
                    <a:pos x="40" y="258"/>
                  </a:cxn>
                  <a:cxn ang="0">
                    <a:pos x="40" y="268"/>
                  </a:cxn>
                  <a:cxn ang="0">
                    <a:pos x="26" y="277"/>
                  </a:cxn>
                  <a:cxn ang="0">
                    <a:pos x="20" y="297"/>
                  </a:cxn>
                  <a:cxn ang="0">
                    <a:pos x="20" y="305"/>
                  </a:cxn>
                  <a:cxn ang="0">
                    <a:pos x="13" y="325"/>
                  </a:cxn>
                  <a:cxn ang="0">
                    <a:pos x="7" y="335"/>
                  </a:cxn>
                  <a:cxn ang="0">
                    <a:pos x="7" y="344"/>
                  </a:cxn>
                  <a:cxn ang="0">
                    <a:pos x="0" y="364"/>
                  </a:cxn>
                  <a:cxn ang="0">
                    <a:pos x="0" y="372"/>
                  </a:cxn>
                  <a:cxn ang="0">
                    <a:pos x="0" y="392"/>
                  </a:cxn>
                  <a:cxn ang="0">
                    <a:pos x="0" y="402"/>
                  </a:cxn>
                </a:cxnLst>
                <a:rect l="0" t="0" r="r" b="b"/>
                <a:pathLst>
                  <a:path w="102" h="403">
                    <a:moveTo>
                      <a:pt x="87" y="0"/>
                    </a:moveTo>
                    <a:lnTo>
                      <a:pt x="93" y="9"/>
                    </a:lnTo>
                    <a:lnTo>
                      <a:pt x="93" y="29"/>
                    </a:lnTo>
                    <a:lnTo>
                      <a:pt x="93" y="37"/>
                    </a:lnTo>
                    <a:lnTo>
                      <a:pt x="93" y="47"/>
                    </a:lnTo>
                    <a:lnTo>
                      <a:pt x="101" y="57"/>
                    </a:lnTo>
                    <a:lnTo>
                      <a:pt x="101" y="76"/>
                    </a:lnTo>
                    <a:lnTo>
                      <a:pt x="101" y="86"/>
                    </a:lnTo>
                    <a:lnTo>
                      <a:pt x="101" y="104"/>
                    </a:lnTo>
                    <a:lnTo>
                      <a:pt x="101" y="114"/>
                    </a:lnTo>
                    <a:lnTo>
                      <a:pt x="93" y="134"/>
                    </a:lnTo>
                    <a:lnTo>
                      <a:pt x="93" y="143"/>
                    </a:lnTo>
                    <a:lnTo>
                      <a:pt x="93" y="163"/>
                    </a:lnTo>
                    <a:lnTo>
                      <a:pt x="87" y="171"/>
                    </a:lnTo>
                    <a:lnTo>
                      <a:pt x="74" y="201"/>
                    </a:lnTo>
                    <a:lnTo>
                      <a:pt x="67" y="210"/>
                    </a:lnTo>
                    <a:lnTo>
                      <a:pt x="67" y="220"/>
                    </a:lnTo>
                    <a:lnTo>
                      <a:pt x="60" y="230"/>
                    </a:lnTo>
                    <a:lnTo>
                      <a:pt x="54" y="238"/>
                    </a:lnTo>
                    <a:lnTo>
                      <a:pt x="46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26" y="277"/>
                    </a:lnTo>
                    <a:lnTo>
                      <a:pt x="20" y="297"/>
                    </a:lnTo>
                    <a:lnTo>
                      <a:pt x="20" y="305"/>
                    </a:lnTo>
                    <a:lnTo>
                      <a:pt x="13" y="325"/>
                    </a:lnTo>
                    <a:lnTo>
                      <a:pt x="7" y="335"/>
                    </a:lnTo>
                    <a:lnTo>
                      <a:pt x="7" y="344"/>
                    </a:lnTo>
                    <a:lnTo>
                      <a:pt x="0" y="364"/>
                    </a:lnTo>
                    <a:lnTo>
                      <a:pt x="0" y="372"/>
                    </a:lnTo>
                    <a:lnTo>
                      <a:pt x="0" y="392"/>
                    </a:lnTo>
                    <a:lnTo>
                      <a:pt x="0" y="40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Freeform 135"/>
              <p:cNvSpPr>
                <a:spLocks/>
              </p:cNvSpPr>
              <p:nvPr/>
            </p:nvSpPr>
            <p:spPr bwMode="auto">
              <a:xfrm>
                <a:off x="1202" y="1896"/>
                <a:ext cx="50" cy="156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8" y="8"/>
                  </a:cxn>
                  <a:cxn ang="0">
                    <a:pos x="42" y="8"/>
                  </a:cxn>
                  <a:cxn ang="0">
                    <a:pos x="36" y="17"/>
                  </a:cxn>
                  <a:cxn ang="0">
                    <a:pos x="30" y="17"/>
                  </a:cxn>
                  <a:cxn ang="0">
                    <a:pos x="24" y="17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12" y="45"/>
                  </a:cxn>
                  <a:cxn ang="0">
                    <a:pos x="6" y="54"/>
                  </a:cxn>
                  <a:cxn ang="0">
                    <a:pos x="0" y="64"/>
                  </a:cxn>
                  <a:cxn ang="0">
                    <a:pos x="0" y="155"/>
                  </a:cxn>
                  <a:cxn ang="0">
                    <a:pos x="6" y="146"/>
                  </a:cxn>
                  <a:cxn ang="0">
                    <a:pos x="6" y="137"/>
                  </a:cxn>
                  <a:cxn ang="0">
                    <a:pos x="12" y="127"/>
                  </a:cxn>
                  <a:cxn ang="0">
                    <a:pos x="18" y="109"/>
                  </a:cxn>
                  <a:cxn ang="0">
                    <a:pos x="30" y="100"/>
                  </a:cxn>
                  <a:cxn ang="0">
                    <a:pos x="36" y="73"/>
                  </a:cxn>
                  <a:cxn ang="0">
                    <a:pos x="55" y="54"/>
                  </a:cxn>
                  <a:cxn ang="0">
                    <a:pos x="55" y="0"/>
                  </a:cxn>
                </a:cxnLst>
                <a:rect l="0" t="0" r="r" b="b"/>
                <a:pathLst>
                  <a:path w="56" h="156">
                    <a:moveTo>
                      <a:pt x="55" y="0"/>
                    </a:moveTo>
                    <a:lnTo>
                      <a:pt x="55" y="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6" y="54"/>
                    </a:lnTo>
                    <a:lnTo>
                      <a:pt x="0" y="64"/>
                    </a:lnTo>
                    <a:lnTo>
                      <a:pt x="0" y="155"/>
                    </a:lnTo>
                    <a:lnTo>
                      <a:pt x="6" y="146"/>
                    </a:lnTo>
                    <a:lnTo>
                      <a:pt x="6" y="137"/>
                    </a:lnTo>
                    <a:lnTo>
                      <a:pt x="12" y="127"/>
                    </a:lnTo>
                    <a:lnTo>
                      <a:pt x="18" y="109"/>
                    </a:lnTo>
                    <a:lnTo>
                      <a:pt x="30" y="100"/>
                    </a:lnTo>
                    <a:lnTo>
                      <a:pt x="36" y="73"/>
                    </a:lnTo>
                    <a:lnTo>
                      <a:pt x="55" y="5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Freeform 136"/>
              <p:cNvSpPr>
                <a:spLocks/>
              </p:cNvSpPr>
              <p:nvPr/>
            </p:nvSpPr>
            <p:spPr bwMode="auto">
              <a:xfrm>
                <a:off x="1176" y="1955"/>
                <a:ext cx="39" cy="31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97"/>
                  </a:cxn>
                  <a:cxn ang="0">
                    <a:pos x="43" y="316"/>
                  </a:cxn>
                  <a:cxn ang="0">
                    <a:pos x="30" y="28"/>
                  </a:cxn>
                  <a:cxn ang="0">
                    <a:pos x="6" y="0"/>
                  </a:cxn>
                </a:cxnLst>
                <a:rect l="0" t="0" r="r" b="b"/>
                <a:pathLst>
                  <a:path w="44" h="317">
                    <a:moveTo>
                      <a:pt x="6" y="0"/>
                    </a:moveTo>
                    <a:lnTo>
                      <a:pt x="6" y="0"/>
                    </a:lnTo>
                    <a:lnTo>
                      <a:pt x="0" y="297"/>
                    </a:lnTo>
                    <a:lnTo>
                      <a:pt x="43" y="316"/>
                    </a:lnTo>
                    <a:lnTo>
                      <a:pt x="30" y="2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Freeform 137"/>
              <p:cNvSpPr>
                <a:spLocks/>
              </p:cNvSpPr>
              <p:nvPr/>
            </p:nvSpPr>
            <p:spPr bwMode="auto">
              <a:xfrm>
                <a:off x="988" y="1619"/>
                <a:ext cx="240" cy="472"/>
              </a:xfrm>
              <a:custGeom>
                <a:avLst/>
                <a:gdLst/>
                <a:ahLst/>
                <a:cxnLst>
                  <a:cxn ang="0">
                    <a:pos x="131" y="9"/>
                  </a:cxn>
                  <a:cxn ang="0">
                    <a:pos x="144" y="9"/>
                  </a:cxn>
                  <a:cxn ang="0">
                    <a:pos x="163" y="18"/>
                  </a:cxn>
                  <a:cxn ang="0">
                    <a:pos x="177" y="37"/>
                  </a:cxn>
                  <a:cxn ang="0">
                    <a:pos x="203" y="56"/>
                  </a:cxn>
                  <a:cxn ang="0">
                    <a:pos x="223" y="66"/>
                  </a:cxn>
                  <a:cxn ang="0">
                    <a:pos x="249" y="84"/>
                  </a:cxn>
                  <a:cxn ang="0">
                    <a:pos x="262" y="103"/>
                  </a:cxn>
                  <a:cxn ang="0">
                    <a:pos x="262" y="132"/>
                  </a:cxn>
                  <a:cxn ang="0">
                    <a:pos x="262" y="160"/>
                  </a:cxn>
                  <a:cxn ang="0">
                    <a:pos x="269" y="188"/>
                  </a:cxn>
                  <a:cxn ang="0">
                    <a:pos x="269" y="216"/>
                  </a:cxn>
                  <a:cxn ang="0">
                    <a:pos x="269" y="245"/>
                  </a:cxn>
                  <a:cxn ang="0">
                    <a:pos x="255" y="273"/>
                  </a:cxn>
                  <a:cxn ang="0">
                    <a:pos x="242" y="301"/>
                  </a:cxn>
                  <a:cxn ang="0">
                    <a:pos x="236" y="452"/>
                  </a:cxn>
                  <a:cxn ang="0">
                    <a:pos x="216" y="273"/>
                  </a:cxn>
                  <a:cxn ang="0">
                    <a:pos x="203" y="254"/>
                  </a:cxn>
                  <a:cxn ang="0">
                    <a:pos x="190" y="225"/>
                  </a:cxn>
                  <a:cxn ang="0">
                    <a:pos x="183" y="197"/>
                  </a:cxn>
                  <a:cxn ang="0">
                    <a:pos x="177" y="169"/>
                  </a:cxn>
                  <a:cxn ang="0">
                    <a:pos x="163" y="141"/>
                  </a:cxn>
                  <a:cxn ang="0">
                    <a:pos x="157" y="112"/>
                  </a:cxn>
                  <a:cxn ang="0">
                    <a:pos x="144" y="103"/>
                  </a:cxn>
                  <a:cxn ang="0">
                    <a:pos x="124" y="94"/>
                  </a:cxn>
                  <a:cxn ang="0">
                    <a:pos x="118" y="112"/>
                  </a:cxn>
                  <a:cxn ang="0">
                    <a:pos x="111" y="132"/>
                  </a:cxn>
                  <a:cxn ang="0">
                    <a:pos x="111" y="169"/>
                  </a:cxn>
                  <a:cxn ang="0">
                    <a:pos x="111" y="207"/>
                  </a:cxn>
                  <a:cxn ang="0">
                    <a:pos x="111" y="254"/>
                  </a:cxn>
                  <a:cxn ang="0">
                    <a:pos x="105" y="282"/>
                  </a:cxn>
                  <a:cxn ang="0">
                    <a:pos x="91" y="310"/>
                  </a:cxn>
                  <a:cxn ang="0">
                    <a:pos x="78" y="329"/>
                  </a:cxn>
                  <a:cxn ang="0">
                    <a:pos x="65" y="348"/>
                  </a:cxn>
                  <a:cxn ang="0">
                    <a:pos x="58" y="376"/>
                  </a:cxn>
                  <a:cxn ang="0">
                    <a:pos x="39" y="414"/>
                  </a:cxn>
                  <a:cxn ang="0">
                    <a:pos x="13" y="452"/>
                  </a:cxn>
                  <a:cxn ang="0">
                    <a:pos x="13" y="442"/>
                  </a:cxn>
                  <a:cxn ang="0">
                    <a:pos x="26" y="404"/>
                  </a:cxn>
                  <a:cxn ang="0">
                    <a:pos x="32" y="376"/>
                  </a:cxn>
                  <a:cxn ang="0">
                    <a:pos x="32" y="329"/>
                  </a:cxn>
                  <a:cxn ang="0">
                    <a:pos x="32" y="282"/>
                  </a:cxn>
                  <a:cxn ang="0">
                    <a:pos x="32" y="245"/>
                  </a:cxn>
                  <a:cxn ang="0">
                    <a:pos x="39" y="216"/>
                  </a:cxn>
                  <a:cxn ang="0">
                    <a:pos x="52" y="188"/>
                  </a:cxn>
                  <a:cxn ang="0">
                    <a:pos x="52" y="160"/>
                  </a:cxn>
                  <a:cxn ang="0">
                    <a:pos x="39" y="132"/>
                  </a:cxn>
                  <a:cxn ang="0">
                    <a:pos x="32" y="103"/>
                  </a:cxn>
                  <a:cxn ang="0">
                    <a:pos x="39" y="75"/>
                  </a:cxn>
                  <a:cxn ang="0">
                    <a:pos x="45" y="56"/>
                  </a:cxn>
                  <a:cxn ang="0">
                    <a:pos x="65" y="46"/>
                  </a:cxn>
                  <a:cxn ang="0">
                    <a:pos x="71" y="18"/>
                  </a:cxn>
                  <a:cxn ang="0">
                    <a:pos x="85" y="0"/>
                  </a:cxn>
                  <a:cxn ang="0">
                    <a:pos x="105" y="0"/>
                  </a:cxn>
                  <a:cxn ang="0">
                    <a:pos x="98" y="28"/>
                  </a:cxn>
                  <a:cxn ang="0">
                    <a:pos x="111" y="18"/>
                  </a:cxn>
                </a:cxnLst>
                <a:rect l="0" t="0" r="r" b="b"/>
                <a:pathLst>
                  <a:path w="270" h="472">
                    <a:moveTo>
                      <a:pt x="124" y="9"/>
                    </a:moveTo>
                    <a:lnTo>
                      <a:pt x="124" y="9"/>
                    </a:lnTo>
                    <a:lnTo>
                      <a:pt x="131" y="9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4" y="9"/>
                    </a:lnTo>
                    <a:lnTo>
                      <a:pt x="150" y="9"/>
                    </a:lnTo>
                    <a:lnTo>
                      <a:pt x="157" y="9"/>
                    </a:lnTo>
                    <a:lnTo>
                      <a:pt x="163" y="18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77" y="37"/>
                    </a:lnTo>
                    <a:lnTo>
                      <a:pt x="183" y="4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3" y="66"/>
                    </a:lnTo>
                    <a:lnTo>
                      <a:pt x="236" y="75"/>
                    </a:lnTo>
                    <a:lnTo>
                      <a:pt x="242" y="75"/>
                    </a:lnTo>
                    <a:lnTo>
                      <a:pt x="249" y="84"/>
                    </a:lnTo>
                    <a:lnTo>
                      <a:pt x="255" y="94"/>
                    </a:lnTo>
                    <a:lnTo>
                      <a:pt x="255" y="103"/>
                    </a:lnTo>
                    <a:lnTo>
                      <a:pt x="262" y="103"/>
                    </a:lnTo>
                    <a:lnTo>
                      <a:pt x="262" y="112"/>
                    </a:lnTo>
                    <a:lnTo>
                      <a:pt x="262" y="122"/>
                    </a:lnTo>
                    <a:lnTo>
                      <a:pt x="262" y="132"/>
                    </a:lnTo>
                    <a:lnTo>
                      <a:pt x="262" y="141"/>
                    </a:lnTo>
                    <a:lnTo>
                      <a:pt x="262" y="150"/>
                    </a:lnTo>
                    <a:lnTo>
                      <a:pt x="262" y="160"/>
                    </a:lnTo>
                    <a:lnTo>
                      <a:pt x="262" y="169"/>
                    </a:lnTo>
                    <a:lnTo>
                      <a:pt x="262" y="179"/>
                    </a:lnTo>
                    <a:lnTo>
                      <a:pt x="269" y="188"/>
                    </a:lnTo>
                    <a:lnTo>
                      <a:pt x="269" y="197"/>
                    </a:lnTo>
                    <a:lnTo>
                      <a:pt x="269" y="207"/>
                    </a:lnTo>
                    <a:lnTo>
                      <a:pt x="269" y="216"/>
                    </a:lnTo>
                    <a:lnTo>
                      <a:pt x="269" y="225"/>
                    </a:lnTo>
                    <a:lnTo>
                      <a:pt x="269" y="235"/>
                    </a:lnTo>
                    <a:lnTo>
                      <a:pt x="269" y="245"/>
                    </a:lnTo>
                    <a:lnTo>
                      <a:pt x="262" y="254"/>
                    </a:lnTo>
                    <a:lnTo>
                      <a:pt x="262" y="263"/>
                    </a:lnTo>
                    <a:lnTo>
                      <a:pt x="255" y="273"/>
                    </a:lnTo>
                    <a:lnTo>
                      <a:pt x="249" y="282"/>
                    </a:lnTo>
                    <a:lnTo>
                      <a:pt x="242" y="291"/>
                    </a:lnTo>
                    <a:lnTo>
                      <a:pt x="242" y="301"/>
                    </a:lnTo>
                    <a:lnTo>
                      <a:pt x="242" y="471"/>
                    </a:lnTo>
                    <a:lnTo>
                      <a:pt x="236" y="461"/>
                    </a:lnTo>
                    <a:lnTo>
                      <a:pt x="236" y="452"/>
                    </a:lnTo>
                    <a:lnTo>
                      <a:pt x="229" y="433"/>
                    </a:lnTo>
                    <a:lnTo>
                      <a:pt x="216" y="414"/>
                    </a:lnTo>
                    <a:lnTo>
                      <a:pt x="216" y="273"/>
                    </a:lnTo>
                    <a:lnTo>
                      <a:pt x="210" y="263"/>
                    </a:lnTo>
                    <a:lnTo>
                      <a:pt x="210" y="254"/>
                    </a:lnTo>
                    <a:lnTo>
                      <a:pt x="203" y="254"/>
                    </a:lnTo>
                    <a:lnTo>
                      <a:pt x="203" y="245"/>
                    </a:lnTo>
                    <a:lnTo>
                      <a:pt x="197" y="235"/>
                    </a:lnTo>
                    <a:lnTo>
                      <a:pt x="190" y="225"/>
                    </a:lnTo>
                    <a:lnTo>
                      <a:pt x="190" y="216"/>
                    </a:lnTo>
                    <a:lnTo>
                      <a:pt x="183" y="207"/>
                    </a:lnTo>
                    <a:lnTo>
                      <a:pt x="183" y="197"/>
                    </a:lnTo>
                    <a:lnTo>
                      <a:pt x="183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50"/>
                    </a:lnTo>
                    <a:lnTo>
                      <a:pt x="163" y="141"/>
                    </a:lnTo>
                    <a:lnTo>
                      <a:pt x="163" y="132"/>
                    </a:lnTo>
                    <a:lnTo>
                      <a:pt x="157" y="122"/>
                    </a:lnTo>
                    <a:lnTo>
                      <a:pt x="157" y="112"/>
                    </a:lnTo>
                    <a:lnTo>
                      <a:pt x="150" y="112"/>
                    </a:lnTo>
                    <a:lnTo>
                      <a:pt x="150" y="103"/>
                    </a:lnTo>
                    <a:lnTo>
                      <a:pt x="144" y="103"/>
                    </a:lnTo>
                    <a:lnTo>
                      <a:pt x="137" y="94"/>
                    </a:lnTo>
                    <a:lnTo>
                      <a:pt x="131" y="94"/>
                    </a:lnTo>
                    <a:lnTo>
                      <a:pt x="124" y="94"/>
                    </a:lnTo>
                    <a:lnTo>
                      <a:pt x="118" y="94"/>
                    </a:lnTo>
                    <a:lnTo>
                      <a:pt x="118" y="103"/>
                    </a:lnTo>
                    <a:lnTo>
                      <a:pt x="118" y="112"/>
                    </a:lnTo>
                    <a:lnTo>
                      <a:pt x="111" y="112"/>
                    </a:lnTo>
                    <a:lnTo>
                      <a:pt x="111" y="122"/>
                    </a:lnTo>
                    <a:lnTo>
                      <a:pt x="111" y="132"/>
                    </a:lnTo>
                    <a:lnTo>
                      <a:pt x="111" y="150"/>
                    </a:lnTo>
                    <a:lnTo>
                      <a:pt x="111" y="160"/>
                    </a:lnTo>
                    <a:lnTo>
                      <a:pt x="111" y="169"/>
                    </a:lnTo>
                    <a:lnTo>
                      <a:pt x="111" y="188"/>
                    </a:lnTo>
                    <a:lnTo>
                      <a:pt x="111" y="197"/>
                    </a:lnTo>
                    <a:lnTo>
                      <a:pt x="111" y="207"/>
                    </a:lnTo>
                    <a:lnTo>
                      <a:pt x="111" y="225"/>
                    </a:lnTo>
                    <a:lnTo>
                      <a:pt x="111" y="235"/>
                    </a:lnTo>
                    <a:lnTo>
                      <a:pt x="111" y="254"/>
                    </a:lnTo>
                    <a:lnTo>
                      <a:pt x="105" y="263"/>
                    </a:lnTo>
                    <a:lnTo>
                      <a:pt x="105" y="273"/>
                    </a:lnTo>
                    <a:lnTo>
                      <a:pt x="105" y="282"/>
                    </a:lnTo>
                    <a:lnTo>
                      <a:pt x="98" y="291"/>
                    </a:lnTo>
                    <a:lnTo>
                      <a:pt x="98" y="301"/>
                    </a:lnTo>
                    <a:lnTo>
                      <a:pt x="91" y="310"/>
                    </a:lnTo>
                    <a:lnTo>
                      <a:pt x="85" y="320"/>
                    </a:lnTo>
                    <a:lnTo>
                      <a:pt x="85" y="329"/>
                    </a:lnTo>
                    <a:lnTo>
                      <a:pt x="78" y="329"/>
                    </a:lnTo>
                    <a:lnTo>
                      <a:pt x="71" y="338"/>
                    </a:lnTo>
                    <a:lnTo>
                      <a:pt x="65" y="338"/>
                    </a:lnTo>
                    <a:lnTo>
                      <a:pt x="65" y="348"/>
                    </a:lnTo>
                    <a:lnTo>
                      <a:pt x="58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2" y="386"/>
                    </a:lnTo>
                    <a:lnTo>
                      <a:pt x="45" y="395"/>
                    </a:lnTo>
                    <a:lnTo>
                      <a:pt x="39" y="414"/>
                    </a:lnTo>
                    <a:lnTo>
                      <a:pt x="26" y="433"/>
                    </a:lnTo>
                    <a:lnTo>
                      <a:pt x="19" y="442"/>
                    </a:lnTo>
                    <a:lnTo>
                      <a:pt x="13" y="452"/>
                    </a:lnTo>
                    <a:lnTo>
                      <a:pt x="0" y="461"/>
                    </a:lnTo>
                    <a:lnTo>
                      <a:pt x="6" y="452"/>
                    </a:lnTo>
                    <a:lnTo>
                      <a:pt x="13" y="442"/>
                    </a:lnTo>
                    <a:lnTo>
                      <a:pt x="19" y="433"/>
                    </a:lnTo>
                    <a:lnTo>
                      <a:pt x="19" y="414"/>
                    </a:lnTo>
                    <a:lnTo>
                      <a:pt x="26" y="404"/>
                    </a:lnTo>
                    <a:lnTo>
                      <a:pt x="26" y="395"/>
                    </a:lnTo>
                    <a:lnTo>
                      <a:pt x="26" y="386"/>
                    </a:lnTo>
                    <a:lnTo>
                      <a:pt x="32" y="376"/>
                    </a:lnTo>
                    <a:lnTo>
                      <a:pt x="32" y="358"/>
                    </a:lnTo>
                    <a:lnTo>
                      <a:pt x="32" y="338"/>
                    </a:lnTo>
                    <a:lnTo>
                      <a:pt x="32" y="329"/>
                    </a:lnTo>
                    <a:lnTo>
                      <a:pt x="32" y="310"/>
                    </a:lnTo>
                    <a:lnTo>
                      <a:pt x="32" y="291"/>
                    </a:lnTo>
                    <a:lnTo>
                      <a:pt x="32" y="282"/>
                    </a:lnTo>
                    <a:lnTo>
                      <a:pt x="32" y="273"/>
                    </a:lnTo>
                    <a:lnTo>
                      <a:pt x="32" y="254"/>
                    </a:lnTo>
                    <a:lnTo>
                      <a:pt x="32" y="245"/>
                    </a:lnTo>
                    <a:lnTo>
                      <a:pt x="32" y="235"/>
                    </a:lnTo>
                    <a:lnTo>
                      <a:pt x="39" y="225"/>
                    </a:lnTo>
                    <a:lnTo>
                      <a:pt x="39" y="216"/>
                    </a:lnTo>
                    <a:lnTo>
                      <a:pt x="45" y="207"/>
                    </a:lnTo>
                    <a:lnTo>
                      <a:pt x="45" y="197"/>
                    </a:lnTo>
                    <a:lnTo>
                      <a:pt x="52" y="188"/>
                    </a:lnTo>
                    <a:lnTo>
                      <a:pt x="52" y="179"/>
                    </a:lnTo>
                    <a:lnTo>
                      <a:pt x="52" y="169"/>
                    </a:lnTo>
                    <a:lnTo>
                      <a:pt x="52" y="160"/>
                    </a:lnTo>
                    <a:lnTo>
                      <a:pt x="52" y="150"/>
                    </a:lnTo>
                    <a:lnTo>
                      <a:pt x="45" y="141"/>
                    </a:lnTo>
                    <a:lnTo>
                      <a:pt x="39" y="13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32" y="84"/>
                    </a:lnTo>
                    <a:lnTo>
                      <a:pt x="39" y="75"/>
                    </a:lnTo>
                    <a:lnTo>
                      <a:pt x="39" y="66"/>
                    </a:lnTo>
                    <a:lnTo>
                      <a:pt x="45" y="66"/>
                    </a:lnTo>
                    <a:lnTo>
                      <a:pt x="45" y="56"/>
                    </a:lnTo>
                    <a:lnTo>
                      <a:pt x="52" y="56"/>
                    </a:lnTo>
                    <a:lnTo>
                      <a:pt x="58" y="46"/>
                    </a:lnTo>
                    <a:lnTo>
                      <a:pt x="65" y="46"/>
                    </a:lnTo>
                    <a:lnTo>
                      <a:pt x="65" y="37"/>
                    </a:lnTo>
                    <a:lnTo>
                      <a:pt x="71" y="28"/>
                    </a:lnTo>
                    <a:lnTo>
                      <a:pt x="71" y="18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18" y="9"/>
                    </a:lnTo>
                    <a:lnTo>
                      <a:pt x="98" y="28"/>
                    </a:lnTo>
                    <a:lnTo>
                      <a:pt x="105" y="28"/>
                    </a:lnTo>
                    <a:lnTo>
                      <a:pt x="105" y="18"/>
                    </a:lnTo>
                    <a:lnTo>
                      <a:pt x="111" y="18"/>
                    </a:lnTo>
                    <a:lnTo>
                      <a:pt x="118" y="9"/>
                    </a:lnTo>
                    <a:lnTo>
                      <a:pt x="124" y="9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Freeform 138"/>
              <p:cNvSpPr>
                <a:spLocks/>
              </p:cNvSpPr>
              <p:nvPr/>
            </p:nvSpPr>
            <p:spPr bwMode="auto">
              <a:xfrm>
                <a:off x="1023" y="1649"/>
                <a:ext cx="149" cy="49"/>
              </a:xfrm>
              <a:custGeom>
                <a:avLst/>
                <a:gdLst/>
                <a:ahLst/>
                <a:cxnLst>
                  <a:cxn ang="0">
                    <a:pos x="166" y="38"/>
                  </a:cxn>
                  <a:cxn ang="0">
                    <a:pos x="146" y="28"/>
                  </a:cxn>
                  <a:cxn ang="0">
                    <a:pos x="139" y="19"/>
                  </a:cxn>
                  <a:cxn ang="0">
                    <a:pos x="132" y="9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19" y="0"/>
                  </a:cxn>
                  <a:cxn ang="0">
                    <a:pos x="112" y="0"/>
                  </a:cxn>
                  <a:cxn ang="0">
                    <a:pos x="112" y="9"/>
                  </a:cxn>
                  <a:cxn ang="0">
                    <a:pos x="106" y="9"/>
                  </a:cxn>
                  <a:cxn ang="0">
                    <a:pos x="106" y="19"/>
                  </a:cxn>
                  <a:cxn ang="0">
                    <a:pos x="99" y="19"/>
                  </a:cxn>
                  <a:cxn ang="0">
                    <a:pos x="92" y="28"/>
                  </a:cxn>
                  <a:cxn ang="0">
                    <a:pos x="86" y="28"/>
                  </a:cxn>
                  <a:cxn ang="0">
                    <a:pos x="79" y="28"/>
                  </a:cxn>
                  <a:cxn ang="0">
                    <a:pos x="73" y="28"/>
                  </a:cxn>
                  <a:cxn ang="0">
                    <a:pos x="59" y="28"/>
                  </a:cxn>
                  <a:cxn ang="0">
                    <a:pos x="53" y="19"/>
                  </a:cxn>
                  <a:cxn ang="0">
                    <a:pos x="39" y="19"/>
                  </a:cxn>
                  <a:cxn ang="0">
                    <a:pos x="26" y="19"/>
                  </a:cxn>
                  <a:cxn ang="0">
                    <a:pos x="19" y="28"/>
                  </a:cxn>
                  <a:cxn ang="0">
                    <a:pos x="13" y="28"/>
                  </a:cxn>
                  <a:cxn ang="0">
                    <a:pos x="6" y="38"/>
                  </a:cxn>
                  <a:cxn ang="0">
                    <a:pos x="0" y="48"/>
                  </a:cxn>
                </a:cxnLst>
                <a:rect l="0" t="0" r="r" b="b"/>
                <a:pathLst>
                  <a:path w="167" h="49">
                    <a:moveTo>
                      <a:pt x="166" y="38"/>
                    </a:moveTo>
                    <a:lnTo>
                      <a:pt x="146" y="28"/>
                    </a:lnTo>
                    <a:lnTo>
                      <a:pt x="139" y="19"/>
                    </a:lnTo>
                    <a:lnTo>
                      <a:pt x="132" y="9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9" y="0"/>
                    </a:lnTo>
                    <a:lnTo>
                      <a:pt x="112" y="0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6" y="19"/>
                    </a:lnTo>
                    <a:lnTo>
                      <a:pt x="99" y="19"/>
                    </a:lnTo>
                    <a:lnTo>
                      <a:pt x="92" y="28"/>
                    </a:lnTo>
                    <a:lnTo>
                      <a:pt x="86" y="28"/>
                    </a:lnTo>
                    <a:lnTo>
                      <a:pt x="79" y="28"/>
                    </a:lnTo>
                    <a:lnTo>
                      <a:pt x="73" y="28"/>
                    </a:lnTo>
                    <a:lnTo>
                      <a:pt x="59" y="28"/>
                    </a:lnTo>
                    <a:lnTo>
                      <a:pt x="53" y="19"/>
                    </a:lnTo>
                    <a:lnTo>
                      <a:pt x="39" y="19"/>
                    </a:lnTo>
                    <a:lnTo>
                      <a:pt x="26" y="19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6" y="3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Freeform 139"/>
              <p:cNvSpPr>
                <a:spLocks/>
              </p:cNvSpPr>
              <p:nvPr/>
            </p:nvSpPr>
            <p:spPr bwMode="auto">
              <a:xfrm>
                <a:off x="1118" y="1677"/>
                <a:ext cx="78" cy="231"/>
              </a:xfrm>
              <a:custGeom>
                <a:avLst/>
                <a:gdLst/>
                <a:ahLst/>
                <a:cxnLst>
                  <a:cxn ang="0">
                    <a:pos x="87" y="230"/>
                  </a:cxn>
                  <a:cxn ang="0">
                    <a:pos x="87" y="210"/>
                  </a:cxn>
                  <a:cxn ang="0">
                    <a:pos x="87" y="192"/>
                  </a:cxn>
                  <a:cxn ang="0">
                    <a:pos x="87" y="182"/>
                  </a:cxn>
                  <a:cxn ang="0">
                    <a:pos x="87" y="172"/>
                  </a:cxn>
                  <a:cxn ang="0">
                    <a:pos x="87" y="163"/>
                  </a:cxn>
                  <a:cxn ang="0">
                    <a:pos x="87" y="153"/>
                  </a:cxn>
                  <a:cxn ang="0">
                    <a:pos x="87" y="143"/>
                  </a:cxn>
                  <a:cxn ang="0">
                    <a:pos x="87" y="133"/>
                  </a:cxn>
                  <a:cxn ang="0">
                    <a:pos x="80" y="124"/>
                  </a:cxn>
                  <a:cxn ang="0">
                    <a:pos x="80" y="115"/>
                  </a:cxn>
                  <a:cxn ang="0">
                    <a:pos x="73" y="105"/>
                  </a:cxn>
                  <a:cxn ang="0">
                    <a:pos x="73" y="96"/>
                  </a:cxn>
                  <a:cxn ang="0">
                    <a:pos x="53" y="66"/>
                  </a:cxn>
                  <a:cxn ang="0">
                    <a:pos x="33" y="29"/>
                  </a:cxn>
                  <a:cxn ang="0">
                    <a:pos x="20" y="19"/>
                  </a:cxn>
                  <a:cxn ang="0">
                    <a:pos x="13" y="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88" h="231">
                    <a:moveTo>
                      <a:pt x="87" y="230"/>
                    </a:moveTo>
                    <a:lnTo>
                      <a:pt x="87" y="210"/>
                    </a:lnTo>
                    <a:lnTo>
                      <a:pt x="87" y="192"/>
                    </a:lnTo>
                    <a:lnTo>
                      <a:pt x="87" y="182"/>
                    </a:lnTo>
                    <a:lnTo>
                      <a:pt x="87" y="172"/>
                    </a:lnTo>
                    <a:lnTo>
                      <a:pt x="87" y="163"/>
                    </a:lnTo>
                    <a:lnTo>
                      <a:pt x="87" y="153"/>
                    </a:lnTo>
                    <a:lnTo>
                      <a:pt x="87" y="143"/>
                    </a:lnTo>
                    <a:lnTo>
                      <a:pt x="87" y="133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5"/>
                    </a:lnTo>
                    <a:lnTo>
                      <a:pt x="73" y="96"/>
                    </a:lnTo>
                    <a:lnTo>
                      <a:pt x="53" y="66"/>
                    </a:lnTo>
                    <a:lnTo>
                      <a:pt x="33" y="29"/>
                    </a:lnTo>
                    <a:lnTo>
                      <a:pt x="20" y="1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Freeform 140"/>
              <p:cNvSpPr>
                <a:spLocks/>
              </p:cNvSpPr>
              <p:nvPr/>
            </p:nvSpPr>
            <p:spPr bwMode="auto">
              <a:xfrm>
                <a:off x="1017" y="1688"/>
                <a:ext cx="54" cy="344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53" y="9"/>
                  </a:cxn>
                  <a:cxn ang="0">
                    <a:pos x="46" y="19"/>
                  </a:cxn>
                  <a:cxn ang="0">
                    <a:pos x="46" y="28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76"/>
                  </a:cxn>
                  <a:cxn ang="0">
                    <a:pos x="53" y="85"/>
                  </a:cxn>
                  <a:cxn ang="0">
                    <a:pos x="53" y="95"/>
                  </a:cxn>
                  <a:cxn ang="0">
                    <a:pos x="53" y="104"/>
                  </a:cxn>
                  <a:cxn ang="0">
                    <a:pos x="53" y="114"/>
                  </a:cxn>
                  <a:cxn ang="0">
                    <a:pos x="53" y="123"/>
                  </a:cxn>
                  <a:cxn ang="0">
                    <a:pos x="53" y="133"/>
                  </a:cxn>
                  <a:cxn ang="0">
                    <a:pos x="46" y="142"/>
                  </a:cxn>
                  <a:cxn ang="0">
                    <a:pos x="46" y="162"/>
                  </a:cxn>
                  <a:cxn ang="0">
                    <a:pos x="40" y="180"/>
                  </a:cxn>
                  <a:cxn ang="0">
                    <a:pos x="40" y="200"/>
                  </a:cxn>
                  <a:cxn ang="0">
                    <a:pos x="33" y="219"/>
                  </a:cxn>
                  <a:cxn ang="0">
                    <a:pos x="33" y="228"/>
                  </a:cxn>
                  <a:cxn ang="0">
                    <a:pos x="26" y="238"/>
                  </a:cxn>
                  <a:cxn ang="0">
                    <a:pos x="26" y="247"/>
                  </a:cxn>
                  <a:cxn ang="0">
                    <a:pos x="20" y="247"/>
                  </a:cxn>
                  <a:cxn ang="0">
                    <a:pos x="20" y="257"/>
                  </a:cxn>
                  <a:cxn ang="0">
                    <a:pos x="20" y="266"/>
                  </a:cxn>
                  <a:cxn ang="0">
                    <a:pos x="20" y="276"/>
                  </a:cxn>
                  <a:cxn ang="0">
                    <a:pos x="0" y="343"/>
                  </a:cxn>
                </a:cxnLst>
                <a:rect l="0" t="0" r="r" b="b"/>
                <a:pathLst>
                  <a:path w="61" h="344">
                    <a:moveTo>
                      <a:pt x="60" y="0"/>
                    </a:moveTo>
                    <a:lnTo>
                      <a:pt x="53" y="0"/>
                    </a:lnTo>
                    <a:lnTo>
                      <a:pt x="53" y="9"/>
                    </a:lnTo>
                    <a:lnTo>
                      <a:pt x="46" y="19"/>
                    </a:lnTo>
                    <a:lnTo>
                      <a:pt x="46" y="28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95"/>
                    </a:lnTo>
                    <a:lnTo>
                      <a:pt x="53" y="104"/>
                    </a:lnTo>
                    <a:lnTo>
                      <a:pt x="53" y="114"/>
                    </a:lnTo>
                    <a:lnTo>
                      <a:pt x="53" y="123"/>
                    </a:lnTo>
                    <a:lnTo>
                      <a:pt x="53" y="133"/>
                    </a:lnTo>
                    <a:lnTo>
                      <a:pt x="46" y="142"/>
                    </a:lnTo>
                    <a:lnTo>
                      <a:pt x="46" y="162"/>
                    </a:lnTo>
                    <a:lnTo>
                      <a:pt x="40" y="180"/>
                    </a:lnTo>
                    <a:lnTo>
                      <a:pt x="40" y="200"/>
                    </a:lnTo>
                    <a:lnTo>
                      <a:pt x="33" y="219"/>
                    </a:lnTo>
                    <a:lnTo>
                      <a:pt x="33" y="228"/>
                    </a:lnTo>
                    <a:lnTo>
                      <a:pt x="26" y="238"/>
                    </a:lnTo>
                    <a:lnTo>
                      <a:pt x="26" y="247"/>
                    </a:lnTo>
                    <a:lnTo>
                      <a:pt x="20" y="247"/>
                    </a:lnTo>
                    <a:lnTo>
                      <a:pt x="20" y="257"/>
                    </a:lnTo>
                    <a:lnTo>
                      <a:pt x="20" y="266"/>
                    </a:lnTo>
                    <a:lnTo>
                      <a:pt x="20" y="276"/>
                    </a:lnTo>
                    <a:lnTo>
                      <a:pt x="0" y="343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Freeform 141"/>
              <p:cNvSpPr>
                <a:spLocks/>
              </p:cNvSpPr>
              <p:nvPr/>
            </p:nvSpPr>
            <p:spPr bwMode="auto">
              <a:xfrm>
                <a:off x="1304" y="1764"/>
                <a:ext cx="264" cy="471"/>
              </a:xfrm>
              <a:custGeom>
                <a:avLst/>
                <a:gdLst/>
                <a:ahLst/>
                <a:cxnLst>
                  <a:cxn ang="0">
                    <a:pos x="6" y="188"/>
                  </a:cxn>
                  <a:cxn ang="0">
                    <a:pos x="20" y="178"/>
                  </a:cxn>
                  <a:cxn ang="0">
                    <a:pos x="26" y="160"/>
                  </a:cxn>
                  <a:cxn ang="0">
                    <a:pos x="26" y="131"/>
                  </a:cxn>
                  <a:cxn ang="0">
                    <a:pos x="26" y="84"/>
                  </a:cxn>
                  <a:cxn ang="0">
                    <a:pos x="33" y="56"/>
                  </a:cxn>
                  <a:cxn ang="0">
                    <a:pos x="46" y="28"/>
                  </a:cxn>
                  <a:cxn ang="0">
                    <a:pos x="65" y="9"/>
                  </a:cxn>
                  <a:cxn ang="0">
                    <a:pos x="78" y="0"/>
                  </a:cxn>
                  <a:cxn ang="0">
                    <a:pos x="98" y="0"/>
                  </a:cxn>
                  <a:cxn ang="0">
                    <a:pos x="118" y="9"/>
                  </a:cxn>
                  <a:cxn ang="0">
                    <a:pos x="138" y="28"/>
                  </a:cxn>
                  <a:cxn ang="0">
                    <a:pos x="144" y="46"/>
                  </a:cxn>
                  <a:cxn ang="0">
                    <a:pos x="157" y="65"/>
                  </a:cxn>
                  <a:cxn ang="0">
                    <a:pos x="164" y="94"/>
                  </a:cxn>
                  <a:cxn ang="0">
                    <a:pos x="170" y="131"/>
                  </a:cxn>
                  <a:cxn ang="0">
                    <a:pos x="177" y="169"/>
                  </a:cxn>
                  <a:cxn ang="0">
                    <a:pos x="190" y="188"/>
                  </a:cxn>
                  <a:cxn ang="0">
                    <a:pos x="204" y="206"/>
                  </a:cxn>
                  <a:cxn ang="0">
                    <a:pos x="217" y="235"/>
                  </a:cxn>
                  <a:cxn ang="0">
                    <a:pos x="217" y="263"/>
                  </a:cxn>
                  <a:cxn ang="0">
                    <a:pos x="223" y="300"/>
                  </a:cxn>
                  <a:cxn ang="0">
                    <a:pos x="230" y="338"/>
                  </a:cxn>
                  <a:cxn ang="0">
                    <a:pos x="243" y="385"/>
                  </a:cxn>
                  <a:cxn ang="0">
                    <a:pos x="249" y="413"/>
                  </a:cxn>
                  <a:cxn ang="0">
                    <a:pos x="269" y="441"/>
                  </a:cxn>
                  <a:cxn ang="0">
                    <a:pos x="289" y="470"/>
                  </a:cxn>
                  <a:cxn ang="0">
                    <a:pos x="282" y="470"/>
                  </a:cxn>
                  <a:cxn ang="0">
                    <a:pos x="256" y="441"/>
                  </a:cxn>
                  <a:cxn ang="0">
                    <a:pos x="223" y="404"/>
                  </a:cxn>
                  <a:cxn ang="0">
                    <a:pos x="197" y="366"/>
                  </a:cxn>
                  <a:cxn ang="0">
                    <a:pos x="183" y="338"/>
                  </a:cxn>
                  <a:cxn ang="0">
                    <a:pos x="170" y="309"/>
                  </a:cxn>
                  <a:cxn ang="0">
                    <a:pos x="164" y="281"/>
                  </a:cxn>
                  <a:cxn ang="0">
                    <a:pos x="164" y="253"/>
                  </a:cxn>
                  <a:cxn ang="0">
                    <a:pos x="157" y="225"/>
                  </a:cxn>
                  <a:cxn ang="0">
                    <a:pos x="144" y="216"/>
                  </a:cxn>
                  <a:cxn ang="0">
                    <a:pos x="125" y="197"/>
                  </a:cxn>
                  <a:cxn ang="0">
                    <a:pos x="98" y="160"/>
                  </a:cxn>
                  <a:cxn ang="0">
                    <a:pos x="85" y="122"/>
                  </a:cxn>
                  <a:cxn ang="0">
                    <a:pos x="65" y="112"/>
                  </a:cxn>
                  <a:cxn ang="0">
                    <a:pos x="52" y="122"/>
                  </a:cxn>
                  <a:cxn ang="0">
                    <a:pos x="33" y="140"/>
                  </a:cxn>
                  <a:cxn ang="0">
                    <a:pos x="26" y="169"/>
                  </a:cxn>
                  <a:cxn ang="0">
                    <a:pos x="6" y="188"/>
                  </a:cxn>
                </a:cxnLst>
                <a:rect l="0" t="0" r="r" b="b"/>
                <a:pathLst>
                  <a:path w="297" h="471">
                    <a:moveTo>
                      <a:pt x="0" y="188"/>
                    </a:moveTo>
                    <a:lnTo>
                      <a:pt x="0" y="188"/>
                    </a:lnTo>
                    <a:lnTo>
                      <a:pt x="6" y="188"/>
                    </a:lnTo>
                    <a:lnTo>
                      <a:pt x="13" y="188"/>
                    </a:lnTo>
                    <a:lnTo>
                      <a:pt x="13" y="178"/>
                    </a:lnTo>
                    <a:lnTo>
                      <a:pt x="20" y="178"/>
                    </a:lnTo>
                    <a:lnTo>
                      <a:pt x="20" y="169"/>
                    </a:lnTo>
                    <a:lnTo>
                      <a:pt x="20" y="160"/>
                    </a:lnTo>
                    <a:lnTo>
                      <a:pt x="26" y="160"/>
                    </a:lnTo>
                    <a:lnTo>
                      <a:pt x="26" y="150"/>
                    </a:lnTo>
                    <a:lnTo>
                      <a:pt x="26" y="140"/>
                    </a:lnTo>
                    <a:lnTo>
                      <a:pt x="26" y="131"/>
                    </a:lnTo>
                    <a:lnTo>
                      <a:pt x="26" y="122"/>
                    </a:lnTo>
                    <a:lnTo>
                      <a:pt x="20" y="103"/>
                    </a:lnTo>
                    <a:lnTo>
                      <a:pt x="26" y="84"/>
                    </a:lnTo>
                    <a:lnTo>
                      <a:pt x="26" y="74"/>
                    </a:lnTo>
                    <a:lnTo>
                      <a:pt x="26" y="65"/>
                    </a:lnTo>
                    <a:lnTo>
                      <a:pt x="33" y="56"/>
                    </a:lnTo>
                    <a:lnTo>
                      <a:pt x="33" y="46"/>
                    </a:lnTo>
                    <a:lnTo>
                      <a:pt x="39" y="37"/>
                    </a:lnTo>
                    <a:lnTo>
                      <a:pt x="46" y="28"/>
                    </a:lnTo>
                    <a:lnTo>
                      <a:pt x="52" y="18"/>
                    </a:lnTo>
                    <a:lnTo>
                      <a:pt x="59" y="9"/>
                    </a:lnTo>
                    <a:lnTo>
                      <a:pt x="65" y="9"/>
                    </a:lnTo>
                    <a:lnTo>
                      <a:pt x="72" y="9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9"/>
                    </a:lnTo>
                    <a:lnTo>
                      <a:pt x="112" y="9"/>
                    </a:lnTo>
                    <a:lnTo>
                      <a:pt x="118" y="9"/>
                    </a:lnTo>
                    <a:lnTo>
                      <a:pt x="125" y="18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38" y="37"/>
                    </a:lnTo>
                    <a:lnTo>
                      <a:pt x="144" y="37"/>
                    </a:lnTo>
                    <a:lnTo>
                      <a:pt x="144" y="46"/>
                    </a:lnTo>
                    <a:lnTo>
                      <a:pt x="151" y="46"/>
                    </a:lnTo>
                    <a:lnTo>
                      <a:pt x="151" y="56"/>
                    </a:lnTo>
                    <a:lnTo>
                      <a:pt x="157" y="65"/>
                    </a:lnTo>
                    <a:lnTo>
                      <a:pt x="157" y="74"/>
                    </a:lnTo>
                    <a:lnTo>
                      <a:pt x="164" y="84"/>
                    </a:lnTo>
                    <a:lnTo>
                      <a:pt x="164" y="94"/>
                    </a:lnTo>
                    <a:lnTo>
                      <a:pt x="164" y="112"/>
                    </a:lnTo>
                    <a:lnTo>
                      <a:pt x="170" y="122"/>
                    </a:lnTo>
                    <a:lnTo>
                      <a:pt x="170" y="131"/>
                    </a:lnTo>
                    <a:lnTo>
                      <a:pt x="170" y="150"/>
                    </a:lnTo>
                    <a:lnTo>
                      <a:pt x="177" y="160"/>
                    </a:lnTo>
                    <a:lnTo>
                      <a:pt x="177" y="169"/>
                    </a:lnTo>
                    <a:lnTo>
                      <a:pt x="183" y="178"/>
                    </a:lnTo>
                    <a:lnTo>
                      <a:pt x="190" y="178"/>
                    </a:lnTo>
                    <a:lnTo>
                      <a:pt x="190" y="188"/>
                    </a:lnTo>
                    <a:lnTo>
                      <a:pt x="197" y="188"/>
                    </a:lnTo>
                    <a:lnTo>
                      <a:pt x="204" y="197"/>
                    </a:lnTo>
                    <a:lnTo>
                      <a:pt x="204" y="206"/>
                    </a:lnTo>
                    <a:lnTo>
                      <a:pt x="210" y="216"/>
                    </a:lnTo>
                    <a:lnTo>
                      <a:pt x="210" y="225"/>
                    </a:lnTo>
                    <a:lnTo>
                      <a:pt x="217" y="235"/>
                    </a:lnTo>
                    <a:lnTo>
                      <a:pt x="217" y="244"/>
                    </a:lnTo>
                    <a:lnTo>
                      <a:pt x="217" y="253"/>
                    </a:lnTo>
                    <a:lnTo>
                      <a:pt x="217" y="263"/>
                    </a:lnTo>
                    <a:lnTo>
                      <a:pt x="223" y="281"/>
                    </a:lnTo>
                    <a:lnTo>
                      <a:pt x="223" y="291"/>
                    </a:lnTo>
                    <a:lnTo>
                      <a:pt x="223" y="300"/>
                    </a:lnTo>
                    <a:lnTo>
                      <a:pt x="223" y="319"/>
                    </a:lnTo>
                    <a:lnTo>
                      <a:pt x="223" y="329"/>
                    </a:lnTo>
                    <a:lnTo>
                      <a:pt x="230" y="338"/>
                    </a:lnTo>
                    <a:lnTo>
                      <a:pt x="230" y="347"/>
                    </a:lnTo>
                    <a:lnTo>
                      <a:pt x="236" y="366"/>
                    </a:lnTo>
                    <a:lnTo>
                      <a:pt x="243" y="385"/>
                    </a:lnTo>
                    <a:lnTo>
                      <a:pt x="243" y="395"/>
                    </a:lnTo>
                    <a:lnTo>
                      <a:pt x="249" y="404"/>
                    </a:lnTo>
                    <a:lnTo>
                      <a:pt x="249" y="413"/>
                    </a:lnTo>
                    <a:lnTo>
                      <a:pt x="256" y="423"/>
                    </a:lnTo>
                    <a:lnTo>
                      <a:pt x="262" y="432"/>
                    </a:lnTo>
                    <a:lnTo>
                      <a:pt x="269" y="441"/>
                    </a:lnTo>
                    <a:lnTo>
                      <a:pt x="275" y="451"/>
                    </a:lnTo>
                    <a:lnTo>
                      <a:pt x="282" y="460"/>
                    </a:lnTo>
                    <a:lnTo>
                      <a:pt x="289" y="470"/>
                    </a:lnTo>
                    <a:lnTo>
                      <a:pt x="296" y="470"/>
                    </a:lnTo>
                    <a:lnTo>
                      <a:pt x="289" y="470"/>
                    </a:lnTo>
                    <a:lnTo>
                      <a:pt x="282" y="470"/>
                    </a:lnTo>
                    <a:lnTo>
                      <a:pt x="269" y="460"/>
                    </a:lnTo>
                    <a:lnTo>
                      <a:pt x="262" y="451"/>
                    </a:lnTo>
                    <a:lnTo>
                      <a:pt x="256" y="441"/>
                    </a:lnTo>
                    <a:lnTo>
                      <a:pt x="243" y="432"/>
                    </a:lnTo>
                    <a:lnTo>
                      <a:pt x="230" y="413"/>
                    </a:lnTo>
                    <a:lnTo>
                      <a:pt x="223" y="404"/>
                    </a:lnTo>
                    <a:lnTo>
                      <a:pt x="210" y="385"/>
                    </a:lnTo>
                    <a:lnTo>
                      <a:pt x="204" y="375"/>
                    </a:lnTo>
                    <a:lnTo>
                      <a:pt x="197" y="366"/>
                    </a:lnTo>
                    <a:lnTo>
                      <a:pt x="197" y="357"/>
                    </a:lnTo>
                    <a:lnTo>
                      <a:pt x="190" y="347"/>
                    </a:lnTo>
                    <a:lnTo>
                      <a:pt x="183" y="338"/>
                    </a:lnTo>
                    <a:lnTo>
                      <a:pt x="177" y="329"/>
                    </a:lnTo>
                    <a:lnTo>
                      <a:pt x="177" y="319"/>
                    </a:lnTo>
                    <a:lnTo>
                      <a:pt x="170" y="309"/>
                    </a:lnTo>
                    <a:lnTo>
                      <a:pt x="170" y="300"/>
                    </a:lnTo>
                    <a:lnTo>
                      <a:pt x="170" y="291"/>
                    </a:lnTo>
                    <a:lnTo>
                      <a:pt x="164" y="281"/>
                    </a:lnTo>
                    <a:lnTo>
                      <a:pt x="164" y="272"/>
                    </a:lnTo>
                    <a:lnTo>
                      <a:pt x="164" y="263"/>
                    </a:lnTo>
                    <a:lnTo>
                      <a:pt x="164" y="253"/>
                    </a:lnTo>
                    <a:lnTo>
                      <a:pt x="164" y="244"/>
                    </a:lnTo>
                    <a:lnTo>
                      <a:pt x="157" y="235"/>
                    </a:lnTo>
                    <a:lnTo>
                      <a:pt x="157" y="225"/>
                    </a:lnTo>
                    <a:lnTo>
                      <a:pt x="151" y="225"/>
                    </a:lnTo>
                    <a:lnTo>
                      <a:pt x="151" y="216"/>
                    </a:lnTo>
                    <a:lnTo>
                      <a:pt x="144" y="216"/>
                    </a:lnTo>
                    <a:lnTo>
                      <a:pt x="138" y="216"/>
                    </a:lnTo>
                    <a:lnTo>
                      <a:pt x="131" y="206"/>
                    </a:lnTo>
                    <a:lnTo>
                      <a:pt x="125" y="197"/>
                    </a:lnTo>
                    <a:lnTo>
                      <a:pt x="118" y="188"/>
                    </a:lnTo>
                    <a:lnTo>
                      <a:pt x="112" y="178"/>
                    </a:lnTo>
                    <a:lnTo>
                      <a:pt x="98" y="160"/>
                    </a:lnTo>
                    <a:lnTo>
                      <a:pt x="91" y="131"/>
                    </a:lnTo>
                    <a:lnTo>
                      <a:pt x="85" y="131"/>
                    </a:lnTo>
                    <a:lnTo>
                      <a:pt x="85" y="122"/>
                    </a:lnTo>
                    <a:lnTo>
                      <a:pt x="78" y="122"/>
                    </a:lnTo>
                    <a:lnTo>
                      <a:pt x="72" y="112"/>
                    </a:lnTo>
                    <a:lnTo>
                      <a:pt x="65" y="112"/>
                    </a:lnTo>
                    <a:lnTo>
                      <a:pt x="59" y="112"/>
                    </a:lnTo>
                    <a:lnTo>
                      <a:pt x="52" y="112"/>
                    </a:lnTo>
                    <a:lnTo>
                      <a:pt x="52" y="122"/>
                    </a:lnTo>
                    <a:lnTo>
                      <a:pt x="46" y="122"/>
                    </a:lnTo>
                    <a:lnTo>
                      <a:pt x="39" y="131"/>
                    </a:lnTo>
                    <a:lnTo>
                      <a:pt x="33" y="140"/>
                    </a:lnTo>
                    <a:lnTo>
                      <a:pt x="33" y="150"/>
                    </a:lnTo>
                    <a:lnTo>
                      <a:pt x="33" y="160"/>
                    </a:lnTo>
                    <a:lnTo>
                      <a:pt x="26" y="169"/>
                    </a:lnTo>
                    <a:lnTo>
                      <a:pt x="20" y="178"/>
                    </a:lnTo>
                    <a:lnTo>
                      <a:pt x="13" y="188"/>
                    </a:lnTo>
                    <a:lnTo>
                      <a:pt x="6" y="188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Freeform 142"/>
              <p:cNvSpPr>
                <a:spLocks/>
              </p:cNvSpPr>
              <p:nvPr/>
            </p:nvSpPr>
            <p:spPr bwMode="auto">
              <a:xfrm>
                <a:off x="1250" y="1820"/>
                <a:ext cx="85" cy="129"/>
              </a:xfrm>
              <a:custGeom>
                <a:avLst/>
                <a:gdLst/>
                <a:ahLst/>
                <a:cxnLst>
                  <a:cxn ang="0">
                    <a:pos x="95" y="8"/>
                  </a:cxn>
                  <a:cxn ang="0">
                    <a:pos x="95" y="8"/>
                  </a:cxn>
                  <a:cxn ang="0">
                    <a:pos x="88" y="8"/>
                  </a:cxn>
                  <a:cxn ang="0">
                    <a:pos x="81" y="8"/>
                  </a:cxn>
                  <a:cxn ang="0">
                    <a:pos x="81" y="0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38" y="8"/>
                  </a:cxn>
                  <a:cxn ang="0">
                    <a:pos x="31" y="8"/>
                  </a:cxn>
                  <a:cxn ang="0">
                    <a:pos x="25" y="17"/>
                  </a:cxn>
                  <a:cxn ang="0">
                    <a:pos x="19" y="17"/>
                  </a:cxn>
                  <a:cxn ang="0">
                    <a:pos x="19" y="27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6" y="54"/>
                  </a:cxn>
                  <a:cxn ang="0">
                    <a:pos x="6" y="64"/>
                  </a:cxn>
                  <a:cxn ang="0">
                    <a:pos x="6" y="82"/>
                  </a:cxn>
                  <a:cxn ang="0">
                    <a:pos x="0" y="100"/>
                  </a:cxn>
                  <a:cxn ang="0">
                    <a:pos x="0" y="128"/>
                  </a:cxn>
                  <a:cxn ang="0">
                    <a:pos x="95" y="8"/>
                  </a:cxn>
                </a:cxnLst>
                <a:rect l="0" t="0" r="r" b="b"/>
                <a:pathLst>
                  <a:path w="96" h="129">
                    <a:moveTo>
                      <a:pt x="95" y="8"/>
                    </a:moveTo>
                    <a:lnTo>
                      <a:pt x="95" y="8"/>
                    </a:lnTo>
                    <a:lnTo>
                      <a:pt x="88" y="8"/>
                    </a:lnTo>
                    <a:lnTo>
                      <a:pt x="81" y="8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9" y="17"/>
                    </a:lnTo>
                    <a:lnTo>
                      <a:pt x="19" y="27"/>
                    </a:lnTo>
                    <a:lnTo>
                      <a:pt x="13" y="36"/>
                    </a:lnTo>
                    <a:lnTo>
                      <a:pt x="13" y="45"/>
                    </a:lnTo>
                    <a:lnTo>
                      <a:pt x="6" y="54"/>
                    </a:lnTo>
                    <a:lnTo>
                      <a:pt x="6" y="64"/>
                    </a:lnTo>
                    <a:lnTo>
                      <a:pt x="6" y="82"/>
                    </a:lnTo>
                    <a:lnTo>
                      <a:pt x="0" y="100"/>
                    </a:lnTo>
                    <a:lnTo>
                      <a:pt x="0" y="128"/>
                    </a:lnTo>
                    <a:lnTo>
                      <a:pt x="95" y="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Freeform 143"/>
              <p:cNvSpPr>
                <a:spLocks/>
              </p:cNvSpPr>
              <p:nvPr/>
            </p:nvSpPr>
            <p:spPr bwMode="auto">
              <a:xfrm>
                <a:off x="1190" y="1849"/>
                <a:ext cx="134" cy="309"/>
              </a:xfrm>
              <a:custGeom>
                <a:avLst/>
                <a:gdLst/>
                <a:ahLst/>
                <a:cxnLst>
                  <a:cxn ang="0">
                    <a:pos x="6" y="308"/>
                  </a:cxn>
                  <a:cxn ang="0">
                    <a:pos x="13" y="298"/>
                  </a:cxn>
                  <a:cxn ang="0">
                    <a:pos x="26" y="289"/>
                  </a:cxn>
                  <a:cxn ang="0">
                    <a:pos x="45" y="270"/>
                  </a:cxn>
                  <a:cxn ang="0">
                    <a:pos x="64" y="252"/>
                  </a:cxn>
                  <a:cxn ang="0">
                    <a:pos x="77" y="233"/>
                  </a:cxn>
                  <a:cxn ang="0">
                    <a:pos x="84" y="214"/>
                  </a:cxn>
                  <a:cxn ang="0">
                    <a:pos x="97" y="186"/>
                  </a:cxn>
                  <a:cxn ang="0">
                    <a:pos x="97" y="168"/>
                  </a:cxn>
                  <a:cxn ang="0">
                    <a:pos x="103" y="149"/>
                  </a:cxn>
                  <a:cxn ang="0">
                    <a:pos x="103" y="130"/>
                  </a:cxn>
                  <a:cxn ang="0">
                    <a:pos x="116" y="112"/>
                  </a:cxn>
                  <a:cxn ang="0">
                    <a:pos x="129" y="112"/>
                  </a:cxn>
                  <a:cxn ang="0">
                    <a:pos x="135" y="102"/>
                  </a:cxn>
                  <a:cxn ang="0">
                    <a:pos x="142" y="93"/>
                  </a:cxn>
                  <a:cxn ang="0">
                    <a:pos x="142" y="74"/>
                  </a:cxn>
                  <a:cxn ang="0">
                    <a:pos x="149" y="65"/>
                  </a:cxn>
                  <a:cxn ang="0">
                    <a:pos x="149" y="46"/>
                  </a:cxn>
                  <a:cxn ang="0">
                    <a:pos x="149" y="28"/>
                  </a:cxn>
                  <a:cxn ang="0">
                    <a:pos x="142" y="9"/>
                  </a:cxn>
                  <a:cxn ang="0">
                    <a:pos x="149" y="0"/>
                  </a:cxn>
                  <a:cxn ang="0">
                    <a:pos x="129" y="18"/>
                  </a:cxn>
                  <a:cxn ang="0">
                    <a:pos x="103" y="46"/>
                  </a:cxn>
                  <a:cxn ang="0">
                    <a:pos x="71" y="93"/>
                  </a:cxn>
                  <a:cxn ang="0">
                    <a:pos x="58" y="121"/>
                  </a:cxn>
                  <a:cxn ang="0">
                    <a:pos x="38" y="130"/>
                  </a:cxn>
                  <a:cxn ang="0">
                    <a:pos x="26" y="149"/>
                  </a:cxn>
                  <a:cxn ang="0">
                    <a:pos x="13" y="168"/>
                  </a:cxn>
                  <a:cxn ang="0">
                    <a:pos x="6" y="186"/>
                  </a:cxn>
                  <a:cxn ang="0">
                    <a:pos x="0" y="214"/>
                  </a:cxn>
                  <a:cxn ang="0">
                    <a:pos x="0" y="233"/>
                  </a:cxn>
                  <a:cxn ang="0">
                    <a:pos x="0" y="261"/>
                  </a:cxn>
                  <a:cxn ang="0">
                    <a:pos x="0" y="279"/>
                  </a:cxn>
                  <a:cxn ang="0">
                    <a:pos x="6" y="308"/>
                  </a:cxn>
                </a:cxnLst>
                <a:rect l="0" t="0" r="r" b="b"/>
                <a:pathLst>
                  <a:path w="150" h="309">
                    <a:moveTo>
                      <a:pt x="6" y="308"/>
                    </a:moveTo>
                    <a:lnTo>
                      <a:pt x="6" y="308"/>
                    </a:lnTo>
                    <a:lnTo>
                      <a:pt x="6" y="298"/>
                    </a:lnTo>
                    <a:lnTo>
                      <a:pt x="13" y="298"/>
                    </a:lnTo>
                    <a:lnTo>
                      <a:pt x="19" y="289"/>
                    </a:lnTo>
                    <a:lnTo>
                      <a:pt x="26" y="289"/>
                    </a:lnTo>
                    <a:lnTo>
                      <a:pt x="38" y="279"/>
                    </a:lnTo>
                    <a:lnTo>
                      <a:pt x="45" y="270"/>
                    </a:lnTo>
                    <a:lnTo>
                      <a:pt x="51" y="261"/>
                    </a:lnTo>
                    <a:lnTo>
                      <a:pt x="64" y="252"/>
                    </a:lnTo>
                    <a:lnTo>
                      <a:pt x="71" y="242"/>
                    </a:lnTo>
                    <a:lnTo>
                      <a:pt x="77" y="233"/>
                    </a:lnTo>
                    <a:lnTo>
                      <a:pt x="84" y="223"/>
                    </a:lnTo>
                    <a:lnTo>
                      <a:pt x="84" y="214"/>
                    </a:lnTo>
                    <a:lnTo>
                      <a:pt x="90" y="205"/>
                    </a:lnTo>
                    <a:lnTo>
                      <a:pt x="97" y="186"/>
                    </a:lnTo>
                    <a:lnTo>
                      <a:pt x="97" y="177"/>
                    </a:lnTo>
                    <a:lnTo>
                      <a:pt x="97" y="168"/>
                    </a:lnTo>
                    <a:lnTo>
                      <a:pt x="97" y="158"/>
                    </a:lnTo>
                    <a:lnTo>
                      <a:pt x="103" y="149"/>
                    </a:lnTo>
                    <a:lnTo>
                      <a:pt x="103" y="139"/>
                    </a:lnTo>
                    <a:lnTo>
                      <a:pt x="103" y="130"/>
                    </a:lnTo>
                    <a:lnTo>
                      <a:pt x="110" y="121"/>
                    </a:lnTo>
                    <a:lnTo>
                      <a:pt x="116" y="112"/>
                    </a:lnTo>
                    <a:lnTo>
                      <a:pt x="122" y="112"/>
                    </a:lnTo>
                    <a:lnTo>
                      <a:pt x="129" y="112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5" y="93"/>
                    </a:lnTo>
                    <a:lnTo>
                      <a:pt x="142" y="93"/>
                    </a:lnTo>
                    <a:lnTo>
                      <a:pt x="142" y="84"/>
                    </a:lnTo>
                    <a:lnTo>
                      <a:pt x="142" y="74"/>
                    </a:lnTo>
                    <a:lnTo>
                      <a:pt x="149" y="74"/>
                    </a:lnTo>
                    <a:lnTo>
                      <a:pt x="149" y="65"/>
                    </a:lnTo>
                    <a:lnTo>
                      <a:pt x="149" y="55"/>
                    </a:lnTo>
                    <a:lnTo>
                      <a:pt x="149" y="46"/>
                    </a:lnTo>
                    <a:lnTo>
                      <a:pt x="149" y="37"/>
                    </a:lnTo>
                    <a:lnTo>
                      <a:pt x="149" y="28"/>
                    </a:lnTo>
                    <a:lnTo>
                      <a:pt x="142" y="18"/>
                    </a:lnTo>
                    <a:lnTo>
                      <a:pt x="142" y="9"/>
                    </a:lnTo>
                    <a:lnTo>
                      <a:pt x="149" y="9"/>
                    </a:lnTo>
                    <a:lnTo>
                      <a:pt x="149" y="0"/>
                    </a:lnTo>
                    <a:lnTo>
                      <a:pt x="142" y="9"/>
                    </a:lnTo>
                    <a:lnTo>
                      <a:pt x="129" y="18"/>
                    </a:lnTo>
                    <a:lnTo>
                      <a:pt x="116" y="37"/>
                    </a:lnTo>
                    <a:lnTo>
                      <a:pt x="103" y="46"/>
                    </a:lnTo>
                    <a:lnTo>
                      <a:pt x="90" y="74"/>
                    </a:lnTo>
                    <a:lnTo>
                      <a:pt x="71" y="93"/>
                    </a:lnTo>
                    <a:lnTo>
                      <a:pt x="64" y="102"/>
                    </a:lnTo>
                    <a:lnTo>
                      <a:pt x="58" y="121"/>
                    </a:lnTo>
                    <a:lnTo>
                      <a:pt x="45" y="130"/>
                    </a:lnTo>
                    <a:lnTo>
                      <a:pt x="38" y="130"/>
                    </a:lnTo>
                    <a:lnTo>
                      <a:pt x="32" y="139"/>
                    </a:lnTo>
                    <a:lnTo>
                      <a:pt x="26" y="149"/>
                    </a:lnTo>
                    <a:lnTo>
                      <a:pt x="19" y="158"/>
                    </a:lnTo>
                    <a:lnTo>
                      <a:pt x="13" y="168"/>
                    </a:lnTo>
                    <a:lnTo>
                      <a:pt x="13" y="177"/>
                    </a:lnTo>
                    <a:lnTo>
                      <a:pt x="6" y="186"/>
                    </a:lnTo>
                    <a:lnTo>
                      <a:pt x="0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0" y="242"/>
                    </a:lnTo>
                    <a:lnTo>
                      <a:pt x="0" y="261"/>
                    </a:lnTo>
                    <a:lnTo>
                      <a:pt x="0" y="270"/>
                    </a:lnTo>
                    <a:lnTo>
                      <a:pt x="0" y="279"/>
                    </a:lnTo>
                    <a:lnTo>
                      <a:pt x="6" y="289"/>
                    </a:lnTo>
                    <a:lnTo>
                      <a:pt x="6" y="308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Freeform 144"/>
              <p:cNvSpPr>
                <a:spLocks/>
              </p:cNvSpPr>
              <p:nvPr/>
            </p:nvSpPr>
            <p:spPr bwMode="auto">
              <a:xfrm>
                <a:off x="1296" y="1848"/>
                <a:ext cx="27" cy="108"/>
              </a:xfrm>
              <a:custGeom>
                <a:avLst/>
                <a:gdLst/>
                <a:ahLst/>
                <a:cxnLst>
                  <a:cxn ang="0">
                    <a:pos x="11" y="107"/>
                  </a:cxn>
                  <a:cxn ang="0">
                    <a:pos x="11" y="107"/>
                  </a:cxn>
                  <a:cxn ang="0">
                    <a:pos x="11" y="98"/>
                  </a:cxn>
                  <a:cxn ang="0">
                    <a:pos x="17" y="98"/>
                  </a:cxn>
                  <a:cxn ang="0">
                    <a:pos x="17" y="89"/>
                  </a:cxn>
                  <a:cxn ang="0">
                    <a:pos x="23" y="89"/>
                  </a:cxn>
                  <a:cxn ang="0">
                    <a:pos x="23" y="80"/>
                  </a:cxn>
                  <a:cxn ang="0">
                    <a:pos x="23" y="71"/>
                  </a:cxn>
                  <a:cxn ang="0">
                    <a:pos x="29" y="71"/>
                  </a:cxn>
                  <a:cxn ang="0">
                    <a:pos x="29" y="62"/>
                  </a:cxn>
                  <a:cxn ang="0">
                    <a:pos x="29" y="53"/>
                  </a:cxn>
                  <a:cxn ang="0">
                    <a:pos x="29" y="44"/>
                  </a:cxn>
                  <a:cxn ang="0">
                    <a:pos x="29" y="35"/>
                  </a:cxn>
                  <a:cxn ang="0">
                    <a:pos x="29" y="26"/>
                  </a:cxn>
                  <a:cxn ang="0">
                    <a:pos x="23" y="17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11" y="1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1"/>
                  </a:cxn>
                  <a:cxn ang="0">
                    <a:pos x="0" y="80"/>
                  </a:cxn>
                  <a:cxn ang="0">
                    <a:pos x="0" y="89"/>
                  </a:cxn>
                  <a:cxn ang="0">
                    <a:pos x="5" y="89"/>
                  </a:cxn>
                  <a:cxn ang="0">
                    <a:pos x="5" y="98"/>
                  </a:cxn>
                  <a:cxn ang="0">
                    <a:pos x="11" y="107"/>
                  </a:cxn>
                </a:cxnLst>
                <a:rect l="0" t="0" r="r" b="b"/>
                <a:pathLst>
                  <a:path w="30" h="108">
                    <a:moveTo>
                      <a:pt x="11" y="107"/>
                    </a:moveTo>
                    <a:lnTo>
                      <a:pt x="11" y="107"/>
                    </a:lnTo>
                    <a:lnTo>
                      <a:pt x="11" y="98"/>
                    </a:lnTo>
                    <a:lnTo>
                      <a:pt x="17" y="98"/>
                    </a:lnTo>
                    <a:lnTo>
                      <a:pt x="17" y="89"/>
                    </a:lnTo>
                    <a:lnTo>
                      <a:pt x="23" y="89"/>
                    </a:lnTo>
                    <a:lnTo>
                      <a:pt x="23" y="80"/>
                    </a:lnTo>
                    <a:lnTo>
                      <a:pt x="23" y="71"/>
                    </a:lnTo>
                    <a:lnTo>
                      <a:pt x="29" y="71"/>
                    </a:lnTo>
                    <a:lnTo>
                      <a:pt x="29" y="62"/>
                    </a:lnTo>
                    <a:lnTo>
                      <a:pt x="29" y="53"/>
                    </a:lnTo>
                    <a:lnTo>
                      <a:pt x="29" y="44"/>
                    </a:lnTo>
                    <a:lnTo>
                      <a:pt x="29" y="35"/>
                    </a:lnTo>
                    <a:lnTo>
                      <a:pt x="29" y="26"/>
                    </a:lnTo>
                    <a:lnTo>
                      <a:pt x="23" y="17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8"/>
                    </a:lnTo>
                    <a:lnTo>
                      <a:pt x="11" y="107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Freeform 145"/>
              <p:cNvSpPr>
                <a:spLocks/>
              </p:cNvSpPr>
              <p:nvPr/>
            </p:nvSpPr>
            <p:spPr bwMode="auto">
              <a:xfrm>
                <a:off x="1148" y="2191"/>
                <a:ext cx="449" cy="569"/>
              </a:xfrm>
              <a:custGeom>
                <a:avLst/>
                <a:gdLst/>
                <a:ahLst/>
                <a:cxnLst>
                  <a:cxn ang="0">
                    <a:pos x="46" y="170"/>
                  </a:cxn>
                  <a:cxn ang="0">
                    <a:pos x="39" y="151"/>
                  </a:cxn>
                  <a:cxn ang="0">
                    <a:pos x="33" y="132"/>
                  </a:cxn>
                  <a:cxn ang="0">
                    <a:pos x="13" y="122"/>
                  </a:cxn>
                  <a:cxn ang="0">
                    <a:pos x="0" y="104"/>
                  </a:cxn>
                  <a:cxn ang="0">
                    <a:pos x="0" y="76"/>
                  </a:cxn>
                  <a:cxn ang="0">
                    <a:pos x="6" y="56"/>
                  </a:cxn>
                  <a:cxn ang="0">
                    <a:pos x="20" y="28"/>
                  </a:cxn>
                  <a:cxn ang="0">
                    <a:pos x="33" y="9"/>
                  </a:cxn>
                  <a:cxn ang="0">
                    <a:pos x="59" y="0"/>
                  </a:cxn>
                  <a:cxn ang="0">
                    <a:pos x="85" y="9"/>
                  </a:cxn>
                  <a:cxn ang="0">
                    <a:pos x="126" y="18"/>
                  </a:cxn>
                  <a:cxn ang="0">
                    <a:pos x="145" y="18"/>
                  </a:cxn>
                  <a:cxn ang="0">
                    <a:pos x="165" y="18"/>
                  </a:cxn>
                  <a:cxn ang="0">
                    <a:pos x="185" y="28"/>
                  </a:cxn>
                  <a:cxn ang="0">
                    <a:pos x="205" y="47"/>
                  </a:cxn>
                  <a:cxn ang="0">
                    <a:pos x="225" y="76"/>
                  </a:cxn>
                  <a:cxn ang="0">
                    <a:pos x="238" y="94"/>
                  </a:cxn>
                  <a:cxn ang="0">
                    <a:pos x="245" y="122"/>
                  </a:cxn>
                  <a:cxn ang="0">
                    <a:pos x="258" y="142"/>
                  </a:cxn>
                  <a:cxn ang="0">
                    <a:pos x="278" y="151"/>
                  </a:cxn>
                  <a:cxn ang="0">
                    <a:pos x="291" y="161"/>
                  </a:cxn>
                  <a:cxn ang="0">
                    <a:pos x="318" y="179"/>
                  </a:cxn>
                  <a:cxn ang="0">
                    <a:pos x="338" y="207"/>
                  </a:cxn>
                  <a:cxn ang="0">
                    <a:pos x="351" y="237"/>
                  </a:cxn>
                  <a:cxn ang="0">
                    <a:pos x="364" y="265"/>
                  </a:cxn>
                  <a:cxn ang="0">
                    <a:pos x="377" y="302"/>
                  </a:cxn>
                  <a:cxn ang="0">
                    <a:pos x="384" y="340"/>
                  </a:cxn>
                  <a:cxn ang="0">
                    <a:pos x="390" y="368"/>
                  </a:cxn>
                  <a:cxn ang="0">
                    <a:pos x="404" y="388"/>
                  </a:cxn>
                  <a:cxn ang="0">
                    <a:pos x="418" y="406"/>
                  </a:cxn>
                  <a:cxn ang="0">
                    <a:pos x="444" y="435"/>
                  </a:cxn>
                  <a:cxn ang="0">
                    <a:pos x="470" y="473"/>
                  </a:cxn>
                  <a:cxn ang="0">
                    <a:pos x="490" y="511"/>
                  </a:cxn>
                  <a:cxn ang="0">
                    <a:pos x="497" y="539"/>
                  </a:cxn>
                  <a:cxn ang="0">
                    <a:pos x="504" y="568"/>
                  </a:cxn>
                  <a:cxn ang="0">
                    <a:pos x="490" y="549"/>
                  </a:cxn>
                  <a:cxn ang="0">
                    <a:pos x="477" y="529"/>
                  </a:cxn>
                  <a:cxn ang="0">
                    <a:pos x="464" y="501"/>
                  </a:cxn>
                  <a:cxn ang="0">
                    <a:pos x="444" y="491"/>
                  </a:cxn>
                  <a:cxn ang="0">
                    <a:pos x="411" y="473"/>
                  </a:cxn>
                  <a:cxn ang="0">
                    <a:pos x="384" y="445"/>
                  </a:cxn>
                  <a:cxn ang="0">
                    <a:pos x="364" y="416"/>
                  </a:cxn>
                  <a:cxn ang="0">
                    <a:pos x="358" y="388"/>
                  </a:cxn>
                  <a:cxn ang="0">
                    <a:pos x="338" y="378"/>
                  </a:cxn>
                  <a:cxn ang="0">
                    <a:pos x="325" y="360"/>
                  </a:cxn>
                  <a:cxn ang="0">
                    <a:pos x="312" y="340"/>
                  </a:cxn>
                  <a:cxn ang="0">
                    <a:pos x="305" y="312"/>
                  </a:cxn>
                  <a:cxn ang="0">
                    <a:pos x="291" y="274"/>
                  </a:cxn>
                  <a:cxn ang="0">
                    <a:pos x="271" y="237"/>
                  </a:cxn>
                  <a:cxn ang="0">
                    <a:pos x="258" y="207"/>
                  </a:cxn>
                  <a:cxn ang="0">
                    <a:pos x="205" y="179"/>
                  </a:cxn>
                  <a:cxn ang="0">
                    <a:pos x="126" y="132"/>
                  </a:cxn>
                  <a:cxn ang="0">
                    <a:pos x="106" y="132"/>
                  </a:cxn>
                  <a:cxn ang="0">
                    <a:pos x="92" y="142"/>
                  </a:cxn>
                  <a:cxn ang="0">
                    <a:pos x="85" y="170"/>
                  </a:cxn>
                </a:cxnLst>
                <a:rect l="0" t="0" r="r" b="b"/>
                <a:pathLst>
                  <a:path w="505" h="569">
                    <a:moveTo>
                      <a:pt x="46" y="179"/>
                    </a:moveTo>
                    <a:lnTo>
                      <a:pt x="46" y="179"/>
                    </a:lnTo>
                    <a:lnTo>
                      <a:pt x="46" y="170"/>
                    </a:lnTo>
                    <a:lnTo>
                      <a:pt x="46" y="161"/>
                    </a:lnTo>
                    <a:lnTo>
                      <a:pt x="39" y="161"/>
                    </a:lnTo>
                    <a:lnTo>
                      <a:pt x="39" y="151"/>
                    </a:lnTo>
                    <a:lnTo>
                      <a:pt x="39" y="142"/>
                    </a:lnTo>
                    <a:lnTo>
                      <a:pt x="33" y="142"/>
                    </a:lnTo>
                    <a:lnTo>
                      <a:pt x="33" y="132"/>
                    </a:lnTo>
                    <a:lnTo>
                      <a:pt x="26" y="132"/>
                    </a:lnTo>
                    <a:lnTo>
                      <a:pt x="20" y="122"/>
                    </a:lnTo>
                    <a:lnTo>
                      <a:pt x="13" y="122"/>
                    </a:lnTo>
                    <a:lnTo>
                      <a:pt x="6" y="113"/>
                    </a:lnTo>
                    <a:lnTo>
                      <a:pt x="6" y="104"/>
                    </a:lnTo>
                    <a:lnTo>
                      <a:pt x="0" y="104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47"/>
                    </a:lnTo>
                    <a:lnTo>
                      <a:pt x="13" y="38"/>
                    </a:lnTo>
                    <a:lnTo>
                      <a:pt x="20" y="28"/>
                    </a:lnTo>
                    <a:lnTo>
                      <a:pt x="20" y="18"/>
                    </a:lnTo>
                    <a:lnTo>
                      <a:pt x="26" y="18"/>
                    </a:lnTo>
                    <a:lnTo>
                      <a:pt x="33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99" y="9"/>
                    </a:lnTo>
                    <a:lnTo>
                      <a:pt x="113" y="9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39" y="18"/>
                    </a:lnTo>
                    <a:lnTo>
                      <a:pt x="145" y="18"/>
                    </a:lnTo>
                    <a:lnTo>
                      <a:pt x="152" y="9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72" y="18"/>
                    </a:lnTo>
                    <a:lnTo>
                      <a:pt x="178" y="28"/>
                    </a:lnTo>
                    <a:lnTo>
                      <a:pt x="185" y="28"/>
                    </a:lnTo>
                    <a:lnTo>
                      <a:pt x="192" y="38"/>
                    </a:lnTo>
                    <a:lnTo>
                      <a:pt x="198" y="47"/>
                    </a:lnTo>
                    <a:lnTo>
                      <a:pt x="205" y="47"/>
                    </a:lnTo>
                    <a:lnTo>
                      <a:pt x="219" y="56"/>
                    </a:lnTo>
                    <a:lnTo>
                      <a:pt x="225" y="66"/>
                    </a:lnTo>
                    <a:lnTo>
                      <a:pt x="225" y="76"/>
                    </a:lnTo>
                    <a:lnTo>
                      <a:pt x="232" y="76"/>
                    </a:lnTo>
                    <a:lnTo>
                      <a:pt x="232" y="84"/>
                    </a:lnTo>
                    <a:lnTo>
                      <a:pt x="238" y="94"/>
                    </a:lnTo>
                    <a:lnTo>
                      <a:pt x="238" y="104"/>
                    </a:lnTo>
                    <a:lnTo>
                      <a:pt x="245" y="113"/>
                    </a:lnTo>
                    <a:lnTo>
                      <a:pt x="245" y="122"/>
                    </a:lnTo>
                    <a:lnTo>
                      <a:pt x="252" y="122"/>
                    </a:lnTo>
                    <a:lnTo>
                      <a:pt x="258" y="132"/>
                    </a:lnTo>
                    <a:lnTo>
                      <a:pt x="258" y="142"/>
                    </a:lnTo>
                    <a:lnTo>
                      <a:pt x="265" y="151"/>
                    </a:lnTo>
                    <a:lnTo>
                      <a:pt x="271" y="151"/>
                    </a:lnTo>
                    <a:lnTo>
                      <a:pt x="278" y="151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91" y="161"/>
                    </a:lnTo>
                    <a:lnTo>
                      <a:pt x="298" y="170"/>
                    </a:lnTo>
                    <a:lnTo>
                      <a:pt x="312" y="179"/>
                    </a:lnTo>
                    <a:lnTo>
                      <a:pt x="318" y="179"/>
                    </a:lnTo>
                    <a:lnTo>
                      <a:pt x="325" y="189"/>
                    </a:lnTo>
                    <a:lnTo>
                      <a:pt x="331" y="199"/>
                    </a:lnTo>
                    <a:lnTo>
                      <a:pt x="338" y="207"/>
                    </a:lnTo>
                    <a:lnTo>
                      <a:pt x="344" y="217"/>
                    </a:lnTo>
                    <a:lnTo>
                      <a:pt x="351" y="227"/>
                    </a:lnTo>
                    <a:lnTo>
                      <a:pt x="351" y="237"/>
                    </a:lnTo>
                    <a:lnTo>
                      <a:pt x="358" y="245"/>
                    </a:lnTo>
                    <a:lnTo>
                      <a:pt x="364" y="255"/>
                    </a:lnTo>
                    <a:lnTo>
                      <a:pt x="364" y="265"/>
                    </a:lnTo>
                    <a:lnTo>
                      <a:pt x="371" y="274"/>
                    </a:lnTo>
                    <a:lnTo>
                      <a:pt x="371" y="284"/>
                    </a:lnTo>
                    <a:lnTo>
                      <a:pt x="377" y="302"/>
                    </a:lnTo>
                    <a:lnTo>
                      <a:pt x="377" y="312"/>
                    </a:lnTo>
                    <a:lnTo>
                      <a:pt x="384" y="322"/>
                    </a:lnTo>
                    <a:lnTo>
                      <a:pt x="384" y="340"/>
                    </a:lnTo>
                    <a:lnTo>
                      <a:pt x="384" y="360"/>
                    </a:lnTo>
                    <a:lnTo>
                      <a:pt x="390" y="360"/>
                    </a:lnTo>
                    <a:lnTo>
                      <a:pt x="390" y="368"/>
                    </a:lnTo>
                    <a:lnTo>
                      <a:pt x="397" y="378"/>
                    </a:lnTo>
                    <a:lnTo>
                      <a:pt x="397" y="388"/>
                    </a:lnTo>
                    <a:lnTo>
                      <a:pt x="404" y="388"/>
                    </a:lnTo>
                    <a:lnTo>
                      <a:pt x="404" y="397"/>
                    </a:lnTo>
                    <a:lnTo>
                      <a:pt x="411" y="397"/>
                    </a:lnTo>
                    <a:lnTo>
                      <a:pt x="418" y="406"/>
                    </a:lnTo>
                    <a:lnTo>
                      <a:pt x="424" y="416"/>
                    </a:lnTo>
                    <a:lnTo>
                      <a:pt x="431" y="416"/>
                    </a:lnTo>
                    <a:lnTo>
                      <a:pt x="444" y="435"/>
                    </a:lnTo>
                    <a:lnTo>
                      <a:pt x="457" y="445"/>
                    </a:lnTo>
                    <a:lnTo>
                      <a:pt x="464" y="463"/>
                    </a:lnTo>
                    <a:lnTo>
                      <a:pt x="470" y="473"/>
                    </a:lnTo>
                    <a:lnTo>
                      <a:pt x="477" y="483"/>
                    </a:lnTo>
                    <a:lnTo>
                      <a:pt x="483" y="491"/>
                    </a:lnTo>
                    <a:lnTo>
                      <a:pt x="490" y="511"/>
                    </a:lnTo>
                    <a:lnTo>
                      <a:pt x="497" y="521"/>
                    </a:lnTo>
                    <a:lnTo>
                      <a:pt x="497" y="529"/>
                    </a:lnTo>
                    <a:lnTo>
                      <a:pt x="497" y="539"/>
                    </a:lnTo>
                    <a:lnTo>
                      <a:pt x="504" y="549"/>
                    </a:lnTo>
                    <a:lnTo>
                      <a:pt x="504" y="558"/>
                    </a:lnTo>
                    <a:lnTo>
                      <a:pt x="504" y="568"/>
                    </a:lnTo>
                    <a:lnTo>
                      <a:pt x="497" y="568"/>
                    </a:lnTo>
                    <a:lnTo>
                      <a:pt x="497" y="558"/>
                    </a:lnTo>
                    <a:lnTo>
                      <a:pt x="490" y="549"/>
                    </a:lnTo>
                    <a:lnTo>
                      <a:pt x="490" y="539"/>
                    </a:lnTo>
                    <a:lnTo>
                      <a:pt x="483" y="539"/>
                    </a:lnTo>
                    <a:lnTo>
                      <a:pt x="477" y="529"/>
                    </a:lnTo>
                    <a:lnTo>
                      <a:pt x="477" y="521"/>
                    </a:lnTo>
                    <a:lnTo>
                      <a:pt x="470" y="511"/>
                    </a:lnTo>
                    <a:lnTo>
                      <a:pt x="464" y="501"/>
                    </a:lnTo>
                    <a:lnTo>
                      <a:pt x="457" y="501"/>
                    </a:lnTo>
                    <a:lnTo>
                      <a:pt x="450" y="491"/>
                    </a:lnTo>
                    <a:lnTo>
                      <a:pt x="444" y="491"/>
                    </a:lnTo>
                    <a:lnTo>
                      <a:pt x="431" y="483"/>
                    </a:lnTo>
                    <a:lnTo>
                      <a:pt x="424" y="483"/>
                    </a:lnTo>
                    <a:lnTo>
                      <a:pt x="411" y="473"/>
                    </a:lnTo>
                    <a:lnTo>
                      <a:pt x="397" y="454"/>
                    </a:lnTo>
                    <a:lnTo>
                      <a:pt x="390" y="454"/>
                    </a:lnTo>
                    <a:lnTo>
                      <a:pt x="384" y="445"/>
                    </a:lnTo>
                    <a:lnTo>
                      <a:pt x="377" y="435"/>
                    </a:lnTo>
                    <a:lnTo>
                      <a:pt x="371" y="426"/>
                    </a:lnTo>
                    <a:lnTo>
                      <a:pt x="364" y="416"/>
                    </a:lnTo>
                    <a:lnTo>
                      <a:pt x="364" y="406"/>
                    </a:lnTo>
                    <a:lnTo>
                      <a:pt x="358" y="397"/>
                    </a:lnTo>
                    <a:lnTo>
                      <a:pt x="358" y="388"/>
                    </a:lnTo>
                    <a:lnTo>
                      <a:pt x="351" y="388"/>
                    </a:lnTo>
                    <a:lnTo>
                      <a:pt x="344" y="378"/>
                    </a:lnTo>
                    <a:lnTo>
                      <a:pt x="338" y="378"/>
                    </a:lnTo>
                    <a:lnTo>
                      <a:pt x="331" y="368"/>
                    </a:lnTo>
                    <a:lnTo>
                      <a:pt x="325" y="368"/>
                    </a:lnTo>
                    <a:lnTo>
                      <a:pt x="325" y="360"/>
                    </a:lnTo>
                    <a:lnTo>
                      <a:pt x="318" y="360"/>
                    </a:lnTo>
                    <a:lnTo>
                      <a:pt x="318" y="350"/>
                    </a:lnTo>
                    <a:lnTo>
                      <a:pt x="312" y="340"/>
                    </a:lnTo>
                    <a:lnTo>
                      <a:pt x="312" y="331"/>
                    </a:lnTo>
                    <a:lnTo>
                      <a:pt x="305" y="322"/>
                    </a:lnTo>
                    <a:lnTo>
                      <a:pt x="305" y="312"/>
                    </a:lnTo>
                    <a:lnTo>
                      <a:pt x="298" y="302"/>
                    </a:lnTo>
                    <a:lnTo>
                      <a:pt x="298" y="293"/>
                    </a:lnTo>
                    <a:lnTo>
                      <a:pt x="291" y="274"/>
                    </a:lnTo>
                    <a:lnTo>
                      <a:pt x="284" y="265"/>
                    </a:lnTo>
                    <a:lnTo>
                      <a:pt x="278" y="245"/>
                    </a:lnTo>
                    <a:lnTo>
                      <a:pt x="271" y="237"/>
                    </a:lnTo>
                    <a:lnTo>
                      <a:pt x="265" y="227"/>
                    </a:lnTo>
                    <a:lnTo>
                      <a:pt x="265" y="217"/>
                    </a:lnTo>
                    <a:lnTo>
                      <a:pt x="258" y="207"/>
                    </a:lnTo>
                    <a:lnTo>
                      <a:pt x="252" y="207"/>
                    </a:lnTo>
                    <a:lnTo>
                      <a:pt x="245" y="199"/>
                    </a:lnTo>
                    <a:lnTo>
                      <a:pt x="205" y="179"/>
                    </a:lnTo>
                    <a:lnTo>
                      <a:pt x="172" y="151"/>
                    </a:lnTo>
                    <a:lnTo>
                      <a:pt x="132" y="132"/>
                    </a:lnTo>
                    <a:lnTo>
                      <a:pt x="126" y="132"/>
                    </a:lnTo>
                    <a:lnTo>
                      <a:pt x="119" y="132"/>
                    </a:lnTo>
                    <a:lnTo>
                      <a:pt x="113" y="132"/>
                    </a:lnTo>
                    <a:lnTo>
                      <a:pt x="106" y="132"/>
                    </a:lnTo>
                    <a:lnTo>
                      <a:pt x="99" y="132"/>
                    </a:lnTo>
                    <a:lnTo>
                      <a:pt x="99" y="142"/>
                    </a:lnTo>
                    <a:lnTo>
                      <a:pt x="92" y="142"/>
                    </a:lnTo>
                    <a:lnTo>
                      <a:pt x="85" y="151"/>
                    </a:lnTo>
                    <a:lnTo>
                      <a:pt x="85" y="161"/>
                    </a:lnTo>
                    <a:lnTo>
                      <a:pt x="85" y="170"/>
                    </a:lnTo>
                    <a:lnTo>
                      <a:pt x="85" y="189"/>
                    </a:lnTo>
                    <a:lnTo>
                      <a:pt x="46" y="179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Freeform 146"/>
              <p:cNvSpPr>
                <a:spLocks/>
              </p:cNvSpPr>
              <p:nvPr/>
            </p:nvSpPr>
            <p:spPr bwMode="auto">
              <a:xfrm>
                <a:off x="1183" y="2328"/>
                <a:ext cx="45" cy="12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12"/>
                  </a:cxn>
                  <a:cxn ang="0">
                    <a:pos x="6" y="1212"/>
                  </a:cxn>
                  <a:cxn ang="0">
                    <a:pos x="12" y="1222"/>
                  </a:cxn>
                  <a:cxn ang="0">
                    <a:pos x="12" y="1232"/>
                  </a:cxn>
                  <a:cxn ang="0">
                    <a:pos x="19" y="1232"/>
                  </a:cxn>
                  <a:cxn ang="0">
                    <a:pos x="25" y="1232"/>
                  </a:cxn>
                  <a:cxn ang="0">
                    <a:pos x="30" y="1232"/>
                  </a:cxn>
                  <a:cxn ang="0">
                    <a:pos x="37" y="1232"/>
                  </a:cxn>
                  <a:cxn ang="0">
                    <a:pos x="43" y="1222"/>
                  </a:cxn>
                  <a:cxn ang="0">
                    <a:pos x="43" y="1212"/>
                  </a:cxn>
                  <a:cxn ang="0">
                    <a:pos x="50" y="1203"/>
                  </a:cxn>
                  <a:cxn ang="0">
                    <a:pos x="43" y="19"/>
                  </a:cxn>
                  <a:cxn ang="0">
                    <a:pos x="0" y="0"/>
                  </a:cxn>
                </a:cxnLst>
                <a:rect l="0" t="0" r="r" b="b"/>
                <a:pathLst>
                  <a:path w="51" h="1233">
                    <a:moveTo>
                      <a:pt x="0" y="0"/>
                    </a:moveTo>
                    <a:lnTo>
                      <a:pt x="0" y="0"/>
                    </a:lnTo>
                    <a:lnTo>
                      <a:pt x="0" y="1212"/>
                    </a:lnTo>
                    <a:lnTo>
                      <a:pt x="6" y="1212"/>
                    </a:lnTo>
                    <a:lnTo>
                      <a:pt x="12" y="1222"/>
                    </a:lnTo>
                    <a:lnTo>
                      <a:pt x="12" y="1232"/>
                    </a:lnTo>
                    <a:lnTo>
                      <a:pt x="19" y="1232"/>
                    </a:lnTo>
                    <a:lnTo>
                      <a:pt x="25" y="1232"/>
                    </a:lnTo>
                    <a:lnTo>
                      <a:pt x="30" y="1232"/>
                    </a:lnTo>
                    <a:lnTo>
                      <a:pt x="37" y="1232"/>
                    </a:lnTo>
                    <a:lnTo>
                      <a:pt x="43" y="1222"/>
                    </a:lnTo>
                    <a:lnTo>
                      <a:pt x="43" y="1212"/>
                    </a:lnTo>
                    <a:lnTo>
                      <a:pt x="50" y="1203"/>
                    </a:lnTo>
                    <a:lnTo>
                      <a:pt x="4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Freeform 147"/>
              <p:cNvSpPr>
                <a:spLocks/>
              </p:cNvSpPr>
              <p:nvPr/>
            </p:nvSpPr>
            <p:spPr bwMode="auto">
              <a:xfrm>
                <a:off x="1196" y="1858"/>
                <a:ext cx="126" cy="183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6" y="172"/>
                  </a:cxn>
                  <a:cxn ang="0">
                    <a:pos x="6" y="162"/>
                  </a:cxn>
                  <a:cxn ang="0">
                    <a:pos x="13" y="162"/>
                  </a:cxn>
                  <a:cxn ang="0">
                    <a:pos x="13" y="153"/>
                  </a:cxn>
                  <a:cxn ang="0">
                    <a:pos x="20" y="143"/>
                  </a:cxn>
                  <a:cxn ang="0">
                    <a:pos x="27" y="134"/>
                  </a:cxn>
                  <a:cxn ang="0">
                    <a:pos x="33" y="134"/>
                  </a:cxn>
                  <a:cxn ang="0">
                    <a:pos x="40" y="124"/>
                  </a:cxn>
                  <a:cxn ang="0">
                    <a:pos x="80" y="76"/>
                  </a:cxn>
                  <a:cxn ang="0">
                    <a:pos x="87" y="66"/>
                  </a:cxn>
                  <a:cxn ang="0">
                    <a:pos x="93" y="47"/>
                  </a:cxn>
                  <a:cxn ang="0">
                    <a:pos x="100" y="38"/>
                  </a:cxn>
                  <a:cxn ang="0">
                    <a:pos x="113" y="28"/>
                  </a:cxn>
                  <a:cxn ang="0">
                    <a:pos x="120" y="19"/>
                  </a:cxn>
                  <a:cxn ang="0">
                    <a:pos x="127" y="19"/>
                  </a:cxn>
                  <a:cxn ang="0">
                    <a:pos x="127" y="9"/>
                  </a:cxn>
                  <a:cxn ang="0">
                    <a:pos x="134" y="9"/>
                  </a:cxn>
                  <a:cxn ang="0">
                    <a:pos x="134" y="0"/>
                  </a:cxn>
                  <a:cxn ang="0">
                    <a:pos x="141" y="0"/>
                  </a:cxn>
                </a:cxnLst>
                <a:rect l="0" t="0" r="r" b="b"/>
                <a:pathLst>
                  <a:path w="142" h="183">
                    <a:moveTo>
                      <a:pt x="0" y="182"/>
                    </a:moveTo>
                    <a:lnTo>
                      <a:pt x="6" y="172"/>
                    </a:lnTo>
                    <a:lnTo>
                      <a:pt x="6" y="162"/>
                    </a:lnTo>
                    <a:lnTo>
                      <a:pt x="13" y="162"/>
                    </a:lnTo>
                    <a:lnTo>
                      <a:pt x="13" y="153"/>
                    </a:lnTo>
                    <a:lnTo>
                      <a:pt x="20" y="143"/>
                    </a:lnTo>
                    <a:lnTo>
                      <a:pt x="27" y="134"/>
                    </a:lnTo>
                    <a:lnTo>
                      <a:pt x="33" y="134"/>
                    </a:lnTo>
                    <a:lnTo>
                      <a:pt x="40" y="124"/>
                    </a:lnTo>
                    <a:lnTo>
                      <a:pt x="80" y="76"/>
                    </a:lnTo>
                    <a:lnTo>
                      <a:pt x="87" y="66"/>
                    </a:lnTo>
                    <a:lnTo>
                      <a:pt x="93" y="47"/>
                    </a:lnTo>
                    <a:lnTo>
                      <a:pt x="100" y="38"/>
                    </a:lnTo>
                    <a:lnTo>
                      <a:pt x="113" y="28"/>
                    </a:lnTo>
                    <a:lnTo>
                      <a:pt x="120" y="19"/>
                    </a:lnTo>
                    <a:lnTo>
                      <a:pt x="127" y="19"/>
                    </a:lnTo>
                    <a:lnTo>
                      <a:pt x="127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Freeform 148"/>
              <p:cNvSpPr>
                <a:spLocks/>
              </p:cNvSpPr>
              <p:nvPr/>
            </p:nvSpPr>
            <p:spPr bwMode="auto">
              <a:xfrm>
                <a:off x="1220" y="1562"/>
                <a:ext cx="60" cy="11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104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13" y="57"/>
                  </a:cxn>
                  <a:cxn ang="0">
                    <a:pos x="19" y="47"/>
                  </a:cxn>
                  <a:cxn ang="0">
                    <a:pos x="26" y="47"/>
                  </a:cxn>
                  <a:cxn ang="0">
                    <a:pos x="46" y="19"/>
                  </a:cxn>
                  <a:cxn ang="0">
                    <a:pos x="66" y="0"/>
                  </a:cxn>
                </a:cxnLst>
                <a:rect l="0" t="0" r="r" b="b"/>
                <a:pathLst>
                  <a:path w="67" h="115">
                    <a:moveTo>
                      <a:pt x="0" y="114"/>
                    </a:moveTo>
                    <a:lnTo>
                      <a:pt x="0" y="104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13" y="57"/>
                    </a:lnTo>
                    <a:lnTo>
                      <a:pt x="19" y="47"/>
                    </a:lnTo>
                    <a:lnTo>
                      <a:pt x="26" y="47"/>
                    </a:lnTo>
                    <a:lnTo>
                      <a:pt x="46" y="19"/>
                    </a:lnTo>
                    <a:lnTo>
                      <a:pt x="6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Freeform 149"/>
              <p:cNvSpPr>
                <a:spLocks/>
              </p:cNvSpPr>
              <p:nvPr/>
            </p:nvSpPr>
            <p:spPr bwMode="auto">
              <a:xfrm>
                <a:off x="1308" y="1812"/>
                <a:ext cx="24" cy="14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6" y="144"/>
                  </a:cxn>
                  <a:cxn ang="0">
                    <a:pos x="6" y="134"/>
                  </a:cxn>
                  <a:cxn ang="0">
                    <a:pos x="13" y="134"/>
                  </a:cxn>
                  <a:cxn ang="0">
                    <a:pos x="13" y="124"/>
                  </a:cxn>
                  <a:cxn ang="0">
                    <a:pos x="13" y="115"/>
                  </a:cxn>
                  <a:cxn ang="0">
                    <a:pos x="20" y="115"/>
                  </a:cxn>
                  <a:cxn ang="0">
                    <a:pos x="20" y="105"/>
                  </a:cxn>
                  <a:cxn ang="0">
                    <a:pos x="20" y="95"/>
                  </a:cxn>
                  <a:cxn ang="0">
                    <a:pos x="20" y="86"/>
                  </a:cxn>
                  <a:cxn ang="0">
                    <a:pos x="20" y="76"/>
                  </a:cxn>
                  <a:cxn ang="0">
                    <a:pos x="20" y="67"/>
                  </a:cxn>
                  <a:cxn ang="0">
                    <a:pos x="20" y="57"/>
                  </a:cxn>
                  <a:cxn ang="0">
                    <a:pos x="20" y="38"/>
                  </a:cxn>
                  <a:cxn ang="0">
                    <a:pos x="20" y="28"/>
                  </a:cxn>
                  <a:cxn ang="0">
                    <a:pos x="20" y="9"/>
                  </a:cxn>
                  <a:cxn ang="0">
                    <a:pos x="27" y="0"/>
                  </a:cxn>
                </a:cxnLst>
                <a:rect l="0" t="0" r="r" b="b"/>
                <a:pathLst>
                  <a:path w="28" h="145">
                    <a:moveTo>
                      <a:pt x="0" y="144"/>
                    </a:moveTo>
                    <a:lnTo>
                      <a:pt x="6" y="144"/>
                    </a:lnTo>
                    <a:lnTo>
                      <a:pt x="6" y="134"/>
                    </a:lnTo>
                    <a:lnTo>
                      <a:pt x="13" y="134"/>
                    </a:lnTo>
                    <a:lnTo>
                      <a:pt x="13" y="124"/>
                    </a:lnTo>
                    <a:lnTo>
                      <a:pt x="13" y="115"/>
                    </a:lnTo>
                    <a:lnTo>
                      <a:pt x="20" y="115"/>
                    </a:lnTo>
                    <a:lnTo>
                      <a:pt x="20" y="105"/>
                    </a:lnTo>
                    <a:lnTo>
                      <a:pt x="20" y="95"/>
                    </a:lnTo>
                    <a:lnTo>
                      <a:pt x="20" y="86"/>
                    </a:lnTo>
                    <a:lnTo>
                      <a:pt x="20" y="76"/>
                    </a:lnTo>
                    <a:lnTo>
                      <a:pt x="20" y="67"/>
                    </a:lnTo>
                    <a:lnTo>
                      <a:pt x="20" y="57"/>
                    </a:lnTo>
                    <a:lnTo>
                      <a:pt x="20" y="38"/>
                    </a:lnTo>
                    <a:lnTo>
                      <a:pt x="20" y="28"/>
                    </a:lnTo>
                    <a:lnTo>
                      <a:pt x="20" y="9"/>
                    </a:lnTo>
                    <a:lnTo>
                      <a:pt x="27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Freeform 150"/>
              <p:cNvSpPr>
                <a:spLocks/>
              </p:cNvSpPr>
              <p:nvPr/>
            </p:nvSpPr>
            <p:spPr bwMode="auto">
              <a:xfrm>
                <a:off x="1387" y="1849"/>
                <a:ext cx="143" cy="34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28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66"/>
                  </a:cxn>
                  <a:cxn ang="0">
                    <a:pos x="60" y="76"/>
                  </a:cxn>
                  <a:cxn ang="0">
                    <a:pos x="73" y="95"/>
                  </a:cxn>
                  <a:cxn ang="0">
                    <a:pos x="80" y="114"/>
                  </a:cxn>
                  <a:cxn ang="0">
                    <a:pos x="86" y="133"/>
                  </a:cxn>
                  <a:cxn ang="0">
                    <a:pos x="93" y="152"/>
                  </a:cxn>
                  <a:cxn ang="0">
                    <a:pos x="99" y="162"/>
                  </a:cxn>
                  <a:cxn ang="0">
                    <a:pos x="99" y="172"/>
                  </a:cxn>
                  <a:cxn ang="0">
                    <a:pos x="106" y="181"/>
                  </a:cxn>
                  <a:cxn ang="0">
                    <a:pos x="106" y="191"/>
                  </a:cxn>
                  <a:cxn ang="0">
                    <a:pos x="106" y="210"/>
                  </a:cxn>
                  <a:cxn ang="0">
                    <a:pos x="113" y="219"/>
                  </a:cxn>
                  <a:cxn ang="0">
                    <a:pos x="113" y="229"/>
                  </a:cxn>
                  <a:cxn ang="0">
                    <a:pos x="119" y="248"/>
                  </a:cxn>
                  <a:cxn ang="0">
                    <a:pos x="119" y="267"/>
                  </a:cxn>
                  <a:cxn ang="0">
                    <a:pos x="126" y="277"/>
                  </a:cxn>
                  <a:cxn ang="0">
                    <a:pos x="126" y="286"/>
                  </a:cxn>
                  <a:cxn ang="0">
                    <a:pos x="133" y="296"/>
                  </a:cxn>
                  <a:cxn ang="0">
                    <a:pos x="139" y="305"/>
                  </a:cxn>
                  <a:cxn ang="0">
                    <a:pos x="139" y="315"/>
                  </a:cxn>
                  <a:cxn ang="0">
                    <a:pos x="146" y="324"/>
                  </a:cxn>
                  <a:cxn ang="0">
                    <a:pos x="153" y="334"/>
                  </a:cxn>
                  <a:cxn ang="0">
                    <a:pos x="160" y="344"/>
                  </a:cxn>
                </a:cxnLst>
                <a:rect l="0" t="0" r="r" b="b"/>
                <a:pathLst>
                  <a:path w="161" h="345">
                    <a:moveTo>
                      <a:pt x="0" y="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28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66"/>
                    </a:lnTo>
                    <a:lnTo>
                      <a:pt x="60" y="76"/>
                    </a:lnTo>
                    <a:lnTo>
                      <a:pt x="73" y="95"/>
                    </a:lnTo>
                    <a:lnTo>
                      <a:pt x="80" y="114"/>
                    </a:lnTo>
                    <a:lnTo>
                      <a:pt x="86" y="133"/>
                    </a:lnTo>
                    <a:lnTo>
                      <a:pt x="93" y="152"/>
                    </a:lnTo>
                    <a:lnTo>
                      <a:pt x="99" y="162"/>
                    </a:lnTo>
                    <a:lnTo>
                      <a:pt x="99" y="172"/>
                    </a:lnTo>
                    <a:lnTo>
                      <a:pt x="106" y="181"/>
                    </a:lnTo>
                    <a:lnTo>
                      <a:pt x="106" y="191"/>
                    </a:lnTo>
                    <a:lnTo>
                      <a:pt x="106" y="210"/>
                    </a:lnTo>
                    <a:lnTo>
                      <a:pt x="113" y="219"/>
                    </a:lnTo>
                    <a:lnTo>
                      <a:pt x="113" y="229"/>
                    </a:lnTo>
                    <a:lnTo>
                      <a:pt x="119" y="248"/>
                    </a:lnTo>
                    <a:lnTo>
                      <a:pt x="119" y="267"/>
                    </a:lnTo>
                    <a:lnTo>
                      <a:pt x="126" y="277"/>
                    </a:lnTo>
                    <a:lnTo>
                      <a:pt x="126" y="286"/>
                    </a:lnTo>
                    <a:lnTo>
                      <a:pt x="133" y="296"/>
                    </a:lnTo>
                    <a:lnTo>
                      <a:pt x="139" y="305"/>
                    </a:lnTo>
                    <a:lnTo>
                      <a:pt x="139" y="315"/>
                    </a:lnTo>
                    <a:lnTo>
                      <a:pt x="146" y="324"/>
                    </a:lnTo>
                    <a:lnTo>
                      <a:pt x="153" y="334"/>
                    </a:lnTo>
                    <a:lnTo>
                      <a:pt x="160" y="344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Freeform 151"/>
              <p:cNvSpPr>
                <a:spLocks/>
              </p:cNvSpPr>
              <p:nvPr/>
            </p:nvSpPr>
            <p:spPr bwMode="auto">
              <a:xfrm>
                <a:off x="1190" y="3090"/>
                <a:ext cx="78" cy="316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86" y="0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28"/>
                  </a:cxn>
                  <a:cxn ang="0">
                    <a:pos x="66" y="57"/>
                  </a:cxn>
                  <a:cxn ang="0">
                    <a:pos x="59" y="66"/>
                  </a:cxn>
                  <a:cxn ang="0">
                    <a:pos x="53" y="85"/>
                  </a:cxn>
                  <a:cxn ang="0">
                    <a:pos x="46" y="9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6" y="133"/>
                  </a:cxn>
                  <a:cxn ang="0">
                    <a:pos x="19" y="143"/>
                  </a:cxn>
                  <a:cxn ang="0">
                    <a:pos x="12" y="152"/>
                  </a:cxn>
                  <a:cxn ang="0">
                    <a:pos x="0" y="171"/>
                  </a:cxn>
                  <a:cxn ang="0">
                    <a:pos x="0" y="286"/>
                  </a:cxn>
                  <a:cxn ang="0">
                    <a:pos x="0" y="295"/>
                  </a:cxn>
                  <a:cxn ang="0">
                    <a:pos x="6" y="305"/>
                  </a:cxn>
                  <a:cxn ang="0">
                    <a:pos x="12" y="305"/>
                  </a:cxn>
                  <a:cxn ang="0">
                    <a:pos x="19" y="315"/>
                  </a:cxn>
                  <a:cxn ang="0">
                    <a:pos x="26" y="315"/>
                  </a:cxn>
                  <a:cxn ang="0">
                    <a:pos x="32" y="305"/>
                  </a:cxn>
                  <a:cxn ang="0">
                    <a:pos x="39" y="305"/>
                  </a:cxn>
                  <a:cxn ang="0">
                    <a:pos x="39" y="295"/>
                  </a:cxn>
                  <a:cxn ang="0">
                    <a:pos x="46" y="286"/>
                  </a:cxn>
                  <a:cxn ang="0">
                    <a:pos x="46" y="152"/>
                  </a:cxn>
                  <a:cxn ang="0">
                    <a:pos x="46" y="143"/>
                  </a:cxn>
                  <a:cxn ang="0">
                    <a:pos x="53" y="143"/>
                  </a:cxn>
                  <a:cxn ang="0">
                    <a:pos x="53" y="133"/>
                  </a:cxn>
                  <a:cxn ang="0">
                    <a:pos x="59" y="133"/>
                  </a:cxn>
                  <a:cxn ang="0">
                    <a:pos x="66" y="123"/>
                  </a:cxn>
                  <a:cxn ang="0">
                    <a:pos x="66" y="114"/>
                  </a:cxn>
                  <a:cxn ang="0">
                    <a:pos x="73" y="114"/>
                  </a:cxn>
                  <a:cxn ang="0">
                    <a:pos x="73" y="105"/>
                  </a:cxn>
                  <a:cxn ang="0">
                    <a:pos x="79" y="95"/>
                  </a:cxn>
                  <a:cxn ang="0">
                    <a:pos x="79" y="76"/>
                  </a:cxn>
                  <a:cxn ang="0">
                    <a:pos x="79" y="66"/>
                  </a:cxn>
                  <a:cxn ang="0">
                    <a:pos x="86" y="57"/>
                  </a:cxn>
                  <a:cxn ang="0">
                    <a:pos x="86" y="38"/>
                  </a:cxn>
                  <a:cxn ang="0">
                    <a:pos x="86" y="28"/>
                  </a:cxn>
                  <a:cxn ang="0">
                    <a:pos x="86" y="19"/>
                  </a:cxn>
                  <a:cxn ang="0">
                    <a:pos x="86" y="0"/>
                  </a:cxn>
                </a:cxnLst>
                <a:rect l="0" t="0" r="r" b="b"/>
                <a:pathLst>
                  <a:path w="87" h="316">
                    <a:moveTo>
                      <a:pt x="86" y="0"/>
                    </a:moveTo>
                    <a:lnTo>
                      <a:pt x="86" y="0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28"/>
                    </a:lnTo>
                    <a:lnTo>
                      <a:pt x="66" y="57"/>
                    </a:lnTo>
                    <a:lnTo>
                      <a:pt x="59" y="66"/>
                    </a:lnTo>
                    <a:lnTo>
                      <a:pt x="53" y="85"/>
                    </a:lnTo>
                    <a:lnTo>
                      <a:pt x="46" y="9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6" y="133"/>
                    </a:lnTo>
                    <a:lnTo>
                      <a:pt x="19" y="143"/>
                    </a:lnTo>
                    <a:lnTo>
                      <a:pt x="12" y="152"/>
                    </a:lnTo>
                    <a:lnTo>
                      <a:pt x="0" y="171"/>
                    </a:lnTo>
                    <a:lnTo>
                      <a:pt x="0" y="286"/>
                    </a:lnTo>
                    <a:lnTo>
                      <a:pt x="0" y="295"/>
                    </a:lnTo>
                    <a:lnTo>
                      <a:pt x="6" y="305"/>
                    </a:lnTo>
                    <a:lnTo>
                      <a:pt x="12" y="305"/>
                    </a:lnTo>
                    <a:lnTo>
                      <a:pt x="19" y="315"/>
                    </a:lnTo>
                    <a:lnTo>
                      <a:pt x="26" y="315"/>
                    </a:lnTo>
                    <a:lnTo>
                      <a:pt x="32" y="305"/>
                    </a:lnTo>
                    <a:lnTo>
                      <a:pt x="39" y="305"/>
                    </a:lnTo>
                    <a:lnTo>
                      <a:pt x="39" y="295"/>
                    </a:lnTo>
                    <a:lnTo>
                      <a:pt x="46" y="286"/>
                    </a:lnTo>
                    <a:lnTo>
                      <a:pt x="46" y="152"/>
                    </a:lnTo>
                    <a:lnTo>
                      <a:pt x="46" y="143"/>
                    </a:lnTo>
                    <a:lnTo>
                      <a:pt x="53" y="143"/>
                    </a:lnTo>
                    <a:lnTo>
                      <a:pt x="53" y="133"/>
                    </a:lnTo>
                    <a:lnTo>
                      <a:pt x="59" y="133"/>
                    </a:lnTo>
                    <a:lnTo>
                      <a:pt x="66" y="123"/>
                    </a:lnTo>
                    <a:lnTo>
                      <a:pt x="66" y="114"/>
                    </a:lnTo>
                    <a:lnTo>
                      <a:pt x="73" y="114"/>
                    </a:lnTo>
                    <a:lnTo>
                      <a:pt x="73" y="105"/>
                    </a:lnTo>
                    <a:lnTo>
                      <a:pt x="79" y="95"/>
                    </a:lnTo>
                    <a:lnTo>
                      <a:pt x="79" y="76"/>
                    </a:lnTo>
                    <a:lnTo>
                      <a:pt x="79" y="66"/>
                    </a:lnTo>
                    <a:lnTo>
                      <a:pt x="86" y="57"/>
                    </a:lnTo>
                    <a:lnTo>
                      <a:pt x="86" y="38"/>
                    </a:lnTo>
                    <a:lnTo>
                      <a:pt x="86" y="28"/>
                    </a:lnTo>
                    <a:lnTo>
                      <a:pt x="86" y="19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007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Freeform 152"/>
              <p:cNvSpPr>
                <a:spLocks/>
              </p:cNvSpPr>
              <p:nvPr/>
            </p:nvSpPr>
            <p:spPr bwMode="auto">
              <a:xfrm>
                <a:off x="1205" y="3129"/>
                <a:ext cx="55" cy="96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7" y="85"/>
                  </a:cxn>
                  <a:cxn ang="0">
                    <a:pos x="13" y="75"/>
                  </a:cxn>
                  <a:cxn ang="0">
                    <a:pos x="27" y="66"/>
                  </a:cxn>
                  <a:cxn ang="0">
                    <a:pos x="33" y="47"/>
                  </a:cxn>
                  <a:cxn ang="0">
                    <a:pos x="40" y="47"/>
                  </a:cxn>
                  <a:cxn ang="0">
                    <a:pos x="47" y="37"/>
                  </a:cxn>
                  <a:cxn ang="0">
                    <a:pos x="53" y="19"/>
                  </a:cxn>
                  <a:cxn ang="0">
                    <a:pos x="53" y="9"/>
                  </a:cxn>
                  <a:cxn ang="0">
                    <a:pos x="61" y="0"/>
                  </a:cxn>
                </a:cxnLst>
                <a:rect l="0" t="0" r="r" b="b"/>
                <a:pathLst>
                  <a:path w="62" h="96">
                    <a:moveTo>
                      <a:pt x="0" y="95"/>
                    </a:moveTo>
                    <a:lnTo>
                      <a:pt x="7" y="85"/>
                    </a:lnTo>
                    <a:lnTo>
                      <a:pt x="13" y="75"/>
                    </a:lnTo>
                    <a:lnTo>
                      <a:pt x="27" y="66"/>
                    </a:lnTo>
                    <a:lnTo>
                      <a:pt x="33" y="47"/>
                    </a:lnTo>
                    <a:lnTo>
                      <a:pt x="40" y="47"/>
                    </a:lnTo>
                    <a:lnTo>
                      <a:pt x="47" y="37"/>
                    </a:lnTo>
                    <a:lnTo>
                      <a:pt x="53" y="19"/>
                    </a:lnTo>
                    <a:lnTo>
                      <a:pt x="53" y="9"/>
                    </a:lnTo>
                    <a:lnTo>
                      <a:pt x="6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Freeform 153"/>
              <p:cNvSpPr>
                <a:spLocks/>
              </p:cNvSpPr>
              <p:nvPr/>
            </p:nvSpPr>
            <p:spPr bwMode="auto">
              <a:xfrm>
                <a:off x="1022" y="1619"/>
                <a:ext cx="164" cy="80"/>
              </a:xfrm>
              <a:custGeom>
                <a:avLst/>
                <a:gdLst/>
                <a:ahLst/>
                <a:cxnLst>
                  <a:cxn ang="0">
                    <a:pos x="176" y="61"/>
                  </a:cxn>
                  <a:cxn ang="0">
                    <a:pos x="163" y="52"/>
                  </a:cxn>
                  <a:cxn ang="0">
                    <a:pos x="150" y="52"/>
                  </a:cxn>
                  <a:cxn ang="0">
                    <a:pos x="137" y="43"/>
                  </a:cxn>
                  <a:cxn ang="0">
                    <a:pos x="137" y="26"/>
                  </a:cxn>
                  <a:cxn ang="0">
                    <a:pos x="131" y="17"/>
                  </a:cxn>
                  <a:cxn ang="0">
                    <a:pos x="117" y="9"/>
                  </a:cxn>
                  <a:cxn ang="0">
                    <a:pos x="104" y="9"/>
                  </a:cxn>
                  <a:cxn ang="0">
                    <a:pos x="97" y="0"/>
                  </a:cxn>
                  <a:cxn ang="0">
                    <a:pos x="85" y="9"/>
                  </a:cxn>
                  <a:cxn ang="0">
                    <a:pos x="72" y="17"/>
                  </a:cxn>
                  <a:cxn ang="0">
                    <a:pos x="65" y="26"/>
                  </a:cxn>
                  <a:cxn ang="0">
                    <a:pos x="78" y="9"/>
                  </a:cxn>
                  <a:cxn ang="0">
                    <a:pos x="65" y="0"/>
                  </a:cxn>
                  <a:cxn ang="0">
                    <a:pos x="51" y="0"/>
                  </a:cxn>
                  <a:cxn ang="0">
                    <a:pos x="45" y="9"/>
                  </a:cxn>
                  <a:cxn ang="0">
                    <a:pos x="32" y="17"/>
                  </a:cxn>
                  <a:cxn ang="0">
                    <a:pos x="26" y="35"/>
                  </a:cxn>
                  <a:cxn ang="0">
                    <a:pos x="19" y="43"/>
                  </a:cxn>
                  <a:cxn ang="0">
                    <a:pos x="6" y="52"/>
                  </a:cxn>
                  <a:cxn ang="0">
                    <a:pos x="0" y="61"/>
                  </a:cxn>
                  <a:cxn ang="0">
                    <a:pos x="0" y="79"/>
                  </a:cxn>
                  <a:cxn ang="0">
                    <a:pos x="6" y="61"/>
                  </a:cxn>
                  <a:cxn ang="0">
                    <a:pos x="13" y="52"/>
                  </a:cxn>
                  <a:cxn ang="0">
                    <a:pos x="26" y="43"/>
                  </a:cxn>
                  <a:cxn ang="0">
                    <a:pos x="51" y="43"/>
                  </a:cxn>
                  <a:cxn ang="0">
                    <a:pos x="72" y="52"/>
                  </a:cxn>
                  <a:cxn ang="0">
                    <a:pos x="85" y="52"/>
                  </a:cxn>
                  <a:cxn ang="0">
                    <a:pos x="97" y="43"/>
                  </a:cxn>
                  <a:cxn ang="0">
                    <a:pos x="104" y="35"/>
                  </a:cxn>
                  <a:cxn ang="0">
                    <a:pos x="110" y="26"/>
                  </a:cxn>
                  <a:cxn ang="0">
                    <a:pos x="124" y="26"/>
                  </a:cxn>
                  <a:cxn ang="0">
                    <a:pos x="131" y="35"/>
                  </a:cxn>
                  <a:cxn ang="0">
                    <a:pos x="143" y="52"/>
                  </a:cxn>
                  <a:cxn ang="0">
                    <a:pos x="169" y="61"/>
                  </a:cxn>
                  <a:cxn ang="0">
                    <a:pos x="183" y="61"/>
                  </a:cxn>
                </a:cxnLst>
                <a:rect l="0" t="0" r="r" b="b"/>
                <a:pathLst>
                  <a:path w="184" h="80">
                    <a:moveTo>
                      <a:pt x="176" y="61"/>
                    </a:moveTo>
                    <a:lnTo>
                      <a:pt x="176" y="61"/>
                    </a:lnTo>
                    <a:lnTo>
                      <a:pt x="169" y="61"/>
                    </a:lnTo>
                    <a:lnTo>
                      <a:pt x="163" y="52"/>
                    </a:lnTo>
                    <a:lnTo>
                      <a:pt x="156" y="52"/>
                    </a:lnTo>
                    <a:lnTo>
                      <a:pt x="150" y="52"/>
                    </a:lnTo>
                    <a:lnTo>
                      <a:pt x="143" y="43"/>
                    </a:lnTo>
                    <a:lnTo>
                      <a:pt x="137" y="43"/>
                    </a:lnTo>
                    <a:lnTo>
                      <a:pt x="137" y="35"/>
                    </a:lnTo>
                    <a:lnTo>
                      <a:pt x="137" y="26"/>
                    </a:lnTo>
                    <a:lnTo>
                      <a:pt x="131" y="26"/>
                    </a:lnTo>
                    <a:lnTo>
                      <a:pt x="131" y="17"/>
                    </a:lnTo>
                    <a:lnTo>
                      <a:pt x="124" y="17"/>
                    </a:lnTo>
                    <a:lnTo>
                      <a:pt x="117" y="9"/>
                    </a:lnTo>
                    <a:lnTo>
                      <a:pt x="110" y="9"/>
                    </a:lnTo>
                    <a:lnTo>
                      <a:pt x="104" y="9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9"/>
                    </a:lnTo>
                    <a:lnTo>
                      <a:pt x="72" y="17"/>
                    </a:lnTo>
                    <a:lnTo>
                      <a:pt x="65" y="17"/>
                    </a:lnTo>
                    <a:lnTo>
                      <a:pt x="65" y="26"/>
                    </a:lnTo>
                    <a:lnTo>
                      <a:pt x="58" y="26"/>
                    </a:lnTo>
                    <a:lnTo>
                      <a:pt x="78" y="9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5" y="9"/>
                    </a:lnTo>
                    <a:lnTo>
                      <a:pt x="39" y="9"/>
                    </a:lnTo>
                    <a:lnTo>
                      <a:pt x="32" y="17"/>
                    </a:lnTo>
                    <a:lnTo>
                      <a:pt x="32" y="26"/>
                    </a:lnTo>
                    <a:lnTo>
                      <a:pt x="26" y="35"/>
                    </a:lnTo>
                    <a:lnTo>
                      <a:pt x="26" y="43"/>
                    </a:lnTo>
                    <a:lnTo>
                      <a:pt x="19" y="43"/>
                    </a:lnTo>
                    <a:lnTo>
                      <a:pt x="13" y="52"/>
                    </a:lnTo>
                    <a:lnTo>
                      <a:pt x="6" y="52"/>
                    </a:lnTo>
                    <a:lnTo>
                      <a:pt x="6" y="6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6" y="61"/>
                    </a:lnTo>
                    <a:lnTo>
                      <a:pt x="13" y="61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6" y="43"/>
                    </a:lnTo>
                    <a:lnTo>
                      <a:pt x="39" y="43"/>
                    </a:lnTo>
                    <a:lnTo>
                      <a:pt x="51" y="43"/>
                    </a:lnTo>
                    <a:lnTo>
                      <a:pt x="58" y="52"/>
                    </a:lnTo>
                    <a:lnTo>
                      <a:pt x="72" y="52"/>
                    </a:lnTo>
                    <a:lnTo>
                      <a:pt x="78" y="52"/>
                    </a:lnTo>
                    <a:lnTo>
                      <a:pt x="85" y="52"/>
                    </a:lnTo>
                    <a:lnTo>
                      <a:pt x="91" y="5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04" y="35"/>
                    </a:lnTo>
                    <a:lnTo>
                      <a:pt x="110" y="35"/>
                    </a:lnTo>
                    <a:lnTo>
                      <a:pt x="110" y="26"/>
                    </a:lnTo>
                    <a:lnTo>
                      <a:pt x="117" y="26"/>
                    </a:lnTo>
                    <a:lnTo>
                      <a:pt x="124" y="26"/>
                    </a:lnTo>
                    <a:lnTo>
                      <a:pt x="131" y="26"/>
                    </a:lnTo>
                    <a:lnTo>
                      <a:pt x="131" y="35"/>
                    </a:lnTo>
                    <a:lnTo>
                      <a:pt x="137" y="43"/>
                    </a:lnTo>
                    <a:lnTo>
                      <a:pt x="143" y="52"/>
                    </a:lnTo>
                    <a:lnTo>
                      <a:pt x="163" y="61"/>
                    </a:lnTo>
                    <a:lnTo>
                      <a:pt x="169" y="61"/>
                    </a:lnTo>
                    <a:lnTo>
                      <a:pt x="176" y="61"/>
                    </a:lnTo>
                    <a:lnTo>
                      <a:pt x="183" y="61"/>
                    </a:lnTo>
                    <a:lnTo>
                      <a:pt x="176" y="61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154"/>
              <p:cNvSpPr>
                <a:spLocks noChangeShapeType="1"/>
              </p:cNvSpPr>
              <p:nvPr/>
            </p:nvSpPr>
            <p:spPr bwMode="auto">
              <a:xfrm flipV="1">
                <a:off x="1190" y="2632"/>
                <a:ext cx="0" cy="58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0" name="Line 155"/>
              <p:cNvSpPr>
                <a:spLocks noChangeShapeType="1"/>
              </p:cNvSpPr>
              <p:nvPr/>
            </p:nvSpPr>
            <p:spPr bwMode="auto">
              <a:xfrm flipV="1">
                <a:off x="1190" y="2556"/>
                <a:ext cx="0" cy="5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1" name="Line 156"/>
              <p:cNvSpPr>
                <a:spLocks noChangeShapeType="1"/>
              </p:cNvSpPr>
              <p:nvPr/>
            </p:nvSpPr>
            <p:spPr bwMode="auto">
              <a:xfrm flipV="1">
                <a:off x="1190" y="2480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2" name="Freeform 157"/>
              <p:cNvSpPr>
                <a:spLocks/>
              </p:cNvSpPr>
              <p:nvPr/>
            </p:nvSpPr>
            <p:spPr bwMode="auto">
              <a:xfrm>
                <a:off x="1404" y="2393"/>
                <a:ext cx="173" cy="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20" y="28"/>
                  </a:cxn>
                  <a:cxn ang="0">
                    <a:pos x="27" y="38"/>
                  </a:cxn>
                  <a:cxn ang="0">
                    <a:pos x="33" y="47"/>
                  </a:cxn>
                  <a:cxn ang="0">
                    <a:pos x="40" y="57"/>
                  </a:cxn>
                  <a:cxn ang="0">
                    <a:pos x="47" y="66"/>
                  </a:cxn>
                  <a:cxn ang="0">
                    <a:pos x="53" y="76"/>
                  </a:cxn>
                  <a:cxn ang="0">
                    <a:pos x="67" y="105"/>
                  </a:cxn>
                  <a:cxn ang="0">
                    <a:pos x="73" y="114"/>
                  </a:cxn>
                  <a:cxn ang="0">
                    <a:pos x="73" y="133"/>
                  </a:cxn>
                  <a:cxn ang="0">
                    <a:pos x="80" y="143"/>
                  </a:cxn>
                  <a:cxn ang="0">
                    <a:pos x="80" y="152"/>
                  </a:cxn>
                  <a:cxn ang="0">
                    <a:pos x="87" y="162"/>
                  </a:cxn>
                  <a:cxn ang="0">
                    <a:pos x="87" y="171"/>
                  </a:cxn>
                  <a:cxn ang="0">
                    <a:pos x="93" y="181"/>
                  </a:cxn>
                  <a:cxn ang="0">
                    <a:pos x="100" y="191"/>
                  </a:cxn>
                  <a:cxn ang="0">
                    <a:pos x="100" y="200"/>
                  </a:cxn>
                  <a:cxn ang="0">
                    <a:pos x="106" y="200"/>
                  </a:cxn>
                  <a:cxn ang="0">
                    <a:pos x="113" y="209"/>
                  </a:cxn>
                  <a:cxn ang="0">
                    <a:pos x="126" y="219"/>
                  </a:cxn>
                  <a:cxn ang="0">
                    <a:pos x="133" y="229"/>
                  </a:cxn>
                  <a:cxn ang="0">
                    <a:pos x="146" y="248"/>
                  </a:cxn>
                  <a:cxn ang="0">
                    <a:pos x="160" y="257"/>
                  </a:cxn>
                  <a:cxn ang="0">
                    <a:pos x="166" y="267"/>
                  </a:cxn>
                  <a:cxn ang="0">
                    <a:pos x="173" y="276"/>
                  </a:cxn>
                  <a:cxn ang="0">
                    <a:pos x="180" y="286"/>
                  </a:cxn>
                  <a:cxn ang="0">
                    <a:pos x="187" y="295"/>
                  </a:cxn>
                  <a:cxn ang="0">
                    <a:pos x="194" y="305"/>
                  </a:cxn>
                  <a:cxn ang="0">
                    <a:pos x="194" y="315"/>
                  </a:cxn>
                </a:cxnLst>
                <a:rect l="0" t="0" r="r" b="b"/>
                <a:pathLst>
                  <a:path w="195" h="316">
                    <a:moveTo>
                      <a:pt x="0" y="0"/>
                    </a:moveTo>
                    <a:lnTo>
                      <a:pt x="6" y="9"/>
                    </a:lnTo>
                    <a:lnTo>
                      <a:pt x="20" y="28"/>
                    </a:lnTo>
                    <a:lnTo>
                      <a:pt x="27" y="38"/>
                    </a:lnTo>
                    <a:lnTo>
                      <a:pt x="33" y="47"/>
                    </a:lnTo>
                    <a:lnTo>
                      <a:pt x="40" y="57"/>
                    </a:lnTo>
                    <a:lnTo>
                      <a:pt x="47" y="66"/>
                    </a:lnTo>
                    <a:lnTo>
                      <a:pt x="53" y="76"/>
                    </a:lnTo>
                    <a:lnTo>
                      <a:pt x="67" y="105"/>
                    </a:lnTo>
                    <a:lnTo>
                      <a:pt x="73" y="114"/>
                    </a:lnTo>
                    <a:lnTo>
                      <a:pt x="73" y="133"/>
                    </a:lnTo>
                    <a:lnTo>
                      <a:pt x="80" y="143"/>
                    </a:lnTo>
                    <a:lnTo>
                      <a:pt x="80" y="152"/>
                    </a:lnTo>
                    <a:lnTo>
                      <a:pt x="87" y="162"/>
                    </a:lnTo>
                    <a:lnTo>
                      <a:pt x="87" y="171"/>
                    </a:lnTo>
                    <a:lnTo>
                      <a:pt x="93" y="181"/>
                    </a:lnTo>
                    <a:lnTo>
                      <a:pt x="100" y="191"/>
                    </a:lnTo>
                    <a:lnTo>
                      <a:pt x="100" y="200"/>
                    </a:lnTo>
                    <a:lnTo>
                      <a:pt x="106" y="200"/>
                    </a:lnTo>
                    <a:lnTo>
                      <a:pt x="113" y="209"/>
                    </a:lnTo>
                    <a:lnTo>
                      <a:pt x="126" y="219"/>
                    </a:lnTo>
                    <a:lnTo>
                      <a:pt x="133" y="229"/>
                    </a:lnTo>
                    <a:lnTo>
                      <a:pt x="146" y="248"/>
                    </a:lnTo>
                    <a:lnTo>
                      <a:pt x="160" y="257"/>
                    </a:lnTo>
                    <a:lnTo>
                      <a:pt x="166" y="267"/>
                    </a:lnTo>
                    <a:lnTo>
                      <a:pt x="173" y="276"/>
                    </a:lnTo>
                    <a:lnTo>
                      <a:pt x="180" y="286"/>
                    </a:lnTo>
                    <a:lnTo>
                      <a:pt x="187" y="295"/>
                    </a:lnTo>
                    <a:lnTo>
                      <a:pt x="194" y="305"/>
                    </a:lnTo>
                    <a:lnTo>
                      <a:pt x="194" y="31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73" name="Group 158"/>
              <p:cNvGrpSpPr>
                <a:grpSpLocks/>
              </p:cNvGrpSpPr>
              <p:nvPr/>
            </p:nvGrpSpPr>
            <p:grpSpPr bwMode="auto">
              <a:xfrm>
                <a:off x="1088" y="3396"/>
                <a:ext cx="256" cy="287"/>
                <a:chOff x="1804" y="3440"/>
                <a:chExt cx="289" cy="287"/>
              </a:xfrm>
            </p:grpSpPr>
            <p:sp>
              <p:nvSpPr>
                <p:cNvPr id="182" name="Freeform 159"/>
                <p:cNvSpPr>
                  <a:spLocks/>
                </p:cNvSpPr>
                <p:nvPr/>
              </p:nvSpPr>
              <p:spPr bwMode="auto">
                <a:xfrm>
                  <a:off x="1979" y="3468"/>
                  <a:ext cx="114" cy="1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6" y="19"/>
                    </a:cxn>
                    <a:cxn ang="0">
                      <a:pos x="13" y="38"/>
                    </a:cxn>
                    <a:cxn ang="0">
                      <a:pos x="19" y="48"/>
                    </a:cxn>
                    <a:cxn ang="0">
                      <a:pos x="26" y="67"/>
                    </a:cxn>
                    <a:cxn ang="0">
                      <a:pos x="33" y="105"/>
                    </a:cxn>
                    <a:cxn ang="0">
                      <a:pos x="33" y="124"/>
                    </a:cxn>
                    <a:cxn ang="0">
                      <a:pos x="39" y="143"/>
                    </a:cxn>
                    <a:cxn ang="0">
                      <a:pos x="53" y="163"/>
                    </a:cxn>
                    <a:cxn ang="0">
                      <a:pos x="53" y="172"/>
                    </a:cxn>
                    <a:cxn ang="0">
                      <a:pos x="59" y="172"/>
                    </a:cxn>
                    <a:cxn ang="0">
                      <a:pos x="66" y="182"/>
                    </a:cxn>
                    <a:cxn ang="0">
                      <a:pos x="73" y="182"/>
                    </a:cxn>
                    <a:cxn ang="0">
                      <a:pos x="86" y="192"/>
                    </a:cxn>
                    <a:cxn ang="0">
                      <a:pos x="93" y="192"/>
                    </a:cxn>
                    <a:cxn ang="0">
                      <a:pos x="99" y="192"/>
                    </a:cxn>
                    <a:cxn ang="0">
                      <a:pos x="113" y="192"/>
                    </a:cxn>
                  </a:cxnLst>
                  <a:rect l="0" t="0" r="r" b="b"/>
                  <a:pathLst>
                    <a:path w="114" h="193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3" y="38"/>
                      </a:lnTo>
                      <a:lnTo>
                        <a:pt x="19" y="48"/>
                      </a:lnTo>
                      <a:lnTo>
                        <a:pt x="26" y="67"/>
                      </a:lnTo>
                      <a:lnTo>
                        <a:pt x="33" y="105"/>
                      </a:lnTo>
                      <a:lnTo>
                        <a:pt x="33" y="124"/>
                      </a:lnTo>
                      <a:lnTo>
                        <a:pt x="39" y="143"/>
                      </a:lnTo>
                      <a:lnTo>
                        <a:pt x="53" y="163"/>
                      </a:lnTo>
                      <a:lnTo>
                        <a:pt x="53" y="172"/>
                      </a:lnTo>
                      <a:lnTo>
                        <a:pt x="59" y="172"/>
                      </a:lnTo>
                      <a:lnTo>
                        <a:pt x="66" y="182"/>
                      </a:lnTo>
                      <a:lnTo>
                        <a:pt x="73" y="182"/>
                      </a:lnTo>
                      <a:lnTo>
                        <a:pt x="86" y="192"/>
                      </a:lnTo>
                      <a:lnTo>
                        <a:pt x="93" y="192"/>
                      </a:lnTo>
                      <a:lnTo>
                        <a:pt x="99" y="192"/>
                      </a:lnTo>
                      <a:lnTo>
                        <a:pt x="113" y="192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3" name="Freeform 160"/>
                <p:cNvSpPr>
                  <a:spLocks/>
                </p:cNvSpPr>
                <p:nvPr/>
              </p:nvSpPr>
              <p:spPr bwMode="auto">
                <a:xfrm>
                  <a:off x="1804" y="3440"/>
                  <a:ext cx="127" cy="221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119" y="9"/>
                    </a:cxn>
                    <a:cxn ang="0">
                      <a:pos x="112" y="9"/>
                    </a:cxn>
                    <a:cxn ang="0">
                      <a:pos x="106" y="9"/>
                    </a:cxn>
                    <a:cxn ang="0">
                      <a:pos x="99" y="19"/>
                    </a:cxn>
                    <a:cxn ang="0">
                      <a:pos x="99" y="28"/>
                    </a:cxn>
                    <a:cxn ang="0">
                      <a:pos x="86" y="48"/>
                    </a:cxn>
                    <a:cxn ang="0">
                      <a:pos x="79" y="76"/>
                    </a:cxn>
                    <a:cxn ang="0">
                      <a:pos x="79" y="85"/>
                    </a:cxn>
                    <a:cxn ang="0">
                      <a:pos x="72" y="105"/>
                    </a:cxn>
                    <a:cxn ang="0">
                      <a:pos x="72" y="114"/>
                    </a:cxn>
                    <a:cxn ang="0">
                      <a:pos x="72" y="134"/>
                    </a:cxn>
                    <a:cxn ang="0">
                      <a:pos x="66" y="143"/>
                    </a:cxn>
                    <a:cxn ang="0">
                      <a:pos x="66" y="162"/>
                    </a:cxn>
                    <a:cxn ang="0">
                      <a:pos x="59" y="171"/>
                    </a:cxn>
                    <a:cxn ang="0">
                      <a:pos x="53" y="181"/>
                    </a:cxn>
                    <a:cxn ang="0">
                      <a:pos x="46" y="191"/>
                    </a:cxn>
                    <a:cxn ang="0">
                      <a:pos x="39" y="200"/>
                    </a:cxn>
                    <a:cxn ang="0">
                      <a:pos x="33" y="200"/>
                    </a:cxn>
                    <a:cxn ang="0">
                      <a:pos x="26" y="210"/>
                    </a:cxn>
                    <a:cxn ang="0">
                      <a:pos x="19" y="220"/>
                    </a:cxn>
                    <a:cxn ang="0">
                      <a:pos x="13" y="220"/>
                    </a:cxn>
                    <a:cxn ang="0">
                      <a:pos x="6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127" h="221">
                      <a:moveTo>
                        <a:pt x="126" y="0"/>
                      </a:moveTo>
                      <a:lnTo>
                        <a:pt x="119" y="9"/>
                      </a:lnTo>
                      <a:lnTo>
                        <a:pt x="112" y="9"/>
                      </a:lnTo>
                      <a:lnTo>
                        <a:pt x="106" y="9"/>
                      </a:lnTo>
                      <a:lnTo>
                        <a:pt x="99" y="19"/>
                      </a:lnTo>
                      <a:lnTo>
                        <a:pt x="99" y="28"/>
                      </a:lnTo>
                      <a:lnTo>
                        <a:pt x="86" y="48"/>
                      </a:lnTo>
                      <a:lnTo>
                        <a:pt x="79" y="76"/>
                      </a:lnTo>
                      <a:lnTo>
                        <a:pt x="79" y="85"/>
                      </a:lnTo>
                      <a:lnTo>
                        <a:pt x="72" y="105"/>
                      </a:lnTo>
                      <a:lnTo>
                        <a:pt x="72" y="114"/>
                      </a:lnTo>
                      <a:lnTo>
                        <a:pt x="72" y="134"/>
                      </a:lnTo>
                      <a:lnTo>
                        <a:pt x="66" y="143"/>
                      </a:lnTo>
                      <a:lnTo>
                        <a:pt x="66" y="162"/>
                      </a:lnTo>
                      <a:lnTo>
                        <a:pt x="59" y="171"/>
                      </a:lnTo>
                      <a:lnTo>
                        <a:pt x="53" y="181"/>
                      </a:lnTo>
                      <a:lnTo>
                        <a:pt x="46" y="191"/>
                      </a:lnTo>
                      <a:lnTo>
                        <a:pt x="39" y="200"/>
                      </a:lnTo>
                      <a:lnTo>
                        <a:pt x="33" y="200"/>
                      </a:lnTo>
                      <a:lnTo>
                        <a:pt x="26" y="210"/>
                      </a:lnTo>
                      <a:lnTo>
                        <a:pt x="19" y="220"/>
                      </a:lnTo>
                      <a:lnTo>
                        <a:pt x="13" y="220"/>
                      </a:lnTo>
                      <a:lnTo>
                        <a:pt x="6" y="220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4" name="Freeform 161"/>
                <p:cNvSpPr>
                  <a:spLocks/>
                </p:cNvSpPr>
                <p:nvPr/>
              </p:nvSpPr>
              <p:spPr bwMode="auto">
                <a:xfrm>
                  <a:off x="1951" y="3526"/>
                  <a:ext cx="20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0" y="28"/>
                    </a:cxn>
                    <a:cxn ang="0">
                      <a:pos x="0" y="37"/>
                    </a:cxn>
                    <a:cxn ang="0">
                      <a:pos x="19" y="47"/>
                    </a:cxn>
                    <a:cxn ang="0">
                      <a:pos x="19" y="85"/>
                    </a:cxn>
                    <a:cxn ang="0">
                      <a:pos x="19" y="123"/>
                    </a:cxn>
                    <a:cxn ang="0">
                      <a:pos x="19" y="142"/>
                    </a:cxn>
                    <a:cxn ang="0">
                      <a:pos x="19" y="162"/>
                    </a:cxn>
                    <a:cxn ang="0">
                      <a:pos x="19" y="180"/>
                    </a:cxn>
                    <a:cxn ang="0">
                      <a:pos x="19" y="190"/>
                    </a:cxn>
                    <a:cxn ang="0">
                      <a:pos x="19" y="200"/>
                    </a:cxn>
                  </a:cxnLst>
                  <a:rect l="0" t="0" r="r" b="b"/>
                  <a:pathLst>
                    <a:path w="20" h="2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19" y="47"/>
                      </a:lnTo>
                      <a:lnTo>
                        <a:pt x="19" y="85"/>
                      </a:lnTo>
                      <a:lnTo>
                        <a:pt x="19" y="123"/>
                      </a:lnTo>
                      <a:lnTo>
                        <a:pt x="19" y="142"/>
                      </a:lnTo>
                      <a:lnTo>
                        <a:pt x="19" y="162"/>
                      </a:lnTo>
                      <a:lnTo>
                        <a:pt x="19" y="180"/>
                      </a:lnTo>
                      <a:lnTo>
                        <a:pt x="19" y="190"/>
                      </a:lnTo>
                      <a:lnTo>
                        <a:pt x="19" y="20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" name="Freeform 162"/>
                <p:cNvSpPr>
                  <a:spLocks/>
                </p:cNvSpPr>
                <p:nvPr/>
              </p:nvSpPr>
              <p:spPr bwMode="auto">
                <a:xfrm>
                  <a:off x="1878" y="3488"/>
                  <a:ext cx="48" cy="210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7" y="9"/>
                    </a:cxn>
                    <a:cxn ang="0">
                      <a:pos x="40" y="19"/>
                    </a:cxn>
                    <a:cxn ang="0">
                      <a:pos x="33" y="28"/>
                    </a:cxn>
                    <a:cxn ang="0">
                      <a:pos x="33" y="37"/>
                    </a:cxn>
                    <a:cxn ang="0">
                      <a:pos x="26" y="57"/>
                    </a:cxn>
                    <a:cxn ang="0">
                      <a:pos x="26" y="66"/>
                    </a:cxn>
                    <a:cxn ang="0">
                      <a:pos x="26" y="94"/>
                    </a:cxn>
                    <a:cxn ang="0">
                      <a:pos x="26" y="132"/>
                    </a:cxn>
                    <a:cxn ang="0">
                      <a:pos x="26" y="142"/>
                    </a:cxn>
                    <a:cxn ang="0">
                      <a:pos x="26" y="161"/>
                    </a:cxn>
                    <a:cxn ang="0">
                      <a:pos x="20" y="171"/>
                    </a:cxn>
                    <a:cxn ang="0">
                      <a:pos x="13" y="189"/>
                    </a:cxn>
                    <a:cxn ang="0">
                      <a:pos x="6" y="199"/>
                    </a:cxn>
                    <a:cxn ang="0">
                      <a:pos x="0" y="199"/>
                    </a:cxn>
                    <a:cxn ang="0">
                      <a:pos x="0" y="209"/>
                    </a:cxn>
                    <a:cxn ang="0">
                      <a:pos x="0" y="199"/>
                    </a:cxn>
                  </a:cxnLst>
                  <a:rect l="0" t="0" r="r" b="b"/>
                  <a:pathLst>
                    <a:path w="48" h="210">
                      <a:moveTo>
                        <a:pt x="47" y="0"/>
                      </a:moveTo>
                      <a:lnTo>
                        <a:pt x="47" y="9"/>
                      </a:lnTo>
                      <a:lnTo>
                        <a:pt x="40" y="19"/>
                      </a:lnTo>
                      <a:lnTo>
                        <a:pt x="33" y="28"/>
                      </a:lnTo>
                      <a:lnTo>
                        <a:pt x="33" y="37"/>
                      </a:lnTo>
                      <a:lnTo>
                        <a:pt x="26" y="57"/>
                      </a:lnTo>
                      <a:lnTo>
                        <a:pt x="26" y="66"/>
                      </a:lnTo>
                      <a:lnTo>
                        <a:pt x="26" y="94"/>
                      </a:lnTo>
                      <a:lnTo>
                        <a:pt x="26" y="132"/>
                      </a:lnTo>
                      <a:lnTo>
                        <a:pt x="26" y="142"/>
                      </a:lnTo>
                      <a:lnTo>
                        <a:pt x="26" y="161"/>
                      </a:lnTo>
                      <a:lnTo>
                        <a:pt x="20" y="171"/>
                      </a:lnTo>
                      <a:lnTo>
                        <a:pt x="13" y="189"/>
                      </a:lnTo>
                      <a:lnTo>
                        <a:pt x="6" y="199"/>
                      </a:lnTo>
                      <a:lnTo>
                        <a:pt x="0" y="199"/>
                      </a:lnTo>
                      <a:lnTo>
                        <a:pt x="0" y="209"/>
                      </a:lnTo>
                      <a:lnTo>
                        <a:pt x="0" y="199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74" name="Freeform 163"/>
              <p:cNvSpPr>
                <a:spLocks/>
              </p:cNvSpPr>
              <p:nvPr/>
            </p:nvSpPr>
            <p:spPr bwMode="auto">
              <a:xfrm>
                <a:off x="1226" y="3444"/>
                <a:ext cx="42" cy="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9"/>
                  </a:cxn>
                  <a:cxn ang="0">
                    <a:pos x="12" y="37"/>
                  </a:cxn>
                  <a:cxn ang="0">
                    <a:pos x="12" y="76"/>
                  </a:cxn>
                  <a:cxn ang="0">
                    <a:pos x="19" y="114"/>
                  </a:cxn>
                  <a:cxn ang="0">
                    <a:pos x="19" y="133"/>
                  </a:cxn>
                  <a:cxn ang="0">
                    <a:pos x="26" y="142"/>
                  </a:cxn>
                  <a:cxn ang="0">
                    <a:pos x="33" y="171"/>
                  </a:cxn>
                  <a:cxn ang="0">
                    <a:pos x="39" y="180"/>
                  </a:cxn>
                  <a:cxn ang="0">
                    <a:pos x="39" y="190"/>
                  </a:cxn>
                  <a:cxn ang="0">
                    <a:pos x="46" y="190"/>
                  </a:cxn>
                  <a:cxn ang="0">
                    <a:pos x="46" y="200"/>
                  </a:cxn>
                  <a:cxn ang="0">
                    <a:pos x="46" y="190"/>
                  </a:cxn>
                </a:cxnLst>
                <a:rect l="0" t="0" r="r" b="b"/>
                <a:pathLst>
                  <a:path w="47" h="201">
                    <a:moveTo>
                      <a:pt x="0" y="0"/>
                    </a:moveTo>
                    <a:lnTo>
                      <a:pt x="6" y="19"/>
                    </a:lnTo>
                    <a:lnTo>
                      <a:pt x="12" y="37"/>
                    </a:lnTo>
                    <a:lnTo>
                      <a:pt x="12" y="76"/>
                    </a:lnTo>
                    <a:lnTo>
                      <a:pt x="19" y="114"/>
                    </a:lnTo>
                    <a:lnTo>
                      <a:pt x="19" y="133"/>
                    </a:lnTo>
                    <a:lnTo>
                      <a:pt x="26" y="142"/>
                    </a:lnTo>
                    <a:lnTo>
                      <a:pt x="33" y="171"/>
                    </a:lnTo>
                    <a:lnTo>
                      <a:pt x="39" y="180"/>
                    </a:lnTo>
                    <a:lnTo>
                      <a:pt x="39" y="190"/>
                    </a:lnTo>
                    <a:lnTo>
                      <a:pt x="46" y="190"/>
                    </a:lnTo>
                    <a:lnTo>
                      <a:pt x="46" y="200"/>
                    </a:lnTo>
                    <a:lnTo>
                      <a:pt x="46" y="19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Freeform 164"/>
              <p:cNvSpPr>
                <a:spLocks/>
              </p:cNvSpPr>
              <p:nvPr/>
            </p:nvSpPr>
            <p:spPr bwMode="auto">
              <a:xfrm>
                <a:off x="1118" y="3492"/>
                <a:ext cx="59" cy="144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19"/>
                  </a:cxn>
                  <a:cxn ang="0">
                    <a:pos x="52" y="47"/>
                  </a:cxn>
                  <a:cxn ang="0">
                    <a:pos x="52" y="66"/>
                  </a:cxn>
                  <a:cxn ang="0">
                    <a:pos x="45" y="85"/>
                  </a:cxn>
                  <a:cxn ang="0">
                    <a:pos x="45" y="95"/>
                  </a:cxn>
                  <a:cxn ang="0">
                    <a:pos x="39" y="10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5" y="123"/>
                  </a:cxn>
                  <a:cxn ang="0">
                    <a:pos x="25" y="133"/>
                  </a:cxn>
                  <a:cxn ang="0">
                    <a:pos x="19" y="133"/>
                  </a:cxn>
                  <a:cxn ang="0">
                    <a:pos x="12" y="143"/>
                  </a:cxn>
                  <a:cxn ang="0">
                    <a:pos x="6" y="143"/>
                  </a:cxn>
                  <a:cxn ang="0">
                    <a:pos x="0" y="143"/>
                  </a:cxn>
                </a:cxnLst>
                <a:rect l="0" t="0" r="r" b="b"/>
                <a:pathLst>
                  <a:path w="66" h="144">
                    <a:moveTo>
                      <a:pt x="65" y="0"/>
                    </a:moveTo>
                    <a:lnTo>
                      <a:pt x="58" y="19"/>
                    </a:lnTo>
                    <a:lnTo>
                      <a:pt x="52" y="47"/>
                    </a:lnTo>
                    <a:lnTo>
                      <a:pt x="52" y="66"/>
                    </a:lnTo>
                    <a:lnTo>
                      <a:pt x="45" y="85"/>
                    </a:lnTo>
                    <a:lnTo>
                      <a:pt x="45" y="95"/>
                    </a:lnTo>
                    <a:lnTo>
                      <a:pt x="39" y="10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5" y="123"/>
                    </a:lnTo>
                    <a:lnTo>
                      <a:pt x="25" y="133"/>
                    </a:lnTo>
                    <a:lnTo>
                      <a:pt x="19" y="133"/>
                    </a:lnTo>
                    <a:lnTo>
                      <a:pt x="12" y="143"/>
                    </a:lnTo>
                    <a:lnTo>
                      <a:pt x="6" y="143"/>
                    </a:lnTo>
                    <a:lnTo>
                      <a:pt x="0" y="143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165"/>
              <p:cNvSpPr>
                <a:spLocks/>
              </p:cNvSpPr>
              <p:nvPr/>
            </p:nvSpPr>
            <p:spPr bwMode="auto">
              <a:xfrm>
                <a:off x="1054" y="3387"/>
                <a:ext cx="143" cy="23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3" y="9"/>
                  </a:cxn>
                  <a:cxn ang="0">
                    <a:pos x="146" y="9"/>
                  </a:cxn>
                  <a:cxn ang="0">
                    <a:pos x="139" y="19"/>
                  </a:cxn>
                  <a:cxn ang="0">
                    <a:pos x="133" y="28"/>
                  </a:cxn>
                  <a:cxn ang="0">
                    <a:pos x="133" y="38"/>
                  </a:cxn>
                  <a:cxn ang="0">
                    <a:pos x="126" y="47"/>
                  </a:cxn>
                  <a:cxn ang="0">
                    <a:pos x="119" y="66"/>
                  </a:cxn>
                  <a:cxn ang="0">
                    <a:pos x="113" y="95"/>
                  </a:cxn>
                  <a:cxn ang="0">
                    <a:pos x="113" y="114"/>
                  </a:cxn>
                  <a:cxn ang="0">
                    <a:pos x="106" y="143"/>
                  </a:cxn>
                  <a:cxn ang="0">
                    <a:pos x="99" y="162"/>
                  </a:cxn>
                  <a:cxn ang="0">
                    <a:pos x="99" y="171"/>
                  </a:cxn>
                  <a:cxn ang="0">
                    <a:pos x="93" y="181"/>
                  </a:cxn>
                  <a:cxn ang="0">
                    <a:pos x="86" y="191"/>
                  </a:cxn>
                  <a:cxn ang="0">
                    <a:pos x="80" y="200"/>
                  </a:cxn>
                  <a:cxn ang="0">
                    <a:pos x="73" y="200"/>
                  </a:cxn>
                  <a:cxn ang="0">
                    <a:pos x="73" y="209"/>
                  </a:cxn>
                  <a:cxn ang="0">
                    <a:pos x="66" y="209"/>
                  </a:cxn>
                  <a:cxn ang="0">
                    <a:pos x="60" y="219"/>
                  </a:cxn>
                  <a:cxn ang="0">
                    <a:pos x="46" y="219"/>
                  </a:cxn>
                  <a:cxn ang="0">
                    <a:pos x="40" y="229"/>
                  </a:cxn>
                  <a:cxn ang="0">
                    <a:pos x="27" y="229"/>
                  </a:cxn>
                  <a:cxn ang="0">
                    <a:pos x="13" y="229"/>
                  </a:cxn>
                  <a:cxn ang="0">
                    <a:pos x="0" y="229"/>
                  </a:cxn>
                  <a:cxn ang="0">
                    <a:pos x="0" y="219"/>
                  </a:cxn>
                </a:cxnLst>
                <a:rect l="0" t="0" r="r" b="b"/>
                <a:pathLst>
                  <a:path w="161" h="230">
                    <a:moveTo>
                      <a:pt x="160" y="0"/>
                    </a:moveTo>
                    <a:lnTo>
                      <a:pt x="153" y="9"/>
                    </a:lnTo>
                    <a:lnTo>
                      <a:pt x="146" y="9"/>
                    </a:lnTo>
                    <a:lnTo>
                      <a:pt x="139" y="19"/>
                    </a:lnTo>
                    <a:lnTo>
                      <a:pt x="133" y="28"/>
                    </a:lnTo>
                    <a:lnTo>
                      <a:pt x="133" y="38"/>
                    </a:lnTo>
                    <a:lnTo>
                      <a:pt x="126" y="47"/>
                    </a:lnTo>
                    <a:lnTo>
                      <a:pt x="119" y="66"/>
                    </a:lnTo>
                    <a:lnTo>
                      <a:pt x="113" y="95"/>
                    </a:lnTo>
                    <a:lnTo>
                      <a:pt x="113" y="114"/>
                    </a:lnTo>
                    <a:lnTo>
                      <a:pt x="106" y="143"/>
                    </a:lnTo>
                    <a:lnTo>
                      <a:pt x="99" y="162"/>
                    </a:lnTo>
                    <a:lnTo>
                      <a:pt x="99" y="171"/>
                    </a:lnTo>
                    <a:lnTo>
                      <a:pt x="93" y="181"/>
                    </a:lnTo>
                    <a:lnTo>
                      <a:pt x="86" y="191"/>
                    </a:lnTo>
                    <a:lnTo>
                      <a:pt x="80" y="200"/>
                    </a:lnTo>
                    <a:lnTo>
                      <a:pt x="73" y="200"/>
                    </a:lnTo>
                    <a:lnTo>
                      <a:pt x="73" y="209"/>
                    </a:lnTo>
                    <a:lnTo>
                      <a:pt x="66" y="209"/>
                    </a:lnTo>
                    <a:lnTo>
                      <a:pt x="60" y="219"/>
                    </a:lnTo>
                    <a:lnTo>
                      <a:pt x="46" y="219"/>
                    </a:lnTo>
                    <a:lnTo>
                      <a:pt x="40" y="229"/>
                    </a:lnTo>
                    <a:lnTo>
                      <a:pt x="27" y="229"/>
                    </a:lnTo>
                    <a:lnTo>
                      <a:pt x="13" y="229"/>
                    </a:lnTo>
                    <a:lnTo>
                      <a:pt x="0" y="229"/>
                    </a:lnTo>
                    <a:lnTo>
                      <a:pt x="0" y="219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Freeform 166"/>
              <p:cNvSpPr>
                <a:spLocks/>
              </p:cNvSpPr>
              <p:nvPr/>
            </p:nvSpPr>
            <p:spPr bwMode="auto">
              <a:xfrm>
                <a:off x="1148" y="3405"/>
                <a:ext cx="67" cy="221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9"/>
                  </a:cxn>
                  <a:cxn ang="0">
                    <a:pos x="60" y="9"/>
                  </a:cxn>
                  <a:cxn ang="0">
                    <a:pos x="53" y="19"/>
                  </a:cxn>
                  <a:cxn ang="0">
                    <a:pos x="53" y="28"/>
                  </a:cxn>
                  <a:cxn ang="0">
                    <a:pos x="40" y="47"/>
                  </a:cxn>
                  <a:cxn ang="0">
                    <a:pos x="40" y="57"/>
                  </a:cxn>
                  <a:cxn ang="0">
                    <a:pos x="40" y="66"/>
                  </a:cxn>
                  <a:cxn ang="0">
                    <a:pos x="27" y="133"/>
                  </a:cxn>
                  <a:cxn ang="0">
                    <a:pos x="20" y="162"/>
                  </a:cxn>
                  <a:cxn ang="0">
                    <a:pos x="13" y="191"/>
                  </a:cxn>
                  <a:cxn ang="0">
                    <a:pos x="13" y="200"/>
                  </a:cxn>
                  <a:cxn ang="0">
                    <a:pos x="7" y="210"/>
                  </a:cxn>
                  <a:cxn ang="0">
                    <a:pos x="0" y="220"/>
                  </a:cxn>
                </a:cxnLst>
                <a:rect l="0" t="0" r="r" b="b"/>
                <a:pathLst>
                  <a:path w="75" h="221">
                    <a:moveTo>
                      <a:pt x="74" y="0"/>
                    </a:moveTo>
                    <a:lnTo>
                      <a:pt x="66" y="9"/>
                    </a:lnTo>
                    <a:lnTo>
                      <a:pt x="60" y="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40" y="47"/>
                    </a:lnTo>
                    <a:lnTo>
                      <a:pt x="40" y="57"/>
                    </a:lnTo>
                    <a:lnTo>
                      <a:pt x="40" y="66"/>
                    </a:lnTo>
                    <a:lnTo>
                      <a:pt x="27" y="133"/>
                    </a:lnTo>
                    <a:lnTo>
                      <a:pt x="20" y="162"/>
                    </a:lnTo>
                    <a:lnTo>
                      <a:pt x="13" y="191"/>
                    </a:lnTo>
                    <a:lnTo>
                      <a:pt x="13" y="200"/>
                    </a:lnTo>
                    <a:lnTo>
                      <a:pt x="7" y="210"/>
                    </a:lnTo>
                    <a:lnTo>
                      <a:pt x="0" y="22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Freeform 167"/>
              <p:cNvSpPr>
                <a:spLocks/>
              </p:cNvSpPr>
              <p:nvPr/>
            </p:nvSpPr>
            <p:spPr bwMode="auto">
              <a:xfrm>
                <a:off x="1176" y="3405"/>
                <a:ext cx="50" cy="24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1" y="19"/>
                  </a:cxn>
                  <a:cxn ang="0">
                    <a:pos x="41" y="28"/>
                  </a:cxn>
                  <a:cxn ang="0">
                    <a:pos x="34" y="37"/>
                  </a:cxn>
                  <a:cxn ang="0">
                    <a:pos x="34" y="57"/>
                  </a:cxn>
                  <a:cxn ang="0">
                    <a:pos x="34" y="66"/>
                  </a:cxn>
                  <a:cxn ang="0">
                    <a:pos x="27" y="95"/>
                  </a:cxn>
                  <a:cxn ang="0">
                    <a:pos x="27" y="143"/>
                  </a:cxn>
                  <a:cxn ang="0">
                    <a:pos x="27" y="171"/>
                  </a:cxn>
                  <a:cxn ang="0">
                    <a:pos x="20" y="200"/>
                  </a:cxn>
                  <a:cxn ang="0">
                    <a:pos x="20" y="210"/>
                  </a:cxn>
                  <a:cxn ang="0">
                    <a:pos x="20" y="219"/>
                  </a:cxn>
                  <a:cxn ang="0">
                    <a:pos x="13" y="228"/>
                  </a:cxn>
                  <a:cxn ang="0">
                    <a:pos x="7" y="238"/>
                  </a:cxn>
                  <a:cxn ang="0">
                    <a:pos x="0" y="238"/>
                  </a:cxn>
                  <a:cxn ang="0">
                    <a:pos x="0" y="248"/>
                  </a:cxn>
                </a:cxnLst>
                <a:rect l="0" t="0" r="r" b="b"/>
                <a:pathLst>
                  <a:path w="56" h="249">
                    <a:moveTo>
                      <a:pt x="55" y="0"/>
                    </a:moveTo>
                    <a:lnTo>
                      <a:pt x="41" y="19"/>
                    </a:lnTo>
                    <a:lnTo>
                      <a:pt x="41" y="28"/>
                    </a:lnTo>
                    <a:lnTo>
                      <a:pt x="34" y="37"/>
                    </a:lnTo>
                    <a:lnTo>
                      <a:pt x="34" y="57"/>
                    </a:lnTo>
                    <a:lnTo>
                      <a:pt x="34" y="66"/>
                    </a:lnTo>
                    <a:lnTo>
                      <a:pt x="27" y="95"/>
                    </a:lnTo>
                    <a:lnTo>
                      <a:pt x="27" y="143"/>
                    </a:lnTo>
                    <a:lnTo>
                      <a:pt x="27" y="171"/>
                    </a:lnTo>
                    <a:lnTo>
                      <a:pt x="20" y="200"/>
                    </a:lnTo>
                    <a:lnTo>
                      <a:pt x="20" y="210"/>
                    </a:lnTo>
                    <a:lnTo>
                      <a:pt x="20" y="219"/>
                    </a:lnTo>
                    <a:lnTo>
                      <a:pt x="13" y="228"/>
                    </a:lnTo>
                    <a:lnTo>
                      <a:pt x="7" y="238"/>
                    </a:lnTo>
                    <a:lnTo>
                      <a:pt x="0" y="238"/>
                    </a:lnTo>
                    <a:lnTo>
                      <a:pt x="0" y="248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Freeform 168"/>
              <p:cNvSpPr>
                <a:spLocks/>
              </p:cNvSpPr>
              <p:nvPr/>
            </p:nvSpPr>
            <p:spPr bwMode="auto">
              <a:xfrm>
                <a:off x="1229" y="3396"/>
                <a:ext cx="96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57"/>
                  </a:cxn>
                  <a:cxn ang="0">
                    <a:pos x="46" y="76"/>
                  </a:cxn>
                  <a:cxn ang="0">
                    <a:pos x="60" y="95"/>
                  </a:cxn>
                  <a:cxn ang="0">
                    <a:pos x="60" y="105"/>
                  </a:cxn>
                  <a:cxn ang="0">
                    <a:pos x="60" y="114"/>
                  </a:cxn>
                  <a:cxn ang="0">
                    <a:pos x="66" y="133"/>
                  </a:cxn>
                  <a:cxn ang="0">
                    <a:pos x="73" y="162"/>
                  </a:cxn>
                  <a:cxn ang="0">
                    <a:pos x="80" y="181"/>
                  </a:cxn>
                  <a:cxn ang="0">
                    <a:pos x="86" y="181"/>
                  </a:cxn>
                  <a:cxn ang="0">
                    <a:pos x="86" y="190"/>
                  </a:cxn>
                  <a:cxn ang="0">
                    <a:pos x="93" y="200"/>
                  </a:cxn>
                  <a:cxn ang="0">
                    <a:pos x="100" y="200"/>
                  </a:cxn>
                  <a:cxn ang="0">
                    <a:pos x="107" y="210"/>
                  </a:cxn>
                </a:cxnLst>
                <a:rect l="0" t="0" r="r" b="b"/>
                <a:pathLst>
                  <a:path w="108" h="211">
                    <a:moveTo>
                      <a:pt x="0" y="0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57"/>
                    </a:lnTo>
                    <a:lnTo>
                      <a:pt x="46" y="76"/>
                    </a:lnTo>
                    <a:lnTo>
                      <a:pt x="60" y="95"/>
                    </a:lnTo>
                    <a:lnTo>
                      <a:pt x="60" y="105"/>
                    </a:lnTo>
                    <a:lnTo>
                      <a:pt x="60" y="114"/>
                    </a:lnTo>
                    <a:lnTo>
                      <a:pt x="66" y="133"/>
                    </a:lnTo>
                    <a:lnTo>
                      <a:pt x="73" y="162"/>
                    </a:lnTo>
                    <a:lnTo>
                      <a:pt x="80" y="181"/>
                    </a:lnTo>
                    <a:lnTo>
                      <a:pt x="86" y="181"/>
                    </a:lnTo>
                    <a:lnTo>
                      <a:pt x="86" y="190"/>
                    </a:lnTo>
                    <a:lnTo>
                      <a:pt x="93" y="200"/>
                    </a:lnTo>
                    <a:lnTo>
                      <a:pt x="100" y="200"/>
                    </a:lnTo>
                    <a:lnTo>
                      <a:pt x="107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Freeform 169"/>
              <p:cNvSpPr>
                <a:spLocks/>
              </p:cNvSpPr>
              <p:nvPr/>
            </p:nvSpPr>
            <p:spPr bwMode="auto">
              <a:xfrm>
                <a:off x="1231" y="3387"/>
                <a:ext cx="119" cy="210"/>
              </a:xfrm>
              <a:custGeom>
                <a:avLst/>
                <a:gdLst/>
                <a:ahLst/>
                <a:cxnLst>
                  <a:cxn ang="0">
                    <a:pos x="133" y="209"/>
                  </a:cxn>
                  <a:cxn ang="0">
                    <a:pos x="126" y="209"/>
                  </a:cxn>
                  <a:cxn ang="0">
                    <a:pos x="119" y="209"/>
                  </a:cxn>
                  <a:cxn ang="0">
                    <a:pos x="113" y="199"/>
                  </a:cxn>
                  <a:cxn ang="0">
                    <a:pos x="106" y="189"/>
                  </a:cxn>
                  <a:cxn ang="0">
                    <a:pos x="73" y="104"/>
                  </a:cxn>
                  <a:cxn ang="0">
                    <a:pos x="59" y="66"/>
                  </a:cxn>
                  <a:cxn ang="0">
                    <a:pos x="39" y="28"/>
                  </a:cxn>
                  <a:cxn ang="0">
                    <a:pos x="39" y="19"/>
                  </a:cxn>
                  <a:cxn ang="0">
                    <a:pos x="33" y="19"/>
                  </a:cxn>
                  <a:cxn ang="0">
                    <a:pos x="26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34" h="210">
                    <a:moveTo>
                      <a:pt x="133" y="209"/>
                    </a:moveTo>
                    <a:lnTo>
                      <a:pt x="126" y="209"/>
                    </a:lnTo>
                    <a:lnTo>
                      <a:pt x="119" y="209"/>
                    </a:lnTo>
                    <a:lnTo>
                      <a:pt x="113" y="199"/>
                    </a:lnTo>
                    <a:lnTo>
                      <a:pt x="106" y="189"/>
                    </a:lnTo>
                    <a:lnTo>
                      <a:pt x="73" y="104"/>
                    </a:lnTo>
                    <a:lnTo>
                      <a:pt x="59" y="66"/>
                    </a:lnTo>
                    <a:lnTo>
                      <a:pt x="39" y="28"/>
                    </a:lnTo>
                    <a:lnTo>
                      <a:pt x="39" y="19"/>
                    </a:lnTo>
                    <a:lnTo>
                      <a:pt x="33" y="19"/>
                    </a:lnTo>
                    <a:lnTo>
                      <a:pt x="26" y="9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Freeform 170"/>
              <p:cNvSpPr>
                <a:spLocks/>
              </p:cNvSpPr>
              <p:nvPr/>
            </p:nvSpPr>
            <p:spPr bwMode="auto">
              <a:xfrm>
                <a:off x="1226" y="3415"/>
                <a:ext cx="97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9"/>
                  </a:cxn>
                  <a:cxn ang="0">
                    <a:pos x="20" y="19"/>
                  </a:cxn>
                  <a:cxn ang="0">
                    <a:pos x="20" y="37"/>
                  </a:cxn>
                  <a:cxn ang="0">
                    <a:pos x="27" y="47"/>
                  </a:cxn>
                  <a:cxn ang="0">
                    <a:pos x="33" y="76"/>
                  </a:cxn>
                  <a:cxn ang="0">
                    <a:pos x="33" y="95"/>
                  </a:cxn>
                  <a:cxn ang="0">
                    <a:pos x="40" y="105"/>
                  </a:cxn>
                  <a:cxn ang="0">
                    <a:pos x="47" y="133"/>
                  </a:cxn>
                  <a:cxn ang="0">
                    <a:pos x="47" y="152"/>
                  </a:cxn>
                  <a:cxn ang="0">
                    <a:pos x="54" y="162"/>
                  </a:cxn>
                  <a:cxn ang="0">
                    <a:pos x="54" y="181"/>
                  </a:cxn>
                  <a:cxn ang="0">
                    <a:pos x="60" y="190"/>
                  </a:cxn>
                  <a:cxn ang="0">
                    <a:pos x="67" y="190"/>
                  </a:cxn>
                  <a:cxn ang="0">
                    <a:pos x="74" y="200"/>
                  </a:cxn>
                  <a:cxn ang="0">
                    <a:pos x="80" y="210"/>
                  </a:cxn>
                  <a:cxn ang="0">
                    <a:pos x="87" y="210"/>
                  </a:cxn>
                  <a:cxn ang="0">
                    <a:pos x="101" y="210"/>
                  </a:cxn>
                  <a:cxn ang="0">
                    <a:pos x="108" y="210"/>
                  </a:cxn>
                </a:cxnLst>
                <a:rect l="0" t="0" r="r" b="b"/>
                <a:pathLst>
                  <a:path w="109" h="211">
                    <a:moveTo>
                      <a:pt x="0" y="0"/>
                    </a:moveTo>
                    <a:lnTo>
                      <a:pt x="13" y="9"/>
                    </a:lnTo>
                    <a:lnTo>
                      <a:pt x="20" y="19"/>
                    </a:lnTo>
                    <a:lnTo>
                      <a:pt x="20" y="37"/>
                    </a:lnTo>
                    <a:lnTo>
                      <a:pt x="27" y="47"/>
                    </a:lnTo>
                    <a:lnTo>
                      <a:pt x="33" y="76"/>
                    </a:lnTo>
                    <a:lnTo>
                      <a:pt x="33" y="95"/>
                    </a:lnTo>
                    <a:lnTo>
                      <a:pt x="40" y="105"/>
                    </a:lnTo>
                    <a:lnTo>
                      <a:pt x="47" y="133"/>
                    </a:lnTo>
                    <a:lnTo>
                      <a:pt x="47" y="152"/>
                    </a:lnTo>
                    <a:lnTo>
                      <a:pt x="54" y="162"/>
                    </a:lnTo>
                    <a:lnTo>
                      <a:pt x="54" y="181"/>
                    </a:lnTo>
                    <a:lnTo>
                      <a:pt x="60" y="190"/>
                    </a:lnTo>
                    <a:lnTo>
                      <a:pt x="67" y="190"/>
                    </a:lnTo>
                    <a:lnTo>
                      <a:pt x="74" y="200"/>
                    </a:lnTo>
                    <a:lnTo>
                      <a:pt x="80" y="210"/>
                    </a:lnTo>
                    <a:lnTo>
                      <a:pt x="87" y="210"/>
                    </a:lnTo>
                    <a:lnTo>
                      <a:pt x="101" y="210"/>
                    </a:lnTo>
                    <a:lnTo>
                      <a:pt x="108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137" name="Picture 171"/>
            <p:cNvPicPr>
              <a:picLocks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160"/>
              <a:ext cx="12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8" name="Freeform 172"/>
            <p:cNvSpPr>
              <a:spLocks/>
            </p:cNvSpPr>
            <p:nvPr/>
          </p:nvSpPr>
          <p:spPr bwMode="auto">
            <a:xfrm>
              <a:off x="1130" y="1440"/>
              <a:ext cx="140" cy="163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0"/>
                </a:cxn>
                <a:cxn ang="0">
                  <a:pos x="59" y="92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8" y="0"/>
                </a:cxn>
                <a:cxn ang="0">
                  <a:pos x="98" y="32"/>
                </a:cxn>
                <a:cxn ang="0">
                  <a:pos x="85" y="69"/>
                </a:cxn>
                <a:cxn ang="0">
                  <a:pos x="74" y="100"/>
                </a:cxn>
                <a:cxn ang="0">
                  <a:pos x="68" y="131"/>
                </a:cxn>
                <a:cxn ang="0">
                  <a:pos x="75" y="145"/>
                </a:cxn>
                <a:cxn ang="0">
                  <a:pos x="94" y="136"/>
                </a:cxn>
                <a:cxn ang="0">
                  <a:pos x="110" y="124"/>
                </a:cxn>
                <a:cxn ang="0">
                  <a:pos x="126" y="110"/>
                </a:cxn>
                <a:cxn ang="0">
                  <a:pos x="133" y="103"/>
                </a:cxn>
                <a:cxn ang="0">
                  <a:pos x="139" y="110"/>
                </a:cxn>
                <a:cxn ang="0">
                  <a:pos x="147" y="119"/>
                </a:cxn>
                <a:cxn ang="0">
                  <a:pos x="154" y="131"/>
                </a:cxn>
                <a:cxn ang="0">
                  <a:pos x="149" y="137"/>
                </a:cxn>
                <a:cxn ang="0">
                  <a:pos x="136" y="138"/>
                </a:cxn>
                <a:cxn ang="0">
                  <a:pos x="123" y="139"/>
                </a:cxn>
                <a:cxn ang="0">
                  <a:pos x="110" y="142"/>
                </a:cxn>
                <a:cxn ang="0">
                  <a:pos x="98" y="146"/>
                </a:cxn>
                <a:cxn ang="0">
                  <a:pos x="88" y="150"/>
                </a:cxn>
                <a:cxn ang="0">
                  <a:pos x="79" y="154"/>
                </a:cxn>
                <a:cxn ang="0">
                  <a:pos x="72" y="159"/>
                </a:cxn>
                <a:cxn ang="0">
                  <a:pos x="63" y="148"/>
                </a:cxn>
                <a:cxn ang="0">
                  <a:pos x="48" y="119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7" h="163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7"/>
                  </a:lnTo>
                  <a:lnTo>
                    <a:pt x="36" y="59"/>
                  </a:lnTo>
                  <a:lnTo>
                    <a:pt x="41" y="70"/>
                  </a:lnTo>
                  <a:lnTo>
                    <a:pt x="48" y="82"/>
                  </a:lnTo>
                  <a:lnTo>
                    <a:pt x="51" y="91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9" y="92"/>
                  </a:lnTo>
                  <a:lnTo>
                    <a:pt x="61" y="82"/>
                  </a:lnTo>
                  <a:lnTo>
                    <a:pt x="65" y="70"/>
                  </a:lnTo>
                  <a:lnTo>
                    <a:pt x="67" y="5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68" y="0"/>
                  </a:lnTo>
                  <a:lnTo>
                    <a:pt x="106" y="11"/>
                  </a:lnTo>
                  <a:lnTo>
                    <a:pt x="98" y="32"/>
                  </a:lnTo>
                  <a:lnTo>
                    <a:pt x="91" y="51"/>
                  </a:lnTo>
                  <a:lnTo>
                    <a:pt x="85" y="69"/>
                  </a:lnTo>
                  <a:lnTo>
                    <a:pt x="79" y="85"/>
                  </a:lnTo>
                  <a:lnTo>
                    <a:pt x="74" y="100"/>
                  </a:lnTo>
                  <a:lnTo>
                    <a:pt x="72" y="115"/>
                  </a:lnTo>
                  <a:lnTo>
                    <a:pt x="68" y="131"/>
                  </a:lnTo>
                  <a:lnTo>
                    <a:pt x="65" y="148"/>
                  </a:lnTo>
                  <a:lnTo>
                    <a:pt x="75" y="145"/>
                  </a:lnTo>
                  <a:lnTo>
                    <a:pt x="84" y="141"/>
                  </a:lnTo>
                  <a:lnTo>
                    <a:pt x="94" y="136"/>
                  </a:lnTo>
                  <a:lnTo>
                    <a:pt x="103" y="130"/>
                  </a:lnTo>
                  <a:lnTo>
                    <a:pt x="110" y="124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32" y="102"/>
                  </a:lnTo>
                  <a:lnTo>
                    <a:pt x="133" y="103"/>
                  </a:lnTo>
                  <a:lnTo>
                    <a:pt x="134" y="106"/>
                  </a:lnTo>
                  <a:lnTo>
                    <a:pt x="139" y="110"/>
                  </a:lnTo>
                  <a:lnTo>
                    <a:pt x="142" y="114"/>
                  </a:lnTo>
                  <a:lnTo>
                    <a:pt x="147" y="119"/>
                  </a:lnTo>
                  <a:lnTo>
                    <a:pt x="151" y="126"/>
                  </a:lnTo>
                  <a:lnTo>
                    <a:pt x="154" y="131"/>
                  </a:lnTo>
                  <a:lnTo>
                    <a:pt x="156" y="137"/>
                  </a:lnTo>
                  <a:lnTo>
                    <a:pt x="149" y="137"/>
                  </a:lnTo>
                  <a:lnTo>
                    <a:pt x="142" y="138"/>
                  </a:lnTo>
                  <a:lnTo>
                    <a:pt x="136" y="138"/>
                  </a:lnTo>
                  <a:lnTo>
                    <a:pt x="129" y="139"/>
                  </a:lnTo>
                  <a:lnTo>
                    <a:pt x="123" y="139"/>
                  </a:lnTo>
                  <a:lnTo>
                    <a:pt x="116" y="142"/>
                  </a:lnTo>
                  <a:lnTo>
                    <a:pt x="110" y="142"/>
                  </a:lnTo>
                  <a:lnTo>
                    <a:pt x="104" y="144"/>
                  </a:lnTo>
                  <a:lnTo>
                    <a:pt x="98" y="146"/>
                  </a:lnTo>
                  <a:lnTo>
                    <a:pt x="93" y="148"/>
                  </a:lnTo>
                  <a:lnTo>
                    <a:pt x="88" y="150"/>
                  </a:lnTo>
                  <a:lnTo>
                    <a:pt x="83" y="152"/>
                  </a:lnTo>
                  <a:lnTo>
                    <a:pt x="79" y="154"/>
                  </a:lnTo>
                  <a:lnTo>
                    <a:pt x="74" y="157"/>
                  </a:lnTo>
                  <a:lnTo>
                    <a:pt x="72" y="159"/>
                  </a:lnTo>
                  <a:lnTo>
                    <a:pt x="69" y="162"/>
                  </a:lnTo>
                  <a:lnTo>
                    <a:pt x="63" y="148"/>
                  </a:lnTo>
                  <a:lnTo>
                    <a:pt x="56" y="134"/>
                  </a:lnTo>
                  <a:lnTo>
                    <a:pt x="48" y="119"/>
                  </a:lnTo>
                  <a:lnTo>
                    <a:pt x="39" y="104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Freeform 173"/>
            <p:cNvSpPr>
              <a:spLocks/>
            </p:cNvSpPr>
            <p:nvPr/>
          </p:nvSpPr>
          <p:spPr bwMode="auto">
            <a:xfrm>
              <a:off x="1152" y="1392"/>
              <a:ext cx="141" cy="164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1"/>
                </a:cxn>
                <a:cxn ang="0">
                  <a:pos x="60" y="93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9" y="0"/>
                </a:cxn>
                <a:cxn ang="0">
                  <a:pos x="99" y="32"/>
                </a:cxn>
                <a:cxn ang="0">
                  <a:pos x="86" y="69"/>
                </a:cxn>
                <a:cxn ang="0">
                  <a:pos x="75" y="101"/>
                </a:cxn>
                <a:cxn ang="0">
                  <a:pos x="69" y="132"/>
                </a:cxn>
                <a:cxn ang="0">
                  <a:pos x="76" y="146"/>
                </a:cxn>
                <a:cxn ang="0">
                  <a:pos x="95" y="137"/>
                </a:cxn>
                <a:cxn ang="0">
                  <a:pos x="111" y="125"/>
                </a:cxn>
                <a:cxn ang="0">
                  <a:pos x="127" y="110"/>
                </a:cxn>
                <a:cxn ang="0">
                  <a:pos x="134" y="104"/>
                </a:cxn>
                <a:cxn ang="0">
                  <a:pos x="139" y="110"/>
                </a:cxn>
                <a:cxn ang="0">
                  <a:pos x="148" y="120"/>
                </a:cxn>
                <a:cxn ang="0">
                  <a:pos x="155" y="132"/>
                </a:cxn>
                <a:cxn ang="0">
                  <a:pos x="150" y="138"/>
                </a:cxn>
                <a:cxn ang="0">
                  <a:pos x="137" y="139"/>
                </a:cxn>
                <a:cxn ang="0">
                  <a:pos x="123" y="140"/>
                </a:cxn>
                <a:cxn ang="0">
                  <a:pos x="111" y="143"/>
                </a:cxn>
                <a:cxn ang="0">
                  <a:pos x="99" y="146"/>
                </a:cxn>
                <a:cxn ang="0">
                  <a:pos x="88" y="151"/>
                </a:cxn>
                <a:cxn ang="0">
                  <a:pos x="79" y="155"/>
                </a:cxn>
                <a:cxn ang="0">
                  <a:pos x="72" y="160"/>
                </a:cxn>
                <a:cxn ang="0">
                  <a:pos x="63" y="149"/>
                </a:cxn>
                <a:cxn ang="0">
                  <a:pos x="48" y="120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8" h="164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8"/>
                  </a:lnTo>
                  <a:lnTo>
                    <a:pt x="36" y="59"/>
                  </a:lnTo>
                  <a:lnTo>
                    <a:pt x="42" y="70"/>
                  </a:lnTo>
                  <a:lnTo>
                    <a:pt x="48" y="82"/>
                  </a:lnTo>
                  <a:lnTo>
                    <a:pt x="52" y="92"/>
                  </a:lnTo>
                  <a:lnTo>
                    <a:pt x="55" y="101"/>
                  </a:lnTo>
                  <a:lnTo>
                    <a:pt x="57" y="98"/>
                  </a:lnTo>
                  <a:lnTo>
                    <a:pt x="60" y="93"/>
                  </a:lnTo>
                  <a:lnTo>
                    <a:pt x="61" y="83"/>
                  </a:lnTo>
                  <a:lnTo>
                    <a:pt x="65" y="70"/>
                  </a:lnTo>
                  <a:lnTo>
                    <a:pt x="68" y="56"/>
                  </a:lnTo>
                  <a:lnTo>
                    <a:pt x="70" y="38"/>
                  </a:lnTo>
                  <a:lnTo>
                    <a:pt x="70" y="20"/>
                  </a:lnTo>
                  <a:lnTo>
                    <a:pt x="69" y="0"/>
                  </a:lnTo>
                  <a:lnTo>
                    <a:pt x="106" y="12"/>
                  </a:lnTo>
                  <a:lnTo>
                    <a:pt x="99" y="32"/>
                  </a:lnTo>
                  <a:lnTo>
                    <a:pt x="92" y="52"/>
                  </a:lnTo>
                  <a:lnTo>
                    <a:pt x="86" y="69"/>
                  </a:lnTo>
                  <a:lnTo>
                    <a:pt x="79" y="85"/>
                  </a:lnTo>
                  <a:lnTo>
                    <a:pt x="75" y="101"/>
                  </a:lnTo>
                  <a:lnTo>
                    <a:pt x="72" y="116"/>
                  </a:lnTo>
                  <a:lnTo>
                    <a:pt x="69" y="132"/>
                  </a:lnTo>
                  <a:lnTo>
                    <a:pt x="66" y="149"/>
                  </a:lnTo>
                  <a:lnTo>
                    <a:pt x="76" y="146"/>
                  </a:lnTo>
                  <a:lnTo>
                    <a:pt x="85" y="142"/>
                  </a:lnTo>
                  <a:lnTo>
                    <a:pt x="95" y="137"/>
                  </a:lnTo>
                  <a:lnTo>
                    <a:pt x="104" y="130"/>
                  </a:lnTo>
                  <a:lnTo>
                    <a:pt x="111" y="125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5" y="106"/>
                  </a:lnTo>
                  <a:lnTo>
                    <a:pt x="139" y="110"/>
                  </a:lnTo>
                  <a:lnTo>
                    <a:pt x="143" y="114"/>
                  </a:lnTo>
                  <a:lnTo>
                    <a:pt x="148" y="120"/>
                  </a:lnTo>
                  <a:lnTo>
                    <a:pt x="152" y="126"/>
                  </a:lnTo>
                  <a:lnTo>
                    <a:pt x="155" y="132"/>
                  </a:lnTo>
                  <a:lnTo>
                    <a:pt x="157" y="138"/>
                  </a:lnTo>
                  <a:lnTo>
                    <a:pt x="150" y="138"/>
                  </a:lnTo>
                  <a:lnTo>
                    <a:pt x="143" y="138"/>
                  </a:lnTo>
                  <a:lnTo>
                    <a:pt x="137" y="139"/>
                  </a:lnTo>
                  <a:lnTo>
                    <a:pt x="130" y="140"/>
                  </a:lnTo>
                  <a:lnTo>
                    <a:pt x="123" y="140"/>
                  </a:lnTo>
                  <a:lnTo>
                    <a:pt x="117" y="142"/>
                  </a:lnTo>
                  <a:lnTo>
                    <a:pt x="111" y="143"/>
                  </a:lnTo>
                  <a:lnTo>
                    <a:pt x="104" y="145"/>
                  </a:lnTo>
                  <a:lnTo>
                    <a:pt x="99" y="146"/>
                  </a:lnTo>
                  <a:lnTo>
                    <a:pt x="94" y="149"/>
                  </a:lnTo>
                  <a:lnTo>
                    <a:pt x="88" y="151"/>
                  </a:lnTo>
                  <a:lnTo>
                    <a:pt x="84" y="153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2" y="160"/>
                  </a:lnTo>
                  <a:lnTo>
                    <a:pt x="69" y="163"/>
                  </a:lnTo>
                  <a:lnTo>
                    <a:pt x="63" y="149"/>
                  </a:lnTo>
                  <a:lnTo>
                    <a:pt x="56" y="134"/>
                  </a:lnTo>
                  <a:lnTo>
                    <a:pt x="48" y="120"/>
                  </a:lnTo>
                  <a:lnTo>
                    <a:pt x="39" y="105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6" name="Group 174"/>
          <p:cNvGrpSpPr>
            <a:grpSpLocks/>
          </p:cNvGrpSpPr>
          <p:nvPr/>
        </p:nvGrpSpPr>
        <p:grpSpPr bwMode="auto">
          <a:xfrm>
            <a:off x="7970336" y="5428332"/>
            <a:ext cx="477837" cy="681037"/>
            <a:chOff x="945" y="1392"/>
            <a:chExt cx="652" cy="2291"/>
          </a:xfrm>
        </p:grpSpPr>
        <p:sp>
          <p:nvSpPr>
            <p:cNvPr id="187" name="Freeform 175"/>
            <p:cNvSpPr>
              <a:spLocks/>
            </p:cNvSpPr>
            <p:nvPr/>
          </p:nvSpPr>
          <p:spPr bwMode="auto">
            <a:xfrm>
              <a:off x="1152" y="1584"/>
              <a:ext cx="172" cy="159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2" y="45"/>
                </a:cxn>
                <a:cxn ang="0">
                  <a:pos x="38" y="62"/>
                </a:cxn>
                <a:cxn ang="0">
                  <a:pos x="58" y="82"/>
                </a:cxn>
                <a:cxn ang="0">
                  <a:pos x="73" y="101"/>
                </a:cxn>
                <a:cxn ang="0">
                  <a:pos x="74" y="90"/>
                </a:cxn>
                <a:cxn ang="0">
                  <a:pos x="73" y="69"/>
                </a:cxn>
                <a:cxn ang="0">
                  <a:pos x="65" y="37"/>
                </a:cxn>
                <a:cxn ang="0">
                  <a:pos x="50" y="0"/>
                </a:cxn>
                <a:cxn ang="0">
                  <a:pos x="92" y="28"/>
                </a:cxn>
                <a:cxn ang="0">
                  <a:pos x="91" y="64"/>
                </a:cxn>
                <a:cxn ang="0">
                  <a:pos x="92" y="97"/>
                </a:cxn>
                <a:cxn ang="0">
                  <a:pos x="98" y="127"/>
                </a:cxn>
                <a:cxn ang="0">
                  <a:pos x="109" y="140"/>
                </a:cxn>
                <a:cxn ang="0">
                  <a:pos x="127" y="129"/>
                </a:cxn>
                <a:cxn ang="0">
                  <a:pos x="138" y="114"/>
                </a:cxn>
                <a:cxn ang="0">
                  <a:pos x="150" y="98"/>
                </a:cxn>
                <a:cxn ang="0">
                  <a:pos x="155" y="91"/>
                </a:cxn>
                <a:cxn ang="0">
                  <a:pos x="162" y="97"/>
                </a:cxn>
                <a:cxn ang="0">
                  <a:pos x="175" y="105"/>
                </a:cxn>
                <a:cxn ang="0">
                  <a:pos x="186" y="115"/>
                </a:cxn>
                <a:cxn ang="0">
                  <a:pos x="184" y="121"/>
                </a:cxn>
                <a:cxn ang="0">
                  <a:pos x="171" y="125"/>
                </a:cxn>
                <a:cxn ang="0">
                  <a:pos x="157" y="127"/>
                </a:cxn>
                <a:cxn ang="0">
                  <a:pos x="145" y="133"/>
                </a:cxn>
                <a:cxn ang="0">
                  <a:pos x="135" y="137"/>
                </a:cxn>
                <a:cxn ang="0">
                  <a:pos x="126" y="143"/>
                </a:cxn>
                <a:cxn ang="0">
                  <a:pos x="118" y="148"/>
                </a:cxn>
                <a:cxn ang="0">
                  <a:pos x="112" y="155"/>
                </a:cxn>
                <a:cxn ang="0">
                  <a:pos x="99" y="145"/>
                </a:cxn>
                <a:cxn ang="0">
                  <a:pos x="72" y="118"/>
                </a:cxn>
                <a:cxn ang="0">
                  <a:pos x="43" y="93"/>
                </a:cxn>
                <a:cxn ang="0">
                  <a:pos x="14" y="73"/>
                </a:cxn>
              </a:cxnLst>
              <a:rect l="0" t="0" r="r" b="b"/>
              <a:pathLst>
                <a:path w="193" h="159">
                  <a:moveTo>
                    <a:pt x="0" y="66"/>
                  </a:moveTo>
                  <a:lnTo>
                    <a:pt x="14" y="37"/>
                  </a:lnTo>
                  <a:lnTo>
                    <a:pt x="15" y="39"/>
                  </a:lnTo>
                  <a:lnTo>
                    <a:pt x="22" y="45"/>
                  </a:lnTo>
                  <a:lnTo>
                    <a:pt x="28" y="52"/>
                  </a:lnTo>
                  <a:lnTo>
                    <a:pt x="38" y="62"/>
                  </a:lnTo>
                  <a:lnTo>
                    <a:pt x="48" y="72"/>
                  </a:lnTo>
                  <a:lnTo>
                    <a:pt x="58" y="82"/>
                  </a:lnTo>
                  <a:lnTo>
                    <a:pt x="66" y="92"/>
                  </a:lnTo>
                  <a:lnTo>
                    <a:pt x="73" y="101"/>
                  </a:lnTo>
                  <a:lnTo>
                    <a:pt x="73" y="97"/>
                  </a:lnTo>
                  <a:lnTo>
                    <a:pt x="74" y="90"/>
                  </a:lnTo>
                  <a:lnTo>
                    <a:pt x="73" y="81"/>
                  </a:lnTo>
                  <a:lnTo>
                    <a:pt x="73" y="69"/>
                  </a:lnTo>
                  <a:lnTo>
                    <a:pt x="70" y="55"/>
                  </a:lnTo>
                  <a:lnTo>
                    <a:pt x="65" y="37"/>
                  </a:lnTo>
                  <a:lnTo>
                    <a:pt x="58" y="20"/>
                  </a:lnTo>
                  <a:lnTo>
                    <a:pt x="50" y="0"/>
                  </a:lnTo>
                  <a:lnTo>
                    <a:pt x="92" y="7"/>
                  </a:lnTo>
                  <a:lnTo>
                    <a:pt x="92" y="28"/>
                  </a:lnTo>
                  <a:lnTo>
                    <a:pt x="91" y="47"/>
                  </a:lnTo>
                  <a:lnTo>
                    <a:pt x="91" y="64"/>
                  </a:lnTo>
                  <a:lnTo>
                    <a:pt x="91" y="81"/>
                  </a:lnTo>
                  <a:lnTo>
                    <a:pt x="92" y="97"/>
                  </a:lnTo>
                  <a:lnTo>
                    <a:pt x="96" y="112"/>
                  </a:lnTo>
                  <a:lnTo>
                    <a:pt x="98" y="127"/>
                  </a:lnTo>
                  <a:lnTo>
                    <a:pt x="102" y="145"/>
                  </a:lnTo>
                  <a:lnTo>
                    <a:pt x="109" y="140"/>
                  </a:lnTo>
                  <a:lnTo>
                    <a:pt x="118" y="135"/>
                  </a:lnTo>
                  <a:lnTo>
                    <a:pt x="127" y="129"/>
                  </a:lnTo>
                  <a:lnTo>
                    <a:pt x="132" y="121"/>
                  </a:lnTo>
                  <a:lnTo>
                    <a:pt x="138" y="114"/>
                  </a:lnTo>
                  <a:lnTo>
                    <a:pt x="145" y="107"/>
                  </a:lnTo>
                  <a:lnTo>
                    <a:pt x="150" y="98"/>
                  </a:lnTo>
                  <a:lnTo>
                    <a:pt x="153" y="90"/>
                  </a:lnTo>
                  <a:lnTo>
                    <a:pt x="155" y="91"/>
                  </a:lnTo>
                  <a:lnTo>
                    <a:pt x="157" y="93"/>
                  </a:lnTo>
                  <a:lnTo>
                    <a:pt x="162" y="97"/>
                  </a:lnTo>
                  <a:lnTo>
                    <a:pt x="167" y="100"/>
                  </a:lnTo>
                  <a:lnTo>
                    <a:pt x="175" y="105"/>
                  </a:lnTo>
                  <a:lnTo>
                    <a:pt x="181" y="110"/>
                  </a:lnTo>
                  <a:lnTo>
                    <a:pt x="186" y="115"/>
                  </a:lnTo>
                  <a:lnTo>
                    <a:pt x="192" y="120"/>
                  </a:lnTo>
                  <a:lnTo>
                    <a:pt x="184" y="121"/>
                  </a:lnTo>
                  <a:lnTo>
                    <a:pt x="176" y="122"/>
                  </a:lnTo>
                  <a:lnTo>
                    <a:pt x="171" y="125"/>
                  </a:lnTo>
                  <a:lnTo>
                    <a:pt x="163" y="126"/>
                  </a:lnTo>
                  <a:lnTo>
                    <a:pt x="157" y="127"/>
                  </a:lnTo>
                  <a:lnTo>
                    <a:pt x="150" y="130"/>
                  </a:lnTo>
                  <a:lnTo>
                    <a:pt x="145" y="133"/>
                  </a:lnTo>
                  <a:lnTo>
                    <a:pt x="140" y="135"/>
                  </a:lnTo>
                  <a:lnTo>
                    <a:pt x="135" y="137"/>
                  </a:lnTo>
                  <a:lnTo>
                    <a:pt x="129" y="140"/>
                  </a:lnTo>
                  <a:lnTo>
                    <a:pt x="126" y="143"/>
                  </a:lnTo>
                  <a:lnTo>
                    <a:pt x="120" y="145"/>
                  </a:lnTo>
                  <a:lnTo>
                    <a:pt x="118" y="148"/>
                  </a:lnTo>
                  <a:lnTo>
                    <a:pt x="114" y="151"/>
                  </a:lnTo>
                  <a:lnTo>
                    <a:pt x="112" y="155"/>
                  </a:lnTo>
                  <a:lnTo>
                    <a:pt x="109" y="158"/>
                  </a:lnTo>
                  <a:lnTo>
                    <a:pt x="99" y="145"/>
                  </a:lnTo>
                  <a:lnTo>
                    <a:pt x="85" y="132"/>
                  </a:lnTo>
                  <a:lnTo>
                    <a:pt x="72" y="118"/>
                  </a:lnTo>
                  <a:lnTo>
                    <a:pt x="57" y="106"/>
                  </a:lnTo>
                  <a:lnTo>
                    <a:pt x="43" y="93"/>
                  </a:lnTo>
                  <a:lnTo>
                    <a:pt x="27" y="82"/>
                  </a:lnTo>
                  <a:lnTo>
                    <a:pt x="14" y="73"/>
                  </a:lnTo>
                  <a:lnTo>
                    <a:pt x="0" y="66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188" name="Group 176"/>
            <p:cNvGrpSpPr>
              <a:grpSpLocks/>
            </p:cNvGrpSpPr>
            <p:nvPr/>
          </p:nvGrpSpPr>
          <p:grpSpPr bwMode="auto">
            <a:xfrm>
              <a:off x="945" y="1477"/>
              <a:ext cx="652" cy="2206"/>
              <a:chOff x="945" y="1477"/>
              <a:chExt cx="652" cy="2206"/>
            </a:xfrm>
          </p:grpSpPr>
          <p:sp>
            <p:nvSpPr>
              <p:cNvPr id="192" name="Freeform 177"/>
              <p:cNvSpPr>
                <a:spLocks/>
              </p:cNvSpPr>
              <p:nvPr/>
            </p:nvSpPr>
            <p:spPr bwMode="auto">
              <a:xfrm>
                <a:off x="1189" y="1477"/>
                <a:ext cx="75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6"/>
                  </a:cxn>
                  <a:cxn ang="0">
                    <a:pos x="0" y="356"/>
                  </a:cxn>
                  <a:cxn ang="0">
                    <a:pos x="0" y="337"/>
                  </a:cxn>
                  <a:cxn ang="0">
                    <a:pos x="0" y="328"/>
                  </a:cxn>
                  <a:cxn ang="0">
                    <a:pos x="0" y="309"/>
                  </a:cxn>
                  <a:cxn ang="0">
                    <a:pos x="0" y="290"/>
                  </a:cxn>
                  <a:cxn ang="0">
                    <a:pos x="0" y="272"/>
                  </a:cxn>
                  <a:cxn ang="0">
                    <a:pos x="0" y="253"/>
                  </a:cxn>
                  <a:cxn ang="0">
                    <a:pos x="0" y="234"/>
                  </a:cxn>
                  <a:cxn ang="0">
                    <a:pos x="6" y="215"/>
                  </a:cxn>
                  <a:cxn ang="0">
                    <a:pos x="12" y="197"/>
                  </a:cxn>
                  <a:cxn ang="0">
                    <a:pos x="12" y="168"/>
                  </a:cxn>
                  <a:cxn ang="0">
                    <a:pos x="19" y="159"/>
                  </a:cxn>
                  <a:cxn ang="0">
                    <a:pos x="19" y="150"/>
                  </a:cxn>
                  <a:cxn ang="0">
                    <a:pos x="25" y="140"/>
                  </a:cxn>
                  <a:cxn ang="0">
                    <a:pos x="25" y="131"/>
                  </a:cxn>
                  <a:cxn ang="0">
                    <a:pos x="31" y="131"/>
                  </a:cxn>
                  <a:cxn ang="0">
                    <a:pos x="31" y="122"/>
                  </a:cxn>
                  <a:cxn ang="0">
                    <a:pos x="38" y="112"/>
                  </a:cxn>
                  <a:cxn ang="0">
                    <a:pos x="44" y="103"/>
                  </a:cxn>
                  <a:cxn ang="0">
                    <a:pos x="57" y="84"/>
                  </a:cxn>
                  <a:cxn ang="0">
                    <a:pos x="63" y="75"/>
                  </a:cxn>
                  <a:cxn ang="0">
                    <a:pos x="70" y="65"/>
                  </a:cxn>
                  <a:cxn ang="0">
                    <a:pos x="76" y="56"/>
                  </a:cxn>
                  <a:cxn ang="0">
                    <a:pos x="83" y="46"/>
                  </a:cxn>
                  <a:cxn ang="0">
                    <a:pos x="83" y="28"/>
                  </a:cxn>
                  <a:cxn ang="0">
                    <a:pos x="83" y="18"/>
                  </a:cxn>
                  <a:cxn ang="0">
                    <a:pos x="83" y="9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56"/>
                  </a:cxn>
                  <a:cxn ang="0">
                    <a:pos x="70" y="122"/>
                  </a:cxn>
                  <a:cxn ang="0">
                    <a:pos x="70" y="140"/>
                  </a:cxn>
                  <a:cxn ang="0">
                    <a:pos x="63" y="178"/>
                  </a:cxn>
                  <a:cxn ang="0">
                    <a:pos x="63" y="187"/>
                  </a:cxn>
                  <a:cxn ang="0">
                    <a:pos x="57" y="206"/>
                  </a:cxn>
                  <a:cxn ang="0">
                    <a:pos x="57" y="225"/>
                  </a:cxn>
                  <a:cxn ang="0">
                    <a:pos x="51" y="234"/>
                  </a:cxn>
                  <a:cxn ang="0">
                    <a:pos x="51" y="244"/>
                  </a:cxn>
                  <a:cxn ang="0">
                    <a:pos x="44" y="272"/>
                  </a:cxn>
                  <a:cxn ang="0">
                    <a:pos x="38" y="281"/>
                  </a:cxn>
                  <a:cxn ang="0">
                    <a:pos x="38" y="290"/>
                  </a:cxn>
                  <a:cxn ang="0">
                    <a:pos x="31" y="300"/>
                  </a:cxn>
                  <a:cxn ang="0">
                    <a:pos x="31" y="309"/>
                  </a:cxn>
                  <a:cxn ang="0">
                    <a:pos x="25" y="319"/>
                  </a:cxn>
                  <a:cxn ang="0">
                    <a:pos x="19" y="328"/>
                  </a:cxn>
                  <a:cxn ang="0">
                    <a:pos x="12" y="337"/>
                  </a:cxn>
                  <a:cxn ang="0">
                    <a:pos x="12" y="347"/>
                  </a:cxn>
                  <a:cxn ang="0">
                    <a:pos x="6" y="356"/>
                  </a:cxn>
                  <a:cxn ang="0">
                    <a:pos x="0" y="356"/>
                  </a:cxn>
                  <a:cxn ang="0">
                    <a:pos x="0" y="366"/>
                  </a:cxn>
                </a:cxnLst>
                <a:rect l="0" t="0" r="r" b="b"/>
                <a:pathLst>
                  <a:path w="84" h="367">
                    <a:moveTo>
                      <a:pt x="0" y="366"/>
                    </a:moveTo>
                    <a:lnTo>
                      <a:pt x="0" y="366"/>
                    </a:lnTo>
                    <a:lnTo>
                      <a:pt x="0" y="356"/>
                    </a:lnTo>
                    <a:lnTo>
                      <a:pt x="0" y="337"/>
                    </a:lnTo>
                    <a:lnTo>
                      <a:pt x="0" y="328"/>
                    </a:lnTo>
                    <a:lnTo>
                      <a:pt x="0" y="309"/>
                    </a:lnTo>
                    <a:lnTo>
                      <a:pt x="0" y="290"/>
                    </a:lnTo>
                    <a:lnTo>
                      <a:pt x="0" y="272"/>
                    </a:lnTo>
                    <a:lnTo>
                      <a:pt x="0" y="253"/>
                    </a:lnTo>
                    <a:lnTo>
                      <a:pt x="0" y="234"/>
                    </a:lnTo>
                    <a:lnTo>
                      <a:pt x="6" y="215"/>
                    </a:lnTo>
                    <a:lnTo>
                      <a:pt x="12" y="197"/>
                    </a:lnTo>
                    <a:lnTo>
                      <a:pt x="12" y="168"/>
                    </a:lnTo>
                    <a:lnTo>
                      <a:pt x="19" y="159"/>
                    </a:lnTo>
                    <a:lnTo>
                      <a:pt x="19" y="150"/>
                    </a:lnTo>
                    <a:lnTo>
                      <a:pt x="25" y="140"/>
                    </a:lnTo>
                    <a:lnTo>
                      <a:pt x="25" y="131"/>
                    </a:lnTo>
                    <a:lnTo>
                      <a:pt x="31" y="131"/>
                    </a:lnTo>
                    <a:lnTo>
                      <a:pt x="31" y="122"/>
                    </a:lnTo>
                    <a:lnTo>
                      <a:pt x="38" y="112"/>
                    </a:lnTo>
                    <a:lnTo>
                      <a:pt x="44" y="103"/>
                    </a:lnTo>
                    <a:lnTo>
                      <a:pt x="57" y="84"/>
                    </a:lnTo>
                    <a:lnTo>
                      <a:pt x="63" y="75"/>
                    </a:lnTo>
                    <a:lnTo>
                      <a:pt x="70" y="65"/>
                    </a:lnTo>
                    <a:lnTo>
                      <a:pt x="76" y="56"/>
                    </a:lnTo>
                    <a:lnTo>
                      <a:pt x="83" y="4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3" y="9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56"/>
                    </a:lnTo>
                    <a:lnTo>
                      <a:pt x="70" y="122"/>
                    </a:lnTo>
                    <a:lnTo>
                      <a:pt x="70" y="140"/>
                    </a:lnTo>
                    <a:lnTo>
                      <a:pt x="63" y="178"/>
                    </a:lnTo>
                    <a:lnTo>
                      <a:pt x="63" y="187"/>
                    </a:lnTo>
                    <a:lnTo>
                      <a:pt x="57" y="206"/>
                    </a:lnTo>
                    <a:lnTo>
                      <a:pt x="57" y="225"/>
                    </a:lnTo>
                    <a:lnTo>
                      <a:pt x="51" y="234"/>
                    </a:lnTo>
                    <a:lnTo>
                      <a:pt x="51" y="244"/>
                    </a:lnTo>
                    <a:lnTo>
                      <a:pt x="44" y="272"/>
                    </a:lnTo>
                    <a:lnTo>
                      <a:pt x="38" y="281"/>
                    </a:lnTo>
                    <a:lnTo>
                      <a:pt x="38" y="290"/>
                    </a:lnTo>
                    <a:lnTo>
                      <a:pt x="31" y="300"/>
                    </a:lnTo>
                    <a:lnTo>
                      <a:pt x="31" y="309"/>
                    </a:lnTo>
                    <a:lnTo>
                      <a:pt x="25" y="319"/>
                    </a:lnTo>
                    <a:lnTo>
                      <a:pt x="19" y="328"/>
                    </a:lnTo>
                    <a:lnTo>
                      <a:pt x="12" y="337"/>
                    </a:lnTo>
                    <a:lnTo>
                      <a:pt x="12" y="347"/>
                    </a:lnTo>
                    <a:lnTo>
                      <a:pt x="6" y="356"/>
                    </a:lnTo>
                    <a:lnTo>
                      <a:pt x="0" y="356"/>
                    </a:lnTo>
                    <a:lnTo>
                      <a:pt x="0" y="366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3" name="Freeform 178"/>
              <p:cNvSpPr>
                <a:spLocks/>
              </p:cNvSpPr>
              <p:nvPr/>
            </p:nvSpPr>
            <p:spPr bwMode="auto">
              <a:xfrm>
                <a:off x="1136" y="2756"/>
                <a:ext cx="74" cy="453"/>
              </a:xfrm>
              <a:custGeom>
                <a:avLst/>
                <a:gdLst/>
                <a:ahLst/>
                <a:cxnLst>
                  <a:cxn ang="0">
                    <a:pos x="82" y="395"/>
                  </a:cxn>
                  <a:cxn ang="0">
                    <a:pos x="82" y="395"/>
                  </a:cxn>
                  <a:cxn ang="0">
                    <a:pos x="75" y="395"/>
                  </a:cxn>
                  <a:cxn ang="0">
                    <a:pos x="75" y="405"/>
                  </a:cxn>
                  <a:cxn ang="0">
                    <a:pos x="69" y="405"/>
                  </a:cxn>
                  <a:cxn ang="0">
                    <a:pos x="69" y="414"/>
                  </a:cxn>
                  <a:cxn ang="0">
                    <a:pos x="63" y="423"/>
                  </a:cxn>
                  <a:cxn ang="0">
                    <a:pos x="63" y="433"/>
                  </a:cxn>
                  <a:cxn ang="0">
                    <a:pos x="63" y="442"/>
                  </a:cxn>
                  <a:cxn ang="0">
                    <a:pos x="63" y="452"/>
                  </a:cxn>
                  <a:cxn ang="0">
                    <a:pos x="63" y="442"/>
                  </a:cxn>
                  <a:cxn ang="0">
                    <a:pos x="63" y="433"/>
                  </a:cxn>
                  <a:cxn ang="0">
                    <a:pos x="63" y="423"/>
                  </a:cxn>
                  <a:cxn ang="0">
                    <a:pos x="56" y="405"/>
                  </a:cxn>
                  <a:cxn ang="0">
                    <a:pos x="56" y="395"/>
                  </a:cxn>
                  <a:cxn ang="0">
                    <a:pos x="50" y="385"/>
                  </a:cxn>
                  <a:cxn ang="0">
                    <a:pos x="44" y="367"/>
                  </a:cxn>
                  <a:cxn ang="0">
                    <a:pos x="44" y="357"/>
                  </a:cxn>
                  <a:cxn ang="0">
                    <a:pos x="37" y="348"/>
                  </a:cxn>
                  <a:cxn ang="0">
                    <a:pos x="31" y="329"/>
                  </a:cxn>
                  <a:cxn ang="0">
                    <a:pos x="25" y="320"/>
                  </a:cxn>
                  <a:cxn ang="0">
                    <a:pos x="12" y="301"/>
                  </a:cxn>
                  <a:cxn ang="0">
                    <a:pos x="12" y="292"/>
                  </a:cxn>
                  <a:cxn ang="0">
                    <a:pos x="6" y="272"/>
                  </a:cxn>
                  <a:cxn ang="0">
                    <a:pos x="6" y="263"/>
                  </a:cxn>
                  <a:cxn ang="0">
                    <a:pos x="6" y="254"/>
                  </a:cxn>
                  <a:cxn ang="0">
                    <a:pos x="6" y="244"/>
                  </a:cxn>
                  <a:cxn ang="0">
                    <a:pos x="0" y="235"/>
                  </a:cxn>
                  <a:cxn ang="0">
                    <a:pos x="0" y="226"/>
                  </a:cxn>
                  <a:cxn ang="0">
                    <a:pos x="6" y="216"/>
                  </a:cxn>
                  <a:cxn ang="0">
                    <a:pos x="6" y="197"/>
                  </a:cxn>
                  <a:cxn ang="0">
                    <a:pos x="6" y="188"/>
                  </a:cxn>
                  <a:cxn ang="0">
                    <a:pos x="12" y="179"/>
                  </a:cxn>
                  <a:cxn ang="0">
                    <a:pos x="12" y="169"/>
                  </a:cxn>
                  <a:cxn ang="0">
                    <a:pos x="18" y="169"/>
                  </a:cxn>
                  <a:cxn ang="0">
                    <a:pos x="18" y="159"/>
                  </a:cxn>
                  <a:cxn ang="0">
                    <a:pos x="18" y="150"/>
                  </a:cxn>
                  <a:cxn ang="0">
                    <a:pos x="25" y="141"/>
                  </a:cxn>
                  <a:cxn ang="0">
                    <a:pos x="25" y="131"/>
                  </a:cxn>
                  <a:cxn ang="0">
                    <a:pos x="31" y="122"/>
                  </a:cxn>
                  <a:cxn ang="0">
                    <a:pos x="31" y="113"/>
                  </a:cxn>
                  <a:cxn ang="0">
                    <a:pos x="31" y="103"/>
                  </a:cxn>
                  <a:cxn ang="0">
                    <a:pos x="31" y="94"/>
                  </a:cxn>
                  <a:cxn ang="0">
                    <a:pos x="31" y="84"/>
                  </a:cxn>
                  <a:cxn ang="0">
                    <a:pos x="31" y="75"/>
                  </a:cxn>
                  <a:cxn ang="0">
                    <a:pos x="31" y="66"/>
                  </a:cxn>
                  <a:cxn ang="0">
                    <a:pos x="37" y="56"/>
                  </a:cxn>
                  <a:cxn ang="0">
                    <a:pos x="37" y="46"/>
                  </a:cxn>
                  <a:cxn ang="0">
                    <a:pos x="44" y="37"/>
                  </a:cxn>
                  <a:cxn ang="0">
                    <a:pos x="44" y="28"/>
                  </a:cxn>
                  <a:cxn ang="0">
                    <a:pos x="50" y="28"/>
                  </a:cxn>
                  <a:cxn ang="0">
                    <a:pos x="50" y="18"/>
                  </a:cxn>
                  <a:cxn ang="0">
                    <a:pos x="56" y="18"/>
                  </a:cxn>
                  <a:cxn ang="0">
                    <a:pos x="63" y="9"/>
                  </a:cxn>
                  <a:cxn ang="0">
                    <a:pos x="75" y="0"/>
                  </a:cxn>
                  <a:cxn ang="0">
                    <a:pos x="82" y="0"/>
                  </a:cxn>
                  <a:cxn ang="0">
                    <a:pos x="82" y="395"/>
                  </a:cxn>
                </a:cxnLst>
                <a:rect l="0" t="0" r="r" b="b"/>
                <a:pathLst>
                  <a:path w="83" h="453">
                    <a:moveTo>
                      <a:pt x="82" y="395"/>
                    </a:moveTo>
                    <a:lnTo>
                      <a:pt x="82" y="395"/>
                    </a:lnTo>
                    <a:lnTo>
                      <a:pt x="75" y="395"/>
                    </a:lnTo>
                    <a:lnTo>
                      <a:pt x="75" y="405"/>
                    </a:lnTo>
                    <a:lnTo>
                      <a:pt x="69" y="405"/>
                    </a:lnTo>
                    <a:lnTo>
                      <a:pt x="69" y="414"/>
                    </a:lnTo>
                    <a:lnTo>
                      <a:pt x="63" y="423"/>
                    </a:lnTo>
                    <a:lnTo>
                      <a:pt x="63" y="433"/>
                    </a:lnTo>
                    <a:lnTo>
                      <a:pt x="63" y="442"/>
                    </a:lnTo>
                    <a:lnTo>
                      <a:pt x="63" y="452"/>
                    </a:lnTo>
                    <a:lnTo>
                      <a:pt x="63" y="442"/>
                    </a:lnTo>
                    <a:lnTo>
                      <a:pt x="63" y="433"/>
                    </a:lnTo>
                    <a:lnTo>
                      <a:pt x="63" y="423"/>
                    </a:lnTo>
                    <a:lnTo>
                      <a:pt x="56" y="405"/>
                    </a:lnTo>
                    <a:lnTo>
                      <a:pt x="56" y="395"/>
                    </a:lnTo>
                    <a:lnTo>
                      <a:pt x="50" y="385"/>
                    </a:lnTo>
                    <a:lnTo>
                      <a:pt x="44" y="367"/>
                    </a:lnTo>
                    <a:lnTo>
                      <a:pt x="44" y="357"/>
                    </a:lnTo>
                    <a:lnTo>
                      <a:pt x="37" y="348"/>
                    </a:lnTo>
                    <a:lnTo>
                      <a:pt x="31" y="329"/>
                    </a:lnTo>
                    <a:lnTo>
                      <a:pt x="25" y="320"/>
                    </a:lnTo>
                    <a:lnTo>
                      <a:pt x="12" y="301"/>
                    </a:lnTo>
                    <a:lnTo>
                      <a:pt x="12" y="292"/>
                    </a:lnTo>
                    <a:lnTo>
                      <a:pt x="6" y="272"/>
                    </a:lnTo>
                    <a:lnTo>
                      <a:pt x="6" y="263"/>
                    </a:lnTo>
                    <a:lnTo>
                      <a:pt x="6" y="254"/>
                    </a:lnTo>
                    <a:lnTo>
                      <a:pt x="6" y="244"/>
                    </a:lnTo>
                    <a:lnTo>
                      <a:pt x="0" y="235"/>
                    </a:lnTo>
                    <a:lnTo>
                      <a:pt x="0" y="226"/>
                    </a:lnTo>
                    <a:lnTo>
                      <a:pt x="6" y="216"/>
                    </a:lnTo>
                    <a:lnTo>
                      <a:pt x="6" y="197"/>
                    </a:lnTo>
                    <a:lnTo>
                      <a:pt x="6" y="188"/>
                    </a:lnTo>
                    <a:lnTo>
                      <a:pt x="12" y="179"/>
                    </a:lnTo>
                    <a:lnTo>
                      <a:pt x="12" y="169"/>
                    </a:lnTo>
                    <a:lnTo>
                      <a:pt x="18" y="169"/>
                    </a:lnTo>
                    <a:lnTo>
                      <a:pt x="18" y="159"/>
                    </a:lnTo>
                    <a:lnTo>
                      <a:pt x="18" y="150"/>
                    </a:lnTo>
                    <a:lnTo>
                      <a:pt x="25" y="141"/>
                    </a:lnTo>
                    <a:lnTo>
                      <a:pt x="25" y="131"/>
                    </a:lnTo>
                    <a:lnTo>
                      <a:pt x="31" y="122"/>
                    </a:lnTo>
                    <a:lnTo>
                      <a:pt x="31" y="113"/>
                    </a:lnTo>
                    <a:lnTo>
                      <a:pt x="31" y="103"/>
                    </a:lnTo>
                    <a:lnTo>
                      <a:pt x="31" y="94"/>
                    </a:lnTo>
                    <a:lnTo>
                      <a:pt x="31" y="84"/>
                    </a:lnTo>
                    <a:lnTo>
                      <a:pt x="31" y="75"/>
                    </a:lnTo>
                    <a:lnTo>
                      <a:pt x="31" y="66"/>
                    </a:lnTo>
                    <a:lnTo>
                      <a:pt x="37" y="56"/>
                    </a:lnTo>
                    <a:lnTo>
                      <a:pt x="37" y="46"/>
                    </a:lnTo>
                    <a:lnTo>
                      <a:pt x="44" y="37"/>
                    </a:lnTo>
                    <a:lnTo>
                      <a:pt x="44" y="28"/>
                    </a:lnTo>
                    <a:lnTo>
                      <a:pt x="50" y="28"/>
                    </a:lnTo>
                    <a:lnTo>
                      <a:pt x="50" y="18"/>
                    </a:lnTo>
                    <a:lnTo>
                      <a:pt x="56" y="18"/>
                    </a:lnTo>
                    <a:lnTo>
                      <a:pt x="63" y="9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395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Freeform 179"/>
              <p:cNvSpPr>
                <a:spLocks/>
              </p:cNvSpPr>
              <p:nvPr/>
            </p:nvSpPr>
            <p:spPr bwMode="auto">
              <a:xfrm>
                <a:off x="1409" y="2718"/>
                <a:ext cx="104" cy="4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25" y="9"/>
                  </a:cxn>
                  <a:cxn ang="0">
                    <a:pos x="32" y="18"/>
                  </a:cxn>
                  <a:cxn ang="0">
                    <a:pos x="51" y="37"/>
                  </a:cxn>
                  <a:cxn ang="0">
                    <a:pos x="71" y="74"/>
                  </a:cxn>
                  <a:cxn ang="0">
                    <a:pos x="83" y="94"/>
                  </a:cxn>
                  <a:cxn ang="0">
                    <a:pos x="90" y="121"/>
                  </a:cxn>
                  <a:cxn ang="0">
                    <a:pos x="96" y="149"/>
                  </a:cxn>
                  <a:cxn ang="0">
                    <a:pos x="102" y="197"/>
                  </a:cxn>
                  <a:cxn ang="0">
                    <a:pos x="109" y="244"/>
                  </a:cxn>
                  <a:cxn ang="0">
                    <a:pos x="109" y="262"/>
                  </a:cxn>
                  <a:cxn ang="0">
                    <a:pos x="116" y="290"/>
                  </a:cxn>
                  <a:cxn ang="0">
                    <a:pos x="109" y="319"/>
                  </a:cxn>
                  <a:cxn ang="0">
                    <a:pos x="109" y="357"/>
                  </a:cxn>
                  <a:cxn ang="0">
                    <a:pos x="102" y="375"/>
                  </a:cxn>
                  <a:cxn ang="0">
                    <a:pos x="96" y="403"/>
                  </a:cxn>
                  <a:cxn ang="0">
                    <a:pos x="90" y="432"/>
                  </a:cxn>
                  <a:cxn ang="0">
                    <a:pos x="90" y="365"/>
                  </a:cxn>
                  <a:cxn ang="0">
                    <a:pos x="90" y="310"/>
                  </a:cxn>
                  <a:cxn ang="0">
                    <a:pos x="83" y="282"/>
                  </a:cxn>
                  <a:cxn ang="0">
                    <a:pos x="77" y="253"/>
                  </a:cxn>
                  <a:cxn ang="0">
                    <a:pos x="71" y="216"/>
                  </a:cxn>
                  <a:cxn ang="0">
                    <a:pos x="58" y="187"/>
                  </a:cxn>
                  <a:cxn ang="0">
                    <a:pos x="51" y="169"/>
                  </a:cxn>
                  <a:cxn ang="0">
                    <a:pos x="38" y="149"/>
                  </a:cxn>
                  <a:cxn ang="0">
                    <a:pos x="19" y="131"/>
                  </a:cxn>
                  <a:cxn ang="0">
                    <a:pos x="13" y="121"/>
                  </a:cxn>
                  <a:cxn ang="0">
                    <a:pos x="0" y="103"/>
                  </a:cxn>
                  <a:cxn ang="0">
                    <a:pos x="0" y="84"/>
                  </a:cxn>
                  <a:cxn ang="0">
                    <a:pos x="0" y="56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17" h="43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9"/>
                    </a:lnTo>
                    <a:lnTo>
                      <a:pt x="25" y="9"/>
                    </a:lnTo>
                    <a:lnTo>
                      <a:pt x="25" y="18"/>
                    </a:lnTo>
                    <a:lnTo>
                      <a:pt x="32" y="18"/>
                    </a:lnTo>
                    <a:lnTo>
                      <a:pt x="38" y="18"/>
                    </a:lnTo>
                    <a:lnTo>
                      <a:pt x="51" y="37"/>
                    </a:lnTo>
                    <a:lnTo>
                      <a:pt x="64" y="56"/>
                    </a:lnTo>
                    <a:lnTo>
                      <a:pt x="71" y="74"/>
                    </a:lnTo>
                    <a:lnTo>
                      <a:pt x="77" y="84"/>
                    </a:lnTo>
                    <a:lnTo>
                      <a:pt x="83" y="94"/>
                    </a:lnTo>
                    <a:lnTo>
                      <a:pt x="83" y="103"/>
                    </a:lnTo>
                    <a:lnTo>
                      <a:pt x="90" y="121"/>
                    </a:lnTo>
                    <a:lnTo>
                      <a:pt x="90" y="131"/>
                    </a:lnTo>
                    <a:lnTo>
                      <a:pt x="96" y="149"/>
                    </a:lnTo>
                    <a:lnTo>
                      <a:pt x="96" y="169"/>
                    </a:lnTo>
                    <a:lnTo>
                      <a:pt x="102" y="197"/>
                    </a:lnTo>
                    <a:lnTo>
                      <a:pt x="109" y="234"/>
                    </a:lnTo>
                    <a:lnTo>
                      <a:pt x="109" y="244"/>
                    </a:lnTo>
                    <a:lnTo>
                      <a:pt x="109" y="253"/>
                    </a:lnTo>
                    <a:lnTo>
                      <a:pt x="109" y="262"/>
                    </a:lnTo>
                    <a:lnTo>
                      <a:pt x="116" y="282"/>
                    </a:lnTo>
                    <a:lnTo>
                      <a:pt x="116" y="290"/>
                    </a:lnTo>
                    <a:lnTo>
                      <a:pt x="116" y="300"/>
                    </a:lnTo>
                    <a:lnTo>
                      <a:pt x="109" y="319"/>
                    </a:lnTo>
                    <a:lnTo>
                      <a:pt x="109" y="328"/>
                    </a:lnTo>
                    <a:lnTo>
                      <a:pt x="109" y="357"/>
                    </a:lnTo>
                    <a:lnTo>
                      <a:pt x="102" y="365"/>
                    </a:lnTo>
                    <a:lnTo>
                      <a:pt x="102" y="375"/>
                    </a:lnTo>
                    <a:lnTo>
                      <a:pt x="102" y="394"/>
                    </a:lnTo>
                    <a:lnTo>
                      <a:pt x="96" y="403"/>
                    </a:lnTo>
                    <a:lnTo>
                      <a:pt x="96" y="413"/>
                    </a:lnTo>
                    <a:lnTo>
                      <a:pt x="90" y="432"/>
                    </a:lnTo>
                    <a:lnTo>
                      <a:pt x="90" y="394"/>
                    </a:lnTo>
                    <a:lnTo>
                      <a:pt x="90" y="365"/>
                    </a:lnTo>
                    <a:lnTo>
                      <a:pt x="90" y="328"/>
                    </a:lnTo>
                    <a:lnTo>
                      <a:pt x="90" y="310"/>
                    </a:lnTo>
                    <a:lnTo>
                      <a:pt x="83" y="300"/>
                    </a:lnTo>
                    <a:lnTo>
                      <a:pt x="83" y="282"/>
                    </a:lnTo>
                    <a:lnTo>
                      <a:pt x="83" y="262"/>
                    </a:lnTo>
                    <a:lnTo>
                      <a:pt x="77" y="253"/>
                    </a:lnTo>
                    <a:lnTo>
                      <a:pt x="71" y="234"/>
                    </a:lnTo>
                    <a:lnTo>
                      <a:pt x="71" y="216"/>
                    </a:lnTo>
                    <a:lnTo>
                      <a:pt x="64" y="206"/>
                    </a:lnTo>
                    <a:lnTo>
                      <a:pt x="58" y="187"/>
                    </a:lnTo>
                    <a:lnTo>
                      <a:pt x="51" y="178"/>
                    </a:lnTo>
                    <a:lnTo>
                      <a:pt x="51" y="169"/>
                    </a:lnTo>
                    <a:lnTo>
                      <a:pt x="44" y="159"/>
                    </a:lnTo>
                    <a:lnTo>
                      <a:pt x="38" y="149"/>
                    </a:lnTo>
                    <a:lnTo>
                      <a:pt x="32" y="141"/>
                    </a:lnTo>
                    <a:lnTo>
                      <a:pt x="19" y="131"/>
                    </a:lnTo>
                    <a:lnTo>
                      <a:pt x="13" y="131"/>
                    </a:lnTo>
                    <a:lnTo>
                      <a:pt x="13" y="121"/>
                    </a:lnTo>
                    <a:lnTo>
                      <a:pt x="6" y="112"/>
                    </a:lnTo>
                    <a:lnTo>
                      <a:pt x="0" y="103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Freeform 180"/>
              <p:cNvSpPr>
                <a:spLocks/>
              </p:cNvSpPr>
              <p:nvPr/>
            </p:nvSpPr>
            <p:spPr bwMode="auto">
              <a:xfrm>
                <a:off x="1225" y="2671"/>
                <a:ext cx="179" cy="499"/>
              </a:xfrm>
              <a:custGeom>
                <a:avLst/>
                <a:gdLst/>
                <a:ahLst/>
                <a:cxnLst>
                  <a:cxn ang="0">
                    <a:pos x="201" y="46"/>
                  </a:cxn>
                  <a:cxn ang="0">
                    <a:pos x="194" y="37"/>
                  </a:cxn>
                  <a:cxn ang="0">
                    <a:pos x="187" y="28"/>
                  </a:cxn>
                  <a:cxn ang="0">
                    <a:pos x="174" y="18"/>
                  </a:cxn>
                  <a:cxn ang="0">
                    <a:pos x="161" y="9"/>
                  </a:cxn>
                  <a:cxn ang="0">
                    <a:pos x="148" y="0"/>
                  </a:cxn>
                  <a:cxn ang="0">
                    <a:pos x="135" y="0"/>
                  </a:cxn>
                  <a:cxn ang="0">
                    <a:pos x="123" y="9"/>
                  </a:cxn>
                  <a:cxn ang="0">
                    <a:pos x="103" y="18"/>
                  </a:cxn>
                  <a:cxn ang="0">
                    <a:pos x="90" y="18"/>
                  </a:cxn>
                  <a:cxn ang="0">
                    <a:pos x="71" y="18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9" y="28"/>
                  </a:cxn>
                  <a:cxn ang="0">
                    <a:pos x="19" y="46"/>
                  </a:cxn>
                  <a:cxn ang="0">
                    <a:pos x="13" y="65"/>
                  </a:cxn>
                  <a:cxn ang="0">
                    <a:pos x="0" y="65"/>
                  </a:cxn>
                  <a:cxn ang="0">
                    <a:pos x="0" y="488"/>
                  </a:cxn>
                  <a:cxn ang="0">
                    <a:pos x="13" y="479"/>
                  </a:cxn>
                  <a:cxn ang="0">
                    <a:pos x="19" y="460"/>
                  </a:cxn>
                  <a:cxn ang="0">
                    <a:pos x="32" y="432"/>
                  </a:cxn>
                  <a:cxn ang="0">
                    <a:pos x="32" y="385"/>
                  </a:cxn>
                  <a:cxn ang="0">
                    <a:pos x="39" y="347"/>
                  </a:cxn>
                  <a:cxn ang="0">
                    <a:pos x="39" y="329"/>
                  </a:cxn>
                  <a:cxn ang="0">
                    <a:pos x="39" y="300"/>
                  </a:cxn>
                  <a:cxn ang="0">
                    <a:pos x="39" y="253"/>
                  </a:cxn>
                  <a:cxn ang="0">
                    <a:pos x="39" y="225"/>
                  </a:cxn>
                  <a:cxn ang="0">
                    <a:pos x="45" y="216"/>
                  </a:cxn>
                  <a:cxn ang="0">
                    <a:pos x="52" y="206"/>
                  </a:cxn>
                  <a:cxn ang="0">
                    <a:pos x="58" y="188"/>
                  </a:cxn>
                  <a:cxn ang="0">
                    <a:pos x="77" y="168"/>
                  </a:cxn>
                  <a:cxn ang="0">
                    <a:pos x="90" y="160"/>
                  </a:cxn>
                  <a:cxn ang="0">
                    <a:pos x="103" y="150"/>
                  </a:cxn>
                  <a:cxn ang="0">
                    <a:pos x="116" y="140"/>
                  </a:cxn>
                  <a:cxn ang="0">
                    <a:pos x="129" y="122"/>
                  </a:cxn>
                  <a:cxn ang="0">
                    <a:pos x="142" y="94"/>
                  </a:cxn>
                  <a:cxn ang="0">
                    <a:pos x="155" y="74"/>
                  </a:cxn>
                  <a:cxn ang="0">
                    <a:pos x="174" y="65"/>
                  </a:cxn>
                  <a:cxn ang="0">
                    <a:pos x="187" y="56"/>
                  </a:cxn>
                  <a:cxn ang="0">
                    <a:pos x="201" y="46"/>
                  </a:cxn>
                </a:cxnLst>
                <a:rect l="0" t="0" r="r" b="b"/>
                <a:pathLst>
                  <a:path w="202" h="499">
                    <a:moveTo>
                      <a:pt x="201" y="46"/>
                    </a:moveTo>
                    <a:lnTo>
                      <a:pt x="201" y="46"/>
                    </a:lnTo>
                    <a:lnTo>
                      <a:pt x="201" y="37"/>
                    </a:lnTo>
                    <a:lnTo>
                      <a:pt x="194" y="37"/>
                    </a:lnTo>
                    <a:lnTo>
                      <a:pt x="194" y="28"/>
                    </a:lnTo>
                    <a:lnTo>
                      <a:pt x="187" y="28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8" y="9"/>
                    </a:lnTo>
                    <a:lnTo>
                      <a:pt x="161" y="9"/>
                    </a:lnTo>
                    <a:lnTo>
                      <a:pt x="155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3" y="9"/>
                    </a:lnTo>
                    <a:lnTo>
                      <a:pt x="110" y="9"/>
                    </a:lnTo>
                    <a:lnTo>
                      <a:pt x="103" y="18"/>
                    </a:lnTo>
                    <a:lnTo>
                      <a:pt x="97" y="18"/>
                    </a:lnTo>
                    <a:lnTo>
                      <a:pt x="90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18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45" y="28"/>
                    </a:lnTo>
                    <a:lnTo>
                      <a:pt x="39" y="28"/>
                    </a:lnTo>
                    <a:lnTo>
                      <a:pt x="26" y="37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498"/>
                    </a:lnTo>
                    <a:lnTo>
                      <a:pt x="0" y="488"/>
                    </a:lnTo>
                    <a:lnTo>
                      <a:pt x="6" y="488"/>
                    </a:lnTo>
                    <a:lnTo>
                      <a:pt x="13" y="479"/>
                    </a:lnTo>
                    <a:lnTo>
                      <a:pt x="19" y="469"/>
                    </a:lnTo>
                    <a:lnTo>
                      <a:pt x="19" y="460"/>
                    </a:lnTo>
                    <a:lnTo>
                      <a:pt x="26" y="451"/>
                    </a:lnTo>
                    <a:lnTo>
                      <a:pt x="32" y="432"/>
                    </a:lnTo>
                    <a:lnTo>
                      <a:pt x="32" y="403"/>
                    </a:lnTo>
                    <a:lnTo>
                      <a:pt x="32" y="385"/>
                    </a:lnTo>
                    <a:lnTo>
                      <a:pt x="39" y="357"/>
                    </a:lnTo>
                    <a:lnTo>
                      <a:pt x="39" y="347"/>
                    </a:lnTo>
                    <a:lnTo>
                      <a:pt x="39" y="337"/>
                    </a:lnTo>
                    <a:lnTo>
                      <a:pt x="39" y="329"/>
                    </a:lnTo>
                    <a:lnTo>
                      <a:pt x="39" y="319"/>
                    </a:lnTo>
                    <a:lnTo>
                      <a:pt x="39" y="300"/>
                    </a:lnTo>
                    <a:lnTo>
                      <a:pt x="39" y="272"/>
                    </a:lnTo>
                    <a:lnTo>
                      <a:pt x="39" y="253"/>
                    </a:lnTo>
                    <a:lnTo>
                      <a:pt x="39" y="244"/>
                    </a:lnTo>
                    <a:lnTo>
                      <a:pt x="39" y="225"/>
                    </a:lnTo>
                    <a:lnTo>
                      <a:pt x="45" y="225"/>
                    </a:lnTo>
                    <a:lnTo>
                      <a:pt x="45" y="216"/>
                    </a:lnTo>
                    <a:lnTo>
                      <a:pt x="45" y="206"/>
                    </a:lnTo>
                    <a:lnTo>
                      <a:pt x="52" y="206"/>
                    </a:lnTo>
                    <a:lnTo>
                      <a:pt x="52" y="197"/>
                    </a:lnTo>
                    <a:lnTo>
                      <a:pt x="58" y="188"/>
                    </a:lnTo>
                    <a:lnTo>
                      <a:pt x="65" y="178"/>
                    </a:lnTo>
                    <a:lnTo>
                      <a:pt x="77" y="168"/>
                    </a:lnTo>
                    <a:lnTo>
                      <a:pt x="84" y="168"/>
                    </a:lnTo>
                    <a:lnTo>
                      <a:pt x="90" y="160"/>
                    </a:lnTo>
                    <a:lnTo>
                      <a:pt x="97" y="160"/>
                    </a:lnTo>
                    <a:lnTo>
                      <a:pt x="103" y="150"/>
                    </a:lnTo>
                    <a:lnTo>
                      <a:pt x="110" y="150"/>
                    </a:lnTo>
                    <a:lnTo>
                      <a:pt x="116" y="140"/>
                    </a:lnTo>
                    <a:lnTo>
                      <a:pt x="123" y="131"/>
                    </a:lnTo>
                    <a:lnTo>
                      <a:pt x="129" y="122"/>
                    </a:lnTo>
                    <a:lnTo>
                      <a:pt x="142" y="103"/>
                    </a:lnTo>
                    <a:lnTo>
                      <a:pt x="142" y="94"/>
                    </a:lnTo>
                    <a:lnTo>
                      <a:pt x="148" y="84"/>
                    </a:lnTo>
                    <a:lnTo>
                      <a:pt x="155" y="74"/>
                    </a:lnTo>
                    <a:lnTo>
                      <a:pt x="168" y="65"/>
                    </a:lnTo>
                    <a:lnTo>
                      <a:pt x="174" y="65"/>
                    </a:lnTo>
                    <a:lnTo>
                      <a:pt x="181" y="56"/>
                    </a:lnTo>
                    <a:lnTo>
                      <a:pt x="187" y="56"/>
                    </a:lnTo>
                    <a:lnTo>
                      <a:pt x="194" y="46"/>
                    </a:lnTo>
                    <a:lnTo>
                      <a:pt x="201" y="46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Freeform 181"/>
              <p:cNvSpPr>
                <a:spLocks/>
              </p:cNvSpPr>
              <p:nvPr/>
            </p:nvSpPr>
            <p:spPr bwMode="auto">
              <a:xfrm>
                <a:off x="1422" y="2747"/>
                <a:ext cx="84" cy="3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9" y="19"/>
                  </a:cxn>
                  <a:cxn ang="0">
                    <a:pos x="26" y="38"/>
                  </a:cxn>
                  <a:cxn ang="0">
                    <a:pos x="39" y="47"/>
                  </a:cxn>
                  <a:cxn ang="0">
                    <a:pos x="39" y="57"/>
                  </a:cxn>
                  <a:cxn ang="0">
                    <a:pos x="46" y="66"/>
                  </a:cxn>
                  <a:cxn ang="0">
                    <a:pos x="53" y="86"/>
                  </a:cxn>
                  <a:cxn ang="0">
                    <a:pos x="59" y="95"/>
                  </a:cxn>
                  <a:cxn ang="0">
                    <a:pos x="66" y="114"/>
                  </a:cxn>
                  <a:cxn ang="0">
                    <a:pos x="66" y="123"/>
                  </a:cxn>
                  <a:cxn ang="0">
                    <a:pos x="73" y="133"/>
                  </a:cxn>
                  <a:cxn ang="0">
                    <a:pos x="73" y="152"/>
                  </a:cxn>
                  <a:cxn ang="0">
                    <a:pos x="79" y="172"/>
                  </a:cxn>
                  <a:cxn ang="0">
                    <a:pos x="79" y="181"/>
                  </a:cxn>
                  <a:cxn ang="0">
                    <a:pos x="86" y="191"/>
                  </a:cxn>
                  <a:cxn ang="0">
                    <a:pos x="86" y="201"/>
                  </a:cxn>
                  <a:cxn ang="0">
                    <a:pos x="86" y="219"/>
                  </a:cxn>
                  <a:cxn ang="0">
                    <a:pos x="86" y="238"/>
                  </a:cxn>
                  <a:cxn ang="0">
                    <a:pos x="93" y="258"/>
                  </a:cxn>
                  <a:cxn ang="0">
                    <a:pos x="93" y="277"/>
                  </a:cxn>
                  <a:cxn ang="0">
                    <a:pos x="93" y="305"/>
                  </a:cxn>
                  <a:cxn ang="0">
                    <a:pos x="93" y="325"/>
                  </a:cxn>
                </a:cxnLst>
                <a:rect l="0" t="0" r="r" b="b"/>
                <a:pathLst>
                  <a:path w="94" h="326">
                    <a:moveTo>
                      <a:pt x="0" y="0"/>
                    </a:moveTo>
                    <a:lnTo>
                      <a:pt x="6" y="9"/>
                    </a:lnTo>
                    <a:lnTo>
                      <a:pt x="13" y="9"/>
                    </a:lnTo>
                    <a:lnTo>
                      <a:pt x="19" y="19"/>
                    </a:lnTo>
                    <a:lnTo>
                      <a:pt x="26" y="38"/>
                    </a:lnTo>
                    <a:lnTo>
                      <a:pt x="39" y="47"/>
                    </a:lnTo>
                    <a:lnTo>
                      <a:pt x="39" y="57"/>
                    </a:lnTo>
                    <a:lnTo>
                      <a:pt x="46" y="66"/>
                    </a:lnTo>
                    <a:lnTo>
                      <a:pt x="53" y="86"/>
                    </a:lnTo>
                    <a:lnTo>
                      <a:pt x="59" y="95"/>
                    </a:lnTo>
                    <a:lnTo>
                      <a:pt x="66" y="114"/>
                    </a:lnTo>
                    <a:lnTo>
                      <a:pt x="66" y="123"/>
                    </a:lnTo>
                    <a:lnTo>
                      <a:pt x="73" y="133"/>
                    </a:lnTo>
                    <a:lnTo>
                      <a:pt x="73" y="152"/>
                    </a:lnTo>
                    <a:lnTo>
                      <a:pt x="79" y="172"/>
                    </a:lnTo>
                    <a:lnTo>
                      <a:pt x="79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9"/>
                    </a:lnTo>
                    <a:lnTo>
                      <a:pt x="86" y="238"/>
                    </a:lnTo>
                    <a:lnTo>
                      <a:pt x="93" y="258"/>
                    </a:lnTo>
                    <a:lnTo>
                      <a:pt x="93" y="277"/>
                    </a:lnTo>
                    <a:lnTo>
                      <a:pt x="93" y="305"/>
                    </a:lnTo>
                    <a:lnTo>
                      <a:pt x="93" y="32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Freeform 182"/>
              <p:cNvSpPr>
                <a:spLocks/>
              </p:cNvSpPr>
              <p:nvPr/>
            </p:nvSpPr>
            <p:spPr bwMode="auto">
              <a:xfrm>
                <a:off x="1202" y="2708"/>
                <a:ext cx="191" cy="269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07" y="0"/>
                  </a:cxn>
                  <a:cxn ang="0">
                    <a:pos x="200" y="0"/>
                  </a:cxn>
                  <a:cxn ang="0">
                    <a:pos x="193" y="0"/>
                  </a:cxn>
                  <a:cxn ang="0">
                    <a:pos x="180" y="0"/>
                  </a:cxn>
                  <a:cxn ang="0">
                    <a:pos x="167" y="9"/>
                  </a:cxn>
                  <a:cxn ang="0">
                    <a:pos x="153" y="9"/>
                  </a:cxn>
                  <a:cxn ang="0">
                    <a:pos x="147" y="9"/>
                  </a:cxn>
                  <a:cxn ang="0">
                    <a:pos x="140" y="19"/>
                  </a:cxn>
                  <a:cxn ang="0">
                    <a:pos x="127" y="19"/>
                  </a:cxn>
                  <a:cxn ang="0">
                    <a:pos x="120" y="28"/>
                  </a:cxn>
                  <a:cxn ang="0">
                    <a:pos x="113" y="28"/>
                  </a:cxn>
                  <a:cxn ang="0">
                    <a:pos x="107" y="28"/>
                  </a:cxn>
                  <a:cxn ang="0">
                    <a:pos x="93" y="38"/>
                  </a:cxn>
                  <a:cxn ang="0">
                    <a:pos x="86" y="47"/>
                  </a:cxn>
                  <a:cxn ang="0">
                    <a:pos x="80" y="47"/>
                  </a:cxn>
                  <a:cxn ang="0">
                    <a:pos x="80" y="57"/>
                  </a:cxn>
                  <a:cxn ang="0">
                    <a:pos x="73" y="66"/>
                  </a:cxn>
                  <a:cxn ang="0">
                    <a:pos x="66" y="66"/>
                  </a:cxn>
                  <a:cxn ang="0">
                    <a:pos x="66" y="76"/>
                  </a:cxn>
                  <a:cxn ang="0">
                    <a:pos x="60" y="76"/>
                  </a:cxn>
                  <a:cxn ang="0">
                    <a:pos x="53" y="86"/>
                  </a:cxn>
                  <a:cxn ang="0">
                    <a:pos x="53" y="95"/>
                  </a:cxn>
                  <a:cxn ang="0">
                    <a:pos x="46" y="115"/>
                  </a:cxn>
                  <a:cxn ang="0">
                    <a:pos x="46" y="124"/>
                  </a:cxn>
                  <a:cxn ang="0">
                    <a:pos x="40" y="124"/>
                  </a:cxn>
                  <a:cxn ang="0">
                    <a:pos x="33" y="134"/>
                  </a:cxn>
                  <a:cxn ang="0">
                    <a:pos x="33" y="143"/>
                  </a:cxn>
                  <a:cxn ang="0">
                    <a:pos x="27" y="152"/>
                  </a:cxn>
                  <a:cxn ang="0">
                    <a:pos x="27" y="162"/>
                  </a:cxn>
                  <a:cxn ang="0">
                    <a:pos x="20" y="172"/>
                  </a:cxn>
                  <a:cxn ang="0">
                    <a:pos x="20" y="181"/>
                  </a:cxn>
                  <a:cxn ang="0">
                    <a:pos x="13" y="191"/>
                  </a:cxn>
                  <a:cxn ang="0">
                    <a:pos x="6" y="210"/>
                  </a:cxn>
                  <a:cxn ang="0">
                    <a:pos x="6" y="229"/>
                  </a:cxn>
                  <a:cxn ang="0">
                    <a:pos x="0" y="248"/>
                  </a:cxn>
                  <a:cxn ang="0">
                    <a:pos x="0" y="268"/>
                  </a:cxn>
                </a:cxnLst>
                <a:rect l="0" t="0" r="r" b="b"/>
                <a:pathLst>
                  <a:path w="215" h="269">
                    <a:moveTo>
                      <a:pt x="214" y="0"/>
                    </a:moveTo>
                    <a:lnTo>
                      <a:pt x="207" y="0"/>
                    </a:lnTo>
                    <a:lnTo>
                      <a:pt x="200" y="0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7" y="9"/>
                    </a:lnTo>
                    <a:lnTo>
                      <a:pt x="153" y="9"/>
                    </a:lnTo>
                    <a:lnTo>
                      <a:pt x="147" y="9"/>
                    </a:lnTo>
                    <a:lnTo>
                      <a:pt x="140" y="19"/>
                    </a:lnTo>
                    <a:lnTo>
                      <a:pt x="127" y="19"/>
                    </a:lnTo>
                    <a:lnTo>
                      <a:pt x="120" y="28"/>
                    </a:lnTo>
                    <a:lnTo>
                      <a:pt x="113" y="28"/>
                    </a:lnTo>
                    <a:lnTo>
                      <a:pt x="107" y="28"/>
                    </a:lnTo>
                    <a:lnTo>
                      <a:pt x="93" y="38"/>
                    </a:lnTo>
                    <a:lnTo>
                      <a:pt x="86" y="47"/>
                    </a:lnTo>
                    <a:lnTo>
                      <a:pt x="80" y="47"/>
                    </a:lnTo>
                    <a:lnTo>
                      <a:pt x="80" y="57"/>
                    </a:lnTo>
                    <a:lnTo>
                      <a:pt x="73" y="66"/>
                    </a:lnTo>
                    <a:lnTo>
                      <a:pt x="66" y="66"/>
                    </a:lnTo>
                    <a:lnTo>
                      <a:pt x="66" y="76"/>
                    </a:lnTo>
                    <a:lnTo>
                      <a:pt x="60" y="76"/>
                    </a:lnTo>
                    <a:lnTo>
                      <a:pt x="53" y="86"/>
                    </a:lnTo>
                    <a:lnTo>
                      <a:pt x="53" y="95"/>
                    </a:lnTo>
                    <a:lnTo>
                      <a:pt x="46" y="115"/>
                    </a:lnTo>
                    <a:lnTo>
                      <a:pt x="46" y="124"/>
                    </a:lnTo>
                    <a:lnTo>
                      <a:pt x="40" y="124"/>
                    </a:lnTo>
                    <a:lnTo>
                      <a:pt x="33" y="134"/>
                    </a:lnTo>
                    <a:lnTo>
                      <a:pt x="33" y="143"/>
                    </a:lnTo>
                    <a:lnTo>
                      <a:pt x="27" y="152"/>
                    </a:lnTo>
                    <a:lnTo>
                      <a:pt x="27" y="162"/>
                    </a:lnTo>
                    <a:lnTo>
                      <a:pt x="20" y="172"/>
                    </a:lnTo>
                    <a:lnTo>
                      <a:pt x="20" y="181"/>
                    </a:lnTo>
                    <a:lnTo>
                      <a:pt x="13" y="191"/>
                    </a:lnTo>
                    <a:lnTo>
                      <a:pt x="6" y="210"/>
                    </a:lnTo>
                    <a:lnTo>
                      <a:pt x="6" y="229"/>
                    </a:lnTo>
                    <a:lnTo>
                      <a:pt x="0" y="248"/>
                    </a:lnTo>
                    <a:lnTo>
                      <a:pt x="0" y="26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Freeform 183"/>
              <p:cNvSpPr>
                <a:spLocks/>
              </p:cNvSpPr>
              <p:nvPr/>
            </p:nvSpPr>
            <p:spPr bwMode="auto">
              <a:xfrm>
                <a:off x="945" y="2299"/>
                <a:ext cx="158" cy="661"/>
              </a:xfrm>
              <a:custGeom>
                <a:avLst/>
                <a:gdLst/>
                <a:ahLst/>
                <a:cxnLst>
                  <a:cxn ang="0">
                    <a:pos x="78" y="28"/>
                  </a:cxn>
                  <a:cxn ang="0">
                    <a:pos x="85" y="75"/>
                  </a:cxn>
                  <a:cxn ang="0">
                    <a:pos x="85" y="103"/>
                  </a:cxn>
                  <a:cxn ang="0">
                    <a:pos x="85" y="141"/>
                  </a:cxn>
                  <a:cxn ang="0">
                    <a:pos x="85" y="179"/>
                  </a:cxn>
                  <a:cxn ang="0">
                    <a:pos x="85" y="198"/>
                  </a:cxn>
                  <a:cxn ang="0">
                    <a:pos x="85" y="216"/>
                  </a:cxn>
                  <a:cxn ang="0">
                    <a:pos x="78" y="235"/>
                  </a:cxn>
                  <a:cxn ang="0">
                    <a:pos x="72" y="254"/>
                  </a:cxn>
                  <a:cxn ang="0">
                    <a:pos x="65" y="273"/>
                  </a:cxn>
                  <a:cxn ang="0">
                    <a:pos x="52" y="301"/>
                  </a:cxn>
                  <a:cxn ang="0">
                    <a:pos x="39" y="311"/>
                  </a:cxn>
                  <a:cxn ang="0">
                    <a:pos x="32" y="320"/>
                  </a:cxn>
                  <a:cxn ang="0">
                    <a:pos x="26" y="339"/>
                  </a:cxn>
                  <a:cxn ang="0">
                    <a:pos x="19" y="367"/>
                  </a:cxn>
                  <a:cxn ang="0">
                    <a:pos x="19" y="414"/>
                  </a:cxn>
                  <a:cxn ang="0">
                    <a:pos x="19" y="452"/>
                  </a:cxn>
                  <a:cxn ang="0">
                    <a:pos x="13" y="499"/>
                  </a:cxn>
                  <a:cxn ang="0">
                    <a:pos x="6" y="518"/>
                  </a:cxn>
                  <a:cxn ang="0">
                    <a:pos x="6" y="546"/>
                  </a:cxn>
                  <a:cxn ang="0">
                    <a:pos x="0" y="584"/>
                  </a:cxn>
                  <a:cxn ang="0">
                    <a:pos x="6" y="612"/>
                  </a:cxn>
                  <a:cxn ang="0">
                    <a:pos x="6" y="631"/>
                  </a:cxn>
                  <a:cxn ang="0">
                    <a:pos x="13" y="660"/>
                  </a:cxn>
                  <a:cxn ang="0">
                    <a:pos x="13" y="641"/>
                  </a:cxn>
                  <a:cxn ang="0">
                    <a:pos x="13" y="622"/>
                  </a:cxn>
                  <a:cxn ang="0">
                    <a:pos x="13" y="594"/>
                  </a:cxn>
                  <a:cxn ang="0">
                    <a:pos x="19" y="556"/>
                  </a:cxn>
                  <a:cxn ang="0">
                    <a:pos x="19" y="537"/>
                  </a:cxn>
                  <a:cxn ang="0">
                    <a:pos x="32" y="499"/>
                  </a:cxn>
                  <a:cxn ang="0">
                    <a:pos x="45" y="471"/>
                  </a:cxn>
                  <a:cxn ang="0">
                    <a:pos x="52" y="452"/>
                  </a:cxn>
                  <a:cxn ang="0">
                    <a:pos x="72" y="424"/>
                  </a:cxn>
                  <a:cxn ang="0">
                    <a:pos x="98" y="386"/>
                  </a:cxn>
                  <a:cxn ang="0">
                    <a:pos x="118" y="348"/>
                  </a:cxn>
                  <a:cxn ang="0">
                    <a:pos x="124" y="330"/>
                  </a:cxn>
                  <a:cxn ang="0">
                    <a:pos x="131" y="311"/>
                  </a:cxn>
                  <a:cxn ang="0">
                    <a:pos x="137" y="292"/>
                  </a:cxn>
                  <a:cxn ang="0">
                    <a:pos x="150" y="264"/>
                  </a:cxn>
                  <a:cxn ang="0">
                    <a:pos x="157" y="245"/>
                  </a:cxn>
                  <a:cxn ang="0">
                    <a:pos x="163" y="226"/>
                  </a:cxn>
                  <a:cxn ang="0">
                    <a:pos x="170" y="198"/>
                  </a:cxn>
                  <a:cxn ang="0">
                    <a:pos x="177" y="179"/>
                  </a:cxn>
                  <a:cxn ang="0">
                    <a:pos x="170" y="160"/>
                  </a:cxn>
                  <a:cxn ang="0">
                    <a:pos x="157" y="122"/>
                  </a:cxn>
                  <a:cxn ang="0">
                    <a:pos x="150" y="84"/>
                  </a:cxn>
                  <a:cxn ang="0">
                    <a:pos x="131" y="47"/>
                  </a:cxn>
                  <a:cxn ang="0">
                    <a:pos x="124" y="37"/>
                  </a:cxn>
                  <a:cxn ang="0">
                    <a:pos x="118" y="18"/>
                  </a:cxn>
                  <a:cxn ang="0">
                    <a:pos x="111" y="9"/>
                  </a:cxn>
                  <a:cxn ang="0">
                    <a:pos x="98" y="9"/>
                  </a:cxn>
                  <a:cxn ang="0">
                    <a:pos x="91" y="9"/>
                  </a:cxn>
                  <a:cxn ang="0">
                    <a:pos x="78" y="18"/>
                  </a:cxn>
                </a:cxnLst>
                <a:rect l="0" t="0" r="r" b="b"/>
                <a:pathLst>
                  <a:path w="178" h="661">
                    <a:moveTo>
                      <a:pt x="78" y="28"/>
                    </a:moveTo>
                    <a:lnTo>
                      <a:pt x="78" y="28"/>
                    </a:lnTo>
                    <a:lnTo>
                      <a:pt x="78" y="47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5" y="103"/>
                    </a:lnTo>
                    <a:lnTo>
                      <a:pt x="85" y="122"/>
                    </a:lnTo>
                    <a:lnTo>
                      <a:pt x="85" y="141"/>
                    </a:lnTo>
                    <a:lnTo>
                      <a:pt x="85" y="160"/>
                    </a:lnTo>
                    <a:lnTo>
                      <a:pt x="85" y="179"/>
                    </a:lnTo>
                    <a:lnTo>
                      <a:pt x="85" y="188"/>
                    </a:lnTo>
                    <a:lnTo>
                      <a:pt x="85" y="198"/>
                    </a:lnTo>
                    <a:lnTo>
                      <a:pt x="85" y="207"/>
                    </a:lnTo>
                    <a:lnTo>
                      <a:pt x="85" y="216"/>
                    </a:lnTo>
                    <a:lnTo>
                      <a:pt x="78" y="226"/>
                    </a:lnTo>
                    <a:lnTo>
                      <a:pt x="78" y="235"/>
                    </a:lnTo>
                    <a:lnTo>
                      <a:pt x="78" y="245"/>
                    </a:lnTo>
                    <a:lnTo>
                      <a:pt x="72" y="254"/>
                    </a:lnTo>
                    <a:lnTo>
                      <a:pt x="72" y="264"/>
                    </a:lnTo>
                    <a:lnTo>
                      <a:pt x="65" y="273"/>
                    </a:lnTo>
                    <a:lnTo>
                      <a:pt x="52" y="292"/>
                    </a:lnTo>
                    <a:lnTo>
                      <a:pt x="52" y="301"/>
                    </a:lnTo>
                    <a:lnTo>
                      <a:pt x="45" y="301"/>
                    </a:lnTo>
                    <a:lnTo>
                      <a:pt x="39" y="311"/>
                    </a:lnTo>
                    <a:lnTo>
                      <a:pt x="32" y="311"/>
                    </a:lnTo>
                    <a:lnTo>
                      <a:pt x="32" y="320"/>
                    </a:lnTo>
                    <a:lnTo>
                      <a:pt x="26" y="330"/>
                    </a:lnTo>
                    <a:lnTo>
                      <a:pt x="26" y="339"/>
                    </a:lnTo>
                    <a:lnTo>
                      <a:pt x="26" y="358"/>
                    </a:lnTo>
                    <a:lnTo>
                      <a:pt x="19" y="367"/>
                    </a:lnTo>
                    <a:lnTo>
                      <a:pt x="19" y="386"/>
                    </a:lnTo>
                    <a:lnTo>
                      <a:pt x="19" y="414"/>
                    </a:lnTo>
                    <a:lnTo>
                      <a:pt x="19" y="433"/>
                    </a:lnTo>
                    <a:lnTo>
                      <a:pt x="19" y="452"/>
                    </a:lnTo>
                    <a:lnTo>
                      <a:pt x="13" y="471"/>
                    </a:lnTo>
                    <a:lnTo>
                      <a:pt x="13" y="499"/>
                    </a:lnTo>
                    <a:lnTo>
                      <a:pt x="6" y="509"/>
                    </a:lnTo>
                    <a:lnTo>
                      <a:pt x="6" y="518"/>
                    </a:lnTo>
                    <a:lnTo>
                      <a:pt x="6" y="528"/>
                    </a:lnTo>
                    <a:lnTo>
                      <a:pt x="6" y="546"/>
                    </a:lnTo>
                    <a:lnTo>
                      <a:pt x="0" y="565"/>
                    </a:lnTo>
                    <a:lnTo>
                      <a:pt x="0" y="584"/>
                    </a:lnTo>
                    <a:lnTo>
                      <a:pt x="6" y="594"/>
                    </a:lnTo>
                    <a:lnTo>
                      <a:pt x="6" y="612"/>
                    </a:lnTo>
                    <a:lnTo>
                      <a:pt x="6" y="622"/>
                    </a:lnTo>
                    <a:lnTo>
                      <a:pt x="6" y="631"/>
                    </a:lnTo>
                    <a:lnTo>
                      <a:pt x="13" y="650"/>
                    </a:lnTo>
                    <a:lnTo>
                      <a:pt x="13" y="660"/>
                    </a:lnTo>
                    <a:lnTo>
                      <a:pt x="13" y="650"/>
                    </a:lnTo>
                    <a:lnTo>
                      <a:pt x="13" y="641"/>
                    </a:lnTo>
                    <a:lnTo>
                      <a:pt x="13" y="631"/>
                    </a:lnTo>
                    <a:lnTo>
                      <a:pt x="13" y="622"/>
                    </a:lnTo>
                    <a:lnTo>
                      <a:pt x="13" y="603"/>
                    </a:lnTo>
                    <a:lnTo>
                      <a:pt x="13" y="594"/>
                    </a:lnTo>
                    <a:lnTo>
                      <a:pt x="13" y="575"/>
                    </a:lnTo>
                    <a:lnTo>
                      <a:pt x="19" y="556"/>
                    </a:lnTo>
                    <a:lnTo>
                      <a:pt x="19" y="546"/>
                    </a:lnTo>
                    <a:lnTo>
                      <a:pt x="19" y="537"/>
                    </a:lnTo>
                    <a:lnTo>
                      <a:pt x="26" y="518"/>
                    </a:lnTo>
                    <a:lnTo>
                      <a:pt x="32" y="499"/>
                    </a:lnTo>
                    <a:lnTo>
                      <a:pt x="39" y="480"/>
                    </a:lnTo>
                    <a:lnTo>
                      <a:pt x="45" y="471"/>
                    </a:lnTo>
                    <a:lnTo>
                      <a:pt x="45" y="462"/>
                    </a:lnTo>
                    <a:lnTo>
                      <a:pt x="52" y="452"/>
                    </a:lnTo>
                    <a:lnTo>
                      <a:pt x="59" y="443"/>
                    </a:lnTo>
                    <a:lnTo>
                      <a:pt x="72" y="424"/>
                    </a:lnTo>
                    <a:lnTo>
                      <a:pt x="85" y="405"/>
                    </a:lnTo>
                    <a:lnTo>
                      <a:pt x="98" y="386"/>
                    </a:lnTo>
                    <a:lnTo>
                      <a:pt x="111" y="367"/>
                    </a:lnTo>
                    <a:lnTo>
                      <a:pt x="118" y="348"/>
                    </a:lnTo>
                    <a:lnTo>
                      <a:pt x="118" y="339"/>
                    </a:lnTo>
                    <a:lnTo>
                      <a:pt x="124" y="330"/>
                    </a:lnTo>
                    <a:lnTo>
                      <a:pt x="131" y="320"/>
                    </a:lnTo>
                    <a:lnTo>
                      <a:pt x="131" y="311"/>
                    </a:lnTo>
                    <a:lnTo>
                      <a:pt x="131" y="301"/>
                    </a:lnTo>
                    <a:lnTo>
                      <a:pt x="137" y="292"/>
                    </a:lnTo>
                    <a:lnTo>
                      <a:pt x="144" y="282"/>
                    </a:lnTo>
                    <a:lnTo>
                      <a:pt x="150" y="264"/>
                    </a:lnTo>
                    <a:lnTo>
                      <a:pt x="157" y="254"/>
                    </a:lnTo>
                    <a:lnTo>
                      <a:pt x="157" y="245"/>
                    </a:lnTo>
                    <a:lnTo>
                      <a:pt x="163" y="235"/>
                    </a:lnTo>
                    <a:lnTo>
                      <a:pt x="163" y="226"/>
                    </a:lnTo>
                    <a:lnTo>
                      <a:pt x="170" y="216"/>
                    </a:lnTo>
                    <a:lnTo>
                      <a:pt x="170" y="198"/>
                    </a:lnTo>
                    <a:lnTo>
                      <a:pt x="170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41"/>
                    </a:lnTo>
                    <a:lnTo>
                      <a:pt x="157" y="122"/>
                    </a:lnTo>
                    <a:lnTo>
                      <a:pt x="157" y="103"/>
                    </a:lnTo>
                    <a:lnTo>
                      <a:pt x="150" y="84"/>
                    </a:lnTo>
                    <a:lnTo>
                      <a:pt x="144" y="66"/>
                    </a:lnTo>
                    <a:lnTo>
                      <a:pt x="131" y="47"/>
                    </a:lnTo>
                    <a:lnTo>
                      <a:pt x="131" y="37"/>
                    </a:lnTo>
                    <a:lnTo>
                      <a:pt x="124" y="37"/>
                    </a:lnTo>
                    <a:lnTo>
                      <a:pt x="124" y="28"/>
                    </a:lnTo>
                    <a:lnTo>
                      <a:pt x="118" y="18"/>
                    </a:lnTo>
                    <a:lnTo>
                      <a:pt x="111" y="18"/>
                    </a:lnTo>
                    <a:lnTo>
                      <a:pt x="111" y="9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18"/>
                    </a:lnTo>
                    <a:lnTo>
                      <a:pt x="78" y="2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Freeform 184"/>
              <p:cNvSpPr>
                <a:spLocks/>
              </p:cNvSpPr>
              <p:nvPr/>
            </p:nvSpPr>
            <p:spPr bwMode="auto">
              <a:xfrm>
                <a:off x="1011" y="2260"/>
                <a:ext cx="234" cy="462"/>
              </a:xfrm>
              <a:custGeom>
                <a:avLst/>
                <a:gdLst/>
                <a:ahLst/>
                <a:cxnLst>
                  <a:cxn ang="0">
                    <a:pos x="230" y="432"/>
                  </a:cxn>
                  <a:cxn ang="0">
                    <a:pos x="236" y="414"/>
                  </a:cxn>
                  <a:cxn ang="0">
                    <a:pos x="243" y="394"/>
                  </a:cxn>
                  <a:cxn ang="0">
                    <a:pos x="249" y="386"/>
                  </a:cxn>
                  <a:cxn ang="0">
                    <a:pos x="256" y="376"/>
                  </a:cxn>
                  <a:cxn ang="0">
                    <a:pos x="256" y="357"/>
                  </a:cxn>
                  <a:cxn ang="0">
                    <a:pos x="263" y="329"/>
                  </a:cxn>
                  <a:cxn ang="0">
                    <a:pos x="263" y="310"/>
                  </a:cxn>
                  <a:cxn ang="0">
                    <a:pos x="263" y="291"/>
                  </a:cxn>
                  <a:cxn ang="0">
                    <a:pos x="256" y="263"/>
                  </a:cxn>
                  <a:cxn ang="0">
                    <a:pos x="243" y="244"/>
                  </a:cxn>
                  <a:cxn ang="0">
                    <a:pos x="230" y="225"/>
                  </a:cxn>
                  <a:cxn ang="0">
                    <a:pos x="217" y="207"/>
                  </a:cxn>
                  <a:cxn ang="0">
                    <a:pos x="197" y="187"/>
                  </a:cxn>
                  <a:cxn ang="0">
                    <a:pos x="184" y="178"/>
                  </a:cxn>
                  <a:cxn ang="0">
                    <a:pos x="177" y="169"/>
                  </a:cxn>
                  <a:cxn ang="0">
                    <a:pos x="170" y="150"/>
                  </a:cxn>
                  <a:cxn ang="0">
                    <a:pos x="164" y="131"/>
                  </a:cxn>
                  <a:cxn ang="0">
                    <a:pos x="157" y="112"/>
                  </a:cxn>
                  <a:cxn ang="0">
                    <a:pos x="151" y="84"/>
                  </a:cxn>
                  <a:cxn ang="0">
                    <a:pos x="144" y="66"/>
                  </a:cxn>
                  <a:cxn ang="0">
                    <a:pos x="131" y="37"/>
                  </a:cxn>
                  <a:cxn ang="0">
                    <a:pos x="118" y="18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78" y="0"/>
                  </a:cxn>
                  <a:cxn ang="0">
                    <a:pos x="65" y="9"/>
                  </a:cxn>
                  <a:cxn ang="0">
                    <a:pos x="52" y="18"/>
                  </a:cxn>
                  <a:cxn ang="0">
                    <a:pos x="33" y="18"/>
                  </a:cxn>
                  <a:cxn ang="0">
                    <a:pos x="20" y="18"/>
                  </a:cxn>
                  <a:cxn ang="0">
                    <a:pos x="6" y="28"/>
                  </a:cxn>
                  <a:cxn ang="0">
                    <a:pos x="0" y="37"/>
                  </a:cxn>
                  <a:cxn ang="0">
                    <a:pos x="0" y="56"/>
                  </a:cxn>
                  <a:cxn ang="0">
                    <a:pos x="0" y="84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6" y="56"/>
                  </a:cxn>
                  <a:cxn ang="0">
                    <a:pos x="20" y="56"/>
                  </a:cxn>
                  <a:cxn ang="0">
                    <a:pos x="33" y="56"/>
                  </a:cxn>
                  <a:cxn ang="0">
                    <a:pos x="39" y="66"/>
                  </a:cxn>
                  <a:cxn ang="0">
                    <a:pos x="52" y="112"/>
                  </a:cxn>
                  <a:cxn ang="0">
                    <a:pos x="65" y="150"/>
                  </a:cxn>
                  <a:cxn ang="0">
                    <a:pos x="72" y="187"/>
                  </a:cxn>
                  <a:cxn ang="0">
                    <a:pos x="85" y="207"/>
                  </a:cxn>
                  <a:cxn ang="0">
                    <a:pos x="99" y="225"/>
                  </a:cxn>
                  <a:cxn ang="0">
                    <a:pos x="112" y="235"/>
                  </a:cxn>
                  <a:cxn ang="0">
                    <a:pos x="118" y="244"/>
                  </a:cxn>
                  <a:cxn ang="0">
                    <a:pos x="131" y="263"/>
                  </a:cxn>
                  <a:cxn ang="0">
                    <a:pos x="144" y="291"/>
                  </a:cxn>
                  <a:cxn ang="0">
                    <a:pos x="144" y="310"/>
                  </a:cxn>
                  <a:cxn ang="0">
                    <a:pos x="151" y="329"/>
                  </a:cxn>
                  <a:cxn ang="0">
                    <a:pos x="151" y="348"/>
                  </a:cxn>
                  <a:cxn ang="0">
                    <a:pos x="157" y="366"/>
                  </a:cxn>
                  <a:cxn ang="0">
                    <a:pos x="170" y="386"/>
                  </a:cxn>
                  <a:cxn ang="0">
                    <a:pos x="177" y="394"/>
                  </a:cxn>
                  <a:cxn ang="0">
                    <a:pos x="191" y="414"/>
                  </a:cxn>
                  <a:cxn ang="0">
                    <a:pos x="197" y="423"/>
                  </a:cxn>
                  <a:cxn ang="0">
                    <a:pos x="204" y="442"/>
                  </a:cxn>
                  <a:cxn ang="0">
                    <a:pos x="210" y="461"/>
                  </a:cxn>
                  <a:cxn ang="0">
                    <a:pos x="217" y="442"/>
                  </a:cxn>
                  <a:cxn ang="0">
                    <a:pos x="230" y="432"/>
                  </a:cxn>
                </a:cxnLst>
                <a:rect l="0" t="0" r="r" b="b"/>
                <a:pathLst>
                  <a:path w="264" h="462">
                    <a:moveTo>
                      <a:pt x="230" y="432"/>
                    </a:moveTo>
                    <a:lnTo>
                      <a:pt x="230" y="432"/>
                    </a:lnTo>
                    <a:lnTo>
                      <a:pt x="230" y="423"/>
                    </a:lnTo>
                    <a:lnTo>
                      <a:pt x="236" y="414"/>
                    </a:lnTo>
                    <a:lnTo>
                      <a:pt x="236" y="404"/>
                    </a:lnTo>
                    <a:lnTo>
                      <a:pt x="243" y="394"/>
                    </a:lnTo>
                    <a:lnTo>
                      <a:pt x="243" y="386"/>
                    </a:lnTo>
                    <a:lnTo>
                      <a:pt x="249" y="386"/>
                    </a:lnTo>
                    <a:lnTo>
                      <a:pt x="249" y="376"/>
                    </a:lnTo>
                    <a:lnTo>
                      <a:pt x="256" y="376"/>
                    </a:lnTo>
                    <a:lnTo>
                      <a:pt x="256" y="366"/>
                    </a:lnTo>
                    <a:lnTo>
                      <a:pt x="256" y="357"/>
                    </a:lnTo>
                    <a:lnTo>
                      <a:pt x="263" y="338"/>
                    </a:lnTo>
                    <a:lnTo>
                      <a:pt x="263" y="329"/>
                    </a:lnTo>
                    <a:lnTo>
                      <a:pt x="263" y="319"/>
                    </a:lnTo>
                    <a:lnTo>
                      <a:pt x="263" y="310"/>
                    </a:lnTo>
                    <a:lnTo>
                      <a:pt x="263" y="301"/>
                    </a:lnTo>
                    <a:lnTo>
                      <a:pt x="263" y="291"/>
                    </a:lnTo>
                    <a:lnTo>
                      <a:pt x="263" y="282"/>
                    </a:lnTo>
                    <a:lnTo>
                      <a:pt x="256" y="263"/>
                    </a:lnTo>
                    <a:lnTo>
                      <a:pt x="249" y="253"/>
                    </a:lnTo>
                    <a:lnTo>
                      <a:pt x="243" y="244"/>
                    </a:lnTo>
                    <a:lnTo>
                      <a:pt x="236" y="235"/>
                    </a:lnTo>
                    <a:lnTo>
                      <a:pt x="230" y="225"/>
                    </a:lnTo>
                    <a:lnTo>
                      <a:pt x="223" y="216"/>
                    </a:lnTo>
                    <a:lnTo>
                      <a:pt x="217" y="207"/>
                    </a:lnTo>
                    <a:lnTo>
                      <a:pt x="204" y="197"/>
                    </a:lnTo>
                    <a:lnTo>
                      <a:pt x="197" y="187"/>
                    </a:lnTo>
                    <a:lnTo>
                      <a:pt x="191" y="178"/>
                    </a:lnTo>
                    <a:lnTo>
                      <a:pt x="184" y="178"/>
                    </a:lnTo>
                    <a:lnTo>
                      <a:pt x="184" y="169"/>
                    </a:lnTo>
                    <a:lnTo>
                      <a:pt x="177" y="169"/>
                    </a:lnTo>
                    <a:lnTo>
                      <a:pt x="177" y="159"/>
                    </a:lnTo>
                    <a:lnTo>
                      <a:pt x="170" y="150"/>
                    </a:lnTo>
                    <a:lnTo>
                      <a:pt x="164" y="141"/>
                    </a:lnTo>
                    <a:lnTo>
                      <a:pt x="164" y="131"/>
                    </a:lnTo>
                    <a:lnTo>
                      <a:pt x="164" y="122"/>
                    </a:lnTo>
                    <a:lnTo>
                      <a:pt x="157" y="112"/>
                    </a:lnTo>
                    <a:lnTo>
                      <a:pt x="157" y="103"/>
                    </a:lnTo>
                    <a:lnTo>
                      <a:pt x="151" y="84"/>
                    </a:lnTo>
                    <a:lnTo>
                      <a:pt x="151" y="74"/>
                    </a:lnTo>
                    <a:lnTo>
                      <a:pt x="144" y="66"/>
                    </a:lnTo>
                    <a:lnTo>
                      <a:pt x="138" y="46"/>
                    </a:lnTo>
                    <a:lnTo>
                      <a:pt x="131" y="37"/>
                    </a:lnTo>
                    <a:lnTo>
                      <a:pt x="131" y="28"/>
                    </a:lnTo>
                    <a:lnTo>
                      <a:pt x="118" y="18"/>
                    </a:lnTo>
                    <a:lnTo>
                      <a:pt x="112" y="9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9"/>
                    </a:lnTo>
                    <a:lnTo>
                      <a:pt x="65" y="9"/>
                    </a:lnTo>
                    <a:lnTo>
                      <a:pt x="59" y="9"/>
                    </a:lnTo>
                    <a:lnTo>
                      <a:pt x="52" y="18"/>
                    </a:lnTo>
                    <a:lnTo>
                      <a:pt x="46" y="18"/>
                    </a:lnTo>
                    <a:lnTo>
                      <a:pt x="33" y="18"/>
                    </a:lnTo>
                    <a:lnTo>
                      <a:pt x="26" y="18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6" y="94"/>
                    </a:lnTo>
                    <a:lnTo>
                      <a:pt x="6" y="103"/>
                    </a:lnTo>
                    <a:lnTo>
                      <a:pt x="6" y="94"/>
                    </a:lnTo>
                    <a:lnTo>
                      <a:pt x="6" y="74"/>
                    </a:lnTo>
                    <a:lnTo>
                      <a:pt x="6" y="66"/>
                    </a:lnTo>
                    <a:lnTo>
                      <a:pt x="6" y="56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6" y="56"/>
                    </a:lnTo>
                    <a:lnTo>
                      <a:pt x="33" y="56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6" y="84"/>
                    </a:lnTo>
                    <a:lnTo>
                      <a:pt x="52" y="112"/>
                    </a:lnTo>
                    <a:lnTo>
                      <a:pt x="59" y="141"/>
                    </a:lnTo>
                    <a:lnTo>
                      <a:pt x="65" y="150"/>
                    </a:lnTo>
                    <a:lnTo>
                      <a:pt x="72" y="169"/>
                    </a:lnTo>
                    <a:lnTo>
                      <a:pt x="72" y="187"/>
                    </a:lnTo>
                    <a:lnTo>
                      <a:pt x="78" y="197"/>
                    </a:lnTo>
                    <a:lnTo>
                      <a:pt x="85" y="207"/>
                    </a:lnTo>
                    <a:lnTo>
                      <a:pt x="92" y="225"/>
                    </a:lnTo>
                    <a:lnTo>
                      <a:pt x="99" y="225"/>
                    </a:lnTo>
                    <a:lnTo>
                      <a:pt x="105" y="235"/>
                    </a:lnTo>
                    <a:lnTo>
                      <a:pt x="112" y="235"/>
                    </a:lnTo>
                    <a:lnTo>
                      <a:pt x="112" y="244"/>
                    </a:lnTo>
                    <a:lnTo>
                      <a:pt x="118" y="244"/>
                    </a:lnTo>
                    <a:lnTo>
                      <a:pt x="125" y="253"/>
                    </a:lnTo>
                    <a:lnTo>
                      <a:pt x="131" y="263"/>
                    </a:lnTo>
                    <a:lnTo>
                      <a:pt x="138" y="273"/>
                    </a:lnTo>
                    <a:lnTo>
                      <a:pt x="144" y="291"/>
                    </a:lnTo>
                    <a:lnTo>
                      <a:pt x="144" y="301"/>
                    </a:lnTo>
                    <a:lnTo>
                      <a:pt x="144" y="310"/>
                    </a:lnTo>
                    <a:lnTo>
                      <a:pt x="144" y="319"/>
                    </a:lnTo>
                    <a:lnTo>
                      <a:pt x="151" y="329"/>
                    </a:lnTo>
                    <a:lnTo>
                      <a:pt x="151" y="338"/>
                    </a:lnTo>
                    <a:lnTo>
                      <a:pt x="151" y="348"/>
                    </a:lnTo>
                    <a:lnTo>
                      <a:pt x="157" y="357"/>
                    </a:lnTo>
                    <a:lnTo>
                      <a:pt x="157" y="366"/>
                    </a:lnTo>
                    <a:lnTo>
                      <a:pt x="164" y="376"/>
                    </a:lnTo>
                    <a:lnTo>
                      <a:pt x="170" y="386"/>
                    </a:lnTo>
                    <a:lnTo>
                      <a:pt x="170" y="394"/>
                    </a:lnTo>
                    <a:lnTo>
                      <a:pt x="177" y="394"/>
                    </a:lnTo>
                    <a:lnTo>
                      <a:pt x="191" y="40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23"/>
                    </a:lnTo>
                    <a:lnTo>
                      <a:pt x="204" y="432"/>
                    </a:lnTo>
                    <a:lnTo>
                      <a:pt x="204" y="442"/>
                    </a:lnTo>
                    <a:lnTo>
                      <a:pt x="204" y="461"/>
                    </a:lnTo>
                    <a:lnTo>
                      <a:pt x="210" y="461"/>
                    </a:lnTo>
                    <a:lnTo>
                      <a:pt x="210" y="451"/>
                    </a:lnTo>
                    <a:lnTo>
                      <a:pt x="217" y="442"/>
                    </a:lnTo>
                    <a:lnTo>
                      <a:pt x="223" y="442"/>
                    </a:lnTo>
                    <a:lnTo>
                      <a:pt x="230" y="432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Freeform 185"/>
              <p:cNvSpPr>
                <a:spLocks/>
              </p:cNvSpPr>
              <p:nvPr/>
            </p:nvSpPr>
            <p:spPr bwMode="auto">
              <a:xfrm>
                <a:off x="1072" y="2299"/>
                <a:ext cx="137" cy="325"/>
              </a:xfrm>
              <a:custGeom>
                <a:avLst/>
                <a:gdLst/>
                <a:ahLst/>
                <a:cxnLst>
                  <a:cxn ang="0">
                    <a:pos x="153" y="324"/>
                  </a:cxn>
                  <a:cxn ang="0">
                    <a:pos x="153" y="314"/>
                  </a:cxn>
                  <a:cxn ang="0">
                    <a:pos x="153" y="295"/>
                  </a:cxn>
                  <a:cxn ang="0">
                    <a:pos x="146" y="286"/>
                  </a:cxn>
                  <a:cxn ang="0">
                    <a:pos x="146" y="276"/>
                  </a:cxn>
                  <a:cxn ang="0">
                    <a:pos x="139" y="266"/>
                  </a:cxn>
                  <a:cxn ang="0">
                    <a:pos x="139" y="257"/>
                  </a:cxn>
                  <a:cxn ang="0">
                    <a:pos x="132" y="247"/>
                  </a:cxn>
                  <a:cxn ang="0">
                    <a:pos x="132" y="238"/>
                  </a:cxn>
                  <a:cxn ang="0">
                    <a:pos x="126" y="228"/>
                  </a:cxn>
                  <a:cxn ang="0">
                    <a:pos x="119" y="219"/>
                  </a:cxn>
                  <a:cxn ang="0">
                    <a:pos x="112" y="209"/>
                  </a:cxn>
                  <a:cxn ang="0">
                    <a:pos x="99" y="200"/>
                  </a:cxn>
                  <a:cxn ang="0">
                    <a:pos x="99" y="190"/>
                  </a:cxn>
                  <a:cxn ang="0">
                    <a:pos x="93" y="190"/>
                  </a:cxn>
                  <a:cxn ang="0">
                    <a:pos x="86" y="171"/>
                  </a:cxn>
                  <a:cxn ang="0">
                    <a:pos x="79" y="162"/>
                  </a:cxn>
                  <a:cxn ang="0">
                    <a:pos x="46" y="76"/>
                  </a:cxn>
                  <a:cxn ang="0">
                    <a:pos x="40" y="57"/>
                  </a:cxn>
                  <a:cxn ang="0">
                    <a:pos x="26" y="37"/>
                  </a:cxn>
                  <a:cxn ang="0">
                    <a:pos x="20" y="19"/>
                  </a:cxn>
                  <a:cxn ang="0">
                    <a:pos x="6" y="9"/>
                  </a:cxn>
                  <a:cxn ang="0">
                    <a:pos x="0" y="0"/>
                  </a:cxn>
                </a:cxnLst>
                <a:rect l="0" t="0" r="r" b="b"/>
                <a:pathLst>
                  <a:path w="154" h="325">
                    <a:moveTo>
                      <a:pt x="153" y="324"/>
                    </a:moveTo>
                    <a:lnTo>
                      <a:pt x="153" y="314"/>
                    </a:lnTo>
                    <a:lnTo>
                      <a:pt x="153" y="295"/>
                    </a:lnTo>
                    <a:lnTo>
                      <a:pt x="146" y="286"/>
                    </a:lnTo>
                    <a:lnTo>
                      <a:pt x="146" y="276"/>
                    </a:lnTo>
                    <a:lnTo>
                      <a:pt x="139" y="266"/>
                    </a:lnTo>
                    <a:lnTo>
                      <a:pt x="139" y="257"/>
                    </a:lnTo>
                    <a:lnTo>
                      <a:pt x="132" y="247"/>
                    </a:lnTo>
                    <a:lnTo>
                      <a:pt x="132" y="238"/>
                    </a:lnTo>
                    <a:lnTo>
                      <a:pt x="126" y="228"/>
                    </a:lnTo>
                    <a:lnTo>
                      <a:pt x="119" y="219"/>
                    </a:lnTo>
                    <a:lnTo>
                      <a:pt x="112" y="209"/>
                    </a:lnTo>
                    <a:lnTo>
                      <a:pt x="99" y="200"/>
                    </a:lnTo>
                    <a:lnTo>
                      <a:pt x="99" y="190"/>
                    </a:lnTo>
                    <a:lnTo>
                      <a:pt x="93" y="190"/>
                    </a:lnTo>
                    <a:lnTo>
                      <a:pt x="86" y="171"/>
                    </a:lnTo>
                    <a:lnTo>
                      <a:pt x="79" y="162"/>
                    </a:lnTo>
                    <a:lnTo>
                      <a:pt x="46" y="76"/>
                    </a:lnTo>
                    <a:lnTo>
                      <a:pt x="40" y="57"/>
                    </a:lnTo>
                    <a:lnTo>
                      <a:pt x="26" y="37"/>
                    </a:lnTo>
                    <a:lnTo>
                      <a:pt x="20" y="19"/>
                    </a:lnTo>
                    <a:lnTo>
                      <a:pt x="6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Freeform 186"/>
              <p:cNvSpPr>
                <a:spLocks/>
              </p:cNvSpPr>
              <p:nvPr/>
            </p:nvSpPr>
            <p:spPr bwMode="auto">
              <a:xfrm>
                <a:off x="975" y="2374"/>
                <a:ext cx="91" cy="40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3" y="9"/>
                  </a:cxn>
                  <a:cxn ang="0">
                    <a:pos x="93" y="29"/>
                  </a:cxn>
                  <a:cxn ang="0">
                    <a:pos x="93" y="37"/>
                  </a:cxn>
                  <a:cxn ang="0">
                    <a:pos x="93" y="47"/>
                  </a:cxn>
                  <a:cxn ang="0">
                    <a:pos x="101" y="57"/>
                  </a:cxn>
                  <a:cxn ang="0">
                    <a:pos x="101" y="76"/>
                  </a:cxn>
                  <a:cxn ang="0">
                    <a:pos x="101" y="86"/>
                  </a:cxn>
                  <a:cxn ang="0">
                    <a:pos x="101" y="104"/>
                  </a:cxn>
                  <a:cxn ang="0">
                    <a:pos x="101" y="114"/>
                  </a:cxn>
                  <a:cxn ang="0">
                    <a:pos x="93" y="134"/>
                  </a:cxn>
                  <a:cxn ang="0">
                    <a:pos x="93" y="143"/>
                  </a:cxn>
                  <a:cxn ang="0">
                    <a:pos x="93" y="163"/>
                  </a:cxn>
                  <a:cxn ang="0">
                    <a:pos x="87" y="171"/>
                  </a:cxn>
                  <a:cxn ang="0">
                    <a:pos x="74" y="201"/>
                  </a:cxn>
                  <a:cxn ang="0">
                    <a:pos x="67" y="210"/>
                  </a:cxn>
                  <a:cxn ang="0">
                    <a:pos x="67" y="220"/>
                  </a:cxn>
                  <a:cxn ang="0">
                    <a:pos x="60" y="230"/>
                  </a:cxn>
                  <a:cxn ang="0">
                    <a:pos x="54" y="238"/>
                  </a:cxn>
                  <a:cxn ang="0">
                    <a:pos x="46" y="248"/>
                  </a:cxn>
                  <a:cxn ang="0">
                    <a:pos x="40" y="258"/>
                  </a:cxn>
                  <a:cxn ang="0">
                    <a:pos x="40" y="268"/>
                  </a:cxn>
                  <a:cxn ang="0">
                    <a:pos x="26" y="277"/>
                  </a:cxn>
                  <a:cxn ang="0">
                    <a:pos x="20" y="297"/>
                  </a:cxn>
                  <a:cxn ang="0">
                    <a:pos x="20" y="305"/>
                  </a:cxn>
                  <a:cxn ang="0">
                    <a:pos x="13" y="325"/>
                  </a:cxn>
                  <a:cxn ang="0">
                    <a:pos x="7" y="335"/>
                  </a:cxn>
                  <a:cxn ang="0">
                    <a:pos x="7" y="344"/>
                  </a:cxn>
                  <a:cxn ang="0">
                    <a:pos x="0" y="364"/>
                  </a:cxn>
                  <a:cxn ang="0">
                    <a:pos x="0" y="372"/>
                  </a:cxn>
                  <a:cxn ang="0">
                    <a:pos x="0" y="392"/>
                  </a:cxn>
                  <a:cxn ang="0">
                    <a:pos x="0" y="402"/>
                  </a:cxn>
                </a:cxnLst>
                <a:rect l="0" t="0" r="r" b="b"/>
                <a:pathLst>
                  <a:path w="102" h="403">
                    <a:moveTo>
                      <a:pt x="87" y="0"/>
                    </a:moveTo>
                    <a:lnTo>
                      <a:pt x="93" y="9"/>
                    </a:lnTo>
                    <a:lnTo>
                      <a:pt x="93" y="29"/>
                    </a:lnTo>
                    <a:lnTo>
                      <a:pt x="93" y="37"/>
                    </a:lnTo>
                    <a:lnTo>
                      <a:pt x="93" y="47"/>
                    </a:lnTo>
                    <a:lnTo>
                      <a:pt x="101" y="57"/>
                    </a:lnTo>
                    <a:lnTo>
                      <a:pt x="101" y="76"/>
                    </a:lnTo>
                    <a:lnTo>
                      <a:pt x="101" y="86"/>
                    </a:lnTo>
                    <a:lnTo>
                      <a:pt x="101" y="104"/>
                    </a:lnTo>
                    <a:lnTo>
                      <a:pt x="101" y="114"/>
                    </a:lnTo>
                    <a:lnTo>
                      <a:pt x="93" y="134"/>
                    </a:lnTo>
                    <a:lnTo>
                      <a:pt x="93" y="143"/>
                    </a:lnTo>
                    <a:lnTo>
                      <a:pt x="93" y="163"/>
                    </a:lnTo>
                    <a:lnTo>
                      <a:pt x="87" y="171"/>
                    </a:lnTo>
                    <a:lnTo>
                      <a:pt x="74" y="201"/>
                    </a:lnTo>
                    <a:lnTo>
                      <a:pt x="67" y="210"/>
                    </a:lnTo>
                    <a:lnTo>
                      <a:pt x="67" y="220"/>
                    </a:lnTo>
                    <a:lnTo>
                      <a:pt x="60" y="230"/>
                    </a:lnTo>
                    <a:lnTo>
                      <a:pt x="54" y="238"/>
                    </a:lnTo>
                    <a:lnTo>
                      <a:pt x="46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26" y="277"/>
                    </a:lnTo>
                    <a:lnTo>
                      <a:pt x="20" y="297"/>
                    </a:lnTo>
                    <a:lnTo>
                      <a:pt x="20" y="305"/>
                    </a:lnTo>
                    <a:lnTo>
                      <a:pt x="13" y="325"/>
                    </a:lnTo>
                    <a:lnTo>
                      <a:pt x="7" y="335"/>
                    </a:lnTo>
                    <a:lnTo>
                      <a:pt x="7" y="344"/>
                    </a:lnTo>
                    <a:lnTo>
                      <a:pt x="0" y="364"/>
                    </a:lnTo>
                    <a:lnTo>
                      <a:pt x="0" y="372"/>
                    </a:lnTo>
                    <a:lnTo>
                      <a:pt x="0" y="392"/>
                    </a:lnTo>
                    <a:lnTo>
                      <a:pt x="0" y="40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Freeform 187"/>
              <p:cNvSpPr>
                <a:spLocks/>
              </p:cNvSpPr>
              <p:nvPr/>
            </p:nvSpPr>
            <p:spPr bwMode="auto">
              <a:xfrm>
                <a:off x="1202" y="1896"/>
                <a:ext cx="50" cy="156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8" y="8"/>
                  </a:cxn>
                  <a:cxn ang="0">
                    <a:pos x="42" y="8"/>
                  </a:cxn>
                  <a:cxn ang="0">
                    <a:pos x="36" y="17"/>
                  </a:cxn>
                  <a:cxn ang="0">
                    <a:pos x="30" y="17"/>
                  </a:cxn>
                  <a:cxn ang="0">
                    <a:pos x="24" y="17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12" y="45"/>
                  </a:cxn>
                  <a:cxn ang="0">
                    <a:pos x="6" y="54"/>
                  </a:cxn>
                  <a:cxn ang="0">
                    <a:pos x="0" y="64"/>
                  </a:cxn>
                  <a:cxn ang="0">
                    <a:pos x="0" y="155"/>
                  </a:cxn>
                  <a:cxn ang="0">
                    <a:pos x="6" y="146"/>
                  </a:cxn>
                  <a:cxn ang="0">
                    <a:pos x="6" y="137"/>
                  </a:cxn>
                  <a:cxn ang="0">
                    <a:pos x="12" y="127"/>
                  </a:cxn>
                  <a:cxn ang="0">
                    <a:pos x="18" y="109"/>
                  </a:cxn>
                  <a:cxn ang="0">
                    <a:pos x="30" y="100"/>
                  </a:cxn>
                  <a:cxn ang="0">
                    <a:pos x="36" y="73"/>
                  </a:cxn>
                  <a:cxn ang="0">
                    <a:pos x="55" y="54"/>
                  </a:cxn>
                  <a:cxn ang="0">
                    <a:pos x="55" y="0"/>
                  </a:cxn>
                </a:cxnLst>
                <a:rect l="0" t="0" r="r" b="b"/>
                <a:pathLst>
                  <a:path w="56" h="156">
                    <a:moveTo>
                      <a:pt x="55" y="0"/>
                    </a:moveTo>
                    <a:lnTo>
                      <a:pt x="55" y="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6" y="54"/>
                    </a:lnTo>
                    <a:lnTo>
                      <a:pt x="0" y="64"/>
                    </a:lnTo>
                    <a:lnTo>
                      <a:pt x="0" y="155"/>
                    </a:lnTo>
                    <a:lnTo>
                      <a:pt x="6" y="146"/>
                    </a:lnTo>
                    <a:lnTo>
                      <a:pt x="6" y="137"/>
                    </a:lnTo>
                    <a:lnTo>
                      <a:pt x="12" y="127"/>
                    </a:lnTo>
                    <a:lnTo>
                      <a:pt x="18" y="109"/>
                    </a:lnTo>
                    <a:lnTo>
                      <a:pt x="30" y="100"/>
                    </a:lnTo>
                    <a:lnTo>
                      <a:pt x="36" y="73"/>
                    </a:lnTo>
                    <a:lnTo>
                      <a:pt x="55" y="5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Freeform 188"/>
              <p:cNvSpPr>
                <a:spLocks/>
              </p:cNvSpPr>
              <p:nvPr/>
            </p:nvSpPr>
            <p:spPr bwMode="auto">
              <a:xfrm>
                <a:off x="1176" y="1955"/>
                <a:ext cx="39" cy="31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97"/>
                  </a:cxn>
                  <a:cxn ang="0">
                    <a:pos x="43" y="316"/>
                  </a:cxn>
                  <a:cxn ang="0">
                    <a:pos x="30" y="28"/>
                  </a:cxn>
                  <a:cxn ang="0">
                    <a:pos x="6" y="0"/>
                  </a:cxn>
                </a:cxnLst>
                <a:rect l="0" t="0" r="r" b="b"/>
                <a:pathLst>
                  <a:path w="44" h="317">
                    <a:moveTo>
                      <a:pt x="6" y="0"/>
                    </a:moveTo>
                    <a:lnTo>
                      <a:pt x="6" y="0"/>
                    </a:lnTo>
                    <a:lnTo>
                      <a:pt x="0" y="297"/>
                    </a:lnTo>
                    <a:lnTo>
                      <a:pt x="43" y="316"/>
                    </a:lnTo>
                    <a:lnTo>
                      <a:pt x="30" y="2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Freeform 189"/>
              <p:cNvSpPr>
                <a:spLocks/>
              </p:cNvSpPr>
              <p:nvPr/>
            </p:nvSpPr>
            <p:spPr bwMode="auto">
              <a:xfrm>
                <a:off x="988" y="1619"/>
                <a:ext cx="240" cy="472"/>
              </a:xfrm>
              <a:custGeom>
                <a:avLst/>
                <a:gdLst/>
                <a:ahLst/>
                <a:cxnLst>
                  <a:cxn ang="0">
                    <a:pos x="131" y="9"/>
                  </a:cxn>
                  <a:cxn ang="0">
                    <a:pos x="144" y="9"/>
                  </a:cxn>
                  <a:cxn ang="0">
                    <a:pos x="163" y="18"/>
                  </a:cxn>
                  <a:cxn ang="0">
                    <a:pos x="177" y="37"/>
                  </a:cxn>
                  <a:cxn ang="0">
                    <a:pos x="203" y="56"/>
                  </a:cxn>
                  <a:cxn ang="0">
                    <a:pos x="223" y="66"/>
                  </a:cxn>
                  <a:cxn ang="0">
                    <a:pos x="249" y="84"/>
                  </a:cxn>
                  <a:cxn ang="0">
                    <a:pos x="262" y="103"/>
                  </a:cxn>
                  <a:cxn ang="0">
                    <a:pos x="262" y="132"/>
                  </a:cxn>
                  <a:cxn ang="0">
                    <a:pos x="262" y="160"/>
                  </a:cxn>
                  <a:cxn ang="0">
                    <a:pos x="269" y="188"/>
                  </a:cxn>
                  <a:cxn ang="0">
                    <a:pos x="269" y="216"/>
                  </a:cxn>
                  <a:cxn ang="0">
                    <a:pos x="269" y="245"/>
                  </a:cxn>
                  <a:cxn ang="0">
                    <a:pos x="255" y="273"/>
                  </a:cxn>
                  <a:cxn ang="0">
                    <a:pos x="242" y="301"/>
                  </a:cxn>
                  <a:cxn ang="0">
                    <a:pos x="236" y="452"/>
                  </a:cxn>
                  <a:cxn ang="0">
                    <a:pos x="216" y="273"/>
                  </a:cxn>
                  <a:cxn ang="0">
                    <a:pos x="203" y="254"/>
                  </a:cxn>
                  <a:cxn ang="0">
                    <a:pos x="190" y="225"/>
                  </a:cxn>
                  <a:cxn ang="0">
                    <a:pos x="183" y="197"/>
                  </a:cxn>
                  <a:cxn ang="0">
                    <a:pos x="177" y="169"/>
                  </a:cxn>
                  <a:cxn ang="0">
                    <a:pos x="163" y="141"/>
                  </a:cxn>
                  <a:cxn ang="0">
                    <a:pos x="157" y="112"/>
                  </a:cxn>
                  <a:cxn ang="0">
                    <a:pos x="144" y="103"/>
                  </a:cxn>
                  <a:cxn ang="0">
                    <a:pos x="124" y="94"/>
                  </a:cxn>
                  <a:cxn ang="0">
                    <a:pos x="118" y="112"/>
                  </a:cxn>
                  <a:cxn ang="0">
                    <a:pos x="111" y="132"/>
                  </a:cxn>
                  <a:cxn ang="0">
                    <a:pos x="111" y="169"/>
                  </a:cxn>
                  <a:cxn ang="0">
                    <a:pos x="111" y="207"/>
                  </a:cxn>
                  <a:cxn ang="0">
                    <a:pos x="111" y="254"/>
                  </a:cxn>
                  <a:cxn ang="0">
                    <a:pos x="105" y="282"/>
                  </a:cxn>
                  <a:cxn ang="0">
                    <a:pos x="91" y="310"/>
                  </a:cxn>
                  <a:cxn ang="0">
                    <a:pos x="78" y="329"/>
                  </a:cxn>
                  <a:cxn ang="0">
                    <a:pos x="65" y="348"/>
                  </a:cxn>
                  <a:cxn ang="0">
                    <a:pos x="58" y="376"/>
                  </a:cxn>
                  <a:cxn ang="0">
                    <a:pos x="39" y="414"/>
                  </a:cxn>
                  <a:cxn ang="0">
                    <a:pos x="13" y="452"/>
                  </a:cxn>
                  <a:cxn ang="0">
                    <a:pos x="13" y="442"/>
                  </a:cxn>
                  <a:cxn ang="0">
                    <a:pos x="26" y="404"/>
                  </a:cxn>
                  <a:cxn ang="0">
                    <a:pos x="32" y="376"/>
                  </a:cxn>
                  <a:cxn ang="0">
                    <a:pos x="32" y="329"/>
                  </a:cxn>
                  <a:cxn ang="0">
                    <a:pos x="32" y="282"/>
                  </a:cxn>
                  <a:cxn ang="0">
                    <a:pos x="32" y="245"/>
                  </a:cxn>
                  <a:cxn ang="0">
                    <a:pos x="39" y="216"/>
                  </a:cxn>
                  <a:cxn ang="0">
                    <a:pos x="52" y="188"/>
                  </a:cxn>
                  <a:cxn ang="0">
                    <a:pos x="52" y="160"/>
                  </a:cxn>
                  <a:cxn ang="0">
                    <a:pos x="39" y="132"/>
                  </a:cxn>
                  <a:cxn ang="0">
                    <a:pos x="32" y="103"/>
                  </a:cxn>
                  <a:cxn ang="0">
                    <a:pos x="39" y="75"/>
                  </a:cxn>
                  <a:cxn ang="0">
                    <a:pos x="45" y="56"/>
                  </a:cxn>
                  <a:cxn ang="0">
                    <a:pos x="65" y="46"/>
                  </a:cxn>
                  <a:cxn ang="0">
                    <a:pos x="71" y="18"/>
                  </a:cxn>
                  <a:cxn ang="0">
                    <a:pos x="85" y="0"/>
                  </a:cxn>
                  <a:cxn ang="0">
                    <a:pos x="105" y="0"/>
                  </a:cxn>
                  <a:cxn ang="0">
                    <a:pos x="98" y="28"/>
                  </a:cxn>
                  <a:cxn ang="0">
                    <a:pos x="111" y="18"/>
                  </a:cxn>
                </a:cxnLst>
                <a:rect l="0" t="0" r="r" b="b"/>
                <a:pathLst>
                  <a:path w="270" h="472">
                    <a:moveTo>
                      <a:pt x="124" y="9"/>
                    </a:moveTo>
                    <a:lnTo>
                      <a:pt x="124" y="9"/>
                    </a:lnTo>
                    <a:lnTo>
                      <a:pt x="131" y="9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4" y="9"/>
                    </a:lnTo>
                    <a:lnTo>
                      <a:pt x="150" y="9"/>
                    </a:lnTo>
                    <a:lnTo>
                      <a:pt x="157" y="9"/>
                    </a:lnTo>
                    <a:lnTo>
                      <a:pt x="163" y="18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77" y="37"/>
                    </a:lnTo>
                    <a:lnTo>
                      <a:pt x="183" y="4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3" y="66"/>
                    </a:lnTo>
                    <a:lnTo>
                      <a:pt x="236" y="75"/>
                    </a:lnTo>
                    <a:lnTo>
                      <a:pt x="242" y="75"/>
                    </a:lnTo>
                    <a:lnTo>
                      <a:pt x="249" y="84"/>
                    </a:lnTo>
                    <a:lnTo>
                      <a:pt x="255" y="94"/>
                    </a:lnTo>
                    <a:lnTo>
                      <a:pt x="255" y="103"/>
                    </a:lnTo>
                    <a:lnTo>
                      <a:pt x="262" y="103"/>
                    </a:lnTo>
                    <a:lnTo>
                      <a:pt x="262" y="112"/>
                    </a:lnTo>
                    <a:lnTo>
                      <a:pt x="262" y="122"/>
                    </a:lnTo>
                    <a:lnTo>
                      <a:pt x="262" y="132"/>
                    </a:lnTo>
                    <a:lnTo>
                      <a:pt x="262" y="141"/>
                    </a:lnTo>
                    <a:lnTo>
                      <a:pt x="262" y="150"/>
                    </a:lnTo>
                    <a:lnTo>
                      <a:pt x="262" y="160"/>
                    </a:lnTo>
                    <a:lnTo>
                      <a:pt x="262" y="169"/>
                    </a:lnTo>
                    <a:lnTo>
                      <a:pt x="262" y="179"/>
                    </a:lnTo>
                    <a:lnTo>
                      <a:pt x="269" y="188"/>
                    </a:lnTo>
                    <a:lnTo>
                      <a:pt x="269" y="197"/>
                    </a:lnTo>
                    <a:lnTo>
                      <a:pt x="269" y="207"/>
                    </a:lnTo>
                    <a:lnTo>
                      <a:pt x="269" y="216"/>
                    </a:lnTo>
                    <a:lnTo>
                      <a:pt x="269" y="225"/>
                    </a:lnTo>
                    <a:lnTo>
                      <a:pt x="269" y="235"/>
                    </a:lnTo>
                    <a:lnTo>
                      <a:pt x="269" y="245"/>
                    </a:lnTo>
                    <a:lnTo>
                      <a:pt x="262" y="254"/>
                    </a:lnTo>
                    <a:lnTo>
                      <a:pt x="262" y="263"/>
                    </a:lnTo>
                    <a:lnTo>
                      <a:pt x="255" y="273"/>
                    </a:lnTo>
                    <a:lnTo>
                      <a:pt x="249" y="282"/>
                    </a:lnTo>
                    <a:lnTo>
                      <a:pt x="242" y="291"/>
                    </a:lnTo>
                    <a:lnTo>
                      <a:pt x="242" y="301"/>
                    </a:lnTo>
                    <a:lnTo>
                      <a:pt x="242" y="471"/>
                    </a:lnTo>
                    <a:lnTo>
                      <a:pt x="236" y="461"/>
                    </a:lnTo>
                    <a:lnTo>
                      <a:pt x="236" y="452"/>
                    </a:lnTo>
                    <a:lnTo>
                      <a:pt x="229" y="433"/>
                    </a:lnTo>
                    <a:lnTo>
                      <a:pt x="216" y="414"/>
                    </a:lnTo>
                    <a:lnTo>
                      <a:pt x="216" y="273"/>
                    </a:lnTo>
                    <a:lnTo>
                      <a:pt x="210" y="263"/>
                    </a:lnTo>
                    <a:lnTo>
                      <a:pt x="210" y="254"/>
                    </a:lnTo>
                    <a:lnTo>
                      <a:pt x="203" y="254"/>
                    </a:lnTo>
                    <a:lnTo>
                      <a:pt x="203" y="245"/>
                    </a:lnTo>
                    <a:lnTo>
                      <a:pt x="197" y="235"/>
                    </a:lnTo>
                    <a:lnTo>
                      <a:pt x="190" y="225"/>
                    </a:lnTo>
                    <a:lnTo>
                      <a:pt x="190" y="216"/>
                    </a:lnTo>
                    <a:lnTo>
                      <a:pt x="183" y="207"/>
                    </a:lnTo>
                    <a:lnTo>
                      <a:pt x="183" y="197"/>
                    </a:lnTo>
                    <a:lnTo>
                      <a:pt x="183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50"/>
                    </a:lnTo>
                    <a:lnTo>
                      <a:pt x="163" y="141"/>
                    </a:lnTo>
                    <a:lnTo>
                      <a:pt x="163" y="132"/>
                    </a:lnTo>
                    <a:lnTo>
                      <a:pt x="157" y="122"/>
                    </a:lnTo>
                    <a:lnTo>
                      <a:pt x="157" y="112"/>
                    </a:lnTo>
                    <a:lnTo>
                      <a:pt x="150" y="112"/>
                    </a:lnTo>
                    <a:lnTo>
                      <a:pt x="150" y="103"/>
                    </a:lnTo>
                    <a:lnTo>
                      <a:pt x="144" y="103"/>
                    </a:lnTo>
                    <a:lnTo>
                      <a:pt x="137" y="94"/>
                    </a:lnTo>
                    <a:lnTo>
                      <a:pt x="131" y="94"/>
                    </a:lnTo>
                    <a:lnTo>
                      <a:pt x="124" y="94"/>
                    </a:lnTo>
                    <a:lnTo>
                      <a:pt x="118" y="94"/>
                    </a:lnTo>
                    <a:lnTo>
                      <a:pt x="118" y="103"/>
                    </a:lnTo>
                    <a:lnTo>
                      <a:pt x="118" y="112"/>
                    </a:lnTo>
                    <a:lnTo>
                      <a:pt x="111" y="112"/>
                    </a:lnTo>
                    <a:lnTo>
                      <a:pt x="111" y="122"/>
                    </a:lnTo>
                    <a:lnTo>
                      <a:pt x="111" y="132"/>
                    </a:lnTo>
                    <a:lnTo>
                      <a:pt x="111" y="150"/>
                    </a:lnTo>
                    <a:lnTo>
                      <a:pt x="111" y="160"/>
                    </a:lnTo>
                    <a:lnTo>
                      <a:pt x="111" y="169"/>
                    </a:lnTo>
                    <a:lnTo>
                      <a:pt x="111" y="188"/>
                    </a:lnTo>
                    <a:lnTo>
                      <a:pt x="111" y="197"/>
                    </a:lnTo>
                    <a:lnTo>
                      <a:pt x="111" y="207"/>
                    </a:lnTo>
                    <a:lnTo>
                      <a:pt x="111" y="225"/>
                    </a:lnTo>
                    <a:lnTo>
                      <a:pt x="111" y="235"/>
                    </a:lnTo>
                    <a:lnTo>
                      <a:pt x="111" y="254"/>
                    </a:lnTo>
                    <a:lnTo>
                      <a:pt x="105" y="263"/>
                    </a:lnTo>
                    <a:lnTo>
                      <a:pt x="105" y="273"/>
                    </a:lnTo>
                    <a:lnTo>
                      <a:pt x="105" y="282"/>
                    </a:lnTo>
                    <a:lnTo>
                      <a:pt x="98" y="291"/>
                    </a:lnTo>
                    <a:lnTo>
                      <a:pt x="98" y="301"/>
                    </a:lnTo>
                    <a:lnTo>
                      <a:pt x="91" y="310"/>
                    </a:lnTo>
                    <a:lnTo>
                      <a:pt x="85" y="320"/>
                    </a:lnTo>
                    <a:lnTo>
                      <a:pt x="85" y="329"/>
                    </a:lnTo>
                    <a:lnTo>
                      <a:pt x="78" y="329"/>
                    </a:lnTo>
                    <a:lnTo>
                      <a:pt x="71" y="338"/>
                    </a:lnTo>
                    <a:lnTo>
                      <a:pt x="65" y="338"/>
                    </a:lnTo>
                    <a:lnTo>
                      <a:pt x="65" y="348"/>
                    </a:lnTo>
                    <a:lnTo>
                      <a:pt x="58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2" y="386"/>
                    </a:lnTo>
                    <a:lnTo>
                      <a:pt x="45" y="395"/>
                    </a:lnTo>
                    <a:lnTo>
                      <a:pt x="39" y="414"/>
                    </a:lnTo>
                    <a:lnTo>
                      <a:pt x="26" y="433"/>
                    </a:lnTo>
                    <a:lnTo>
                      <a:pt x="19" y="442"/>
                    </a:lnTo>
                    <a:lnTo>
                      <a:pt x="13" y="452"/>
                    </a:lnTo>
                    <a:lnTo>
                      <a:pt x="0" y="461"/>
                    </a:lnTo>
                    <a:lnTo>
                      <a:pt x="6" y="452"/>
                    </a:lnTo>
                    <a:lnTo>
                      <a:pt x="13" y="442"/>
                    </a:lnTo>
                    <a:lnTo>
                      <a:pt x="19" y="433"/>
                    </a:lnTo>
                    <a:lnTo>
                      <a:pt x="19" y="414"/>
                    </a:lnTo>
                    <a:lnTo>
                      <a:pt x="26" y="404"/>
                    </a:lnTo>
                    <a:lnTo>
                      <a:pt x="26" y="395"/>
                    </a:lnTo>
                    <a:lnTo>
                      <a:pt x="26" y="386"/>
                    </a:lnTo>
                    <a:lnTo>
                      <a:pt x="32" y="376"/>
                    </a:lnTo>
                    <a:lnTo>
                      <a:pt x="32" y="358"/>
                    </a:lnTo>
                    <a:lnTo>
                      <a:pt x="32" y="338"/>
                    </a:lnTo>
                    <a:lnTo>
                      <a:pt x="32" y="329"/>
                    </a:lnTo>
                    <a:lnTo>
                      <a:pt x="32" y="310"/>
                    </a:lnTo>
                    <a:lnTo>
                      <a:pt x="32" y="291"/>
                    </a:lnTo>
                    <a:lnTo>
                      <a:pt x="32" y="282"/>
                    </a:lnTo>
                    <a:lnTo>
                      <a:pt x="32" y="273"/>
                    </a:lnTo>
                    <a:lnTo>
                      <a:pt x="32" y="254"/>
                    </a:lnTo>
                    <a:lnTo>
                      <a:pt x="32" y="245"/>
                    </a:lnTo>
                    <a:lnTo>
                      <a:pt x="32" y="235"/>
                    </a:lnTo>
                    <a:lnTo>
                      <a:pt x="39" y="225"/>
                    </a:lnTo>
                    <a:lnTo>
                      <a:pt x="39" y="216"/>
                    </a:lnTo>
                    <a:lnTo>
                      <a:pt x="45" y="207"/>
                    </a:lnTo>
                    <a:lnTo>
                      <a:pt x="45" y="197"/>
                    </a:lnTo>
                    <a:lnTo>
                      <a:pt x="52" y="188"/>
                    </a:lnTo>
                    <a:lnTo>
                      <a:pt x="52" y="179"/>
                    </a:lnTo>
                    <a:lnTo>
                      <a:pt x="52" y="169"/>
                    </a:lnTo>
                    <a:lnTo>
                      <a:pt x="52" y="160"/>
                    </a:lnTo>
                    <a:lnTo>
                      <a:pt x="52" y="150"/>
                    </a:lnTo>
                    <a:lnTo>
                      <a:pt x="45" y="141"/>
                    </a:lnTo>
                    <a:lnTo>
                      <a:pt x="39" y="13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32" y="84"/>
                    </a:lnTo>
                    <a:lnTo>
                      <a:pt x="39" y="75"/>
                    </a:lnTo>
                    <a:lnTo>
                      <a:pt x="39" y="66"/>
                    </a:lnTo>
                    <a:lnTo>
                      <a:pt x="45" y="66"/>
                    </a:lnTo>
                    <a:lnTo>
                      <a:pt x="45" y="56"/>
                    </a:lnTo>
                    <a:lnTo>
                      <a:pt x="52" y="56"/>
                    </a:lnTo>
                    <a:lnTo>
                      <a:pt x="58" y="46"/>
                    </a:lnTo>
                    <a:lnTo>
                      <a:pt x="65" y="46"/>
                    </a:lnTo>
                    <a:lnTo>
                      <a:pt x="65" y="37"/>
                    </a:lnTo>
                    <a:lnTo>
                      <a:pt x="71" y="28"/>
                    </a:lnTo>
                    <a:lnTo>
                      <a:pt x="71" y="18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18" y="9"/>
                    </a:lnTo>
                    <a:lnTo>
                      <a:pt x="98" y="28"/>
                    </a:lnTo>
                    <a:lnTo>
                      <a:pt x="105" y="28"/>
                    </a:lnTo>
                    <a:lnTo>
                      <a:pt x="105" y="18"/>
                    </a:lnTo>
                    <a:lnTo>
                      <a:pt x="111" y="18"/>
                    </a:lnTo>
                    <a:lnTo>
                      <a:pt x="118" y="9"/>
                    </a:lnTo>
                    <a:lnTo>
                      <a:pt x="124" y="9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Freeform 190"/>
              <p:cNvSpPr>
                <a:spLocks/>
              </p:cNvSpPr>
              <p:nvPr/>
            </p:nvSpPr>
            <p:spPr bwMode="auto">
              <a:xfrm>
                <a:off x="1023" y="1649"/>
                <a:ext cx="149" cy="49"/>
              </a:xfrm>
              <a:custGeom>
                <a:avLst/>
                <a:gdLst/>
                <a:ahLst/>
                <a:cxnLst>
                  <a:cxn ang="0">
                    <a:pos x="166" y="38"/>
                  </a:cxn>
                  <a:cxn ang="0">
                    <a:pos x="146" y="28"/>
                  </a:cxn>
                  <a:cxn ang="0">
                    <a:pos x="139" y="19"/>
                  </a:cxn>
                  <a:cxn ang="0">
                    <a:pos x="132" y="9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19" y="0"/>
                  </a:cxn>
                  <a:cxn ang="0">
                    <a:pos x="112" y="0"/>
                  </a:cxn>
                  <a:cxn ang="0">
                    <a:pos x="112" y="9"/>
                  </a:cxn>
                  <a:cxn ang="0">
                    <a:pos x="106" y="9"/>
                  </a:cxn>
                  <a:cxn ang="0">
                    <a:pos x="106" y="19"/>
                  </a:cxn>
                  <a:cxn ang="0">
                    <a:pos x="99" y="19"/>
                  </a:cxn>
                  <a:cxn ang="0">
                    <a:pos x="92" y="28"/>
                  </a:cxn>
                  <a:cxn ang="0">
                    <a:pos x="86" y="28"/>
                  </a:cxn>
                  <a:cxn ang="0">
                    <a:pos x="79" y="28"/>
                  </a:cxn>
                  <a:cxn ang="0">
                    <a:pos x="73" y="28"/>
                  </a:cxn>
                  <a:cxn ang="0">
                    <a:pos x="59" y="28"/>
                  </a:cxn>
                  <a:cxn ang="0">
                    <a:pos x="53" y="19"/>
                  </a:cxn>
                  <a:cxn ang="0">
                    <a:pos x="39" y="19"/>
                  </a:cxn>
                  <a:cxn ang="0">
                    <a:pos x="26" y="19"/>
                  </a:cxn>
                  <a:cxn ang="0">
                    <a:pos x="19" y="28"/>
                  </a:cxn>
                  <a:cxn ang="0">
                    <a:pos x="13" y="28"/>
                  </a:cxn>
                  <a:cxn ang="0">
                    <a:pos x="6" y="38"/>
                  </a:cxn>
                  <a:cxn ang="0">
                    <a:pos x="0" y="48"/>
                  </a:cxn>
                </a:cxnLst>
                <a:rect l="0" t="0" r="r" b="b"/>
                <a:pathLst>
                  <a:path w="167" h="49">
                    <a:moveTo>
                      <a:pt x="166" y="38"/>
                    </a:moveTo>
                    <a:lnTo>
                      <a:pt x="146" y="28"/>
                    </a:lnTo>
                    <a:lnTo>
                      <a:pt x="139" y="19"/>
                    </a:lnTo>
                    <a:lnTo>
                      <a:pt x="132" y="9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9" y="0"/>
                    </a:lnTo>
                    <a:lnTo>
                      <a:pt x="112" y="0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6" y="19"/>
                    </a:lnTo>
                    <a:lnTo>
                      <a:pt x="99" y="19"/>
                    </a:lnTo>
                    <a:lnTo>
                      <a:pt x="92" y="28"/>
                    </a:lnTo>
                    <a:lnTo>
                      <a:pt x="86" y="28"/>
                    </a:lnTo>
                    <a:lnTo>
                      <a:pt x="79" y="28"/>
                    </a:lnTo>
                    <a:lnTo>
                      <a:pt x="73" y="28"/>
                    </a:lnTo>
                    <a:lnTo>
                      <a:pt x="59" y="28"/>
                    </a:lnTo>
                    <a:lnTo>
                      <a:pt x="53" y="19"/>
                    </a:lnTo>
                    <a:lnTo>
                      <a:pt x="39" y="19"/>
                    </a:lnTo>
                    <a:lnTo>
                      <a:pt x="26" y="19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6" y="3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Freeform 191"/>
              <p:cNvSpPr>
                <a:spLocks/>
              </p:cNvSpPr>
              <p:nvPr/>
            </p:nvSpPr>
            <p:spPr bwMode="auto">
              <a:xfrm>
                <a:off x="1118" y="1677"/>
                <a:ext cx="78" cy="231"/>
              </a:xfrm>
              <a:custGeom>
                <a:avLst/>
                <a:gdLst/>
                <a:ahLst/>
                <a:cxnLst>
                  <a:cxn ang="0">
                    <a:pos x="87" y="230"/>
                  </a:cxn>
                  <a:cxn ang="0">
                    <a:pos x="87" y="210"/>
                  </a:cxn>
                  <a:cxn ang="0">
                    <a:pos x="87" y="192"/>
                  </a:cxn>
                  <a:cxn ang="0">
                    <a:pos x="87" y="182"/>
                  </a:cxn>
                  <a:cxn ang="0">
                    <a:pos x="87" y="172"/>
                  </a:cxn>
                  <a:cxn ang="0">
                    <a:pos x="87" y="163"/>
                  </a:cxn>
                  <a:cxn ang="0">
                    <a:pos x="87" y="153"/>
                  </a:cxn>
                  <a:cxn ang="0">
                    <a:pos x="87" y="143"/>
                  </a:cxn>
                  <a:cxn ang="0">
                    <a:pos x="87" y="133"/>
                  </a:cxn>
                  <a:cxn ang="0">
                    <a:pos x="80" y="124"/>
                  </a:cxn>
                  <a:cxn ang="0">
                    <a:pos x="80" y="115"/>
                  </a:cxn>
                  <a:cxn ang="0">
                    <a:pos x="73" y="105"/>
                  </a:cxn>
                  <a:cxn ang="0">
                    <a:pos x="73" y="96"/>
                  </a:cxn>
                  <a:cxn ang="0">
                    <a:pos x="53" y="66"/>
                  </a:cxn>
                  <a:cxn ang="0">
                    <a:pos x="33" y="29"/>
                  </a:cxn>
                  <a:cxn ang="0">
                    <a:pos x="20" y="19"/>
                  </a:cxn>
                  <a:cxn ang="0">
                    <a:pos x="13" y="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88" h="231">
                    <a:moveTo>
                      <a:pt x="87" y="230"/>
                    </a:moveTo>
                    <a:lnTo>
                      <a:pt x="87" y="210"/>
                    </a:lnTo>
                    <a:lnTo>
                      <a:pt x="87" y="192"/>
                    </a:lnTo>
                    <a:lnTo>
                      <a:pt x="87" y="182"/>
                    </a:lnTo>
                    <a:lnTo>
                      <a:pt x="87" y="172"/>
                    </a:lnTo>
                    <a:lnTo>
                      <a:pt x="87" y="163"/>
                    </a:lnTo>
                    <a:lnTo>
                      <a:pt x="87" y="153"/>
                    </a:lnTo>
                    <a:lnTo>
                      <a:pt x="87" y="143"/>
                    </a:lnTo>
                    <a:lnTo>
                      <a:pt x="87" y="133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5"/>
                    </a:lnTo>
                    <a:lnTo>
                      <a:pt x="73" y="96"/>
                    </a:lnTo>
                    <a:lnTo>
                      <a:pt x="53" y="66"/>
                    </a:lnTo>
                    <a:lnTo>
                      <a:pt x="33" y="29"/>
                    </a:lnTo>
                    <a:lnTo>
                      <a:pt x="20" y="1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Freeform 192"/>
              <p:cNvSpPr>
                <a:spLocks/>
              </p:cNvSpPr>
              <p:nvPr/>
            </p:nvSpPr>
            <p:spPr bwMode="auto">
              <a:xfrm>
                <a:off x="1017" y="1688"/>
                <a:ext cx="54" cy="344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53" y="9"/>
                  </a:cxn>
                  <a:cxn ang="0">
                    <a:pos x="46" y="19"/>
                  </a:cxn>
                  <a:cxn ang="0">
                    <a:pos x="46" y="28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76"/>
                  </a:cxn>
                  <a:cxn ang="0">
                    <a:pos x="53" y="85"/>
                  </a:cxn>
                  <a:cxn ang="0">
                    <a:pos x="53" y="95"/>
                  </a:cxn>
                  <a:cxn ang="0">
                    <a:pos x="53" y="104"/>
                  </a:cxn>
                  <a:cxn ang="0">
                    <a:pos x="53" y="114"/>
                  </a:cxn>
                  <a:cxn ang="0">
                    <a:pos x="53" y="123"/>
                  </a:cxn>
                  <a:cxn ang="0">
                    <a:pos x="53" y="133"/>
                  </a:cxn>
                  <a:cxn ang="0">
                    <a:pos x="46" y="142"/>
                  </a:cxn>
                  <a:cxn ang="0">
                    <a:pos x="46" y="162"/>
                  </a:cxn>
                  <a:cxn ang="0">
                    <a:pos x="40" y="180"/>
                  </a:cxn>
                  <a:cxn ang="0">
                    <a:pos x="40" y="200"/>
                  </a:cxn>
                  <a:cxn ang="0">
                    <a:pos x="33" y="219"/>
                  </a:cxn>
                  <a:cxn ang="0">
                    <a:pos x="33" y="228"/>
                  </a:cxn>
                  <a:cxn ang="0">
                    <a:pos x="26" y="238"/>
                  </a:cxn>
                  <a:cxn ang="0">
                    <a:pos x="26" y="247"/>
                  </a:cxn>
                  <a:cxn ang="0">
                    <a:pos x="20" y="247"/>
                  </a:cxn>
                  <a:cxn ang="0">
                    <a:pos x="20" y="257"/>
                  </a:cxn>
                  <a:cxn ang="0">
                    <a:pos x="20" y="266"/>
                  </a:cxn>
                  <a:cxn ang="0">
                    <a:pos x="20" y="276"/>
                  </a:cxn>
                  <a:cxn ang="0">
                    <a:pos x="0" y="343"/>
                  </a:cxn>
                </a:cxnLst>
                <a:rect l="0" t="0" r="r" b="b"/>
                <a:pathLst>
                  <a:path w="61" h="344">
                    <a:moveTo>
                      <a:pt x="60" y="0"/>
                    </a:moveTo>
                    <a:lnTo>
                      <a:pt x="53" y="0"/>
                    </a:lnTo>
                    <a:lnTo>
                      <a:pt x="53" y="9"/>
                    </a:lnTo>
                    <a:lnTo>
                      <a:pt x="46" y="19"/>
                    </a:lnTo>
                    <a:lnTo>
                      <a:pt x="46" y="28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95"/>
                    </a:lnTo>
                    <a:lnTo>
                      <a:pt x="53" y="104"/>
                    </a:lnTo>
                    <a:lnTo>
                      <a:pt x="53" y="114"/>
                    </a:lnTo>
                    <a:lnTo>
                      <a:pt x="53" y="123"/>
                    </a:lnTo>
                    <a:lnTo>
                      <a:pt x="53" y="133"/>
                    </a:lnTo>
                    <a:lnTo>
                      <a:pt x="46" y="142"/>
                    </a:lnTo>
                    <a:lnTo>
                      <a:pt x="46" y="162"/>
                    </a:lnTo>
                    <a:lnTo>
                      <a:pt x="40" y="180"/>
                    </a:lnTo>
                    <a:lnTo>
                      <a:pt x="40" y="200"/>
                    </a:lnTo>
                    <a:lnTo>
                      <a:pt x="33" y="219"/>
                    </a:lnTo>
                    <a:lnTo>
                      <a:pt x="33" y="228"/>
                    </a:lnTo>
                    <a:lnTo>
                      <a:pt x="26" y="238"/>
                    </a:lnTo>
                    <a:lnTo>
                      <a:pt x="26" y="247"/>
                    </a:lnTo>
                    <a:lnTo>
                      <a:pt x="20" y="247"/>
                    </a:lnTo>
                    <a:lnTo>
                      <a:pt x="20" y="257"/>
                    </a:lnTo>
                    <a:lnTo>
                      <a:pt x="20" y="266"/>
                    </a:lnTo>
                    <a:lnTo>
                      <a:pt x="20" y="276"/>
                    </a:lnTo>
                    <a:lnTo>
                      <a:pt x="0" y="343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Freeform 193"/>
              <p:cNvSpPr>
                <a:spLocks/>
              </p:cNvSpPr>
              <p:nvPr/>
            </p:nvSpPr>
            <p:spPr bwMode="auto">
              <a:xfrm>
                <a:off x="1304" y="1764"/>
                <a:ext cx="264" cy="471"/>
              </a:xfrm>
              <a:custGeom>
                <a:avLst/>
                <a:gdLst/>
                <a:ahLst/>
                <a:cxnLst>
                  <a:cxn ang="0">
                    <a:pos x="6" y="188"/>
                  </a:cxn>
                  <a:cxn ang="0">
                    <a:pos x="20" y="178"/>
                  </a:cxn>
                  <a:cxn ang="0">
                    <a:pos x="26" y="160"/>
                  </a:cxn>
                  <a:cxn ang="0">
                    <a:pos x="26" y="131"/>
                  </a:cxn>
                  <a:cxn ang="0">
                    <a:pos x="26" y="84"/>
                  </a:cxn>
                  <a:cxn ang="0">
                    <a:pos x="33" y="56"/>
                  </a:cxn>
                  <a:cxn ang="0">
                    <a:pos x="46" y="28"/>
                  </a:cxn>
                  <a:cxn ang="0">
                    <a:pos x="65" y="9"/>
                  </a:cxn>
                  <a:cxn ang="0">
                    <a:pos x="78" y="0"/>
                  </a:cxn>
                  <a:cxn ang="0">
                    <a:pos x="98" y="0"/>
                  </a:cxn>
                  <a:cxn ang="0">
                    <a:pos x="118" y="9"/>
                  </a:cxn>
                  <a:cxn ang="0">
                    <a:pos x="138" y="28"/>
                  </a:cxn>
                  <a:cxn ang="0">
                    <a:pos x="144" y="46"/>
                  </a:cxn>
                  <a:cxn ang="0">
                    <a:pos x="157" y="65"/>
                  </a:cxn>
                  <a:cxn ang="0">
                    <a:pos x="164" y="94"/>
                  </a:cxn>
                  <a:cxn ang="0">
                    <a:pos x="170" y="131"/>
                  </a:cxn>
                  <a:cxn ang="0">
                    <a:pos x="177" y="169"/>
                  </a:cxn>
                  <a:cxn ang="0">
                    <a:pos x="190" y="188"/>
                  </a:cxn>
                  <a:cxn ang="0">
                    <a:pos x="204" y="206"/>
                  </a:cxn>
                  <a:cxn ang="0">
                    <a:pos x="217" y="235"/>
                  </a:cxn>
                  <a:cxn ang="0">
                    <a:pos x="217" y="263"/>
                  </a:cxn>
                  <a:cxn ang="0">
                    <a:pos x="223" y="300"/>
                  </a:cxn>
                  <a:cxn ang="0">
                    <a:pos x="230" y="338"/>
                  </a:cxn>
                  <a:cxn ang="0">
                    <a:pos x="243" y="385"/>
                  </a:cxn>
                  <a:cxn ang="0">
                    <a:pos x="249" y="413"/>
                  </a:cxn>
                  <a:cxn ang="0">
                    <a:pos x="269" y="441"/>
                  </a:cxn>
                  <a:cxn ang="0">
                    <a:pos x="289" y="470"/>
                  </a:cxn>
                  <a:cxn ang="0">
                    <a:pos x="282" y="470"/>
                  </a:cxn>
                  <a:cxn ang="0">
                    <a:pos x="256" y="441"/>
                  </a:cxn>
                  <a:cxn ang="0">
                    <a:pos x="223" y="404"/>
                  </a:cxn>
                  <a:cxn ang="0">
                    <a:pos x="197" y="366"/>
                  </a:cxn>
                  <a:cxn ang="0">
                    <a:pos x="183" y="338"/>
                  </a:cxn>
                  <a:cxn ang="0">
                    <a:pos x="170" y="309"/>
                  </a:cxn>
                  <a:cxn ang="0">
                    <a:pos x="164" y="281"/>
                  </a:cxn>
                  <a:cxn ang="0">
                    <a:pos x="164" y="253"/>
                  </a:cxn>
                  <a:cxn ang="0">
                    <a:pos x="157" y="225"/>
                  </a:cxn>
                  <a:cxn ang="0">
                    <a:pos x="144" y="216"/>
                  </a:cxn>
                  <a:cxn ang="0">
                    <a:pos x="125" y="197"/>
                  </a:cxn>
                  <a:cxn ang="0">
                    <a:pos x="98" y="160"/>
                  </a:cxn>
                  <a:cxn ang="0">
                    <a:pos x="85" y="122"/>
                  </a:cxn>
                  <a:cxn ang="0">
                    <a:pos x="65" y="112"/>
                  </a:cxn>
                  <a:cxn ang="0">
                    <a:pos x="52" y="122"/>
                  </a:cxn>
                  <a:cxn ang="0">
                    <a:pos x="33" y="140"/>
                  </a:cxn>
                  <a:cxn ang="0">
                    <a:pos x="26" y="169"/>
                  </a:cxn>
                  <a:cxn ang="0">
                    <a:pos x="6" y="188"/>
                  </a:cxn>
                </a:cxnLst>
                <a:rect l="0" t="0" r="r" b="b"/>
                <a:pathLst>
                  <a:path w="297" h="471">
                    <a:moveTo>
                      <a:pt x="0" y="188"/>
                    </a:moveTo>
                    <a:lnTo>
                      <a:pt x="0" y="188"/>
                    </a:lnTo>
                    <a:lnTo>
                      <a:pt x="6" y="188"/>
                    </a:lnTo>
                    <a:lnTo>
                      <a:pt x="13" y="188"/>
                    </a:lnTo>
                    <a:lnTo>
                      <a:pt x="13" y="178"/>
                    </a:lnTo>
                    <a:lnTo>
                      <a:pt x="20" y="178"/>
                    </a:lnTo>
                    <a:lnTo>
                      <a:pt x="20" y="169"/>
                    </a:lnTo>
                    <a:lnTo>
                      <a:pt x="20" y="160"/>
                    </a:lnTo>
                    <a:lnTo>
                      <a:pt x="26" y="160"/>
                    </a:lnTo>
                    <a:lnTo>
                      <a:pt x="26" y="150"/>
                    </a:lnTo>
                    <a:lnTo>
                      <a:pt x="26" y="140"/>
                    </a:lnTo>
                    <a:lnTo>
                      <a:pt x="26" y="131"/>
                    </a:lnTo>
                    <a:lnTo>
                      <a:pt x="26" y="122"/>
                    </a:lnTo>
                    <a:lnTo>
                      <a:pt x="20" y="103"/>
                    </a:lnTo>
                    <a:lnTo>
                      <a:pt x="26" y="84"/>
                    </a:lnTo>
                    <a:lnTo>
                      <a:pt x="26" y="74"/>
                    </a:lnTo>
                    <a:lnTo>
                      <a:pt x="26" y="65"/>
                    </a:lnTo>
                    <a:lnTo>
                      <a:pt x="33" y="56"/>
                    </a:lnTo>
                    <a:lnTo>
                      <a:pt x="33" y="46"/>
                    </a:lnTo>
                    <a:lnTo>
                      <a:pt x="39" y="37"/>
                    </a:lnTo>
                    <a:lnTo>
                      <a:pt x="46" y="28"/>
                    </a:lnTo>
                    <a:lnTo>
                      <a:pt x="52" y="18"/>
                    </a:lnTo>
                    <a:lnTo>
                      <a:pt x="59" y="9"/>
                    </a:lnTo>
                    <a:lnTo>
                      <a:pt x="65" y="9"/>
                    </a:lnTo>
                    <a:lnTo>
                      <a:pt x="72" y="9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9"/>
                    </a:lnTo>
                    <a:lnTo>
                      <a:pt x="112" y="9"/>
                    </a:lnTo>
                    <a:lnTo>
                      <a:pt x="118" y="9"/>
                    </a:lnTo>
                    <a:lnTo>
                      <a:pt x="125" y="18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38" y="37"/>
                    </a:lnTo>
                    <a:lnTo>
                      <a:pt x="144" y="37"/>
                    </a:lnTo>
                    <a:lnTo>
                      <a:pt x="144" y="46"/>
                    </a:lnTo>
                    <a:lnTo>
                      <a:pt x="151" y="46"/>
                    </a:lnTo>
                    <a:lnTo>
                      <a:pt x="151" y="56"/>
                    </a:lnTo>
                    <a:lnTo>
                      <a:pt x="157" y="65"/>
                    </a:lnTo>
                    <a:lnTo>
                      <a:pt x="157" y="74"/>
                    </a:lnTo>
                    <a:lnTo>
                      <a:pt x="164" y="84"/>
                    </a:lnTo>
                    <a:lnTo>
                      <a:pt x="164" y="94"/>
                    </a:lnTo>
                    <a:lnTo>
                      <a:pt x="164" y="112"/>
                    </a:lnTo>
                    <a:lnTo>
                      <a:pt x="170" y="122"/>
                    </a:lnTo>
                    <a:lnTo>
                      <a:pt x="170" y="131"/>
                    </a:lnTo>
                    <a:lnTo>
                      <a:pt x="170" y="150"/>
                    </a:lnTo>
                    <a:lnTo>
                      <a:pt x="177" y="160"/>
                    </a:lnTo>
                    <a:lnTo>
                      <a:pt x="177" y="169"/>
                    </a:lnTo>
                    <a:lnTo>
                      <a:pt x="183" y="178"/>
                    </a:lnTo>
                    <a:lnTo>
                      <a:pt x="190" y="178"/>
                    </a:lnTo>
                    <a:lnTo>
                      <a:pt x="190" y="188"/>
                    </a:lnTo>
                    <a:lnTo>
                      <a:pt x="197" y="188"/>
                    </a:lnTo>
                    <a:lnTo>
                      <a:pt x="204" y="197"/>
                    </a:lnTo>
                    <a:lnTo>
                      <a:pt x="204" y="206"/>
                    </a:lnTo>
                    <a:lnTo>
                      <a:pt x="210" y="216"/>
                    </a:lnTo>
                    <a:lnTo>
                      <a:pt x="210" y="225"/>
                    </a:lnTo>
                    <a:lnTo>
                      <a:pt x="217" y="235"/>
                    </a:lnTo>
                    <a:lnTo>
                      <a:pt x="217" y="244"/>
                    </a:lnTo>
                    <a:lnTo>
                      <a:pt x="217" y="253"/>
                    </a:lnTo>
                    <a:lnTo>
                      <a:pt x="217" y="263"/>
                    </a:lnTo>
                    <a:lnTo>
                      <a:pt x="223" y="281"/>
                    </a:lnTo>
                    <a:lnTo>
                      <a:pt x="223" y="291"/>
                    </a:lnTo>
                    <a:lnTo>
                      <a:pt x="223" y="300"/>
                    </a:lnTo>
                    <a:lnTo>
                      <a:pt x="223" y="319"/>
                    </a:lnTo>
                    <a:lnTo>
                      <a:pt x="223" y="329"/>
                    </a:lnTo>
                    <a:lnTo>
                      <a:pt x="230" y="338"/>
                    </a:lnTo>
                    <a:lnTo>
                      <a:pt x="230" y="347"/>
                    </a:lnTo>
                    <a:lnTo>
                      <a:pt x="236" y="366"/>
                    </a:lnTo>
                    <a:lnTo>
                      <a:pt x="243" y="385"/>
                    </a:lnTo>
                    <a:lnTo>
                      <a:pt x="243" y="395"/>
                    </a:lnTo>
                    <a:lnTo>
                      <a:pt x="249" y="404"/>
                    </a:lnTo>
                    <a:lnTo>
                      <a:pt x="249" y="413"/>
                    </a:lnTo>
                    <a:lnTo>
                      <a:pt x="256" y="423"/>
                    </a:lnTo>
                    <a:lnTo>
                      <a:pt x="262" y="432"/>
                    </a:lnTo>
                    <a:lnTo>
                      <a:pt x="269" y="441"/>
                    </a:lnTo>
                    <a:lnTo>
                      <a:pt x="275" y="451"/>
                    </a:lnTo>
                    <a:lnTo>
                      <a:pt x="282" y="460"/>
                    </a:lnTo>
                    <a:lnTo>
                      <a:pt x="289" y="470"/>
                    </a:lnTo>
                    <a:lnTo>
                      <a:pt x="296" y="470"/>
                    </a:lnTo>
                    <a:lnTo>
                      <a:pt x="289" y="470"/>
                    </a:lnTo>
                    <a:lnTo>
                      <a:pt x="282" y="470"/>
                    </a:lnTo>
                    <a:lnTo>
                      <a:pt x="269" y="460"/>
                    </a:lnTo>
                    <a:lnTo>
                      <a:pt x="262" y="451"/>
                    </a:lnTo>
                    <a:lnTo>
                      <a:pt x="256" y="441"/>
                    </a:lnTo>
                    <a:lnTo>
                      <a:pt x="243" y="432"/>
                    </a:lnTo>
                    <a:lnTo>
                      <a:pt x="230" y="413"/>
                    </a:lnTo>
                    <a:lnTo>
                      <a:pt x="223" y="404"/>
                    </a:lnTo>
                    <a:lnTo>
                      <a:pt x="210" y="385"/>
                    </a:lnTo>
                    <a:lnTo>
                      <a:pt x="204" y="375"/>
                    </a:lnTo>
                    <a:lnTo>
                      <a:pt x="197" y="366"/>
                    </a:lnTo>
                    <a:lnTo>
                      <a:pt x="197" y="357"/>
                    </a:lnTo>
                    <a:lnTo>
                      <a:pt x="190" y="347"/>
                    </a:lnTo>
                    <a:lnTo>
                      <a:pt x="183" y="338"/>
                    </a:lnTo>
                    <a:lnTo>
                      <a:pt x="177" y="329"/>
                    </a:lnTo>
                    <a:lnTo>
                      <a:pt x="177" y="319"/>
                    </a:lnTo>
                    <a:lnTo>
                      <a:pt x="170" y="309"/>
                    </a:lnTo>
                    <a:lnTo>
                      <a:pt x="170" y="300"/>
                    </a:lnTo>
                    <a:lnTo>
                      <a:pt x="170" y="291"/>
                    </a:lnTo>
                    <a:lnTo>
                      <a:pt x="164" y="281"/>
                    </a:lnTo>
                    <a:lnTo>
                      <a:pt x="164" y="272"/>
                    </a:lnTo>
                    <a:lnTo>
                      <a:pt x="164" y="263"/>
                    </a:lnTo>
                    <a:lnTo>
                      <a:pt x="164" y="253"/>
                    </a:lnTo>
                    <a:lnTo>
                      <a:pt x="164" y="244"/>
                    </a:lnTo>
                    <a:lnTo>
                      <a:pt x="157" y="235"/>
                    </a:lnTo>
                    <a:lnTo>
                      <a:pt x="157" y="225"/>
                    </a:lnTo>
                    <a:lnTo>
                      <a:pt x="151" y="225"/>
                    </a:lnTo>
                    <a:lnTo>
                      <a:pt x="151" y="216"/>
                    </a:lnTo>
                    <a:lnTo>
                      <a:pt x="144" y="216"/>
                    </a:lnTo>
                    <a:lnTo>
                      <a:pt x="138" y="216"/>
                    </a:lnTo>
                    <a:lnTo>
                      <a:pt x="131" y="206"/>
                    </a:lnTo>
                    <a:lnTo>
                      <a:pt x="125" y="197"/>
                    </a:lnTo>
                    <a:lnTo>
                      <a:pt x="118" y="188"/>
                    </a:lnTo>
                    <a:lnTo>
                      <a:pt x="112" y="178"/>
                    </a:lnTo>
                    <a:lnTo>
                      <a:pt x="98" y="160"/>
                    </a:lnTo>
                    <a:lnTo>
                      <a:pt x="91" y="131"/>
                    </a:lnTo>
                    <a:lnTo>
                      <a:pt x="85" y="131"/>
                    </a:lnTo>
                    <a:lnTo>
                      <a:pt x="85" y="122"/>
                    </a:lnTo>
                    <a:lnTo>
                      <a:pt x="78" y="122"/>
                    </a:lnTo>
                    <a:lnTo>
                      <a:pt x="72" y="112"/>
                    </a:lnTo>
                    <a:lnTo>
                      <a:pt x="65" y="112"/>
                    </a:lnTo>
                    <a:lnTo>
                      <a:pt x="59" y="112"/>
                    </a:lnTo>
                    <a:lnTo>
                      <a:pt x="52" y="112"/>
                    </a:lnTo>
                    <a:lnTo>
                      <a:pt x="52" y="122"/>
                    </a:lnTo>
                    <a:lnTo>
                      <a:pt x="46" y="122"/>
                    </a:lnTo>
                    <a:lnTo>
                      <a:pt x="39" y="131"/>
                    </a:lnTo>
                    <a:lnTo>
                      <a:pt x="33" y="140"/>
                    </a:lnTo>
                    <a:lnTo>
                      <a:pt x="33" y="150"/>
                    </a:lnTo>
                    <a:lnTo>
                      <a:pt x="33" y="160"/>
                    </a:lnTo>
                    <a:lnTo>
                      <a:pt x="26" y="169"/>
                    </a:lnTo>
                    <a:lnTo>
                      <a:pt x="20" y="178"/>
                    </a:lnTo>
                    <a:lnTo>
                      <a:pt x="13" y="188"/>
                    </a:lnTo>
                    <a:lnTo>
                      <a:pt x="6" y="188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Freeform 194"/>
              <p:cNvSpPr>
                <a:spLocks/>
              </p:cNvSpPr>
              <p:nvPr/>
            </p:nvSpPr>
            <p:spPr bwMode="auto">
              <a:xfrm>
                <a:off x="1250" y="1820"/>
                <a:ext cx="85" cy="129"/>
              </a:xfrm>
              <a:custGeom>
                <a:avLst/>
                <a:gdLst/>
                <a:ahLst/>
                <a:cxnLst>
                  <a:cxn ang="0">
                    <a:pos x="95" y="8"/>
                  </a:cxn>
                  <a:cxn ang="0">
                    <a:pos x="95" y="8"/>
                  </a:cxn>
                  <a:cxn ang="0">
                    <a:pos x="88" y="8"/>
                  </a:cxn>
                  <a:cxn ang="0">
                    <a:pos x="81" y="8"/>
                  </a:cxn>
                  <a:cxn ang="0">
                    <a:pos x="81" y="0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38" y="8"/>
                  </a:cxn>
                  <a:cxn ang="0">
                    <a:pos x="31" y="8"/>
                  </a:cxn>
                  <a:cxn ang="0">
                    <a:pos x="25" y="17"/>
                  </a:cxn>
                  <a:cxn ang="0">
                    <a:pos x="19" y="17"/>
                  </a:cxn>
                  <a:cxn ang="0">
                    <a:pos x="19" y="27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6" y="54"/>
                  </a:cxn>
                  <a:cxn ang="0">
                    <a:pos x="6" y="64"/>
                  </a:cxn>
                  <a:cxn ang="0">
                    <a:pos x="6" y="82"/>
                  </a:cxn>
                  <a:cxn ang="0">
                    <a:pos x="0" y="100"/>
                  </a:cxn>
                  <a:cxn ang="0">
                    <a:pos x="0" y="128"/>
                  </a:cxn>
                  <a:cxn ang="0">
                    <a:pos x="95" y="8"/>
                  </a:cxn>
                </a:cxnLst>
                <a:rect l="0" t="0" r="r" b="b"/>
                <a:pathLst>
                  <a:path w="96" h="129">
                    <a:moveTo>
                      <a:pt x="95" y="8"/>
                    </a:moveTo>
                    <a:lnTo>
                      <a:pt x="95" y="8"/>
                    </a:lnTo>
                    <a:lnTo>
                      <a:pt x="88" y="8"/>
                    </a:lnTo>
                    <a:lnTo>
                      <a:pt x="81" y="8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9" y="17"/>
                    </a:lnTo>
                    <a:lnTo>
                      <a:pt x="19" y="27"/>
                    </a:lnTo>
                    <a:lnTo>
                      <a:pt x="13" y="36"/>
                    </a:lnTo>
                    <a:lnTo>
                      <a:pt x="13" y="45"/>
                    </a:lnTo>
                    <a:lnTo>
                      <a:pt x="6" y="54"/>
                    </a:lnTo>
                    <a:lnTo>
                      <a:pt x="6" y="64"/>
                    </a:lnTo>
                    <a:lnTo>
                      <a:pt x="6" y="82"/>
                    </a:lnTo>
                    <a:lnTo>
                      <a:pt x="0" y="100"/>
                    </a:lnTo>
                    <a:lnTo>
                      <a:pt x="0" y="128"/>
                    </a:lnTo>
                    <a:lnTo>
                      <a:pt x="95" y="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Freeform 195"/>
              <p:cNvSpPr>
                <a:spLocks/>
              </p:cNvSpPr>
              <p:nvPr/>
            </p:nvSpPr>
            <p:spPr bwMode="auto">
              <a:xfrm>
                <a:off x="1190" y="1849"/>
                <a:ext cx="134" cy="309"/>
              </a:xfrm>
              <a:custGeom>
                <a:avLst/>
                <a:gdLst/>
                <a:ahLst/>
                <a:cxnLst>
                  <a:cxn ang="0">
                    <a:pos x="6" y="308"/>
                  </a:cxn>
                  <a:cxn ang="0">
                    <a:pos x="13" y="298"/>
                  </a:cxn>
                  <a:cxn ang="0">
                    <a:pos x="26" y="289"/>
                  </a:cxn>
                  <a:cxn ang="0">
                    <a:pos x="45" y="270"/>
                  </a:cxn>
                  <a:cxn ang="0">
                    <a:pos x="64" y="252"/>
                  </a:cxn>
                  <a:cxn ang="0">
                    <a:pos x="77" y="233"/>
                  </a:cxn>
                  <a:cxn ang="0">
                    <a:pos x="84" y="214"/>
                  </a:cxn>
                  <a:cxn ang="0">
                    <a:pos x="97" y="186"/>
                  </a:cxn>
                  <a:cxn ang="0">
                    <a:pos x="97" y="168"/>
                  </a:cxn>
                  <a:cxn ang="0">
                    <a:pos x="103" y="149"/>
                  </a:cxn>
                  <a:cxn ang="0">
                    <a:pos x="103" y="130"/>
                  </a:cxn>
                  <a:cxn ang="0">
                    <a:pos x="116" y="112"/>
                  </a:cxn>
                  <a:cxn ang="0">
                    <a:pos x="129" y="112"/>
                  </a:cxn>
                  <a:cxn ang="0">
                    <a:pos x="135" y="102"/>
                  </a:cxn>
                  <a:cxn ang="0">
                    <a:pos x="142" y="93"/>
                  </a:cxn>
                  <a:cxn ang="0">
                    <a:pos x="142" y="74"/>
                  </a:cxn>
                  <a:cxn ang="0">
                    <a:pos x="149" y="65"/>
                  </a:cxn>
                  <a:cxn ang="0">
                    <a:pos x="149" y="46"/>
                  </a:cxn>
                  <a:cxn ang="0">
                    <a:pos x="149" y="28"/>
                  </a:cxn>
                  <a:cxn ang="0">
                    <a:pos x="142" y="9"/>
                  </a:cxn>
                  <a:cxn ang="0">
                    <a:pos x="149" y="0"/>
                  </a:cxn>
                  <a:cxn ang="0">
                    <a:pos x="129" y="18"/>
                  </a:cxn>
                  <a:cxn ang="0">
                    <a:pos x="103" y="46"/>
                  </a:cxn>
                  <a:cxn ang="0">
                    <a:pos x="71" y="93"/>
                  </a:cxn>
                  <a:cxn ang="0">
                    <a:pos x="58" y="121"/>
                  </a:cxn>
                  <a:cxn ang="0">
                    <a:pos x="38" y="130"/>
                  </a:cxn>
                  <a:cxn ang="0">
                    <a:pos x="26" y="149"/>
                  </a:cxn>
                  <a:cxn ang="0">
                    <a:pos x="13" y="168"/>
                  </a:cxn>
                  <a:cxn ang="0">
                    <a:pos x="6" y="186"/>
                  </a:cxn>
                  <a:cxn ang="0">
                    <a:pos x="0" y="214"/>
                  </a:cxn>
                  <a:cxn ang="0">
                    <a:pos x="0" y="233"/>
                  </a:cxn>
                  <a:cxn ang="0">
                    <a:pos x="0" y="261"/>
                  </a:cxn>
                  <a:cxn ang="0">
                    <a:pos x="0" y="279"/>
                  </a:cxn>
                  <a:cxn ang="0">
                    <a:pos x="6" y="308"/>
                  </a:cxn>
                </a:cxnLst>
                <a:rect l="0" t="0" r="r" b="b"/>
                <a:pathLst>
                  <a:path w="150" h="309">
                    <a:moveTo>
                      <a:pt x="6" y="308"/>
                    </a:moveTo>
                    <a:lnTo>
                      <a:pt x="6" y="308"/>
                    </a:lnTo>
                    <a:lnTo>
                      <a:pt x="6" y="298"/>
                    </a:lnTo>
                    <a:lnTo>
                      <a:pt x="13" y="298"/>
                    </a:lnTo>
                    <a:lnTo>
                      <a:pt x="19" y="289"/>
                    </a:lnTo>
                    <a:lnTo>
                      <a:pt x="26" y="289"/>
                    </a:lnTo>
                    <a:lnTo>
                      <a:pt x="38" y="279"/>
                    </a:lnTo>
                    <a:lnTo>
                      <a:pt x="45" y="270"/>
                    </a:lnTo>
                    <a:lnTo>
                      <a:pt x="51" y="261"/>
                    </a:lnTo>
                    <a:lnTo>
                      <a:pt x="64" y="252"/>
                    </a:lnTo>
                    <a:lnTo>
                      <a:pt x="71" y="242"/>
                    </a:lnTo>
                    <a:lnTo>
                      <a:pt x="77" y="233"/>
                    </a:lnTo>
                    <a:lnTo>
                      <a:pt x="84" y="223"/>
                    </a:lnTo>
                    <a:lnTo>
                      <a:pt x="84" y="214"/>
                    </a:lnTo>
                    <a:lnTo>
                      <a:pt x="90" y="205"/>
                    </a:lnTo>
                    <a:lnTo>
                      <a:pt x="97" y="186"/>
                    </a:lnTo>
                    <a:lnTo>
                      <a:pt x="97" y="177"/>
                    </a:lnTo>
                    <a:lnTo>
                      <a:pt x="97" y="168"/>
                    </a:lnTo>
                    <a:lnTo>
                      <a:pt x="97" y="158"/>
                    </a:lnTo>
                    <a:lnTo>
                      <a:pt x="103" y="149"/>
                    </a:lnTo>
                    <a:lnTo>
                      <a:pt x="103" y="139"/>
                    </a:lnTo>
                    <a:lnTo>
                      <a:pt x="103" y="130"/>
                    </a:lnTo>
                    <a:lnTo>
                      <a:pt x="110" y="121"/>
                    </a:lnTo>
                    <a:lnTo>
                      <a:pt x="116" y="112"/>
                    </a:lnTo>
                    <a:lnTo>
                      <a:pt x="122" y="112"/>
                    </a:lnTo>
                    <a:lnTo>
                      <a:pt x="129" y="112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5" y="93"/>
                    </a:lnTo>
                    <a:lnTo>
                      <a:pt x="142" y="93"/>
                    </a:lnTo>
                    <a:lnTo>
                      <a:pt x="142" y="84"/>
                    </a:lnTo>
                    <a:lnTo>
                      <a:pt x="142" y="74"/>
                    </a:lnTo>
                    <a:lnTo>
                      <a:pt x="149" y="74"/>
                    </a:lnTo>
                    <a:lnTo>
                      <a:pt x="149" y="65"/>
                    </a:lnTo>
                    <a:lnTo>
                      <a:pt x="149" y="55"/>
                    </a:lnTo>
                    <a:lnTo>
                      <a:pt x="149" y="46"/>
                    </a:lnTo>
                    <a:lnTo>
                      <a:pt x="149" y="37"/>
                    </a:lnTo>
                    <a:lnTo>
                      <a:pt x="149" y="28"/>
                    </a:lnTo>
                    <a:lnTo>
                      <a:pt x="142" y="18"/>
                    </a:lnTo>
                    <a:lnTo>
                      <a:pt x="142" y="9"/>
                    </a:lnTo>
                    <a:lnTo>
                      <a:pt x="149" y="9"/>
                    </a:lnTo>
                    <a:lnTo>
                      <a:pt x="149" y="0"/>
                    </a:lnTo>
                    <a:lnTo>
                      <a:pt x="142" y="9"/>
                    </a:lnTo>
                    <a:lnTo>
                      <a:pt x="129" y="18"/>
                    </a:lnTo>
                    <a:lnTo>
                      <a:pt x="116" y="37"/>
                    </a:lnTo>
                    <a:lnTo>
                      <a:pt x="103" y="46"/>
                    </a:lnTo>
                    <a:lnTo>
                      <a:pt x="90" y="74"/>
                    </a:lnTo>
                    <a:lnTo>
                      <a:pt x="71" y="93"/>
                    </a:lnTo>
                    <a:lnTo>
                      <a:pt x="64" y="102"/>
                    </a:lnTo>
                    <a:lnTo>
                      <a:pt x="58" y="121"/>
                    </a:lnTo>
                    <a:lnTo>
                      <a:pt x="45" y="130"/>
                    </a:lnTo>
                    <a:lnTo>
                      <a:pt x="38" y="130"/>
                    </a:lnTo>
                    <a:lnTo>
                      <a:pt x="32" y="139"/>
                    </a:lnTo>
                    <a:lnTo>
                      <a:pt x="26" y="149"/>
                    </a:lnTo>
                    <a:lnTo>
                      <a:pt x="19" y="158"/>
                    </a:lnTo>
                    <a:lnTo>
                      <a:pt x="13" y="168"/>
                    </a:lnTo>
                    <a:lnTo>
                      <a:pt x="13" y="177"/>
                    </a:lnTo>
                    <a:lnTo>
                      <a:pt x="6" y="186"/>
                    </a:lnTo>
                    <a:lnTo>
                      <a:pt x="0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0" y="242"/>
                    </a:lnTo>
                    <a:lnTo>
                      <a:pt x="0" y="261"/>
                    </a:lnTo>
                    <a:lnTo>
                      <a:pt x="0" y="270"/>
                    </a:lnTo>
                    <a:lnTo>
                      <a:pt x="0" y="279"/>
                    </a:lnTo>
                    <a:lnTo>
                      <a:pt x="6" y="289"/>
                    </a:lnTo>
                    <a:lnTo>
                      <a:pt x="6" y="308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Freeform 196"/>
              <p:cNvSpPr>
                <a:spLocks/>
              </p:cNvSpPr>
              <p:nvPr/>
            </p:nvSpPr>
            <p:spPr bwMode="auto">
              <a:xfrm>
                <a:off x="1296" y="1848"/>
                <a:ext cx="27" cy="108"/>
              </a:xfrm>
              <a:custGeom>
                <a:avLst/>
                <a:gdLst/>
                <a:ahLst/>
                <a:cxnLst>
                  <a:cxn ang="0">
                    <a:pos x="11" y="107"/>
                  </a:cxn>
                  <a:cxn ang="0">
                    <a:pos x="11" y="107"/>
                  </a:cxn>
                  <a:cxn ang="0">
                    <a:pos x="11" y="98"/>
                  </a:cxn>
                  <a:cxn ang="0">
                    <a:pos x="17" y="98"/>
                  </a:cxn>
                  <a:cxn ang="0">
                    <a:pos x="17" y="89"/>
                  </a:cxn>
                  <a:cxn ang="0">
                    <a:pos x="23" y="89"/>
                  </a:cxn>
                  <a:cxn ang="0">
                    <a:pos x="23" y="80"/>
                  </a:cxn>
                  <a:cxn ang="0">
                    <a:pos x="23" y="71"/>
                  </a:cxn>
                  <a:cxn ang="0">
                    <a:pos x="29" y="71"/>
                  </a:cxn>
                  <a:cxn ang="0">
                    <a:pos x="29" y="62"/>
                  </a:cxn>
                  <a:cxn ang="0">
                    <a:pos x="29" y="53"/>
                  </a:cxn>
                  <a:cxn ang="0">
                    <a:pos x="29" y="44"/>
                  </a:cxn>
                  <a:cxn ang="0">
                    <a:pos x="29" y="35"/>
                  </a:cxn>
                  <a:cxn ang="0">
                    <a:pos x="29" y="26"/>
                  </a:cxn>
                  <a:cxn ang="0">
                    <a:pos x="23" y="17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11" y="1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1"/>
                  </a:cxn>
                  <a:cxn ang="0">
                    <a:pos x="0" y="80"/>
                  </a:cxn>
                  <a:cxn ang="0">
                    <a:pos x="0" y="89"/>
                  </a:cxn>
                  <a:cxn ang="0">
                    <a:pos x="5" y="89"/>
                  </a:cxn>
                  <a:cxn ang="0">
                    <a:pos x="5" y="98"/>
                  </a:cxn>
                  <a:cxn ang="0">
                    <a:pos x="11" y="107"/>
                  </a:cxn>
                </a:cxnLst>
                <a:rect l="0" t="0" r="r" b="b"/>
                <a:pathLst>
                  <a:path w="30" h="108">
                    <a:moveTo>
                      <a:pt x="11" y="107"/>
                    </a:moveTo>
                    <a:lnTo>
                      <a:pt x="11" y="107"/>
                    </a:lnTo>
                    <a:lnTo>
                      <a:pt x="11" y="98"/>
                    </a:lnTo>
                    <a:lnTo>
                      <a:pt x="17" y="98"/>
                    </a:lnTo>
                    <a:lnTo>
                      <a:pt x="17" y="89"/>
                    </a:lnTo>
                    <a:lnTo>
                      <a:pt x="23" y="89"/>
                    </a:lnTo>
                    <a:lnTo>
                      <a:pt x="23" y="80"/>
                    </a:lnTo>
                    <a:lnTo>
                      <a:pt x="23" y="71"/>
                    </a:lnTo>
                    <a:lnTo>
                      <a:pt x="29" y="71"/>
                    </a:lnTo>
                    <a:lnTo>
                      <a:pt x="29" y="62"/>
                    </a:lnTo>
                    <a:lnTo>
                      <a:pt x="29" y="53"/>
                    </a:lnTo>
                    <a:lnTo>
                      <a:pt x="29" y="44"/>
                    </a:lnTo>
                    <a:lnTo>
                      <a:pt x="29" y="35"/>
                    </a:lnTo>
                    <a:lnTo>
                      <a:pt x="29" y="26"/>
                    </a:lnTo>
                    <a:lnTo>
                      <a:pt x="23" y="17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8"/>
                    </a:lnTo>
                    <a:lnTo>
                      <a:pt x="11" y="107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Freeform 197"/>
              <p:cNvSpPr>
                <a:spLocks/>
              </p:cNvSpPr>
              <p:nvPr/>
            </p:nvSpPr>
            <p:spPr bwMode="auto">
              <a:xfrm>
                <a:off x="1148" y="2191"/>
                <a:ext cx="449" cy="569"/>
              </a:xfrm>
              <a:custGeom>
                <a:avLst/>
                <a:gdLst/>
                <a:ahLst/>
                <a:cxnLst>
                  <a:cxn ang="0">
                    <a:pos x="46" y="170"/>
                  </a:cxn>
                  <a:cxn ang="0">
                    <a:pos x="39" y="151"/>
                  </a:cxn>
                  <a:cxn ang="0">
                    <a:pos x="33" y="132"/>
                  </a:cxn>
                  <a:cxn ang="0">
                    <a:pos x="13" y="122"/>
                  </a:cxn>
                  <a:cxn ang="0">
                    <a:pos x="0" y="104"/>
                  </a:cxn>
                  <a:cxn ang="0">
                    <a:pos x="0" y="76"/>
                  </a:cxn>
                  <a:cxn ang="0">
                    <a:pos x="6" y="56"/>
                  </a:cxn>
                  <a:cxn ang="0">
                    <a:pos x="20" y="28"/>
                  </a:cxn>
                  <a:cxn ang="0">
                    <a:pos x="33" y="9"/>
                  </a:cxn>
                  <a:cxn ang="0">
                    <a:pos x="59" y="0"/>
                  </a:cxn>
                  <a:cxn ang="0">
                    <a:pos x="85" y="9"/>
                  </a:cxn>
                  <a:cxn ang="0">
                    <a:pos x="126" y="18"/>
                  </a:cxn>
                  <a:cxn ang="0">
                    <a:pos x="145" y="18"/>
                  </a:cxn>
                  <a:cxn ang="0">
                    <a:pos x="165" y="18"/>
                  </a:cxn>
                  <a:cxn ang="0">
                    <a:pos x="185" y="28"/>
                  </a:cxn>
                  <a:cxn ang="0">
                    <a:pos x="205" y="47"/>
                  </a:cxn>
                  <a:cxn ang="0">
                    <a:pos x="225" y="76"/>
                  </a:cxn>
                  <a:cxn ang="0">
                    <a:pos x="238" y="94"/>
                  </a:cxn>
                  <a:cxn ang="0">
                    <a:pos x="245" y="122"/>
                  </a:cxn>
                  <a:cxn ang="0">
                    <a:pos x="258" y="142"/>
                  </a:cxn>
                  <a:cxn ang="0">
                    <a:pos x="278" y="151"/>
                  </a:cxn>
                  <a:cxn ang="0">
                    <a:pos x="291" y="161"/>
                  </a:cxn>
                  <a:cxn ang="0">
                    <a:pos x="318" y="179"/>
                  </a:cxn>
                  <a:cxn ang="0">
                    <a:pos x="338" y="207"/>
                  </a:cxn>
                  <a:cxn ang="0">
                    <a:pos x="351" y="237"/>
                  </a:cxn>
                  <a:cxn ang="0">
                    <a:pos x="364" y="265"/>
                  </a:cxn>
                  <a:cxn ang="0">
                    <a:pos x="377" y="302"/>
                  </a:cxn>
                  <a:cxn ang="0">
                    <a:pos x="384" y="340"/>
                  </a:cxn>
                  <a:cxn ang="0">
                    <a:pos x="390" y="368"/>
                  </a:cxn>
                  <a:cxn ang="0">
                    <a:pos x="404" y="388"/>
                  </a:cxn>
                  <a:cxn ang="0">
                    <a:pos x="418" y="406"/>
                  </a:cxn>
                  <a:cxn ang="0">
                    <a:pos x="444" y="435"/>
                  </a:cxn>
                  <a:cxn ang="0">
                    <a:pos x="470" y="473"/>
                  </a:cxn>
                  <a:cxn ang="0">
                    <a:pos x="490" y="511"/>
                  </a:cxn>
                  <a:cxn ang="0">
                    <a:pos x="497" y="539"/>
                  </a:cxn>
                  <a:cxn ang="0">
                    <a:pos x="504" y="568"/>
                  </a:cxn>
                  <a:cxn ang="0">
                    <a:pos x="490" y="549"/>
                  </a:cxn>
                  <a:cxn ang="0">
                    <a:pos x="477" y="529"/>
                  </a:cxn>
                  <a:cxn ang="0">
                    <a:pos x="464" y="501"/>
                  </a:cxn>
                  <a:cxn ang="0">
                    <a:pos x="444" y="491"/>
                  </a:cxn>
                  <a:cxn ang="0">
                    <a:pos x="411" y="473"/>
                  </a:cxn>
                  <a:cxn ang="0">
                    <a:pos x="384" y="445"/>
                  </a:cxn>
                  <a:cxn ang="0">
                    <a:pos x="364" y="416"/>
                  </a:cxn>
                  <a:cxn ang="0">
                    <a:pos x="358" y="388"/>
                  </a:cxn>
                  <a:cxn ang="0">
                    <a:pos x="338" y="378"/>
                  </a:cxn>
                  <a:cxn ang="0">
                    <a:pos x="325" y="360"/>
                  </a:cxn>
                  <a:cxn ang="0">
                    <a:pos x="312" y="340"/>
                  </a:cxn>
                  <a:cxn ang="0">
                    <a:pos x="305" y="312"/>
                  </a:cxn>
                  <a:cxn ang="0">
                    <a:pos x="291" y="274"/>
                  </a:cxn>
                  <a:cxn ang="0">
                    <a:pos x="271" y="237"/>
                  </a:cxn>
                  <a:cxn ang="0">
                    <a:pos x="258" y="207"/>
                  </a:cxn>
                  <a:cxn ang="0">
                    <a:pos x="205" y="179"/>
                  </a:cxn>
                  <a:cxn ang="0">
                    <a:pos x="126" y="132"/>
                  </a:cxn>
                  <a:cxn ang="0">
                    <a:pos x="106" y="132"/>
                  </a:cxn>
                  <a:cxn ang="0">
                    <a:pos x="92" y="142"/>
                  </a:cxn>
                  <a:cxn ang="0">
                    <a:pos x="85" y="170"/>
                  </a:cxn>
                </a:cxnLst>
                <a:rect l="0" t="0" r="r" b="b"/>
                <a:pathLst>
                  <a:path w="505" h="569">
                    <a:moveTo>
                      <a:pt x="46" y="179"/>
                    </a:moveTo>
                    <a:lnTo>
                      <a:pt x="46" y="179"/>
                    </a:lnTo>
                    <a:lnTo>
                      <a:pt x="46" y="170"/>
                    </a:lnTo>
                    <a:lnTo>
                      <a:pt x="46" y="161"/>
                    </a:lnTo>
                    <a:lnTo>
                      <a:pt x="39" y="161"/>
                    </a:lnTo>
                    <a:lnTo>
                      <a:pt x="39" y="151"/>
                    </a:lnTo>
                    <a:lnTo>
                      <a:pt x="39" y="142"/>
                    </a:lnTo>
                    <a:lnTo>
                      <a:pt x="33" y="142"/>
                    </a:lnTo>
                    <a:lnTo>
                      <a:pt x="33" y="132"/>
                    </a:lnTo>
                    <a:lnTo>
                      <a:pt x="26" y="132"/>
                    </a:lnTo>
                    <a:lnTo>
                      <a:pt x="20" y="122"/>
                    </a:lnTo>
                    <a:lnTo>
                      <a:pt x="13" y="122"/>
                    </a:lnTo>
                    <a:lnTo>
                      <a:pt x="6" y="113"/>
                    </a:lnTo>
                    <a:lnTo>
                      <a:pt x="6" y="104"/>
                    </a:lnTo>
                    <a:lnTo>
                      <a:pt x="0" y="104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47"/>
                    </a:lnTo>
                    <a:lnTo>
                      <a:pt x="13" y="38"/>
                    </a:lnTo>
                    <a:lnTo>
                      <a:pt x="20" y="28"/>
                    </a:lnTo>
                    <a:lnTo>
                      <a:pt x="20" y="18"/>
                    </a:lnTo>
                    <a:lnTo>
                      <a:pt x="26" y="18"/>
                    </a:lnTo>
                    <a:lnTo>
                      <a:pt x="33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99" y="9"/>
                    </a:lnTo>
                    <a:lnTo>
                      <a:pt x="113" y="9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39" y="18"/>
                    </a:lnTo>
                    <a:lnTo>
                      <a:pt x="145" y="18"/>
                    </a:lnTo>
                    <a:lnTo>
                      <a:pt x="152" y="9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72" y="18"/>
                    </a:lnTo>
                    <a:lnTo>
                      <a:pt x="178" y="28"/>
                    </a:lnTo>
                    <a:lnTo>
                      <a:pt x="185" y="28"/>
                    </a:lnTo>
                    <a:lnTo>
                      <a:pt x="192" y="38"/>
                    </a:lnTo>
                    <a:lnTo>
                      <a:pt x="198" y="47"/>
                    </a:lnTo>
                    <a:lnTo>
                      <a:pt x="205" y="47"/>
                    </a:lnTo>
                    <a:lnTo>
                      <a:pt x="219" y="56"/>
                    </a:lnTo>
                    <a:lnTo>
                      <a:pt x="225" y="66"/>
                    </a:lnTo>
                    <a:lnTo>
                      <a:pt x="225" y="76"/>
                    </a:lnTo>
                    <a:lnTo>
                      <a:pt x="232" y="76"/>
                    </a:lnTo>
                    <a:lnTo>
                      <a:pt x="232" y="84"/>
                    </a:lnTo>
                    <a:lnTo>
                      <a:pt x="238" y="94"/>
                    </a:lnTo>
                    <a:lnTo>
                      <a:pt x="238" y="104"/>
                    </a:lnTo>
                    <a:lnTo>
                      <a:pt x="245" y="113"/>
                    </a:lnTo>
                    <a:lnTo>
                      <a:pt x="245" y="122"/>
                    </a:lnTo>
                    <a:lnTo>
                      <a:pt x="252" y="122"/>
                    </a:lnTo>
                    <a:lnTo>
                      <a:pt x="258" y="132"/>
                    </a:lnTo>
                    <a:lnTo>
                      <a:pt x="258" y="142"/>
                    </a:lnTo>
                    <a:lnTo>
                      <a:pt x="265" y="151"/>
                    </a:lnTo>
                    <a:lnTo>
                      <a:pt x="271" y="151"/>
                    </a:lnTo>
                    <a:lnTo>
                      <a:pt x="278" y="151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91" y="161"/>
                    </a:lnTo>
                    <a:lnTo>
                      <a:pt x="298" y="170"/>
                    </a:lnTo>
                    <a:lnTo>
                      <a:pt x="312" y="179"/>
                    </a:lnTo>
                    <a:lnTo>
                      <a:pt x="318" y="179"/>
                    </a:lnTo>
                    <a:lnTo>
                      <a:pt x="325" y="189"/>
                    </a:lnTo>
                    <a:lnTo>
                      <a:pt x="331" y="199"/>
                    </a:lnTo>
                    <a:lnTo>
                      <a:pt x="338" y="207"/>
                    </a:lnTo>
                    <a:lnTo>
                      <a:pt x="344" y="217"/>
                    </a:lnTo>
                    <a:lnTo>
                      <a:pt x="351" y="227"/>
                    </a:lnTo>
                    <a:lnTo>
                      <a:pt x="351" y="237"/>
                    </a:lnTo>
                    <a:lnTo>
                      <a:pt x="358" y="245"/>
                    </a:lnTo>
                    <a:lnTo>
                      <a:pt x="364" y="255"/>
                    </a:lnTo>
                    <a:lnTo>
                      <a:pt x="364" y="265"/>
                    </a:lnTo>
                    <a:lnTo>
                      <a:pt x="371" y="274"/>
                    </a:lnTo>
                    <a:lnTo>
                      <a:pt x="371" y="284"/>
                    </a:lnTo>
                    <a:lnTo>
                      <a:pt x="377" y="302"/>
                    </a:lnTo>
                    <a:lnTo>
                      <a:pt x="377" y="312"/>
                    </a:lnTo>
                    <a:lnTo>
                      <a:pt x="384" y="322"/>
                    </a:lnTo>
                    <a:lnTo>
                      <a:pt x="384" y="340"/>
                    </a:lnTo>
                    <a:lnTo>
                      <a:pt x="384" y="360"/>
                    </a:lnTo>
                    <a:lnTo>
                      <a:pt x="390" y="360"/>
                    </a:lnTo>
                    <a:lnTo>
                      <a:pt x="390" y="368"/>
                    </a:lnTo>
                    <a:lnTo>
                      <a:pt x="397" y="378"/>
                    </a:lnTo>
                    <a:lnTo>
                      <a:pt x="397" y="388"/>
                    </a:lnTo>
                    <a:lnTo>
                      <a:pt x="404" y="388"/>
                    </a:lnTo>
                    <a:lnTo>
                      <a:pt x="404" y="397"/>
                    </a:lnTo>
                    <a:lnTo>
                      <a:pt x="411" y="397"/>
                    </a:lnTo>
                    <a:lnTo>
                      <a:pt x="418" y="406"/>
                    </a:lnTo>
                    <a:lnTo>
                      <a:pt x="424" y="416"/>
                    </a:lnTo>
                    <a:lnTo>
                      <a:pt x="431" y="416"/>
                    </a:lnTo>
                    <a:lnTo>
                      <a:pt x="444" y="435"/>
                    </a:lnTo>
                    <a:lnTo>
                      <a:pt x="457" y="445"/>
                    </a:lnTo>
                    <a:lnTo>
                      <a:pt x="464" y="463"/>
                    </a:lnTo>
                    <a:lnTo>
                      <a:pt x="470" y="473"/>
                    </a:lnTo>
                    <a:lnTo>
                      <a:pt x="477" y="483"/>
                    </a:lnTo>
                    <a:lnTo>
                      <a:pt x="483" y="491"/>
                    </a:lnTo>
                    <a:lnTo>
                      <a:pt x="490" y="511"/>
                    </a:lnTo>
                    <a:lnTo>
                      <a:pt x="497" y="521"/>
                    </a:lnTo>
                    <a:lnTo>
                      <a:pt x="497" y="529"/>
                    </a:lnTo>
                    <a:lnTo>
                      <a:pt x="497" y="539"/>
                    </a:lnTo>
                    <a:lnTo>
                      <a:pt x="504" y="549"/>
                    </a:lnTo>
                    <a:lnTo>
                      <a:pt x="504" y="558"/>
                    </a:lnTo>
                    <a:lnTo>
                      <a:pt x="504" y="568"/>
                    </a:lnTo>
                    <a:lnTo>
                      <a:pt x="497" y="568"/>
                    </a:lnTo>
                    <a:lnTo>
                      <a:pt x="497" y="558"/>
                    </a:lnTo>
                    <a:lnTo>
                      <a:pt x="490" y="549"/>
                    </a:lnTo>
                    <a:lnTo>
                      <a:pt x="490" y="539"/>
                    </a:lnTo>
                    <a:lnTo>
                      <a:pt x="483" y="539"/>
                    </a:lnTo>
                    <a:lnTo>
                      <a:pt x="477" y="529"/>
                    </a:lnTo>
                    <a:lnTo>
                      <a:pt x="477" y="521"/>
                    </a:lnTo>
                    <a:lnTo>
                      <a:pt x="470" y="511"/>
                    </a:lnTo>
                    <a:lnTo>
                      <a:pt x="464" y="501"/>
                    </a:lnTo>
                    <a:lnTo>
                      <a:pt x="457" y="501"/>
                    </a:lnTo>
                    <a:lnTo>
                      <a:pt x="450" y="491"/>
                    </a:lnTo>
                    <a:lnTo>
                      <a:pt x="444" y="491"/>
                    </a:lnTo>
                    <a:lnTo>
                      <a:pt x="431" y="483"/>
                    </a:lnTo>
                    <a:lnTo>
                      <a:pt x="424" y="483"/>
                    </a:lnTo>
                    <a:lnTo>
                      <a:pt x="411" y="473"/>
                    </a:lnTo>
                    <a:lnTo>
                      <a:pt x="397" y="454"/>
                    </a:lnTo>
                    <a:lnTo>
                      <a:pt x="390" y="454"/>
                    </a:lnTo>
                    <a:lnTo>
                      <a:pt x="384" y="445"/>
                    </a:lnTo>
                    <a:lnTo>
                      <a:pt x="377" y="435"/>
                    </a:lnTo>
                    <a:lnTo>
                      <a:pt x="371" y="426"/>
                    </a:lnTo>
                    <a:lnTo>
                      <a:pt x="364" y="416"/>
                    </a:lnTo>
                    <a:lnTo>
                      <a:pt x="364" y="406"/>
                    </a:lnTo>
                    <a:lnTo>
                      <a:pt x="358" y="397"/>
                    </a:lnTo>
                    <a:lnTo>
                      <a:pt x="358" y="388"/>
                    </a:lnTo>
                    <a:lnTo>
                      <a:pt x="351" y="388"/>
                    </a:lnTo>
                    <a:lnTo>
                      <a:pt x="344" y="378"/>
                    </a:lnTo>
                    <a:lnTo>
                      <a:pt x="338" y="378"/>
                    </a:lnTo>
                    <a:lnTo>
                      <a:pt x="331" y="368"/>
                    </a:lnTo>
                    <a:lnTo>
                      <a:pt x="325" y="368"/>
                    </a:lnTo>
                    <a:lnTo>
                      <a:pt x="325" y="360"/>
                    </a:lnTo>
                    <a:lnTo>
                      <a:pt x="318" y="360"/>
                    </a:lnTo>
                    <a:lnTo>
                      <a:pt x="318" y="350"/>
                    </a:lnTo>
                    <a:lnTo>
                      <a:pt x="312" y="340"/>
                    </a:lnTo>
                    <a:lnTo>
                      <a:pt x="312" y="331"/>
                    </a:lnTo>
                    <a:lnTo>
                      <a:pt x="305" y="322"/>
                    </a:lnTo>
                    <a:lnTo>
                      <a:pt x="305" y="312"/>
                    </a:lnTo>
                    <a:lnTo>
                      <a:pt x="298" y="302"/>
                    </a:lnTo>
                    <a:lnTo>
                      <a:pt x="298" y="293"/>
                    </a:lnTo>
                    <a:lnTo>
                      <a:pt x="291" y="274"/>
                    </a:lnTo>
                    <a:lnTo>
                      <a:pt x="284" y="265"/>
                    </a:lnTo>
                    <a:lnTo>
                      <a:pt x="278" y="245"/>
                    </a:lnTo>
                    <a:lnTo>
                      <a:pt x="271" y="237"/>
                    </a:lnTo>
                    <a:lnTo>
                      <a:pt x="265" y="227"/>
                    </a:lnTo>
                    <a:lnTo>
                      <a:pt x="265" y="217"/>
                    </a:lnTo>
                    <a:lnTo>
                      <a:pt x="258" y="207"/>
                    </a:lnTo>
                    <a:lnTo>
                      <a:pt x="252" y="207"/>
                    </a:lnTo>
                    <a:lnTo>
                      <a:pt x="245" y="199"/>
                    </a:lnTo>
                    <a:lnTo>
                      <a:pt x="205" y="179"/>
                    </a:lnTo>
                    <a:lnTo>
                      <a:pt x="172" y="151"/>
                    </a:lnTo>
                    <a:lnTo>
                      <a:pt x="132" y="132"/>
                    </a:lnTo>
                    <a:lnTo>
                      <a:pt x="126" y="132"/>
                    </a:lnTo>
                    <a:lnTo>
                      <a:pt x="119" y="132"/>
                    </a:lnTo>
                    <a:lnTo>
                      <a:pt x="113" y="132"/>
                    </a:lnTo>
                    <a:lnTo>
                      <a:pt x="106" y="132"/>
                    </a:lnTo>
                    <a:lnTo>
                      <a:pt x="99" y="132"/>
                    </a:lnTo>
                    <a:lnTo>
                      <a:pt x="99" y="142"/>
                    </a:lnTo>
                    <a:lnTo>
                      <a:pt x="92" y="142"/>
                    </a:lnTo>
                    <a:lnTo>
                      <a:pt x="85" y="151"/>
                    </a:lnTo>
                    <a:lnTo>
                      <a:pt x="85" y="161"/>
                    </a:lnTo>
                    <a:lnTo>
                      <a:pt x="85" y="170"/>
                    </a:lnTo>
                    <a:lnTo>
                      <a:pt x="85" y="189"/>
                    </a:lnTo>
                    <a:lnTo>
                      <a:pt x="46" y="179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Freeform 198"/>
              <p:cNvSpPr>
                <a:spLocks/>
              </p:cNvSpPr>
              <p:nvPr/>
            </p:nvSpPr>
            <p:spPr bwMode="auto">
              <a:xfrm>
                <a:off x="1183" y="2328"/>
                <a:ext cx="45" cy="12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12"/>
                  </a:cxn>
                  <a:cxn ang="0">
                    <a:pos x="6" y="1212"/>
                  </a:cxn>
                  <a:cxn ang="0">
                    <a:pos x="12" y="1222"/>
                  </a:cxn>
                  <a:cxn ang="0">
                    <a:pos x="12" y="1232"/>
                  </a:cxn>
                  <a:cxn ang="0">
                    <a:pos x="19" y="1232"/>
                  </a:cxn>
                  <a:cxn ang="0">
                    <a:pos x="25" y="1232"/>
                  </a:cxn>
                  <a:cxn ang="0">
                    <a:pos x="30" y="1232"/>
                  </a:cxn>
                  <a:cxn ang="0">
                    <a:pos x="37" y="1232"/>
                  </a:cxn>
                  <a:cxn ang="0">
                    <a:pos x="43" y="1222"/>
                  </a:cxn>
                  <a:cxn ang="0">
                    <a:pos x="43" y="1212"/>
                  </a:cxn>
                  <a:cxn ang="0">
                    <a:pos x="50" y="1203"/>
                  </a:cxn>
                  <a:cxn ang="0">
                    <a:pos x="43" y="19"/>
                  </a:cxn>
                  <a:cxn ang="0">
                    <a:pos x="0" y="0"/>
                  </a:cxn>
                </a:cxnLst>
                <a:rect l="0" t="0" r="r" b="b"/>
                <a:pathLst>
                  <a:path w="51" h="1233">
                    <a:moveTo>
                      <a:pt x="0" y="0"/>
                    </a:moveTo>
                    <a:lnTo>
                      <a:pt x="0" y="0"/>
                    </a:lnTo>
                    <a:lnTo>
                      <a:pt x="0" y="1212"/>
                    </a:lnTo>
                    <a:lnTo>
                      <a:pt x="6" y="1212"/>
                    </a:lnTo>
                    <a:lnTo>
                      <a:pt x="12" y="1222"/>
                    </a:lnTo>
                    <a:lnTo>
                      <a:pt x="12" y="1232"/>
                    </a:lnTo>
                    <a:lnTo>
                      <a:pt x="19" y="1232"/>
                    </a:lnTo>
                    <a:lnTo>
                      <a:pt x="25" y="1232"/>
                    </a:lnTo>
                    <a:lnTo>
                      <a:pt x="30" y="1232"/>
                    </a:lnTo>
                    <a:lnTo>
                      <a:pt x="37" y="1232"/>
                    </a:lnTo>
                    <a:lnTo>
                      <a:pt x="43" y="1222"/>
                    </a:lnTo>
                    <a:lnTo>
                      <a:pt x="43" y="1212"/>
                    </a:lnTo>
                    <a:lnTo>
                      <a:pt x="50" y="1203"/>
                    </a:lnTo>
                    <a:lnTo>
                      <a:pt x="4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Freeform 199"/>
              <p:cNvSpPr>
                <a:spLocks/>
              </p:cNvSpPr>
              <p:nvPr/>
            </p:nvSpPr>
            <p:spPr bwMode="auto">
              <a:xfrm>
                <a:off x="1196" y="1858"/>
                <a:ext cx="126" cy="183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6" y="172"/>
                  </a:cxn>
                  <a:cxn ang="0">
                    <a:pos x="6" y="162"/>
                  </a:cxn>
                  <a:cxn ang="0">
                    <a:pos x="13" y="162"/>
                  </a:cxn>
                  <a:cxn ang="0">
                    <a:pos x="13" y="153"/>
                  </a:cxn>
                  <a:cxn ang="0">
                    <a:pos x="20" y="143"/>
                  </a:cxn>
                  <a:cxn ang="0">
                    <a:pos x="27" y="134"/>
                  </a:cxn>
                  <a:cxn ang="0">
                    <a:pos x="33" y="134"/>
                  </a:cxn>
                  <a:cxn ang="0">
                    <a:pos x="40" y="124"/>
                  </a:cxn>
                  <a:cxn ang="0">
                    <a:pos x="80" y="76"/>
                  </a:cxn>
                  <a:cxn ang="0">
                    <a:pos x="87" y="66"/>
                  </a:cxn>
                  <a:cxn ang="0">
                    <a:pos x="93" y="47"/>
                  </a:cxn>
                  <a:cxn ang="0">
                    <a:pos x="100" y="38"/>
                  </a:cxn>
                  <a:cxn ang="0">
                    <a:pos x="113" y="28"/>
                  </a:cxn>
                  <a:cxn ang="0">
                    <a:pos x="120" y="19"/>
                  </a:cxn>
                  <a:cxn ang="0">
                    <a:pos x="127" y="19"/>
                  </a:cxn>
                  <a:cxn ang="0">
                    <a:pos x="127" y="9"/>
                  </a:cxn>
                  <a:cxn ang="0">
                    <a:pos x="134" y="9"/>
                  </a:cxn>
                  <a:cxn ang="0">
                    <a:pos x="134" y="0"/>
                  </a:cxn>
                  <a:cxn ang="0">
                    <a:pos x="141" y="0"/>
                  </a:cxn>
                </a:cxnLst>
                <a:rect l="0" t="0" r="r" b="b"/>
                <a:pathLst>
                  <a:path w="142" h="183">
                    <a:moveTo>
                      <a:pt x="0" y="182"/>
                    </a:moveTo>
                    <a:lnTo>
                      <a:pt x="6" y="172"/>
                    </a:lnTo>
                    <a:lnTo>
                      <a:pt x="6" y="162"/>
                    </a:lnTo>
                    <a:lnTo>
                      <a:pt x="13" y="162"/>
                    </a:lnTo>
                    <a:lnTo>
                      <a:pt x="13" y="153"/>
                    </a:lnTo>
                    <a:lnTo>
                      <a:pt x="20" y="143"/>
                    </a:lnTo>
                    <a:lnTo>
                      <a:pt x="27" y="134"/>
                    </a:lnTo>
                    <a:lnTo>
                      <a:pt x="33" y="134"/>
                    </a:lnTo>
                    <a:lnTo>
                      <a:pt x="40" y="124"/>
                    </a:lnTo>
                    <a:lnTo>
                      <a:pt x="80" y="76"/>
                    </a:lnTo>
                    <a:lnTo>
                      <a:pt x="87" y="66"/>
                    </a:lnTo>
                    <a:lnTo>
                      <a:pt x="93" y="47"/>
                    </a:lnTo>
                    <a:lnTo>
                      <a:pt x="100" y="38"/>
                    </a:lnTo>
                    <a:lnTo>
                      <a:pt x="113" y="28"/>
                    </a:lnTo>
                    <a:lnTo>
                      <a:pt x="120" y="19"/>
                    </a:lnTo>
                    <a:lnTo>
                      <a:pt x="127" y="19"/>
                    </a:lnTo>
                    <a:lnTo>
                      <a:pt x="127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Freeform 200"/>
              <p:cNvSpPr>
                <a:spLocks/>
              </p:cNvSpPr>
              <p:nvPr/>
            </p:nvSpPr>
            <p:spPr bwMode="auto">
              <a:xfrm>
                <a:off x="1220" y="1562"/>
                <a:ext cx="60" cy="11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104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13" y="57"/>
                  </a:cxn>
                  <a:cxn ang="0">
                    <a:pos x="19" y="47"/>
                  </a:cxn>
                  <a:cxn ang="0">
                    <a:pos x="26" y="47"/>
                  </a:cxn>
                  <a:cxn ang="0">
                    <a:pos x="46" y="19"/>
                  </a:cxn>
                  <a:cxn ang="0">
                    <a:pos x="66" y="0"/>
                  </a:cxn>
                </a:cxnLst>
                <a:rect l="0" t="0" r="r" b="b"/>
                <a:pathLst>
                  <a:path w="67" h="115">
                    <a:moveTo>
                      <a:pt x="0" y="114"/>
                    </a:moveTo>
                    <a:lnTo>
                      <a:pt x="0" y="104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13" y="57"/>
                    </a:lnTo>
                    <a:lnTo>
                      <a:pt x="19" y="47"/>
                    </a:lnTo>
                    <a:lnTo>
                      <a:pt x="26" y="47"/>
                    </a:lnTo>
                    <a:lnTo>
                      <a:pt x="46" y="19"/>
                    </a:lnTo>
                    <a:lnTo>
                      <a:pt x="6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6" name="Freeform 201"/>
              <p:cNvSpPr>
                <a:spLocks/>
              </p:cNvSpPr>
              <p:nvPr/>
            </p:nvSpPr>
            <p:spPr bwMode="auto">
              <a:xfrm>
                <a:off x="1308" y="1812"/>
                <a:ext cx="24" cy="14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6" y="144"/>
                  </a:cxn>
                  <a:cxn ang="0">
                    <a:pos x="6" y="134"/>
                  </a:cxn>
                  <a:cxn ang="0">
                    <a:pos x="13" y="134"/>
                  </a:cxn>
                  <a:cxn ang="0">
                    <a:pos x="13" y="124"/>
                  </a:cxn>
                  <a:cxn ang="0">
                    <a:pos x="13" y="115"/>
                  </a:cxn>
                  <a:cxn ang="0">
                    <a:pos x="20" y="115"/>
                  </a:cxn>
                  <a:cxn ang="0">
                    <a:pos x="20" y="105"/>
                  </a:cxn>
                  <a:cxn ang="0">
                    <a:pos x="20" y="95"/>
                  </a:cxn>
                  <a:cxn ang="0">
                    <a:pos x="20" y="86"/>
                  </a:cxn>
                  <a:cxn ang="0">
                    <a:pos x="20" y="76"/>
                  </a:cxn>
                  <a:cxn ang="0">
                    <a:pos x="20" y="67"/>
                  </a:cxn>
                  <a:cxn ang="0">
                    <a:pos x="20" y="57"/>
                  </a:cxn>
                  <a:cxn ang="0">
                    <a:pos x="20" y="38"/>
                  </a:cxn>
                  <a:cxn ang="0">
                    <a:pos x="20" y="28"/>
                  </a:cxn>
                  <a:cxn ang="0">
                    <a:pos x="20" y="9"/>
                  </a:cxn>
                  <a:cxn ang="0">
                    <a:pos x="27" y="0"/>
                  </a:cxn>
                </a:cxnLst>
                <a:rect l="0" t="0" r="r" b="b"/>
                <a:pathLst>
                  <a:path w="28" h="145">
                    <a:moveTo>
                      <a:pt x="0" y="144"/>
                    </a:moveTo>
                    <a:lnTo>
                      <a:pt x="6" y="144"/>
                    </a:lnTo>
                    <a:lnTo>
                      <a:pt x="6" y="134"/>
                    </a:lnTo>
                    <a:lnTo>
                      <a:pt x="13" y="134"/>
                    </a:lnTo>
                    <a:lnTo>
                      <a:pt x="13" y="124"/>
                    </a:lnTo>
                    <a:lnTo>
                      <a:pt x="13" y="115"/>
                    </a:lnTo>
                    <a:lnTo>
                      <a:pt x="20" y="115"/>
                    </a:lnTo>
                    <a:lnTo>
                      <a:pt x="20" y="105"/>
                    </a:lnTo>
                    <a:lnTo>
                      <a:pt x="20" y="95"/>
                    </a:lnTo>
                    <a:lnTo>
                      <a:pt x="20" y="86"/>
                    </a:lnTo>
                    <a:lnTo>
                      <a:pt x="20" y="76"/>
                    </a:lnTo>
                    <a:lnTo>
                      <a:pt x="20" y="67"/>
                    </a:lnTo>
                    <a:lnTo>
                      <a:pt x="20" y="57"/>
                    </a:lnTo>
                    <a:lnTo>
                      <a:pt x="20" y="38"/>
                    </a:lnTo>
                    <a:lnTo>
                      <a:pt x="20" y="28"/>
                    </a:lnTo>
                    <a:lnTo>
                      <a:pt x="20" y="9"/>
                    </a:lnTo>
                    <a:lnTo>
                      <a:pt x="27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7" name="Freeform 202"/>
              <p:cNvSpPr>
                <a:spLocks/>
              </p:cNvSpPr>
              <p:nvPr/>
            </p:nvSpPr>
            <p:spPr bwMode="auto">
              <a:xfrm>
                <a:off x="1387" y="1849"/>
                <a:ext cx="143" cy="34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28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66"/>
                  </a:cxn>
                  <a:cxn ang="0">
                    <a:pos x="60" y="76"/>
                  </a:cxn>
                  <a:cxn ang="0">
                    <a:pos x="73" y="95"/>
                  </a:cxn>
                  <a:cxn ang="0">
                    <a:pos x="80" y="114"/>
                  </a:cxn>
                  <a:cxn ang="0">
                    <a:pos x="86" y="133"/>
                  </a:cxn>
                  <a:cxn ang="0">
                    <a:pos x="93" y="152"/>
                  </a:cxn>
                  <a:cxn ang="0">
                    <a:pos x="99" y="162"/>
                  </a:cxn>
                  <a:cxn ang="0">
                    <a:pos x="99" y="172"/>
                  </a:cxn>
                  <a:cxn ang="0">
                    <a:pos x="106" y="181"/>
                  </a:cxn>
                  <a:cxn ang="0">
                    <a:pos x="106" y="191"/>
                  </a:cxn>
                  <a:cxn ang="0">
                    <a:pos x="106" y="210"/>
                  </a:cxn>
                  <a:cxn ang="0">
                    <a:pos x="113" y="219"/>
                  </a:cxn>
                  <a:cxn ang="0">
                    <a:pos x="113" y="229"/>
                  </a:cxn>
                  <a:cxn ang="0">
                    <a:pos x="119" y="248"/>
                  </a:cxn>
                  <a:cxn ang="0">
                    <a:pos x="119" y="267"/>
                  </a:cxn>
                  <a:cxn ang="0">
                    <a:pos x="126" y="277"/>
                  </a:cxn>
                  <a:cxn ang="0">
                    <a:pos x="126" y="286"/>
                  </a:cxn>
                  <a:cxn ang="0">
                    <a:pos x="133" y="296"/>
                  </a:cxn>
                  <a:cxn ang="0">
                    <a:pos x="139" y="305"/>
                  </a:cxn>
                  <a:cxn ang="0">
                    <a:pos x="139" y="315"/>
                  </a:cxn>
                  <a:cxn ang="0">
                    <a:pos x="146" y="324"/>
                  </a:cxn>
                  <a:cxn ang="0">
                    <a:pos x="153" y="334"/>
                  </a:cxn>
                  <a:cxn ang="0">
                    <a:pos x="160" y="344"/>
                  </a:cxn>
                </a:cxnLst>
                <a:rect l="0" t="0" r="r" b="b"/>
                <a:pathLst>
                  <a:path w="161" h="345">
                    <a:moveTo>
                      <a:pt x="0" y="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28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66"/>
                    </a:lnTo>
                    <a:lnTo>
                      <a:pt x="60" y="76"/>
                    </a:lnTo>
                    <a:lnTo>
                      <a:pt x="73" y="95"/>
                    </a:lnTo>
                    <a:lnTo>
                      <a:pt x="80" y="114"/>
                    </a:lnTo>
                    <a:lnTo>
                      <a:pt x="86" y="133"/>
                    </a:lnTo>
                    <a:lnTo>
                      <a:pt x="93" y="152"/>
                    </a:lnTo>
                    <a:lnTo>
                      <a:pt x="99" y="162"/>
                    </a:lnTo>
                    <a:lnTo>
                      <a:pt x="99" y="172"/>
                    </a:lnTo>
                    <a:lnTo>
                      <a:pt x="106" y="181"/>
                    </a:lnTo>
                    <a:lnTo>
                      <a:pt x="106" y="191"/>
                    </a:lnTo>
                    <a:lnTo>
                      <a:pt x="106" y="210"/>
                    </a:lnTo>
                    <a:lnTo>
                      <a:pt x="113" y="219"/>
                    </a:lnTo>
                    <a:lnTo>
                      <a:pt x="113" y="229"/>
                    </a:lnTo>
                    <a:lnTo>
                      <a:pt x="119" y="248"/>
                    </a:lnTo>
                    <a:lnTo>
                      <a:pt x="119" y="267"/>
                    </a:lnTo>
                    <a:lnTo>
                      <a:pt x="126" y="277"/>
                    </a:lnTo>
                    <a:lnTo>
                      <a:pt x="126" y="286"/>
                    </a:lnTo>
                    <a:lnTo>
                      <a:pt x="133" y="296"/>
                    </a:lnTo>
                    <a:lnTo>
                      <a:pt x="139" y="305"/>
                    </a:lnTo>
                    <a:lnTo>
                      <a:pt x="139" y="315"/>
                    </a:lnTo>
                    <a:lnTo>
                      <a:pt x="146" y="324"/>
                    </a:lnTo>
                    <a:lnTo>
                      <a:pt x="153" y="334"/>
                    </a:lnTo>
                    <a:lnTo>
                      <a:pt x="160" y="344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8" name="Freeform 203"/>
              <p:cNvSpPr>
                <a:spLocks/>
              </p:cNvSpPr>
              <p:nvPr/>
            </p:nvSpPr>
            <p:spPr bwMode="auto">
              <a:xfrm>
                <a:off x="1190" y="3090"/>
                <a:ext cx="78" cy="316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86" y="0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28"/>
                  </a:cxn>
                  <a:cxn ang="0">
                    <a:pos x="66" y="57"/>
                  </a:cxn>
                  <a:cxn ang="0">
                    <a:pos x="59" y="66"/>
                  </a:cxn>
                  <a:cxn ang="0">
                    <a:pos x="53" y="85"/>
                  </a:cxn>
                  <a:cxn ang="0">
                    <a:pos x="46" y="9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6" y="133"/>
                  </a:cxn>
                  <a:cxn ang="0">
                    <a:pos x="19" y="143"/>
                  </a:cxn>
                  <a:cxn ang="0">
                    <a:pos x="12" y="152"/>
                  </a:cxn>
                  <a:cxn ang="0">
                    <a:pos x="0" y="171"/>
                  </a:cxn>
                  <a:cxn ang="0">
                    <a:pos x="0" y="286"/>
                  </a:cxn>
                  <a:cxn ang="0">
                    <a:pos x="0" y="295"/>
                  </a:cxn>
                  <a:cxn ang="0">
                    <a:pos x="6" y="305"/>
                  </a:cxn>
                  <a:cxn ang="0">
                    <a:pos x="12" y="305"/>
                  </a:cxn>
                  <a:cxn ang="0">
                    <a:pos x="19" y="315"/>
                  </a:cxn>
                  <a:cxn ang="0">
                    <a:pos x="26" y="315"/>
                  </a:cxn>
                  <a:cxn ang="0">
                    <a:pos x="32" y="305"/>
                  </a:cxn>
                  <a:cxn ang="0">
                    <a:pos x="39" y="305"/>
                  </a:cxn>
                  <a:cxn ang="0">
                    <a:pos x="39" y="295"/>
                  </a:cxn>
                  <a:cxn ang="0">
                    <a:pos x="46" y="286"/>
                  </a:cxn>
                  <a:cxn ang="0">
                    <a:pos x="46" y="152"/>
                  </a:cxn>
                  <a:cxn ang="0">
                    <a:pos x="46" y="143"/>
                  </a:cxn>
                  <a:cxn ang="0">
                    <a:pos x="53" y="143"/>
                  </a:cxn>
                  <a:cxn ang="0">
                    <a:pos x="53" y="133"/>
                  </a:cxn>
                  <a:cxn ang="0">
                    <a:pos x="59" y="133"/>
                  </a:cxn>
                  <a:cxn ang="0">
                    <a:pos x="66" y="123"/>
                  </a:cxn>
                  <a:cxn ang="0">
                    <a:pos x="66" y="114"/>
                  </a:cxn>
                  <a:cxn ang="0">
                    <a:pos x="73" y="114"/>
                  </a:cxn>
                  <a:cxn ang="0">
                    <a:pos x="73" y="105"/>
                  </a:cxn>
                  <a:cxn ang="0">
                    <a:pos x="79" y="95"/>
                  </a:cxn>
                  <a:cxn ang="0">
                    <a:pos x="79" y="76"/>
                  </a:cxn>
                  <a:cxn ang="0">
                    <a:pos x="79" y="66"/>
                  </a:cxn>
                  <a:cxn ang="0">
                    <a:pos x="86" y="57"/>
                  </a:cxn>
                  <a:cxn ang="0">
                    <a:pos x="86" y="38"/>
                  </a:cxn>
                  <a:cxn ang="0">
                    <a:pos x="86" y="28"/>
                  </a:cxn>
                  <a:cxn ang="0">
                    <a:pos x="86" y="19"/>
                  </a:cxn>
                  <a:cxn ang="0">
                    <a:pos x="86" y="0"/>
                  </a:cxn>
                </a:cxnLst>
                <a:rect l="0" t="0" r="r" b="b"/>
                <a:pathLst>
                  <a:path w="87" h="316">
                    <a:moveTo>
                      <a:pt x="86" y="0"/>
                    </a:moveTo>
                    <a:lnTo>
                      <a:pt x="86" y="0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28"/>
                    </a:lnTo>
                    <a:lnTo>
                      <a:pt x="66" y="57"/>
                    </a:lnTo>
                    <a:lnTo>
                      <a:pt x="59" y="66"/>
                    </a:lnTo>
                    <a:lnTo>
                      <a:pt x="53" y="85"/>
                    </a:lnTo>
                    <a:lnTo>
                      <a:pt x="46" y="9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6" y="133"/>
                    </a:lnTo>
                    <a:lnTo>
                      <a:pt x="19" y="143"/>
                    </a:lnTo>
                    <a:lnTo>
                      <a:pt x="12" y="152"/>
                    </a:lnTo>
                    <a:lnTo>
                      <a:pt x="0" y="171"/>
                    </a:lnTo>
                    <a:lnTo>
                      <a:pt x="0" y="286"/>
                    </a:lnTo>
                    <a:lnTo>
                      <a:pt x="0" y="295"/>
                    </a:lnTo>
                    <a:lnTo>
                      <a:pt x="6" y="305"/>
                    </a:lnTo>
                    <a:lnTo>
                      <a:pt x="12" y="305"/>
                    </a:lnTo>
                    <a:lnTo>
                      <a:pt x="19" y="315"/>
                    </a:lnTo>
                    <a:lnTo>
                      <a:pt x="26" y="315"/>
                    </a:lnTo>
                    <a:lnTo>
                      <a:pt x="32" y="305"/>
                    </a:lnTo>
                    <a:lnTo>
                      <a:pt x="39" y="305"/>
                    </a:lnTo>
                    <a:lnTo>
                      <a:pt x="39" y="295"/>
                    </a:lnTo>
                    <a:lnTo>
                      <a:pt x="46" y="286"/>
                    </a:lnTo>
                    <a:lnTo>
                      <a:pt x="46" y="152"/>
                    </a:lnTo>
                    <a:lnTo>
                      <a:pt x="46" y="143"/>
                    </a:lnTo>
                    <a:lnTo>
                      <a:pt x="53" y="143"/>
                    </a:lnTo>
                    <a:lnTo>
                      <a:pt x="53" y="133"/>
                    </a:lnTo>
                    <a:lnTo>
                      <a:pt x="59" y="133"/>
                    </a:lnTo>
                    <a:lnTo>
                      <a:pt x="66" y="123"/>
                    </a:lnTo>
                    <a:lnTo>
                      <a:pt x="66" y="114"/>
                    </a:lnTo>
                    <a:lnTo>
                      <a:pt x="73" y="114"/>
                    </a:lnTo>
                    <a:lnTo>
                      <a:pt x="73" y="105"/>
                    </a:lnTo>
                    <a:lnTo>
                      <a:pt x="79" y="95"/>
                    </a:lnTo>
                    <a:lnTo>
                      <a:pt x="79" y="76"/>
                    </a:lnTo>
                    <a:lnTo>
                      <a:pt x="79" y="66"/>
                    </a:lnTo>
                    <a:lnTo>
                      <a:pt x="86" y="57"/>
                    </a:lnTo>
                    <a:lnTo>
                      <a:pt x="86" y="38"/>
                    </a:lnTo>
                    <a:lnTo>
                      <a:pt x="86" y="28"/>
                    </a:lnTo>
                    <a:lnTo>
                      <a:pt x="86" y="19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007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9" name="Freeform 204"/>
              <p:cNvSpPr>
                <a:spLocks/>
              </p:cNvSpPr>
              <p:nvPr/>
            </p:nvSpPr>
            <p:spPr bwMode="auto">
              <a:xfrm>
                <a:off x="1205" y="3129"/>
                <a:ext cx="55" cy="96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7" y="85"/>
                  </a:cxn>
                  <a:cxn ang="0">
                    <a:pos x="13" y="75"/>
                  </a:cxn>
                  <a:cxn ang="0">
                    <a:pos x="27" y="66"/>
                  </a:cxn>
                  <a:cxn ang="0">
                    <a:pos x="33" y="47"/>
                  </a:cxn>
                  <a:cxn ang="0">
                    <a:pos x="40" y="47"/>
                  </a:cxn>
                  <a:cxn ang="0">
                    <a:pos x="47" y="37"/>
                  </a:cxn>
                  <a:cxn ang="0">
                    <a:pos x="53" y="19"/>
                  </a:cxn>
                  <a:cxn ang="0">
                    <a:pos x="53" y="9"/>
                  </a:cxn>
                  <a:cxn ang="0">
                    <a:pos x="61" y="0"/>
                  </a:cxn>
                </a:cxnLst>
                <a:rect l="0" t="0" r="r" b="b"/>
                <a:pathLst>
                  <a:path w="62" h="96">
                    <a:moveTo>
                      <a:pt x="0" y="95"/>
                    </a:moveTo>
                    <a:lnTo>
                      <a:pt x="7" y="85"/>
                    </a:lnTo>
                    <a:lnTo>
                      <a:pt x="13" y="75"/>
                    </a:lnTo>
                    <a:lnTo>
                      <a:pt x="27" y="66"/>
                    </a:lnTo>
                    <a:lnTo>
                      <a:pt x="33" y="47"/>
                    </a:lnTo>
                    <a:lnTo>
                      <a:pt x="40" y="47"/>
                    </a:lnTo>
                    <a:lnTo>
                      <a:pt x="47" y="37"/>
                    </a:lnTo>
                    <a:lnTo>
                      <a:pt x="53" y="19"/>
                    </a:lnTo>
                    <a:lnTo>
                      <a:pt x="53" y="9"/>
                    </a:lnTo>
                    <a:lnTo>
                      <a:pt x="6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Freeform 205"/>
              <p:cNvSpPr>
                <a:spLocks/>
              </p:cNvSpPr>
              <p:nvPr/>
            </p:nvSpPr>
            <p:spPr bwMode="auto">
              <a:xfrm>
                <a:off x="1022" y="1619"/>
                <a:ext cx="164" cy="80"/>
              </a:xfrm>
              <a:custGeom>
                <a:avLst/>
                <a:gdLst/>
                <a:ahLst/>
                <a:cxnLst>
                  <a:cxn ang="0">
                    <a:pos x="176" y="61"/>
                  </a:cxn>
                  <a:cxn ang="0">
                    <a:pos x="163" y="52"/>
                  </a:cxn>
                  <a:cxn ang="0">
                    <a:pos x="150" y="52"/>
                  </a:cxn>
                  <a:cxn ang="0">
                    <a:pos x="137" y="43"/>
                  </a:cxn>
                  <a:cxn ang="0">
                    <a:pos x="137" y="26"/>
                  </a:cxn>
                  <a:cxn ang="0">
                    <a:pos x="131" y="17"/>
                  </a:cxn>
                  <a:cxn ang="0">
                    <a:pos x="117" y="9"/>
                  </a:cxn>
                  <a:cxn ang="0">
                    <a:pos x="104" y="9"/>
                  </a:cxn>
                  <a:cxn ang="0">
                    <a:pos x="97" y="0"/>
                  </a:cxn>
                  <a:cxn ang="0">
                    <a:pos x="85" y="9"/>
                  </a:cxn>
                  <a:cxn ang="0">
                    <a:pos x="72" y="17"/>
                  </a:cxn>
                  <a:cxn ang="0">
                    <a:pos x="65" y="26"/>
                  </a:cxn>
                  <a:cxn ang="0">
                    <a:pos x="78" y="9"/>
                  </a:cxn>
                  <a:cxn ang="0">
                    <a:pos x="65" y="0"/>
                  </a:cxn>
                  <a:cxn ang="0">
                    <a:pos x="51" y="0"/>
                  </a:cxn>
                  <a:cxn ang="0">
                    <a:pos x="45" y="9"/>
                  </a:cxn>
                  <a:cxn ang="0">
                    <a:pos x="32" y="17"/>
                  </a:cxn>
                  <a:cxn ang="0">
                    <a:pos x="26" y="35"/>
                  </a:cxn>
                  <a:cxn ang="0">
                    <a:pos x="19" y="43"/>
                  </a:cxn>
                  <a:cxn ang="0">
                    <a:pos x="6" y="52"/>
                  </a:cxn>
                  <a:cxn ang="0">
                    <a:pos x="0" y="61"/>
                  </a:cxn>
                  <a:cxn ang="0">
                    <a:pos x="0" y="79"/>
                  </a:cxn>
                  <a:cxn ang="0">
                    <a:pos x="6" y="61"/>
                  </a:cxn>
                  <a:cxn ang="0">
                    <a:pos x="13" y="52"/>
                  </a:cxn>
                  <a:cxn ang="0">
                    <a:pos x="26" y="43"/>
                  </a:cxn>
                  <a:cxn ang="0">
                    <a:pos x="51" y="43"/>
                  </a:cxn>
                  <a:cxn ang="0">
                    <a:pos x="72" y="52"/>
                  </a:cxn>
                  <a:cxn ang="0">
                    <a:pos x="85" y="52"/>
                  </a:cxn>
                  <a:cxn ang="0">
                    <a:pos x="97" y="43"/>
                  </a:cxn>
                  <a:cxn ang="0">
                    <a:pos x="104" y="35"/>
                  </a:cxn>
                  <a:cxn ang="0">
                    <a:pos x="110" y="26"/>
                  </a:cxn>
                  <a:cxn ang="0">
                    <a:pos x="124" y="26"/>
                  </a:cxn>
                  <a:cxn ang="0">
                    <a:pos x="131" y="35"/>
                  </a:cxn>
                  <a:cxn ang="0">
                    <a:pos x="143" y="52"/>
                  </a:cxn>
                  <a:cxn ang="0">
                    <a:pos x="169" y="61"/>
                  </a:cxn>
                  <a:cxn ang="0">
                    <a:pos x="183" y="61"/>
                  </a:cxn>
                </a:cxnLst>
                <a:rect l="0" t="0" r="r" b="b"/>
                <a:pathLst>
                  <a:path w="184" h="80">
                    <a:moveTo>
                      <a:pt x="176" y="61"/>
                    </a:moveTo>
                    <a:lnTo>
                      <a:pt x="176" y="61"/>
                    </a:lnTo>
                    <a:lnTo>
                      <a:pt x="169" y="61"/>
                    </a:lnTo>
                    <a:lnTo>
                      <a:pt x="163" y="52"/>
                    </a:lnTo>
                    <a:lnTo>
                      <a:pt x="156" y="52"/>
                    </a:lnTo>
                    <a:lnTo>
                      <a:pt x="150" y="52"/>
                    </a:lnTo>
                    <a:lnTo>
                      <a:pt x="143" y="43"/>
                    </a:lnTo>
                    <a:lnTo>
                      <a:pt x="137" y="43"/>
                    </a:lnTo>
                    <a:lnTo>
                      <a:pt x="137" y="35"/>
                    </a:lnTo>
                    <a:lnTo>
                      <a:pt x="137" y="26"/>
                    </a:lnTo>
                    <a:lnTo>
                      <a:pt x="131" y="26"/>
                    </a:lnTo>
                    <a:lnTo>
                      <a:pt x="131" y="17"/>
                    </a:lnTo>
                    <a:lnTo>
                      <a:pt x="124" y="17"/>
                    </a:lnTo>
                    <a:lnTo>
                      <a:pt x="117" y="9"/>
                    </a:lnTo>
                    <a:lnTo>
                      <a:pt x="110" y="9"/>
                    </a:lnTo>
                    <a:lnTo>
                      <a:pt x="104" y="9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9"/>
                    </a:lnTo>
                    <a:lnTo>
                      <a:pt x="72" y="17"/>
                    </a:lnTo>
                    <a:lnTo>
                      <a:pt x="65" y="17"/>
                    </a:lnTo>
                    <a:lnTo>
                      <a:pt x="65" y="26"/>
                    </a:lnTo>
                    <a:lnTo>
                      <a:pt x="58" y="26"/>
                    </a:lnTo>
                    <a:lnTo>
                      <a:pt x="78" y="9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5" y="9"/>
                    </a:lnTo>
                    <a:lnTo>
                      <a:pt x="39" y="9"/>
                    </a:lnTo>
                    <a:lnTo>
                      <a:pt x="32" y="17"/>
                    </a:lnTo>
                    <a:lnTo>
                      <a:pt x="32" y="26"/>
                    </a:lnTo>
                    <a:lnTo>
                      <a:pt x="26" y="35"/>
                    </a:lnTo>
                    <a:lnTo>
                      <a:pt x="26" y="43"/>
                    </a:lnTo>
                    <a:lnTo>
                      <a:pt x="19" y="43"/>
                    </a:lnTo>
                    <a:lnTo>
                      <a:pt x="13" y="52"/>
                    </a:lnTo>
                    <a:lnTo>
                      <a:pt x="6" y="52"/>
                    </a:lnTo>
                    <a:lnTo>
                      <a:pt x="6" y="6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6" y="61"/>
                    </a:lnTo>
                    <a:lnTo>
                      <a:pt x="13" y="61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6" y="43"/>
                    </a:lnTo>
                    <a:lnTo>
                      <a:pt x="39" y="43"/>
                    </a:lnTo>
                    <a:lnTo>
                      <a:pt x="51" y="43"/>
                    </a:lnTo>
                    <a:lnTo>
                      <a:pt x="58" y="52"/>
                    </a:lnTo>
                    <a:lnTo>
                      <a:pt x="72" y="52"/>
                    </a:lnTo>
                    <a:lnTo>
                      <a:pt x="78" y="52"/>
                    </a:lnTo>
                    <a:lnTo>
                      <a:pt x="85" y="52"/>
                    </a:lnTo>
                    <a:lnTo>
                      <a:pt x="91" y="5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04" y="35"/>
                    </a:lnTo>
                    <a:lnTo>
                      <a:pt x="110" y="35"/>
                    </a:lnTo>
                    <a:lnTo>
                      <a:pt x="110" y="26"/>
                    </a:lnTo>
                    <a:lnTo>
                      <a:pt x="117" y="26"/>
                    </a:lnTo>
                    <a:lnTo>
                      <a:pt x="124" y="26"/>
                    </a:lnTo>
                    <a:lnTo>
                      <a:pt x="131" y="26"/>
                    </a:lnTo>
                    <a:lnTo>
                      <a:pt x="131" y="35"/>
                    </a:lnTo>
                    <a:lnTo>
                      <a:pt x="137" y="43"/>
                    </a:lnTo>
                    <a:lnTo>
                      <a:pt x="143" y="52"/>
                    </a:lnTo>
                    <a:lnTo>
                      <a:pt x="163" y="61"/>
                    </a:lnTo>
                    <a:lnTo>
                      <a:pt x="169" y="61"/>
                    </a:lnTo>
                    <a:lnTo>
                      <a:pt x="176" y="61"/>
                    </a:lnTo>
                    <a:lnTo>
                      <a:pt x="183" y="61"/>
                    </a:lnTo>
                    <a:lnTo>
                      <a:pt x="176" y="61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Line 206"/>
              <p:cNvSpPr>
                <a:spLocks noChangeShapeType="1"/>
              </p:cNvSpPr>
              <p:nvPr/>
            </p:nvSpPr>
            <p:spPr bwMode="auto">
              <a:xfrm flipV="1">
                <a:off x="1190" y="2632"/>
                <a:ext cx="0" cy="58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2" name="Line 207"/>
              <p:cNvSpPr>
                <a:spLocks noChangeShapeType="1"/>
              </p:cNvSpPr>
              <p:nvPr/>
            </p:nvSpPr>
            <p:spPr bwMode="auto">
              <a:xfrm flipV="1">
                <a:off x="1190" y="2556"/>
                <a:ext cx="0" cy="5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3" name="Line 208"/>
              <p:cNvSpPr>
                <a:spLocks noChangeShapeType="1"/>
              </p:cNvSpPr>
              <p:nvPr/>
            </p:nvSpPr>
            <p:spPr bwMode="auto">
              <a:xfrm flipV="1">
                <a:off x="1190" y="2480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4" name="Freeform 209"/>
              <p:cNvSpPr>
                <a:spLocks/>
              </p:cNvSpPr>
              <p:nvPr/>
            </p:nvSpPr>
            <p:spPr bwMode="auto">
              <a:xfrm>
                <a:off x="1404" y="2393"/>
                <a:ext cx="173" cy="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20" y="28"/>
                  </a:cxn>
                  <a:cxn ang="0">
                    <a:pos x="27" y="38"/>
                  </a:cxn>
                  <a:cxn ang="0">
                    <a:pos x="33" y="47"/>
                  </a:cxn>
                  <a:cxn ang="0">
                    <a:pos x="40" y="57"/>
                  </a:cxn>
                  <a:cxn ang="0">
                    <a:pos x="47" y="66"/>
                  </a:cxn>
                  <a:cxn ang="0">
                    <a:pos x="53" y="76"/>
                  </a:cxn>
                  <a:cxn ang="0">
                    <a:pos x="67" y="105"/>
                  </a:cxn>
                  <a:cxn ang="0">
                    <a:pos x="73" y="114"/>
                  </a:cxn>
                  <a:cxn ang="0">
                    <a:pos x="73" y="133"/>
                  </a:cxn>
                  <a:cxn ang="0">
                    <a:pos x="80" y="143"/>
                  </a:cxn>
                  <a:cxn ang="0">
                    <a:pos x="80" y="152"/>
                  </a:cxn>
                  <a:cxn ang="0">
                    <a:pos x="87" y="162"/>
                  </a:cxn>
                  <a:cxn ang="0">
                    <a:pos x="87" y="171"/>
                  </a:cxn>
                  <a:cxn ang="0">
                    <a:pos x="93" y="181"/>
                  </a:cxn>
                  <a:cxn ang="0">
                    <a:pos x="100" y="191"/>
                  </a:cxn>
                  <a:cxn ang="0">
                    <a:pos x="100" y="200"/>
                  </a:cxn>
                  <a:cxn ang="0">
                    <a:pos x="106" y="200"/>
                  </a:cxn>
                  <a:cxn ang="0">
                    <a:pos x="113" y="209"/>
                  </a:cxn>
                  <a:cxn ang="0">
                    <a:pos x="126" y="219"/>
                  </a:cxn>
                  <a:cxn ang="0">
                    <a:pos x="133" y="229"/>
                  </a:cxn>
                  <a:cxn ang="0">
                    <a:pos x="146" y="248"/>
                  </a:cxn>
                  <a:cxn ang="0">
                    <a:pos x="160" y="257"/>
                  </a:cxn>
                  <a:cxn ang="0">
                    <a:pos x="166" y="267"/>
                  </a:cxn>
                  <a:cxn ang="0">
                    <a:pos x="173" y="276"/>
                  </a:cxn>
                  <a:cxn ang="0">
                    <a:pos x="180" y="286"/>
                  </a:cxn>
                  <a:cxn ang="0">
                    <a:pos x="187" y="295"/>
                  </a:cxn>
                  <a:cxn ang="0">
                    <a:pos x="194" y="305"/>
                  </a:cxn>
                  <a:cxn ang="0">
                    <a:pos x="194" y="315"/>
                  </a:cxn>
                </a:cxnLst>
                <a:rect l="0" t="0" r="r" b="b"/>
                <a:pathLst>
                  <a:path w="195" h="316">
                    <a:moveTo>
                      <a:pt x="0" y="0"/>
                    </a:moveTo>
                    <a:lnTo>
                      <a:pt x="6" y="9"/>
                    </a:lnTo>
                    <a:lnTo>
                      <a:pt x="20" y="28"/>
                    </a:lnTo>
                    <a:lnTo>
                      <a:pt x="27" y="38"/>
                    </a:lnTo>
                    <a:lnTo>
                      <a:pt x="33" y="47"/>
                    </a:lnTo>
                    <a:lnTo>
                      <a:pt x="40" y="57"/>
                    </a:lnTo>
                    <a:lnTo>
                      <a:pt x="47" y="66"/>
                    </a:lnTo>
                    <a:lnTo>
                      <a:pt x="53" y="76"/>
                    </a:lnTo>
                    <a:lnTo>
                      <a:pt x="67" y="105"/>
                    </a:lnTo>
                    <a:lnTo>
                      <a:pt x="73" y="114"/>
                    </a:lnTo>
                    <a:lnTo>
                      <a:pt x="73" y="133"/>
                    </a:lnTo>
                    <a:lnTo>
                      <a:pt x="80" y="143"/>
                    </a:lnTo>
                    <a:lnTo>
                      <a:pt x="80" y="152"/>
                    </a:lnTo>
                    <a:lnTo>
                      <a:pt x="87" y="162"/>
                    </a:lnTo>
                    <a:lnTo>
                      <a:pt x="87" y="171"/>
                    </a:lnTo>
                    <a:lnTo>
                      <a:pt x="93" y="181"/>
                    </a:lnTo>
                    <a:lnTo>
                      <a:pt x="100" y="191"/>
                    </a:lnTo>
                    <a:lnTo>
                      <a:pt x="100" y="200"/>
                    </a:lnTo>
                    <a:lnTo>
                      <a:pt x="106" y="200"/>
                    </a:lnTo>
                    <a:lnTo>
                      <a:pt x="113" y="209"/>
                    </a:lnTo>
                    <a:lnTo>
                      <a:pt x="126" y="219"/>
                    </a:lnTo>
                    <a:lnTo>
                      <a:pt x="133" y="229"/>
                    </a:lnTo>
                    <a:lnTo>
                      <a:pt x="146" y="248"/>
                    </a:lnTo>
                    <a:lnTo>
                      <a:pt x="160" y="257"/>
                    </a:lnTo>
                    <a:lnTo>
                      <a:pt x="166" y="267"/>
                    </a:lnTo>
                    <a:lnTo>
                      <a:pt x="173" y="276"/>
                    </a:lnTo>
                    <a:lnTo>
                      <a:pt x="180" y="286"/>
                    </a:lnTo>
                    <a:lnTo>
                      <a:pt x="187" y="295"/>
                    </a:lnTo>
                    <a:lnTo>
                      <a:pt x="194" y="305"/>
                    </a:lnTo>
                    <a:lnTo>
                      <a:pt x="194" y="31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25" name="Group 210"/>
              <p:cNvGrpSpPr>
                <a:grpSpLocks/>
              </p:cNvGrpSpPr>
              <p:nvPr/>
            </p:nvGrpSpPr>
            <p:grpSpPr bwMode="auto">
              <a:xfrm>
                <a:off x="1088" y="3396"/>
                <a:ext cx="256" cy="287"/>
                <a:chOff x="1804" y="3440"/>
                <a:chExt cx="289" cy="287"/>
              </a:xfrm>
            </p:grpSpPr>
            <p:sp>
              <p:nvSpPr>
                <p:cNvPr id="234" name="Freeform 211"/>
                <p:cNvSpPr>
                  <a:spLocks/>
                </p:cNvSpPr>
                <p:nvPr/>
              </p:nvSpPr>
              <p:spPr bwMode="auto">
                <a:xfrm>
                  <a:off x="1979" y="3468"/>
                  <a:ext cx="114" cy="1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6" y="19"/>
                    </a:cxn>
                    <a:cxn ang="0">
                      <a:pos x="13" y="38"/>
                    </a:cxn>
                    <a:cxn ang="0">
                      <a:pos x="19" y="48"/>
                    </a:cxn>
                    <a:cxn ang="0">
                      <a:pos x="26" y="67"/>
                    </a:cxn>
                    <a:cxn ang="0">
                      <a:pos x="33" y="105"/>
                    </a:cxn>
                    <a:cxn ang="0">
                      <a:pos x="33" y="124"/>
                    </a:cxn>
                    <a:cxn ang="0">
                      <a:pos x="39" y="143"/>
                    </a:cxn>
                    <a:cxn ang="0">
                      <a:pos x="53" y="163"/>
                    </a:cxn>
                    <a:cxn ang="0">
                      <a:pos x="53" y="172"/>
                    </a:cxn>
                    <a:cxn ang="0">
                      <a:pos x="59" y="172"/>
                    </a:cxn>
                    <a:cxn ang="0">
                      <a:pos x="66" y="182"/>
                    </a:cxn>
                    <a:cxn ang="0">
                      <a:pos x="73" y="182"/>
                    </a:cxn>
                    <a:cxn ang="0">
                      <a:pos x="86" y="192"/>
                    </a:cxn>
                    <a:cxn ang="0">
                      <a:pos x="93" y="192"/>
                    </a:cxn>
                    <a:cxn ang="0">
                      <a:pos x="99" y="192"/>
                    </a:cxn>
                    <a:cxn ang="0">
                      <a:pos x="113" y="192"/>
                    </a:cxn>
                  </a:cxnLst>
                  <a:rect l="0" t="0" r="r" b="b"/>
                  <a:pathLst>
                    <a:path w="114" h="193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3" y="38"/>
                      </a:lnTo>
                      <a:lnTo>
                        <a:pt x="19" y="48"/>
                      </a:lnTo>
                      <a:lnTo>
                        <a:pt x="26" y="67"/>
                      </a:lnTo>
                      <a:lnTo>
                        <a:pt x="33" y="105"/>
                      </a:lnTo>
                      <a:lnTo>
                        <a:pt x="33" y="124"/>
                      </a:lnTo>
                      <a:lnTo>
                        <a:pt x="39" y="143"/>
                      </a:lnTo>
                      <a:lnTo>
                        <a:pt x="53" y="163"/>
                      </a:lnTo>
                      <a:lnTo>
                        <a:pt x="53" y="172"/>
                      </a:lnTo>
                      <a:lnTo>
                        <a:pt x="59" y="172"/>
                      </a:lnTo>
                      <a:lnTo>
                        <a:pt x="66" y="182"/>
                      </a:lnTo>
                      <a:lnTo>
                        <a:pt x="73" y="182"/>
                      </a:lnTo>
                      <a:lnTo>
                        <a:pt x="86" y="192"/>
                      </a:lnTo>
                      <a:lnTo>
                        <a:pt x="93" y="192"/>
                      </a:lnTo>
                      <a:lnTo>
                        <a:pt x="99" y="192"/>
                      </a:lnTo>
                      <a:lnTo>
                        <a:pt x="113" y="192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" name="Freeform 212"/>
                <p:cNvSpPr>
                  <a:spLocks/>
                </p:cNvSpPr>
                <p:nvPr/>
              </p:nvSpPr>
              <p:spPr bwMode="auto">
                <a:xfrm>
                  <a:off x="1804" y="3440"/>
                  <a:ext cx="127" cy="221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119" y="9"/>
                    </a:cxn>
                    <a:cxn ang="0">
                      <a:pos x="112" y="9"/>
                    </a:cxn>
                    <a:cxn ang="0">
                      <a:pos x="106" y="9"/>
                    </a:cxn>
                    <a:cxn ang="0">
                      <a:pos x="99" y="19"/>
                    </a:cxn>
                    <a:cxn ang="0">
                      <a:pos x="99" y="28"/>
                    </a:cxn>
                    <a:cxn ang="0">
                      <a:pos x="86" y="48"/>
                    </a:cxn>
                    <a:cxn ang="0">
                      <a:pos x="79" y="76"/>
                    </a:cxn>
                    <a:cxn ang="0">
                      <a:pos x="79" y="85"/>
                    </a:cxn>
                    <a:cxn ang="0">
                      <a:pos x="72" y="105"/>
                    </a:cxn>
                    <a:cxn ang="0">
                      <a:pos x="72" y="114"/>
                    </a:cxn>
                    <a:cxn ang="0">
                      <a:pos x="72" y="134"/>
                    </a:cxn>
                    <a:cxn ang="0">
                      <a:pos x="66" y="143"/>
                    </a:cxn>
                    <a:cxn ang="0">
                      <a:pos x="66" y="162"/>
                    </a:cxn>
                    <a:cxn ang="0">
                      <a:pos x="59" y="171"/>
                    </a:cxn>
                    <a:cxn ang="0">
                      <a:pos x="53" y="181"/>
                    </a:cxn>
                    <a:cxn ang="0">
                      <a:pos x="46" y="191"/>
                    </a:cxn>
                    <a:cxn ang="0">
                      <a:pos x="39" y="200"/>
                    </a:cxn>
                    <a:cxn ang="0">
                      <a:pos x="33" y="200"/>
                    </a:cxn>
                    <a:cxn ang="0">
                      <a:pos x="26" y="210"/>
                    </a:cxn>
                    <a:cxn ang="0">
                      <a:pos x="19" y="220"/>
                    </a:cxn>
                    <a:cxn ang="0">
                      <a:pos x="13" y="220"/>
                    </a:cxn>
                    <a:cxn ang="0">
                      <a:pos x="6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127" h="221">
                      <a:moveTo>
                        <a:pt x="126" y="0"/>
                      </a:moveTo>
                      <a:lnTo>
                        <a:pt x="119" y="9"/>
                      </a:lnTo>
                      <a:lnTo>
                        <a:pt x="112" y="9"/>
                      </a:lnTo>
                      <a:lnTo>
                        <a:pt x="106" y="9"/>
                      </a:lnTo>
                      <a:lnTo>
                        <a:pt x="99" y="19"/>
                      </a:lnTo>
                      <a:lnTo>
                        <a:pt x="99" y="28"/>
                      </a:lnTo>
                      <a:lnTo>
                        <a:pt x="86" y="48"/>
                      </a:lnTo>
                      <a:lnTo>
                        <a:pt x="79" y="76"/>
                      </a:lnTo>
                      <a:lnTo>
                        <a:pt x="79" y="85"/>
                      </a:lnTo>
                      <a:lnTo>
                        <a:pt x="72" y="105"/>
                      </a:lnTo>
                      <a:lnTo>
                        <a:pt x="72" y="114"/>
                      </a:lnTo>
                      <a:lnTo>
                        <a:pt x="72" y="134"/>
                      </a:lnTo>
                      <a:lnTo>
                        <a:pt x="66" y="143"/>
                      </a:lnTo>
                      <a:lnTo>
                        <a:pt x="66" y="162"/>
                      </a:lnTo>
                      <a:lnTo>
                        <a:pt x="59" y="171"/>
                      </a:lnTo>
                      <a:lnTo>
                        <a:pt x="53" y="181"/>
                      </a:lnTo>
                      <a:lnTo>
                        <a:pt x="46" y="191"/>
                      </a:lnTo>
                      <a:lnTo>
                        <a:pt x="39" y="200"/>
                      </a:lnTo>
                      <a:lnTo>
                        <a:pt x="33" y="200"/>
                      </a:lnTo>
                      <a:lnTo>
                        <a:pt x="26" y="210"/>
                      </a:lnTo>
                      <a:lnTo>
                        <a:pt x="19" y="220"/>
                      </a:lnTo>
                      <a:lnTo>
                        <a:pt x="13" y="220"/>
                      </a:lnTo>
                      <a:lnTo>
                        <a:pt x="6" y="220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" name="Freeform 213"/>
                <p:cNvSpPr>
                  <a:spLocks/>
                </p:cNvSpPr>
                <p:nvPr/>
              </p:nvSpPr>
              <p:spPr bwMode="auto">
                <a:xfrm>
                  <a:off x="1951" y="3526"/>
                  <a:ext cx="20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0" y="28"/>
                    </a:cxn>
                    <a:cxn ang="0">
                      <a:pos x="0" y="37"/>
                    </a:cxn>
                    <a:cxn ang="0">
                      <a:pos x="19" y="47"/>
                    </a:cxn>
                    <a:cxn ang="0">
                      <a:pos x="19" y="85"/>
                    </a:cxn>
                    <a:cxn ang="0">
                      <a:pos x="19" y="123"/>
                    </a:cxn>
                    <a:cxn ang="0">
                      <a:pos x="19" y="142"/>
                    </a:cxn>
                    <a:cxn ang="0">
                      <a:pos x="19" y="162"/>
                    </a:cxn>
                    <a:cxn ang="0">
                      <a:pos x="19" y="180"/>
                    </a:cxn>
                    <a:cxn ang="0">
                      <a:pos x="19" y="190"/>
                    </a:cxn>
                    <a:cxn ang="0">
                      <a:pos x="19" y="200"/>
                    </a:cxn>
                  </a:cxnLst>
                  <a:rect l="0" t="0" r="r" b="b"/>
                  <a:pathLst>
                    <a:path w="20" h="2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19" y="47"/>
                      </a:lnTo>
                      <a:lnTo>
                        <a:pt x="19" y="85"/>
                      </a:lnTo>
                      <a:lnTo>
                        <a:pt x="19" y="123"/>
                      </a:lnTo>
                      <a:lnTo>
                        <a:pt x="19" y="142"/>
                      </a:lnTo>
                      <a:lnTo>
                        <a:pt x="19" y="162"/>
                      </a:lnTo>
                      <a:lnTo>
                        <a:pt x="19" y="180"/>
                      </a:lnTo>
                      <a:lnTo>
                        <a:pt x="19" y="190"/>
                      </a:lnTo>
                      <a:lnTo>
                        <a:pt x="19" y="20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7" name="Freeform 214"/>
                <p:cNvSpPr>
                  <a:spLocks/>
                </p:cNvSpPr>
                <p:nvPr/>
              </p:nvSpPr>
              <p:spPr bwMode="auto">
                <a:xfrm>
                  <a:off x="1878" y="3488"/>
                  <a:ext cx="48" cy="210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7" y="9"/>
                    </a:cxn>
                    <a:cxn ang="0">
                      <a:pos x="40" y="19"/>
                    </a:cxn>
                    <a:cxn ang="0">
                      <a:pos x="33" y="28"/>
                    </a:cxn>
                    <a:cxn ang="0">
                      <a:pos x="33" y="37"/>
                    </a:cxn>
                    <a:cxn ang="0">
                      <a:pos x="26" y="57"/>
                    </a:cxn>
                    <a:cxn ang="0">
                      <a:pos x="26" y="66"/>
                    </a:cxn>
                    <a:cxn ang="0">
                      <a:pos x="26" y="94"/>
                    </a:cxn>
                    <a:cxn ang="0">
                      <a:pos x="26" y="132"/>
                    </a:cxn>
                    <a:cxn ang="0">
                      <a:pos x="26" y="142"/>
                    </a:cxn>
                    <a:cxn ang="0">
                      <a:pos x="26" y="161"/>
                    </a:cxn>
                    <a:cxn ang="0">
                      <a:pos x="20" y="171"/>
                    </a:cxn>
                    <a:cxn ang="0">
                      <a:pos x="13" y="189"/>
                    </a:cxn>
                    <a:cxn ang="0">
                      <a:pos x="6" y="199"/>
                    </a:cxn>
                    <a:cxn ang="0">
                      <a:pos x="0" y="199"/>
                    </a:cxn>
                    <a:cxn ang="0">
                      <a:pos x="0" y="209"/>
                    </a:cxn>
                    <a:cxn ang="0">
                      <a:pos x="0" y="199"/>
                    </a:cxn>
                  </a:cxnLst>
                  <a:rect l="0" t="0" r="r" b="b"/>
                  <a:pathLst>
                    <a:path w="48" h="210">
                      <a:moveTo>
                        <a:pt x="47" y="0"/>
                      </a:moveTo>
                      <a:lnTo>
                        <a:pt x="47" y="9"/>
                      </a:lnTo>
                      <a:lnTo>
                        <a:pt x="40" y="19"/>
                      </a:lnTo>
                      <a:lnTo>
                        <a:pt x="33" y="28"/>
                      </a:lnTo>
                      <a:lnTo>
                        <a:pt x="33" y="37"/>
                      </a:lnTo>
                      <a:lnTo>
                        <a:pt x="26" y="57"/>
                      </a:lnTo>
                      <a:lnTo>
                        <a:pt x="26" y="66"/>
                      </a:lnTo>
                      <a:lnTo>
                        <a:pt x="26" y="94"/>
                      </a:lnTo>
                      <a:lnTo>
                        <a:pt x="26" y="132"/>
                      </a:lnTo>
                      <a:lnTo>
                        <a:pt x="26" y="142"/>
                      </a:lnTo>
                      <a:lnTo>
                        <a:pt x="26" y="161"/>
                      </a:lnTo>
                      <a:lnTo>
                        <a:pt x="20" y="171"/>
                      </a:lnTo>
                      <a:lnTo>
                        <a:pt x="13" y="189"/>
                      </a:lnTo>
                      <a:lnTo>
                        <a:pt x="6" y="199"/>
                      </a:lnTo>
                      <a:lnTo>
                        <a:pt x="0" y="199"/>
                      </a:lnTo>
                      <a:lnTo>
                        <a:pt x="0" y="209"/>
                      </a:lnTo>
                      <a:lnTo>
                        <a:pt x="0" y="199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26" name="Freeform 215"/>
              <p:cNvSpPr>
                <a:spLocks/>
              </p:cNvSpPr>
              <p:nvPr/>
            </p:nvSpPr>
            <p:spPr bwMode="auto">
              <a:xfrm>
                <a:off x="1226" y="3444"/>
                <a:ext cx="42" cy="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9"/>
                  </a:cxn>
                  <a:cxn ang="0">
                    <a:pos x="12" y="37"/>
                  </a:cxn>
                  <a:cxn ang="0">
                    <a:pos x="12" y="76"/>
                  </a:cxn>
                  <a:cxn ang="0">
                    <a:pos x="19" y="114"/>
                  </a:cxn>
                  <a:cxn ang="0">
                    <a:pos x="19" y="133"/>
                  </a:cxn>
                  <a:cxn ang="0">
                    <a:pos x="26" y="142"/>
                  </a:cxn>
                  <a:cxn ang="0">
                    <a:pos x="33" y="171"/>
                  </a:cxn>
                  <a:cxn ang="0">
                    <a:pos x="39" y="180"/>
                  </a:cxn>
                  <a:cxn ang="0">
                    <a:pos x="39" y="190"/>
                  </a:cxn>
                  <a:cxn ang="0">
                    <a:pos x="46" y="190"/>
                  </a:cxn>
                  <a:cxn ang="0">
                    <a:pos x="46" y="200"/>
                  </a:cxn>
                  <a:cxn ang="0">
                    <a:pos x="46" y="190"/>
                  </a:cxn>
                </a:cxnLst>
                <a:rect l="0" t="0" r="r" b="b"/>
                <a:pathLst>
                  <a:path w="47" h="201">
                    <a:moveTo>
                      <a:pt x="0" y="0"/>
                    </a:moveTo>
                    <a:lnTo>
                      <a:pt x="6" y="19"/>
                    </a:lnTo>
                    <a:lnTo>
                      <a:pt x="12" y="37"/>
                    </a:lnTo>
                    <a:lnTo>
                      <a:pt x="12" y="76"/>
                    </a:lnTo>
                    <a:lnTo>
                      <a:pt x="19" y="114"/>
                    </a:lnTo>
                    <a:lnTo>
                      <a:pt x="19" y="133"/>
                    </a:lnTo>
                    <a:lnTo>
                      <a:pt x="26" y="142"/>
                    </a:lnTo>
                    <a:lnTo>
                      <a:pt x="33" y="171"/>
                    </a:lnTo>
                    <a:lnTo>
                      <a:pt x="39" y="180"/>
                    </a:lnTo>
                    <a:lnTo>
                      <a:pt x="39" y="190"/>
                    </a:lnTo>
                    <a:lnTo>
                      <a:pt x="46" y="190"/>
                    </a:lnTo>
                    <a:lnTo>
                      <a:pt x="46" y="200"/>
                    </a:lnTo>
                    <a:lnTo>
                      <a:pt x="46" y="19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Freeform 216"/>
              <p:cNvSpPr>
                <a:spLocks/>
              </p:cNvSpPr>
              <p:nvPr/>
            </p:nvSpPr>
            <p:spPr bwMode="auto">
              <a:xfrm>
                <a:off x="1118" y="3492"/>
                <a:ext cx="59" cy="144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19"/>
                  </a:cxn>
                  <a:cxn ang="0">
                    <a:pos x="52" y="47"/>
                  </a:cxn>
                  <a:cxn ang="0">
                    <a:pos x="52" y="66"/>
                  </a:cxn>
                  <a:cxn ang="0">
                    <a:pos x="45" y="85"/>
                  </a:cxn>
                  <a:cxn ang="0">
                    <a:pos x="45" y="95"/>
                  </a:cxn>
                  <a:cxn ang="0">
                    <a:pos x="39" y="10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5" y="123"/>
                  </a:cxn>
                  <a:cxn ang="0">
                    <a:pos x="25" y="133"/>
                  </a:cxn>
                  <a:cxn ang="0">
                    <a:pos x="19" y="133"/>
                  </a:cxn>
                  <a:cxn ang="0">
                    <a:pos x="12" y="143"/>
                  </a:cxn>
                  <a:cxn ang="0">
                    <a:pos x="6" y="143"/>
                  </a:cxn>
                  <a:cxn ang="0">
                    <a:pos x="0" y="143"/>
                  </a:cxn>
                </a:cxnLst>
                <a:rect l="0" t="0" r="r" b="b"/>
                <a:pathLst>
                  <a:path w="66" h="144">
                    <a:moveTo>
                      <a:pt x="65" y="0"/>
                    </a:moveTo>
                    <a:lnTo>
                      <a:pt x="58" y="19"/>
                    </a:lnTo>
                    <a:lnTo>
                      <a:pt x="52" y="47"/>
                    </a:lnTo>
                    <a:lnTo>
                      <a:pt x="52" y="66"/>
                    </a:lnTo>
                    <a:lnTo>
                      <a:pt x="45" y="85"/>
                    </a:lnTo>
                    <a:lnTo>
                      <a:pt x="45" y="95"/>
                    </a:lnTo>
                    <a:lnTo>
                      <a:pt x="39" y="10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5" y="123"/>
                    </a:lnTo>
                    <a:lnTo>
                      <a:pt x="25" y="133"/>
                    </a:lnTo>
                    <a:lnTo>
                      <a:pt x="19" y="133"/>
                    </a:lnTo>
                    <a:lnTo>
                      <a:pt x="12" y="143"/>
                    </a:lnTo>
                    <a:lnTo>
                      <a:pt x="6" y="143"/>
                    </a:lnTo>
                    <a:lnTo>
                      <a:pt x="0" y="143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Freeform 217"/>
              <p:cNvSpPr>
                <a:spLocks/>
              </p:cNvSpPr>
              <p:nvPr/>
            </p:nvSpPr>
            <p:spPr bwMode="auto">
              <a:xfrm>
                <a:off x="1054" y="3387"/>
                <a:ext cx="143" cy="23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3" y="9"/>
                  </a:cxn>
                  <a:cxn ang="0">
                    <a:pos x="146" y="9"/>
                  </a:cxn>
                  <a:cxn ang="0">
                    <a:pos x="139" y="19"/>
                  </a:cxn>
                  <a:cxn ang="0">
                    <a:pos x="133" y="28"/>
                  </a:cxn>
                  <a:cxn ang="0">
                    <a:pos x="133" y="38"/>
                  </a:cxn>
                  <a:cxn ang="0">
                    <a:pos x="126" y="47"/>
                  </a:cxn>
                  <a:cxn ang="0">
                    <a:pos x="119" y="66"/>
                  </a:cxn>
                  <a:cxn ang="0">
                    <a:pos x="113" y="95"/>
                  </a:cxn>
                  <a:cxn ang="0">
                    <a:pos x="113" y="114"/>
                  </a:cxn>
                  <a:cxn ang="0">
                    <a:pos x="106" y="143"/>
                  </a:cxn>
                  <a:cxn ang="0">
                    <a:pos x="99" y="162"/>
                  </a:cxn>
                  <a:cxn ang="0">
                    <a:pos x="99" y="171"/>
                  </a:cxn>
                  <a:cxn ang="0">
                    <a:pos x="93" y="181"/>
                  </a:cxn>
                  <a:cxn ang="0">
                    <a:pos x="86" y="191"/>
                  </a:cxn>
                  <a:cxn ang="0">
                    <a:pos x="80" y="200"/>
                  </a:cxn>
                  <a:cxn ang="0">
                    <a:pos x="73" y="200"/>
                  </a:cxn>
                  <a:cxn ang="0">
                    <a:pos x="73" y="209"/>
                  </a:cxn>
                  <a:cxn ang="0">
                    <a:pos x="66" y="209"/>
                  </a:cxn>
                  <a:cxn ang="0">
                    <a:pos x="60" y="219"/>
                  </a:cxn>
                  <a:cxn ang="0">
                    <a:pos x="46" y="219"/>
                  </a:cxn>
                  <a:cxn ang="0">
                    <a:pos x="40" y="229"/>
                  </a:cxn>
                  <a:cxn ang="0">
                    <a:pos x="27" y="229"/>
                  </a:cxn>
                  <a:cxn ang="0">
                    <a:pos x="13" y="229"/>
                  </a:cxn>
                  <a:cxn ang="0">
                    <a:pos x="0" y="229"/>
                  </a:cxn>
                  <a:cxn ang="0">
                    <a:pos x="0" y="219"/>
                  </a:cxn>
                </a:cxnLst>
                <a:rect l="0" t="0" r="r" b="b"/>
                <a:pathLst>
                  <a:path w="161" h="230">
                    <a:moveTo>
                      <a:pt x="160" y="0"/>
                    </a:moveTo>
                    <a:lnTo>
                      <a:pt x="153" y="9"/>
                    </a:lnTo>
                    <a:lnTo>
                      <a:pt x="146" y="9"/>
                    </a:lnTo>
                    <a:lnTo>
                      <a:pt x="139" y="19"/>
                    </a:lnTo>
                    <a:lnTo>
                      <a:pt x="133" y="28"/>
                    </a:lnTo>
                    <a:lnTo>
                      <a:pt x="133" y="38"/>
                    </a:lnTo>
                    <a:lnTo>
                      <a:pt x="126" y="47"/>
                    </a:lnTo>
                    <a:lnTo>
                      <a:pt x="119" y="66"/>
                    </a:lnTo>
                    <a:lnTo>
                      <a:pt x="113" y="95"/>
                    </a:lnTo>
                    <a:lnTo>
                      <a:pt x="113" y="114"/>
                    </a:lnTo>
                    <a:lnTo>
                      <a:pt x="106" y="143"/>
                    </a:lnTo>
                    <a:lnTo>
                      <a:pt x="99" y="162"/>
                    </a:lnTo>
                    <a:lnTo>
                      <a:pt x="99" y="171"/>
                    </a:lnTo>
                    <a:lnTo>
                      <a:pt x="93" y="181"/>
                    </a:lnTo>
                    <a:lnTo>
                      <a:pt x="86" y="191"/>
                    </a:lnTo>
                    <a:lnTo>
                      <a:pt x="80" y="200"/>
                    </a:lnTo>
                    <a:lnTo>
                      <a:pt x="73" y="200"/>
                    </a:lnTo>
                    <a:lnTo>
                      <a:pt x="73" y="209"/>
                    </a:lnTo>
                    <a:lnTo>
                      <a:pt x="66" y="209"/>
                    </a:lnTo>
                    <a:lnTo>
                      <a:pt x="60" y="219"/>
                    </a:lnTo>
                    <a:lnTo>
                      <a:pt x="46" y="219"/>
                    </a:lnTo>
                    <a:lnTo>
                      <a:pt x="40" y="229"/>
                    </a:lnTo>
                    <a:lnTo>
                      <a:pt x="27" y="229"/>
                    </a:lnTo>
                    <a:lnTo>
                      <a:pt x="13" y="229"/>
                    </a:lnTo>
                    <a:lnTo>
                      <a:pt x="0" y="229"/>
                    </a:lnTo>
                    <a:lnTo>
                      <a:pt x="0" y="219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9" name="Freeform 218"/>
              <p:cNvSpPr>
                <a:spLocks/>
              </p:cNvSpPr>
              <p:nvPr/>
            </p:nvSpPr>
            <p:spPr bwMode="auto">
              <a:xfrm>
                <a:off x="1148" y="3405"/>
                <a:ext cx="67" cy="221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9"/>
                  </a:cxn>
                  <a:cxn ang="0">
                    <a:pos x="60" y="9"/>
                  </a:cxn>
                  <a:cxn ang="0">
                    <a:pos x="53" y="19"/>
                  </a:cxn>
                  <a:cxn ang="0">
                    <a:pos x="53" y="28"/>
                  </a:cxn>
                  <a:cxn ang="0">
                    <a:pos x="40" y="47"/>
                  </a:cxn>
                  <a:cxn ang="0">
                    <a:pos x="40" y="57"/>
                  </a:cxn>
                  <a:cxn ang="0">
                    <a:pos x="40" y="66"/>
                  </a:cxn>
                  <a:cxn ang="0">
                    <a:pos x="27" y="133"/>
                  </a:cxn>
                  <a:cxn ang="0">
                    <a:pos x="20" y="162"/>
                  </a:cxn>
                  <a:cxn ang="0">
                    <a:pos x="13" y="191"/>
                  </a:cxn>
                  <a:cxn ang="0">
                    <a:pos x="13" y="200"/>
                  </a:cxn>
                  <a:cxn ang="0">
                    <a:pos x="7" y="210"/>
                  </a:cxn>
                  <a:cxn ang="0">
                    <a:pos x="0" y="220"/>
                  </a:cxn>
                </a:cxnLst>
                <a:rect l="0" t="0" r="r" b="b"/>
                <a:pathLst>
                  <a:path w="75" h="221">
                    <a:moveTo>
                      <a:pt x="74" y="0"/>
                    </a:moveTo>
                    <a:lnTo>
                      <a:pt x="66" y="9"/>
                    </a:lnTo>
                    <a:lnTo>
                      <a:pt x="60" y="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40" y="47"/>
                    </a:lnTo>
                    <a:lnTo>
                      <a:pt x="40" y="57"/>
                    </a:lnTo>
                    <a:lnTo>
                      <a:pt x="40" y="66"/>
                    </a:lnTo>
                    <a:lnTo>
                      <a:pt x="27" y="133"/>
                    </a:lnTo>
                    <a:lnTo>
                      <a:pt x="20" y="162"/>
                    </a:lnTo>
                    <a:lnTo>
                      <a:pt x="13" y="191"/>
                    </a:lnTo>
                    <a:lnTo>
                      <a:pt x="13" y="200"/>
                    </a:lnTo>
                    <a:lnTo>
                      <a:pt x="7" y="210"/>
                    </a:lnTo>
                    <a:lnTo>
                      <a:pt x="0" y="22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Freeform 219"/>
              <p:cNvSpPr>
                <a:spLocks/>
              </p:cNvSpPr>
              <p:nvPr/>
            </p:nvSpPr>
            <p:spPr bwMode="auto">
              <a:xfrm>
                <a:off x="1176" y="3405"/>
                <a:ext cx="50" cy="24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1" y="19"/>
                  </a:cxn>
                  <a:cxn ang="0">
                    <a:pos x="41" y="28"/>
                  </a:cxn>
                  <a:cxn ang="0">
                    <a:pos x="34" y="37"/>
                  </a:cxn>
                  <a:cxn ang="0">
                    <a:pos x="34" y="57"/>
                  </a:cxn>
                  <a:cxn ang="0">
                    <a:pos x="34" y="66"/>
                  </a:cxn>
                  <a:cxn ang="0">
                    <a:pos x="27" y="95"/>
                  </a:cxn>
                  <a:cxn ang="0">
                    <a:pos x="27" y="143"/>
                  </a:cxn>
                  <a:cxn ang="0">
                    <a:pos x="27" y="171"/>
                  </a:cxn>
                  <a:cxn ang="0">
                    <a:pos x="20" y="200"/>
                  </a:cxn>
                  <a:cxn ang="0">
                    <a:pos x="20" y="210"/>
                  </a:cxn>
                  <a:cxn ang="0">
                    <a:pos x="20" y="219"/>
                  </a:cxn>
                  <a:cxn ang="0">
                    <a:pos x="13" y="228"/>
                  </a:cxn>
                  <a:cxn ang="0">
                    <a:pos x="7" y="238"/>
                  </a:cxn>
                  <a:cxn ang="0">
                    <a:pos x="0" y="238"/>
                  </a:cxn>
                  <a:cxn ang="0">
                    <a:pos x="0" y="248"/>
                  </a:cxn>
                </a:cxnLst>
                <a:rect l="0" t="0" r="r" b="b"/>
                <a:pathLst>
                  <a:path w="56" h="249">
                    <a:moveTo>
                      <a:pt x="55" y="0"/>
                    </a:moveTo>
                    <a:lnTo>
                      <a:pt x="41" y="19"/>
                    </a:lnTo>
                    <a:lnTo>
                      <a:pt x="41" y="28"/>
                    </a:lnTo>
                    <a:lnTo>
                      <a:pt x="34" y="37"/>
                    </a:lnTo>
                    <a:lnTo>
                      <a:pt x="34" y="57"/>
                    </a:lnTo>
                    <a:lnTo>
                      <a:pt x="34" y="66"/>
                    </a:lnTo>
                    <a:lnTo>
                      <a:pt x="27" y="95"/>
                    </a:lnTo>
                    <a:lnTo>
                      <a:pt x="27" y="143"/>
                    </a:lnTo>
                    <a:lnTo>
                      <a:pt x="27" y="171"/>
                    </a:lnTo>
                    <a:lnTo>
                      <a:pt x="20" y="200"/>
                    </a:lnTo>
                    <a:lnTo>
                      <a:pt x="20" y="210"/>
                    </a:lnTo>
                    <a:lnTo>
                      <a:pt x="20" y="219"/>
                    </a:lnTo>
                    <a:lnTo>
                      <a:pt x="13" y="228"/>
                    </a:lnTo>
                    <a:lnTo>
                      <a:pt x="7" y="238"/>
                    </a:lnTo>
                    <a:lnTo>
                      <a:pt x="0" y="238"/>
                    </a:lnTo>
                    <a:lnTo>
                      <a:pt x="0" y="248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Freeform 220"/>
              <p:cNvSpPr>
                <a:spLocks/>
              </p:cNvSpPr>
              <p:nvPr/>
            </p:nvSpPr>
            <p:spPr bwMode="auto">
              <a:xfrm>
                <a:off x="1229" y="3396"/>
                <a:ext cx="96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57"/>
                  </a:cxn>
                  <a:cxn ang="0">
                    <a:pos x="46" y="76"/>
                  </a:cxn>
                  <a:cxn ang="0">
                    <a:pos x="60" y="95"/>
                  </a:cxn>
                  <a:cxn ang="0">
                    <a:pos x="60" y="105"/>
                  </a:cxn>
                  <a:cxn ang="0">
                    <a:pos x="60" y="114"/>
                  </a:cxn>
                  <a:cxn ang="0">
                    <a:pos x="66" y="133"/>
                  </a:cxn>
                  <a:cxn ang="0">
                    <a:pos x="73" y="162"/>
                  </a:cxn>
                  <a:cxn ang="0">
                    <a:pos x="80" y="181"/>
                  </a:cxn>
                  <a:cxn ang="0">
                    <a:pos x="86" y="181"/>
                  </a:cxn>
                  <a:cxn ang="0">
                    <a:pos x="86" y="190"/>
                  </a:cxn>
                  <a:cxn ang="0">
                    <a:pos x="93" y="200"/>
                  </a:cxn>
                  <a:cxn ang="0">
                    <a:pos x="100" y="200"/>
                  </a:cxn>
                  <a:cxn ang="0">
                    <a:pos x="107" y="210"/>
                  </a:cxn>
                </a:cxnLst>
                <a:rect l="0" t="0" r="r" b="b"/>
                <a:pathLst>
                  <a:path w="108" h="211">
                    <a:moveTo>
                      <a:pt x="0" y="0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57"/>
                    </a:lnTo>
                    <a:lnTo>
                      <a:pt x="46" y="76"/>
                    </a:lnTo>
                    <a:lnTo>
                      <a:pt x="60" y="95"/>
                    </a:lnTo>
                    <a:lnTo>
                      <a:pt x="60" y="105"/>
                    </a:lnTo>
                    <a:lnTo>
                      <a:pt x="60" y="114"/>
                    </a:lnTo>
                    <a:lnTo>
                      <a:pt x="66" y="133"/>
                    </a:lnTo>
                    <a:lnTo>
                      <a:pt x="73" y="162"/>
                    </a:lnTo>
                    <a:lnTo>
                      <a:pt x="80" y="181"/>
                    </a:lnTo>
                    <a:lnTo>
                      <a:pt x="86" y="181"/>
                    </a:lnTo>
                    <a:lnTo>
                      <a:pt x="86" y="190"/>
                    </a:lnTo>
                    <a:lnTo>
                      <a:pt x="93" y="200"/>
                    </a:lnTo>
                    <a:lnTo>
                      <a:pt x="100" y="200"/>
                    </a:lnTo>
                    <a:lnTo>
                      <a:pt x="107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2" name="Freeform 221"/>
              <p:cNvSpPr>
                <a:spLocks/>
              </p:cNvSpPr>
              <p:nvPr/>
            </p:nvSpPr>
            <p:spPr bwMode="auto">
              <a:xfrm>
                <a:off x="1231" y="3387"/>
                <a:ext cx="119" cy="210"/>
              </a:xfrm>
              <a:custGeom>
                <a:avLst/>
                <a:gdLst/>
                <a:ahLst/>
                <a:cxnLst>
                  <a:cxn ang="0">
                    <a:pos x="133" y="209"/>
                  </a:cxn>
                  <a:cxn ang="0">
                    <a:pos x="126" y="209"/>
                  </a:cxn>
                  <a:cxn ang="0">
                    <a:pos x="119" y="209"/>
                  </a:cxn>
                  <a:cxn ang="0">
                    <a:pos x="113" y="199"/>
                  </a:cxn>
                  <a:cxn ang="0">
                    <a:pos x="106" y="189"/>
                  </a:cxn>
                  <a:cxn ang="0">
                    <a:pos x="73" y="104"/>
                  </a:cxn>
                  <a:cxn ang="0">
                    <a:pos x="59" y="66"/>
                  </a:cxn>
                  <a:cxn ang="0">
                    <a:pos x="39" y="28"/>
                  </a:cxn>
                  <a:cxn ang="0">
                    <a:pos x="39" y="19"/>
                  </a:cxn>
                  <a:cxn ang="0">
                    <a:pos x="33" y="19"/>
                  </a:cxn>
                  <a:cxn ang="0">
                    <a:pos x="26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34" h="210">
                    <a:moveTo>
                      <a:pt x="133" y="209"/>
                    </a:moveTo>
                    <a:lnTo>
                      <a:pt x="126" y="209"/>
                    </a:lnTo>
                    <a:lnTo>
                      <a:pt x="119" y="209"/>
                    </a:lnTo>
                    <a:lnTo>
                      <a:pt x="113" y="199"/>
                    </a:lnTo>
                    <a:lnTo>
                      <a:pt x="106" y="189"/>
                    </a:lnTo>
                    <a:lnTo>
                      <a:pt x="73" y="104"/>
                    </a:lnTo>
                    <a:lnTo>
                      <a:pt x="59" y="66"/>
                    </a:lnTo>
                    <a:lnTo>
                      <a:pt x="39" y="28"/>
                    </a:lnTo>
                    <a:lnTo>
                      <a:pt x="39" y="19"/>
                    </a:lnTo>
                    <a:lnTo>
                      <a:pt x="33" y="19"/>
                    </a:lnTo>
                    <a:lnTo>
                      <a:pt x="26" y="9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3" name="Freeform 222"/>
              <p:cNvSpPr>
                <a:spLocks/>
              </p:cNvSpPr>
              <p:nvPr/>
            </p:nvSpPr>
            <p:spPr bwMode="auto">
              <a:xfrm>
                <a:off x="1226" y="3415"/>
                <a:ext cx="97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9"/>
                  </a:cxn>
                  <a:cxn ang="0">
                    <a:pos x="20" y="19"/>
                  </a:cxn>
                  <a:cxn ang="0">
                    <a:pos x="20" y="37"/>
                  </a:cxn>
                  <a:cxn ang="0">
                    <a:pos x="27" y="47"/>
                  </a:cxn>
                  <a:cxn ang="0">
                    <a:pos x="33" y="76"/>
                  </a:cxn>
                  <a:cxn ang="0">
                    <a:pos x="33" y="95"/>
                  </a:cxn>
                  <a:cxn ang="0">
                    <a:pos x="40" y="105"/>
                  </a:cxn>
                  <a:cxn ang="0">
                    <a:pos x="47" y="133"/>
                  </a:cxn>
                  <a:cxn ang="0">
                    <a:pos x="47" y="152"/>
                  </a:cxn>
                  <a:cxn ang="0">
                    <a:pos x="54" y="162"/>
                  </a:cxn>
                  <a:cxn ang="0">
                    <a:pos x="54" y="181"/>
                  </a:cxn>
                  <a:cxn ang="0">
                    <a:pos x="60" y="190"/>
                  </a:cxn>
                  <a:cxn ang="0">
                    <a:pos x="67" y="190"/>
                  </a:cxn>
                  <a:cxn ang="0">
                    <a:pos x="74" y="200"/>
                  </a:cxn>
                  <a:cxn ang="0">
                    <a:pos x="80" y="210"/>
                  </a:cxn>
                  <a:cxn ang="0">
                    <a:pos x="87" y="210"/>
                  </a:cxn>
                  <a:cxn ang="0">
                    <a:pos x="101" y="210"/>
                  </a:cxn>
                  <a:cxn ang="0">
                    <a:pos x="108" y="210"/>
                  </a:cxn>
                </a:cxnLst>
                <a:rect l="0" t="0" r="r" b="b"/>
                <a:pathLst>
                  <a:path w="109" h="211">
                    <a:moveTo>
                      <a:pt x="0" y="0"/>
                    </a:moveTo>
                    <a:lnTo>
                      <a:pt x="13" y="9"/>
                    </a:lnTo>
                    <a:lnTo>
                      <a:pt x="20" y="19"/>
                    </a:lnTo>
                    <a:lnTo>
                      <a:pt x="20" y="37"/>
                    </a:lnTo>
                    <a:lnTo>
                      <a:pt x="27" y="47"/>
                    </a:lnTo>
                    <a:lnTo>
                      <a:pt x="33" y="76"/>
                    </a:lnTo>
                    <a:lnTo>
                      <a:pt x="33" y="95"/>
                    </a:lnTo>
                    <a:lnTo>
                      <a:pt x="40" y="105"/>
                    </a:lnTo>
                    <a:lnTo>
                      <a:pt x="47" y="133"/>
                    </a:lnTo>
                    <a:lnTo>
                      <a:pt x="47" y="152"/>
                    </a:lnTo>
                    <a:lnTo>
                      <a:pt x="54" y="162"/>
                    </a:lnTo>
                    <a:lnTo>
                      <a:pt x="54" y="181"/>
                    </a:lnTo>
                    <a:lnTo>
                      <a:pt x="60" y="190"/>
                    </a:lnTo>
                    <a:lnTo>
                      <a:pt x="67" y="190"/>
                    </a:lnTo>
                    <a:lnTo>
                      <a:pt x="74" y="200"/>
                    </a:lnTo>
                    <a:lnTo>
                      <a:pt x="80" y="210"/>
                    </a:lnTo>
                    <a:lnTo>
                      <a:pt x="87" y="210"/>
                    </a:lnTo>
                    <a:lnTo>
                      <a:pt x="101" y="210"/>
                    </a:lnTo>
                    <a:lnTo>
                      <a:pt x="108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189" name="Picture 223"/>
            <p:cNvPicPr>
              <a:picLocks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160"/>
              <a:ext cx="12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0" name="Freeform 224"/>
            <p:cNvSpPr>
              <a:spLocks/>
            </p:cNvSpPr>
            <p:nvPr/>
          </p:nvSpPr>
          <p:spPr bwMode="auto">
            <a:xfrm>
              <a:off x="1130" y="1440"/>
              <a:ext cx="140" cy="163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0"/>
                </a:cxn>
                <a:cxn ang="0">
                  <a:pos x="59" y="92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8" y="0"/>
                </a:cxn>
                <a:cxn ang="0">
                  <a:pos x="98" y="32"/>
                </a:cxn>
                <a:cxn ang="0">
                  <a:pos x="85" y="69"/>
                </a:cxn>
                <a:cxn ang="0">
                  <a:pos x="74" y="100"/>
                </a:cxn>
                <a:cxn ang="0">
                  <a:pos x="68" y="131"/>
                </a:cxn>
                <a:cxn ang="0">
                  <a:pos x="75" y="145"/>
                </a:cxn>
                <a:cxn ang="0">
                  <a:pos x="94" y="136"/>
                </a:cxn>
                <a:cxn ang="0">
                  <a:pos x="110" y="124"/>
                </a:cxn>
                <a:cxn ang="0">
                  <a:pos x="126" y="110"/>
                </a:cxn>
                <a:cxn ang="0">
                  <a:pos x="133" y="103"/>
                </a:cxn>
                <a:cxn ang="0">
                  <a:pos x="139" y="110"/>
                </a:cxn>
                <a:cxn ang="0">
                  <a:pos x="147" y="119"/>
                </a:cxn>
                <a:cxn ang="0">
                  <a:pos x="154" y="131"/>
                </a:cxn>
                <a:cxn ang="0">
                  <a:pos x="149" y="137"/>
                </a:cxn>
                <a:cxn ang="0">
                  <a:pos x="136" y="138"/>
                </a:cxn>
                <a:cxn ang="0">
                  <a:pos x="123" y="139"/>
                </a:cxn>
                <a:cxn ang="0">
                  <a:pos x="110" y="142"/>
                </a:cxn>
                <a:cxn ang="0">
                  <a:pos x="98" y="146"/>
                </a:cxn>
                <a:cxn ang="0">
                  <a:pos x="88" y="150"/>
                </a:cxn>
                <a:cxn ang="0">
                  <a:pos x="79" y="154"/>
                </a:cxn>
                <a:cxn ang="0">
                  <a:pos x="72" y="159"/>
                </a:cxn>
                <a:cxn ang="0">
                  <a:pos x="63" y="148"/>
                </a:cxn>
                <a:cxn ang="0">
                  <a:pos x="48" y="119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7" h="163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7"/>
                  </a:lnTo>
                  <a:lnTo>
                    <a:pt x="36" y="59"/>
                  </a:lnTo>
                  <a:lnTo>
                    <a:pt x="41" y="70"/>
                  </a:lnTo>
                  <a:lnTo>
                    <a:pt x="48" y="82"/>
                  </a:lnTo>
                  <a:lnTo>
                    <a:pt x="51" y="91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9" y="92"/>
                  </a:lnTo>
                  <a:lnTo>
                    <a:pt x="61" y="82"/>
                  </a:lnTo>
                  <a:lnTo>
                    <a:pt x="65" y="70"/>
                  </a:lnTo>
                  <a:lnTo>
                    <a:pt x="67" y="5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68" y="0"/>
                  </a:lnTo>
                  <a:lnTo>
                    <a:pt x="106" y="11"/>
                  </a:lnTo>
                  <a:lnTo>
                    <a:pt x="98" y="32"/>
                  </a:lnTo>
                  <a:lnTo>
                    <a:pt x="91" y="51"/>
                  </a:lnTo>
                  <a:lnTo>
                    <a:pt x="85" y="69"/>
                  </a:lnTo>
                  <a:lnTo>
                    <a:pt x="79" y="85"/>
                  </a:lnTo>
                  <a:lnTo>
                    <a:pt x="74" y="100"/>
                  </a:lnTo>
                  <a:lnTo>
                    <a:pt x="72" y="115"/>
                  </a:lnTo>
                  <a:lnTo>
                    <a:pt x="68" y="131"/>
                  </a:lnTo>
                  <a:lnTo>
                    <a:pt x="65" y="148"/>
                  </a:lnTo>
                  <a:lnTo>
                    <a:pt x="75" y="145"/>
                  </a:lnTo>
                  <a:lnTo>
                    <a:pt x="84" y="141"/>
                  </a:lnTo>
                  <a:lnTo>
                    <a:pt x="94" y="136"/>
                  </a:lnTo>
                  <a:lnTo>
                    <a:pt x="103" y="130"/>
                  </a:lnTo>
                  <a:lnTo>
                    <a:pt x="110" y="124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32" y="102"/>
                  </a:lnTo>
                  <a:lnTo>
                    <a:pt x="133" y="103"/>
                  </a:lnTo>
                  <a:lnTo>
                    <a:pt x="134" y="106"/>
                  </a:lnTo>
                  <a:lnTo>
                    <a:pt x="139" y="110"/>
                  </a:lnTo>
                  <a:lnTo>
                    <a:pt x="142" y="114"/>
                  </a:lnTo>
                  <a:lnTo>
                    <a:pt x="147" y="119"/>
                  </a:lnTo>
                  <a:lnTo>
                    <a:pt x="151" y="126"/>
                  </a:lnTo>
                  <a:lnTo>
                    <a:pt x="154" y="131"/>
                  </a:lnTo>
                  <a:lnTo>
                    <a:pt x="156" y="137"/>
                  </a:lnTo>
                  <a:lnTo>
                    <a:pt x="149" y="137"/>
                  </a:lnTo>
                  <a:lnTo>
                    <a:pt x="142" y="138"/>
                  </a:lnTo>
                  <a:lnTo>
                    <a:pt x="136" y="138"/>
                  </a:lnTo>
                  <a:lnTo>
                    <a:pt x="129" y="139"/>
                  </a:lnTo>
                  <a:lnTo>
                    <a:pt x="123" y="139"/>
                  </a:lnTo>
                  <a:lnTo>
                    <a:pt x="116" y="142"/>
                  </a:lnTo>
                  <a:lnTo>
                    <a:pt x="110" y="142"/>
                  </a:lnTo>
                  <a:lnTo>
                    <a:pt x="104" y="144"/>
                  </a:lnTo>
                  <a:lnTo>
                    <a:pt x="98" y="146"/>
                  </a:lnTo>
                  <a:lnTo>
                    <a:pt x="93" y="148"/>
                  </a:lnTo>
                  <a:lnTo>
                    <a:pt x="88" y="150"/>
                  </a:lnTo>
                  <a:lnTo>
                    <a:pt x="83" y="152"/>
                  </a:lnTo>
                  <a:lnTo>
                    <a:pt x="79" y="154"/>
                  </a:lnTo>
                  <a:lnTo>
                    <a:pt x="74" y="157"/>
                  </a:lnTo>
                  <a:lnTo>
                    <a:pt x="72" y="159"/>
                  </a:lnTo>
                  <a:lnTo>
                    <a:pt x="69" y="162"/>
                  </a:lnTo>
                  <a:lnTo>
                    <a:pt x="63" y="148"/>
                  </a:lnTo>
                  <a:lnTo>
                    <a:pt x="56" y="134"/>
                  </a:lnTo>
                  <a:lnTo>
                    <a:pt x="48" y="119"/>
                  </a:lnTo>
                  <a:lnTo>
                    <a:pt x="39" y="104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225"/>
            <p:cNvSpPr>
              <a:spLocks/>
            </p:cNvSpPr>
            <p:nvPr/>
          </p:nvSpPr>
          <p:spPr bwMode="auto">
            <a:xfrm>
              <a:off x="1152" y="1392"/>
              <a:ext cx="141" cy="164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1"/>
                </a:cxn>
                <a:cxn ang="0">
                  <a:pos x="60" y="93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9" y="0"/>
                </a:cxn>
                <a:cxn ang="0">
                  <a:pos x="99" y="32"/>
                </a:cxn>
                <a:cxn ang="0">
                  <a:pos x="86" y="69"/>
                </a:cxn>
                <a:cxn ang="0">
                  <a:pos x="75" y="101"/>
                </a:cxn>
                <a:cxn ang="0">
                  <a:pos x="69" y="132"/>
                </a:cxn>
                <a:cxn ang="0">
                  <a:pos x="76" y="146"/>
                </a:cxn>
                <a:cxn ang="0">
                  <a:pos x="95" y="137"/>
                </a:cxn>
                <a:cxn ang="0">
                  <a:pos x="111" y="125"/>
                </a:cxn>
                <a:cxn ang="0">
                  <a:pos x="127" y="110"/>
                </a:cxn>
                <a:cxn ang="0">
                  <a:pos x="134" y="104"/>
                </a:cxn>
                <a:cxn ang="0">
                  <a:pos x="139" y="110"/>
                </a:cxn>
                <a:cxn ang="0">
                  <a:pos x="148" y="120"/>
                </a:cxn>
                <a:cxn ang="0">
                  <a:pos x="155" y="132"/>
                </a:cxn>
                <a:cxn ang="0">
                  <a:pos x="150" y="138"/>
                </a:cxn>
                <a:cxn ang="0">
                  <a:pos x="137" y="139"/>
                </a:cxn>
                <a:cxn ang="0">
                  <a:pos x="123" y="140"/>
                </a:cxn>
                <a:cxn ang="0">
                  <a:pos x="111" y="143"/>
                </a:cxn>
                <a:cxn ang="0">
                  <a:pos x="99" y="146"/>
                </a:cxn>
                <a:cxn ang="0">
                  <a:pos x="88" y="151"/>
                </a:cxn>
                <a:cxn ang="0">
                  <a:pos x="79" y="155"/>
                </a:cxn>
                <a:cxn ang="0">
                  <a:pos x="72" y="160"/>
                </a:cxn>
                <a:cxn ang="0">
                  <a:pos x="63" y="149"/>
                </a:cxn>
                <a:cxn ang="0">
                  <a:pos x="48" y="120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8" h="164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8"/>
                  </a:lnTo>
                  <a:lnTo>
                    <a:pt x="36" y="59"/>
                  </a:lnTo>
                  <a:lnTo>
                    <a:pt x="42" y="70"/>
                  </a:lnTo>
                  <a:lnTo>
                    <a:pt x="48" y="82"/>
                  </a:lnTo>
                  <a:lnTo>
                    <a:pt x="52" y="92"/>
                  </a:lnTo>
                  <a:lnTo>
                    <a:pt x="55" y="101"/>
                  </a:lnTo>
                  <a:lnTo>
                    <a:pt x="57" y="98"/>
                  </a:lnTo>
                  <a:lnTo>
                    <a:pt x="60" y="93"/>
                  </a:lnTo>
                  <a:lnTo>
                    <a:pt x="61" y="83"/>
                  </a:lnTo>
                  <a:lnTo>
                    <a:pt x="65" y="70"/>
                  </a:lnTo>
                  <a:lnTo>
                    <a:pt x="68" y="56"/>
                  </a:lnTo>
                  <a:lnTo>
                    <a:pt x="70" y="38"/>
                  </a:lnTo>
                  <a:lnTo>
                    <a:pt x="70" y="20"/>
                  </a:lnTo>
                  <a:lnTo>
                    <a:pt x="69" y="0"/>
                  </a:lnTo>
                  <a:lnTo>
                    <a:pt x="106" y="12"/>
                  </a:lnTo>
                  <a:lnTo>
                    <a:pt x="99" y="32"/>
                  </a:lnTo>
                  <a:lnTo>
                    <a:pt x="92" y="52"/>
                  </a:lnTo>
                  <a:lnTo>
                    <a:pt x="86" y="69"/>
                  </a:lnTo>
                  <a:lnTo>
                    <a:pt x="79" y="85"/>
                  </a:lnTo>
                  <a:lnTo>
                    <a:pt x="75" y="101"/>
                  </a:lnTo>
                  <a:lnTo>
                    <a:pt x="72" y="116"/>
                  </a:lnTo>
                  <a:lnTo>
                    <a:pt x="69" y="132"/>
                  </a:lnTo>
                  <a:lnTo>
                    <a:pt x="66" y="149"/>
                  </a:lnTo>
                  <a:lnTo>
                    <a:pt x="76" y="146"/>
                  </a:lnTo>
                  <a:lnTo>
                    <a:pt x="85" y="142"/>
                  </a:lnTo>
                  <a:lnTo>
                    <a:pt x="95" y="137"/>
                  </a:lnTo>
                  <a:lnTo>
                    <a:pt x="104" y="130"/>
                  </a:lnTo>
                  <a:lnTo>
                    <a:pt x="111" y="125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5" y="106"/>
                  </a:lnTo>
                  <a:lnTo>
                    <a:pt x="139" y="110"/>
                  </a:lnTo>
                  <a:lnTo>
                    <a:pt x="143" y="114"/>
                  </a:lnTo>
                  <a:lnTo>
                    <a:pt x="148" y="120"/>
                  </a:lnTo>
                  <a:lnTo>
                    <a:pt x="152" y="126"/>
                  </a:lnTo>
                  <a:lnTo>
                    <a:pt x="155" y="132"/>
                  </a:lnTo>
                  <a:lnTo>
                    <a:pt x="157" y="138"/>
                  </a:lnTo>
                  <a:lnTo>
                    <a:pt x="150" y="138"/>
                  </a:lnTo>
                  <a:lnTo>
                    <a:pt x="143" y="138"/>
                  </a:lnTo>
                  <a:lnTo>
                    <a:pt x="137" y="139"/>
                  </a:lnTo>
                  <a:lnTo>
                    <a:pt x="130" y="140"/>
                  </a:lnTo>
                  <a:lnTo>
                    <a:pt x="123" y="140"/>
                  </a:lnTo>
                  <a:lnTo>
                    <a:pt x="117" y="142"/>
                  </a:lnTo>
                  <a:lnTo>
                    <a:pt x="111" y="143"/>
                  </a:lnTo>
                  <a:lnTo>
                    <a:pt x="104" y="145"/>
                  </a:lnTo>
                  <a:lnTo>
                    <a:pt x="99" y="146"/>
                  </a:lnTo>
                  <a:lnTo>
                    <a:pt x="94" y="149"/>
                  </a:lnTo>
                  <a:lnTo>
                    <a:pt x="88" y="151"/>
                  </a:lnTo>
                  <a:lnTo>
                    <a:pt x="84" y="153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2" y="160"/>
                  </a:lnTo>
                  <a:lnTo>
                    <a:pt x="69" y="163"/>
                  </a:lnTo>
                  <a:lnTo>
                    <a:pt x="63" y="149"/>
                  </a:lnTo>
                  <a:lnTo>
                    <a:pt x="56" y="134"/>
                  </a:lnTo>
                  <a:lnTo>
                    <a:pt x="48" y="120"/>
                  </a:lnTo>
                  <a:lnTo>
                    <a:pt x="39" y="105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38" name="Text Box 226"/>
          <p:cNvSpPr txBox="1">
            <a:spLocks noChangeArrowheads="1"/>
          </p:cNvSpPr>
          <p:nvPr/>
        </p:nvSpPr>
        <p:spPr bwMode="auto">
          <a:xfrm>
            <a:off x="4742614" y="6333456"/>
            <a:ext cx="2952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dirty="0">
                <a:latin typeface="Tahoma" charset="0"/>
              </a:rPr>
              <a:t>0</a:t>
            </a:r>
          </a:p>
        </p:txBody>
      </p:sp>
      <p:sp>
        <p:nvSpPr>
          <p:cNvPr id="239" name="Text Box 227"/>
          <p:cNvSpPr txBox="1">
            <a:spLocks noChangeArrowheads="1"/>
          </p:cNvSpPr>
          <p:nvPr/>
        </p:nvSpPr>
        <p:spPr bwMode="auto">
          <a:xfrm>
            <a:off x="8244973" y="6164932"/>
            <a:ext cx="2952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>
                <a:latin typeface="Tahoma" charset="0"/>
              </a:rPr>
              <a:t>+</a:t>
            </a:r>
          </a:p>
        </p:txBody>
      </p:sp>
      <p:sp>
        <p:nvSpPr>
          <p:cNvPr id="364" name="Text Box 352"/>
          <p:cNvSpPr txBox="1">
            <a:spLocks noChangeArrowheads="1"/>
          </p:cNvSpPr>
          <p:nvPr/>
        </p:nvSpPr>
        <p:spPr bwMode="auto">
          <a:xfrm>
            <a:off x="6671761" y="4785394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/>
              <a:t>POP</a:t>
            </a:r>
          </a:p>
        </p:txBody>
      </p:sp>
      <p:sp>
        <p:nvSpPr>
          <p:cNvPr id="369" name="Text Box 770"/>
          <p:cNvSpPr txBox="1">
            <a:spLocks noChangeArrowheads="1"/>
          </p:cNvSpPr>
          <p:nvPr/>
        </p:nvSpPr>
        <p:spPr bwMode="auto">
          <a:xfrm>
            <a:off x="6325686" y="6255419"/>
            <a:ext cx="315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µ</a:t>
            </a:r>
          </a:p>
        </p:txBody>
      </p:sp>
    </p:spTree>
    <p:extLst>
      <p:ext uri="{BB962C8B-B14F-4D97-AF65-F5344CB8AC3E}">
        <p14:creationId xmlns:p14="http://schemas.microsoft.com/office/powerpoint/2010/main" val="1793623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4463" t="3285" b="74812"/>
          <a:stretch>
            <a:fillRect/>
          </a:stretch>
        </p:blipFill>
        <p:spPr bwMode="auto">
          <a:xfrm>
            <a:off x="1060600" y="472917"/>
            <a:ext cx="295752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t="36339" b="43169"/>
          <a:stretch>
            <a:fillRect/>
          </a:stretch>
        </p:blipFill>
        <p:spPr bwMode="auto">
          <a:xfrm>
            <a:off x="478643" y="1973115"/>
            <a:ext cx="351091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t="86886"/>
          <a:stretch>
            <a:fillRect/>
          </a:stretch>
        </p:blipFill>
        <p:spPr bwMode="auto">
          <a:xfrm>
            <a:off x="346220" y="4687759"/>
            <a:ext cx="371477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t="62295" b="19945"/>
          <a:stretch>
            <a:fillRect/>
          </a:stretch>
        </p:blipFill>
        <p:spPr bwMode="auto">
          <a:xfrm>
            <a:off x="417658" y="3258999"/>
            <a:ext cx="362462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360399" y="5973643"/>
            <a:ext cx="227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Mesure du phénotype</a:t>
            </a:r>
          </a:p>
        </p:txBody>
      </p:sp>
      <p:sp>
        <p:nvSpPr>
          <p:cNvPr id="9" name="ZoneTexte 8"/>
          <p:cNvSpPr txBox="1"/>
          <p:nvPr/>
        </p:nvSpPr>
        <p:spPr>
          <a:xfrm rot="16200000">
            <a:off x="-938162" y="2757431"/>
            <a:ext cx="308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Fréquence dans la population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203740" y="61579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0%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917988" y="204455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12.5%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19992" y="340187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25%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19992" y="475919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50%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9743" y="6550223"/>
            <a:ext cx="2088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D’après </a:t>
            </a:r>
            <a:r>
              <a:rPr lang="fr-FR" sz="1400" dirty="0" err="1"/>
              <a:t>Strickberger</a:t>
            </a:r>
            <a:r>
              <a:rPr lang="fr-FR" sz="1400" dirty="0"/>
              <a:t>, 1988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0" y="6242258"/>
            <a:ext cx="327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Importance de l’environnement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 l="19922" t="12187" r="49609" b="54063"/>
          <a:stretch>
            <a:fillRect/>
          </a:stretch>
        </p:blipFill>
        <p:spPr bwMode="auto">
          <a:xfrm>
            <a:off x="4929190" y="785794"/>
            <a:ext cx="37147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 l="20117" t="45312" r="50586" b="21875"/>
          <a:stretch>
            <a:fillRect/>
          </a:stretch>
        </p:blipFill>
        <p:spPr bwMode="auto">
          <a:xfrm>
            <a:off x="5000628" y="3500438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7055864" y="6550223"/>
            <a:ext cx="20799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D’après Verrier et al, 2001</a:t>
            </a: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56028" y="0"/>
            <a:ext cx="9052519" cy="5111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Normalité</a:t>
            </a:r>
            <a:r>
              <a:rPr kumimoji="0" lang="fr-FR" sz="2800" b="0" i="0" u="none" strike="noStrike" kern="1200" cap="none" spc="0" normalizeH="0" noProof="0" dirty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la distribution -&gt; influence de l’environnement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1197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ChangeArrowheads="1"/>
          </p:cNvSpPr>
          <p:nvPr/>
        </p:nvSpPr>
        <p:spPr bwMode="auto">
          <a:xfrm>
            <a:off x="0" y="841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800" dirty="0">
                <a:solidFill>
                  <a:srgbClr val="000000"/>
                </a:solidFill>
                <a:latin typeface="Calibri" charset="0"/>
                <a:cs typeface="Calibri" charset="0"/>
              </a:rPr>
              <a:t>Conditions nécessaires à la mise en place de l’</a:t>
            </a:r>
            <a:r>
              <a:rPr lang="fr-FR" altLang="ja-JP" sz="2800" dirty="0">
                <a:solidFill>
                  <a:srgbClr val="000000"/>
                </a:solidFill>
                <a:latin typeface="Calibri" charset="0"/>
                <a:cs typeface="Calibri" charset="0"/>
              </a:rPr>
              <a:t>agriculture</a:t>
            </a:r>
            <a:endParaRPr lang="fr-FR" sz="28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0" y="908050"/>
            <a:ext cx="792013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Clr>
                <a:srgbClr val="008000"/>
              </a:buClr>
              <a:buSzPct val="120000"/>
              <a:buFont typeface="Wingdings" charset="2"/>
              <a:buChar char="Ø"/>
            </a:pPr>
            <a:r>
              <a:rPr lang="fr-FR" dirty="0">
                <a:latin typeface="Calibri" charset="0"/>
                <a:cs typeface="Calibri" charset="0"/>
              </a:rPr>
              <a:t>Sédentarisation</a:t>
            </a:r>
          </a:p>
          <a:p>
            <a:pPr eaLnBrk="1" hangingPunct="1"/>
            <a:r>
              <a:rPr lang="fr-FR" dirty="0">
                <a:latin typeface="Calibri" charset="0"/>
                <a:cs typeface="Calibri" charset="0"/>
              </a:rPr>
              <a:t>	</a:t>
            </a:r>
            <a:r>
              <a:rPr lang="fr-FR" i="1" dirty="0">
                <a:latin typeface="Calibri" charset="0"/>
                <a:cs typeface="Calibri" charset="0"/>
              </a:rPr>
              <a:t>changements climatiques ?</a:t>
            </a:r>
          </a:p>
          <a:p>
            <a:pPr eaLnBrk="1" hangingPunct="1"/>
            <a:r>
              <a:rPr lang="fr-FR" i="1" dirty="0">
                <a:latin typeface="Calibri" charset="0"/>
                <a:cs typeface="Calibri" charset="0"/>
              </a:rPr>
              <a:t>	aire géographique limitée ?</a:t>
            </a:r>
          </a:p>
          <a:p>
            <a:pPr eaLnBrk="1" hangingPunct="1"/>
            <a:r>
              <a:rPr lang="fr-FR" i="1" dirty="0">
                <a:latin typeface="Calibri" charset="0"/>
                <a:cs typeface="Calibri" charset="0"/>
              </a:rPr>
              <a:t>	lieu riche en ressources ?</a:t>
            </a:r>
          </a:p>
          <a:p>
            <a:pPr eaLnBrk="1" hangingPunct="1"/>
            <a:endParaRPr lang="fr-FR" dirty="0">
              <a:latin typeface="Calibri" charset="0"/>
              <a:cs typeface="Calibri" charset="0"/>
            </a:endParaRPr>
          </a:p>
          <a:p>
            <a:pPr marL="342900" indent="-342900" eaLnBrk="1" hangingPunct="1">
              <a:buClr>
                <a:srgbClr val="008000"/>
              </a:buClr>
              <a:buSzPct val="120000"/>
              <a:buFont typeface="Wingdings" charset="2"/>
              <a:buChar char="Ø"/>
            </a:pPr>
            <a:r>
              <a:rPr lang="fr-FR" dirty="0">
                <a:latin typeface="Calibri" charset="0"/>
                <a:cs typeface="Calibri" charset="0"/>
              </a:rPr>
              <a:t>Présence d’</a:t>
            </a:r>
            <a:r>
              <a:rPr lang="fr-FR" altLang="ja-JP" dirty="0">
                <a:latin typeface="Calibri" charset="0"/>
                <a:cs typeface="Calibri" charset="0"/>
              </a:rPr>
              <a:t>espèces sauvages intéressantes pour l’homme</a:t>
            </a:r>
          </a:p>
          <a:p>
            <a:pPr eaLnBrk="1" hangingPunct="1"/>
            <a:r>
              <a:rPr lang="fr-FR" dirty="0">
                <a:latin typeface="Calibri" charset="0"/>
                <a:cs typeface="Calibri" charset="0"/>
              </a:rPr>
              <a:t>	</a:t>
            </a:r>
            <a:r>
              <a:rPr lang="fr-FR" b="1" i="1" dirty="0">
                <a:latin typeface="Calibri" charset="0"/>
                <a:cs typeface="Calibri" charset="0"/>
              </a:rPr>
              <a:t>diversité</a:t>
            </a:r>
            <a:r>
              <a:rPr lang="fr-FR" i="1" dirty="0">
                <a:latin typeface="Calibri" charset="0"/>
                <a:cs typeface="Calibri" charset="0"/>
              </a:rPr>
              <a:t> génétique importante</a:t>
            </a: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0" y="40386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800">
                <a:latin typeface="Calibri" charset="0"/>
                <a:cs typeface="Calibri" charset="0"/>
              </a:rPr>
              <a:t>Conséquences …</a:t>
            </a: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3025775" y="4702175"/>
            <a:ext cx="84582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8000"/>
              </a:buClr>
              <a:buSzPct val="120000"/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Révolution néolithique : progrès techniques</a:t>
            </a:r>
          </a:p>
          <a:p>
            <a:pPr>
              <a:spcBef>
                <a:spcPct val="50000"/>
              </a:spcBef>
              <a:buClr>
                <a:srgbClr val="008000"/>
              </a:buClr>
              <a:buSzPct val="120000"/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Sédentarisation, croissance démographique</a:t>
            </a:r>
          </a:p>
          <a:p>
            <a:pPr>
              <a:spcBef>
                <a:spcPct val="50000"/>
              </a:spcBef>
              <a:buClr>
                <a:srgbClr val="008000"/>
              </a:buClr>
              <a:buSzPct val="120000"/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Pour les plantes : syndrome de domestication</a:t>
            </a:r>
          </a:p>
          <a:p>
            <a:pPr>
              <a:spcBef>
                <a:spcPct val="50000"/>
              </a:spcBef>
              <a:buClr>
                <a:srgbClr val="008000"/>
              </a:buClr>
              <a:buSzPct val="120000"/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Expansion rapide de l</a:t>
            </a:r>
            <a:r>
              <a:rPr lang="ja-JP" altLang="fr-FR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’</a:t>
            </a:r>
            <a:r>
              <a:rPr lang="fr-FR" altLang="ja-JP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agriculture</a:t>
            </a:r>
            <a:endParaRPr lang="fr-FR" sz="20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2BAC0-C55C-C54A-B1DA-DEC376DE5FA4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6493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II. Méthodes de sélection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763977" y="2016782"/>
            <a:ext cx="3778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</a:rPr>
              <a:t>1. La sélection phénotypique </a:t>
            </a:r>
          </a:p>
        </p:txBody>
      </p:sp>
      <p:pic>
        <p:nvPicPr>
          <p:cNvPr id="5" name="Image 4" descr="Wallpaper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99"/>
          <a:stretch/>
        </p:blipFill>
        <p:spPr>
          <a:xfrm>
            <a:off x="2535000" y="2806401"/>
            <a:ext cx="4024850" cy="280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25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fr-FR" sz="2800">
                <a:solidFill>
                  <a:srgbClr val="C00000"/>
                </a:solidFill>
                <a:latin typeface="+mn-lt"/>
              </a:rPr>
              <a:t>La base : la sélection massale</a:t>
            </a: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419100" y="1038225"/>
            <a:ext cx="8477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400" dirty="0"/>
              <a:t> Méthode de sélection </a:t>
            </a:r>
            <a:r>
              <a:rPr lang="fr-FR" sz="2400" dirty="0">
                <a:solidFill>
                  <a:srgbClr val="C00000"/>
                </a:solidFill>
              </a:rPr>
              <a:t>empirique</a:t>
            </a:r>
            <a:r>
              <a:rPr lang="fr-FR" sz="2400" dirty="0"/>
              <a:t>. </a:t>
            </a:r>
            <a:br>
              <a:rPr lang="fr-FR" sz="2400" dirty="0"/>
            </a:br>
            <a:r>
              <a:rPr lang="fr-FR" sz="2400" dirty="0"/>
              <a:t>A prévalu jusqu'à la fin du 19ème siècle.</a:t>
            </a:r>
          </a:p>
          <a:p>
            <a:pPr>
              <a:buFont typeface="Wingdings" pitchFamily="2" charset="2"/>
              <a:buChar char="§"/>
            </a:pPr>
            <a:endParaRPr lang="fr-FR" sz="2400" dirty="0"/>
          </a:p>
          <a:p>
            <a:pPr>
              <a:buFont typeface="Wingdings" pitchFamily="2" charset="2"/>
              <a:buChar char="§"/>
            </a:pPr>
            <a:r>
              <a:rPr lang="fr-FR" sz="2400" dirty="0"/>
              <a:t> Elle consiste à :</a:t>
            </a:r>
          </a:p>
          <a:p>
            <a:pPr lvl="1">
              <a:buFont typeface="Wingdings" pitchFamily="2" charset="2"/>
              <a:buChar char="§"/>
            </a:pPr>
            <a:r>
              <a:rPr lang="fr-FR" sz="2400" dirty="0"/>
              <a:t> </a:t>
            </a:r>
            <a:r>
              <a:rPr lang="fr-FR" sz="2400" dirty="0">
                <a:solidFill>
                  <a:srgbClr val="C00000"/>
                </a:solidFill>
              </a:rPr>
              <a:t>choisir</a:t>
            </a:r>
            <a:r>
              <a:rPr lang="fr-FR" sz="2400" dirty="0"/>
              <a:t> les plantes qui semblent les plus intéressantes </a:t>
            </a:r>
            <a:r>
              <a:rPr lang="fr-FR" sz="2400" dirty="0">
                <a:solidFill>
                  <a:srgbClr val="C00000"/>
                </a:solidFill>
              </a:rPr>
              <a:t>dans une population </a:t>
            </a:r>
          </a:p>
          <a:p>
            <a:pPr lvl="1">
              <a:buFont typeface="Wingdings" pitchFamily="2" charset="2"/>
              <a:buChar char="§"/>
            </a:pPr>
            <a:r>
              <a:rPr lang="fr-FR" sz="2400" dirty="0"/>
              <a:t> </a:t>
            </a:r>
            <a:r>
              <a:rPr lang="fr-FR" sz="2400" dirty="0">
                <a:solidFill>
                  <a:srgbClr val="C00000"/>
                </a:solidFill>
              </a:rPr>
              <a:t>utiliser leurs graines comme semences </a:t>
            </a:r>
            <a:r>
              <a:rPr lang="fr-FR" sz="2400" dirty="0"/>
              <a:t>pour la culture suivante. </a:t>
            </a:r>
          </a:p>
          <a:p>
            <a:pPr lvl="1">
              <a:buFont typeface="Wingdings" pitchFamily="2" charset="2"/>
              <a:buChar char="§"/>
            </a:pPr>
            <a:r>
              <a:rPr lang="fr-FR" sz="2400" dirty="0"/>
              <a:t> L'opération est répétée de génération en génération, ce qui permet d'améliorer progressivement les performances de la culture.</a:t>
            </a:r>
          </a:p>
          <a:p>
            <a:pPr lvl="1"/>
            <a:r>
              <a:rPr lang="fr-FR" sz="24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/>
              <a:t> Entre deux étapes de sélection, les </a:t>
            </a:r>
            <a:r>
              <a:rPr lang="fr-FR" sz="2400" dirty="0">
                <a:solidFill>
                  <a:srgbClr val="C00000"/>
                </a:solidFill>
              </a:rPr>
              <a:t>recombinaisons génétiques</a:t>
            </a:r>
            <a:r>
              <a:rPr lang="fr-FR" sz="2400" dirty="0"/>
              <a:t> se font naturellement, sans aucun contrôle humain </a:t>
            </a:r>
            <a:r>
              <a:rPr lang="fr-FR" sz="2400" dirty="0">
                <a:sym typeface="Symbol" pitchFamily="18" charset="2"/>
              </a:rPr>
              <a:t> </a:t>
            </a:r>
            <a:r>
              <a:rPr lang="fr-FR" sz="2400" dirty="0">
                <a:solidFill>
                  <a:srgbClr val="3333FF"/>
                </a:solidFill>
                <a:sym typeface="Symbol" pitchFamily="18" charset="2"/>
              </a:rPr>
              <a:t>brassage génétique et diversification</a:t>
            </a:r>
            <a:endParaRPr lang="fr-FR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167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590550" y="522288"/>
            <a:ext cx="3148013" cy="1268412"/>
            <a:chOff x="2083" y="1166"/>
            <a:chExt cx="2566" cy="1535"/>
          </a:xfrm>
        </p:grpSpPr>
        <p:sp>
          <p:nvSpPr>
            <p:cNvPr id="5" name="Line 275"/>
            <p:cNvSpPr>
              <a:spLocks noChangeShapeType="1"/>
            </p:cNvSpPr>
            <p:nvPr/>
          </p:nvSpPr>
          <p:spPr bwMode="auto">
            <a:xfrm flipV="1">
              <a:off x="2083" y="2693"/>
              <a:ext cx="38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276"/>
            <p:cNvSpPr>
              <a:spLocks/>
            </p:cNvSpPr>
            <p:nvPr/>
          </p:nvSpPr>
          <p:spPr bwMode="auto">
            <a:xfrm>
              <a:off x="2121" y="2686"/>
              <a:ext cx="45" cy="7"/>
            </a:xfrm>
            <a:custGeom>
              <a:avLst/>
              <a:gdLst>
                <a:gd name="T0" fmla="*/ 0 w 36"/>
                <a:gd name="T1" fmla="*/ 6 h 6"/>
                <a:gd name="T2" fmla="*/ 18 w 36"/>
                <a:gd name="T3" fmla="*/ 0 h 6"/>
                <a:gd name="T4" fmla="*/ 36 w 36"/>
                <a:gd name="T5" fmla="*/ 0 h 6"/>
                <a:gd name="T6" fmla="*/ 0 60000 65536"/>
                <a:gd name="T7" fmla="*/ 0 60000 65536"/>
                <a:gd name="T8" fmla="*/ 0 60000 65536"/>
                <a:gd name="T9" fmla="*/ 0 w 36"/>
                <a:gd name="T10" fmla="*/ 0 h 6"/>
                <a:gd name="T11" fmla="*/ 36 w 3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6">
                  <a:moveTo>
                    <a:pt x="0" y="6"/>
                  </a:moveTo>
                  <a:lnTo>
                    <a:pt x="18" y="0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7" name="Line 277"/>
            <p:cNvSpPr>
              <a:spLocks noChangeShapeType="1"/>
            </p:cNvSpPr>
            <p:nvPr/>
          </p:nvSpPr>
          <p:spPr bwMode="auto">
            <a:xfrm flipV="1">
              <a:off x="2166" y="2678"/>
              <a:ext cx="38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278"/>
            <p:cNvSpPr>
              <a:spLocks noChangeShapeType="1"/>
            </p:cNvSpPr>
            <p:nvPr/>
          </p:nvSpPr>
          <p:spPr bwMode="auto">
            <a:xfrm flipV="1">
              <a:off x="2204" y="2663"/>
              <a:ext cx="46" cy="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279"/>
            <p:cNvSpPr>
              <a:spLocks noChangeShapeType="1"/>
            </p:cNvSpPr>
            <p:nvPr/>
          </p:nvSpPr>
          <p:spPr bwMode="auto">
            <a:xfrm flipV="1">
              <a:off x="2250" y="2648"/>
              <a:ext cx="46" cy="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280"/>
            <p:cNvSpPr>
              <a:spLocks/>
            </p:cNvSpPr>
            <p:nvPr/>
          </p:nvSpPr>
          <p:spPr bwMode="auto">
            <a:xfrm>
              <a:off x="2296" y="2633"/>
              <a:ext cx="37" cy="15"/>
            </a:xfrm>
            <a:custGeom>
              <a:avLst/>
              <a:gdLst>
                <a:gd name="T0" fmla="*/ 0 w 30"/>
                <a:gd name="T1" fmla="*/ 12 h 12"/>
                <a:gd name="T2" fmla="*/ 12 w 30"/>
                <a:gd name="T3" fmla="*/ 6 h 12"/>
                <a:gd name="T4" fmla="*/ 30 w 30"/>
                <a:gd name="T5" fmla="*/ 0 h 12"/>
                <a:gd name="T6" fmla="*/ 0 60000 65536"/>
                <a:gd name="T7" fmla="*/ 0 60000 65536"/>
                <a:gd name="T8" fmla="*/ 0 60000 65536"/>
                <a:gd name="T9" fmla="*/ 0 w 30"/>
                <a:gd name="T10" fmla="*/ 0 h 12"/>
                <a:gd name="T11" fmla="*/ 30 w 3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12">
                  <a:moveTo>
                    <a:pt x="0" y="12"/>
                  </a:moveTo>
                  <a:lnTo>
                    <a:pt x="12" y="6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1" name="Freeform 281"/>
            <p:cNvSpPr>
              <a:spLocks/>
            </p:cNvSpPr>
            <p:nvPr/>
          </p:nvSpPr>
          <p:spPr bwMode="auto">
            <a:xfrm>
              <a:off x="2333" y="2603"/>
              <a:ext cx="46" cy="30"/>
            </a:xfrm>
            <a:custGeom>
              <a:avLst/>
              <a:gdLst>
                <a:gd name="T0" fmla="*/ 0 w 36"/>
                <a:gd name="T1" fmla="*/ 24 h 24"/>
                <a:gd name="T2" fmla="*/ 18 w 36"/>
                <a:gd name="T3" fmla="*/ 12 h 24"/>
                <a:gd name="T4" fmla="*/ 36 w 36"/>
                <a:gd name="T5" fmla="*/ 0 h 24"/>
                <a:gd name="T6" fmla="*/ 0 60000 65536"/>
                <a:gd name="T7" fmla="*/ 0 60000 65536"/>
                <a:gd name="T8" fmla="*/ 0 60000 65536"/>
                <a:gd name="T9" fmla="*/ 0 w 36"/>
                <a:gd name="T10" fmla="*/ 0 h 24"/>
                <a:gd name="T11" fmla="*/ 36 w 3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24">
                  <a:moveTo>
                    <a:pt x="0" y="24"/>
                  </a:moveTo>
                  <a:lnTo>
                    <a:pt x="18" y="12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2" name="Freeform 282"/>
            <p:cNvSpPr>
              <a:spLocks/>
            </p:cNvSpPr>
            <p:nvPr/>
          </p:nvSpPr>
          <p:spPr bwMode="auto">
            <a:xfrm>
              <a:off x="2379" y="2580"/>
              <a:ext cx="45" cy="23"/>
            </a:xfrm>
            <a:custGeom>
              <a:avLst/>
              <a:gdLst>
                <a:gd name="T0" fmla="*/ 0 w 36"/>
                <a:gd name="T1" fmla="*/ 18 h 18"/>
                <a:gd name="T2" fmla="*/ 18 w 36"/>
                <a:gd name="T3" fmla="*/ 12 h 18"/>
                <a:gd name="T4" fmla="*/ 36 w 36"/>
                <a:gd name="T5" fmla="*/ 0 h 18"/>
                <a:gd name="T6" fmla="*/ 0 60000 65536"/>
                <a:gd name="T7" fmla="*/ 0 60000 65536"/>
                <a:gd name="T8" fmla="*/ 0 60000 65536"/>
                <a:gd name="T9" fmla="*/ 0 w 36"/>
                <a:gd name="T10" fmla="*/ 0 h 18"/>
                <a:gd name="T11" fmla="*/ 36 w 3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8">
                  <a:moveTo>
                    <a:pt x="0" y="18"/>
                  </a:moveTo>
                  <a:lnTo>
                    <a:pt x="18" y="12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3" name="Freeform 283"/>
            <p:cNvSpPr>
              <a:spLocks/>
            </p:cNvSpPr>
            <p:nvPr/>
          </p:nvSpPr>
          <p:spPr bwMode="auto">
            <a:xfrm>
              <a:off x="2424" y="2542"/>
              <a:ext cx="38" cy="38"/>
            </a:xfrm>
            <a:custGeom>
              <a:avLst/>
              <a:gdLst>
                <a:gd name="T0" fmla="*/ 0 w 30"/>
                <a:gd name="T1" fmla="*/ 30 h 30"/>
                <a:gd name="T2" fmla="*/ 12 w 30"/>
                <a:gd name="T3" fmla="*/ 18 h 30"/>
                <a:gd name="T4" fmla="*/ 30 w 30"/>
                <a:gd name="T5" fmla="*/ 0 h 30"/>
                <a:gd name="T6" fmla="*/ 0 60000 65536"/>
                <a:gd name="T7" fmla="*/ 0 60000 65536"/>
                <a:gd name="T8" fmla="*/ 0 60000 65536"/>
                <a:gd name="T9" fmla="*/ 0 w 30"/>
                <a:gd name="T10" fmla="*/ 0 h 30"/>
                <a:gd name="T11" fmla="*/ 30 w 30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0">
                  <a:moveTo>
                    <a:pt x="0" y="30"/>
                  </a:moveTo>
                  <a:lnTo>
                    <a:pt x="12" y="18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4" name="Line 284"/>
            <p:cNvSpPr>
              <a:spLocks noChangeShapeType="1"/>
            </p:cNvSpPr>
            <p:nvPr/>
          </p:nvSpPr>
          <p:spPr bwMode="auto">
            <a:xfrm flipV="1">
              <a:off x="2462" y="2505"/>
              <a:ext cx="45" cy="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285"/>
            <p:cNvSpPr>
              <a:spLocks noChangeShapeType="1"/>
            </p:cNvSpPr>
            <p:nvPr/>
          </p:nvSpPr>
          <p:spPr bwMode="auto">
            <a:xfrm flipV="1">
              <a:off x="2507" y="2459"/>
              <a:ext cx="45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286"/>
            <p:cNvSpPr>
              <a:spLocks noChangeShapeType="1"/>
            </p:cNvSpPr>
            <p:nvPr/>
          </p:nvSpPr>
          <p:spPr bwMode="auto">
            <a:xfrm flipV="1">
              <a:off x="2552" y="2406"/>
              <a:ext cx="38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287"/>
            <p:cNvSpPr>
              <a:spLocks/>
            </p:cNvSpPr>
            <p:nvPr/>
          </p:nvSpPr>
          <p:spPr bwMode="auto">
            <a:xfrm>
              <a:off x="2590" y="2353"/>
              <a:ext cx="46" cy="53"/>
            </a:xfrm>
            <a:custGeom>
              <a:avLst/>
              <a:gdLst>
                <a:gd name="T0" fmla="*/ 0 w 37"/>
                <a:gd name="T1" fmla="*/ 42 h 42"/>
                <a:gd name="T2" fmla="*/ 18 w 37"/>
                <a:gd name="T3" fmla="*/ 24 h 42"/>
                <a:gd name="T4" fmla="*/ 37 w 37"/>
                <a:gd name="T5" fmla="*/ 0 h 42"/>
                <a:gd name="T6" fmla="*/ 0 60000 65536"/>
                <a:gd name="T7" fmla="*/ 0 60000 65536"/>
                <a:gd name="T8" fmla="*/ 0 60000 65536"/>
                <a:gd name="T9" fmla="*/ 0 w 37"/>
                <a:gd name="T10" fmla="*/ 0 h 42"/>
                <a:gd name="T11" fmla="*/ 37 w 37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42">
                  <a:moveTo>
                    <a:pt x="0" y="42"/>
                  </a:moveTo>
                  <a:lnTo>
                    <a:pt x="18" y="24"/>
                  </a:lnTo>
                  <a:lnTo>
                    <a:pt x="3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8" name="Freeform 288"/>
            <p:cNvSpPr>
              <a:spLocks/>
            </p:cNvSpPr>
            <p:nvPr/>
          </p:nvSpPr>
          <p:spPr bwMode="auto">
            <a:xfrm>
              <a:off x="2636" y="2285"/>
              <a:ext cx="46" cy="68"/>
            </a:xfrm>
            <a:custGeom>
              <a:avLst/>
              <a:gdLst>
                <a:gd name="T0" fmla="*/ 0 w 36"/>
                <a:gd name="T1" fmla="*/ 54 h 54"/>
                <a:gd name="T2" fmla="*/ 18 w 36"/>
                <a:gd name="T3" fmla="*/ 30 h 54"/>
                <a:gd name="T4" fmla="*/ 36 w 36"/>
                <a:gd name="T5" fmla="*/ 0 h 54"/>
                <a:gd name="T6" fmla="*/ 0 60000 65536"/>
                <a:gd name="T7" fmla="*/ 0 60000 65536"/>
                <a:gd name="T8" fmla="*/ 0 60000 65536"/>
                <a:gd name="T9" fmla="*/ 0 w 36"/>
                <a:gd name="T10" fmla="*/ 0 h 54"/>
                <a:gd name="T11" fmla="*/ 36 w 36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54">
                  <a:moveTo>
                    <a:pt x="0" y="54"/>
                  </a:moveTo>
                  <a:lnTo>
                    <a:pt x="18" y="30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19" name="Freeform 289"/>
            <p:cNvSpPr>
              <a:spLocks/>
            </p:cNvSpPr>
            <p:nvPr/>
          </p:nvSpPr>
          <p:spPr bwMode="auto">
            <a:xfrm>
              <a:off x="2682" y="2217"/>
              <a:ext cx="37" cy="68"/>
            </a:xfrm>
            <a:custGeom>
              <a:avLst/>
              <a:gdLst>
                <a:gd name="T0" fmla="*/ 0 w 30"/>
                <a:gd name="T1" fmla="*/ 54 h 54"/>
                <a:gd name="T2" fmla="*/ 12 w 30"/>
                <a:gd name="T3" fmla="*/ 30 h 54"/>
                <a:gd name="T4" fmla="*/ 30 w 30"/>
                <a:gd name="T5" fmla="*/ 0 h 54"/>
                <a:gd name="T6" fmla="*/ 0 60000 65536"/>
                <a:gd name="T7" fmla="*/ 0 60000 65536"/>
                <a:gd name="T8" fmla="*/ 0 60000 65536"/>
                <a:gd name="T9" fmla="*/ 0 w 30"/>
                <a:gd name="T10" fmla="*/ 0 h 54"/>
                <a:gd name="T11" fmla="*/ 30 w 30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54">
                  <a:moveTo>
                    <a:pt x="0" y="54"/>
                  </a:moveTo>
                  <a:lnTo>
                    <a:pt x="12" y="30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20" name="Freeform 290"/>
            <p:cNvSpPr>
              <a:spLocks/>
            </p:cNvSpPr>
            <p:nvPr/>
          </p:nvSpPr>
          <p:spPr bwMode="auto">
            <a:xfrm>
              <a:off x="2719" y="2134"/>
              <a:ext cx="46" cy="83"/>
            </a:xfrm>
            <a:custGeom>
              <a:avLst/>
              <a:gdLst>
                <a:gd name="T0" fmla="*/ 0 w 36"/>
                <a:gd name="T1" fmla="*/ 66 h 66"/>
                <a:gd name="T2" fmla="*/ 18 w 36"/>
                <a:gd name="T3" fmla="*/ 36 h 66"/>
                <a:gd name="T4" fmla="*/ 36 w 36"/>
                <a:gd name="T5" fmla="*/ 0 h 66"/>
                <a:gd name="T6" fmla="*/ 0 60000 65536"/>
                <a:gd name="T7" fmla="*/ 0 60000 65536"/>
                <a:gd name="T8" fmla="*/ 0 60000 65536"/>
                <a:gd name="T9" fmla="*/ 0 w 36"/>
                <a:gd name="T10" fmla="*/ 0 h 66"/>
                <a:gd name="T11" fmla="*/ 36 w 36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66">
                  <a:moveTo>
                    <a:pt x="0" y="66"/>
                  </a:moveTo>
                  <a:lnTo>
                    <a:pt x="18" y="36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21" name="Line 291"/>
            <p:cNvSpPr>
              <a:spLocks noChangeShapeType="1"/>
            </p:cNvSpPr>
            <p:nvPr/>
          </p:nvSpPr>
          <p:spPr bwMode="auto">
            <a:xfrm flipV="1">
              <a:off x="2765" y="2051"/>
              <a:ext cx="45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292"/>
            <p:cNvSpPr>
              <a:spLocks noChangeShapeType="1"/>
            </p:cNvSpPr>
            <p:nvPr/>
          </p:nvSpPr>
          <p:spPr bwMode="auto">
            <a:xfrm flipV="1">
              <a:off x="2810" y="1961"/>
              <a:ext cx="38" cy="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293"/>
            <p:cNvSpPr>
              <a:spLocks noChangeShapeType="1"/>
            </p:cNvSpPr>
            <p:nvPr/>
          </p:nvSpPr>
          <p:spPr bwMode="auto">
            <a:xfrm flipV="1">
              <a:off x="2848" y="1870"/>
              <a:ext cx="45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294"/>
            <p:cNvSpPr>
              <a:spLocks noChangeShapeType="1"/>
            </p:cNvSpPr>
            <p:nvPr/>
          </p:nvSpPr>
          <p:spPr bwMode="auto">
            <a:xfrm flipV="1">
              <a:off x="2893" y="1778"/>
              <a:ext cx="45" cy="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295"/>
            <p:cNvSpPr>
              <a:spLocks/>
            </p:cNvSpPr>
            <p:nvPr/>
          </p:nvSpPr>
          <p:spPr bwMode="auto">
            <a:xfrm>
              <a:off x="2938" y="1680"/>
              <a:ext cx="38" cy="98"/>
            </a:xfrm>
            <a:custGeom>
              <a:avLst/>
              <a:gdLst>
                <a:gd name="T0" fmla="*/ 0 w 30"/>
                <a:gd name="T1" fmla="*/ 78 h 78"/>
                <a:gd name="T2" fmla="*/ 12 w 30"/>
                <a:gd name="T3" fmla="*/ 36 h 78"/>
                <a:gd name="T4" fmla="*/ 30 w 30"/>
                <a:gd name="T5" fmla="*/ 0 h 78"/>
                <a:gd name="T6" fmla="*/ 0 60000 65536"/>
                <a:gd name="T7" fmla="*/ 0 60000 65536"/>
                <a:gd name="T8" fmla="*/ 0 60000 65536"/>
                <a:gd name="T9" fmla="*/ 0 w 30"/>
                <a:gd name="T10" fmla="*/ 0 h 78"/>
                <a:gd name="T11" fmla="*/ 30 w 30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78">
                  <a:moveTo>
                    <a:pt x="0" y="78"/>
                  </a:moveTo>
                  <a:lnTo>
                    <a:pt x="12" y="36"/>
                  </a:lnTo>
                  <a:lnTo>
                    <a:pt x="3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26" name="Freeform 296"/>
            <p:cNvSpPr>
              <a:spLocks/>
            </p:cNvSpPr>
            <p:nvPr/>
          </p:nvSpPr>
          <p:spPr bwMode="auto">
            <a:xfrm>
              <a:off x="2976" y="1589"/>
              <a:ext cx="45" cy="91"/>
            </a:xfrm>
            <a:custGeom>
              <a:avLst/>
              <a:gdLst>
                <a:gd name="T0" fmla="*/ 0 w 36"/>
                <a:gd name="T1" fmla="*/ 72 h 72"/>
                <a:gd name="T2" fmla="*/ 18 w 36"/>
                <a:gd name="T3" fmla="*/ 36 h 72"/>
                <a:gd name="T4" fmla="*/ 36 w 36"/>
                <a:gd name="T5" fmla="*/ 0 h 72"/>
                <a:gd name="T6" fmla="*/ 0 60000 65536"/>
                <a:gd name="T7" fmla="*/ 0 60000 65536"/>
                <a:gd name="T8" fmla="*/ 0 60000 65536"/>
                <a:gd name="T9" fmla="*/ 0 w 36"/>
                <a:gd name="T10" fmla="*/ 0 h 72"/>
                <a:gd name="T11" fmla="*/ 36 w 36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72">
                  <a:moveTo>
                    <a:pt x="0" y="72"/>
                  </a:moveTo>
                  <a:lnTo>
                    <a:pt x="18" y="36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27" name="Line 297"/>
            <p:cNvSpPr>
              <a:spLocks noChangeShapeType="1"/>
            </p:cNvSpPr>
            <p:nvPr/>
          </p:nvSpPr>
          <p:spPr bwMode="auto">
            <a:xfrm flipV="1">
              <a:off x="3021" y="1506"/>
              <a:ext cx="39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298"/>
            <p:cNvSpPr>
              <a:spLocks noChangeShapeType="1"/>
            </p:cNvSpPr>
            <p:nvPr/>
          </p:nvSpPr>
          <p:spPr bwMode="auto">
            <a:xfrm flipV="1">
              <a:off x="3060" y="1423"/>
              <a:ext cx="46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299"/>
            <p:cNvSpPr>
              <a:spLocks noChangeShapeType="1"/>
            </p:cNvSpPr>
            <p:nvPr/>
          </p:nvSpPr>
          <p:spPr bwMode="auto">
            <a:xfrm flipV="1">
              <a:off x="3106" y="1347"/>
              <a:ext cx="45" cy="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300"/>
            <p:cNvSpPr>
              <a:spLocks noChangeShapeType="1"/>
            </p:cNvSpPr>
            <p:nvPr/>
          </p:nvSpPr>
          <p:spPr bwMode="auto">
            <a:xfrm flipV="1">
              <a:off x="3151" y="1287"/>
              <a:ext cx="38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301"/>
            <p:cNvSpPr>
              <a:spLocks noChangeShapeType="1"/>
            </p:cNvSpPr>
            <p:nvPr/>
          </p:nvSpPr>
          <p:spPr bwMode="auto">
            <a:xfrm flipV="1">
              <a:off x="3189" y="1234"/>
              <a:ext cx="45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302"/>
            <p:cNvSpPr>
              <a:spLocks noChangeShapeType="1"/>
            </p:cNvSpPr>
            <p:nvPr/>
          </p:nvSpPr>
          <p:spPr bwMode="auto">
            <a:xfrm flipV="1">
              <a:off x="3234" y="1196"/>
              <a:ext cx="45" cy="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Line 303"/>
            <p:cNvSpPr>
              <a:spLocks noChangeShapeType="1"/>
            </p:cNvSpPr>
            <p:nvPr/>
          </p:nvSpPr>
          <p:spPr bwMode="auto">
            <a:xfrm flipV="1">
              <a:off x="3279" y="1174"/>
              <a:ext cx="38" cy="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304"/>
            <p:cNvSpPr>
              <a:spLocks noChangeShapeType="1"/>
            </p:cNvSpPr>
            <p:nvPr/>
          </p:nvSpPr>
          <p:spPr bwMode="auto">
            <a:xfrm flipV="1">
              <a:off x="3317" y="1166"/>
              <a:ext cx="45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Line 305"/>
            <p:cNvSpPr>
              <a:spLocks noChangeShapeType="1"/>
            </p:cNvSpPr>
            <p:nvPr/>
          </p:nvSpPr>
          <p:spPr bwMode="auto">
            <a:xfrm>
              <a:off x="3362" y="1166"/>
              <a:ext cx="46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306"/>
            <p:cNvSpPr>
              <a:spLocks noChangeShapeType="1"/>
            </p:cNvSpPr>
            <p:nvPr/>
          </p:nvSpPr>
          <p:spPr bwMode="auto">
            <a:xfrm>
              <a:off x="3408" y="1174"/>
              <a:ext cx="39" cy="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Line 307"/>
            <p:cNvSpPr>
              <a:spLocks noChangeShapeType="1"/>
            </p:cNvSpPr>
            <p:nvPr/>
          </p:nvSpPr>
          <p:spPr bwMode="auto">
            <a:xfrm>
              <a:off x="3447" y="1196"/>
              <a:ext cx="45" cy="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Line 308"/>
            <p:cNvSpPr>
              <a:spLocks noChangeShapeType="1"/>
            </p:cNvSpPr>
            <p:nvPr/>
          </p:nvSpPr>
          <p:spPr bwMode="auto">
            <a:xfrm>
              <a:off x="3492" y="1234"/>
              <a:ext cx="45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309"/>
            <p:cNvSpPr>
              <a:spLocks noChangeShapeType="1"/>
            </p:cNvSpPr>
            <p:nvPr/>
          </p:nvSpPr>
          <p:spPr bwMode="auto">
            <a:xfrm>
              <a:off x="3537" y="1287"/>
              <a:ext cx="38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310"/>
            <p:cNvSpPr>
              <a:spLocks noChangeShapeType="1"/>
            </p:cNvSpPr>
            <p:nvPr/>
          </p:nvSpPr>
          <p:spPr bwMode="auto">
            <a:xfrm>
              <a:off x="3575" y="1347"/>
              <a:ext cx="45" cy="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311"/>
            <p:cNvSpPr>
              <a:spLocks noChangeShapeType="1"/>
            </p:cNvSpPr>
            <p:nvPr/>
          </p:nvSpPr>
          <p:spPr bwMode="auto">
            <a:xfrm>
              <a:off x="3620" y="1423"/>
              <a:ext cx="45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312"/>
            <p:cNvSpPr>
              <a:spLocks noChangeShapeType="1"/>
            </p:cNvSpPr>
            <p:nvPr/>
          </p:nvSpPr>
          <p:spPr bwMode="auto">
            <a:xfrm>
              <a:off x="3665" y="1506"/>
              <a:ext cx="38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Line 313"/>
            <p:cNvSpPr>
              <a:spLocks noChangeShapeType="1"/>
            </p:cNvSpPr>
            <p:nvPr/>
          </p:nvSpPr>
          <p:spPr bwMode="auto">
            <a:xfrm>
              <a:off x="3703" y="1589"/>
              <a:ext cx="45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314"/>
            <p:cNvSpPr>
              <a:spLocks/>
            </p:cNvSpPr>
            <p:nvPr/>
          </p:nvSpPr>
          <p:spPr bwMode="auto">
            <a:xfrm>
              <a:off x="3748" y="1680"/>
              <a:ext cx="46" cy="98"/>
            </a:xfrm>
            <a:custGeom>
              <a:avLst/>
              <a:gdLst>
                <a:gd name="T0" fmla="*/ 0 w 36"/>
                <a:gd name="T1" fmla="*/ 0 h 78"/>
                <a:gd name="T2" fmla="*/ 18 w 36"/>
                <a:gd name="T3" fmla="*/ 36 h 78"/>
                <a:gd name="T4" fmla="*/ 36 w 36"/>
                <a:gd name="T5" fmla="*/ 78 h 78"/>
                <a:gd name="T6" fmla="*/ 0 60000 65536"/>
                <a:gd name="T7" fmla="*/ 0 60000 65536"/>
                <a:gd name="T8" fmla="*/ 0 60000 65536"/>
                <a:gd name="T9" fmla="*/ 0 w 36"/>
                <a:gd name="T10" fmla="*/ 0 h 78"/>
                <a:gd name="T11" fmla="*/ 36 w 3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78">
                  <a:moveTo>
                    <a:pt x="0" y="0"/>
                  </a:moveTo>
                  <a:lnTo>
                    <a:pt x="18" y="36"/>
                  </a:lnTo>
                  <a:lnTo>
                    <a:pt x="36" y="7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45" name="Line 315"/>
            <p:cNvSpPr>
              <a:spLocks noChangeShapeType="1"/>
            </p:cNvSpPr>
            <p:nvPr/>
          </p:nvSpPr>
          <p:spPr bwMode="auto">
            <a:xfrm>
              <a:off x="3794" y="1778"/>
              <a:ext cx="37" cy="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316"/>
            <p:cNvSpPr>
              <a:spLocks/>
            </p:cNvSpPr>
            <p:nvPr/>
          </p:nvSpPr>
          <p:spPr bwMode="auto">
            <a:xfrm>
              <a:off x="3831" y="1870"/>
              <a:ext cx="47" cy="91"/>
            </a:xfrm>
            <a:custGeom>
              <a:avLst/>
              <a:gdLst>
                <a:gd name="T0" fmla="*/ 0 w 37"/>
                <a:gd name="T1" fmla="*/ 0 h 72"/>
                <a:gd name="T2" fmla="*/ 19 w 37"/>
                <a:gd name="T3" fmla="*/ 36 h 72"/>
                <a:gd name="T4" fmla="*/ 37 w 37"/>
                <a:gd name="T5" fmla="*/ 72 h 72"/>
                <a:gd name="T6" fmla="*/ 0 60000 65536"/>
                <a:gd name="T7" fmla="*/ 0 60000 65536"/>
                <a:gd name="T8" fmla="*/ 0 60000 65536"/>
                <a:gd name="T9" fmla="*/ 0 w 37"/>
                <a:gd name="T10" fmla="*/ 0 h 72"/>
                <a:gd name="T11" fmla="*/ 37 w 37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72">
                  <a:moveTo>
                    <a:pt x="0" y="0"/>
                  </a:moveTo>
                  <a:lnTo>
                    <a:pt x="19" y="36"/>
                  </a:lnTo>
                  <a:lnTo>
                    <a:pt x="37" y="7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47" name="Line 317"/>
            <p:cNvSpPr>
              <a:spLocks noChangeShapeType="1"/>
            </p:cNvSpPr>
            <p:nvPr/>
          </p:nvSpPr>
          <p:spPr bwMode="auto">
            <a:xfrm>
              <a:off x="3878" y="1961"/>
              <a:ext cx="38" cy="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318"/>
            <p:cNvSpPr>
              <a:spLocks noChangeShapeType="1"/>
            </p:cNvSpPr>
            <p:nvPr/>
          </p:nvSpPr>
          <p:spPr bwMode="auto">
            <a:xfrm>
              <a:off x="3916" y="2051"/>
              <a:ext cx="45" cy="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319"/>
            <p:cNvSpPr>
              <a:spLocks/>
            </p:cNvSpPr>
            <p:nvPr/>
          </p:nvSpPr>
          <p:spPr bwMode="auto">
            <a:xfrm>
              <a:off x="3961" y="2134"/>
              <a:ext cx="45" cy="83"/>
            </a:xfrm>
            <a:custGeom>
              <a:avLst/>
              <a:gdLst>
                <a:gd name="T0" fmla="*/ 0 w 36"/>
                <a:gd name="T1" fmla="*/ 0 h 66"/>
                <a:gd name="T2" fmla="*/ 18 w 36"/>
                <a:gd name="T3" fmla="*/ 36 h 66"/>
                <a:gd name="T4" fmla="*/ 36 w 36"/>
                <a:gd name="T5" fmla="*/ 66 h 66"/>
                <a:gd name="T6" fmla="*/ 0 60000 65536"/>
                <a:gd name="T7" fmla="*/ 0 60000 65536"/>
                <a:gd name="T8" fmla="*/ 0 60000 65536"/>
                <a:gd name="T9" fmla="*/ 0 w 36"/>
                <a:gd name="T10" fmla="*/ 0 h 66"/>
                <a:gd name="T11" fmla="*/ 36 w 36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66">
                  <a:moveTo>
                    <a:pt x="0" y="0"/>
                  </a:moveTo>
                  <a:lnTo>
                    <a:pt x="18" y="36"/>
                  </a:lnTo>
                  <a:lnTo>
                    <a:pt x="36" y="6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0" name="Freeform 320"/>
            <p:cNvSpPr>
              <a:spLocks/>
            </p:cNvSpPr>
            <p:nvPr/>
          </p:nvSpPr>
          <p:spPr bwMode="auto">
            <a:xfrm>
              <a:off x="4006" y="2217"/>
              <a:ext cx="38" cy="68"/>
            </a:xfrm>
            <a:custGeom>
              <a:avLst/>
              <a:gdLst>
                <a:gd name="T0" fmla="*/ 0 w 30"/>
                <a:gd name="T1" fmla="*/ 0 h 54"/>
                <a:gd name="T2" fmla="*/ 12 w 30"/>
                <a:gd name="T3" fmla="*/ 30 h 54"/>
                <a:gd name="T4" fmla="*/ 30 w 30"/>
                <a:gd name="T5" fmla="*/ 54 h 54"/>
                <a:gd name="T6" fmla="*/ 0 60000 65536"/>
                <a:gd name="T7" fmla="*/ 0 60000 65536"/>
                <a:gd name="T8" fmla="*/ 0 60000 65536"/>
                <a:gd name="T9" fmla="*/ 0 w 30"/>
                <a:gd name="T10" fmla="*/ 0 h 54"/>
                <a:gd name="T11" fmla="*/ 30 w 30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54">
                  <a:moveTo>
                    <a:pt x="0" y="0"/>
                  </a:moveTo>
                  <a:lnTo>
                    <a:pt x="12" y="30"/>
                  </a:lnTo>
                  <a:lnTo>
                    <a:pt x="30" y="5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1" name="Freeform 321"/>
            <p:cNvSpPr>
              <a:spLocks/>
            </p:cNvSpPr>
            <p:nvPr/>
          </p:nvSpPr>
          <p:spPr bwMode="auto">
            <a:xfrm>
              <a:off x="4044" y="2285"/>
              <a:ext cx="45" cy="68"/>
            </a:xfrm>
            <a:custGeom>
              <a:avLst/>
              <a:gdLst>
                <a:gd name="T0" fmla="*/ 0 w 36"/>
                <a:gd name="T1" fmla="*/ 0 h 54"/>
                <a:gd name="T2" fmla="*/ 18 w 36"/>
                <a:gd name="T3" fmla="*/ 30 h 54"/>
                <a:gd name="T4" fmla="*/ 36 w 36"/>
                <a:gd name="T5" fmla="*/ 54 h 54"/>
                <a:gd name="T6" fmla="*/ 0 60000 65536"/>
                <a:gd name="T7" fmla="*/ 0 60000 65536"/>
                <a:gd name="T8" fmla="*/ 0 60000 65536"/>
                <a:gd name="T9" fmla="*/ 0 w 36"/>
                <a:gd name="T10" fmla="*/ 0 h 54"/>
                <a:gd name="T11" fmla="*/ 36 w 36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54">
                  <a:moveTo>
                    <a:pt x="0" y="0"/>
                  </a:moveTo>
                  <a:lnTo>
                    <a:pt x="18" y="30"/>
                  </a:lnTo>
                  <a:lnTo>
                    <a:pt x="36" y="5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2" name="Freeform 322"/>
            <p:cNvSpPr>
              <a:spLocks/>
            </p:cNvSpPr>
            <p:nvPr/>
          </p:nvSpPr>
          <p:spPr bwMode="auto">
            <a:xfrm>
              <a:off x="4089" y="2353"/>
              <a:ext cx="46" cy="53"/>
            </a:xfrm>
            <a:custGeom>
              <a:avLst/>
              <a:gdLst>
                <a:gd name="T0" fmla="*/ 0 w 36"/>
                <a:gd name="T1" fmla="*/ 0 h 42"/>
                <a:gd name="T2" fmla="*/ 18 w 36"/>
                <a:gd name="T3" fmla="*/ 24 h 42"/>
                <a:gd name="T4" fmla="*/ 36 w 36"/>
                <a:gd name="T5" fmla="*/ 42 h 42"/>
                <a:gd name="T6" fmla="*/ 0 60000 65536"/>
                <a:gd name="T7" fmla="*/ 0 60000 65536"/>
                <a:gd name="T8" fmla="*/ 0 60000 65536"/>
                <a:gd name="T9" fmla="*/ 0 w 36"/>
                <a:gd name="T10" fmla="*/ 0 h 42"/>
                <a:gd name="T11" fmla="*/ 36 w 3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42">
                  <a:moveTo>
                    <a:pt x="0" y="0"/>
                  </a:moveTo>
                  <a:lnTo>
                    <a:pt x="18" y="24"/>
                  </a:lnTo>
                  <a:lnTo>
                    <a:pt x="36" y="4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3" name="Line 323"/>
            <p:cNvSpPr>
              <a:spLocks noChangeShapeType="1"/>
            </p:cNvSpPr>
            <p:nvPr/>
          </p:nvSpPr>
          <p:spPr bwMode="auto">
            <a:xfrm>
              <a:off x="4135" y="2406"/>
              <a:ext cx="3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Line 324"/>
            <p:cNvSpPr>
              <a:spLocks noChangeShapeType="1"/>
            </p:cNvSpPr>
            <p:nvPr/>
          </p:nvSpPr>
          <p:spPr bwMode="auto">
            <a:xfrm>
              <a:off x="4172" y="2459"/>
              <a:ext cx="46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Line 325"/>
            <p:cNvSpPr>
              <a:spLocks noChangeShapeType="1"/>
            </p:cNvSpPr>
            <p:nvPr/>
          </p:nvSpPr>
          <p:spPr bwMode="auto">
            <a:xfrm>
              <a:off x="4218" y="2505"/>
              <a:ext cx="46" cy="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26"/>
            <p:cNvSpPr>
              <a:spLocks/>
            </p:cNvSpPr>
            <p:nvPr/>
          </p:nvSpPr>
          <p:spPr bwMode="auto">
            <a:xfrm>
              <a:off x="4264" y="2542"/>
              <a:ext cx="38" cy="38"/>
            </a:xfrm>
            <a:custGeom>
              <a:avLst/>
              <a:gdLst>
                <a:gd name="T0" fmla="*/ 0 w 30"/>
                <a:gd name="T1" fmla="*/ 0 h 30"/>
                <a:gd name="T2" fmla="*/ 12 w 30"/>
                <a:gd name="T3" fmla="*/ 18 h 30"/>
                <a:gd name="T4" fmla="*/ 30 w 30"/>
                <a:gd name="T5" fmla="*/ 30 h 30"/>
                <a:gd name="T6" fmla="*/ 0 60000 65536"/>
                <a:gd name="T7" fmla="*/ 0 60000 65536"/>
                <a:gd name="T8" fmla="*/ 0 60000 65536"/>
                <a:gd name="T9" fmla="*/ 0 w 30"/>
                <a:gd name="T10" fmla="*/ 0 h 30"/>
                <a:gd name="T11" fmla="*/ 30 w 30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0">
                  <a:moveTo>
                    <a:pt x="0" y="0"/>
                  </a:moveTo>
                  <a:lnTo>
                    <a:pt x="12" y="18"/>
                  </a:lnTo>
                  <a:lnTo>
                    <a:pt x="30" y="3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7" name="Freeform 327"/>
            <p:cNvSpPr>
              <a:spLocks/>
            </p:cNvSpPr>
            <p:nvPr/>
          </p:nvSpPr>
          <p:spPr bwMode="auto">
            <a:xfrm>
              <a:off x="4302" y="2580"/>
              <a:ext cx="45" cy="23"/>
            </a:xfrm>
            <a:custGeom>
              <a:avLst/>
              <a:gdLst>
                <a:gd name="T0" fmla="*/ 0 w 36"/>
                <a:gd name="T1" fmla="*/ 0 h 18"/>
                <a:gd name="T2" fmla="*/ 18 w 36"/>
                <a:gd name="T3" fmla="*/ 12 h 18"/>
                <a:gd name="T4" fmla="*/ 36 w 36"/>
                <a:gd name="T5" fmla="*/ 18 h 18"/>
                <a:gd name="T6" fmla="*/ 0 60000 65536"/>
                <a:gd name="T7" fmla="*/ 0 60000 65536"/>
                <a:gd name="T8" fmla="*/ 0 60000 65536"/>
                <a:gd name="T9" fmla="*/ 0 w 36"/>
                <a:gd name="T10" fmla="*/ 0 h 18"/>
                <a:gd name="T11" fmla="*/ 36 w 36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8">
                  <a:moveTo>
                    <a:pt x="0" y="0"/>
                  </a:moveTo>
                  <a:lnTo>
                    <a:pt x="18" y="12"/>
                  </a:lnTo>
                  <a:lnTo>
                    <a:pt x="36" y="1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8" name="Freeform 328"/>
            <p:cNvSpPr>
              <a:spLocks/>
            </p:cNvSpPr>
            <p:nvPr/>
          </p:nvSpPr>
          <p:spPr bwMode="auto">
            <a:xfrm>
              <a:off x="4347" y="2603"/>
              <a:ext cx="45" cy="30"/>
            </a:xfrm>
            <a:custGeom>
              <a:avLst/>
              <a:gdLst>
                <a:gd name="T0" fmla="*/ 0 w 36"/>
                <a:gd name="T1" fmla="*/ 0 h 24"/>
                <a:gd name="T2" fmla="*/ 18 w 36"/>
                <a:gd name="T3" fmla="*/ 12 h 24"/>
                <a:gd name="T4" fmla="*/ 36 w 36"/>
                <a:gd name="T5" fmla="*/ 24 h 24"/>
                <a:gd name="T6" fmla="*/ 0 60000 65536"/>
                <a:gd name="T7" fmla="*/ 0 60000 65536"/>
                <a:gd name="T8" fmla="*/ 0 60000 65536"/>
                <a:gd name="T9" fmla="*/ 0 w 36"/>
                <a:gd name="T10" fmla="*/ 0 h 24"/>
                <a:gd name="T11" fmla="*/ 36 w 3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24">
                  <a:moveTo>
                    <a:pt x="0" y="0"/>
                  </a:moveTo>
                  <a:lnTo>
                    <a:pt x="18" y="12"/>
                  </a:lnTo>
                  <a:lnTo>
                    <a:pt x="36" y="2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9" name="Freeform 329"/>
            <p:cNvSpPr>
              <a:spLocks/>
            </p:cNvSpPr>
            <p:nvPr/>
          </p:nvSpPr>
          <p:spPr bwMode="auto">
            <a:xfrm>
              <a:off x="4392" y="2633"/>
              <a:ext cx="38" cy="15"/>
            </a:xfrm>
            <a:custGeom>
              <a:avLst/>
              <a:gdLst>
                <a:gd name="T0" fmla="*/ 0 w 30"/>
                <a:gd name="T1" fmla="*/ 0 h 12"/>
                <a:gd name="T2" fmla="*/ 12 w 30"/>
                <a:gd name="T3" fmla="*/ 6 h 12"/>
                <a:gd name="T4" fmla="*/ 30 w 30"/>
                <a:gd name="T5" fmla="*/ 12 h 12"/>
                <a:gd name="T6" fmla="*/ 0 60000 65536"/>
                <a:gd name="T7" fmla="*/ 0 60000 65536"/>
                <a:gd name="T8" fmla="*/ 0 60000 65536"/>
                <a:gd name="T9" fmla="*/ 0 w 30"/>
                <a:gd name="T10" fmla="*/ 0 h 12"/>
                <a:gd name="T11" fmla="*/ 30 w 3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12">
                  <a:moveTo>
                    <a:pt x="0" y="0"/>
                  </a:moveTo>
                  <a:lnTo>
                    <a:pt x="12" y="6"/>
                  </a:lnTo>
                  <a:lnTo>
                    <a:pt x="30" y="1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60" name="Line 330"/>
            <p:cNvSpPr>
              <a:spLocks noChangeShapeType="1"/>
            </p:cNvSpPr>
            <p:nvPr/>
          </p:nvSpPr>
          <p:spPr bwMode="auto">
            <a:xfrm>
              <a:off x="4430" y="2648"/>
              <a:ext cx="45" cy="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Line 331"/>
            <p:cNvSpPr>
              <a:spLocks noChangeShapeType="1"/>
            </p:cNvSpPr>
            <p:nvPr/>
          </p:nvSpPr>
          <p:spPr bwMode="auto">
            <a:xfrm>
              <a:off x="4475" y="2663"/>
              <a:ext cx="46" cy="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332"/>
            <p:cNvSpPr>
              <a:spLocks noChangeShapeType="1"/>
            </p:cNvSpPr>
            <p:nvPr/>
          </p:nvSpPr>
          <p:spPr bwMode="auto">
            <a:xfrm>
              <a:off x="4521" y="2678"/>
              <a:ext cx="37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Line 333"/>
            <p:cNvSpPr>
              <a:spLocks noChangeShapeType="1"/>
            </p:cNvSpPr>
            <p:nvPr/>
          </p:nvSpPr>
          <p:spPr bwMode="auto">
            <a:xfrm>
              <a:off x="4558" y="2686"/>
              <a:ext cx="46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Line 334"/>
            <p:cNvSpPr>
              <a:spLocks noChangeShapeType="1"/>
            </p:cNvSpPr>
            <p:nvPr/>
          </p:nvSpPr>
          <p:spPr bwMode="auto">
            <a:xfrm>
              <a:off x="4604" y="2693"/>
              <a:ext cx="45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5" name="Group 186"/>
          <p:cNvGrpSpPr>
            <a:grpSpLocks/>
          </p:cNvGrpSpPr>
          <p:nvPr/>
        </p:nvGrpSpPr>
        <p:grpSpPr bwMode="auto">
          <a:xfrm>
            <a:off x="165100" y="333375"/>
            <a:ext cx="4468813" cy="1762125"/>
            <a:chOff x="104" y="210"/>
            <a:chExt cx="2815" cy="1110"/>
          </a:xfrm>
        </p:grpSpPr>
        <p:sp>
          <p:nvSpPr>
            <p:cNvPr id="66" name="Text Box 337"/>
            <p:cNvSpPr txBox="1">
              <a:spLocks noChangeArrowheads="1"/>
            </p:cNvSpPr>
            <p:nvPr/>
          </p:nvSpPr>
          <p:spPr bwMode="auto">
            <a:xfrm>
              <a:off x="2803" y="956"/>
              <a:ext cx="1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1400" b="1">
                <a:latin typeface="Verdana" charset="0"/>
              </a:endParaRPr>
            </a:p>
          </p:txBody>
        </p:sp>
        <p:sp>
          <p:nvSpPr>
            <p:cNvPr id="67" name="Line 335"/>
            <p:cNvSpPr>
              <a:spLocks noChangeShapeType="1"/>
            </p:cNvSpPr>
            <p:nvPr/>
          </p:nvSpPr>
          <p:spPr bwMode="auto">
            <a:xfrm>
              <a:off x="324" y="211"/>
              <a:ext cx="0" cy="9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336"/>
            <p:cNvSpPr>
              <a:spLocks noChangeShapeType="1"/>
            </p:cNvSpPr>
            <p:nvPr/>
          </p:nvSpPr>
          <p:spPr bwMode="auto">
            <a:xfrm flipV="1">
              <a:off x="324" y="1143"/>
              <a:ext cx="2512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Text Box 338"/>
            <p:cNvSpPr txBox="1">
              <a:spLocks noChangeArrowheads="1"/>
            </p:cNvSpPr>
            <p:nvPr/>
          </p:nvSpPr>
          <p:spPr bwMode="auto">
            <a:xfrm>
              <a:off x="104" y="210"/>
              <a:ext cx="19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2000">
                  <a:latin typeface="Comic Sans MS" charset="0"/>
                </a:rPr>
                <a:t>f</a:t>
              </a:r>
              <a:endParaRPr lang="en-US" sz="2000">
                <a:latin typeface="Comic Sans MS" charset="0"/>
              </a:endParaRPr>
            </a:p>
          </p:txBody>
        </p:sp>
        <p:sp>
          <p:nvSpPr>
            <p:cNvPr id="70" name="Text Box 600"/>
            <p:cNvSpPr txBox="1">
              <a:spLocks noChangeArrowheads="1"/>
            </p:cNvSpPr>
            <p:nvPr/>
          </p:nvSpPr>
          <p:spPr bwMode="auto">
            <a:xfrm>
              <a:off x="2710" y="1147"/>
              <a:ext cx="1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sz="1200">
                  <a:latin typeface="Tahoma" charset="0"/>
                </a:rPr>
                <a:t>+</a:t>
              </a:r>
            </a:p>
          </p:txBody>
        </p:sp>
      </p:grpSp>
      <p:sp>
        <p:nvSpPr>
          <p:cNvPr id="71" name="Line 192"/>
          <p:cNvSpPr>
            <a:spLocks noChangeShapeType="1"/>
          </p:cNvSpPr>
          <p:nvPr/>
        </p:nvSpPr>
        <p:spPr bwMode="auto">
          <a:xfrm>
            <a:off x="2146300" y="368300"/>
            <a:ext cx="0" cy="1435100"/>
          </a:xfrm>
          <a:prstGeom prst="line">
            <a:avLst/>
          </a:prstGeom>
          <a:noFill/>
          <a:ln w="222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" name="Line 336"/>
          <p:cNvSpPr>
            <a:spLocks noChangeShapeType="1"/>
          </p:cNvSpPr>
          <p:nvPr/>
        </p:nvSpPr>
        <p:spPr bwMode="auto">
          <a:xfrm flipV="1">
            <a:off x="514350" y="1814513"/>
            <a:ext cx="39878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73" name="Group 279"/>
          <p:cNvGrpSpPr>
            <a:grpSpLocks/>
          </p:cNvGrpSpPr>
          <p:nvPr/>
        </p:nvGrpSpPr>
        <p:grpSpPr bwMode="auto">
          <a:xfrm>
            <a:off x="2079625" y="88900"/>
            <a:ext cx="2060575" cy="1549400"/>
            <a:chOff x="1310" y="56"/>
            <a:chExt cx="1298" cy="976"/>
          </a:xfrm>
        </p:grpSpPr>
        <p:sp>
          <p:nvSpPr>
            <p:cNvPr id="74" name="AutoShape 280"/>
            <p:cNvSpPr>
              <a:spLocks noChangeArrowheads="1"/>
            </p:cNvSpPr>
            <p:nvPr/>
          </p:nvSpPr>
          <p:spPr bwMode="auto">
            <a:xfrm>
              <a:off x="1344" y="944"/>
              <a:ext cx="456" cy="88"/>
            </a:xfrm>
            <a:prstGeom prst="leftRightArrow">
              <a:avLst>
                <a:gd name="adj1" fmla="val 50000"/>
                <a:gd name="adj2" fmla="val 103636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" name="Text Box 281"/>
            <p:cNvSpPr txBox="1">
              <a:spLocks noChangeArrowheads="1"/>
            </p:cNvSpPr>
            <p:nvPr/>
          </p:nvSpPr>
          <p:spPr bwMode="auto">
            <a:xfrm>
              <a:off x="1310" y="56"/>
              <a:ext cx="1298" cy="237"/>
            </a:xfrm>
            <a:prstGeom prst="rect">
              <a:avLst/>
            </a:prstGeom>
            <a:noFill/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CC3300"/>
                  </a:solidFill>
                </a:rPr>
                <a:t>Progrès génétique</a:t>
              </a:r>
            </a:p>
          </p:txBody>
        </p:sp>
        <p:cxnSp>
          <p:nvCxnSpPr>
            <p:cNvPr id="76" name="AutoShape 282"/>
            <p:cNvCxnSpPr>
              <a:cxnSpLocks noChangeShapeType="1"/>
              <a:stCxn id="75" idx="2"/>
              <a:endCxn id="74" idx="1"/>
            </p:cNvCxnSpPr>
            <p:nvPr/>
          </p:nvCxnSpPr>
          <p:spPr bwMode="auto">
            <a:xfrm flipH="1">
              <a:off x="1572" y="293"/>
              <a:ext cx="387" cy="673"/>
            </a:xfrm>
            <a:prstGeom prst="straightConnector1">
              <a:avLst/>
            </a:prstGeom>
            <a:noFill/>
            <a:ln w="2222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7" name="Group 307"/>
          <p:cNvGrpSpPr>
            <a:grpSpLocks/>
          </p:cNvGrpSpPr>
          <p:nvPr/>
        </p:nvGrpSpPr>
        <p:grpSpPr bwMode="auto">
          <a:xfrm>
            <a:off x="165100" y="582613"/>
            <a:ext cx="4724400" cy="3049587"/>
            <a:chOff x="104" y="367"/>
            <a:chExt cx="2976" cy="1921"/>
          </a:xfrm>
        </p:grpSpPr>
        <p:grpSp>
          <p:nvGrpSpPr>
            <p:cNvPr id="78" name="Group 306"/>
            <p:cNvGrpSpPr>
              <a:grpSpLocks/>
            </p:cNvGrpSpPr>
            <p:nvPr/>
          </p:nvGrpSpPr>
          <p:grpSpPr bwMode="auto">
            <a:xfrm>
              <a:off x="104" y="888"/>
              <a:ext cx="2815" cy="1400"/>
              <a:chOff x="104" y="888"/>
              <a:chExt cx="2815" cy="1400"/>
            </a:xfrm>
          </p:grpSpPr>
          <p:grpSp>
            <p:nvGrpSpPr>
              <p:cNvPr id="84" name="Group 2"/>
              <p:cNvGrpSpPr>
                <a:grpSpLocks/>
              </p:cNvGrpSpPr>
              <p:nvPr/>
            </p:nvGrpSpPr>
            <p:grpSpPr bwMode="auto">
              <a:xfrm>
                <a:off x="935" y="1318"/>
                <a:ext cx="1709" cy="782"/>
                <a:chOff x="2083" y="1166"/>
                <a:chExt cx="2566" cy="1535"/>
              </a:xfrm>
            </p:grpSpPr>
            <p:sp>
              <p:nvSpPr>
                <p:cNvPr id="95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2083" y="2693"/>
                  <a:ext cx="38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" name="Freeform 276"/>
                <p:cNvSpPr>
                  <a:spLocks/>
                </p:cNvSpPr>
                <p:nvPr/>
              </p:nvSpPr>
              <p:spPr bwMode="auto">
                <a:xfrm>
                  <a:off x="2121" y="2686"/>
                  <a:ext cx="45" cy="7"/>
                </a:xfrm>
                <a:custGeom>
                  <a:avLst/>
                  <a:gdLst>
                    <a:gd name="T0" fmla="*/ 0 w 36"/>
                    <a:gd name="T1" fmla="*/ 6 h 6"/>
                    <a:gd name="T2" fmla="*/ 18 w 36"/>
                    <a:gd name="T3" fmla="*/ 0 h 6"/>
                    <a:gd name="T4" fmla="*/ 36 w 36"/>
                    <a:gd name="T5" fmla="*/ 0 h 6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6"/>
                    <a:gd name="T11" fmla="*/ 36 w 36"/>
                    <a:gd name="T12" fmla="*/ 6 h 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6">
                      <a:moveTo>
                        <a:pt x="0" y="6"/>
                      </a:moveTo>
                      <a:lnTo>
                        <a:pt x="18" y="0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97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2166" y="2678"/>
                  <a:ext cx="38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2204" y="2663"/>
                  <a:ext cx="46" cy="1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" name="Line 279"/>
                <p:cNvSpPr>
                  <a:spLocks noChangeShapeType="1"/>
                </p:cNvSpPr>
                <p:nvPr/>
              </p:nvSpPr>
              <p:spPr bwMode="auto">
                <a:xfrm flipV="1">
                  <a:off x="2250" y="2648"/>
                  <a:ext cx="46" cy="1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" name="Freeform 280"/>
                <p:cNvSpPr>
                  <a:spLocks/>
                </p:cNvSpPr>
                <p:nvPr/>
              </p:nvSpPr>
              <p:spPr bwMode="auto">
                <a:xfrm>
                  <a:off x="2296" y="2633"/>
                  <a:ext cx="37" cy="15"/>
                </a:xfrm>
                <a:custGeom>
                  <a:avLst/>
                  <a:gdLst>
                    <a:gd name="T0" fmla="*/ 0 w 30"/>
                    <a:gd name="T1" fmla="*/ 12 h 12"/>
                    <a:gd name="T2" fmla="*/ 12 w 30"/>
                    <a:gd name="T3" fmla="*/ 6 h 12"/>
                    <a:gd name="T4" fmla="*/ 30 w 30"/>
                    <a:gd name="T5" fmla="*/ 0 h 12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12"/>
                    <a:gd name="T11" fmla="*/ 30 w 30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12">
                      <a:moveTo>
                        <a:pt x="0" y="12"/>
                      </a:moveTo>
                      <a:lnTo>
                        <a:pt x="12" y="6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1" name="Freeform 281"/>
                <p:cNvSpPr>
                  <a:spLocks/>
                </p:cNvSpPr>
                <p:nvPr/>
              </p:nvSpPr>
              <p:spPr bwMode="auto">
                <a:xfrm>
                  <a:off x="2333" y="2603"/>
                  <a:ext cx="46" cy="30"/>
                </a:xfrm>
                <a:custGeom>
                  <a:avLst/>
                  <a:gdLst>
                    <a:gd name="T0" fmla="*/ 0 w 36"/>
                    <a:gd name="T1" fmla="*/ 24 h 24"/>
                    <a:gd name="T2" fmla="*/ 18 w 36"/>
                    <a:gd name="T3" fmla="*/ 12 h 24"/>
                    <a:gd name="T4" fmla="*/ 36 w 36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24"/>
                    <a:gd name="T11" fmla="*/ 36 w 36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24">
                      <a:moveTo>
                        <a:pt x="0" y="24"/>
                      </a:moveTo>
                      <a:lnTo>
                        <a:pt x="18" y="12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2" name="Freeform 282"/>
                <p:cNvSpPr>
                  <a:spLocks/>
                </p:cNvSpPr>
                <p:nvPr/>
              </p:nvSpPr>
              <p:spPr bwMode="auto">
                <a:xfrm>
                  <a:off x="2379" y="2580"/>
                  <a:ext cx="45" cy="23"/>
                </a:xfrm>
                <a:custGeom>
                  <a:avLst/>
                  <a:gdLst>
                    <a:gd name="T0" fmla="*/ 0 w 36"/>
                    <a:gd name="T1" fmla="*/ 18 h 18"/>
                    <a:gd name="T2" fmla="*/ 18 w 36"/>
                    <a:gd name="T3" fmla="*/ 12 h 18"/>
                    <a:gd name="T4" fmla="*/ 36 w 36"/>
                    <a:gd name="T5" fmla="*/ 0 h 18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18"/>
                    <a:gd name="T11" fmla="*/ 36 w 3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18">
                      <a:moveTo>
                        <a:pt x="0" y="18"/>
                      </a:moveTo>
                      <a:lnTo>
                        <a:pt x="18" y="12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3" name="Freeform 283"/>
                <p:cNvSpPr>
                  <a:spLocks/>
                </p:cNvSpPr>
                <p:nvPr/>
              </p:nvSpPr>
              <p:spPr bwMode="auto">
                <a:xfrm>
                  <a:off x="2424" y="2542"/>
                  <a:ext cx="38" cy="38"/>
                </a:xfrm>
                <a:custGeom>
                  <a:avLst/>
                  <a:gdLst>
                    <a:gd name="T0" fmla="*/ 0 w 30"/>
                    <a:gd name="T1" fmla="*/ 30 h 30"/>
                    <a:gd name="T2" fmla="*/ 12 w 30"/>
                    <a:gd name="T3" fmla="*/ 18 h 30"/>
                    <a:gd name="T4" fmla="*/ 30 w 30"/>
                    <a:gd name="T5" fmla="*/ 0 h 30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30"/>
                    <a:gd name="T11" fmla="*/ 30 w 30"/>
                    <a:gd name="T12" fmla="*/ 30 h 3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30">
                      <a:moveTo>
                        <a:pt x="0" y="30"/>
                      </a:moveTo>
                      <a:lnTo>
                        <a:pt x="12" y="18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4" name="Line 284"/>
                <p:cNvSpPr>
                  <a:spLocks noChangeShapeType="1"/>
                </p:cNvSpPr>
                <p:nvPr/>
              </p:nvSpPr>
              <p:spPr bwMode="auto">
                <a:xfrm flipV="1">
                  <a:off x="2462" y="2505"/>
                  <a:ext cx="45" cy="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" name="Line 285"/>
                <p:cNvSpPr>
                  <a:spLocks noChangeShapeType="1"/>
                </p:cNvSpPr>
                <p:nvPr/>
              </p:nvSpPr>
              <p:spPr bwMode="auto">
                <a:xfrm flipV="1">
                  <a:off x="2507" y="2459"/>
                  <a:ext cx="45" cy="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" name="Line 286"/>
                <p:cNvSpPr>
                  <a:spLocks noChangeShapeType="1"/>
                </p:cNvSpPr>
                <p:nvPr/>
              </p:nvSpPr>
              <p:spPr bwMode="auto">
                <a:xfrm flipV="1">
                  <a:off x="2552" y="2406"/>
                  <a:ext cx="38" cy="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" name="Freeform 287"/>
                <p:cNvSpPr>
                  <a:spLocks/>
                </p:cNvSpPr>
                <p:nvPr/>
              </p:nvSpPr>
              <p:spPr bwMode="auto">
                <a:xfrm>
                  <a:off x="2590" y="2353"/>
                  <a:ext cx="46" cy="53"/>
                </a:xfrm>
                <a:custGeom>
                  <a:avLst/>
                  <a:gdLst>
                    <a:gd name="T0" fmla="*/ 0 w 37"/>
                    <a:gd name="T1" fmla="*/ 42 h 42"/>
                    <a:gd name="T2" fmla="*/ 18 w 37"/>
                    <a:gd name="T3" fmla="*/ 24 h 42"/>
                    <a:gd name="T4" fmla="*/ 37 w 37"/>
                    <a:gd name="T5" fmla="*/ 0 h 42"/>
                    <a:gd name="T6" fmla="*/ 0 60000 65536"/>
                    <a:gd name="T7" fmla="*/ 0 60000 65536"/>
                    <a:gd name="T8" fmla="*/ 0 60000 65536"/>
                    <a:gd name="T9" fmla="*/ 0 w 37"/>
                    <a:gd name="T10" fmla="*/ 0 h 42"/>
                    <a:gd name="T11" fmla="*/ 37 w 37"/>
                    <a:gd name="T12" fmla="*/ 42 h 4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" h="42">
                      <a:moveTo>
                        <a:pt x="0" y="42"/>
                      </a:moveTo>
                      <a:lnTo>
                        <a:pt x="18" y="24"/>
                      </a:lnTo>
                      <a:lnTo>
                        <a:pt x="37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8" name="Freeform 288"/>
                <p:cNvSpPr>
                  <a:spLocks/>
                </p:cNvSpPr>
                <p:nvPr/>
              </p:nvSpPr>
              <p:spPr bwMode="auto">
                <a:xfrm>
                  <a:off x="2636" y="2285"/>
                  <a:ext cx="46" cy="68"/>
                </a:xfrm>
                <a:custGeom>
                  <a:avLst/>
                  <a:gdLst>
                    <a:gd name="T0" fmla="*/ 0 w 36"/>
                    <a:gd name="T1" fmla="*/ 54 h 54"/>
                    <a:gd name="T2" fmla="*/ 18 w 36"/>
                    <a:gd name="T3" fmla="*/ 30 h 54"/>
                    <a:gd name="T4" fmla="*/ 36 w 36"/>
                    <a:gd name="T5" fmla="*/ 0 h 54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54"/>
                    <a:gd name="T11" fmla="*/ 36 w 36"/>
                    <a:gd name="T12" fmla="*/ 54 h 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54">
                      <a:moveTo>
                        <a:pt x="0" y="54"/>
                      </a:moveTo>
                      <a:lnTo>
                        <a:pt x="18" y="30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09" name="Freeform 289"/>
                <p:cNvSpPr>
                  <a:spLocks/>
                </p:cNvSpPr>
                <p:nvPr/>
              </p:nvSpPr>
              <p:spPr bwMode="auto">
                <a:xfrm>
                  <a:off x="2682" y="2217"/>
                  <a:ext cx="37" cy="68"/>
                </a:xfrm>
                <a:custGeom>
                  <a:avLst/>
                  <a:gdLst>
                    <a:gd name="T0" fmla="*/ 0 w 30"/>
                    <a:gd name="T1" fmla="*/ 54 h 54"/>
                    <a:gd name="T2" fmla="*/ 12 w 30"/>
                    <a:gd name="T3" fmla="*/ 30 h 54"/>
                    <a:gd name="T4" fmla="*/ 30 w 30"/>
                    <a:gd name="T5" fmla="*/ 0 h 54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54"/>
                    <a:gd name="T11" fmla="*/ 30 w 30"/>
                    <a:gd name="T12" fmla="*/ 54 h 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54">
                      <a:moveTo>
                        <a:pt x="0" y="54"/>
                      </a:moveTo>
                      <a:lnTo>
                        <a:pt x="12" y="30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10" name="Freeform 290"/>
                <p:cNvSpPr>
                  <a:spLocks/>
                </p:cNvSpPr>
                <p:nvPr/>
              </p:nvSpPr>
              <p:spPr bwMode="auto">
                <a:xfrm>
                  <a:off x="2719" y="2134"/>
                  <a:ext cx="46" cy="83"/>
                </a:xfrm>
                <a:custGeom>
                  <a:avLst/>
                  <a:gdLst>
                    <a:gd name="T0" fmla="*/ 0 w 36"/>
                    <a:gd name="T1" fmla="*/ 66 h 66"/>
                    <a:gd name="T2" fmla="*/ 18 w 36"/>
                    <a:gd name="T3" fmla="*/ 36 h 66"/>
                    <a:gd name="T4" fmla="*/ 36 w 36"/>
                    <a:gd name="T5" fmla="*/ 0 h 66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66"/>
                    <a:gd name="T11" fmla="*/ 36 w 36"/>
                    <a:gd name="T12" fmla="*/ 66 h 6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66">
                      <a:moveTo>
                        <a:pt x="0" y="66"/>
                      </a:moveTo>
                      <a:lnTo>
                        <a:pt x="18" y="36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11" name="Line 291"/>
                <p:cNvSpPr>
                  <a:spLocks noChangeShapeType="1"/>
                </p:cNvSpPr>
                <p:nvPr/>
              </p:nvSpPr>
              <p:spPr bwMode="auto">
                <a:xfrm flipV="1">
                  <a:off x="2765" y="2051"/>
                  <a:ext cx="45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" name="Line 292"/>
                <p:cNvSpPr>
                  <a:spLocks noChangeShapeType="1"/>
                </p:cNvSpPr>
                <p:nvPr/>
              </p:nvSpPr>
              <p:spPr bwMode="auto">
                <a:xfrm flipV="1">
                  <a:off x="2810" y="1961"/>
                  <a:ext cx="38" cy="9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8" y="1870"/>
                  <a:ext cx="45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" name="Line 294"/>
                <p:cNvSpPr>
                  <a:spLocks noChangeShapeType="1"/>
                </p:cNvSpPr>
                <p:nvPr/>
              </p:nvSpPr>
              <p:spPr bwMode="auto">
                <a:xfrm flipV="1">
                  <a:off x="2893" y="1778"/>
                  <a:ext cx="45" cy="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" name="Freeform 295"/>
                <p:cNvSpPr>
                  <a:spLocks/>
                </p:cNvSpPr>
                <p:nvPr/>
              </p:nvSpPr>
              <p:spPr bwMode="auto">
                <a:xfrm>
                  <a:off x="2938" y="1680"/>
                  <a:ext cx="38" cy="98"/>
                </a:xfrm>
                <a:custGeom>
                  <a:avLst/>
                  <a:gdLst>
                    <a:gd name="T0" fmla="*/ 0 w 30"/>
                    <a:gd name="T1" fmla="*/ 78 h 78"/>
                    <a:gd name="T2" fmla="*/ 12 w 30"/>
                    <a:gd name="T3" fmla="*/ 36 h 78"/>
                    <a:gd name="T4" fmla="*/ 30 w 30"/>
                    <a:gd name="T5" fmla="*/ 0 h 78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78"/>
                    <a:gd name="T11" fmla="*/ 30 w 30"/>
                    <a:gd name="T12" fmla="*/ 78 h 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78">
                      <a:moveTo>
                        <a:pt x="0" y="78"/>
                      </a:moveTo>
                      <a:lnTo>
                        <a:pt x="12" y="36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16" name="Freeform 296"/>
                <p:cNvSpPr>
                  <a:spLocks/>
                </p:cNvSpPr>
                <p:nvPr/>
              </p:nvSpPr>
              <p:spPr bwMode="auto">
                <a:xfrm>
                  <a:off x="2976" y="1589"/>
                  <a:ext cx="45" cy="91"/>
                </a:xfrm>
                <a:custGeom>
                  <a:avLst/>
                  <a:gdLst>
                    <a:gd name="T0" fmla="*/ 0 w 36"/>
                    <a:gd name="T1" fmla="*/ 72 h 72"/>
                    <a:gd name="T2" fmla="*/ 18 w 36"/>
                    <a:gd name="T3" fmla="*/ 36 h 72"/>
                    <a:gd name="T4" fmla="*/ 36 w 36"/>
                    <a:gd name="T5" fmla="*/ 0 h 72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72"/>
                    <a:gd name="T11" fmla="*/ 36 w 36"/>
                    <a:gd name="T12" fmla="*/ 72 h 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72">
                      <a:moveTo>
                        <a:pt x="0" y="72"/>
                      </a:moveTo>
                      <a:lnTo>
                        <a:pt x="18" y="36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17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3021" y="1506"/>
                  <a:ext cx="39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" name="Line 298"/>
                <p:cNvSpPr>
                  <a:spLocks noChangeShapeType="1"/>
                </p:cNvSpPr>
                <p:nvPr/>
              </p:nvSpPr>
              <p:spPr bwMode="auto">
                <a:xfrm flipV="1">
                  <a:off x="3060" y="1423"/>
                  <a:ext cx="46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" name="Line 299"/>
                <p:cNvSpPr>
                  <a:spLocks noChangeShapeType="1"/>
                </p:cNvSpPr>
                <p:nvPr/>
              </p:nvSpPr>
              <p:spPr bwMode="auto">
                <a:xfrm flipV="1">
                  <a:off x="3106" y="1347"/>
                  <a:ext cx="45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" name="Line 300"/>
                <p:cNvSpPr>
                  <a:spLocks noChangeShapeType="1"/>
                </p:cNvSpPr>
                <p:nvPr/>
              </p:nvSpPr>
              <p:spPr bwMode="auto">
                <a:xfrm flipV="1">
                  <a:off x="3151" y="1287"/>
                  <a:ext cx="38" cy="6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" name="Line 301"/>
                <p:cNvSpPr>
                  <a:spLocks noChangeShapeType="1"/>
                </p:cNvSpPr>
                <p:nvPr/>
              </p:nvSpPr>
              <p:spPr bwMode="auto">
                <a:xfrm flipV="1">
                  <a:off x="3189" y="1234"/>
                  <a:ext cx="45" cy="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" name="Line 302"/>
                <p:cNvSpPr>
                  <a:spLocks noChangeShapeType="1"/>
                </p:cNvSpPr>
                <p:nvPr/>
              </p:nvSpPr>
              <p:spPr bwMode="auto">
                <a:xfrm flipV="1">
                  <a:off x="3234" y="1196"/>
                  <a:ext cx="45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" name="Line 303"/>
                <p:cNvSpPr>
                  <a:spLocks noChangeShapeType="1"/>
                </p:cNvSpPr>
                <p:nvPr/>
              </p:nvSpPr>
              <p:spPr bwMode="auto">
                <a:xfrm flipV="1">
                  <a:off x="3279" y="1174"/>
                  <a:ext cx="38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" name="Line 304"/>
                <p:cNvSpPr>
                  <a:spLocks noChangeShapeType="1"/>
                </p:cNvSpPr>
                <p:nvPr/>
              </p:nvSpPr>
              <p:spPr bwMode="auto">
                <a:xfrm flipV="1">
                  <a:off x="3317" y="1166"/>
                  <a:ext cx="45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" name="Line 305"/>
                <p:cNvSpPr>
                  <a:spLocks noChangeShapeType="1"/>
                </p:cNvSpPr>
                <p:nvPr/>
              </p:nvSpPr>
              <p:spPr bwMode="auto">
                <a:xfrm>
                  <a:off x="3362" y="1166"/>
                  <a:ext cx="46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" name="Line 306"/>
                <p:cNvSpPr>
                  <a:spLocks noChangeShapeType="1"/>
                </p:cNvSpPr>
                <p:nvPr/>
              </p:nvSpPr>
              <p:spPr bwMode="auto">
                <a:xfrm>
                  <a:off x="3408" y="1174"/>
                  <a:ext cx="39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" name="Line 307"/>
                <p:cNvSpPr>
                  <a:spLocks noChangeShapeType="1"/>
                </p:cNvSpPr>
                <p:nvPr/>
              </p:nvSpPr>
              <p:spPr bwMode="auto">
                <a:xfrm>
                  <a:off x="3447" y="1196"/>
                  <a:ext cx="45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" name="Line 308"/>
                <p:cNvSpPr>
                  <a:spLocks noChangeShapeType="1"/>
                </p:cNvSpPr>
                <p:nvPr/>
              </p:nvSpPr>
              <p:spPr bwMode="auto">
                <a:xfrm>
                  <a:off x="3492" y="1234"/>
                  <a:ext cx="45" cy="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" name="Line 309"/>
                <p:cNvSpPr>
                  <a:spLocks noChangeShapeType="1"/>
                </p:cNvSpPr>
                <p:nvPr/>
              </p:nvSpPr>
              <p:spPr bwMode="auto">
                <a:xfrm>
                  <a:off x="3537" y="1287"/>
                  <a:ext cx="38" cy="6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" name="Line 310"/>
                <p:cNvSpPr>
                  <a:spLocks noChangeShapeType="1"/>
                </p:cNvSpPr>
                <p:nvPr/>
              </p:nvSpPr>
              <p:spPr bwMode="auto">
                <a:xfrm>
                  <a:off x="3575" y="1347"/>
                  <a:ext cx="45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" name="Line 311"/>
                <p:cNvSpPr>
                  <a:spLocks noChangeShapeType="1"/>
                </p:cNvSpPr>
                <p:nvPr/>
              </p:nvSpPr>
              <p:spPr bwMode="auto">
                <a:xfrm>
                  <a:off x="3620" y="1423"/>
                  <a:ext cx="45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" name="Line 312"/>
                <p:cNvSpPr>
                  <a:spLocks noChangeShapeType="1"/>
                </p:cNvSpPr>
                <p:nvPr/>
              </p:nvSpPr>
              <p:spPr bwMode="auto">
                <a:xfrm>
                  <a:off x="3665" y="1506"/>
                  <a:ext cx="38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" name="Line 313"/>
                <p:cNvSpPr>
                  <a:spLocks noChangeShapeType="1"/>
                </p:cNvSpPr>
                <p:nvPr/>
              </p:nvSpPr>
              <p:spPr bwMode="auto">
                <a:xfrm>
                  <a:off x="3703" y="1589"/>
                  <a:ext cx="45" cy="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" name="Freeform 314"/>
                <p:cNvSpPr>
                  <a:spLocks/>
                </p:cNvSpPr>
                <p:nvPr/>
              </p:nvSpPr>
              <p:spPr bwMode="auto">
                <a:xfrm>
                  <a:off x="3748" y="1680"/>
                  <a:ext cx="46" cy="98"/>
                </a:xfrm>
                <a:custGeom>
                  <a:avLst/>
                  <a:gdLst>
                    <a:gd name="T0" fmla="*/ 0 w 36"/>
                    <a:gd name="T1" fmla="*/ 0 h 78"/>
                    <a:gd name="T2" fmla="*/ 18 w 36"/>
                    <a:gd name="T3" fmla="*/ 36 h 78"/>
                    <a:gd name="T4" fmla="*/ 36 w 36"/>
                    <a:gd name="T5" fmla="*/ 78 h 78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78"/>
                    <a:gd name="T11" fmla="*/ 36 w 36"/>
                    <a:gd name="T12" fmla="*/ 78 h 7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78">
                      <a:moveTo>
                        <a:pt x="0" y="0"/>
                      </a:moveTo>
                      <a:lnTo>
                        <a:pt x="18" y="36"/>
                      </a:lnTo>
                      <a:lnTo>
                        <a:pt x="36" y="78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35" name="Line 315"/>
                <p:cNvSpPr>
                  <a:spLocks noChangeShapeType="1"/>
                </p:cNvSpPr>
                <p:nvPr/>
              </p:nvSpPr>
              <p:spPr bwMode="auto">
                <a:xfrm>
                  <a:off x="3794" y="1778"/>
                  <a:ext cx="37" cy="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" name="Freeform 316"/>
                <p:cNvSpPr>
                  <a:spLocks/>
                </p:cNvSpPr>
                <p:nvPr/>
              </p:nvSpPr>
              <p:spPr bwMode="auto">
                <a:xfrm>
                  <a:off x="3831" y="1870"/>
                  <a:ext cx="47" cy="91"/>
                </a:xfrm>
                <a:custGeom>
                  <a:avLst/>
                  <a:gdLst>
                    <a:gd name="T0" fmla="*/ 0 w 37"/>
                    <a:gd name="T1" fmla="*/ 0 h 72"/>
                    <a:gd name="T2" fmla="*/ 19 w 37"/>
                    <a:gd name="T3" fmla="*/ 36 h 72"/>
                    <a:gd name="T4" fmla="*/ 37 w 37"/>
                    <a:gd name="T5" fmla="*/ 72 h 72"/>
                    <a:gd name="T6" fmla="*/ 0 60000 65536"/>
                    <a:gd name="T7" fmla="*/ 0 60000 65536"/>
                    <a:gd name="T8" fmla="*/ 0 60000 65536"/>
                    <a:gd name="T9" fmla="*/ 0 w 37"/>
                    <a:gd name="T10" fmla="*/ 0 h 72"/>
                    <a:gd name="T11" fmla="*/ 37 w 37"/>
                    <a:gd name="T12" fmla="*/ 72 h 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" h="72">
                      <a:moveTo>
                        <a:pt x="0" y="0"/>
                      </a:moveTo>
                      <a:lnTo>
                        <a:pt x="19" y="36"/>
                      </a:lnTo>
                      <a:lnTo>
                        <a:pt x="37" y="72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37" name="Line 317"/>
                <p:cNvSpPr>
                  <a:spLocks noChangeShapeType="1"/>
                </p:cNvSpPr>
                <p:nvPr/>
              </p:nvSpPr>
              <p:spPr bwMode="auto">
                <a:xfrm>
                  <a:off x="3878" y="1961"/>
                  <a:ext cx="38" cy="9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" name="Line 318"/>
                <p:cNvSpPr>
                  <a:spLocks noChangeShapeType="1"/>
                </p:cNvSpPr>
                <p:nvPr/>
              </p:nvSpPr>
              <p:spPr bwMode="auto">
                <a:xfrm>
                  <a:off x="3916" y="2051"/>
                  <a:ext cx="45" cy="8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" name="Freeform 319"/>
                <p:cNvSpPr>
                  <a:spLocks/>
                </p:cNvSpPr>
                <p:nvPr/>
              </p:nvSpPr>
              <p:spPr bwMode="auto">
                <a:xfrm>
                  <a:off x="3961" y="2134"/>
                  <a:ext cx="45" cy="83"/>
                </a:xfrm>
                <a:custGeom>
                  <a:avLst/>
                  <a:gdLst>
                    <a:gd name="T0" fmla="*/ 0 w 36"/>
                    <a:gd name="T1" fmla="*/ 0 h 66"/>
                    <a:gd name="T2" fmla="*/ 18 w 36"/>
                    <a:gd name="T3" fmla="*/ 36 h 66"/>
                    <a:gd name="T4" fmla="*/ 36 w 36"/>
                    <a:gd name="T5" fmla="*/ 66 h 66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66"/>
                    <a:gd name="T11" fmla="*/ 36 w 36"/>
                    <a:gd name="T12" fmla="*/ 66 h 6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66">
                      <a:moveTo>
                        <a:pt x="0" y="0"/>
                      </a:moveTo>
                      <a:lnTo>
                        <a:pt x="18" y="36"/>
                      </a:lnTo>
                      <a:lnTo>
                        <a:pt x="36" y="6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0" name="Freeform 320"/>
                <p:cNvSpPr>
                  <a:spLocks/>
                </p:cNvSpPr>
                <p:nvPr/>
              </p:nvSpPr>
              <p:spPr bwMode="auto">
                <a:xfrm>
                  <a:off x="4006" y="2217"/>
                  <a:ext cx="38" cy="68"/>
                </a:xfrm>
                <a:custGeom>
                  <a:avLst/>
                  <a:gdLst>
                    <a:gd name="T0" fmla="*/ 0 w 30"/>
                    <a:gd name="T1" fmla="*/ 0 h 54"/>
                    <a:gd name="T2" fmla="*/ 12 w 30"/>
                    <a:gd name="T3" fmla="*/ 30 h 54"/>
                    <a:gd name="T4" fmla="*/ 30 w 30"/>
                    <a:gd name="T5" fmla="*/ 54 h 54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54"/>
                    <a:gd name="T11" fmla="*/ 30 w 30"/>
                    <a:gd name="T12" fmla="*/ 54 h 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54">
                      <a:moveTo>
                        <a:pt x="0" y="0"/>
                      </a:moveTo>
                      <a:lnTo>
                        <a:pt x="12" y="30"/>
                      </a:lnTo>
                      <a:lnTo>
                        <a:pt x="30" y="54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1" name="Freeform 321"/>
                <p:cNvSpPr>
                  <a:spLocks/>
                </p:cNvSpPr>
                <p:nvPr/>
              </p:nvSpPr>
              <p:spPr bwMode="auto">
                <a:xfrm>
                  <a:off x="4044" y="2285"/>
                  <a:ext cx="45" cy="68"/>
                </a:xfrm>
                <a:custGeom>
                  <a:avLst/>
                  <a:gdLst>
                    <a:gd name="T0" fmla="*/ 0 w 36"/>
                    <a:gd name="T1" fmla="*/ 0 h 54"/>
                    <a:gd name="T2" fmla="*/ 18 w 36"/>
                    <a:gd name="T3" fmla="*/ 30 h 54"/>
                    <a:gd name="T4" fmla="*/ 36 w 36"/>
                    <a:gd name="T5" fmla="*/ 54 h 54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54"/>
                    <a:gd name="T11" fmla="*/ 36 w 36"/>
                    <a:gd name="T12" fmla="*/ 54 h 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54">
                      <a:moveTo>
                        <a:pt x="0" y="0"/>
                      </a:moveTo>
                      <a:lnTo>
                        <a:pt x="18" y="30"/>
                      </a:lnTo>
                      <a:lnTo>
                        <a:pt x="36" y="54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2" name="Freeform 322"/>
                <p:cNvSpPr>
                  <a:spLocks/>
                </p:cNvSpPr>
                <p:nvPr/>
              </p:nvSpPr>
              <p:spPr bwMode="auto">
                <a:xfrm>
                  <a:off x="4089" y="2353"/>
                  <a:ext cx="46" cy="53"/>
                </a:xfrm>
                <a:custGeom>
                  <a:avLst/>
                  <a:gdLst>
                    <a:gd name="T0" fmla="*/ 0 w 36"/>
                    <a:gd name="T1" fmla="*/ 0 h 42"/>
                    <a:gd name="T2" fmla="*/ 18 w 36"/>
                    <a:gd name="T3" fmla="*/ 24 h 42"/>
                    <a:gd name="T4" fmla="*/ 36 w 36"/>
                    <a:gd name="T5" fmla="*/ 42 h 42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42"/>
                    <a:gd name="T11" fmla="*/ 36 w 36"/>
                    <a:gd name="T12" fmla="*/ 42 h 4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42">
                      <a:moveTo>
                        <a:pt x="0" y="0"/>
                      </a:moveTo>
                      <a:lnTo>
                        <a:pt x="18" y="24"/>
                      </a:lnTo>
                      <a:lnTo>
                        <a:pt x="36" y="42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3" name="Line 323"/>
                <p:cNvSpPr>
                  <a:spLocks noChangeShapeType="1"/>
                </p:cNvSpPr>
                <p:nvPr/>
              </p:nvSpPr>
              <p:spPr bwMode="auto">
                <a:xfrm>
                  <a:off x="4135" y="2406"/>
                  <a:ext cx="37" cy="5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" name="Line 324"/>
                <p:cNvSpPr>
                  <a:spLocks noChangeShapeType="1"/>
                </p:cNvSpPr>
                <p:nvPr/>
              </p:nvSpPr>
              <p:spPr bwMode="auto">
                <a:xfrm>
                  <a:off x="4172" y="2459"/>
                  <a:ext cx="46" cy="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" name="Line 325"/>
                <p:cNvSpPr>
                  <a:spLocks noChangeShapeType="1"/>
                </p:cNvSpPr>
                <p:nvPr/>
              </p:nvSpPr>
              <p:spPr bwMode="auto">
                <a:xfrm>
                  <a:off x="4218" y="2505"/>
                  <a:ext cx="46" cy="3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" name="Freeform 326"/>
                <p:cNvSpPr>
                  <a:spLocks/>
                </p:cNvSpPr>
                <p:nvPr/>
              </p:nvSpPr>
              <p:spPr bwMode="auto">
                <a:xfrm>
                  <a:off x="4264" y="2542"/>
                  <a:ext cx="38" cy="38"/>
                </a:xfrm>
                <a:custGeom>
                  <a:avLst/>
                  <a:gdLst>
                    <a:gd name="T0" fmla="*/ 0 w 30"/>
                    <a:gd name="T1" fmla="*/ 0 h 30"/>
                    <a:gd name="T2" fmla="*/ 12 w 30"/>
                    <a:gd name="T3" fmla="*/ 18 h 30"/>
                    <a:gd name="T4" fmla="*/ 30 w 30"/>
                    <a:gd name="T5" fmla="*/ 30 h 30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30"/>
                    <a:gd name="T11" fmla="*/ 30 w 30"/>
                    <a:gd name="T12" fmla="*/ 30 h 3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30">
                      <a:moveTo>
                        <a:pt x="0" y="0"/>
                      </a:moveTo>
                      <a:lnTo>
                        <a:pt x="12" y="18"/>
                      </a:lnTo>
                      <a:lnTo>
                        <a:pt x="30" y="3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7" name="Freeform 327"/>
                <p:cNvSpPr>
                  <a:spLocks/>
                </p:cNvSpPr>
                <p:nvPr/>
              </p:nvSpPr>
              <p:spPr bwMode="auto">
                <a:xfrm>
                  <a:off x="4302" y="2580"/>
                  <a:ext cx="45" cy="23"/>
                </a:xfrm>
                <a:custGeom>
                  <a:avLst/>
                  <a:gdLst>
                    <a:gd name="T0" fmla="*/ 0 w 36"/>
                    <a:gd name="T1" fmla="*/ 0 h 18"/>
                    <a:gd name="T2" fmla="*/ 18 w 36"/>
                    <a:gd name="T3" fmla="*/ 12 h 18"/>
                    <a:gd name="T4" fmla="*/ 36 w 36"/>
                    <a:gd name="T5" fmla="*/ 18 h 18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18"/>
                    <a:gd name="T11" fmla="*/ 36 w 36"/>
                    <a:gd name="T12" fmla="*/ 18 h 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18">
                      <a:moveTo>
                        <a:pt x="0" y="0"/>
                      </a:moveTo>
                      <a:lnTo>
                        <a:pt x="18" y="12"/>
                      </a:lnTo>
                      <a:lnTo>
                        <a:pt x="36" y="18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8" name="Freeform 328"/>
                <p:cNvSpPr>
                  <a:spLocks/>
                </p:cNvSpPr>
                <p:nvPr/>
              </p:nvSpPr>
              <p:spPr bwMode="auto">
                <a:xfrm>
                  <a:off x="4347" y="2603"/>
                  <a:ext cx="45" cy="30"/>
                </a:xfrm>
                <a:custGeom>
                  <a:avLst/>
                  <a:gdLst>
                    <a:gd name="T0" fmla="*/ 0 w 36"/>
                    <a:gd name="T1" fmla="*/ 0 h 24"/>
                    <a:gd name="T2" fmla="*/ 18 w 36"/>
                    <a:gd name="T3" fmla="*/ 12 h 24"/>
                    <a:gd name="T4" fmla="*/ 36 w 36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6"/>
                    <a:gd name="T10" fmla="*/ 0 h 24"/>
                    <a:gd name="T11" fmla="*/ 36 w 36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" h="24">
                      <a:moveTo>
                        <a:pt x="0" y="0"/>
                      </a:moveTo>
                      <a:lnTo>
                        <a:pt x="18" y="12"/>
                      </a:lnTo>
                      <a:lnTo>
                        <a:pt x="36" y="24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49" name="Freeform 329"/>
                <p:cNvSpPr>
                  <a:spLocks/>
                </p:cNvSpPr>
                <p:nvPr/>
              </p:nvSpPr>
              <p:spPr bwMode="auto">
                <a:xfrm>
                  <a:off x="4392" y="2633"/>
                  <a:ext cx="38" cy="15"/>
                </a:xfrm>
                <a:custGeom>
                  <a:avLst/>
                  <a:gdLst>
                    <a:gd name="T0" fmla="*/ 0 w 30"/>
                    <a:gd name="T1" fmla="*/ 0 h 12"/>
                    <a:gd name="T2" fmla="*/ 12 w 30"/>
                    <a:gd name="T3" fmla="*/ 6 h 12"/>
                    <a:gd name="T4" fmla="*/ 30 w 30"/>
                    <a:gd name="T5" fmla="*/ 12 h 12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12"/>
                    <a:gd name="T11" fmla="*/ 30 w 30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12">
                      <a:moveTo>
                        <a:pt x="0" y="0"/>
                      </a:moveTo>
                      <a:lnTo>
                        <a:pt x="12" y="6"/>
                      </a:lnTo>
                      <a:lnTo>
                        <a:pt x="30" y="12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 sz="1800">
                    <a:latin typeface="Calibri" charset="0"/>
                  </a:endParaRPr>
                </a:p>
              </p:txBody>
            </p:sp>
            <p:sp>
              <p:nvSpPr>
                <p:cNvPr id="150" name="Line 330"/>
                <p:cNvSpPr>
                  <a:spLocks noChangeShapeType="1"/>
                </p:cNvSpPr>
                <p:nvPr/>
              </p:nvSpPr>
              <p:spPr bwMode="auto">
                <a:xfrm>
                  <a:off x="4430" y="2648"/>
                  <a:ext cx="45" cy="1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" name="Line 331"/>
                <p:cNvSpPr>
                  <a:spLocks noChangeShapeType="1"/>
                </p:cNvSpPr>
                <p:nvPr/>
              </p:nvSpPr>
              <p:spPr bwMode="auto">
                <a:xfrm>
                  <a:off x="4475" y="2663"/>
                  <a:ext cx="46" cy="1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2" name="Line 332"/>
                <p:cNvSpPr>
                  <a:spLocks noChangeShapeType="1"/>
                </p:cNvSpPr>
                <p:nvPr/>
              </p:nvSpPr>
              <p:spPr bwMode="auto">
                <a:xfrm>
                  <a:off x="4521" y="2678"/>
                  <a:ext cx="37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3" name="Line 333"/>
                <p:cNvSpPr>
                  <a:spLocks noChangeShapeType="1"/>
                </p:cNvSpPr>
                <p:nvPr/>
              </p:nvSpPr>
              <p:spPr bwMode="auto">
                <a:xfrm>
                  <a:off x="4558" y="2686"/>
                  <a:ext cx="46" cy="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4" name="Line 334"/>
                <p:cNvSpPr>
                  <a:spLocks noChangeShapeType="1"/>
                </p:cNvSpPr>
                <p:nvPr/>
              </p:nvSpPr>
              <p:spPr bwMode="auto">
                <a:xfrm>
                  <a:off x="4604" y="2693"/>
                  <a:ext cx="45" cy="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5" name="Group 276"/>
              <p:cNvGrpSpPr>
                <a:grpSpLocks/>
              </p:cNvGrpSpPr>
              <p:nvPr/>
            </p:nvGrpSpPr>
            <p:grpSpPr bwMode="auto">
              <a:xfrm>
                <a:off x="374" y="1479"/>
                <a:ext cx="1410" cy="640"/>
                <a:chOff x="374" y="1479"/>
                <a:chExt cx="1410" cy="640"/>
              </a:xfrm>
            </p:grpSpPr>
            <p:sp>
              <p:nvSpPr>
                <p:cNvPr id="93" name="Text Box 277"/>
                <p:cNvSpPr txBox="1">
                  <a:spLocks noChangeArrowheads="1"/>
                </p:cNvSpPr>
                <p:nvPr/>
              </p:nvSpPr>
              <p:spPr bwMode="auto">
                <a:xfrm>
                  <a:off x="374" y="1479"/>
                  <a:ext cx="1330" cy="410"/>
                </a:xfrm>
                <a:prstGeom prst="rect">
                  <a:avLst/>
                </a:prstGeom>
                <a:noFill/>
                <a:ln w="9525">
                  <a:solidFill>
                    <a:srgbClr val="00CC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fr-FR" sz="1800">
                      <a:solidFill>
                        <a:srgbClr val="00CC00"/>
                      </a:solidFill>
                    </a:rPr>
                    <a:t>Valeur moyenne des descendants</a:t>
                  </a:r>
                </a:p>
              </p:txBody>
            </p:sp>
            <p:cxnSp>
              <p:nvCxnSpPr>
                <p:cNvPr id="94" name="AutoShape 278"/>
                <p:cNvCxnSpPr>
                  <a:cxnSpLocks noChangeShapeType="1"/>
                  <a:stCxn id="86" idx="1"/>
                  <a:endCxn id="93" idx="2"/>
                </p:cNvCxnSpPr>
                <p:nvPr/>
              </p:nvCxnSpPr>
              <p:spPr bwMode="auto">
                <a:xfrm flipH="1" flipV="1">
                  <a:off x="1039" y="1889"/>
                  <a:ext cx="745" cy="230"/>
                </a:xfrm>
                <a:prstGeom prst="straightConnector1">
                  <a:avLst/>
                </a:prstGeom>
                <a:noFill/>
                <a:ln w="22225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86" name="Line 193"/>
              <p:cNvSpPr>
                <a:spLocks noChangeShapeType="1"/>
              </p:cNvSpPr>
              <p:nvPr/>
            </p:nvSpPr>
            <p:spPr bwMode="auto">
              <a:xfrm>
                <a:off x="1784" y="888"/>
                <a:ext cx="0" cy="1224"/>
              </a:xfrm>
              <a:prstGeom prst="line">
                <a:avLst/>
              </a:prstGeom>
              <a:noFill/>
              <a:ln w="22225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87" name="Group 258"/>
              <p:cNvGrpSpPr>
                <a:grpSpLocks/>
              </p:cNvGrpSpPr>
              <p:nvPr/>
            </p:nvGrpSpPr>
            <p:grpSpPr bwMode="auto">
              <a:xfrm>
                <a:off x="104" y="1178"/>
                <a:ext cx="2815" cy="1110"/>
                <a:chOff x="104" y="210"/>
                <a:chExt cx="2815" cy="1110"/>
              </a:xfrm>
            </p:grpSpPr>
            <p:sp>
              <p:nvSpPr>
                <p:cNvPr id="88" name="Text Box 337"/>
                <p:cNvSpPr txBox="1">
                  <a:spLocks noChangeArrowheads="1"/>
                </p:cNvSpPr>
                <p:nvPr/>
              </p:nvSpPr>
              <p:spPr bwMode="auto">
                <a:xfrm>
                  <a:off x="2803" y="956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endParaRPr lang="en-US" sz="1400" b="1">
                    <a:latin typeface="Verdana" charset="0"/>
                  </a:endParaRPr>
                </a:p>
              </p:txBody>
            </p:sp>
            <p:sp>
              <p:nvSpPr>
                <p:cNvPr id="89" name="Line 335"/>
                <p:cNvSpPr>
                  <a:spLocks noChangeShapeType="1"/>
                </p:cNvSpPr>
                <p:nvPr/>
              </p:nvSpPr>
              <p:spPr bwMode="auto">
                <a:xfrm>
                  <a:off x="324" y="211"/>
                  <a:ext cx="0" cy="9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" name="Line 336"/>
                <p:cNvSpPr>
                  <a:spLocks noChangeShapeType="1"/>
                </p:cNvSpPr>
                <p:nvPr/>
              </p:nvSpPr>
              <p:spPr bwMode="auto">
                <a:xfrm flipV="1">
                  <a:off x="324" y="1143"/>
                  <a:ext cx="2512" cy="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" name="Text Box 338"/>
                <p:cNvSpPr txBox="1">
                  <a:spLocks noChangeArrowheads="1"/>
                </p:cNvSpPr>
                <p:nvPr/>
              </p:nvSpPr>
              <p:spPr bwMode="auto">
                <a:xfrm>
                  <a:off x="104" y="210"/>
                  <a:ext cx="197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fr-FR" sz="2000">
                      <a:latin typeface="Comic Sans MS" charset="0"/>
                    </a:rPr>
                    <a:t>f</a:t>
                  </a:r>
                  <a:endParaRPr lang="en-US" sz="2000">
                    <a:latin typeface="Comic Sans MS" charset="0"/>
                  </a:endParaRPr>
                </a:p>
              </p:txBody>
            </p:sp>
            <p:sp>
              <p:nvSpPr>
                <p:cNvPr id="92" name="Text Box 600"/>
                <p:cNvSpPr txBox="1">
                  <a:spLocks noChangeArrowheads="1"/>
                </p:cNvSpPr>
                <p:nvPr/>
              </p:nvSpPr>
              <p:spPr bwMode="auto">
                <a:xfrm>
                  <a:off x="2710" y="1147"/>
                  <a:ext cx="185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fr-FR" sz="1200">
                      <a:latin typeface="Tahoma" charset="0"/>
                    </a:rPr>
                    <a:t>+</a:t>
                  </a:r>
                </a:p>
              </p:txBody>
            </p:sp>
          </p:grpSp>
        </p:grpSp>
        <p:grpSp>
          <p:nvGrpSpPr>
            <p:cNvPr id="79" name="Group 283"/>
            <p:cNvGrpSpPr>
              <a:grpSpLocks/>
            </p:cNvGrpSpPr>
            <p:nvPr/>
          </p:nvGrpSpPr>
          <p:grpSpPr bwMode="auto">
            <a:xfrm>
              <a:off x="1824" y="367"/>
              <a:ext cx="1256" cy="1172"/>
              <a:chOff x="1824" y="367"/>
              <a:chExt cx="1256" cy="1172"/>
            </a:xfrm>
          </p:grpSpPr>
          <p:sp>
            <p:nvSpPr>
              <p:cNvPr id="80" name="Oval 284"/>
              <p:cNvSpPr>
                <a:spLocks noChangeArrowheads="1"/>
              </p:cNvSpPr>
              <p:nvPr/>
            </p:nvSpPr>
            <p:spPr bwMode="auto">
              <a:xfrm>
                <a:off x="1824" y="968"/>
                <a:ext cx="616" cy="224"/>
              </a:xfrm>
              <a:prstGeom prst="ellipse">
                <a:avLst/>
              </a:prstGeom>
              <a:noFill/>
              <a:ln w="222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8000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cxnSp>
            <p:nvCxnSpPr>
              <p:cNvPr id="81" name="AutoShape 285"/>
              <p:cNvCxnSpPr>
                <a:cxnSpLocks noChangeShapeType="1"/>
                <a:stCxn id="80" idx="4"/>
                <a:endCxn id="132" idx="1"/>
              </p:cNvCxnSpPr>
              <p:nvPr/>
            </p:nvCxnSpPr>
            <p:spPr bwMode="auto">
              <a:xfrm flipH="1">
                <a:off x="2014" y="1199"/>
                <a:ext cx="118" cy="340"/>
              </a:xfrm>
              <a:prstGeom prst="straightConnector1">
                <a:avLst/>
              </a:prstGeom>
              <a:noFill/>
              <a:ln w="222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82" name="Text Box 286"/>
              <p:cNvSpPr txBox="1">
                <a:spLocks noChangeArrowheads="1"/>
              </p:cNvSpPr>
              <p:nvPr/>
            </p:nvSpPr>
            <p:spPr bwMode="auto">
              <a:xfrm>
                <a:off x="2006" y="367"/>
                <a:ext cx="1074" cy="4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fr-FR" sz="1800">
                    <a:solidFill>
                      <a:schemeClr val="accent2"/>
                    </a:solidFill>
                  </a:rPr>
                  <a:t>Individus sélectionnés</a:t>
                </a:r>
              </a:p>
            </p:txBody>
          </p:sp>
          <p:cxnSp>
            <p:nvCxnSpPr>
              <p:cNvPr id="83" name="AutoShape 287"/>
              <p:cNvCxnSpPr>
                <a:cxnSpLocks noChangeShapeType="1"/>
                <a:stCxn id="82" idx="2"/>
                <a:endCxn id="80" idx="0"/>
              </p:cNvCxnSpPr>
              <p:nvPr/>
            </p:nvCxnSpPr>
            <p:spPr bwMode="auto">
              <a:xfrm flipH="1">
                <a:off x="2132" y="777"/>
                <a:ext cx="411" cy="184"/>
              </a:xfrm>
              <a:prstGeom prst="straightConnector1">
                <a:avLst/>
              </a:prstGeom>
              <a:noFill/>
              <a:ln w="222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55" name="Text Box 288"/>
          <p:cNvSpPr txBox="1">
            <a:spLocks noChangeArrowheads="1"/>
          </p:cNvSpPr>
          <p:nvPr/>
        </p:nvSpPr>
        <p:spPr bwMode="auto">
          <a:xfrm>
            <a:off x="5762625" y="15859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/>
              <a:t>1</a:t>
            </a:r>
          </a:p>
        </p:txBody>
      </p:sp>
      <p:grpSp>
        <p:nvGrpSpPr>
          <p:cNvPr id="156" name="Group 313"/>
          <p:cNvGrpSpPr>
            <a:grpSpLocks/>
          </p:cNvGrpSpPr>
          <p:nvPr/>
        </p:nvGrpSpPr>
        <p:grpSpPr bwMode="auto">
          <a:xfrm>
            <a:off x="165100" y="3022600"/>
            <a:ext cx="5908675" cy="2197100"/>
            <a:chOff x="104" y="1904"/>
            <a:chExt cx="3722" cy="1384"/>
          </a:xfrm>
        </p:grpSpPr>
        <p:grpSp>
          <p:nvGrpSpPr>
            <p:cNvPr id="157" name="Group 63"/>
            <p:cNvGrpSpPr>
              <a:grpSpLocks/>
            </p:cNvGrpSpPr>
            <p:nvPr/>
          </p:nvGrpSpPr>
          <p:grpSpPr bwMode="auto">
            <a:xfrm>
              <a:off x="1280" y="2312"/>
              <a:ext cx="1419" cy="793"/>
              <a:chOff x="2083" y="1166"/>
              <a:chExt cx="2566" cy="1535"/>
            </a:xfrm>
          </p:grpSpPr>
          <p:sp>
            <p:nvSpPr>
              <p:cNvPr id="171" name="Line 275"/>
              <p:cNvSpPr>
                <a:spLocks noChangeShapeType="1"/>
              </p:cNvSpPr>
              <p:nvPr/>
            </p:nvSpPr>
            <p:spPr bwMode="auto">
              <a:xfrm flipV="1">
                <a:off x="2083" y="2693"/>
                <a:ext cx="38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Freeform 276"/>
              <p:cNvSpPr>
                <a:spLocks/>
              </p:cNvSpPr>
              <p:nvPr/>
            </p:nvSpPr>
            <p:spPr bwMode="auto">
              <a:xfrm>
                <a:off x="2121" y="2686"/>
                <a:ext cx="45" cy="7"/>
              </a:xfrm>
              <a:custGeom>
                <a:avLst/>
                <a:gdLst>
                  <a:gd name="T0" fmla="*/ 0 w 36"/>
                  <a:gd name="T1" fmla="*/ 6 h 6"/>
                  <a:gd name="T2" fmla="*/ 18 w 36"/>
                  <a:gd name="T3" fmla="*/ 0 h 6"/>
                  <a:gd name="T4" fmla="*/ 36 w 3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"/>
                  <a:gd name="T11" fmla="*/ 36 w 3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">
                    <a:moveTo>
                      <a:pt x="0" y="6"/>
                    </a:moveTo>
                    <a:lnTo>
                      <a:pt x="18" y="0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73" name="Line 277"/>
              <p:cNvSpPr>
                <a:spLocks noChangeShapeType="1"/>
              </p:cNvSpPr>
              <p:nvPr/>
            </p:nvSpPr>
            <p:spPr bwMode="auto">
              <a:xfrm flipV="1">
                <a:off x="2166" y="2678"/>
                <a:ext cx="38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Line 278"/>
              <p:cNvSpPr>
                <a:spLocks noChangeShapeType="1"/>
              </p:cNvSpPr>
              <p:nvPr/>
            </p:nvSpPr>
            <p:spPr bwMode="auto">
              <a:xfrm flipV="1">
                <a:off x="2204" y="2663"/>
                <a:ext cx="46" cy="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Line 279"/>
              <p:cNvSpPr>
                <a:spLocks noChangeShapeType="1"/>
              </p:cNvSpPr>
              <p:nvPr/>
            </p:nvSpPr>
            <p:spPr bwMode="auto">
              <a:xfrm flipV="1">
                <a:off x="2250" y="2648"/>
                <a:ext cx="46" cy="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280"/>
              <p:cNvSpPr>
                <a:spLocks/>
              </p:cNvSpPr>
              <p:nvPr/>
            </p:nvSpPr>
            <p:spPr bwMode="auto">
              <a:xfrm>
                <a:off x="2296" y="2633"/>
                <a:ext cx="37" cy="15"/>
              </a:xfrm>
              <a:custGeom>
                <a:avLst/>
                <a:gdLst>
                  <a:gd name="T0" fmla="*/ 0 w 30"/>
                  <a:gd name="T1" fmla="*/ 12 h 12"/>
                  <a:gd name="T2" fmla="*/ 12 w 30"/>
                  <a:gd name="T3" fmla="*/ 6 h 12"/>
                  <a:gd name="T4" fmla="*/ 30 w 30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12"/>
                    </a:moveTo>
                    <a:lnTo>
                      <a:pt x="12" y="6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77" name="Freeform 281"/>
              <p:cNvSpPr>
                <a:spLocks/>
              </p:cNvSpPr>
              <p:nvPr/>
            </p:nvSpPr>
            <p:spPr bwMode="auto">
              <a:xfrm>
                <a:off x="2333" y="2603"/>
                <a:ext cx="46" cy="30"/>
              </a:xfrm>
              <a:custGeom>
                <a:avLst/>
                <a:gdLst>
                  <a:gd name="T0" fmla="*/ 0 w 36"/>
                  <a:gd name="T1" fmla="*/ 24 h 24"/>
                  <a:gd name="T2" fmla="*/ 18 w 36"/>
                  <a:gd name="T3" fmla="*/ 12 h 24"/>
                  <a:gd name="T4" fmla="*/ 36 w 36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4"/>
                  <a:gd name="T11" fmla="*/ 36 w 3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4">
                    <a:moveTo>
                      <a:pt x="0" y="24"/>
                    </a:moveTo>
                    <a:lnTo>
                      <a:pt x="18" y="12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78" name="Freeform 282"/>
              <p:cNvSpPr>
                <a:spLocks/>
              </p:cNvSpPr>
              <p:nvPr/>
            </p:nvSpPr>
            <p:spPr bwMode="auto">
              <a:xfrm>
                <a:off x="2379" y="2580"/>
                <a:ext cx="45" cy="23"/>
              </a:xfrm>
              <a:custGeom>
                <a:avLst/>
                <a:gdLst>
                  <a:gd name="T0" fmla="*/ 0 w 36"/>
                  <a:gd name="T1" fmla="*/ 18 h 18"/>
                  <a:gd name="T2" fmla="*/ 18 w 36"/>
                  <a:gd name="T3" fmla="*/ 12 h 18"/>
                  <a:gd name="T4" fmla="*/ 36 w 36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8"/>
                  <a:gd name="T11" fmla="*/ 36 w 3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8">
                    <a:moveTo>
                      <a:pt x="0" y="18"/>
                    </a:moveTo>
                    <a:lnTo>
                      <a:pt x="18" y="12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79" name="Freeform 283"/>
              <p:cNvSpPr>
                <a:spLocks/>
              </p:cNvSpPr>
              <p:nvPr/>
            </p:nvSpPr>
            <p:spPr bwMode="auto">
              <a:xfrm>
                <a:off x="2424" y="2542"/>
                <a:ext cx="38" cy="38"/>
              </a:xfrm>
              <a:custGeom>
                <a:avLst/>
                <a:gdLst>
                  <a:gd name="T0" fmla="*/ 0 w 30"/>
                  <a:gd name="T1" fmla="*/ 30 h 30"/>
                  <a:gd name="T2" fmla="*/ 12 w 30"/>
                  <a:gd name="T3" fmla="*/ 18 h 30"/>
                  <a:gd name="T4" fmla="*/ 30 w 30"/>
                  <a:gd name="T5" fmla="*/ 0 h 30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0"/>
                  <a:gd name="T11" fmla="*/ 30 w 30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0">
                    <a:moveTo>
                      <a:pt x="0" y="30"/>
                    </a:moveTo>
                    <a:lnTo>
                      <a:pt x="12" y="18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80" name="Line 284"/>
              <p:cNvSpPr>
                <a:spLocks noChangeShapeType="1"/>
              </p:cNvSpPr>
              <p:nvPr/>
            </p:nvSpPr>
            <p:spPr bwMode="auto">
              <a:xfrm flipV="1">
                <a:off x="2462" y="2505"/>
                <a:ext cx="45" cy="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Line 285"/>
              <p:cNvSpPr>
                <a:spLocks noChangeShapeType="1"/>
              </p:cNvSpPr>
              <p:nvPr/>
            </p:nvSpPr>
            <p:spPr bwMode="auto">
              <a:xfrm flipV="1">
                <a:off x="2507" y="2459"/>
                <a:ext cx="45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Line 286"/>
              <p:cNvSpPr>
                <a:spLocks noChangeShapeType="1"/>
              </p:cNvSpPr>
              <p:nvPr/>
            </p:nvSpPr>
            <p:spPr bwMode="auto">
              <a:xfrm flipV="1">
                <a:off x="2552" y="2406"/>
                <a:ext cx="38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Freeform 287"/>
              <p:cNvSpPr>
                <a:spLocks/>
              </p:cNvSpPr>
              <p:nvPr/>
            </p:nvSpPr>
            <p:spPr bwMode="auto">
              <a:xfrm>
                <a:off x="2590" y="2353"/>
                <a:ext cx="46" cy="53"/>
              </a:xfrm>
              <a:custGeom>
                <a:avLst/>
                <a:gdLst>
                  <a:gd name="T0" fmla="*/ 0 w 37"/>
                  <a:gd name="T1" fmla="*/ 42 h 42"/>
                  <a:gd name="T2" fmla="*/ 18 w 37"/>
                  <a:gd name="T3" fmla="*/ 24 h 42"/>
                  <a:gd name="T4" fmla="*/ 37 w 37"/>
                  <a:gd name="T5" fmla="*/ 0 h 42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2"/>
                  <a:gd name="T11" fmla="*/ 37 w 37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2">
                    <a:moveTo>
                      <a:pt x="0" y="42"/>
                    </a:moveTo>
                    <a:lnTo>
                      <a:pt x="18" y="24"/>
                    </a:lnTo>
                    <a:lnTo>
                      <a:pt x="3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84" name="Freeform 288"/>
              <p:cNvSpPr>
                <a:spLocks/>
              </p:cNvSpPr>
              <p:nvPr/>
            </p:nvSpPr>
            <p:spPr bwMode="auto">
              <a:xfrm>
                <a:off x="2636" y="2285"/>
                <a:ext cx="46" cy="68"/>
              </a:xfrm>
              <a:custGeom>
                <a:avLst/>
                <a:gdLst>
                  <a:gd name="T0" fmla="*/ 0 w 36"/>
                  <a:gd name="T1" fmla="*/ 54 h 54"/>
                  <a:gd name="T2" fmla="*/ 18 w 36"/>
                  <a:gd name="T3" fmla="*/ 30 h 54"/>
                  <a:gd name="T4" fmla="*/ 36 w 36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4"/>
                  <a:gd name="T11" fmla="*/ 36 w 36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4">
                    <a:moveTo>
                      <a:pt x="0" y="54"/>
                    </a:moveTo>
                    <a:lnTo>
                      <a:pt x="18" y="30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85" name="Freeform 289"/>
              <p:cNvSpPr>
                <a:spLocks/>
              </p:cNvSpPr>
              <p:nvPr/>
            </p:nvSpPr>
            <p:spPr bwMode="auto">
              <a:xfrm>
                <a:off x="2682" y="2217"/>
                <a:ext cx="37" cy="68"/>
              </a:xfrm>
              <a:custGeom>
                <a:avLst/>
                <a:gdLst>
                  <a:gd name="T0" fmla="*/ 0 w 30"/>
                  <a:gd name="T1" fmla="*/ 54 h 54"/>
                  <a:gd name="T2" fmla="*/ 12 w 30"/>
                  <a:gd name="T3" fmla="*/ 30 h 54"/>
                  <a:gd name="T4" fmla="*/ 30 w 30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54"/>
                  <a:gd name="T11" fmla="*/ 30 w 30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54">
                    <a:moveTo>
                      <a:pt x="0" y="54"/>
                    </a:moveTo>
                    <a:lnTo>
                      <a:pt x="12" y="30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86" name="Freeform 290"/>
              <p:cNvSpPr>
                <a:spLocks/>
              </p:cNvSpPr>
              <p:nvPr/>
            </p:nvSpPr>
            <p:spPr bwMode="auto">
              <a:xfrm>
                <a:off x="2719" y="2134"/>
                <a:ext cx="46" cy="83"/>
              </a:xfrm>
              <a:custGeom>
                <a:avLst/>
                <a:gdLst>
                  <a:gd name="T0" fmla="*/ 0 w 36"/>
                  <a:gd name="T1" fmla="*/ 66 h 66"/>
                  <a:gd name="T2" fmla="*/ 18 w 36"/>
                  <a:gd name="T3" fmla="*/ 36 h 66"/>
                  <a:gd name="T4" fmla="*/ 36 w 36"/>
                  <a:gd name="T5" fmla="*/ 0 h 6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6"/>
                  <a:gd name="T11" fmla="*/ 36 w 3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6">
                    <a:moveTo>
                      <a:pt x="0" y="66"/>
                    </a:moveTo>
                    <a:lnTo>
                      <a:pt x="18" y="36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87" name="Line 291"/>
              <p:cNvSpPr>
                <a:spLocks noChangeShapeType="1"/>
              </p:cNvSpPr>
              <p:nvPr/>
            </p:nvSpPr>
            <p:spPr bwMode="auto">
              <a:xfrm flipV="1">
                <a:off x="2765" y="2051"/>
                <a:ext cx="45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Line 292"/>
              <p:cNvSpPr>
                <a:spLocks noChangeShapeType="1"/>
              </p:cNvSpPr>
              <p:nvPr/>
            </p:nvSpPr>
            <p:spPr bwMode="auto">
              <a:xfrm flipV="1">
                <a:off x="2810" y="1961"/>
                <a:ext cx="38" cy="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Line 293"/>
              <p:cNvSpPr>
                <a:spLocks noChangeShapeType="1"/>
              </p:cNvSpPr>
              <p:nvPr/>
            </p:nvSpPr>
            <p:spPr bwMode="auto">
              <a:xfrm flipV="1">
                <a:off x="2848" y="1870"/>
                <a:ext cx="45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Line 294"/>
              <p:cNvSpPr>
                <a:spLocks noChangeShapeType="1"/>
              </p:cNvSpPr>
              <p:nvPr/>
            </p:nvSpPr>
            <p:spPr bwMode="auto">
              <a:xfrm flipV="1">
                <a:off x="2893" y="1778"/>
                <a:ext cx="45" cy="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Freeform 295"/>
              <p:cNvSpPr>
                <a:spLocks/>
              </p:cNvSpPr>
              <p:nvPr/>
            </p:nvSpPr>
            <p:spPr bwMode="auto">
              <a:xfrm>
                <a:off x="2938" y="1680"/>
                <a:ext cx="38" cy="98"/>
              </a:xfrm>
              <a:custGeom>
                <a:avLst/>
                <a:gdLst>
                  <a:gd name="T0" fmla="*/ 0 w 30"/>
                  <a:gd name="T1" fmla="*/ 78 h 78"/>
                  <a:gd name="T2" fmla="*/ 12 w 30"/>
                  <a:gd name="T3" fmla="*/ 36 h 78"/>
                  <a:gd name="T4" fmla="*/ 30 w 30"/>
                  <a:gd name="T5" fmla="*/ 0 h 78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78"/>
                  <a:gd name="T11" fmla="*/ 30 w 30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78">
                    <a:moveTo>
                      <a:pt x="0" y="78"/>
                    </a:moveTo>
                    <a:lnTo>
                      <a:pt x="12" y="36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92" name="Freeform 296"/>
              <p:cNvSpPr>
                <a:spLocks/>
              </p:cNvSpPr>
              <p:nvPr/>
            </p:nvSpPr>
            <p:spPr bwMode="auto">
              <a:xfrm>
                <a:off x="2976" y="1589"/>
                <a:ext cx="45" cy="91"/>
              </a:xfrm>
              <a:custGeom>
                <a:avLst/>
                <a:gdLst>
                  <a:gd name="T0" fmla="*/ 0 w 36"/>
                  <a:gd name="T1" fmla="*/ 72 h 72"/>
                  <a:gd name="T2" fmla="*/ 18 w 36"/>
                  <a:gd name="T3" fmla="*/ 36 h 72"/>
                  <a:gd name="T4" fmla="*/ 36 w 36"/>
                  <a:gd name="T5" fmla="*/ 0 h 7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72"/>
                  <a:gd name="T11" fmla="*/ 36 w 36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72">
                    <a:moveTo>
                      <a:pt x="0" y="72"/>
                    </a:moveTo>
                    <a:lnTo>
                      <a:pt x="18" y="36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93" name="Line 297"/>
              <p:cNvSpPr>
                <a:spLocks noChangeShapeType="1"/>
              </p:cNvSpPr>
              <p:nvPr/>
            </p:nvSpPr>
            <p:spPr bwMode="auto">
              <a:xfrm flipV="1">
                <a:off x="3021" y="1506"/>
                <a:ext cx="39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Line 298"/>
              <p:cNvSpPr>
                <a:spLocks noChangeShapeType="1"/>
              </p:cNvSpPr>
              <p:nvPr/>
            </p:nvSpPr>
            <p:spPr bwMode="auto">
              <a:xfrm flipV="1">
                <a:off x="3060" y="1423"/>
                <a:ext cx="4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Line 299"/>
              <p:cNvSpPr>
                <a:spLocks noChangeShapeType="1"/>
              </p:cNvSpPr>
              <p:nvPr/>
            </p:nvSpPr>
            <p:spPr bwMode="auto">
              <a:xfrm flipV="1">
                <a:off x="3106" y="1347"/>
                <a:ext cx="45" cy="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Line 300"/>
              <p:cNvSpPr>
                <a:spLocks noChangeShapeType="1"/>
              </p:cNvSpPr>
              <p:nvPr/>
            </p:nvSpPr>
            <p:spPr bwMode="auto">
              <a:xfrm flipV="1">
                <a:off x="3151" y="1287"/>
                <a:ext cx="38" cy="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Line 301"/>
              <p:cNvSpPr>
                <a:spLocks noChangeShapeType="1"/>
              </p:cNvSpPr>
              <p:nvPr/>
            </p:nvSpPr>
            <p:spPr bwMode="auto">
              <a:xfrm flipV="1">
                <a:off x="3189" y="1234"/>
                <a:ext cx="45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Line 302"/>
              <p:cNvSpPr>
                <a:spLocks noChangeShapeType="1"/>
              </p:cNvSpPr>
              <p:nvPr/>
            </p:nvSpPr>
            <p:spPr bwMode="auto">
              <a:xfrm flipV="1">
                <a:off x="3234" y="1196"/>
                <a:ext cx="45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Line 303"/>
              <p:cNvSpPr>
                <a:spLocks noChangeShapeType="1"/>
              </p:cNvSpPr>
              <p:nvPr/>
            </p:nvSpPr>
            <p:spPr bwMode="auto">
              <a:xfrm flipV="1">
                <a:off x="3279" y="1174"/>
                <a:ext cx="38" cy="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Line 304"/>
              <p:cNvSpPr>
                <a:spLocks noChangeShapeType="1"/>
              </p:cNvSpPr>
              <p:nvPr/>
            </p:nvSpPr>
            <p:spPr bwMode="auto">
              <a:xfrm flipV="1">
                <a:off x="3317" y="1166"/>
                <a:ext cx="45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Line 305"/>
              <p:cNvSpPr>
                <a:spLocks noChangeShapeType="1"/>
              </p:cNvSpPr>
              <p:nvPr/>
            </p:nvSpPr>
            <p:spPr bwMode="auto">
              <a:xfrm>
                <a:off x="3362" y="1166"/>
                <a:ext cx="46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Line 306"/>
              <p:cNvSpPr>
                <a:spLocks noChangeShapeType="1"/>
              </p:cNvSpPr>
              <p:nvPr/>
            </p:nvSpPr>
            <p:spPr bwMode="auto">
              <a:xfrm>
                <a:off x="3408" y="1174"/>
                <a:ext cx="39" cy="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Line 307"/>
              <p:cNvSpPr>
                <a:spLocks noChangeShapeType="1"/>
              </p:cNvSpPr>
              <p:nvPr/>
            </p:nvSpPr>
            <p:spPr bwMode="auto">
              <a:xfrm>
                <a:off x="3447" y="1196"/>
                <a:ext cx="45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Line 308"/>
              <p:cNvSpPr>
                <a:spLocks noChangeShapeType="1"/>
              </p:cNvSpPr>
              <p:nvPr/>
            </p:nvSpPr>
            <p:spPr bwMode="auto">
              <a:xfrm>
                <a:off x="3492" y="1234"/>
                <a:ext cx="45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Line 309"/>
              <p:cNvSpPr>
                <a:spLocks noChangeShapeType="1"/>
              </p:cNvSpPr>
              <p:nvPr/>
            </p:nvSpPr>
            <p:spPr bwMode="auto">
              <a:xfrm>
                <a:off x="3537" y="1287"/>
                <a:ext cx="38" cy="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Line 310"/>
              <p:cNvSpPr>
                <a:spLocks noChangeShapeType="1"/>
              </p:cNvSpPr>
              <p:nvPr/>
            </p:nvSpPr>
            <p:spPr bwMode="auto">
              <a:xfrm>
                <a:off x="3575" y="1347"/>
                <a:ext cx="45" cy="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Line 311"/>
              <p:cNvSpPr>
                <a:spLocks noChangeShapeType="1"/>
              </p:cNvSpPr>
              <p:nvPr/>
            </p:nvSpPr>
            <p:spPr bwMode="auto">
              <a:xfrm>
                <a:off x="3620" y="1423"/>
                <a:ext cx="45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Line 312"/>
              <p:cNvSpPr>
                <a:spLocks noChangeShapeType="1"/>
              </p:cNvSpPr>
              <p:nvPr/>
            </p:nvSpPr>
            <p:spPr bwMode="auto">
              <a:xfrm>
                <a:off x="3665" y="1506"/>
                <a:ext cx="38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Line 313"/>
              <p:cNvSpPr>
                <a:spLocks noChangeShapeType="1"/>
              </p:cNvSpPr>
              <p:nvPr/>
            </p:nvSpPr>
            <p:spPr bwMode="auto">
              <a:xfrm>
                <a:off x="3703" y="1589"/>
                <a:ext cx="45" cy="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Freeform 314"/>
              <p:cNvSpPr>
                <a:spLocks/>
              </p:cNvSpPr>
              <p:nvPr/>
            </p:nvSpPr>
            <p:spPr bwMode="auto">
              <a:xfrm>
                <a:off x="3748" y="1680"/>
                <a:ext cx="46" cy="98"/>
              </a:xfrm>
              <a:custGeom>
                <a:avLst/>
                <a:gdLst>
                  <a:gd name="T0" fmla="*/ 0 w 36"/>
                  <a:gd name="T1" fmla="*/ 0 h 78"/>
                  <a:gd name="T2" fmla="*/ 18 w 36"/>
                  <a:gd name="T3" fmla="*/ 36 h 78"/>
                  <a:gd name="T4" fmla="*/ 36 w 36"/>
                  <a:gd name="T5" fmla="*/ 78 h 7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78"/>
                  <a:gd name="T11" fmla="*/ 36 w 36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78">
                    <a:moveTo>
                      <a:pt x="0" y="0"/>
                    </a:moveTo>
                    <a:lnTo>
                      <a:pt x="18" y="36"/>
                    </a:lnTo>
                    <a:lnTo>
                      <a:pt x="36" y="7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1" name="Line 315"/>
              <p:cNvSpPr>
                <a:spLocks noChangeShapeType="1"/>
              </p:cNvSpPr>
              <p:nvPr/>
            </p:nvSpPr>
            <p:spPr bwMode="auto">
              <a:xfrm>
                <a:off x="3794" y="1778"/>
                <a:ext cx="37" cy="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Freeform 316"/>
              <p:cNvSpPr>
                <a:spLocks/>
              </p:cNvSpPr>
              <p:nvPr/>
            </p:nvSpPr>
            <p:spPr bwMode="auto">
              <a:xfrm>
                <a:off x="3831" y="1870"/>
                <a:ext cx="47" cy="91"/>
              </a:xfrm>
              <a:custGeom>
                <a:avLst/>
                <a:gdLst>
                  <a:gd name="T0" fmla="*/ 0 w 37"/>
                  <a:gd name="T1" fmla="*/ 0 h 72"/>
                  <a:gd name="T2" fmla="*/ 19 w 37"/>
                  <a:gd name="T3" fmla="*/ 36 h 72"/>
                  <a:gd name="T4" fmla="*/ 37 w 37"/>
                  <a:gd name="T5" fmla="*/ 72 h 72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72"/>
                  <a:gd name="T11" fmla="*/ 37 w 37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72">
                    <a:moveTo>
                      <a:pt x="0" y="0"/>
                    </a:moveTo>
                    <a:lnTo>
                      <a:pt x="19" y="36"/>
                    </a:lnTo>
                    <a:lnTo>
                      <a:pt x="37" y="7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3" name="Line 317"/>
              <p:cNvSpPr>
                <a:spLocks noChangeShapeType="1"/>
              </p:cNvSpPr>
              <p:nvPr/>
            </p:nvSpPr>
            <p:spPr bwMode="auto">
              <a:xfrm>
                <a:off x="3878" y="1961"/>
                <a:ext cx="38" cy="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Line 318"/>
              <p:cNvSpPr>
                <a:spLocks noChangeShapeType="1"/>
              </p:cNvSpPr>
              <p:nvPr/>
            </p:nvSpPr>
            <p:spPr bwMode="auto">
              <a:xfrm>
                <a:off x="3916" y="2051"/>
                <a:ext cx="45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Freeform 319"/>
              <p:cNvSpPr>
                <a:spLocks/>
              </p:cNvSpPr>
              <p:nvPr/>
            </p:nvSpPr>
            <p:spPr bwMode="auto">
              <a:xfrm>
                <a:off x="3961" y="2134"/>
                <a:ext cx="45" cy="83"/>
              </a:xfrm>
              <a:custGeom>
                <a:avLst/>
                <a:gdLst>
                  <a:gd name="T0" fmla="*/ 0 w 36"/>
                  <a:gd name="T1" fmla="*/ 0 h 66"/>
                  <a:gd name="T2" fmla="*/ 18 w 36"/>
                  <a:gd name="T3" fmla="*/ 36 h 66"/>
                  <a:gd name="T4" fmla="*/ 36 w 36"/>
                  <a:gd name="T5" fmla="*/ 66 h 6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6"/>
                  <a:gd name="T11" fmla="*/ 36 w 3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6">
                    <a:moveTo>
                      <a:pt x="0" y="0"/>
                    </a:moveTo>
                    <a:lnTo>
                      <a:pt x="18" y="36"/>
                    </a:lnTo>
                    <a:lnTo>
                      <a:pt x="36" y="6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6" name="Freeform 320"/>
              <p:cNvSpPr>
                <a:spLocks/>
              </p:cNvSpPr>
              <p:nvPr/>
            </p:nvSpPr>
            <p:spPr bwMode="auto">
              <a:xfrm>
                <a:off x="4006" y="2217"/>
                <a:ext cx="38" cy="68"/>
              </a:xfrm>
              <a:custGeom>
                <a:avLst/>
                <a:gdLst>
                  <a:gd name="T0" fmla="*/ 0 w 30"/>
                  <a:gd name="T1" fmla="*/ 0 h 54"/>
                  <a:gd name="T2" fmla="*/ 12 w 30"/>
                  <a:gd name="T3" fmla="*/ 30 h 54"/>
                  <a:gd name="T4" fmla="*/ 30 w 30"/>
                  <a:gd name="T5" fmla="*/ 54 h 54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54"/>
                  <a:gd name="T11" fmla="*/ 30 w 30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54">
                    <a:moveTo>
                      <a:pt x="0" y="0"/>
                    </a:moveTo>
                    <a:lnTo>
                      <a:pt x="12" y="30"/>
                    </a:lnTo>
                    <a:lnTo>
                      <a:pt x="30" y="5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7" name="Freeform 321"/>
              <p:cNvSpPr>
                <a:spLocks/>
              </p:cNvSpPr>
              <p:nvPr/>
            </p:nvSpPr>
            <p:spPr bwMode="auto">
              <a:xfrm>
                <a:off x="4044" y="2285"/>
                <a:ext cx="45" cy="68"/>
              </a:xfrm>
              <a:custGeom>
                <a:avLst/>
                <a:gdLst>
                  <a:gd name="T0" fmla="*/ 0 w 36"/>
                  <a:gd name="T1" fmla="*/ 0 h 54"/>
                  <a:gd name="T2" fmla="*/ 18 w 36"/>
                  <a:gd name="T3" fmla="*/ 30 h 54"/>
                  <a:gd name="T4" fmla="*/ 36 w 36"/>
                  <a:gd name="T5" fmla="*/ 54 h 5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4"/>
                  <a:gd name="T11" fmla="*/ 36 w 36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4">
                    <a:moveTo>
                      <a:pt x="0" y="0"/>
                    </a:moveTo>
                    <a:lnTo>
                      <a:pt x="18" y="30"/>
                    </a:lnTo>
                    <a:lnTo>
                      <a:pt x="36" y="5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8" name="Freeform 322"/>
              <p:cNvSpPr>
                <a:spLocks/>
              </p:cNvSpPr>
              <p:nvPr/>
            </p:nvSpPr>
            <p:spPr bwMode="auto">
              <a:xfrm>
                <a:off x="4089" y="2353"/>
                <a:ext cx="46" cy="53"/>
              </a:xfrm>
              <a:custGeom>
                <a:avLst/>
                <a:gdLst>
                  <a:gd name="T0" fmla="*/ 0 w 36"/>
                  <a:gd name="T1" fmla="*/ 0 h 42"/>
                  <a:gd name="T2" fmla="*/ 18 w 36"/>
                  <a:gd name="T3" fmla="*/ 24 h 42"/>
                  <a:gd name="T4" fmla="*/ 36 w 36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42"/>
                  <a:gd name="T11" fmla="*/ 36 w 36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42">
                    <a:moveTo>
                      <a:pt x="0" y="0"/>
                    </a:moveTo>
                    <a:lnTo>
                      <a:pt x="18" y="24"/>
                    </a:lnTo>
                    <a:lnTo>
                      <a:pt x="36" y="4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19" name="Line 323"/>
              <p:cNvSpPr>
                <a:spLocks noChangeShapeType="1"/>
              </p:cNvSpPr>
              <p:nvPr/>
            </p:nvSpPr>
            <p:spPr bwMode="auto">
              <a:xfrm>
                <a:off x="4135" y="2406"/>
                <a:ext cx="37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Line 324"/>
              <p:cNvSpPr>
                <a:spLocks noChangeShapeType="1"/>
              </p:cNvSpPr>
              <p:nvPr/>
            </p:nvSpPr>
            <p:spPr bwMode="auto">
              <a:xfrm>
                <a:off x="4172" y="2459"/>
                <a:ext cx="46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Line 325"/>
              <p:cNvSpPr>
                <a:spLocks noChangeShapeType="1"/>
              </p:cNvSpPr>
              <p:nvPr/>
            </p:nvSpPr>
            <p:spPr bwMode="auto">
              <a:xfrm>
                <a:off x="4218" y="2505"/>
                <a:ext cx="46" cy="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2" name="Freeform 326"/>
              <p:cNvSpPr>
                <a:spLocks/>
              </p:cNvSpPr>
              <p:nvPr/>
            </p:nvSpPr>
            <p:spPr bwMode="auto">
              <a:xfrm>
                <a:off x="4264" y="2542"/>
                <a:ext cx="38" cy="38"/>
              </a:xfrm>
              <a:custGeom>
                <a:avLst/>
                <a:gdLst>
                  <a:gd name="T0" fmla="*/ 0 w 30"/>
                  <a:gd name="T1" fmla="*/ 0 h 30"/>
                  <a:gd name="T2" fmla="*/ 12 w 30"/>
                  <a:gd name="T3" fmla="*/ 18 h 30"/>
                  <a:gd name="T4" fmla="*/ 30 w 30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0"/>
                  <a:gd name="T11" fmla="*/ 30 w 30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0">
                    <a:moveTo>
                      <a:pt x="0" y="0"/>
                    </a:moveTo>
                    <a:lnTo>
                      <a:pt x="12" y="18"/>
                    </a:lnTo>
                    <a:lnTo>
                      <a:pt x="30" y="3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23" name="Freeform 327"/>
              <p:cNvSpPr>
                <a:spLocks/>
              </p:cNvSpPr>
              <p:nvPr/>
            </p:nvSpPr>
            <p:spPr bwMode="auto">
              <a:xfrm>
                <a:off x="4302" y="2580"/>
                <a:ext cx="45" cy="23"/>
              </a:xfrm>
              <a:custGeom>
                <a:avLst/>
                <a:gdLst>
                  <a:gd name="T0" fmla="*/ 0 w 36"/>
                  <a:gd name="T1" fmla="*/ 0 h 18"/>
                  <a:gd name="T2" fmla="*/ 18 w 36"/>
                  <a:gd name="T3" fmla="*/ 12 h 18"/>
                  <a:gd name="T4" fmla="*/ 36 w 3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8"/>
                  <a:gd name="T11" fmla="*/ 36 w 3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8">
                    <a:moveTo>
                      <a:pt x="0" y="0"/>
                    </a:moveTo>
                    <a:lnTo>
                      <a:pt x="18" y="12"/>
                    </a:lnTo>
                    <a:lnTo>
                      <a:pt x="36" y="1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24" name="Freeform 328"/>
              <p:cNvSpPr>
                <a:spLocks/>
              </p:cNvSpPr>
              <p:nvPr/>
            </p:nvSpPr>
            <p:spPr bwMode="auto">
              <a:xfrm>
                <a:off x="4347" y="2603"/>
                <a:ext cx="45" cy="30"/>
              </a:xfrm>
              <a:custGeom>
                <a:avLst/>
                <a:gdLst>
                  <a:gd name="T0" fmla="*/ 0 w 36"/>
                  <a:gd name="T1" fmla="*/ 0 h 24"/>
                  <a:gd name="T2" fmla="*/ 18 w 36"/>
                  <a:gd name="T3" fmla="*/ 12 h 24"/>
                  <a:gd name="T4" fmla="*/ 36 w 36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4"/>
                  <a:gd name="T11" fmla="*/ 36 w 3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4">
                    <a:moveTo>
                      <a:pt x="0" y="0"/>
                    </a:moveTo>
                    <a:lnTo>
                      <a:pt x="18" y="12"/>
                    </a:lnTo>
                    <a:lnTo>
                      <a:pt x="36" y="2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25" name="Freeform 329"/>
              <p:cNvSpPr>
                <a:spLocks/>
              </p:cNvSpPr>
              <p:nvPr/>
            </p:nvSpPr>
            <p:spPr bwMode="auto">
              <a:xfrm>
                <a:off x="4392" y="2633"/>
                <a:ext cx="38" cy="15"/>
              </a:xfrm>
              <a:custGeom>
                <a:avLst/>
                <a:gdLst>
                  <a:gd name="T0" fmla="*/ 0 w 30"/>
                  <a:gd name="T1" fmla="*/ 0 h 12"/>
                  <a:gd name="T2" fmla="*/ 12 w 30"/>
                  <a:gd name="T3" fmla="*/ 6 h 12"/>
                  <a:gd name="T4" fmla="*/ 30 w 30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0"/>
                    </a:moveTo>
                    <a:lnTo>
                      <a:pt x="12" y="6"/>
                    </a:lnTo>
                    <a:lnTo>
                      <a:pt x="30" y="1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26" name="Line 330"/>
              <p:cNvSpPr>
                <a:spLocks noChangeShapeType="1"/>
              </p:cNvSpPr>
              <p:nvPr/>
            </p:nvSpPr>
            <p:spPr bwMode="auto">
              <a:xfrm>
                <a:off x="4430" y="2648"/>
                <a:ext cx="45" cy="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Line 331"/>
              <p:cNvSpPr>
                <a:spLocks noChangeShapeType="1"/>
              </p:cNvSpPr>
              <p:nvPr/>
            </p:nvSpPr>
            <p:spPr bwMode="auto">
              <a:xfrm>
                <a:off x="4475" y="2663"/>
                <a:ext cx="46" cy="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Line 332"/>
              <p:cNvSpPr>
                <a:spLocks noChangeShapeType="1"/>
              </p:cNvSpPr>
              <p:nvPr/>
            </p:nvSpPr>
            <p:spPr bwMode="auto">
              <a:xfrm>
                <a:off x="4521" y="2678"/>
                <a:ext cx="37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9" name="Line 333"/>
              <p:cNvSpPr>
                <a:spLocks noChangeShapeType="1"/>
              </p:cNvSpPr>
              <p:nvPr/>
            </p:nvSpPr>
            <p:spPr bwMode="auto">
              <a:xfrm>
                <a:off x="4558" y="2686"/>
                <a:ext cx="46" cy="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Line 334"/>
              <p:cNvSpPr>
                <a:spLocks noChangeShapeType="1"/>
              </p:cNvSpPr>
              <p:nvPr/>
            </p:nvSpPr>
            <p:spPr bwMode="auto">
              <a:xfrm>
                <a:off x="4604" y="2693"/>
                <a:ext cx="45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8" name="Group 302"/>
            <p:cNvGrpSpPr>
              <a:grpSpLocks/>
            </p:cNvGrpSpPr>
            <p:nvPr/>
          </p:nvGrpSpPr>
          <p:grpSpPr bwMode="auto">
            <a:xfrm>
              <a:off x="104" y="1904"/>
              <a:ext cx="3722" cy="1384"/>
              <a:chOff x="104" y="1904"/>
              <a:chExt cx="3722" cy="1384"/>
            </a:xfrm>
          </p:grpSpPr>
          <p:sp>
            <p:nvSpPr>
              <p:cNvPr id="159" name="Line 194"/>
              <p:cNvSpPr>
                <a:spLocks noChangeShapeType="1"/>
              </p:cNvSpPr>
              <p:nvPr/>
            </p:nvSpPr>
            <p:spPr bwMode="auto">
              <a:xfrm>
                <a:off x="1984" y="1920"/>
                <a:ext cx="0" cy="1192"/>
              </a:xfrm>
              <a:prstGeom prst="line">
                <a:avLst/>
              </a:prstGeom>
              <a:noFill/>
              <a:ln w="22225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60" name="Group 264"/>
              <p:cNvGrpSpPr>
                <a:grpSpLocks/>
              </p:cNvGrpSpPr>
              <p:nvPr/>
            </p:nvGrpSpPr>
            <p:grpSpPr bwMode="auto">
              <a:xfrm>
                <a:off x="104" y="2178"/>
                <a:ext cx="2815" cy="1110"/>
                <a:chOff x="104" y="210"/>
                <a:chExt cx="2815" cy="1110"/>
              </a:xfrm>
            </p:grpSpPr>
            <p:sp>
              <p:nvSpPr>
                <p:cNvPr id="166" name="Text Box 337"/>
                <p:cNvSpPr txBox="1">
                  <a:spLocks noChangeArrowheads="1"/>
                </p:cNvSpPr>
                <p:nvPr/>
              </p:nvSpPr>
              <p:spPr bwMode="auto">
                <a:xfrm>
                  <a:off x="2803" y="956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endParaRPr lang="en-US" sz="1400" b="1">
                    <a:latin typeface="Verdana" charset="0"/>
                  </a:endParaRPr>
                </a:p>
              </p:txBody>
            </p:sp>
            <p:sp>
              <p:nvSpPr>
                <p:cNvPr id="167" name="Line 335"/>
                <p:cNvSpPr>
                  <a:spLocks noChangeShapeType="1"/>
                </p:cNvSpPr>
                <p:nvPr/>
              </p:nvSpPr>
              <p:spPr bwMode="auto">
                <a:xfrm>
                  <a:off x="324" y="211"/>
                  <a:ext cx="0" cy="9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" name="Line 336"/>
                <p:cNvSpPr>
                  <a:spLocks noChangeShapeType="1"/>
                </p:cNvSpPr>
                <p:nvPr/>
              </p:nvSpPr>
              <p:spPr bwMode="auto">
                <a:xfrm flipV="1">
                  <a:off x="324" y="1143"/>
                  <a:ext cx="2512" cy="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" name="Text Box 338"/>
                <p:cNvSpPr txBox="1">
                  <a:spLocks noChangeArrowheads="1"/>
                </p:cNvSpPr>
                <p:nvPr/>
              </p:nvSpPr>
              <p:spPr bwMode="auto">
                <a:xfrm>
                  <a:off x="104" y="210"/>
                  <a:ext cx="197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fr-FR" sz="2000">
                      <a:latin typeface="Comic Sans MS" charset="0"/>
                    </a:rPr>
                    <a:t>f</a:t>
                  </a:r>
                  <a:endParaRPr lang="en-US" sz="2000">
                    <a:latin typeface="Comic Sans MS" charset="0"/>
                  </a:endParaRPr>
                </a:p>
              </p:txBody>
            </p:sp>
            <p:sp>
              <p:nvSpPr>
                <p:cNvPr id="170" name="Text Box 600"/>
                <p:cNvSpPr txBox="1">
                  <a:spLocks noChangeArrowheads="1"/>
                </p:cNvSpPr>
                <p:nvPr/>
              </p:nvSpPr>
              <p:spPr bwMode="auto">
                <a:xfrm>
                  <a:off x="2710" y="1147"/>
                  <a:ext cx="185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fr-FR" sz="1200">
                      <a:latin typeface="Tahoma" charset="0"/>
                    </a:rPr>
                    <a:t>+</a:t>
                  </a:r>
                </a:p>
              </p:txBody>
            </p:sp>
          </p:grpSp>
          <p:grpSp>
            <p:nvGrpSpPr>
              <p:cNvPr id="161" name="Group 289"/>
              <p:cNvGrpSpPr>
                <a:grpSpLocks/>
              </p:cNvGrpSpPr>
              <p:nvPr/>
            </p:nvGrpSpPr>
            <p:grpSpPr bwMode="auto">
              <a:xfrm>
                <a:off x="1784" y="1904"/>
                <a:ext cx="2042" cy="697"/>
                <a:chOff x="1784" y="1904"/>
                <a:chExt cx="2042" cy="697"/>
              </a:xfrm>
            </p:grpSpPr>
            <p:sp>
              <p:nvSpPr>
                <p:cNvPr id="162" name="AutoShape 290"/>
                <p:cNvSpPr>
                  <a:spLocks noChangeArrowheads="1"/>
                </p:cNvSpPr>
                <p:nvPr/>
              </p:nvSpPr>
              <p:spPr bwMode="auto">
                <a:xfrm>
                  <a:off x="1784" y="1904"/>
                  <a:ext cx="216" cy="80"/>
                </a:xfrm>
                <a:prstGeom prst="leftRightArrow">
                  <a:avLst>
                    <a:gd name="adj1" fmla="val 50000"/>
                    <a:gd name="adj2" fmla="val 54000"/>
                  </a:avLst>
                </a:prstGeom>
                <a:solidFill>
                  <a:srgbClr val="CC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3" name="Oval 291"/>
                <p:cNvSpPr>
                  <a:spLocks noChangeArrowheads="1"/>
                </p:cNvSpPr>
                <p:nvPr/>
              </p:nvSpPr>
              <p:spPr bwMode="auto">
                <a:xfrm>
                  <a:off x="2120" y="1952"/>
                  <a:ext cx="616" cy="224"/>
                </a:xfrm>
                <a:prstGeom prst="ellipse">
                  <a:avLst/>
                </a:prstGeom>
                <a:noFill/>
                <a:ln w="222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008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cxnSp>
              <p:nvCxnSpPr>
                <p:cNvPr id="164" name="AutoShape 292"/>
                <p:cNvCxnSpPr>
                  <a:cxnSpLocks noChangeShapeType="1"/>
                  <a:stCxn id="163" idx="4"/>
                  <a:endCxn id="210" idx="1"/>
                </p:cNvCxnSpPr>
                <p:nvPr/>
              </p:nvCxnSpPr>
              <p:spPr bwMode="auto">
                <a:xfrm flipH="1">
                  <a:off x="2220" y="2183"/>
                  <a:ext cx="208" cy="418"/>
                </a:xfrm>
                <a:prstGeom prst="straightConnector1">
                  <a:avLst/>
                </a:prstGeom>
                <a:noFill/>
                <a:ln w="222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65" name="Text Box 293"/>
                <p:cNvSpPr txBox="1">
                  <a:spLocks noChangeArrowheads="1"/>
                </p:cNvSpPr>
                <p:nvPr/>
              </p:nvSpPr>
              <p:spPr bwMode="auto">
                <a:xfrm>
                  <a:off x="3630" y="1975"/>
                  <a:ext cx="19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2</a:t>
                  </a:r>
                </a:p>
              </p:txBody>
            </p:sp>
          </p:grpSp>
        </p:grpSp>
      </p:grpSp>
      <p:grpSp>
        <p:nvGrpSpPr>
          <p:cNvPr id="231" name="Group 312"/>
          <p:cNvGrpSpPr>
            <a:grpSpLocks/>
          </p:cNvGrpSpPr>
          <p:nvPr/>
        </p:nvGrpSpPr>
        <p:grpSpPr bwMode="auto">
          <a:xfrm>
            <a:off x="165100" y="4445000"/>
            <a:ext cx="5908675" cy="2387600"/>
            <a:chOff x="104" y="2800"/>
            <a:chExt cx="3722" cy="1504"/>
          </a:xfrm>
        </p:grpSpPr>
        <p:grpSp>
          <p:nvGrpSpPr>
            <p:cNvPr id="232" name="Group 311"/>
            <p:cNvGrpSpPr>
              <a:grpSpLocks/>
            </p:cNvGrpSpPr>
            <p:nvPr/>
          </p:nvGrpSpPr>
          <p:grpSpPr bwMode="auto">
            <a:xfrm>
              <a:off x="104" y="2832"/>
              <a:ext cx="3211" cy="1472"/>
              <a:chOff x="104" y="2832"/>
              <a:chExt cx="3211" cy="1472"/>
            </a:xfrm>
          </p:grpSpPr>
          <p:sp>
            <p:nvSpPr>
              <p:cNvPr id="238" name="Text Box 599"/>
              <p:cNvSpPr txBox="1">
                <a:spLocks noChangeArrowheads="1"/>
              </p:cNvSpPr>
              <p:nvPr/>
            </p:nvSpPr>
            <p:spPr bwMode="auto">
              <a:xfrm>
                <a:off x="231" y="4115"/>
                <a:ext cx="18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sz="1200">
                    <a:latin typeface="Tahoma" charset="0"/>
                  </a:rPr>
                  <a:t>0</a:t>
                </a:r>
              </a:p>
            </p:txBody>
          </p:sp>
          <p:sp>
            <p:nvSpPr>
              <p:cNvPr id="239" name="Line 275"/>
              <p:cNvSpPr>
                <a:spLocks noChangeShapeType="1"/>
              </p:cNvSpPr>
              <p:nvPr/>
            </p:nvSpPr>
            <p:spPr bwMode="auto">
              <a:xfrm flipV="1">
                <a:off x="1439" y="4100"/>
                <a:ext cx="18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0" name="Freeform 276"/>
              <p:cNvSpPr>
                <a:spLocks/>
              </p:cNvSpPr>
              <p:nvPr/>
            </p:nvSpPr>
            <p:spPr bwMode="auto">
              <a:xfrm>
                <a:off x="1457" y="4096"/>
                <a:ext cx="22" cy="4"/>
              </a:xfrm>
              <a:custGeom>
                <a:avLst/>
                <a:gdLst>
                  <a:gd name="T0" fmla="*/ 0 w 36"/>
                  <a:gd name="T1" fmla="*/ 6 h 6"/>
                  <a:gd name="T2" fmla="*/ 18 w 36"/>
                  <a:gd name="T3" fmla="*/ 0 h 6"/>
                  <a:gd name="T4" fmla="*/ 36 w 3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"/>
                  <a:gd name="T11" fmla="*/ 36 w 3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">
                    <a:moveTo>
                      <a:pt x="0" y="6"/>
                    </a:moveTo>
                    <a:lnTo>
                      <a:pt x="18" y="0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41" name="Line 277"/>
              <p:cNvSpPr>
                <a:spLocks noChangeShapeType="1"/>
              </p:cNvSpPr>
              <p:nvPr/>
            </p:nvSpPr>
            <p:spPr bwMode="auto">
              <a:xfrm flipV="1">
                <a:off x="1479" y="4092"/>
                <a:ext cx="18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2" name="Line 278"/>
              <p:cNvSpPr>
                <a:spLocks noChangeShapeType="1"/>
              </p:cNvSpPr>
              <p:nvPr/>
            </p:nvSpPr>
            <p:spPr bwMode="auto">
              <a:xfrm flipV="1">
                <a:off x="1497" y="4084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3" name="Line 279"/>
              <p:cNvSpPr>
                <a:spLocks noChangeShapeType="1"/>
              </p:cNvSpPr>
              <p:nvPr/>
            </p:nvSpPr>
            <p:spPr bwMode="auto">
              <a:xfrm flipV="1">
                <a:off x="1519" y="4077"/>
                <a:ext cx="22" cy="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Freeform 280"/>
              <p:cNvSpPr>
                <a:spLocks/>
              </p:cNvSpPr>
              <p:nvPr/>
            </p:nvSpPr>
            <p:spPr bwMode="auto">
              <a:xfrm>
                <a:off x="1541" y="4069"/>
                <a:ext cx="18" cy="8"/>
              </a:xfrm>
              <a:custGeom>
                <a:avLst/>
                <a:gdLst>
                  <a:gd name="T0" fmla="*/ 0 w 30"/>
                  <a:gd name="T1" fmla="*/ 12 h 12"/>
                  <a:gd name="T2" fmla="*/ 12 w 30"/>
                  <a:gd name="T3" fmla="*/ 6 h 12"/>
                  <a:gd name="T4" fmla="*/ 30 w 30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12"/>
                    </a:moveTo>
                    <a:lnTo>
                      <a:pt x="12" y="6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45" name="Freeform 281"/>
              <p:cNvSpPr>
                <a:spLocks/>
              </p:cNvSpPr>
              <p:nvPr/>
            </p:nvSpPr>
            <p:spPr bwMode="auto">
              <a:xfrm>
                <a:off x="1559" y="4054"/>
                <a:ext cx="22" cy="15"/>
              </a:xfrm>
              <a:custGeom>
                <a:avLst/>
                <a:gdLst>
                  <a:gd name="T0" fmla="*/ 0 w 36"/>
                  <a:gd name="T1" fmla="*/ 24 h 24"/>
                  <a:gd name="T2" fmla="*/ 18 w 36"/>
                  <a:gd name="T3" fmla="*/ 12 h 24"/>
                  <a:gd name="T4" fmla="*/ 36 w 36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4"/>
                  <a:gd name="T11" fmla="*/ 36 w 3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4">
                    <a:moveTo>
                      <a:pt x="0" y="24"/>
                    </a:moveTo>
                    <a:lnTo>
                      <a:pt x="18" y="12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46" name="Freeform 282"/>
              <p:cNvSpPr>
                <a:spLocks/>
              </p:cNvSpPr>
              <p:nvPr/>
            </p:nvSpPr>
            <p:spPr bwMode="auto">
              <a:xfrm>
                <a:off x="1581" y="4042"/>
                <a:ext cx="22" cy="12"/>
              </a:xfrm>
              <a:custGeom>
                <a:avLst/>
                <a:gdLst>
                  <a:gd name="T0" fmla="*/ 0 w 36"/>
                  <a:gd name="T1" fmla="*/ 18 h 18"/>
                  <a:gd name="T2" fmla="*/ 18 w 36"/>
                  <a:gd name="T3" fmla="*/ 12 h 18"/>
                  <a:gd name="T4" fmla="*/ 36 w 36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8"/>
                  <a:gd name="T11" fmla="*/ 36 w 3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8">
                    <a:moveTo>
                      <a:pt x="0" y="18"/>
                    </a:moveTo>
                    <a:lnTo>
                      <a:pt x="18" y="12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47" name="Freeform 283"/>
              <p:cNvSpPr>
                <a:spLocks/>
              </p:cNvSpPr>
              <p:nvPr/>
            </p:nvSpPr>
            <p:spPr bwMode="auto">
              <a:xfrm>
                <a:off x="1603" y="4022"/>
                <a:ext cx="18" cy="20"/>
              </a:xfrm>
              <a:custGeom>
                <a:avLst/>
                <a:gdLst>
                  <a:gd name="T0" fmla="*/ 0 w 30"/>
                  <a:gd name="T1" fmla="*/ 30 h 30"/>
                  <a:gd name="T2" fmla="*/ 12 w 30"/>
                  <a:gd name="T3" fmla="*/ 18 h 30"/>
                  <a:gd name="T4" fmla="*/ 30 w 30"/>
                  <a:gd name="T5" fmla="*/ 0 h 30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0"/>
                  <a:gd name="T11" fmla="*/ 30 w 30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0">
                    <a:moveTo>
                      <a:pt x="0" y="30"/>
                    </a:moveTo>
                    <a:lnTo>
                      <a:pt x="12" y="18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48" name="Line 284"/>
              <p:cNvSpPr>
                <a:spLocks noChangeShapeType="1"/>
              </p:cNvSpPr>
              <p:nvPr/>
            </p:nvSpPr>
            <p:spPr bwMode="auto">
              <a:xfrm flipV="1">
                <a:off x="1621" y="4003"/>
                <a:ext cx="22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9" name="Line 285"/>
              <p:cNvSpPr>
                <a:spLocks noChangeShapeType="1"/>
              </p:cNvSpPr>
              <p:nvPr/>
            </p:nvSpPr>
            <p:spPr bwMode="auto">
              <a:xfrm flipV="1">
                <a:off x="1643" y="3979"/>
                <a:ext cx="21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0" name="Line 286"/>
              <p:cNvSpPr>
                <a:spLocks noChangeShapeType="1"/>
              </p:cNvSpPr>
              <p:nvPr/>
            </p:nvSpPr>
            <p:spPr bwMode="auto">
              <a:xfrm flipV="1">
                <a:off x="1664" y="3952"/>
                <a:ext cx="1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1" name="Freeform 287"/>
              <p:cNvSpPr>
                <a:spLocks/>
              </p:cNvSpPr>
              <p:nvPr/>
            </p:nvSpPr>
            <p:spPr bwMode="auto">
              <a:xfrm>
                <a:off x="1683" y="3925"/>
                <a:ext cx="22" cy="27"/>
              </a:xfrm>
              <a:custGeom>
                <a:avLst/>
                <a:gdLst>
                  <a:gd name="T0" fmla="*/ 0 w 37"/>
                  <a:gd name="T1" fmla="*/ 42 h 42"/>
                  <a:gd name="T2" fmla="*/ 18 w 37"/>
                  <a:gd name="T3" fmla="*/ 24 h 42"/>
                  <a:gd name="T4" fmla="*/ 37 w 37"/>
                  <a:gd name="T5" fmla="*/ 0 h 42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2"/>
                  <a:gd name="T11" fmla="*/ 37 w 37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2">
                    <a:moveTo>
                      <a:pt x="0" y="42"/>
                    </a:moveTo>
                    <a:lnTo>
                      <a:pt x="18" y="24"/>
                    </a:lnTo>
                    <a:lnTo>
                      <a:pt x="3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52" name="Freeform 288"/>
              <p:cNvSpPr>
                <a:spLocks/>
              </p:cNvSpPr>
              <p:nvPr/>
            </p:nvSpPr>
            <p:spPr bwMode="auto">
              <a:xfrm>
                <a:off x="1705" y="3890"/>
                <a:ext cx="22" cy="35"/>
              </a:xfrm>
              <a:custGeom>
                <a:avLst/>
                <a:gdLst>
                  <a:gd name="T0" fmla="*/ 0 w 36"/>
                  <a:gd name="T1" fmla="*/ 54 h 54"/>
                  <a:gd name="T2" fmla="*/ 18 w 36"/>
                  <a:gd name="T3" fmla="*/ 30 h 54"/>
                  <a:gd name="T4" fmla="*/ 36 w 36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4"/>
                  <a:gd name="T11" fmla="*/ 36 w 36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4">
                    <a:moveTo>
                      <a:pt x="0" y="54"/>
                    </a:moveTo>
                    <a:lnTo>
                      <a:pt x="18" y="30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53" name="Freeform 289"/>
              <p:cNvSpPr>
                <a:spLocks/>
              </p:cNvSpPr>
              <p:nvPr/>
            </p:nvSpPr>
            <p:spPr bwMode="auto">
              <a:xfrm>
                <a:off x="1727" y="3855"/>
                <a:ext cx="18" cy="35"/>
              </a:xfrm>
              <a:custGeom>
                <a:avLst/>
                <a:gdLst>
                  <a:gd name="T0" fmla="*/ 0 w 30"/>
                  <a:gd name="T1" fmla="*/ 54 h 54"/>
                  <a:gd name="T2" fmla="*/ 12 w 30"/>
                  <a:gd name="T3" fmla="*/ 30 h 54"/>
                  <a:gd name="T4" fmla="*/ 30 w 30"/>
                  <a:gd name="T5" fmla="*/ 0 h 54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54"/>
                  <a:gd name="T11" fmla="*/ 30 w 30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54">
                    <a:moveTo>
                      <a:pt x="0" y="54"/>
                    </a:moveTo>
                    <a:lnTo>
                      <a:pt x="12" y="30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54" name="Freeform 290"/>
              <p:cNvSpPr>
                <a:spLocks/>
              </p:cNvSpPr>
              <p:nvPr/>
            </p:nvSpPr>
            <p:spPr bwMode="auto">
              <a:xfrm>
                <a:off x="1745" y="3812"/>
                <a:ext cx="22" cy="43"/>
              </a:xfrm>
              <a:custGeom>
                <a:avLst/>
                <a:gdLst>
                  <a:gd name="T0" fmla="*/ 0 w 36"/>
                  <a:gd name="T1" fmla="*/ 66 h 66"/>
                  <a:gd name="T2" fmla="*/ 18 w 36"/>
                  <a:gd name="T3" fmla="*/ 36 h 66"/>
                  <a:gd name="T4" fmla="*/ 36 w 36"/>
                  <a:gd name="T5" fmla="*/ 0 h 6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6"/>
                  <a:gd name="T11" fmla="*/ 36 w 3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6">
                    <a:moveTo>
                      <a:pt x="0" y="66"/>
                    </a:moveTo>
                    <a:lnTo>
                      <a:pt x="18" y="36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55" name="Line 291"/>
              <p:cNvSpPr>
                <a:spLocks noChangeShapeType="1"/>
              </p:cNvSpPr>
              <p:nvPr/>
            </p:nvSpPr>
            <p:spPr bwMode="auto">
              <a:xfrm flipV="1">
                <a:off x="1767" y="3769"/>
                <a:ext cx="21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Line 292"/>
              <p:cNvSpPr>
                <a:spLocks noChangeShapeType="1"/>
              </p:cNvSpPr>
              <p:nvPr/>
            </p:nvSpPr>
            <p:spPr bwMode="auto">
              <a:xfrm flipV="1">
                <a:off x="1788" y="3723"/>
                <a:ext cx="19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7" name="Line 293"/>
              <p:cNvSpPr>
                <a:spLocks noChangeShapeType="1"/>
              </p:cNvSpPr>
              <p:nvPr/>
            </p:nvSpPr>
            <p:spPr bwMode="auto">
              <a:xfrm flipV="1">
                <a:off x="1807" y="3676"/>
                <a:ext cx="21" cy="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8" name="Line 294"/>
              <p:cNvSpPr>
                <a:spLocks noChangeShapeType="1"/>
              </p:cNvSpPr>
              <p:nvPr/>
            </p:nvSpPr>
            <p:spPr bwMode="auto">
              <a:xfrm flipV="1">
                <a:off x="1828" y="3629"/>
                <a:ext cx="22" cy="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9" name="Freeform 295"/>
              <p:cNvSpPr>
                <a:spLocks/>
              </p:cNvSpPr>
              <p:nvPr/>
            </p:nvSpPr>
            <p:spPr bwMode="auto">
              <a:xfrm>
                <a:off x="1850" y="3579"/>
                <a:ext cx="18" cy="50"/>
              </a:xfrm>
              <a:custGeom>
                <a:avLst/>
                <a:gdLst>
                  <a:gd name="T0" fmla="*/ 0 w 30"/>
                  <a:gd name="T1" fmla="*/ 78 h 78"/>
                  <a:gd name="T2" fmla="*/ 12 w 30"/>
                  <a:gd name="T3" fmla="*/ 36 h 78"/>
                  <a:gd name="T4" fmla="*/ 30 w 30"/>
                  <a:gd name="T5" fmla="*/ 0 h 78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78"/>
                  <a:gd name="T11" fmla="*/ 30 w 30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78">
                    <a:moveTo>
                      <a:pt x="0" y="78"/>
                    </a:moveTo>
                    <a:lnTo>
                      <a:pt x="12" y="36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60" name="Freeform 296"/>
              <p:cNvSpPr>
                <a:spLocks/>
              </p:cNvSpPr>
              <p:nvPr/>
            </p:nvSpPr>
            <p:spPr bwMode="auto">
              <a:xfrm>
                <a:off x="1868" y="3532"/>
                <a:ext cx="22" cy="47"/>
              </a:xfrm>
              <a:custGeom>
                <a:avLst/>
                <a:gdLst>
                  <a:gd name="T0" fmla="*/ 0 w 36"/>
                  <a:gd name="T1" fmla="*/ 72 h 72"/>
                  <a:gd name="T2" fmla="*/ 18 w 36"/>
                  <a:gd name="T3" fmla="*/ 36 h 72"/>
                  <a:gd name="T4" fmla="*/ 36 w 36"/>
                  <a:gd name="T5" fmla="*/ 0 h 7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72"/>
                  <a:gd name="T11" fmla="*/ 36 w 36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72">
                    <a:moveTo>
                      <a:pt x="0" y="72"/>
                    </a:moveTo>
                    <a:lnTo>
                      <a:pt x="18" y="36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61" name="Line 297"/>
              <p:cNvSpPr>
                <a:spLocks noChangeShapeType="1"/>
              </p:cNvSpPr>
              <p:nvPr/>
            </p:nvSpPr>
            <p:spPr bwMode="auto">
              <a:xfrm flipV="1">
                <a:off x="1890" y="3489"/>
                <a:ext cx="18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2" name="Line 298"/>
              <p:cNvSpPr>
                <a:spLocks noChangeShapeType="1"/>
              </p:cNvSpPr>
              <p:nvPr/>
            </p:nvSpPr>
            <p:spPr bwMode="auto">
              <a:xfrm flipV="1">
                <a:off x="1908" y="3446"/>
                <a:ext cx="23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3" name="Line 299"/>
              <p:cNvSpPr>
                <a:spLocks noChangeShapeType="1"/>
              </p:cNvSpPr>
              <p:nvPr/>
            </p:nvSpPr>
            <p:spPr bwMode="auto">
              <a:xfrm flipV="1">
                <a:off x="1931" y="3407"/>
                <a:ext cx="21" cy="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4" name="Line 300"/>
              <p:cNvSpPr>
                <a:spLocks noChangeShapeType="1"/>
              </p:cNvSpPr>
              <p:nvPr/>
            </p:nvSpPr>
            <p:spPr bwMode="auto">
              <a:xfrm flipV="1">
                <a:off x="1952" y="3376"/>
                <a:ext cx="18" cy="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5" name="Line 301"/>
              <p:cNvSpPr>
                <a:spLocks noChangeShapeType="1"/>
              </p:cNvSpPr>
              <p:nvPr/>
            </p:nvSpPr>
            <p:spPr bwMode="auto">
              <a:xfrm flipV="1">
                <a:off x="1970" y="3349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Line 302"/>
              <p:cNvSpPr>
                <a:spLocks noChangeShapeType="1"/>
              </p:cNvSpPr>
              <p:nvPr/>
            </p:nvSpPr>
            <p:spPr bwMode="auto">
              <a:xfrm flipV="1">
                <a:off x="1992" y="3329"/>
                <a:ext cx="22" cy="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Line 303"/>
              <p:cNvSpPr>
                <a:spLocks noChangeShapeType="1"/>
              </p:cNvSpPr>
              <p:nvPr/>
            </p:nvSpPr>
            <p:spPr bwMode="auto">
              <a:xfrm flipV="1">
                <a:off x="2014" y="3318"/>
                <a:ext cx="18" cy="1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Line 304"/>
              <p:cNvSpPr>
                <a:spLocks noChangeShapeType="1"/>
              </p:cNvSpPr>
              <p:nvPr/>
            </p:nvSpPr>
            <p:spPr bwMode="auto">
              <a:xfrm flipV="1">
                <a:off x="2032" y="3314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" name="Line 305"/>
              <p:cNvSpPr>
                <a:spLocks noChangeShapeType="1"/>
              </p:cNvSpPr>
              <p:nvPr/>
            </p:nvSpPr>
            <p:spPr bwMode="auto">
              <a:xfrm>
                <a:off x="2054" y="3314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Line 306"/>
              <p:cNvSpPr>
                <a:spLocks noChangeShapeType="1"/>
              </p:cNvSpPr>
              <p:nvPr/>
            </p:nvSpPr>
            <p:spPr bwMode="auto">
              <a:xfrm>
                <a:off x="2076" y="3318"/>
                <a:ext cx="18" cy="1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Line 307"/>
              <p:cNvSpPr>
                <a:spLocks noChangeShapeType="1"/>
              </p:cNvSpPr>
              <p:nvPr/>
            </p:nvSpPr>
            <p:spPr bwMode="auto">
              <a:xfrm>
                <a:off x="2094" y="3329"/>
                <a:ext cx="22" cy="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Line 308"/>
              <p:cNvSpPr>
                <a:spLocks noChangeShapeType="1"/>
              </p:cNvSpPr>
              <p:nvPr/>
            </p:nvSpPr>
            <p:spPr bwMode="auto">
              <a:xfrm>
                <a:off x="2116" y="3349"/>
                <a:ext cx="22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3" name="Line 309"/>
              <p:cNvSpPr>
                <a:spLocks noChangeShapeType="1"/>
              </p:cNvSpPr>
              <p:nvPr/>
            </p:nvSpPr>
            <p:spPr bwMode="auto">
              <a:xfrm>
                <a:off x="2138" y="3376"/>
                <a:ext cx="18" cy="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4" name="Line 310"/>
              <p:cNvSpPr>
                <a:spLocks noChangeShapeType="1"/>
              </p:cNvSpPr>
              <p:nvPr/>
            </p:nvSpPr>
            <p:spPr bwMode="auto">
              <a:xfrm>
                <a:off x="2156" y="3407"/>
                <a:ext cx="22" cy="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5" name="Line 311"/>
              <p:cNvSpPr>
                <a:spLocks noChangeShapeType="1"/>
              </p:cNvSpPr>
              <p:nvPr/>
            </p:nvSpPr>
            <p:spPr bwMode="auto">
              <a:xfrm>
                <a:off x="2178" y="3446"/>
                <a:ext cx="21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" name="Line 312"/>
              <p:cNvSpPr>
                <a:spLocks noChangeShapeType="1"/>
              </p:cNvSpPr>
              <p:nvPr/>
            </p:nvSpPr>
            <p:spPr bwMode="auto">
              <a:xfrm>
                <a:off x="2199" y="3489"/>
                <a:ext cx="18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" name="Line 313"/>
              <p:cNvSpPr>
                <a:spLocks noChangeShapeType="1"/>
              </p:cNvSpPr>
              <p:nvPr/>
            </p:nvSpPr>
            <p:spPr bwMode="auto">
              <a:xfrm>
                <a:off x="2217" y="3532"/>
                <a:ext cx="22" cy="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" name="Freeform 314"/>
              <p:cNvSpPr>
                <a:spLocks/>
              </p:cNvSpPr>
              <p:nvPr/>
            </p:nvSpPr>
            <p:spPr bwMode="auto">
              <a:xfrm>
                <a:off x="2239" y="3579"/>
                <a:ext cx="22" cy="50"/>
              </a:xfrm>
              <a:custGeom>
                <a:avLst/>
                <a:gdLst>
                  <a:gd name="T0" fmla="*/ 0 w 36"/>
                  <a:gd name="T1" fmla="*/ 0 h 78"/>
                  <a:gd name="T2" fmla="*/ 18 w 36"/>
                  <a:gd name="T3" fmla="*/ 36 h 78"/>
                  <a:gd name="T4" fmla="*/ 36 w 36"/>
                  <a:gd name="T5" fmla="*/ 78 h 7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78"/>
                  <a:gd name="T11" fmla="*/ 36 w 36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78">
                    <a:moveTo>
                      <a:pt x="0" y="0"/>
                    </a:moveTo>
                    <a:lnTo>
                      <a:pt x="18" y="36"/>
                    </a:lnTo>
                    <a:lnTo>
                      <a:pt x="36" y="7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79" name="Line 315"/>
              <p:cNvSpPr>
                <a:spLocks noChangeShapeType="1"/>
              </p:cNvSpPr>
              <p:nvPr/>
            </p:nvSpPr>
            <p:spPr bwMode="auto">
              <a:xfrm>
                <a:off x="2261" y="3629"/>
                <a:ext cx="18" cy="4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" name="Freeform 316"/>
              <p:cNvSpPr>
                <a:spLocks/>
              </p:cNvSpPr>
              <p:nvPr/>
            </p:nvSpPr>
            <p:spPr bwMode="auto">
              <a:xfrm>
                <a:off x="2279" y="3676"/>
                <a:ext cx="23" cy="47"/>
              </a:xfrm>
              <a:custGeom>
                <a:avLst/>
                <a:gdLst>
                  <a:gd name="T0" fmla="*/ 0 w 37"/>
                  <a:gd name="T1" fmla="*/ 0 h 72"/>
                  <a:gd name="T2" fmla="*/ 19 w 37"/>
                  <a:gd name="T3" fmla="*/ 36 h 72"/>
                  <a:gd name="T4" fmla="*/ 37 w 37"/>
                  <a:gd name="T5" fmla="*/ 72 h 72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72"/>
                  <a:gd name="T11" fmla="*/ 37 w 37"/>
                  <a:gd name="T12" fmla="*/ 72 h 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72">
                    <a:moveTo>
                      <a:pt x="0" y="0"/>
                    </a:moveTo>
                    <a:lnTo>
                      <a:pt x="19" y="36"/>
                    </a:lnTo>
                    <a:lnTo>
                      <a:pt x="37" y="7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81" name="Line 317"/>
              <p:cNvSpPr>
                <a:spLocks noChangeShapeType="1"/>
              </p:cNvSpPr>
              <p:nvPr/>
            </p:nvSpPr>
            <p:spPr bwMode="auto">
              <a:xfrm>
                <a:off x="2302" y="3723"/>
                <a:ext cx="18" cy="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Line 318"/>
              <p:cNvSpPr>
                <a:spLocks noChangeShapeType="1"/>
              </p:cNvSpPr>
              <p:nvPr/>
            </p:nvSpPr>
            <p:spPr bwMode="auto">
              <a:xfrm>
                <a:off x="2320" y="3769"/>
                <a:ext cx="21" cy="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Freeform 319"/>
              <p:cNvSpPr>
                <a:spLocks/>
              </p:cNvSpPr>
              <p:nvPr/>
            </p:nvSpPr>
            <p:spPr bwMode="auto">
              <a:xfrm>
                <a:off x="2341" y="3812"/>
                <a:ext cx="22" cy="43"/>
              </a:xfrm>
              <a:custGeom>
                <a:avLst/>
                <a:gdLst>
                  <a:gd name="T0" fmla="*/ 0 w 36"/>
                  <a:gd name="T1" fmla="*/ 0 h 66"/>
                  <a:gd name="T2" fmla="*/ 18 w 36"/>
                  <a:gd name="T3" fmla="*/ 36 h 66"/>
                  <a:gd name="T4" fmla="*/ 36 w 36"/>
                  <a:gd name="T5" fmla="*/ 66 h 6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6"/>
                  <a:gd name="T11" fmla="*/ 36 w 3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6">
                    <a:moveTo>
                      <a:pt x="0" y="0"/>
                    </a:moveTo>
                    <a:lnTo>
                      <a:pt x="18" y="36"/>
                    </a:lnTo>
                    <a:lnTo>
                      <a:pt x="36" y="6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84" name="Freeform 320"/>
              <p:cNvSpPr>
                <a:spLocks/>
              </p:cNvSpPr>
              <p:nvPr/>
            </p:nvSpPr>
            <p:spPr bwMode="auto">
              <a:xfrm>
                <a:off x="2363" y="3855"/>
                <a:ext cx="18" cy="35"/>
              </a:xfrm>
              <a:custGeom>
                <a:avLst/>
                <a:gdLst>
                  <a:gd name="T0" fmla="*/ 0 w 30"/>
                  <a:gd name="T1" fmla="*/ 0 h 54"/>
                  <a:gd name="T2" fmla="*/ 12 w 30"/>
                  <a:gd name="T3" fmla="*/ 30 h 54"/>
                  <a:gd name="T4" fmla="*/ 30 w 30"/>
                  <a:gd name="T5" fmla="*/ 54 h 54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54"/>
                  <a:gd name="T11" fmla="*/ 30 w 30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54">
                    <a:moveTo>
                      <a:pt x="0" y="0"/>
                    </a:moveTo>
                    <a:lnTo>
                      <a:pt x="12" y="30"/>
                    </a:lnTo>
                    <a:lnTo>
                      <a:pt x="30" y="5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85" name="Freeform 321"/>
              <p:cNvSpPr>
                <a:spLocks/>
              </p:cNvSpPr>
              <p:nvPr/>
            </p:nvSpPr>
            <p:spPr bwMode="auto">
              <a:xfrm>
                <a:off x="2381" y="3890"/>
                <a:ext cx="22" cy="35"/>
              </a:xfrm>
              <a:custGeom>
                <a:avLst/>
                <a:gdLst>
                  <a:gd name="T0" fmla="*/ 0 w 36"/>
                  <a:gd name="T1" fmla="*/ 0 h 54"/>
                  <a:gd name="T2" fmla="*/ 18 w 36"/>
                  <a:gd name="T3" fmla="*/ 30 h 54"/>
                  <a:gd name="T4" fmla="*/ 36 w 36"/>
                  <a:gd name="T5" fmla="*/ 54 h 5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4"/>
                  <a:gd name="T11" fmla="*/ 36 w 36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4">
                    <a:moveTo>
                      <a:pt x="0" y="0"/>
                    </a:moveTo>
                    <a:lnTo>
                      <a:pt x="18" y="30"/>
                    </a:lnTo>
                    <a:lnTo>
                      <a:pt x="36" y="5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86" name="Freeform 322"/>
              <p:cNvSpPr>
                <a:spLocks/>
              </p:cNvSpPr>
              <p:nvPr/>
            </p:nvSpPr>
            <p:spPr bwMode="auto">
              <a:xfrm>
                <a:off x="2403" y="3925"/>
                <a:ext cx="22" cy="27"/>
              </a:xfrm>
              <a:custGeom>
                <a:avLst/>
                <a:gdLst>
                  <a:gd name="T0" fmla="*/ 0 w 36"/>
                  <a:gd name="T1" fmla="*/ 0 h 42"/>
                  <a:gd name="T2" fmla="*/ 18 w 36"/>
                  <a:gd name="T3" fmla="*/ 24 h 42"/>
                  <a:gd name="T4" fmla="*/ 36 w 36"/>
                  <a:gd name="T5" fmla="*/ 42 h 4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42"/>
                  <a:gd name="T11" fmla="*/ 36 w 36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42">
                    <a:moveTo>
                      <a:pt x="0" y="0"/>
                    </a:moveTo>
                    <a:lnTo>
                      <a:pt x="18" y="24"/>
                    </a:lnTo>
                    <a:lnTo>
                      <a:pt x="36" y="4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87" name="Line 323"/>
              <p:cNvSpPr>
                <a:spLocks noChangeShapeType="1"/>
              </p:cNvSpPr>
              <p:nvPr/>
            </p:nvSpPr>
            <p:spPr bwMode="auto">
              <a:xfrm>
                <a:off x="2425" y="3952"/>
                <a:ext cx="1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8" name="Line 324"/>
              <p:cNvSpPr>
                <a:spLocks noChangeShapeType="1"/>
              </p:cNvSpPr>
              <p:nvPr/>
            </p:nvSpPr>
            <p:spPr bwMode="auto">
              <a:xfrm>
                <a:off x="2443" y="3979"/>
                <a:ext cx="22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9" name="Line 325"/>
              <p:cNvSpPr>
                <a:spLocks noChangeShapeType="1"/>
              </p:cNvSpPr>
              <p:nvPr/>
            </p:nvSpPr>
            <p:spPr bwMode="auto">
              <a:xfrm>
                <a:off x="2465" y="4003"/>
                <a:ext cx="22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0" name="Freeform 326"/>
              <p:cNvSpPr>
                <a:spLocks/>
              </p:cNvSpPr>
              <p:nvPr/>
            </p:nvSpPr>
            <p:spPr bwMode="auto">
              <a:xfrm>
                <a:off x="2487" y="4022"/>
                <a:ext cx="18" cy="20"/>
              </a:xfrm>
              <a:custGeom>
                <a:avLst/>
                <a:gdLst>
                  <a:gd name="T0" fmla="*/ 0 w 30"/>
                  <a:gd name="T1" fmla="*/ 0 h 30"/>
                  <a:gd name="T2" fmla="*/ 12 w 30"/>
                  <a:gd name="T3" fmla="*/ 18 h 30"/>
                  <a:gd name="T4" fmla="*/ 30 w 30"/>
                  <a:gd name="T5" fmla="*/ 30 h 30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0"/>
                  <a:gd name="T11" fmla="*/ 30 w 30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0">
                    <a:moveTo>
                      <a:pt x="0" y="0"/>
                    </a:moveTo>
                    <a:lnTo>
                      <a:pt x="12" y="18"/>
                    </a:lnTo>
                    <a:lnTo>
                      <a:pt x="30" y="3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91" name="Freeform 327"/>
              <p:cNvSpPr>
                <a:spLocks/>
              </p:cNvSpPr>
              <p:nvPr/>
            </p:nvSpPr>
            <p:spPr bwMode="auto">
              <a:xfrm>
                <a:off x="2505" y="4042"/>
                <a:ext cx="22" cy="12"/>
              </a:xfrm>
              <a:custGeom>
                <a:avLst/>
                <a:gdLst>
                  <a:gd name="T0" fmla="*/ 0 w 36"/>
                  <a:gd name="T1" fmla="*/ 0 h 18"/>
                  <a:gd name="T2" fmla="*/ 18 w 36"/>
                  <a:gd name="T3" fmla="*/ 12 h 18"/>
                  <a:gd name="T4" fmla="*/ 36 w 36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8"/>
                  <a:gd name="T11" fmla="*/ 36 w 36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8">
                    <a:moveTo>
                      <a:pt x="0" y="0"/>
                    </a:moveTo>
                    <a:lnTo>
                      <a:pt x="18" y="12"/>
                    </a:lnTo>
                    <a:lnTo>
                      <a:pt x="36" y="1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92" name="Freeform 328"/>
              <p:cNvSpPr>
                <a:spLocks/>
              </p:cNvSpPr>
              <p:nvPr/>
            </p:nvSpPr>
            <p:spPr bwMode="auto">
              <a:xfrm>
                <a:off x="2527" y="4054"/>
                <a:ext cx="22" cy="15"/>
              </a:xfrm>
              <a:custGeom>
                <a:avLst/>
                <a:gdLst>
                  <a:gd name="T0" fmla="*/ 0 w 36"/>
                  <a:gd name="T1" fmla="*/ 0 h 24"/>
                  <a:gd name="T2" fmla="*/ 18 w 36"/>
                  <a:gd name="T3" fmla="*/ 12 h 24"/>
                  <a:gd name="T4" fmla="*/ 36 w 36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4"/>
                  <a:gd name="T11" fmla="*/ 36 w 3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4">
                    <a:moveTo>
                      <a:pt x="0" y="0"/>
                    </a:moveTo>
                    <a:lnTo>
                      <a:pt x="18" y="12"/>
                    </a:lnTo>
                    <a:lnTo>
                      <a:pt x="36" y="2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93" name="Freeform 329"/>
              <p:cNvSpPr>
                <a:spLocks/>
              </p:cNvSpPr>
              <p:nvPr/>
            </p:nvSpPr>
            <p:spPr bwMode="auto">
              <a:xfrm>
                <a:off x="2549" y="4069"/>
                <a:ext cx="18" cy="8"/>
              </a:xfrm>
              <a:custGeom>
                <a:avLst/>
                <a:gdLst>
                  <a:gd name="T0" fmla="*/ 0 w 30"/>
                  <a:gd name="T1" fmla="*/ 0 h 12"/>
                  <a:gd name="T2" fmla="*/ 12 w 30"/>
                  <a:gd name="T3" fmla="*/ 6 h 12"/>
                  <a:gd name="T4" fmla="*/ 30 w 30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2"/>
                  <a:gd name="T11" fmla="*/ 30 w 3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2">
                    <a:moveTo>
                      <a:pt x="0" y="0"/>
                    </a:moveTo>
                    <a:lnTo>
                      <a:pt x="12" y="6"/>
                    </a:lnTo>
                    <a:lnTo>
                      <a:pt x="30" y="1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294" name="Line 330"/>
              <p:cNvSpPr>
                <a:spLocks noChangeShapeType="1"/>
              </p:cNvSpPr>
              <p:nvPr/>
            </p:nvSpPr>
            <p:spPr bwMode="auto">
              <a:xfrm>
                <a:off x="2567" y="4077"/>
                <a:ext cx="21" cy="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5" name="Line 331"/>
              <p:cNvSpPr>
                <a:spLocks noChangeShapeType="1"/>
              </p:cNvSpPr>
              <p:nvPr/>
            </p:nvSpPr>
            <p:spPr bwMode="auto">
              <a:xfrm>
                <a:off x="2588" y="4084"/>
                <a:ext cx="22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Line 332"/>
              <p:cNvSpPr>
                <a:spLocks noChangeShapeType="1"/>
              </p:cNvSpPr>
              <p:nvPr/>
            </p:nvSpPr>
            <p:spPr bwMode="auto">
              <a:xfrm>
                <a:off x="2610" y="4092"/>
                <a:ext cx="18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Line 333"/>
              <p:cNvSpPr>
                <a:spLocks noChangeShapeType="1"/>
              </p:cNvSpPr>
              <p:nvPr/>
            </p:nvSpPr>
            <p:spPr bwMode="auto">
              <a:xfrm>
                <a:off x="2628" y="4096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Line 334"/>
              <p:cNvSpPr>
                <a:spLocks noChangeShapeType="1"/>
              </p:cNvSpPr>
              <p:nvPr/>
            </p:nvSpPr>
            <p:spPr bwMode="auto">
              <a:xfrm>
                <a:off x="2650" y="4100"/>
                <a:ext cx="22" cy="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9" name="Line 256"/>
              <p:cNvSpPr>
                <a:spLocks noChangeShapeType="1"/>
              </p:cNvSpPr>
              <p:nvPr/>
            </p:nvSpPr>
            <p:spPr bwMode="auto">
              <a:xfrm>
                <a:off x="2039" y="2832"/>
                <a:ext cx="8" cy="1288"/>
              </a:xfrm>
              <a:prstGeom prst="line">
                <a:avLst/>
              </a:prstGeom>
              <a:noFill/>
              <a:ln w="22225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0" name="Text Box 337"/>
              <p:cNvSpPr txBox="1">
                <a:spLocks noChangeArrowheads="1"/>
              </p:cNvSpPr>
              <p:nvPr/>
            </p:nvSpPr>
            <p:spPr bwMode="auto">
              <a:xfrm>
                <a:off x="2803" y="3940"/>
                <a:ext cx="5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1400" b="1">
                    <a:latin typeface="Verdana" charset="0"/>
                  </a:rPr>
                  <a:t>valeur</a:t>
                </a:r>
                <a:endParaRPr lang="en-US" sz="1400" b="1">
                  <a:latin typeface="Verdana" charset="0"/>
                </a:endParaRPr>
              </a:p>
            </p:txBody>
          </p:sp>
          <p:sp>
            <p:nvSpPr>
              <p:cNvPr id="301" name="Line 335"/>
              <p:cNvSpPr>
                <a:spLocks noChangeShapeType="1"/>
              </p:cNvSpPr>
              <p:nvPr/>
            </p:nvSpPr>
            <p:spPr bwMode="auto">
              <a:xfrm>
                <a:off x="324" y="3195"/>
                <a:ext cx="0" cy="9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2" name="Line 336"/>
              <p:cNvSpPr>
                <a:spLocks noChangeShapeType="1"/>
              </p:cNvSpPr>
              <p:nvPr/>
            </p:nvSpPr>
            <p:spPr bwMode="auto">
              <a:xfrm flipV="1">
                <a:off x="324" y="4127"/>
                <a:ext cx="2512" cy="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3" name="Text Box 338"/>
              <p:cNvSpPr txBox="1">
                <a:spLocks noChangeArrowheads="1"/>
              </p:cNvSpPr>
              <p:nvPr/>
            </p:nvSpPr>
            <p:spPr bwMode="auto">
              <a:xfrm>
                <a:off x="104" y="3194"/>
                <a:ext cx="19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fr-FR" sz="2000">
                    <a:latin typeface="Comic Sans MS" charset="0"/>
                  </a:rPr>
                  <a:t>f</a:t>
                </a:r>
                <a:endParaRPr lang="en-US" sz="2000">
                  <a:latin typeface="Comic Sans MS" charset="0"/>
                </a:endParaRPr>
              </a:p>
            </p:txBody>
          </p:sp>
          <p:sp>
            <p:nvSpPr>
              <p:cNvPr id="304" name="Text Box 600"/>
              <p:cNvSpPr txBox="1">
                <a:spLocks noChangeArrowheads="1"/>
              </p:cNvSpPr>
              <p:nvPr/>
            </p:nvSpPr>
            <p:spPr bwMode="auto">
              <a:xfrm>
                <a:off x="2710" y="4131"/>
                <a:ext cx="18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sz="1200">
                    <a:latin typeface="Tahoma" charset="0"/>
                  </a:rPr>
                  <a:t>+</a:t>
                </a:r>
              </a:p>
            </p:txBody>
          </p:sp>
        </p:grpSp>
        <p:grpSp>
          <p:nvGrpSpPr>
            <p:cNvPr id="233" name="Group 308"/>
            <p:cNvGrpSpPr>
              <a:grpSpLocks/>
            </p:cNvGrpSpPr>
            <p:nvPr/>
          </p:nvGrpSpPr>
          <p:grpSpPr bwMode="auto">
            <a:xfrm>
              <a:off x="1984" y="2800"/>
              <a:ext cx="1842" cy="823"/>
              <a:chOff x="1984" y="2800"/>
              <a:chExt cx="1842" cy="823"/>
            </a:xfrm>
          </p:grpSpPr>
          <p:sp>
            <p:nvSpPr>
              <p:cNvPr id="234" name="AutoShape 295"/>
              <p:cNvSpPr>
                <a:spLocks noChangeArrowheads="1"/>
              </p:cNvSpPr>
              <p:nvPr/>
            </p:nvSpPr>
            <p:spPr bwMode="auto">
              <a:xfrm>
                <a:off x="1984" y="2800"/>
                <a:ext cx="72" cy="72"/>
              </a:xfrm>
              <a:prstGeom prst="leftRightArrow">
                <a:avLst>
                  <a:gd name="adj1" fmla="val 50000"/>
                  <a:gd name="adj2" fmla="val 20000"/>
                </a:avLst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5" name="Oval 296"/>
              <p:cNvSpPr>
                <a:spLocks noChangeArrowheads="1"/>
              </p:cNvSpPr>
              <p:nvPr/>
            </p:nvSpPr>
            <p:spPr bwMode="auto">
              <a:xfrm>
                <a:off x="2184" y="2968"/>
                <a:ext cx="616" cy="224"/>
              </a:xfrm>
              <a:prstGeom prst="ellipse">
                <a:avLst/>
              </a:prstGeom>
              <a:noFill/>
              <a:ln w="222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8000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cxnSp>
            <p:nvCxnSpPr>
              <p:cNvPr id="236" name="AutoShape 297"/>
              <p:cNvCxnSpPr>
                <a:cxnSpLocks noChangeShapeType="1"/>
                <a:stCxn id="235" idx="4"/>
                <a:endCxn id="279" idx="0"/>
              </p:cNvCxnSpPr>
              <p:nvPr/>
            </p:nvCxnSpPr>
            <p:spPr bwMode="auto">
              <a:xfrm flipH="1">
                <a:off x="2261" y="3199"/>
                <a:ext cx="231" cy="424"/>
              </a:xfrm>
              <a:prstGeom prst="straightConnector1">
                <a:avLst/>
              </a:prstGeom>
              <a:noFill/>
              <a:ln w="222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37" name="Text Box 298"/>
              <p:cNvSpPr txBox="1">
                <a:spLocks noChangeArrowheads="1"/>
              </p:cNvSpPr>
              <p:nvPr/>
            </p:nvSpPr>
            <p:spPr bwMode="auto">
              <a:xfrm>
                <a:off x="3630" y="295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800"/>
                  <a:t>3</a:t>
                </a:r>
              </a:p>
            </p:txBody>
          </p:sp>
        </p:grpSp>
      </p:grpSp>
      <p:sp>
        <p:nvSpPr>
          <p:cNvPr id="305" name="Text Box 299"/>
          <p:cNvSpPr txBox="1">
            <a:spLocks noChangeArrowheads="1"/>
          </p:cNvSpPr>
          <p:nvPr/>
        </p:nvSpPr>
        <p:spPr bwMode="auto">
          <a:xfrm>
            <a:off x="5102225" y="531813"/>
            <a:ext cx="1619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800"/>
              <a:t>Génération de Sélection</a:t>
            </a:r>
          </a:p>
        </p:txBody>
      </p:sp>
      <p:sp>
        <p:nvSpPr>
          <p:cNvPr id="306" name="Text Box 300"/>
          <p:cNvSpPr txBox="1">
            <a:spLocks noChangeArrowheads="1"/>
          </p:cNvSpPr>
          <p:nvPr/>
        </p:nvSpPr>
        <p:spPr bwMode="auto">
          <a:xfrm>
            <a:off x="6753225" y="0"/>
            <a:ext cx="2390775" cy="68580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fr-FR" sz="2000" b="1">
                <a:solidFill>
                  <a:srgbClr val="FF9900"/>
                </a:solidFill>
              </a:rPr>
              <a:t>EFFET DE LA SELECTION AU SEIN D</a:t>
            </a:r>
            <a:r>
              <a:rPr lang="ja-JP" altLang="fr-FR" sz="2000" b="1">
                <a:solidFill>
                  <a:srgbClr val="FF9900"/>
                </a:solidFill>
                <a:latin typeface="Arial"/>
              </a:rPr>
              <a:t>’</a:t>
            </a:r>
            <a:r>
              <a:rPr lang="fr-FR" sz="2000" b="1">
                <a:solidFill>
                  <a:srgbClr val="FF9900"/>
                </a:solidFill>
              </a:rPr>
              <a:t>UNE POPULATION</a:t>
            </a:r>
          </a:p>
          <a:p>
            <a:pPr algn="ctr"/>
            <a:endParaRPr lang="fr-FR" sz="2000" b="1">
              <a:solidFill>
                <a:srgbClr val="FF9900"/>
              </a:solidFill>
            </a:endParaRPr>
          </a:p>
          <a:p>
            <a:pPr algn="ctr"/>
            <a:r>
              <a:rPr lang="fr-FR" sz="2000" b="1">
                <a:solidFill>
                  <a:srgbClr val="FF9900"/>
                </a:solidFill>
              </a:rPr>
              <a:t>La sélection augmente la valeur génétique moyenne.</a:t>
            </a:r>
          </a:p>
          <a:p>
            <a:pPr algn="ctr"/>
            <a:endParaRPr lang="fr-FR" sz="2000" b="1">
              <a:solidFill>
                <a:srgbClr val="FF9900"/>
              </a:solidFill>
            </a:endParaRPr>
          </a:p>
          <a:p>
            <a:pPr algn="ctr"/>
            <a:r>
              <a:rPr lang="fr-FR" sz="2000" b="1">
                <a:solidFill>
                  <a:srgbClr val="FF9900"/>
                </a:solidFill>
              </a:rPr>
              <a:t> Mais elle épuise la diversité génétique</a:t>
            </a:r>
          </a:p>
          <a:p>
            <a:pPr algn="ctr"/>
            <a:endParaRPr lang="fr-FR" sz="2000" b="1">
              <a:solidFill>
                <a:srgbClr val="FF9900"/>
              </a:solidFill>
            </a:endParaRPr>
          </a:p>
          <a:p>
            <a:pPr algn="ctr"/>
            <a:r>
              <a:rPr lang="fr-FR" sz="2000" b="1">
                <a:solidFill>
                  <a:srgbClr val="FF9900"/>
                </a:solidFill>
                <a:latin typeface="Arial Unicode MS" charset="0"/>
                <a:cs typeface="Arial Unicode MS" charset="0"/>
              </a:rPr>
              <a:t>⇒</a:t>
            </a:r>
          </a:p>
          <a:p>
            <a:pPr algn="ctr"/>
            <a:endParaRPr lang="fr-FR" sz="2000" b="1">
              <a:solidFill>
                <a:srgbClr val="FF9900"/>
              </a:solidFill>
              <a:latin typeface="Arial Unicode MS" charset="0"/>
              <a:cs typeface="Arial Unicode MS" charset="0"/>
            </a:endParaRPr>
          </a:p>
          <a:p>
            <a:pPr algn="ctr"/>
            <a:r>
              <a:rPr lang="fr-FR" sz="2000" b="1">
                <a:solidFill>
                  <a:srgbClr val="FF9900"/>
                </a:solidFill>
                <a:latin typeface="Arial Unicode MS" charset="0"/>
                <a:cs typeface="Arial Unicode MS" charset="0"/>
              </a:rPr>
              <a:t>Il est nécessaire d</a:t>
            </a:r>
            <a:r>
              <a:rPr lang="ja-JP" altLang="fr-FR" sz="2000" b="1">
                <a:solidFill>
                  <a:srgbClr val="FF9900"/>
                </a:solidFill>
                <a:latin typeface="Arial"/>
                <a:cs typeface="Arial Unicode MS" charset="0"/>
              </a:rPr>
              <a:t>’</a:t>
            </a:r>
            <a:r>
              <a:rPr lang="fr-FR" sz="2000" b="1">
                <a:solidFill>
                  <a:srgbClr val="FF9900"/>
                </a:solidFill>
                <a:latin typeface="Arial Unicode MS" charset="0"/>
                <a:cs typeface="Arial Unicode MS" charset="0"/>
              </a:rPr>
              <a:t>entretenir la diversité grâce aux apports génétiques d</a:t>
            </a:r>
            <a:r>
              <a:rPr lang="ja-JP" altLang="fr-FR" sz="2000" b="1">
                <a:solidFill>
                  <a:srgbClr val="FF9900"/>
                </a:solidFill>
                <a:latin typeface="Arial"/>
                <a:cs typeface="Arial Unicode MS" charset="0"/>
              </a:rPr>
              <a:t>’</a:t>
            </a:r>
            <a:r>
              <a:rPr lang="fr-FR" sz="2000" b="1">
                <a:solidFill>
                  <a:srgbClr val="FF9900"/>
                </a:solidFill>
                <a:latin typeface="Arial Unicode MS" charset="0"/>
                <a:cs typeface="Arial Unicode MS" charset="0"/>
              </a:rPr>
              <a:t>autres populations</a:t>
            </a:r>
          </a:p>
        </p:txBody>
      </p:sp>
      <p:sp>
        <p:nvSpPr>
          <p:cNvPr id="307" name="Text Box 337"/>
          <p:cNvSpPr txBox="1">
            <a:spLocks noChangeArrowheads="1"/>
          </p:cNvSpPr>
          <p:nvPr/>
        </p:nvSpPr>
        <p:spPr bwMode="auto">
          <a:xfrm>
            <a:off x="4475163" y="1530350"/>
            <a:ext cx="812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400" b="1">
                <a:latin typeface="Verdana" charset="0"/>
              </a:rPr>
              <a:t>valeur</a:t>
            </a:r>
            <a:endParaRPr lang="en-US" sz="1400" b="1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4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76314"/>
            <a:ext cx="9142413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4F6228"/>
                </a:solidFill>
              </a:rPr>
              <a:t>1. Le </a:t>
            </a:r>
            <a:r>
              <a:rPr lang="fr-FR" sz="3200" dirty="0" err="1">
                <a:solidFill>
                  <a:srgbClr val="4F6228"/>
                </a:solidFill>
              </a:rPr>
              <a:t>back-cross</a:t>
            </a:r>
            <a:r>
              <a:rPr lang="fr-FR" sz="3200" dirty="0">
                <a:solidFill>
                  <a:srgbClr val="4F6228"/>
                </a:solidFill>
              </a:rPr>
              <a:t>  </a:t>
            </a:r>
          </a:p>
        </p:txBody>
      </p:sp>
      <p:grpSp>
        <p:nvGrpSpPr>
          <p:cNvPr id="132" name="Grouper 131"/>
          <p:cNvGrpSpPr/>
          <p:nvPr/>
        </p:nvGrpSpPr>
        <p:grpSpPr>
          <a:xfrm>
            <a:off x="3576931" y="2411198"/>
            <a:ext cx="2432883" cy="792146"/>
            <a:chOff x="3576931" y="2411198"/>
            <a:chExt cx="2432883" cy="792146"/>
          </a:xfrm>
        </p:grpSpPr>
        <p:sp>
          <p:nvSpPr>
            <p:cNvPr id="7" name="Rectangle 1034"/>
            <p:cNvSpPr>
              <a:spLocks noChangeArrowheads="1"/>
            </p:cNvSpPr>
            <p:nvPr/>
          </p:nvSpPr>
          <p:spPr bwMode="auto">
            <a:xfrm>
              <a:off x="4619595" y="2411198"/>
              <a:ext cx="86889" cy="67297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Rectangle 1035"/>
            <p:cNvSpPr>
              <a:spLocks noChangeArrowheads="1"/>
            </p:cNvSpPr>
            <p:nvPr/>
          </p:nvSpPr>
          <p:spPr bwMode="auto">
            <a:xfrm>
              <a:off x="4358929" y="2411198"/>
              <a:ext cx="86889" cy="67297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9" name="Group 1036"/>
            <p:cNvGrpSpPr>
              <a:grpSpLocks/>
            </p:cNvGrpSpPr>
            <p:nvPr/>
          </p:nvGrpSpPr>
          <p:grpSpPr bwMode="auto">
            <a:xfrm>
              <a:off x="5662259" y="2411198"/>
              <a:ext cx="347555" cy="672973"/>
              <a:chOff x="2112" y="624"/>
              <a:chExt cx="192" cy="480"/>
            </a:xfrm>
          </p:grpSpPr>
          <p:sp>
            <p:nvSpPr>
              <p:cNvPr id="115" name="Rectangle 1037"/>
              <p:cNvSpPr>
                <a:spLocks noChangeArrowheads="1"/>
              </p:cNvSpPr>
              <p:nvPr/>
            </p:nvSpPr>
            <p:spPr bwMode="auto">
              <a:xfrm>
                <a:off x="2256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" name="Rectangle 1038"/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30" name="Group 1065"/>
            <p:cNvGrpSpPr>
              <a:grpSpLocks/>
            </p:cNvGrpSpPr>
            <p:nvPr/>
          </p:nvGrpSpPr>
          <p:grpSpPr bwMode="auto">
            <a:xfrm>
              <a:off x="5140927" y="2613090"/>
              <a:ext cx="260666" cy="201892"/>
              <a:chOff x="1872" y="624"/>
              <a:chExt cx="144" cy="144"/>
            </a:xfrm>
          </p:grpSpPr>
          <p:sp>
            <p:nvSpPr>
              <p:cNvPr id="107" name="Line 1066"/>
              <p:cNvSpPr>
                <a:spLocks noChangeShapeType="1"/>
              </p:cNvSpPr>
              <p:nvPr/>
            </p:nvSpPr>
            <p:spPr bwMode="auto">
              <a:xfrm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Line 1067"/>
              <p:cNvSpPr>
                <a:spLocks noChangeShapeType="1"/>
              </p:cNvSpPr>
              <p:nvPr/>
            </p:nvSpPr>
            <p:spPr bwMode="auto">
              <a:xfrm flipH="1"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9" name="Text Box 1124"/>
            <p:cNvSpPr txBox="1">
              <a:spLocks noChangeArrowheads="1"/>
            </p:cNvSpPr>
            <p:nvPr/>
          </p:nvSpPr>
          <p:spPr bwMode="auto">
            <a:xfrm>
              <a:off x="3576931" y="2545793"/>
              <a:ext cx="479698" cy="297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>
                  <a:latin typeface="Arial" charset="0"/>
                </a:rPr>
                <a:t>F1</a:t>
              </a:r>
            </a:p>
          </p:txBody>
        </p:sp>
        <p:sp>
          <p:nvSpPr>
            <p:cNvPr id="94" name="Line 1139"/>
            <p:cNvSpPr>
              <a:spLocks noChangeShapeType="1"/>
            </p:cNvSpPr>
            <p:nvPr/>
          </p:nvSpPr>
          <p:spPr bwMode="auto">
            <a:xfrm>
              <a:off x="5271260" y="3001452"/>
              <a:ext cx="0" cy="2018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1" name="Grouper 130"/>
          <p:cNvGrpSpPr/>
          <p:nvPr/>
        </p:nvGrpSpPr>
        <p:grpSpPr>
          <a:xfrm>
            <a:off x="272856" y="1036645"/>
            <a:ext cx="6260101" cy="1267574"/>
            <a:chOff x="272856" y="1036645"/>
            <a:chExt cx="6260101" cy="1267574"/>
          </a:xfrm>
        </p:grpSpPr>
        <p:grpSp>
          <p:nvGrpSpPr>
            <p:cNvPr id="5" name="Group 1028"/>
            <p:cNvGrpSpPr>
              <a:grpSpLocks/>
            </p:cNvGrpSpPr>
            <p:nvPr/>
          </p:nvGrpSpPr>
          <p:grpSpPr bwMode="auto">
            <a:xfrm>
              <a:off x="3837597" y="1536333"/>
              <a:ext cx="347555" cy="672973"/>
              <a:chOff x="2112" y="624"/>
              <a:chExt cx="192" cy="480"/>
            </a:xfrm>
          </p:grpSpPr>
          <p:sp>
            <p:nvSpPr>
              <p:cNvPr id="119" name="Rectangle 1029"/>
              <p:cNvSpPr>
                <a:spLocks noChangeArrowheads="1"/>
              </p:cNvSpPr>
              <p:nvPr/>
            </p:nvSpPr>
            <p:spPr bwMode="auto">
              <a:xfrm>
                <a:off x="2256" y="624"/>
                <a:ext cx="48" cy="48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" name="Rectangle 1030"/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8" cy="48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6" name="Group 1031"/>
            <p:cNvGrpSpPr>
              <a:grpSpLocks/>
            </p:cNvGrpSpPr>
            <p:nvPr/>
          </p:nvGrpSpPr>
          <p:grpSpPr bwMode="auto">
            <a:xfrm>
              <a:off x="4793373" y="1536333"/>
              <a:ext cx="347555" cy="672973"/>
              <a:chOff x="2112" y="624"/>
              <a:chExt cx="192" cy="480"/>
            </a:xfrm>
          </p:grpSpPr>
          <p:sp>
            <p:nvSpPr>
              <p:cNvPr id="117" name="Rectangle 1032"/>
              <p:cNvSpPr>
                <a:spLocks noChangeArrowheads="1"/>
              </p:cNvSpPr>
              <p:nvPr/>
            </p:nvSpPr>
            <p:spPr bwMode="auto">
              <a:xfrm>
                <a:off x="2256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" name="Rectangle 1033"/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8" name="Group 1061"/>
            <p:cNvGrpSpPr>
              <a:grpSpLocks/>
            </p:cNvGrpSpPr>
            <p:nvPr/>
          </p:nvGrpSpPr>
          <p:grpSpPr bwMode="auto">
            <a:xfrm>
              <a:off x="4358929" y="1805522"/>
              <a:ext cx="260666" cy="201892"/>
              <a:chOff x="1872" y="624"/>
              <a:chExt cx="144" cy="144"/>
            </a:xfrm>
          </p:grpSpPr>
          <p:sp>
            <p:nvSpPr>
              <p:cNvPr id="109" name="Line 1062"/>
              <p:cNvSpPr>
                <a:spLocks noChangeShapeType="1"/>
              </p:cNvSpPr>
              <p:nvPr/>
            </p:nvSpPr>
            <p:spPr bwMode="auto">
              <a:xfrm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Line 1063"/>
              <p:cNvSpPr>
                <a:spLocks noChangeShapeType="1"/>
              </p:cNvSpPr>
              <p:nvPr/>
            </p:nvSpPr>
            <p:spPr bwMode="auto">
              <a:xfrm flipH="1"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Line 1064"/>
            <p:cNvSpPr>
              <a:spLocks noChangeShapeType="1"/>
            </p:cNvSpPr>
            <p:nvPr/>
          </p:nvSpPr>
          <p:spPr bwMode="auto">
            <a:xfrm>
              <a:off x="4489262" y="2007414"/>
              <a:ext cx="0" cy="2018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Text Box 1122"/>
            <p:cNvSpPr txBox="1">
              <a:spLocks noChangeArrowheads="1"/>
            </p:cNvSpPr>
            <p:nvPr/>
          </p:nvSpPr>
          <p:spPr bwMode="auto">
            <a:xfrm>
              <a:off x="5276691" y="1278359"/>
              <a:ext cx="1256266" cy="831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4F6228"/>
                  </a:solidFill>
                  <a:latin typeface="Arial" charset="0"/>
                </a:rPr>
                <a:t>Lignée </a:t>
              </a:r>
            </a:p>
            <a:p>
              <a:r>
                <a:rPr lang="fr-FR" sz="1600" b="1" dirty="0">
                  <a:solidFill>
                    <a:srgbClr val="4F6228"/>
                  </a:solidFill>
                  <a:latin typeface="Arial" charset="0"/>
                </a:rPr>
                <a:t>Receveuse</a:t>
              </a:r>
            </a:p>
            <a:p>
              <a:r>
                <a:rPr lang="fr-FR" sz="1600" b="1" dirty="0">
                  <a:solidFill>
                    <a:srgbClr val="4F6228"/>
                  </a:solidFill>
                  <a:latin typeface="Arial" charset="0"/>
                </a:rPr>
                <a:t>R/R</a:t>
              </a:r>
            </a:p>
          </p:txBody>
        </p:sp>
        <p:sp>
          <p:nvSpPr>
            <p:cNvPr id="78" name="Text Box 1123"/>
            <p:cNvSpPr txBox="1">
              <a:spLocks noChangeArrowheads="1"/>
            </p:cNvSpPr>
            <p:nvPr/>
          </p:nvSpPr>
          <p:spPr bwMode="auto">
            <a:xfrm>
              <a:off x="2336957" y="1107312"/>
              <a:ext cx="1176618" cy="831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</a:rPr>
                <a:t>Lignée </a:t>
              </a:r>
            </a:p>
            <a:p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</a:rPr>
                <a:t>Donneuse</a:t>
              </a:r>
            </a:p>
            <a:p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</a:rPr>
                <a:t>D/D</a:t>
              </a:r>
            </a:p>
          </p:txBody>
        </p:sp>
        <p:pic>
          <p:nvPicPr>
            <p:cNvPr id="121" name="Picture 4" descr="Copie de tomate2"/>
            <p:cNvPicPr>
              <a:picLocks noChangeAspect="1" noChangeArrowheads="1"/>
            </p:cNvPicPr>
            <p:nvPr/>
          </p:nvPicPr>
          <p:blipFill rotWithShape="1">
            <a:blip r:embed="rId2">
              <a:lum bright="-6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973"/>
            <a:stretch/>
          </p:blipFill>
          <p:spPr bwMode="auto">
            <a:xfrm>
              <a:off x="272856" y="1036645"/>
              <a:ext cx="1899314" cy="1267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Grouper 132"/>
          <p:cNvGrpSpPr/>
          <p:nvPr/>
        </p:nvGrpSpPr>
        <p:grpSpPr>
          <a:xfrm>
            <a:off x="373711" y="3203344"/>
            <a:ext cx="5916822" cy="1211357"/>
            <a:chOff x="373711" y="3203344"/>
            <a:chExt cx="5916822" cy="1211357"/>
          </a:xfrm>
        </p:grpSpPr>
        <p:grpSp>
          <p:nvGrpSpPr>
            <p:cNvPr id="130" name="Grouper 129"/>
            <p:cNvGrpSpPr/>
            <p:nvPr/>
          </p:nvGrpSpPr>
          <p:grpSpPr>
            <a:xfrm>
              <a:off x="2534267" y="3353361"/>
              <a:ext cx="3756266" cy="688396"/>
              <a:chOff x="2534267" y="3353361"/>
              <a:chExt cx="3756266" cy="688396"/>
            </a:xfrm>
          </p:grpSpPr>
          <p:sp>
            <p:nvSpPr>
              <p:cNvPr id="10" name="Rectangle 1039"/>
              <p:cNvSpPr>
                <a:spLocks noChangeArrowheads="1"/>
              </p:cNvSpPr>
              <p:nvPr/>
            </p:nvSpPr>
            <p:spPr bwMode="auto">
              <a:xfrm>
                <a:off x="6203644" y="3353361"/>
                <a:ext cx="86889" cy="67297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" name="Rectangle 1040"/>
              <p:cNvSpPr>
                <a:spLocks noChangeArrowheads="1"/>
              </p:cNvSpPr>
              <p:nvPr/>
            </p:nvSpPr>
            <p:spPr bwMode="auto">
              <a:xfrm>
                <a:off x="6009814" y="3353361"/>
                <a:ext cx="86889" cy="672973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" name="Rectangle 1041"/>
              <p:cNvSpPr>
                <a:spLocks noChangeArrowheads="1"/>
              </p:cNvSpPr>
              <p:nvPr/>
            </p:nvSpPr>
            <p:spPr bwMode="auto">
              <a:xfrm>
                <a:off x="5438355" y="3353361"/>
                <a:ext cx="86889" cy="67297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Rectangle 1042"/>
              <p:cNvSpPr>
                <a:spLocks noChangeArrowheads="1"/>
              </p:cNvSpPr>
              <p:nvPr/>
            </p:nvSpPr>
            <p:spPr bwMode="auto">
              <a:xfrm>
                <a:off x="5227816" y="3353361"/>
                <a:ext cx="86889" cy="672973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" name="Rectangle 1043"/>
              <p:cNvSpPr>
                <a:spLocks noChangeArrowheads="1"/>
              </p:cNvSpPr>
              <p:nvPr/>
            </p:nvSpPr>
            <p:spPr bwMode="auto">
              <a:xfrm>
                <a:off x="4656357" y="3368783"/>
                <a:ext cx="86889" cy="67297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Rectangle 1044"/>
              <p:cNvSpPr>
                <a:spLocks noChangeArrowheads="1"/>
              </p:cNvSpPr>
              <p:nvPr/>
            </p:nvSpPr>
            <p:spPr bwMode="auto">
              <a:xfrm>
                <a:off x="4445818" y="3368783"/>
                <a:ext cx="86889" cy="672973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" name="Rectangle 1045"/>
              <p:cNvSpPr>
                <a:spLocks noChangeArrowheads="1"/>
              </p:cNvSpPr>
              <p:nvPr/>
            </p:nvSpPr>
            <p:spPr bwMode="auto">
              <a:xfrm>
                <a:off x="3857650" y="3353361"/>
                <a:ext cx="86889" cy="67297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" name="Rectangle 1046"/>
              <p:cNvSpPr>
                <a:spLocks noChangeArrowheads="1"/>
              </p:cNvSpPr>
              <p:nvPr/>
            </p:nvSpPr>
            <p:spPr bwMode="auto">
              <a:xfrm>
                <a:off x="3663820" y="3353361"/>
                <a:ext cx="86889" cy="672973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Rectangle 1078"/>
              <p:cNvSpPr>
                <a:spLocks noChangeArrowheads="1"/>
              </p:cNvSpPr>
              <p:nvPr/>
            </p:nvSpPr>
            <p:spPr bwMode="auto">
              <a:xfrm>
                <a:off x="6009814" y="3353361"/>
                <a:ext cx="86889" cy="514544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Rectangle 1079"/>
              <p:cNvSpPr>
                <a:spLocks noChangeArrowheads="1"/>
              </p:cNvSpPr>
              <p:nvPr/>
            </p:nvSpPr>
            <p:spPr bwMode="auto">
              <a:xfrm>
                <a:off x="5227816" y="3420658"/>
                <a:ext cx="86889" cy="419206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Rectangle 1080"/>
              <p:cNvSpPr>
                <a:spLocks noChangeArrowheads="1"/>
              </p:cNvSpPr>
              <p:nvPr/>
            </p:nvSpPr>
            <p:spPr bwMode="auto">
              <a:xfrm>
                <a:off x="4445818" y="3813226"/>
                <a:ext cx="86889" cy="22853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Rectangle 1081"/>
              <p:cNvSpPr>
                <a:spLocks noChangeArrowheads="1"/>
              </p:cNvSpPr>
              <p:nvPr/>
            </p:nvSpPr>
            <p:spPr bwMode="auto">
              <a:xfrm>
                <a:off x="3663820" y="3542634"/>
                <a:ext cx="86889" cy="48370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Text Box 1125"/>
              <p:cNvSpPr txBox="1">
                <a:spLocks noChangeArrowheads="1"/>
              </p:cNvSpPr>
              <p:nvPr/>
            </p:nvSpPr>
            <p:spPr bwMode="auto">
              <a:xfrm>
                <a:off x="2534267" y="3555253"/>
                <a:ext cx="671577" cy="297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latin typeface="Arial" charset="0"/>
                  </a:rPr>
                  <a:t>BC1</a:t>
                </a:r>
              </a:p>
            </p:txBody>
          </p:sp>
        </p:grpSp>
        <p:pic>
          <p:nvPicPr>
            <p:cNvPr id="122" name="Picture 4" descr="Copie de tomate2"/>
            <p:cNvPicPr>
              <a:picLocks noChangeAspect="1" noChangeArrowheads="1"/>
            </p:cNvPicPr>
            <p:nvPr/>
          </p:nvPicPr>
          <p:blipFill rotWithShape="1">
            <a:blip r:embed="rId2">
              <a:lum bright="-6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24"/>
            <a:stretch/>
          </p:blipFill>
          <p:spPr bwMode="auto">
            <a:xfrm>
              <a:off x="373711" y="3203344"/>
              <a:ext cx="1963246" cy="1211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Grouper 128"/>
          <p:cNvGrpSpPr/>
          <p:nvPr/>
        </p:nvGrpSpPr>
        <p:grpSpPr>
          <a:xfrm>
            <a:off x="3568124" y="3498342"/>
            <a:ext cx="4440130" cy="1261250"/>
            <a:chOff x="3568124" y="3498342"/>
            <a:chExt cx="4440130" cy="1261250"/>
          </a:xfrm>
        </p:grpSpPr>
        <p:grpSp>
          <p:nvGrpSpPr>
            <p:cNvPr id="18" name="Group 1047"/>
            <p:cNvGrpSpPr>
              <a:grpSpLocks/>
            </p:cNvGrpSpPr>
            <p:nvPr/>
          </p:nvGrpSpPr>
          <p:grpSpPr bwMode="auto">
            <a:xfrm>
              <a:off x="7660699" y="4086619"/>
              <a:ext cx="347555" cy="672973"/>
              <a:chOff x="2112" y="624"/>
              <a:chExt cx="192" cy="480"/>
            </a:xfrm>
          </p:grpSpPr>
          <p:sp>
            <p:nvSpPr>
              <p:cNvPr id="113" name="Rectangle 1048"/>
              <p:cNvSpPr>
                <a:spLocks noChangeArrowheads="1"/>
              </p:cNvSpPr>
              <p:nvPr/>
            </p:nvSpPr>
            <p:spPr bwMode="auto">
              <a:xfrm>
                <a:off x="2256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" name="Rectangle 1049"/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8" name="Group 1085"/>
            <p:cNvGrpSpPr>
              <a:grpSpLocks/>
            </p:cNvGrpSpPr>
            <p:nvPr/>
          </p:nvGrpSpPr>
          <p:grpSpPr bwMode="auto">
            <a:xfrm>
              <a:off x="6965590" y="4355808"/>
              <a:ext cx="260666" cy="201892"/>
              <a:chOff x="1872" y="624"/>
              <a:chExt cx="144" cy="144"/>
            </a:xfrm>
          </p:grpSpPr>
          <p:sp>
            <p:nvSpPr>
              <p:cNvPr id="105" name="Line 1086"/>
              <p:cNvSpPr>
                <a:spLocks noChangeShapeType="1"/>
              </p:cNvSpPr>
              <p:nvPr/>
            </p:nvSpPr>
            <p:spPr bwMode="auto">
              <a:xfrm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Line 1087"/>
              <p:cNvSpPr>
                <a:spLocks noChangeShapeType="1"/>
              </p:cNvSpPr>
              <p:nvPr/>
            </p:nvSpPr>
            <p:spPr bwMode="auto">
              <a:xfrm flipH="1"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125" name="Connecteur droit 124"/>
            <p:cNvCxnSpPr/>
            <p:nvPr/>
          </p:nvCxnSpPr>
          <p:spPr>
            <a:xfrm>
              <a:off x="3568124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>
              <a:off x="5140927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/>
            <p:cNvCxnSpPr/>
            <p:nvPr/>
          </p:nvCxnSpPr>
          <p:spPr>
            <a:xfrm>
              <a:off x="5922925" y="3498342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355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76314"/>
            <a:ext cx="9142413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4F6228"/>
                </a:solidFill>
              </a:rPr>
              <a:t>1. Le </a:t>
            </a:r>
            <a:r>
              <a:rPr lang="fr-FR" sz="3200" dirty="0" err="1">
                <a:solidFill>
                  <a:srgbClr val="4F6228"/>
                </a:solidFill>
              </a:rPr>
              <a:t>back-cross</a:t>
            </a:r>
            <a:r>
              <a:rPr lang="fr-FR" sz="3200" dirty="0">
                <a:solidFill>
                  <a:srgbClr val="4F6228"/>
                </a:solidFill>
              </a:rPr>
              <a:t>  </a:t>
            </a:r>
          </a:p>
        </p:txBody>
      </p:sp>
      <p:grpSp>
        <p:nvGrpSpPr>
          <p:cNvPr id="5" name="Group 1028"/>
          <p:cNvGrpSpPr>
            <a:grpSpLocks/>
          </p:cNvGrpSpPr>
          <p:nvPr/>
        </p:nvGrpSpPr>
        <p:grpSpPr bwMode="auto">
          <a:xfrm>
            <a:off x="3837597" y="1536333"/>
            <a:ext cx="347555" cy="672973"/>
            <a:chOff x="2112" y="624"/>
            <a:chExt cx="192" cy="480"/>
          </a:xfrm>
        </p:grpSpPr>
        <p:sp>
          <p:nvSpPr>
            <p:cNvPr id="119" name="Rectangle 1029"/>
            <p:cNvSpPr>
              <a:spLocks noChangeArrowheads="1"/>
            </p:cNvSpPr>
            <p:nvPr/>
          </p:nvSpPr>
          <p:spPr bwMode="auto">
            <a:xfrm>
              <a:off x="2256" y="624"/>
              <a:ext cx="48" cy="48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" name="Rectangle 1030"/>
            <p:cNvSpPr>
              <a:spLocks noChangeArrowheads="1"/>
            </p:cNvSpPr>
            <p:nvPr/>
          </p:nvSpPr>
          <p:spPr bwMode="auto">
            <a:xfrm>
              <a:off x="2112" y="624"/>
              <a:ext cx="48" cy="48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" name="Group 1031"/>
          <p:cNvGrpSpPr>
            <a:grpSpLocks/>
          </p:cNvGrpSpPr>
          <p:nvPr/>
        </p:nvGrpSpPr>
        <p:grpSpPr bwMode="auto">
          <a:xfrm>
            <a:off x="4793373" y="1536333"/>
            <a:ext cx="347555" cy="672973"/>
            <a:chOff x="2112" y="624"/>
            <a:chExt cx="192" cy="480"/>
          </a:xfrm>
        </p:grpSpPr>
        <p:sp>
          <p:nvSpPr>
            <p:cNvPr id="117" name="Rectangle 1032"/>
            <p:cNvSpPr>
              <a:spLocks noChangeArrowheads="1"/>
            </p:cNvSpPr>
            <p:nvPr/>
          </p:nvSpPr>
          <p:spPr bwMode="auto">
            <a:xfrm>
              <a:off x="2256" y="624"/>
              <a:ext cx="48" cy="48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" name="Rectangle 1033"/>
            <p:cNvSpPr>
              <a:spLocks noChangeArrowheads="1"/>
            </p:cNvSpPr>
            <p:nvPr/>
          </p:nvSpPr>
          <p:spPr bwMode="auto">
            <a:xfrm>
              <a:off x="2112" y="624"/>
              <a:ext cx="48" cy="48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4619595" y="2411198"/>
            <a:ext cx="86889" cy="67297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1035"/>
          <p:cNvSpPr>
            <a:spLocks noChangeArrowheads="1"/>
          </p:cNvSpPr>
          <p:nvPr/>
        </p:nvSpPr>
        <p:spPr bwMode="auto">
          <a:xfrm>
            <a:off x="4358929" y="2411198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9" name="Group 1036"/>
          <p:cNvGrpSpPr>
            <a:grpSpLocks/>
          </p:cNvGrpSpPr>
          <p:nvPr/>
        </p:nvGrpSpPr>
        <p:grpSpPr bwMode="auto">
          <a:xfrm>
            <a:off x="5662259" y="2411198"/>
            <a:ext cx="347555" cy="672973"/>
            <a:chOff x="2112" y="624"/>
            <a:chExt cx="192" cy="480"/>
          </a:xfrm>
        </p:grpSpPr>
        <p:sp>
          <p:nvSpPr>
            <p:cNvPr id="115" name="Rectangle 1037"/>
            <p:cNvSpPr>
              <a:spLocks noChangeArrowheads="1"/>
            </p:cNvSpPr>
            <p:nvPr/>
          </p:nvSpPr>
          <p:spPr bwMode="auto">
            <a:xfrm>
              <a:off x="2256" y="624"/>
              <a:ext cx="48" cy="48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6" name="Rectangle 1038"/>
            <p:cNvSpPr>
              <a:spLocks noChangeArrowheads="1"/>
            </p:cNvSpPr>
            <p:nvPr/>
          </p:nvSpPr>
          <p:spPr bwMode="auto">
            <a:xfrm>
              <a:off x="2112" y="624"/>
              <a:ext cx="48" cy="48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" name="Rectangle 1039"/>
          <p:cNvSpPr>
            <a:spLocks noChangeArrowheads="1"/>
          </p:cNvSpPr>
          <p:nvPr/>
        </p:nvSpPr>
        <p:spPr bwMode="auto">
          <a:xfrm>
            <a:off x="6203644" y="3353361"/>
            <a:ext cx="86889" cy="67297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Rectangle 1040"/>
          <p:cNvSpPr>
            <a:spLocks noChangeArrowheads="1"/>
          </p:cNvSpPr>
          <p:nvPr/>
        </p:nvSpPr>
        <p:spPr bwMode="auto">
          <a:xfrm>
            <a:off x="6009814" y="3353361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1041"/>
          <p:cNvSpPr>
            <a:spLocks noChangeArrowheads="1"/>
          </p:cNvSpPr>
          <p:nvPr/>
        </p:nvSpPr>
        <p:spPr bwMode="auto">
          <a:xfrm>
            <a:off x="5438355" y="3353361"/>
            <a:ext cx="86889" cy="67297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Rectangle 1042"/>
          <p:cNvSpPr>
            <a:spLocks noChangeArrowheads="1"/>
          </p:cNvSpPr>
          <p:nvPr/>
        </p:nvSpPr>
        <p:spPr bwMode="auto">
          <a:xfrm>
            <a:off x="5227816" y="3353361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Rectangle 1043"/>
          <p:cNvSpPr>
            <a:spLocks noChangeArrowheads="1"/>
          </p:cNvSpPr>
          <p:nvPr/>
        </p:nvSpPr>
        <p:spPr bwMode="auto">
          <a:xfrm>
            <a:off x="4656357" y="3368783"/>
            <a:ext cx="86889" cy="67297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Rectangle 1044"/>
          <p:cNvSpPr>
            <a:spLocks noChangeArrowheads="1"/>
          </p:cNvSpPr>
          <p:nvPr/>
        </p:nvSpPr>
        <p:spPr bwMode="auto">
          <a:xfrm>
            <a:off x="4445818" y="3368783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Rectangle 1045"/>
          <p:cNvSpPr>
            <a:spLocks noChangeArrowheads="1"/>
          </p:cNvSpPr>
          <p:nvPr/>
        </p:nvSpPr>
        <p:spPr bwMode="auto">
          <a:xfrm>
            <a:off x="3857650" y="3353361"/>
            <a:ext cx="86889" cy="67297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Rectangle 1046"/>
          <p:cNvSpPr>
            <a:spLocks noChangeArrowheads="1"/>
          </p:cNvSpPr>
          <p:nvPr/>
        </p:nvSpPr>
        <p:spPr bwMode="auto">
          <a:xfrm>
            <a:off x="3663820" y="3353361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8" name="Group 1061"/>
          <p:cNvGrpSpPr>
            <a:grpSpLocks/>
          </p:cNvGrpSpPr>
          <p:nvPr/>
        </p:nvGrpSpPr>
        <p:grpSpPr bwMode="auto">
          <a:xfrm>
            <a:off x="4358929" y="1805522"/>
            <a:ext cx="260666" cy="201892"/>
            <a:chOff x="1872" y="624"/>
            <a:chExt cx="144" cy="144"/>
          </a:xfrm>
        </p:grpSpPr>
        <p:sp>
          <p:nvSpPr>
            <p:cNvPr id="109" name="Line 1062"/>
            <p:cNvSpPr>
              <a:spLocks noChangeShapeType="1"/>
            </p:cNvSpPr>
            <p:nvPr/>
          </p:nvSpPr>
          <p:spPr bwMode="auto">
            <a:xfrm>
              <a:off x="1872" y="62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Line 1063"/>
            <p:cNvSpPr>
              <a:spLocks noChangeShapeType="1"/>
            </p:cNvSpPr>
            <p:nvPr/>
          </p:nvSpPr>
          <p:spPr bwMode="auto">
            <a:xfrm flipH="1">
              <a:off x="1872" y="62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Line 1064"/>
          <p:cNvSpPr>
            <a:spLocks noChangeShapeType="1"/>
          </p:cNvSpPr>
          <p:nvPr/>
        </p:nvSpPr>
        <p:spPr bwMode="auto">
          <a:xfrm>
            <a:off x="4489262" y="2007414"/>
            <a:ext cx="0" cy="2018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30" name="Group 1065"/>
          <p:cNvGrpSpPr>
            <a:grpSpLocks/>
          </p:cNvGrpSpPr>
          <p:nvPr/>
        </p:nvGrpSpPr>
        <p:grpSpPr bwMode="auto">
          <a:xfrm>
            <a:off x="5140927" y="2613090"/>
            <a:ext cx="260666" cy="201892"/>
            <a:chOff x="1872" y="624"/>
            <a:chExt cx="144" cy="144"/>
          </a:xfrm>
        </p:grpSpPr>
        <p:sp>
          <p:nvSpPr>
            <p:cNvPr id="107" name="Line 1066"/>
            <p:cNvSpPr>
              <a:spLocks noChangeShapeType="1"/>
            </p:cNvSpPr>
            <p:nvPr/>
          </p:nvSpPr>
          <p:spPr bwMode="auto">
            <a:xfrm>
              <a:off x="1872" y="62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Line 1067"/>
            <p:cNvSpPr>
              <a:spLocks noChangeShapeType="1"/>
            </p:cNvSpPr>
            <p:nvPr/>
          </p:nvSpPr>
          <p:spPr bwMode="auto">
            <a:xfrm flipH="1">
              <a:off x="1872" y="62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" name="Rectangle 1078"/>
          <p:cNvSpPr>
            <a:spLocks noChangeArrowheads="1"/>
          </p:cNvSpPr>
          <p:nvPr/>
        </p:nvSpPr>
        <p:spPr bwMode="auto">
          <a:xfrm>
            <a:off x="6009814" y="3353361"/>
            <a:ext cx="86889" cy="51454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Rectangle 1079"/>
          <p:cNvSpPr>
            <a:spLocks noChangeArrowheads="1"/>
          </p:cNvSpPr>
          <p:nvPr/>
        </p:nvSpPr>
        <p:spPr bwMode="auto">
          <a:xfrm>
            <a:off x="5227816" y="3420658"/>
            <a:ext cx="86889" cy="41920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Rectangle 1080"/>
          <p:cNvSpPr>
            <a:spLocks noChangeArrowheads="1"/>
          </p:cNvSpPr>
          <p:nvPr/>
        </p:nvSpPr>
        <p:spPr bwMode="auto">
          <a:xfrm>
            <a:off x="4445818" y="3813226"/>
            <a:ext cx="86889" cy="22853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Rectangle 1081"/>
          <p:cNvSpPr>
            <a:spLocks noChangeArrowheads="1"/>
          </p:cNvSpPr>
          <p:nvPr/>
        </p:nvSpPr>
        <p:spPr bwMode="auto">
          <a:xfrm>
            <a:off x="3663820" y="3542634"/>
            <a:ext cx="86889" cy="4837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7" name="Text Box 1122"/>
          <p:cNvSpPr txBox="1">
            <a:spLocks noChangeArrowheads="1"/>
          </p:cNvSpPr>
          <p:nvPr/>
        </p:nvSpPr>
        <p:spPr bwMode="auto">
          <a:xfrm>
            <a:off x="5276691" y="1278359"/>
            <a:ext cx="1256266" cy="83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4F6228"/>
                </a:solidFill>
                <a:latin typeface="Arial" charset="0"/>
              </a:rPr>
              <a:t>Lignée </a:t>
            </a:r>
          </a:p>
          <a:p>
            <a:r>
              <a:rPr lang="fr-FR" sz="1600" b="1" dirty="0">
                <a:solidFill>
                  <a:srgbClr val="4F6228"/>
                </a:solidFill>
                <a:latin typeface="Arial" charset="0"/>
              </a:rPr>
              <a:t>Receveuse</a:t>
            </a:r>
          </a:p>
          <a:p>
            <a:r>
              <a:rPr lang="fr-FR" sz="1600" b="1" dirty="0">
                <a:solidFill>
                  <a:srgbClr val="4F6228"/>
                </a:solidFill>
                <a:latin typeface="Arial" charset="0"/>
              </a:rPr>
              <a:t>R/R</a:t>
            </a:r>
          </a:p>
        </p:txBody>
      </p:sp>
      <p:sp>
        <p:nvSpPr>
          <p:cNvPr id="78" name="Text Box 1123"/>
          <p:cNvSpPr txBox="1">
            <a:spLocks noChangeArrowheads="1"/>
          </p:cNvSpPr>
          <p:nvPr/>
        </p:nvSpPr>
        <p:spPr bwMode="auto">
          <a:xfrm>
            <a:off x="2336957" y="1107312"/>
            <a:ext cx="1176618" cy="83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Lignée </a:t>
            </a:r>
          </a:p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Donneuse</a:t>
            </a:r>
          </a:p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D/D</a:t>
            </a:r>
          </a:p>
        </p:txBody>
      </p:sp>
      <p:sp>
        <p:nvSpPr>
          <p:cNvPr id="79" name="Text Box 1124"/>
          <p:cNvSpPr txBox="1">
            <a:spLocks noChangeArrowheads="1"/>
          </p:cNvSpPr>
          <p:nvPr/>
        </p:nvSpPr>
        <p:spPr bwMode="auto">
          <a:xfrm>
            <a:off x="3576931" y="2545793"/>
            <a:ext cx="479698" cy="2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>
                <a:latin typeface="Arial" charset="0"/>
              </a:rPr>
              <a:t>F1</a:t>
            </a:r>
          </a:p>
        </p:txBody>
      </p:sp>
      <p:sp>
        <p:nvSpPr>
          <p:cNvPr id="80" name="Text Box 1125"/>
          <p:cNvSpPr txBox="1">
            <a:spLocks noChangeArrowheads="1"/>
          </p:cNvSpPr>
          <p:nvPr/>
        </p:nvSpPr>
        <p:spPr bwMode="auto">
          <a:xfrm>
            <a:off x="2534267" y="3555253"/>
            <a:ext cx="671577" cy="2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>
                <a:latin typeface="Arial" charset="0"/>
              </a:rPr>
              <a:t>BC1</a:t>
            </a:r>
          </a:p>
        </p:txBody>
      </p:sp>
      <p:sp>
        <p:nvSpPr>
          <p:cNvPr id="94" name="Line 1139"/>
          <p:cNvSpPr>
            <a:spLocks noChangeShapeType="1"/>
          </p:cNvSpPr>
          <p:nvPr/>
        </p:nvSpPr>
        <p:spPr bwMode="auto">
          <a:xfrm>
            <a:off x="5271260" y="3001452"/>
            <a:ext cx="0" cy="2018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21" name="Picture 4" descr="Copie de tomate2"/>
          <p:cNvPicPr>
            <a:picLocks noChangeAspect="1" noChangeArrowheads="1"/>
          </p:cNvPicPr>
          <p:nvPr/>
        </p:nvPicPr>
        <p:blipFill rotWithShape="1"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73"/>
          <a:stretch/>
        </p:blipFill>
        <p:spPr bwMode="auto">
          <a:xfrm>
            <a:off x="272856" y="1036645"/>
            <a:ext cx="1899314" cy="126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Copie de tomate2"/>
          <p:cNvPicPr>
            <a:picLocks noChangeAspect="1" noChangeArrowheads="1"/>
          </p:cNvPicPr>
          <p:nvPr/>
        </p:nvPicPr>
        <p:blipFill rotWithShape="1"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4"/>
          <a:stretch/>
        </p:blipFill>
        <p:spPr bwMode="auto">
          <a:xfrm>
            <a:off x="424798" y="3433578"/>
            <a:ext cx="1747372" cy="107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rouper 128"/>
          <p:cNvGrpSpPr/>
          <p:nvPr/>
        </p:nvGrpSpPr>
        <p:grpSpPr>
          <a:xfrm>
            <a:off x="3568124" y="3430454"/>
            <a:ext cx="4358644" cy="672973"/>
            <a:chOff x="3568124" y="3430454"/>
            <a:chExt cx="4358644" cy="672973"/>
          </a:xfrm>
        </p:grpSpPr>
        <p:grpSp>
          <p:nvGrpSpPr>
            <p:cNvPr id="18" name="Group 1047"/>
            <p:cNvGrpSpPr>
              <a:grpSpLocks/>
            </p:cNvGrpSpPr>
            <p:nvPr/>
          </p:nvGrpSpPr>
          <p:grpSpPr bwMode="auto">
            <a:xfrm>
              <a:off x="7660673" y="3430454"/>
              <a:ext cx="266095" cy="672973"/>
              <a:chOff x="2112" y="156"/>
              <a:chExt cx="147" cy="480"/>
            </a:xfrm>
          </p:grpSpPr>
          <p:sp>
            <p:nvSpPr>
              <p:cNvPr id="113" name="Rectangle 1048"/>
              <p:cNvSpPr>
                <a:spLocks noChangeArrowheads="1"/>
              </p:cNvSpPr>
              <p:nvPr/>
            </p:nvSpPr>
            <p:spPr bwMode="auto">
              <a:xfrm>
                <a:off x="2211" y="156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" name="Rectangle 1049"/>
              <p:cNvSpPr>
                <a:spLocks noChangeArrowheads="1"/>
              </p:cNvSpPr>
              <p:nvPr/>
            </p:nvSpPr>
            <p:spPr bwMode="auto">
              <a:xfrm>
                <a:off x="2112" y="156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8" name="Group 1085"/>
            <p:cNvGrpSpPr>
              <a:grpSpLocks/>
            </p:cNvGrpSpPr>
            <p:nvPr/>
          </p:nvGrpSpPr>
          <p:grpSpPr bwMode="auto">
            <a:xfrm>
              <a:off x="6965590" y="3699659"/>
              <a:ext cx="260666" cy="201892"/>
              <a:chOff x="1872" y="156"/>
              <a:chExt cx="144" cy="144"/>
            </a:xfrm>
          </p:grpSpPr>
          <p:sp>
            <p:nvSpPr>
              <p:cNvPr id="105" name="Line 1086"/>
              <p:cNvSpPr>
                <a:spLocks noChangeShapeType="1"/>
              </p:cNvSpPr>
              <p:nvPr/>
            </p:nvSpPr>
            <p:spPr bwMode="auto">
              <a:xfrm>
                <a:off x="1872" y="15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Line 1087"/>
              <p:cNvSpPr>
                <a:spLocks noChangeShapeType="1"/>
              </p:cNvSpPr>
              <p:nvPr/>
            </p:nvSpPr>
            <p:spPr bwMode="auto">
              <a:xfrm flipH="1">
                <a:off x="1872" y="15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125" name="Connecteur droit 124"/>
            <p:cNvCxnSpPr/>
            <p:nvPr/>
          </p:nvCxnSpPr>
          <p:spPr>
            <a:xfrm>
              <a:off x="3568124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>
              <a:off x="5140927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/>
            <p:cNvCxnSpPr/>
            <p:nvPr/>
          </p:nvCxnSpPr>
          <p:spPr>
            <a:xfrm>
              <a:off x="5922925" y="3498342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1088"/>
          <p:cNvSpPr>
            <a:spLocks noChangeArrowheads="1"/>
          </p:cNvSpPr>
          <p:nvPr/>
        </p:nvSpPr>
        <p:spPr bwMode="auto">
          <a:xfrm>
            <a:off x="5438355" y="4579627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" name="Rectangle 1089"/>
          <p:cNvSpPr>
            <a:spLocks noChangeArrowheads="1"/>
          </p:cNvSpPr>
          <p:nvPr/>
        </p:nvSpPr>
        <p:spPr bwMode="auto">
          <a:xfrm>
            <a:off x="5227816" y="4579627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Rectangle 1091"/>
          <p:cNvSpPr>
            <a:spLocks noChangeArrowheads="1"/>
          </p:cNvSpPr>
          <p:nvPr/>
        </p:nvSpPr>
        <p:spPr bwMode="auto">
          <a:xfrm>
            <a:off x="5227816" y="4768901"/>
            <a:ext cx="86889" cy="483700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Rectangle 1093"/>
          <p:cNvSpPr>
            <a:spLocks noChangeArrowheads="1"/>
          </p:cNvSpPr>
          <p:nvPr/>
        </p:nvSpPr>
        <p:spPr bwMode="auto">
          <a:xfrm>
            <a:off x="4656357" y="4579627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5" name="Rectangle 1094"/>
          <p:cNvSpPr>
            <a:spLocks noChangeArrowheads="1"/>
          </p:cNvSpPr>
          <p:nvPr/>
        </p:nvSpPr>
        <p:spPr bwMode="auto">
          <a:xfrm>
            <a:off x="4445818" y="4579627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" name="Rectangle 1096"/>
          <p:cNvSpPr>
            <a:spLocks noChangeArrowheads="1"/>
          </p:cNvSpPr>
          <p:nvPr/>
        </p:nvSpPr>
        <p:spPr bwMode="auto">
          <a:xfrm>
            <a:off x="4445818" y="4579627"/>
            <a:ext cx="86889" cy="3785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7" name="Rectangle 1097"/>
          <p:cNvSpPr>
            <a:spLocks noChangeArrowheads="1"/>
          </p:cNvSpPr>
          <p:nvPr/>
        </p:nvSpPr>
        <p:spPr bwMode="auto">
          <a:xfrm>
            <a:off x="4445818" y="4579627"/>
            <a:ext cx="86889" cy="37855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" name="Rectangle 1098"/>
          <p:cNvSpPr>
            <a:spLocks noChangeArrowheads="1"/>
          </p:cNvSpPr>
          <p:nvPr/>
        </p:nvSpPr>
        <p:spPr bwMode="auto">
          <a:xfrm>
            <a:off x="4445818" y="5024070"/>
            <a:ext cx="86889" cy="228531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Rectangle 1099"/>
          <p:cNvSpPr>
            <a:spLocks noChangeArrowheads="1"/>
          </p:cNvSpPr>
          <p:nvPr/>
        </p:nvSpPr>
        <p:spPr bwMode="auto">
          <a:xfrm>
            <a:off x="6237062" y="4579627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0" name="Rectangle 1100"/>
          <p:cNvSpPr>
            <a:spLocks noChangeArrowheads="1"/>
          </p:cNvSpPr>
          <p:nvPr/>
        </p:nvSpPr>
        <p:spPr bwMode="auto">
          <a:xfrm>
            <a:off x="6009814" y="4579627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" name="Rectangle 1102"/>
          <p:cNvSpPr>
            <a:spLocks noChangeArrowheads="1"/>
          </p:cNvSpPr>
          <p:nvPr/>
        </p:nvSpPr>
        <p:spPr bwMode="auto">
          <a:xfrm>
            <a:off x="6009814" y="5024070"/>
            <a:ext cx="86889" cy="228531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3" name="Rectangle 1104"/>
          <p:cNvSpPr>
            <a:spLocks noChangeArrowheads="1"/>
          </p:cNvSpPr>
          <p:nvPr/>
        </p:nvSpPr>
        <p:spPr bwMode="auto">
          <a:xfrm>
            <a:off x="3874359" y="4579627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4" name="Rectangle 1105"/>
          <p:cNvSpPr>
            <a:spLocks noChangeArrowheads="1"/>
          </p:cNvSpPr>
          <p:nvPr/>
        </p:nvSpPr>
        <p:spPr bwMode="auto">
          <a:xfrm>
            <a:off x="3663820" y="4579627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5" name="Rectangle 1107"/>
          <p:cNvSpPr>
            <a:spLocks noChangeArrowheads="1"/>
          </p:cNvSpPr>
          <p:nvPr/>
        </p:nvSpPr>
        <p:spPr bwMode="auto">
          <a:xfrm>
            <a:off x="3663820" y="4768901"/>
            <a:ext cx="86889" cy="483700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7" name="Text Box 1126"/>
          <p:cNvSpPr txBox="1">
            <a:spLocks noChangeArrowheads="1"/>
          </p:cNvSpPr>
          <p:nvPr/>
        </p:nvSpPr>
        <p:spPr bwMode="auto">
          <a:xfrm>
            <a:off x="2534267" y="4714222"/>
            <a:ext cx="671577" cy="2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>
                <a:latin typeface="Arial" charset="0"/>
              </a:rPr>
              <a:t>BC2</a:t>
            </a:r>
          </a:p>
        </p:txBody>
      </p:sp>
      <p:sp>
        <p:nvSpPr>
          <p:cNvPr id="68" name="Line 1140"/>
          <p:cNvSpPr>
            <a:spLocks noChangeShapeType="1"/>
          </p:cNvSpPr>
          <p:nvPr/>
        </p:nvSpPr>
        <p:spPr bwMode="auto">
          <a:xfrm>
            <a:off x="4605114" y="4363715"/>
            <a:ext cx="0" cy="2018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69" name="Grouper 68"/>
          <p:cNvGrpSpPr/>
          <p:nvPr/>
        </p:nvGrpSpPr>
        <p:grpSpPr>
          <a:xfrm>
            <a:off x="3591433" y="4674965"/>
            <a:ext cx="4358644" cy="672973"/>
            <a:chOff x="3568124" y="3430454"/>
            <a:chExt cx="4358644" cy="672973"/>
          </a:xfrm>
        </p:grpSpPr>
        <p:grpSp>
          <p:nvGrpSpPr>
            <p:cNvPr id="70" name="Group 1047"/>
            <p:cNvGrpSpPr>
              <a:grpSpLocks/>
            </p:cNvGrpSpPr>
            <p:nvPr/>
          </p:nvGrpSpPr>
          <p:grpSpPr bwMode="auto">
            <a:xfrm>
              <a:off x="7660673" y="3430454"/>
              <a:ext cx="266095" cy="672973"/>
              <a:chOff x="2112" y="156"/>
              <a:chExt cx="147" cy="480"/>
            </a:xfrm>
          </p:grpSpPr>
          <p:sp>
            <p:nvSpPr>
              <p:cNvPr id="81" name="Rectangle 1048"/>
              <p:cNvSpPr>
                <a:spLocks noChangeArrowheads="1"/>
              </p:cNvSpPr>
              <p:nvPr/>
            </p:nvSpPr>
            <p:spPr bwMode="auto">
              <a:xfrm>
                <a:off x="2211" y="156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Rectangle 1049"/>
              <p:cNvSpPr>
                <a:spLocks noChangeArrowheads="1"/>
              </p:cNvSpPr>
              <p:nvPr/>
            </p:nvSpPr>
            <p:spPr bwMode="auto">
              <a:xfrm>
                <a:off x="2112" y="156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71" name="Group 1085"/>
            <p:cNvGrpSpPr>
              <a:grpSpLocks/>
            </p:cNvGrpSpPr>
            <p:nvPr/>
          </p:nvGrpSpPr>
          <p:grpSpPr bwMode="auto">
            <a:xfrm>
              <a:off x="6965590" y="3699659"/>
              <a:ext cx="260666" cy="201892"/>
              <a:chOff x="1872" y="156"/>
              <a:chExt cx="144" cy="144"/>
            </a:xfrm>
          </p:grpSpPr>
          <p:sp>
            <p:nvSpPr>
              <p:cNvPr id="75" name="Line 1086"/>
              <p:cNvSpPr>
                <a:spLocks noChangeShapeType="1"/>
              </p:cNvSpPr>
              <p:nvPr/>
            </p:nvSpPr>
            <p:spPr bwMode="auto">
              <a:xfrm>
                <a:off x="1872" y="15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" name="Line 1087"/>
              <p:cNvSpPr>
                <a:spLocks noChangeShapeType="1"/>
              </p:cNvSpPr>
              <p:nvPr/>
            </p:nvSpPr>
            <p:spPr bwMode="auto">
              <a:xfrm flipH="1">
                <a:off x="1872" y="15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72" name="Connecteur droit 71"/>
            <p:cNvCxnSpPr/>
            <p:nvPr/>
          </p:nvCxnSpPr>
          <p:spPr>
            <a:xfrm>
              <a:off x="3568124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5140927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5922925" y="3498342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95773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76314"/>
            <a:ext cx="9142413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4F6228"/>
                </a:solidFill>
              </a:rPr>
              <a:t>1. Le </a:t>
            </a:r>
            <a:r>
              <a:rPr lang="fr-FR" sz="3200" dirty="0" err="1">
                <a:solidFill>
                  <a:srgbClr val="4F6228"/>
                </a:solidFill>
              </a:rPr>
              <a:t>back-cross</a:t>
            </a:r>
            <a:r>
              <a:rPr lang="fr-FR" sz="3200" dirty="0">
                <a:solidFill>
                  <a:srgbClr val="4F6228"/>
                </a:solidFill>
              </a:rPr>
              <a:t>  </a:t>
            </a:r>
          </a:p>
        </p:txBody>
      </p:sp>
      <p:grpSp>
        <p:nvGrpSpPr>
          <p:cNvPr id="5" name="Group 1028"/>
          <p:cNvGrpSpPr>
            <a:grpSpLocks/>
          </p:cNvGrpSpPr>
          <p:nvPr/>
        </p:nvGrpSpPr>
        <p:grpSpPr bwMode="auto">
          <a:xfrm>
            <a:off x="3837597" y="1185381"/>
            <a:ext cx="347555" cy="672973"/>
            <a:chOff x="2112" y="624"/>
            <a:chExt cx="192" cy="480"/>
          </a:xfrm>
        </p:grpSpPr>
        <p:sp>
          <p:nvSpPr>
            <p:cNvPr id="119" name="Rectangle 1029"/>
            <p:cNvSpPr>
              <a:spLocks noChangeArrowheads="1"/>
            </p:cNvSpPr>
            <p:nvPr/>
          </p:nvSpPr>
          <p:spPr bwMode="auto">
            <a:xfrm>
              <a:off x="2256" y="624"/>
              <a:ext cx="48" cy="48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" name="Rectangle 1030"/>
            <p:cNvSpPr>
              <a:spLocks noChangeArrowheads="1"/>
            </p:cNvSpPr>
            <p:nvPr/>
          </p:nvSpPr>
          <p:spPr bwMode="auto">
            <a:xfrm>
              <a:off x="2112" y="624"/>
              <a:ext cx="48" cy="48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" name="Group 1031"/>
          <p:cNvGrpSpPr>
            <a:grpSpLocks/>
          </p:cNvGrpSpPr>
          <p:nvPr/>
        </p:nvGrpSpPr>
        <p:grpSpPr bwMode="auto">
          <a:xfrm>
            <a:off x="4793373" y="1185381"/>
            <a:ext cx="347555" cy="672973"/>
            <a:chOff x="2112" y="624"/>
            <a:chExt cx="192" cy="480"/>
          </a:xfrm>
        </p:grpSpPr>
        <p:sp>
          <p:nvSpPr>
            <p:cNvPr id="117" name="Rectangle 1032"/>
            <p:cNvSpPr>
              <a:spLocks noChangeArrowheads="1"/>
            </p:cNvSpPr>
            <p:nvPr/>
          </p:nvSpPr>
          <p:spPr bwMode="auto">
            <a:xfrm>
              <a:off x="2256" y="624"/>
              <a:ext cx="48" cy="48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8" name="Rectangle 1033"/>
            <p:cNvSpPr>
              <a:spLocks noChangeArrowheads="1"/>
            </p:cNvSpPr>
            <p:nvPr/>
          </p:nvSpPr>
          <p:spPr bwMode="auto">
            <a:xfrm>
              <a:off x="2112" y="624"/>
              <a:ext cx="48" cy="48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4619595" y="2060246"/>
            <a:ext cx="86889" cy="67297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1035"/>
          <p:cNvSpPr>
            <a:spLocks noChangeArrowheads="1"/>
          </p:cNvSpPr>
          <p:nvPr/>
        </p:nvSpPr>
        <p:spPr bwMode="auto">
          <a:xfrm>
            <a:off x="4358929" y="2060246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9" name="Group 1036"/>
          <p:cNvGrpSpPr>
            <a:grpSpLocks/>
          </p:cNvGrpSpPr>
          <p:nvPr/>
        </p:nvGrpSpPr>
        <p:grpSpPr bwMode="auto">
          <a:xfrm>
            <a:off x="5662259" y="2060246"/>
            <a:ext cx="347555" cy="672973"/>
            <a:chOff x="2112" y="624"/>
            <a:chExt cx="192" cy="480"/>
          </a:xfrm>
        </p:grpSpPr>
        <p:sp>
          <p:nvSpPr>
            <p:cNvPr id="115" name="Rectangle 1037"/>
            <p:cNvSpPr>
              <a:spLocks noChangeArrowheads="1"/>
            </p:cNvSpPr>
            <p:nvPr/>
          </p:nvSpPr>
          <p:spPr bwMode="auto">
            <a:xfrm>
              <a:off x="2256" y="624"/>
              <a:ext cx="48" cy="48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6" name="Rectangle 1038"/>
            <p:cNvSpPr>
              <a:spLocks noChangeArrowheads="1"/>
            </p:cNvSpPr>
            <p:nvPr/>
          </p:nvSpPr>
          <p:spPr bwMode="auto">
            <a:xfrm>
              <a:off x="2112" y="624"/>
              <a:ext cx="48" cy="48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" name="Rectangle 1039"/>
          <p:cNvSpPr>
            <a:spLocks noChangeArrowheads="1"/>
          </p:cNvSpPr>
          <p:nvPr/>
        </p:nvSpPr>
        <p:spPr bwMode="auto">
          <a:xfrm>
            <a:off x="6203644" y="3002409"/>
            <a:ext cx="86889" cy="67297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Rectangle 1040"/>
          <p:cNvSpPr>
            <a:spLocks noChangeArrowheads="1"/>
          </p:cNvSpPr>
          <p:nvPr/>
        </p:nvSpPr>
        <p:spPr bwMode="auto">
          <a:xfrm>
            <a:off x="6009814" y="3002409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1041"/>
          <p:cNvSpPr>
            <a:spLocks noChangeArrowheads="1"/>
          </p:cNvSpPr>
          <p:nvPr/>
        </p:nvSpPr>
        <p:spPr bwMode="auto">
          <a:xfrm>
            <a:off x="5438355" y="3002409"/>
            <a:ext cx="86889" cy="67297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Rectangle 1042"/>
          <p:cNvSpPr>
            <a:spLocks noChangeArrowheads="1"/>
          </p:cNvSpPr>
          <p:nvPr/>
        </p:nvSpPr>
        <p:spPr bwMode="auto">
          <a:xfrm>
            <a:off x="5227816" y="3002409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Rectangle 1043"/>
          <p:cNvSpPr>
            <a:spLocks noChangeArrowheads="1"/>
          </p:cNvSpPr>
          <p:nvPr/>
        </p:nvSpPr>
        <p:spPr bwMode="auto">
          <a:xfrm>
            <a:off x="4656357" y="3017831"/>
            <a:ext cx="86889" cy="67297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Rectangle 1044"/>
          <p:cNvSpPr>
            <a:spLocks noChangeArrowheads="1"/>
          </p:cNvSpPr>
          <p:nvPr/>
        </p:nvSpPr>
        <p:spPr bwMode="auto">
          <a:xfrm>
            <a:off x="4445818" y="3017831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Rectangle 1045"/>
          <p:cNvSpPr>
            <a:spLocks noChangeArrowheads="1"/>
          </p:cNvSpPr>
          <p:nvPr/>
        </p:nvSpPr>
        <p:spPr bwMode="auto">
          <a:xfrm>
            <a:off x="3857650" y="3002409"/>
            <a:ext cx="86889" cy="67297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Rectangle 1046"/>
          <p:cNvSpPr>
            <a:spLocks noChangeArrowheads="1"/>
          </p:cNvSpPr>
          <p:nvPr/>
        </p:nvSpPr>
        <p:spPr bwMode="auto">
          <a:xfrm>
            <a:off x="3663820" y="3002409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8" name="Group 1061"/>
          <p:cNvGrpSpPr>
            <a:grpSpLocks/>
          </p:cNvGrpSpPr>
          <p:nvPr/>
        </p:nvGrpSpPr>
        <p:grpSpPr bwMode="auto">
          <a:xfrm>
            <a:off x="4358929" y="1454570"/>
            <a:ext cx="260666" cy="201892"/>
            <a:chOff x="1872" y="624"/>
            <a:chExt cx="144" cy="144"/>
          </a:xfrm>
        </p:grpSpPr>
        <p:sp>
          <p:nvSpPr>
            <p:cNvPr id="109" name="Line 1062"/>
            <p:cNvSpPr>
              <a:spLocks noChangeShapeType="1"/>
            </p:cNvSpPr>
            <p:nvPr/>
          </p:nvSpPr>
          <p:spPr bwMode="auto">
            <a:xfrm>
              <a:off x="1872" y="62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Line 1063"/>
            <p:cNvSpPr>
              <a:spLocks noChangeShapeType="1"/>
            </p:cNvSpPr>
            <p:nvPr/>
          </p:nvSpPr>
          <p:spPr bwMode="auto">
            <a:xfrm flipH="1">
              <a:off x="1872" y="62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Line 1064"/>
          <p:cNvSpPr>
            <a:spLocks noChangeShapeType="1"/>
          </p:cNvSpPr>
          <p:nvPr/>
        </p:nvSpPr>
        <p:spPr bwMode="auto">
          <a:xfrm>
            <a:off x="4489262" y="1656462"/>
            <a:ext cx="0" cy="2018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30" name="Group 1065"/>
          <p:cNvGrpSpPr>
            <a:grpSpLocks/>
          </p:cNvGrpSpPr>
          <p:nvPr/>
        </p:nvGrpSpPr>
        <p:grpSpPr bwMode="auto">
          <a:xfrm>
            <a:off x="5140927" y="2262138"/>
            <a:ext cx="260666" cy="201892"/>
            <a:chOff x="1872" y="624"/>
            <a:chExt cx="144" cy="144"/>
          </a:xfrm>
        </p:grpSpPr>
        <p:sp>
          <p:nvSpPr>
            <p:cNvPr id="107" name="Line 1066"/>
            <p:cNvSpPr>
              <a:spLocks noChangeShapeType="1"/>
            </p:cNvSpPr>
            <p:nvPr/>
          </p:nvSpPr>
          <p:spPr bwMode="auto">
            <a:xfrm>
              <a:off x="1872" y="62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Line 1067"/>
            <p:cNvSpPr>
              <a:spLocks noChangeShapeType="1"/>
            </p:cNvSpPr>
            <p:nvPr/>
          </p:nvSpPr>
          <p:spPr bwMode="auto">
            <a:xfrm flipH="1">
              <a:off x="1872" y="62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1" name="Rectangle 1078"/>
          <p:cNvSpPr>
            <a:spLocks noChangeArrowheads="1"/>
          </p:cNvSpPr>
          <p:nvPr/>
        </p:nvSpPr>
        <p:spPr bwMode="auto">
          <a:xfrm>
            <a:off x="6009814" y="3002409"/>
            <a:ext cx="86889" cy="51454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Rectangle 1079"/>
          <p:cNvSpPr>
            <a:spLocks noChangeArrowheads="1"/>
          </p:cNvSpPr>
          <p:nvPr/>
        </p:nvSpPr>
        <p:spPr bwMode="auto">
          <a:xfrm>
            <a:off x="5227816" y="3069706"/>
            <a:ext cx="86889" cy="41920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Rectangle 1080"/>
          <p:cNvSpPr>
            <a:spLocks noChangeArrowheads="1"/>
          </p:cNvSpPr>
          <p:nvPr/>
        </p:nvSpPr>
        <p:spPr bwMode="auto">
          <a:xfrm>
            <a:off x="4445818" y="3462274"/>
            <a:ext cx="86889" cy="22853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Rectangle 1081"/>
          <p:cNvSpPr>
            <a:spLocks noChangeArrowheads="1"/>
          </p:cNvSpPr>
          <p:nvPr/>
        </p:nvSpPr>
        <p:spPr bwMode="auto">
          <a:xfrm>
            <a:off x="3663820" y="3191682"/>
            <a:ext cx="86889" cy="4837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7" name="Text Box 1122"/>
          <p:cNvSpPr txBox="1">
            <a:spLocks noChangeArrowheads="1"/>
          </p:cNvSpPr>
          <p:nvPr/>
        </p:nvSpPr>
        <p:spPr bwMode="auto">
          <a:xfrm>
            <a:off x="5276691" y="927407"/>
            <a:ext cx="1256266" cy="83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4F6228"/>
                </a:solidFill>
                <a:latin typeface="Arial" charset="0"/>
              </a:rPr>
              <a:t>Lignée </a:t>
            </a:r>
          </a:p>
          <a:p>
            <a:r>
              <a:rPr lang="fr-FR" sz="1600" b="1" dirty="0">
                <a:solidFill>
                  <a:srgbClr val="4F6228"/>
                </a:solidFill>
                <a:latin typeface="Arial" charset="0"/>
              </a:rPr>
              <a:t>Receveuse</a:t>
            </a:r>
          </a:p>
          <a:p>
            <a:r>
              <a:rPr lang="fr-FR" sz="1600" b="1" dirty="0">
                <a:solidFill>
                  <a:srgbClr val="4F6228"/>
                </a:solidFill>
                <a:latin typeface="Arial" charset="0"/>
              </a:rPr>
              <a:t>R/R</a:t>
            </a:r>
          </a:p>
        </p:txBody>
      </p:sp>
      <p:sp>
        <p:nvSpPr>
          <p:cNvPr id="78" name="Text Box 1123"/>
          <p:cNvSpPr txBox="1">
            <a:spLocks noChangeArrowheads="1"/>
          </p:cNvSpPr>
          <p:nvPr/>
        </p:nvSpPr>
        <p:spPr bwMode="auto">
          <a:xfrm>
            <a:off x="2336957" y="756360"/>
            <a:ext cx="1176618" cy="83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Lignée </a:t>
            </a:r>
          </a:p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Donneuse</a:t>
            </a:r>
          </a:p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D/D</a:t>
            </a:r>
          </a:p>
        </p:txBody>
      </p:sp>
      <p:sp>
        <p:nvSpPr>
          <p:cNvPr id="79" name="Text Box 1124"/>
          <p:cNvSpPr txBox="1">
            <a:spLocks noChangeArrowheads="1"/>
          </p:cNvSpPr>
          <p:nvPr/>
        </p:nvSpPr>
        <p:spPr bwMode="auto">
          <a:xfrm>
            <a:off x="3576931" y="2194841"/>
            <a:ext cx="479698" cy="2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>
                <a:latin typeface="Arial" charset="0"/>
              </a:rPr>
              <a:t>F1</a:t>
            </a:r>
          </a:p>
        </p:txBody>
      </p:sp>
      <p:sp>
        <p:nvSpPr>
          <p:cNvPr id="80" name="Text Box 1125"/>
          <p:cNvSpPr txBox="1">
            <a:spLocks noChangeArrowheads="1"/>
          </p:cNvSpPr>
          <p:nvPr/>
        </p:nvSpPr>
        <p:spPr bwMode="auto">
          <a:xfrm>
            <a:off x="2534267" y="3204301"/>
            <a:ext cx="671577" cy="2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>
                <a:latin typeface="Arial" charset="0"/>
              </a:rPr>
              <a:t>BC1</a:t>
            </a:r>
          </a:p>
        </p:txBody>
      </p:sp>
      <p:sp>
        <p:nvSpPr>
          <p:cNvPr id="94" name="Line 1139"/>
          <p:cNvSpPr>
            <a:spLocks noChangeShapeType="1"/>
          </p:cNvSpPr>
          <p:nvPr/>
        </p:nvSpPr>
        <p:spPr bwMode="auto">
          <a:xfrm>
            <a:off x="5271260" y="2650500"/>
            <a:ext cx="0" cy="2018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21" name="Picture 4" descr="Copie de tomate2"/>
          <p:cNvPicPr>
            <a:picLocks noChangeAspect="1" noChangeArrowheads="1"/>
          </p:cNvPicPr>
          <p:nvPr/>
        </p:nvPicPr>
        <p:blipFill rotWithShape="1"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73"/>
          <a:stretch/>
        </p:blipFill>
        <p:spPr bwMode="auto">
          <a:xfrm>
            <a:off x="272856" y="1036645"/>
            <a:ext cx="1899314" cy="126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Copie de tomate2"/>
          <p:cNvPicPr>
            <a:picLocks noChangeAspect="1" noChangeArrowheads="1"/>
          </p:cNvPicPr>
          <p:nvPr/>
        </p:nvPicPr>
        <p:blipFill rotWithShape="1"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4"/>
          <a:stretch/>
        </p:blipFill>
        <p:spPr bwMode="auto">
          <a:xfrm>
            <a:off x="424798" y="3433578"/>
            <a:ext cx="1747372" cy="107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rouper 128"/>
          <p:cNvGrpSpPr/>
          <p:nvPr/>
        </p:nvGrpSpPr>
        <p:grpSpPr>
          <a:xfrm>
            <a:off x="3568124" y="3079502"/>
            <a:ext cx="4358644" cy="672973"/>
            <a:chOff x="3568124" y="3430454"/>
            <a:chExt cx="4358644" cy="672973"/>
          </a:xfrm>
        </p:grpSpPr>
        <p:grpSp>
          <p:nvGrpSpPr>
            <p:cNvPr id="18" name="Group 1047"/>
            <p:cNvGrpSpPr>
              <a:grpSpLocks/>
            </p:cNvGrpSpPr>
            <p:nvPr/>
          </p:nvGrpSpPr>
          <p:grpSpPr bwMode="auto">
            <a:xfrm>
              <a:off x="7660673" y="3430454"/>
              <a:ext cx="266095" cy="672973"/>
              <a:chOff x="2112" y="156"/>
              <a:chExt cx="147" cy="480"/>
            </a:xfrm>
          </p:grpSpPr>
          <p:sp>
            <p:nvSpPr>
              <p:cNvPr id="113" name="Rectangle 1048"/>
              <p:cNvSpPr>
                <a:spLocks noChangeArrowheads="1"/>
              </p:cNvSpPr>
              <p:nvPr/>
            </p:nvSpPr>
            <p:spPr bwMode="auto">
              <a:xfrm>
                <a:off x="2211" y="156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" name="Rectangle 1049"/>
              <p:cNvSpPr>
                <a:spLocks noChangeArrowheads="1"/>
              </p:cNvSpPr>
              <p:nvPr/>
            </p:nvSpPr>
            <p:spPr bwMode="auto">
              <a:xfrm>
                <a:off x="2112" y="156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8" name="Group 1085"/>
            <p:cNvGrpSpPr>
              <a:grpSpLocks/>
            </p:cNvGrpSpPr>
            <p:nvPr/>
          </p:nvGrpSpPr>
          <p:grpSpPr bwMode="auto">
            <a:xfrm>
              <a:off x="6965590" y="3699659"/>
              <a:ext cx="260666" cy="201892"/>
              <a:chOff x="1872" y="156"/>
              <a:chExt cx="144" cy="144"/>
            </a:xfrm>
          </p:grpSpPr>
          <p:sp>
            <p:nvSpPr>
              <p:cNvPr id="105" name="Line 1086"/>
              <p:cNvSpPr>
                <a:spLocks noChangeShapeType="1"/>
              </p:cNvSpPr>
              <p:nvPr/>
            </p:nvSpPr>
            <p:spPr bwMode="auto">
              <a:xfrm>
                <a:off x="1872" y="15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Line 1087"/>
              <p:cNvSpPr>
                <a:spLocks noChangeShapeType="1"/>
              </p:cNvSpPr>
              <p:nvPr/>
            </p:nvSpPr>
            <p:spPr bwMode="auto">
              <a:xfrm flipH="1">
                <a:off x="1872" y="15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125" name="Connecteur droit 124"/>
            <p:cNvCxnSpPr/>
            <p:nvPr/>
          </p:nvCxnSpPr>
          <p:spPr>
            <a:xfrm>
              <a:off x="3568124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>
              <a:off x="5140927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/>
            <p:cNvCxnSpPr/>
            <p:nvPr/>
          </p:nvCxnSpPr>
          <p:spPr>
            <a:xfrm>
              <a:off x="5922925" y="3498342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1088"/>
          <p:cNvSpPr>
            <a:spLocks noChangeArrowheads="1"/>
          </p:cNvSpPr>
          <p:nvPr/>
        </p:nvSpPr>
        <p:spPr bwMode="auto">
          <a:xfrm>
            <a:off x="5438355" y="3994707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" name="Rectangle 1089"/>
          <p:cNvSpPr>
            <a:spLocks noChangeArrowheads="1"/>
          </p:cNvSpPr>
          <p:nvPr/>
        </p:nvSpPr>
        <p:spPr bwMode="auto">
          <a:xfrm>
            <a:off x="5227816" y="3994707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Rectangle 1091"/>
          <p:cNvSpPr>
            <a:spLocks noChangeArrowheads="1"/>
          </p:cNvSpPr>
          <p:nvPr/>
        </p:nvSpPr>
        <p:spPr bwMode="auto">
          <a:xfrm>
            <a:off x="5227816" y="4183981"/>
            <a:ext cx="86889" cy="483700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Rectangle 1093"/>
          <p:cNvSpPr>
            <a:spLocks noChangeArrowheads="1"/>
          </p:cNvSpPr>
          <p:nvPr/>
        </p:nvSpPr>
        <p:spPr bwMode="auto">
          <a:xfrm>
            <a:off x="4656357" y="3994707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5" name="Rectangle 1094"/>
          <p:cNvSpPr>
            <a:spLocks noChangeArrowheads="1"/>
          </p:cNvSpPr>
          <p:nvPr/>
        </p:nvSpPr>
        <p:spPr bwMode="auto">
          <a:xfrm>
            <a:off x="4445818" y="3994707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" name="Rectangle 1096"/>
          <p:cNvSpPr>
            <a:spLocks noChangeArrowheads="1"/>
          </p:cNvSpPr>
          <p:nvPr/>
        </p:nvSpPr>
        <p:spPr bwMode="auto">
          <a:xfrm>
            <a:off x="4445818" y="3994707"/>
            <a:ext cx="86889" cy="3785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7" name="Rectangle 1097"/>
          <p:cNvSpPr>
            <a:spLocks noChangeArrowheads="1"/>
          </p:cNvSpPr>
          <p:nvPr/>
        </p:nvSpPr>
        <p:spPr bwMode="auto">
          <a:xfrm>
            <a:off x="4445818" y="3994707"/>
            <a:ext cx="86889" cy="37855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" name="Rectangle 1098"/>
          <p:cNvSpPr>
            <a:spLocks noChangeArrowheads="1"/>
          </p:cNvSpPr>
          <p:nvPr/>
        </p:nvSpPr>
        <p:spPr bwMode="auto">
          <a:xfrm>
            <a:off x="4445818" y="4439150"/>
            <a:ext cx="86889" cy="228531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Rectangle 1099"/>
          <p:cNvSpPr>
            <a:spLocks noChangeArrowheads="1"/>
          </p:cNvSpPr>
          <p:nvPr/>
        </p:nvSpPr>
        <p:spPr bwMode="auto">
          <a:xfrm>
            <a:off x="6237062" y="3994707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0" name="Rectangle 1100"/>
          <p:cNvSpPr>
            <a:spLocks noChangeArrowheads="1"/>
          </p:cNvSpPr>
          <p:nvPr/>
        </p:nvSpPr>
        <p:spPr bwMode="auto">
          <a:xfrm>
            <a:off x="6009814" y="3994707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" name="Rectangle 1102"/>
          <p:cNvSpPr>
            <a:spLocks noChangeArrowheads="1"/>
          </p:cNvSpPr>
          <p:nvPr/>
        </p:nvSpPr>
        <p:spPr bwMode="auto">
          <a:xfrm>
            <a:off x="6009814" y="4439150"/>
            <a:ext cx="86889" cy="228531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3" name="Rectangle 1104"/>
          <p:cNvSpPr>
            <a:spLocks noChangeArrowheads="1"/>
          </p:cNvSpPr>
          <p:nvPr/>
        </p:nvSpPr>
        <p:spPr bwMode="auto">
          <a:xfrm>
            <a:off x="3874359" y="3994707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4" name="Rectangle 1105"/>
          <p:cNvSpPr>
            <a:spLocks noChangeArrowheads="1"/>
          </p:cNvSpPr>
          <p:nvPr/>
        </p:nvSpPr>
        <p:spPr bwMode="auto">
          <a:xfrm>
            <a:off x="3663820" y="3994707"/>
            <a:ext cx="86889" cy="67297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5" name="Rectangle 1107"/>
          <p:cNvSpPr>
            <a:spLocks noChangeArrowheads="1"/>
          </p:cNvSpPr>
          <p:nvPr/>
        </p:nvSpPr>
        <p:spPr bwMode="auto">
          <a:xfrm>
            <a:off x="3663820" y="4183981"/>
            <a:ext cx="86889" cy="483700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7" name="Text Box 1126"/>
          <p:cNvSpPr txBox="1">
            <a:spLocks noChangeArrowheads="1"/>
          </p:cNvSpPr>
          <p:nvPr/>
        </p:nvSpPr>
        <p:spPr bwMode="auto">
          <a:xfrm>
            <a:off x="2534267" y="4129302"/>
            <a:ext cx="671577" cy="2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>
                <a:latin typeface="Arial" charset="0"/>
              </a:rPr>
              <a:t>BC2</a:t>
            </a:r>
          </a:p>
        </p:txBody>
      </p:sp>
      <p:sp>
        <p:nvSpPr>
          <p:cNvPr id="68" name="Line 1140"/>
          <p:cNvSpPr>
            <a:spLocks noChangeShapeType="1"/>
          </p:cNvSpPr>
          <p:nvPr/>
        </p:nvSpPr>
        <p:spPr bwMode="auto">
          <a:xfrm>
            <a:off x="4605114" y="3778795"/>
            <a:ext cx="0" cy="2018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69" name="Grouper 68"/>
          <p:cNvGrpSpPr/>
          <p:nvPr/>
        </p:nvGrpSpPr>
        <p:grpSpPr>
          <a:xfrm>
            <a:off x="3591433" y="4090045"/>
            <a:ext cx="4358644" cy="672973"/>
            <a:chOff x="3568124" y="3430454"/>
            <a:chExt cx="4358644" cy="672973"/>
          </a:xfrm>
        </p:grpSpPr>
        <p:grpSp>
          <p:nvGrpSpPr>
            <p:cNvPr id="70" name="Group 1047"/>
            <p:cNvGrpSpPr>
              <a:grpSpLocks/>
            </p:cNvGrpSpPr>
            <p:nvPr/>
          </p:nvGrpSpPr>
          <p:grpSpPr bwMode="auto">
            <a:xfrm>
              <a:off x="7660673" y="3430454"/>
              <a:ext cx="266095" cy="672973"/>
              <a:chOff x="2112" y="156"/>
              <a:chExt cx="147" cy="480"/>
            </a:xfrm>
          </p:grpSpPr>
          <p:sp>
            <p:nvSpPr>
              <p:cNvPr id="81" name="Rectangle 1048"/>
              <p:cNvSpPr>
                <a:spLocks noChangeArrowheads="1"/>
              </p:cNvSpPr>
              <p:nvPr/>
            </p:nvSpPr>
            <p:spPr bwMode="auto">
              <a:xfrm>
                <a:off x="2211" y="156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Rectangle 1049"/>
              <p:cNvSpPr>
                <a:spLocks noChangeArrowheads="1"/>
              </p:cNvSpPr>
              <p:nvPr/>
            </p:nvSpPr>
            <p:spPr bwMode="auto">
              <a:xfrm>
                <a:off x="2112" y="156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71" name="Group 1085"/>
            <p:cNvGrpSpPr>
              <a:grpSpLocks/>
            </p:cNvGrpSpPr>
            <p:nvPr/>
          </p:nvGrpSpPr>
          <p:grpSpPr bwMode="auto">
            <a:xfrm>
              <a:off x="6965590" y="3699659"/>
              <a:ext cx="260666" cy="201892"/>
              <a:chOff x="1872" y="156"/>
              <a:chExt cx="144" cy="144"/>
            </a:xfrm>
          </p:grpSpPr>
          <p:sp>
            <p:nvSpPr>
              <p:cNvPr id="75" name="Line 1086"/>
              <p:cNvSpPr>
                <a:spLocks noChangeShapeType="1"/>
              </p:cNvSpPr>
              <p:nvPr/>
            </p:nvSpPr>
            <p:spPr bwMode="auto">
              <a:xfrm>
                <a:off x="1872" y="15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" name="Line 1087"/>
              <p:cNvSpPr>
                <a:spLocks noChangeShapeType="1"/>
              </p:cNvSpPr>
              <p:nvPr/>
            </p:nvSpPr>
            <p:spPr bwMode="auto">
              <a:xfrm flipH="1">
                <a:off x="1872" y="15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72" name="Connecteur droit 71"/>
            <p:cNvCxnSpPr/>
            <p:nvPr/>
          </p:nvCxnSpPr>
          <p:spPr>
            <a:xfrm>
              <a:off x="3568124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5140927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5922925" y="3498342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Rectangle 1053"/>
          <p:cNvSpPr>
            <a:spLocks noChangeArrowheads="1"/>
          </p:cNvSpPr>
          <p:nvPr/>
        </p:nvSpPr>
        <p:spPr bwMode="auto">
          <a:xfrm>
            <a:off x="6270480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6" name="Rectangle 1054"/>
          <p:cNvSpPr>
            <a:spLocks noChangeArrowheads="1"/>
          </p:cNvSpPr>
          <p:nvPr/>
        </p:nvSpPr>
        <p:spPr bwMode="auto">
          <a:xfrm>
            <a:off x="6009814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7" name="Rectangle 1055"/>
          <p:cNvSpPr>
            <a:spLocks noChangeArrowheads="1"/>
          </p:cNvSpPr>
          <p:nvPr/>
        </p:nvSpPr>
        <p:spPr bwMode="auto">
          <a:xfrm>
            <a:off x="5488482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8" name="Rectangle 1056"/>
          <p:cNvSpPr>
            <a:spLocks noChangeArrowheads="1"/>
          </p:cNvSpPr>
          <p:nvPr/>
        </p:nvSpPr>
        <p:spPr bwMode="auto">
          <a:xfrm>
            <a:off x="5227816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9" name="Rectangle 1057"/>
          <p:cNvSpPr>
            <a:spLocks noChangeArrowheads="1"/>
          </p:cNvSpPr>
          <p:nvPr/>
        </p:nvSpPr>
        <p:spPr bwMode="auto">
          <a:xfrm>
            <a:off x="4706484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0" name="Rectangle 1058"/>
          <p:cNvSpPr>
            <a:spLocks noChangeArrowheads="1"/>
          </p:cNvSpPr>
          <p:nvPr/>
        </p:nvSpPr>
        <p:spPr bwMode="auto">
          <a:xfrm>
            <a:off x="4445818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1" name="Rectangle 1059"/>
          <p:cNvSpPr>
            <a:spLocks noChangeArrowheads="1"/>
          </p:cNvSpPr>
          <p:nvPr/>
        </p:nvSpPr>
        <p:spPr bwMode="auto">
          <a:xfrm>
            <a:off x="3924486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2" name="Rectangle 1060"/>
          <p:cNvSpPr>
            <a:spLocks noChangeArrowheads="1"/>
          </p:cNvSpPr>
          <p:nvPr/>
        </p:nvSpPr>
        <p:spPr bwMode="auto">
          <a:xfrm>
            <a:off x="3663820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4" name="Line 1113"/>
          <p:cNvSpPr>
            <a:spLocks noChangeShapeType="1"/>
          </p:cNvSpPr>
          <p:nvPr/>
        </p:nvSpPr>
        <p:spPr bwMode="auto">
          <a:xfrm>
            <a:off x="6183592" y="4752139"/>
            <a:ext cx="0" cy="40378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" name="Line 1114"/>
          <p:cNvSpPr>
            <a:spLocks noChangeShapeType="1"/>
          </p:cNvSpPr>
          <p:nvPr/>
        </p:nvSpPr>
        <p:spPr bwMode="auto">
          <a:xfrm>
            <a:off x="5401593" y="4752139"/>
            <a:ext cx="0" cy="40378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7" name="Line 1116"/>
          <p:cNvSpPr>
            <a:spLocks noChangeShapeType="1"/>
          </p:cNvSpPr>
          <p:nvPr/>
        </p:nvSpPr>
        <p:spPr bwMode="auto">
          <a:xfrm>
            <a:off x="3837597" y="4752139"/>
            <a:ext cx="0" cy="40378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148" name="Group 1117"/>
          <p:cNvGrpSpPr>
            <a:grpSpLocks/>
          </p:cNvGrpSpPr>
          <p:nvPr/>
        </p:nvGrpSpPr>
        <p:grpSpPr bwMode="auto">
          <a:xfrm>
            <a:off x="4845868" y="5150315"/>
            <a:ext cx="347555" cy="201892"/>
            <a:chOff x="2688" y="3408"/>
            <a:chExt cx="192" cy="144"/>
          </a:xfrm>
        </p:grpSpPr>
        <p:grpSp>
          <p:nvGrpSpPr>
            <p:cNvPr id="149" name="Group 1118"/>
            <p:cNvGrpSpPr>
              <a:grpSpLocks/>
            </p:cNvGrpSpPr>
            <p:nvPr/>
          </p:nvGrpSpPr>
          <p:grpSpPr bwMode="auto">
            <a:xfrm>
              <a:off x="2712" y="3408"/>
              <a:ext cx="144" cy="144"/>
              <a:chOff x="1872" y="624"/>
              <a:chExt cx="144" cy="144"/>
            </a:xfrm>
          </p:grpSpPr>
          <p:sp>
            <p:nvSpPr>
              <p:cNvPr id="151" name="Line 1119"/>
              <p:cNvSpPr>
                <a:spLocks noChangeShapeType="1"/>
              </p:cNvSpPr>
              <p:nvPr/>
            </p:nvSpPr>
            <p:spPr bwMode="auto">
              <a:xfrm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Line 1120"/>
              <p:cNvSpPr>
                <a:spLocks noChangeShapeType="1"/>
              </p:cNvSpPr>
              <p:nvPr/>
            </p:nvSpPr>
            <p:spPr bwMode="auto">
              <a:xfrm flipH="1"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50" name="Oval 1121"/>
            <p:cNvSpPr>
              <a:spLocks noChangeArrowheads="1"/>
            </p:cNvSpPr>
            <p:nvPr/>
          </p:nvSpPr>
          <p:spPr bwMode="auto">
            <a:xfrm>
              <a:off x="2688" y="3408"/>
              <a:ext cx="192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53" name="Text Box 1127"/>
          <p:cNvSpPr txBox="1">
            <a:spLocks noChangeArrowheads="1"/>
          </p:cNvSpPr>
          <p:nvPr/>
        </p:nvSpPr>
        <p:spPr bwMode="auto">
          <a:xfrm>
            <a:off x="5300223" y="5113863"/>
            <a:ext cx="1882588" cy="2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latin typeface="Arial" charset="0"/>
              </a:rPr>
              <a:t>Autofécondation</a:t>
            </a:r>
          </a:p>
        </p:txBody>
      </p:sp>
      <p:sp>
        <p:nvSpPr>
          <p:cNvPr id="154" name="Text Box 1128"/>
          <p:cNvSpPr txBox="1">
            <a:spLocks noChangeArrowheads="1"/>
          </p:cNvSpPr>
          <p:nvPr/>
        </p:nvSpPr>
        <p:spPr bwMode="auto">
          <a:xfrm>
            <a:off x="2534267" y="4819437"/>
            <a:ext cx="684248" cy="2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>
                <a:latin typeface="Arial" charset="0"/>
              </a:rPr>
              <a:t>BCn</a:t>
            </a:r>
          </a:p>
        </p:txBody>
      </p:sp>
      <p:sp>
        <p:nvSpPr>
          <p:cNvPr id="155" name="Text Box 1129"/>
          <p:cNvSpPr txBox="1">
            <a:spLocks noChangeArrowheads="1"/>
          </p:cNvSpPr>
          <p:nvPr/>
        </p:nvSpPr>
        <p:spPr bwMode="auto">
          <a:xfrm>
            <a:off x="2447378" y="5559707"/>
            <a:ext cx="1044474" cy="2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>
                <a:latin typeface="Arial" charset="0"/>
              </a:rPr>
              <a:t>BCn-S1</a:t>
            </a:r>
          </a:p>
        </p:txBody>
      </p:sp>
      <p:sp>
        <p:nvSpPr>
          <p:cNvPr id="156" name="Rectangle 1130"/>
          <p:cNvSpPr>
            <a:spLocks noChangeArrowheads="1"/>
          </p:cNvSpPr>
          <p:nvPr/>
        </p:nvSpPr>
        <p:spPr bwMode="auto">
          <a:xfrm>
            <a:off x="4445818" y="5627005"/>
            <a:ext cx="86889" cy="197686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7" name="Rectangle 1131"/>
          <p:cNvSpPr>
            <a:spLocks noChangeArrowheads="1"/>
          </p:cNvSpPr>
          <p:nvPr/>
        </p:nvSpPr>
        <p:spPr bwMode="auto">
          <a:xfrm>
            <a:off x="4706484" y="5627005"/>
            <a:ext cx="86889" cy="197686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8" name="Rectangle 1132"/>
          <p:cNvSpPr>
            <a:spLocks noChangeArrowheads="1"/>
          </p:cNvSpPr>
          <p:nvPr/>
        </p:nvSpPr>
        <p:spPr bwMode="auto">
          <a:xfrm>
            <a:off x="5227816" y="5559707"/>
            <a:ext cx="86889" cy="197686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9" name="Rectangle 1133"/>
          <p:cNvSpPr>
            <a:spLocks noChangeArrowheads="1"/>
          </p:cNvSpPr>
          <p:nvPr/>
        </p:nvSpPr>
        <p:spPr bwMode="auto">
          <a:xfrm>
            <a:off x="5488482" y="5694302"/>
            <a:ext cx="86889" cy="197686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0" name="Rectangle 1134"/>
          <p:cNvSpPr>
            <a:spLocks noChangeArrowheads="1"/>
          </p:cNvSpPr>
          <p:nvPr/>
        </p:nvSpPr>
        <p:spPr bwMode="auto">
          <a:xfrm>
            <a:off x="3663820" y="5694302"/>
            <a:ext cx="86889" cy="26077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1" name="Rectangle 1135"/>
          <p:cNvSpPr>
            <a:spLocks noChangeArrowheads="1"/>
          </p:cNvSpPr>
          <p:nvPr/>
        </p:nvSpPr>
        <p:spPr bwMode="auto">
          <a:xfrm>
            <a:off x="4286522" y="5434927"/>
            <a:ext cx="649855" cy="807568"/>
          </a:xfrm>
          <a:prstGeom prst="rect">
            <a:avLst/>
          </a:prstGeom>
          <a:noFill/>
          <a:ln w="38100" cmpd="sng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2" name="Line 1136"/>
          <p:cNvSpPr>
            <a:spLocks noChangeShapeType="1"/>
          </p:cNvSpPr>
          <p:nvPr/>
        </p:nvSpPr>
        <p:spPr bwMode="auto">
          <a:xfrm>
            <a:off x="3448408" y="5618593"/>
            <a:ext cx="695109" cy="4037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3" name="Line 1137"/>
          <p:cNvSpPr>
            <a:spLocks noChangeShapeType="1"/>
          </p:cNvSpPr>
          <p:nvPr/>
        </p:nvSpPr>
        <p:spPr bwMode="auto">
          <a:xfrm>
            <a:off x="5043178" y="5639623"/>
            <a:ext cx="695109" cy="4037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4" name="Line 1138"/>
          <p:cNvSpPr>
            <a:spLocks noChangeShapeType="1"/>
          </p:cNvSpPr>
          <p:nvPr/>
        </p:nvSpPr>
        <p:spPr bwMode="auto">
          <a:xfrm>
            <a:off x="5828796" y="5628407"/>
            <a:ext cx="695109" cy="4037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5" name="Line 1141"/>
          <p:cNvSpPr>
            <a:spLocks noChangeShapeType="1"/>
          </p:cNvSpPr>
          <p:nvPr/>
        </p:nvSpPr>
        <p:spPr bwMode="auto">
          <a:xfrm>
            <a:off x="4619595" y="4781973"/>
            <a:ext cx="0" cy="2018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6" name="Line 1142"/>
          <p:cNvSpPr>
            <a:spLocks noChangeShapeType="1"/>
          </p:cNvSpPr>
          <p:nvPr/>
        </p:nvSpPr>
        <p:spPr bwMode="auto">
          <a:xfrm>
            <a:off x="4619595" y="5217613"/>
            <a:ext cx="0" cy="2018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28" y="4693106"/>
            <a:ext cx="2177805" cy="21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II. Méthodes de sélection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259738" y="1923413"/>
            <a:ext cx="4937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</a:rPr>
              <a:t>2. La sélection assistée par marqueurs </a:t>
            </a:r>
          </a:p>
        </p:txBody>
      </p:sp>
      <p:pic>
        <p:nvPicPr>
          <p:cNvPr id="5" name="Image 4" descr="Wallpaper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99"/>
          <a:stretch/>
        </p:blipFill>
        <p:spPr>
          <a:xfrm>
            <a:off x="891550" y="3025176"/>
            <a:ext cx="3015179" cy="2103242"/>
          </a:xfrm>
          <a:prstGeom prst="rect">
            <a:avLst/>
          </a:prstGeom>
        </p:spPr>
      </p:pic>
      <p:pic>
        <p:nvPicPr>
          <p:cNvPr id="6" name="Image 5" descr="Wallpaper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7"/>
          <a:stretch/>
        </p:blipFill>
        <p:spPr>
          <a:xfrm>
            <a:off x="4234718" y="2713031"/>
            <a:ext cx="4279900" cy="278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663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marqueurs moléculaires</a:t>
            </a:r>
          </a:p>
        </p:txBody>
      </p:sp>
      <p:pic>
        <p:nvPicPr>
          <p:cNvPr id="4" name="Image 3" descr="images_SN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8537" y="4070915"/>
            <a:ext cx="1766966" cy="1013061"/>
          </a:xfrm>
          <a:prstGeom prst="rect">
            <a:avLst/>
          </a:prstGeom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0" y="1484784"/>
            <a:ext cx="9144000" cy="43704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/>
            <a:r>
              <a:rPr lang="fr-FR" b="1" dirty="0"/>
              <a:t>Marqueur 	= locus marqueur  = </a:t>
            </a:r>
            <a:r>
              <a:rPr lang="fr-FR" dirty="0"/>
              <a:t>locus</a:t>
            </a:r>
            <a:r>
              <a:rPr lang="fr-FR" b="1" dirty="0"/>
              <a:t> polymorphe</a:t>
            </a:r>
            <a:r>
              <a:rPr lang="fr-FR" dirty="0"/>
              <a:t>…</a:t>
            </a:r>
          </a:p>
          <a:p>
            <a:pPr defTabSz="762000"/>
            <a:r>
              <a:rPr lang="fr-FR" dirty="0"/>
              <a:t>		= séquence d’ADN qui a une position bien définie et qui peut être différente d’un individu à l’autre </a:t>
            </a:r>
          </a:p>
          <a:p>
            <a:pPr defTabSz="762000"/>
            <a:endParaRPr lang="fr-FR" dirty="0"/>
          </a:p>
          <a:p>
            <a:pPr defTabSz="762000"/>
            <a:r>
              <a:rPr lang="fr-FR" dirty="0"/>
              <a:t>Pourquoi faire ? </a:t>
            </a:r>
            <a:r>
              <a:rPr lang="fr-FR" dirty="0">
                <a:solidFill>
                  <a:srgbClr val="0070C0"/>
                </a:solidFill>
              </a:rPr>
              <a:t> visualiser des </a:t>
            </a:r>
            <a:r>
              <a:rPr lang="fr-FR" b="1" dirty="0">
                <a:solidFill>
                  <a:srgbClr val="0070C0"/>
                </a:solidFill>
              </a:rPr>
              <a:t>différences entre allèles</a:t>
            </a:r>
            <a:r>
              <a:rPr lang="fr-FR" dirty="0">
                <a:solidFill>
                  <a:srgbClr val="0070C0"/>
                </a:solidFill>
              </a:rPr>
              <a:t>	</a:t>
            </a:r>
          </a:p>
          <a:p>
            <a:pPr defTabSz="762000"/>
            <a:endParaRPr lang="fr-FR" dirty="0"/>
          </a:p>
          <a:p>
            <a:pPr defTabSz="762000">
              <a:buFont typeface="Wingdings" pitchFamily="2" charset="2"/>
              <a:buChar char="Ø"/>
            </a:pPr>
            <a:r>
              <a:rPr lang="fr-FR" dirty="0"/>
              <a:t> renseigner sur le génotype de l </a:t>
            </a:r>
            <a:r>
              <a:rPr lang="fr-FR" b="1" dirty="0"/>
              <a:t>’individu qui le porte</a:t>
            </a:r>
          </a:p>
          <a:p>
            <a:pPr defTabSz="762000"/>
            <a:endParaRPr lang="fr-FR" dirty="0"/>
          </a:p>
          <a:p>
            <a:pPr defTabSz="762000"/>
            <a:r>
              <a:rPr lang="fr-FR" sz="2000" dirty="0"/>
              <a:t>	=&gt; génétique des populations, analyse de paternité, études de diversité, 	protection des variétés</a:t>
            </a:r>
            <a:endParaRPr lang="fr-FR" dirty="0"/>
          </a:p>
          <a:p>
            <a:pPr defTabSz="762000"/>
            <a:endParaRPr lang="fr-FR" dirty="0"/>
          </a:p>
          <a:p>
            <a:pPr defTabSz="762000">
              <a:buFont typeface="Wingdings" pitchFamily="2" charset="2"/>
              <a:buChar char="Ø"/>
            </a:pPr>
            <a:r>
              <a:rPr lang="fr-FR" dirty="0"/>
              <a:t> renseigner sur le génotype d ’un </a:t>
            </a:r>
            <a:r>
              <a:rPr lang="fr-FR" b="1" dirty="0"/>
              <a:t>locus voisin</a:t>
            </a:r>
          </a:p>
          <a:p>
            <a:pPr defTabSz="762000"/>
            <a:endParaRPr lang="fr-FR" dirty="0"/>
          </a:p>
          <a:p>
            <a:pPr defTabSz="762000"/>
            <a:r>
              <a:rPr lang="fr-FR" sz="2000" dirty="0"/>
              <a:t>	=&gt; diagnostique, cartographie de </a:t>
            </a:r>
            <a:r>
              <a:rPr lang="fr-FR" sz="2000" dirty="0" err="1"/>
              <a:t>QTLs</a:t>
            </a:r>
            <a:r>
              <a:rPr lang="fr-FR" sz="2000" dirty="0"/>
              <a:t>, sélection assistée par marqueurs, 	clonage positionnel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75207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44016" y="1188616"/>
            <a:ext cx="9180512" cy="46166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defTabSz="762000"/>
            <a:r>
              <a:rPr lang="fr-FR" b="1" dirty="0"/>
              <a:t>1.	Substitutions nucléotidiques </a:t>
            </a:r>
            <a:r>
              <a:rPr lang="fr-FR" sz="2000" dirty="0"/>
              <a:t>= </a:t>
            </a:r>
            <a:r>
              <a:rPr lang="fr-FR" dirty="0"/>
              <a:t>Single </a:t>
            </a:r>
            <a:r>
              <a:rPr lang="fr-FR" dirty="0" err="1"/>
              <a:t>Nucleotide</a:t>
            </a:r>
            <a:r>
              <a:rPr lang="fr-FR" dirty="0"/>
              <a:t> </a:t>
            </a:r>
            <a:r>
              <a:rPr lang="fr-FR" dirty="0" err="1"/>
              <a:t>Polymorphism</a:t>
            </a:r>
            <a:r>
              <a:rPr lang="fr-FR" dirty="0"/>
              <a:t>   </a:t>
            </a:r>
            <a:r>
              <a:rPr lang="fr-FR" sz="2000" b="1" dirty="0"/>
              <a:t>SNP</a:t>
            </a:r>
            <a:endParaRPr lang="fr-FR" sz="2000" dirty="0"/>
          </a:p>
          <a:p>
            <a:pPr marL="457200" indent="-457200" defTabSz="762000"/>
            <a:r>
              <a:rPr lang="fr-FR" sz="2000" dirty="0"/>
              <a:t>		transitions (A&lt;=&gt;G ou C&lt;=&gt;T) + fréquentes		(maïs : 170 </a:t>
            </a:r>
            <a:r>
              <a:rPr lang="fr-FR" sz="2000" dirty="0" err="1"/>
              <a:t>bp</a:t>
            </a:r>
            <a:r>
              <a:rPr lang="fr-FR" sz="2000" dirty="0"/>
              <a:t>)</a:t>
            </a:r>
          </a:p>
          <a:p>
            <a:pPr marL="457200" indent="-457200" defTabSz="762000"/>
            <a:r>
              <a:rPr lang="fr-FR" sz="2000" dirty="0"/>
              <a:t>		</a:t>
            </a:r>
            <a:r>
              <a:rPr lang="fr-FR" sz="2000" dirty="0" err="1"/>
              <a:t>transversions</a:t>
            </a:r>
            <a:r>
              <a:rPr lang="fr-FR" sz="2000" dirty="0"/>
              <a:t> (A&lt;=&gt;T ou C&lt;=&gt;G) + rares</a:t>
            </a:r>
          </a:p>
          <a:p>
            <a:pPr marL="457200" indent="-457200" defTabSz="762000"/>
            <a:endParaRPr lang="fr-FR" dirty="0"/>
          </a:p>
          <a:p>
            <a:pPr marL="457200" indent="-457200" defTabSz="762000"/>
            <a:r>
              <a:rPr lang="fr-FR" dirty="0"/>
              <a:t>Individu 1</a:t>
            </a:r>
          </a:p>
          <a:p>
            <a:pPr marL="457200" indent="-457200" defTabSz="762000"/>
            <a:endParaRPr lang="fr-FR" dirty="0"/>
          </a:p>
          <a:p>
            <a:pPr marL="457200" indent="-457200" defTabSz="762000"/>
            <a:r>
              <a:rPr lang="fr-FR" dirty="0"/>
              <a:t>Individu 2</a:t>
            </a:r>
          </a:p>
          <a:p>
            <a:pPr marL="457200" indent="-457200" defTabSz="762000"/>
            <a:endParaRPr lang="fr-FR" dirty="0"/>
          </a:p>
          <a:p>
            <a:pPr marL="457200" indent="-457200" defTabSz="762000">
              <a:buAutoNum type="arabicPeriod" startAt="2"/>
            </a:pPr>
            <a:r>
              <a:rPr lang="fr-FR" b="1" dirty="0"/>
              <a:t>Insertions-délétions </a:t>
            </a:r>
            <a:r>
              <a:rPr lang="fr-FR" dirty="0"/>
              <a:t> (maïs : 1/150 </a:t>
            </a:r>
            <a:r>
              <a:rPr lang="fr-FR" dirty="0" err="1"/>
              <a:t>bp</a:t>
            </a:r>
            <a:r>
              <a:rPr lang="fr-FR" dirty="0"/>
              <a:t>)</a:t>
            </a:r>
          </a:p>
          <a:p>
            <a:pPr marL="457200" indent="-457200" defTabSz="762000"/>
            <a:endParaRPr lang="fr-FR" dirty="0"/>
          </a:p>
          <a:p>
            <a:pPr marL="457200" indent="-457200" defTabSz="762000"/>
            <a:endParaRPr lang="fr-FR" dirty="0"/>
          </a:p>
          <a:p>
            <a:pPr marL="457200" indent="-457200" defTabSz="762000"/>
            <a:endParaRPr lang="fr-FR" dirty="0"/>
          </a:p>
          <a:p>
            <a:pPr marL="457200" indent="-457200" defTabSz="762000"/>
            <a:r>
              <a:rPr lang="fr-FR" dirty="0"/>
              <a:t>				</a:t>
            </a:r>
            <a:r>
              <a:rPr lang="fr-FR" b="1" dirty="0"/>
              <a:t>dont…</a:t>
            </a:r>
          </a:p>
          <a:p>
            <a:pPr marL="457200" indent="-457200" defTabSz="762000"/>
            <a:endParaRPr lang="fr-FR" b="1" dirty="0"/>
          </a:p>
          <a:p>
            <a:pPr marL="457200" indent="-457200" defTabSz="762000"/>
            <a:r>
              <a:rPr lang="fr-FR" dirty="0"/>
              <a:t>Variations du nombre de répétitions en tandem d'une séquence (ex. </a:t>
            </a:r>
            <a:r>
              <a:rPr lang="fr-FR" b="1" dirty="0"/>
              <a:t>SSR</a:t>
            </a:r>
            <a:r>
              <a:rPr lang="fr-FR" dirty="0"/>
              <a:t>) =&gt; </a:t>
            </a:r>
            <a:r>
              <a:rPr lang="fr-FR" b="1" dirty="0" err="1"/>
              <a:t>hyperpolymorphe</a:t>
            </a:r>
            <a:endParaRPr lang="fr-FR" dirty="0"/>
          </a:p>
          <a:p>
            <a:pPr marL="457200" indent="-457200" defTabSz="762000"/>
            <a:endParaRPr lang="fr-FR" dirty="0"/>
          </a:p>
        </p:txBody>
      </p:sp>
      <p:sp>
        <p:nvSpPr>
          <p:cNvPr id="9" name="Text Box 53"/>
          <p:cNvSpPr txBox="1">
            <a:spLocks noChangeArrowheads="1"/>
          </p:cNvSpPr>
          <p:nvPr/>
        </p:nvSpPr>
        <p:spPr bwMode="auto">
          <a:xfrm>
            <a:off x="1607096" y="2343448"/>
            <a:ext cx="6362767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fr-FR" dirty="0"/>
              <a:t>…AATTGCTTACGTTGGGG</a:t>
            </a:r>
            <a:r>
              <a:rPr lang="fr-FR" b="1" dirty="0">
                <a:solidFill>
                  <a:srgbClr val="FF0000"/>
                </a:solidFill>
              </a:rPr>
              <a:t>G</a:t>
            </a:r>
            <a:r>
              <a:rPr lang="fr-FR" dirty="0"/>
              <a:t>CCAAAATTTTTTGGCGTAATTGGCCTTTT…</a:t>
            </a:r>
          </a:p>
          <a:p>
            <a:pPr defTabSz="762000"/>
            <a:endParaRPr lang="fr-FR" dirty="0"/>
          </a:p>
          <a:p>
            <a:pPr defTabSz="762000"/>
            <a:r>
              <a:rPr lang="fr-FR" dirty="0"/>
              <a:t>…AATTGCTTACGTTGGGG</a:t>
            </a:r>
            <a:r>
              <a:rPr lang="fr-FR" b="1" dirty="0">
                <a:solidFill>
                  <a:srgbClr val="FF0000"/>
                </a:solidFill>
              </a:rPr>
              <a:t>A</a:t>
            </a:r>
            <a:r>
              <a:rPr lang="fr-FR" dirty="0"/>
              <a:t>CCAAAATTTTTTGGCGTAATTGGCCTTTT…</a:t>
            </a:r>
          </a:p>
          <a:p>
            <a:pPr defTabSz="762000"/>
            <a:endParaRPr lang="fr-FR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887016" y="4068688"/>
            <a:ext cx="29523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887016" y="4221088"/>
            <a:ext cx="29523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127376" y="4077072"/>
            <a:ext cx="8640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4127376" y="4221088"/>
            <a:ext cx="29523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991472" y="4149080"/>
            <a:ext cx="792088" cy="1440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/>
          <p:cNvCxnSpPr/>
          <p:nvPr/>
        </p:nvCxnSpPr>
        <p:spPr>
          <a:xfrm>
            <a:off x="4991472" y="4077072"/>
            <a:ext cx="792088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783560" y="4077072"/>
            <a:ext cx="129614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1501328" y="6027738"/>
            <a:ext cx="609600" cy="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Line 17"/>
          <p:cNvSpPr>
            <a:spLocks noChangeShapeType="1"/>
          </p:cNvSpPr>
          <p:nvPr/>
        </p:nvSpPr>
        <p:spPr bwMode="auto">
          <a:xfrm>
            <a:off x="2110928" y="6027738"/>
            <a:ext cx="609600" cy="0"/>
          </a:xfrm>
          <a:prstGeom prst="line">
            <a:avLst/>
          </a:prstGeom>
          <a:noFill/>
          <a:ln w="152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>
            <a:off x="2720528" y="6027738"/>
            <a:ext cx="609600" cy="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>
            <a:off x="3330128" y="6027738"/>
            <a:ext cx="609600" cy="0"/>
          </a:xfrm>
          <a:prstGeom prst="line">
            <a:avLst/>
          </a:prstGeom>
          <a:noFill/>
          <a:ln w="152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Line 20"/>
          <p:cNvSpPr>
            <a:spLocks noChangeShapeType="1"/>
          </p:cNvSpPr>
          <p:nvPr/>
        </p:nvSpPr>
        <p:spPr bwMode="auto">
          <a:xfrm>
            <a:off x="3939728" y="6027738"/>
            <a:ext cx="609600" cy="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>
            <a:off x="4549328" y="6027738"/>
            <a:ext cx="609600" cy="0"/>
          </a:xfrm>
          <a:prstGeom prst="line">
            <a:avLst/>
          </a:prstGeom>
          <a:noFill/>
          <a:ln w="152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>
            <a:off x="1501328" y="6237288"/>
            <a:ext cx="609600" cy="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>
            <a:off x="2110928" y="6237288"/>
            <a:ext cx="609600" cy="0"/>
          </a:xfrm>
          <a:prstGeom prst="line">
            <a:avLst/>
          </a:prstGeom>
          <a:noFill/>
          <a:ln w="152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1" name="Line 24"/>
          <p:cNvSpPr>
            <a:spLocks noChangeShapeType="1"/>
          </p:cNvSpPr>
          <p:nvPr/>
        </p:nvSpPr>
        <p:spPr bwMode="auto">
          <a:xfrm>
            <a:off x="2720528" y="6237288"/>
            <a:ext cx="609600" cy="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Line 25"/>
          <p:cNvSpPr>
            <a:spLocks noChangeShapeType="1"/>
          </p:cNvSpPr>
          <p:nvPr/>
        </p:nvSpPr>
        <p:spPr bwMode="auto">
          <a:xfrm>
            <a:off x="3330128" y="6237288"/>
            <a:ext cx="609600" cy="0"/>
          </a:xfrm>
          <a:prstGeom prst="line">
            <a:avLst/>
          </a:prstGeom>
          <a:noFill/>
          <a:ln w="152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Line 26"/>
          <p:cNvSpPr>
            <a:spLocks noChangeShapeType="1"/>
          </p:cNvSpPr>
          <p:nvPr/>
        </p:nvSpPr>
        <p:spPr bwMode="auto">
          <a:xfrm>
            <a:off x="3939728" y="6237288"/>
            <a:ext cx="609600" cy="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Line 28"/>
          <p:cNvSpPr>
            <a:spLocks noChangeShapeType="1"/>
          </p:cNvSpPr>
          <p:nvPr/>
        </p:nvSpPr>
        <p:spPr bwMode="auto">
          <a:xfrm>
            <a:off x="5768528" y="6027738"/>
            <a:ext cx="609600" cy="0"/>
          </a:xfrm>
          <a:prstGeom prst="line">
            <a:avLst/>
          </a:prstGeom>
          <a:noFill/>
          <a:ln w="152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Line 29"/>
          <p:cNvSpPr>
            <a:spLocks noChangeShapeType="1"/>
          </p:cNvSpPr>
          <p:nvPr/>
        </p:nvSpPr>
        <p:spPr bwMode="auto">
          <a:xfrm>
            <a:off x="6378128" y="6027738"/>
            <a:ext cx="609600" cy="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7" name="Line 30"/>
          <p:cNvSpPr>
            <a:spLocks noChangeShapeType="1"/>
          </p:cNvSpPr>
          <p:nvPr/>
        </p:nvSpPr>
        <p:spPr bwMode="auto">
          <a:xfrm>
            <a:off x="6987728" y="6027738"/>
            <a:ext cx="609600" cy="0"/>
          </a:xfrm>
          <a:prstGeom prst="line">
            <a:avLst/>
          </a:prstGeom>
          <a:noFill/>
          <a:ln w="152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Line 31"/>
          <p:cNvSpPr>
            <a:spLocks noChangeShapeType="1"/>
          </p:cNvSpPr>
          <p:nvPr/>
        </p:nvSpPr>
        <p:spPr bwMode="auto">
          <a:xfrm>
            <a:off x="5158928" y="6027738"/>
            <a:ext cx="609600" cy="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Line 32"/>
          <p:cNvSpPr>
            <a:spLocks noChangeShapeType="1"/>
          </p:cNvSpPr>
          <p:nvPr/>
        </p:nvSpPr>
        <p:spPr bwMode="auto">
          <a:xfrm flipH="1">
            <a:off x="586928" y="6027738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0" name="Line 33"/>
          <p:cNvSpPr>
            <a:spLocks noChangeShapeType="1"/>
          </p:cNvSpPr>
          <p:nvPr/>
        </p:nvSpPr>
        <p:spPr bwMode="auto">
          <a:xfrm flipH="1">
            <a:off x="586928" y="6237288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1" name="Line 34"/>
          <p:cNvSpPr>
            <a:spLocks noChangeShapeType="1"/>
          </p:cNvSpPr>
          <p:nvPr/>
        </p:nvSpPr>
        <p:spPr bwMode="auto">
          <a:xfrm flipH="1">
            <a:off x="5112568" y="6237288"/>
            <a:ext cx="3352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Line 35"/>
          <p:cNvSpPr>
            <a:spLocks noChangeShapeType="1"/>
          </p:cNvSpPr>
          <p:nvPr/>
        </p:nvSpPr>
        <p:spPr bwMode="auto">
          <a:xfrm flipH="1">
            <a:off x="7597328" y="6027738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Line 27"/>
          <p:cNvSpPr>
            <a:spLocks noChangeShapeType="1"/>
          </p:cNvSpPr>
          <p:nvPr/>
        </p:nvSpPr>
        <p:spPr bwMode="auto">
          <a:xfrm>
            <a:off x="4549328" y="6237288"/>
            <a:ext cx="609600" cy="0"/>
          </a:xfrm>
          <a:prstGeom prst="line">
            <a:avLst/>
          </a:prstGeom>
          <a:noFill/>
          <a:ln w="152400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3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64704"/>
          </a:xfrm>
        </p:spPr>
        <p:txBody>
          <a:bodyPr>
            <a:normAutofit/>
          </a:bodyPr>
          <a:lstStyle/>
          <a:p>
            <a:pPr algn="l"/>
            <a:r>
              <a:rPr lang="fr-FR" sz="3200" dirty="0">
                <a:solidFill>
                  <a:srgbClr val="0070C0"/>
                </a:solidFill>
              </a:rPr>
              <a:t>Polymorphisme de séquence ADN</a:t>
            </a:r>
          </a:p>
        </p:txBody>
      </p:sp>
      <p:sp>
        <p:nvSpPr>
          <p:cNvPr id="54" name="Ellipse 53"/>
          <p:cNvSpPr/>
          <p:nvPr/>
        </p:nvSpPr>
        <p:spPr>
          <a:xfrm>
            <a:off x="72008" y="1197546"/>
            <a:ext cx="504056" cy="431254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72008" y="3429000"/>
            <a:ext cx="504056" cy="431254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5961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54805"/>
            <a:ext cx="91424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b="1" dirty="0">
                <a:solidFill>
                  <a:srgbClr val="0070C0"/>
                </a:solidFill>
                <a:latin typeface="+mj-lt"/>
              </a:rPr>
              <a:t>M</a:t>
            </a: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icrosatellites</a:t>
            </a: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 : parties répétitives de l’ADN.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Ils sont situés au niveau de régions particulières du génome.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Un microsatellite est unique car régions </a:t>
            </a:r>
            <a:r>
              <a:rPr kumimoji="0" 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flanquantes</a:t>
            </a: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uniques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		nombre de répétitions variable d’un individu à l’autre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Exemple de répétitions</a:t>
            </a: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 : ATGC</a:t>
            </a:r>
            <a:r>
              <a:rPr kumimoji="0" lang="fr-FR" sz="1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CACACA</a:t>
            </a: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TGC    ATGC</a:t>
            </a:r>
            <a:r>
              <a:rPr kumimoji="0" lang="fr-FR" sz="1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CACACACACA</a:t>
            </a: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TGC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microsatellite CA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régions </a:t>
            </a:r>
            <a:r>
              <a:rPr kumimoji="0" 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flanquantes</a:t>
            </a: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ATGC et TGC</a:t>
            </a:r>
          </a:p>
        </p:txBody>
      </p:sp>
      <p:pic>
        <p:nvPicPr>
          <p:cNvPr id="5" name="Image 4" descr="micros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8279" y="3035000"/>
            <a:ext cx="5745519" cy="35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0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841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800" dirty="0">
                <a:solidFill>
                  <a:srgbClr val="000000"/>
                </a:solidFill>
                <a:latin typeface="Calibri" charset="0"/>
                <a:cs typeface="Calibri" charset="0"/>
              </a:rPr>
              <a:t>Les foyers d’origine de l’</a:t>
            </a:r>
            <a:r>
              <a:rPr lang="fr-FR" altLang="ja-JP" sz="2800" dirty="0">
                <a:solidFill>
                  <a:srgbClr val="000000"/>
                </a:solidFill>
                <a:latin typeface="Calibri" charset="0"/>
                <a:cs typeface="Calibri" charset="0"/>
              </a:rPr>
              <a:t>agriculture</a:t>
            </a:r>
            <a:endParaRPr lang="fr-FR" sz="28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9144000" cy="403697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8528" y="5757638"/>
            <a:ext cx="8560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foyers majeurs + 2 à rayonnement plus restreint (</a:t>
            </a:r>
            <a:r>
              <a:rPr lang="fr-FR" dirty="0" err="1"/>
              <a:t>amérique</a:t>
            </a:r>
            <a:r>
              <a:rPr lang="fr-FR" dirty="0"/>
              <a:t> du nord et </a:t>
            </a:r>
            <a:r>
              <a:rPr lang="fr-FR" dirty="0" err="1"/>
              <a:t>amérique</a:t>
            </a:r>
            <a:r>
              <a:rPr lang="fr-FR" dirty="0"/>
              <a:t> du sud)</a:t>
            </a:r>
          </a:p>
        </p:txBody>
      </p:sp>
    </p:spTree>
    <p:extLst>
      <p:ext uri="{BB962C8B-B14F-4D97-AF65-F5344CB8AC3E}">
        <p14:creationId xmlns:p14="http://schemas.microsoft.com/office/powerpoint/2010/main" val="40258955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0" y="1037317"/>
            <a:ext cx="8763000" cy="2363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Aft>
                <a:spcPct val="20000"/>
              </a:spcAft>
              <a:buFont typeface="Wingdings" pitchFamily="2" charset="2"/>
              <a:buChar char="Ø"/>
            </a:pPr>
            <a:r>
              <a:rPr lang="fr-FR" dirty="0">
                <a:latin typeface="Calibri" pitchFamily="34" charset="0"/>
              </a:rPr>
              <a:t> Variation d’une seule base </a:t>
            </a:r>
          </a:p>
          <a:p>
            <a:pPr defTabSz="762000">
              <a:spcAft>
                <a:spcPct val="20000"/>
              </a:spcAft>
              <a:buFont typeface="Wingdings" pitchFamily="2" charset="2"/>
              <a:buChar char="Ø"/>
            </a:pPr>
            <a:r>
              <a:rPr lang="fr-FR" dirty="0">
                <a:latin typeface="Calibri" pitchFamily="34" charset="0"/>
              </a:rPr>
              <a:t> Marqueurs	nombre quasi-illimité dans tout le génome</a:t>
            </a:r>
          </a:p>
          <a:p>
            <a:pPr defTabSz="762000">
              <a:spcAft>
                <a:spcPct val="20000"/>
              </a:spcAft>
              <a:buFont typeface="Wingdings" pitchFamily="2" charset="2"/>
              <a:buNone/>
            </a:pPr>
            <a:r>
              <a:rPr lang="fr-FR" dirty="0">
                <a:latin typeface="Calibri" pitchFamily="34" charset="0"/>
              </a:rPr>
              <a:t>			(1/60 </a:t>
            </a:r>
            <a:r>
              <a:rPr lang="fr-FR" dirty="0" err="1">
                <a:latin typeface="Calibri" pitchFamily="34" charset="0"/>
              </a:rPr>
              <a:t>bp</a:t>
            </a:r>
            <a:r>
              <a:rPr lang="fr-FR" dirty="0">
                <a:latin typeface="Calibri" pitchFamily="34" charset="0"/>
              </a:rPr>
              <a:t> chez le Maïs, 1/1000 </a:t>
            </a:r>
            <a:r>
              <a:rPr lang="fr-FR" dirty="0" err="1">
                <a:latin typeface="Calibri" pitchFamily="34" charset="0"/>
              </a:rPr>
              <a:t>bp</a:t>
            </a:r>
            <a:r>
              <a:rPr lang="fr-FR" dirty="0">
                <a:latin typeface="Calibri" pitchFamily="34" charset="0"/>
              </a:rPr>
              <a:t> chez l’Homme)</a:t>
            </a:r>
          </a:p>
          <a:p>
            <a:pPr defTabSz="762000">
              <a:spcAft>
                <a:spcPct val="20000"/>
              </a:spcAft>
              <a:buFont typeface="Wingdings" pitchFamily="2" charset="2"/>
              <a:buNone/>
            </a:pPr>
            <a:r>
              <a:rPr lang="fr-FR" dirty="0">
                <a:latin typeface="Calibri" pitchFamily="34" charset="0"/>
              </a:rPr>
              <a:t>			en général </a:t>
            </a:r>
            <a:r>
              <a:rPr lang="fr-FR" dirty="0" err="1">
                <a:latin typeface="Calibri" pitchFamily="34" charset="0"/>
              </a:rPr>
              <a:t>bialléliques</a:t>
            </a:r>
            <a:endParaRPr lang="fr-FR" dirty="0">
              <a:latin typeface="Calibri" pitchFamily="34" charset="0"/>
            </a:endParaRPr>
          </a:p>
          <a:p>
            <a:pPr defTabSz="762000">
              <a:spcAft>
                <a:spcPct val="20000"/>
              </a:spcAft>
              <a:buFont typeface="Wingdings" pitchFamily="2" charset="2"/>
              <a:buNone/>
            </a:pPr>
            <a:r>
              <a:rPr lang="fr-FR" dirty="0">
                <a:latin typeface="Calibri" pitchFamily="34" charset="0"/>
              </a:rPr>
              <a:t>			2,5 fois moins informatifs que les microsatellites</a:t>
            </a:r>
          </a:p>
          <a:p>
            <a:pPr defTabSz="762000">
              <a:spcAft>
                <a:spcPct val="20000"/>
              </a:spcAft>
              <a:buFont typeface="Wingdings" pitchFamily="2" charset="2"/>
              <a:buNone/>
            </a:pPr>
            <a:r>
              <a:rPr lang="fr-FR" dirty="0">
                <a:latin typeface="Calibri" pitchFamily="34" charset="0"/>
              </a:rPr>
              <a:t>	</a:t>
            </a:r>
          </a:p>
          <a:p>
            <a:pPr defTabSz="762000">
              <a:spcAft>
                <a:spcPct val="20000"/>
              </a:spcAft>
              <a:buFont typeface="Wingdings" pitchFamily="2" charset="2"/>
              <a:buChar char="Ø"/>
            </a:pPr>
            <a:r>
              <a:rPr lang="fr-FR" dirty="0">
                <a:latin typeface="Calibri" pitchFamily="34" charset="0"/>
              </a:rPr>
              <a:t> </a:t>
            </a:r>
            <a:r>
              <a:rPr lang="fr-FR" b="1" dirty="0">
                <a:latin typeface="Calibri" pitchFamily="34" charset="0"/>
              </a:rPr>
              <a:t>Haut débit d’analyse</a:t>
            </a:r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 flipH="1">
            <a:off x="2267857" y="1817588"/>
            <a:ext cx="2309" cy="903839"/>
          </a:xfrm>
          <a:prstGeom prst="line">
            <a:avLst/>
          </a:prstGeom>
          <a:noFill/>
          <a:ln w="254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710540" y="196789"/>
            <a:ext cx="6858000" cy="46166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20000"/>
              </a:spcAft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Les SNP</a:t>
            </a:r>
            <a:endParaRPr lang="fr-FR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3016021"/>
            <a:ext cx="8763000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lvl="1" defTabSz="762000">
              <a:spcAft>
                <a:spcPct val="20000"/>
              </a:spcAft>
              <a:buFont typeface="Wingdings" pitchFamily="2" charset="2"/>
              <a:buNone/>
            </a:pPr>
            <a:endParaRPr lang="fr-FR" sz="2000" dirty="0">
              <a:latin typeface="Calibri" pitchFamily="34" charset="0"/>
            </a:endParaRPr>
          </a:p>
          <a:p>
            <a:pPr defTabSz="762000">
              <a:spcAft>
                <a:spcPct val="20000"/>
              </a:spcAft>
              <a:buFont typeface="Wingdings" pitchFamily="2" charset="2"/>
              <a:buChar char="Ø"/>
            </a:pPr>
            <a:r>
              <a:rPr lang="fr-FR" sz="2000" dirty="0">
                <a:latin typeface="Calibri" pitchFamily="34" charset="0"/>
              </a:rPr>
              <a:t> </a:t>
            </a:r>
            <a:r>
              <a:rPr lang="fr-FR" b="1" dirty="0">
                <a:latin typeface="Calibri" pitchFamily="34" charset="0"/>
              </a:rPr>
              <a:t>PCR allèle-spécifique</a:t>
            </a:r>
          </a:p>
          <a:p>
            <a:pPr defTabSz="762000">
              <a:spcAft>
                <a:spcPct val="20000"/>
              </a:spcAft>
              <a:buFont typeface="Wingdings" pitchFamily="2" charset="2"/>
              <a:buNone/>
            </a:pPr>
            <a:r>
              <a:rPr lang="fr-FR" sz="2000" dirty="0">
                <a:latin typeface="Calibri" pitchFamily="34" charset="0"/>
              </a:rPr>
              <a:t>	très simple</a:t>
            </a:r>
          </a:p>
          <a:p>
            <a:pPr defTabSz="762000">
              <a:spcAft>
                <a:spcPct val="20000"/>
              </a:spcAft>
              <a:buFont typeface="Wingdings" pitchFamily="2" charset="2"/>
              <a:buNone/>
            </a:pPr>
            <a:r>
              <a:rPr lang="fr-FR" sz="2000" dirty="0">
                <a:latin typeface="Calibri" pitchFamily="34" charset="0"/>
              </a:rPr>
              <a:t>	présence-absence de bande (électrophorèse) ou de fluorescence</a:t>
            </a:r>
          </a:p>
          <a:p>
            <a:pPr defTabSz="762000">
              <a:spcAft>
                <a:spcPct val="20000"/>
              </a:spcAft>
              <a:buFont typeface="Wingdings" pitchFamily="2" charset="2"/>
              <a:buNone/>
            </a:pPr>
            <a:r>
              <a:rPr lang="fr-FR" sz="2000" dirty="0">
                <a:latin typeface="Calibri" pitchFamily="34" charset="0"/>
              </a:rPr>
              <a:t>	PB ! : nécessite une mise au point fine pour chaque SNP</a:t>
            </a: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H="1">
            <a:off x="664029" y="4142530"/>
            <a:ext cx="0" cy="889000"/>
          </a:xfrm>
          <a:prstGeom prst="line">
            <a:avLst/>
          </a:prstGeom>
          <a:noFill/>
          <a:ln w="254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405063" y="6537325"/>
            <a:ext cx="2006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250666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2654300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280511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2954338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10356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3252788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3403600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355441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3702050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385286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4002088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415131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430371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23" name="Group 19"/>
          <p:cNvGrpSpPr>
            <a:grpSpLocks/>
          </p:cNvGrpSpPr>
          <p:nvPr/>
        </p:nvGrpSpPr>
        <p:grpSpPr bwMode="auto">
          <a:xfrm flipH="1">
            <a:off x="608013" y="6127750"/>
            <a:ext cx="1047750" cy="227012"/>
            <a:chOff x="2544" y="3840"/>
            <a:chExt cx="1008" cy="240"/>
          </a:xfrm>
        </p:grpSpPr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H="1" flipV="1">
              <a:off x="2736" y="3936"/>
              <a:ext cx="8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 flipH="1" flipV="1">
              <a:off x="3456" y="393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H="1" flipV="1">
              <a:off x="3312" y="393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 flipH="1" flipV="1">
              <a:off x="3168" y="393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 flipH="1" flipV="1">
              <a:off x="3024" y="393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 flipH="1" flipV="1">
              <a:off x="2880" y="393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H="1" flipV="1">
              <a:off x="2736" y="393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V="1">
              <a:off x="2544" y="3840"/>
              <a:ext cx="96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2640" y="3840"/>
              <a:ext cx="96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3" name="Line 29"/>
          <p:cNvSpPr>
            <a:spLocks noChangeShapeType="1"/>
          </p:cNvSpPr>
          <p:nvPr/>
        </p:nvSpPr>
        <p:spPr bwMode="auto">
          <a:xfrm>
            <a:off x="508000" y="6537325"/>
            <a:ext cx="19478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>
            <a:off x="55721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>
            <a:off x="706438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6" name="Line 32"/>
          <p:cNvSpPr>
            <a:spLocks noChangeShapeType="1"/>
          </p:cNvSpPr>
          <p:nvPr/>
        </p:nvSpPr>
        <p:spPr bwMode="auto">
          <a:xfrm>
            <a:off x="857250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7" name="Line 33"/>
          <p:cNvSpPr>
            <a:spLocks noChangeShapeType="1"/>
          </p:cNvSpPr>
          <p:nvPr/>
        </p:nvSpPr>
        <p:spPr bwMode="auto">
          <a:xfrm>
            <a:off x="100806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>
            <a:off x="1157288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9" name="Line 35"/>
          <p:cNvSpPr>
            <a:spLocks noChangeShapeType="1"/>
          </p:cNvSpPr>
          <p:nvPr/>
        </p:nvSpPr>
        <p:spPr bwMode="auto">
          <a:xfrm>
            <a:off x="130651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1455738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>
            <a:off x="1606550" y="6400800"/>
            <a:ext cx="0" cy="136525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>
            <a:off x="175736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>
            <a:off x="1905000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205581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" name="Line 41"/>
          <p:cNvSpPr>
            <a:spLocks noChangeShapeType="1"/>
          </p:cNvSpPr>
          <p:nvPr/>
        </p:nvSpPr>
        <p:spPr bwMode="auto">
          <a:xfrm>
            <a:off x="2205038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>
            <a:off x="2354263" y="64008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430213" y="5868987"/>
            <a:ext cx="10556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fr-FR" sz="2000"/>
              <a:t>amorce2</a:t>
            </a: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220663" y="5989637"/>
            <a:ext cx="3937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fr-FR"/>
              <a:t>5'</a:t>
            </a:r>
          </a:p>
        </p:txBody>
      </p:sp>
      <p:sp>
        <p:nvSpPr>
          <p:cNvPr id="49" name="Text Box 45"/>
          <p:cNvSpPr txBox="1">
            <a:spLocks noChangeArrowheads="1"/>
          </p:cNvSpPr>
          <p:nvPr/>
        </p:nvSpPr>
        <p:spPr bwMode="auto">
          <a:xfrm>
            <a:off x="207963" y="6400800"/>
            <a:ext cx="3937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fr-FR"/>
              <a:t>3'</a:t>
            </a:r>
          </a:p>
        </p:txBody>
      </p:sp>
      <p:sp>
        <p:nvSpPr>
          <p:cNvPr id="50" name="Text Box 46"/>
          <p:cNvSpPr txBox="1">
            <a:spLocks noChangeArrowheads="1"/>
          </p:cNvSpPr>
          <p:nvPr/>
        </p:nvSpPr>
        <p:spPr bwMode="auto">
          <a:xfrm>
            <a:off x="1427163" y="6475412"/>
            <a:ext cx="3492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fr-FR" sz="1800" b="1">
                <a:solidFill>
                  <a:schemeClr val="hlink"/>
                </a:solidFill>
              </a:rPr>
              <a:t>C</a:t>
            </a:r>
          </a:p>
        </p:txBody>
      </p:sp>
      <p:grpSp>
        <p:nvGrpSpPr>
          <p:cNvPr id="51" name="Group 47"/>
          <p:cNvGrpSpPr>
            <a:grpSpLocks/>
          </p:cNvGrpSpPr>
          <p:nvPr/>
        </p:nvGrpSpPr>
        <p:grpSpPr bwMode="auto">
          <a:xfrm rot="19482389">
            <a:off x="1395413" y="5976937"/>
            <a:ext cx="200025" cy="136525"/>
            <a:chOff x="1488" y="3792"/>
            <a:chExt cx="192" cy="144"/>
          </a:xfrm>
        </p:grpSpPr>
        <p:sp>
          <p:nvSpPr>
            <p:cNvPr id="52" name="Line 48"/>
            <p:cNvSpPr>
              <a:spLocks noChangeShapeType="1"/>
            </p:cNvSpPr>
            <p:nvPr/>
          </p:nvSpPr>
          <p:spPr bwMode="auto">
            <a:xfrm>
              <a:off x="1584" y="3792"/>
              <a:ext cx="0" cy="14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flipH="1">
              <a:off x="1488" y="3792"/>
              <a:ext cx="19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4" name="Line 50"/>
          <p:cNvSpPr>
            <a:spLocks noChangeShapeType="1"/>
          </p:cNvSpPr>
          <p:nvPr/>
        </p:nvSpPr>
        <p:spPr bwMode="auto">
          <a:xfrm flipV="1">
            <a:off x="6367463" y="6184900"/>
            <a:ext cx="2146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flipV="1">
            <a:off x="646906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6" name="Line 52"/>
          <p:cNvSpPr>
            <a:spLocks noChangeShapeType="1"/>
          </p:cNvSpPr>
          <p:nvPr/>
        </p:nvSpPr>
        <p:spPr bwMode="auto">
          <a:xfrm flipV="1">
            <a:off x="6616700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7" name="Line 53"/>
          <p:cNvSpPr>
            <a:spLocks noChangeShapeType="1"/>
          </p:cNvSpPr>
          <p:nvPr/>
        </p:nvSpPr>
        <p:spPr bwMode="auto">
          <a:xfrm flipV="1">
            <a:off x="676751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V="1">
            <a:off x="6916738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9" name="Line 55"/>
          <p:cNvSpPr>
            <a:spLocks noChangeShapeType="1"/>
          </p:cNvSpPr>
          <p:nvPr/>
        </p:nvSpPr>
        <p:spPr bwMode="auto">
          <a:xfrm flipV="1">
            <a:off x="706596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0" name="Line 56"/>
          <p:cNvSpPr>
            <a:spLocks noChangeShapeType="1"/>
          </p:cNvSpPr>
          <p:nvPr/>
        </p:nvSpPr>
        <p:spPr bwMode="auto">
          <a:xfrm flipV="1">
            <a:off x="7215188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1" name="Line 57"/>
          <p:cNvSpPr>
            <a:spLocks noChangeShapeType="1"/>
          </p:cNvSpPr>
          <p:nvPr/>
        </p:nvSpPr>
        <p:spPr bwMode="auto">
          <a:xfrm flipV="1">
            <a:off x="7366000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" name="Line 58"/>
          <p:cNvSpPr>
            <a:spLocks noChangeShapeType="1"/>
          </p:cNvSpPr>
          <p:nvPr/>
        </p:nvSpPr>
        <p:spPr bwMode="auto">
          <a:xfrm flipV="1">
            <a:off x="751681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3" name="Line 59"/>
          <p:cNvSpPr>
            <a:spLocks noChangeShapeType="1"/>
          </p:cNvSpPr>
          <p:nvPr/>
        </p:nvSpPr>
        <p:spPr bwMode="auto">
          <a:xfrm flipV="1">
            <a:off x="7664450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4" name="Line 60"/>
          <p:cNvSpPr>
            <a:spLocks noChangeShapeType="1"/>
          </p:cNvSpPr>
          <p:nvPr/>
        </p:nvSpPr>
        <p:spPr bwMode="auto">
          <a:xfrm flipV="1">
            <a:off x="781526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5" name="Line 61"/>
          <p:cNvSpPr>
            <a:spLocks noChangeShapeType="1"/>
          </p:cNvSpPr>
          <p:nvPr/>
        </p:nvSpPr>
        <p:spPr bwMode="auto">
          <a:xfrm flipV="1">
            <a:off x="7964488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flipV="1">
            <a:off x="811371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flipV="1">
            <a:off x="826611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flipV="1">
            <a:off x="8413750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9" name="Line 65"/>
          <p:cNvSpPr>
            <a:spLocks noChangeShapeType="1"/>
          </p:cNvSpPr>
          <p:nvPr/>
        </p:nvSpPr>
        <p:spPr bwMode="auto">
          <a:xfrm flipV="1">
            <a:off x="4470400" y="6184900"/>
            <a:ext cx="19478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0" name="Line 66"/>
          <p:cNvSpPr>
            <a:spLocks noChangeShapeType="1"/>
          </p:cNvSpPr>
          <p:nvPr/>
        </p:nvSpPr>
        <p:spPr bwMode="auto">
          <a:xfrm flipV="1">
            <a:off x="451961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" name="Line 67"/>
          <p:cNvSpPr>
            <a:spLocks noChangeShapeType="1"/>
          </p:cNvSpPr>
          <p:nvPr/>
        </p:nvSpPr>
        <p:spPr bwMode="auto">
          <a:xfrm flipV="1">
            <a:off x="4668838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2" name="Line 68"/>
          <p:cNvSpPr>
            <a:spLocks noChangeShapeType="1"/>
          </p:cNvSpPr>
          <p:nvPr/>
        </p:nvSpPr>
        <p:spPr bwMode="auto">
          <a:xfrm flipV="1">
            <a:off x="4819650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3" name="Line 69"/>
          <p:cNvSpPr>
            <a:spLocks noChangeShapeType="1"/>
          </p:cNvSpPr>
          <p:nvPr/>
        </p:nvSpPr>
        <p:spPr bwMode="auto">
          <a:xfrm flipV="1">
            <a:off x="497046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4" name="Line 70"/>
          <p:cNvSpPr>
            <a:spLocks noChangeShapeType="1"/>
          </p:cNvSpPr>
          <p:nvPr/>
        </p:nvSpPr>
        <p:spPr bwMode="auto">
          <a:xfrm flipV="1">
            <a:off x="5119688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5" name="Line 71"/>
          <p:cNvSpPr>
            <a:spLocks noChangeShapeType="1"/>
          </p:cNvSpPr>
          <p:nvPr/>
        </p:nvSpPr>
        <p:spPr bwMode="auto">
          <a:xfrm flipV="1">
            <a:off x="526891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6" name="Line 72"/>
          <p:cNvSpPr>
            <a:spLocks noChangeShapeType="1"/>
          </p:cNvSpPr>
          <p:nvPr/>
        </p:nvSpPr>
        <p:spPr bwMode="auto">
          <a:xfrm flipV="1">
            <a:off x="5418138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7" name="Line 73"/>
          <p:cNvSpPr>
            <a:spLocks noChangeShapeType="1"/>
          </p:cNvSpPr>
          <p:nvPr/>
        </p:nvSpPr>
        <p:spPr bwMode="auto">
          <a:xfrm flipV="1">
            <a:off x="5568950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8" name="Line 74"/>
          <p:cNvSpPr>
            <a:spLocks noChangeShapeType="1"/>
          </p:cNvSpPr>
          <p:nvPr/>
        </p:nvSpPr>
        <p:spPr bwMode="auto">
          <a:xfrm flipV="1">
            <a:off x="571976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9" name="Line 75"/>
          <p:cNvSpPr>
            <a:spLocks noChangeShapeType="1"/>
          </p:cNvSpPr>
          <p:nvPr/>
        </p:nvSpPr>
        <p:spPr bwMode="auto">
          <a:xfrm flipV="1">
            <a:off x="5867400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" name="Line 76"/>
          <p:cNvSpPr>
            <a:spLocks noChangeShapeType="1"/>
          </p:cNvSpPr>
          <p:nvPr/>
        </p:nvSpPr>
        <p:spPr bwMode="auto">
          <a:xfrm flipV="1">
            <a:off x="601821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1" name="Line 77"/>
          <p:cNvSpPr>
            <a:spLocks noChangeShapeType="1"/>
          </p:cNvSpPr>
          <p:nvPr/>
        </p:nvSpPr>
        <p:spPr bwMode="auto">
          <a:xfrm flipV="1">
            <a:off x="6167438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2" name="Line 78"/>
          <p:cNvSpPr>
            <a:spLocks noChangeShapeType="1"/>
          </p:cNvSpPr>
          <p:nvPr/>
        </p:nvSpPr>
        <p:spPr bwMode="auto">
          <a:xfrm flipV="1">
            <a:off x="6316663" y="6184900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83" name="Group 79"/>
          <p:cNvGrpSpPr>
            <a:grpSpLocks/>
          </p:cNvGrpSpPr>
          <p:nvPr/>
        </p:nvGrpSpPr>
        <p:grpSpPr bwMode="auto">
          <a:xfrm flipV="1">
            <a:off x="7567613" y="6345237"/>
            <a:ext cx="847725" cy="136525"/>
            <a:chOff x="1591" y="3648"/>
            <a:chExt cx="534" cy="86"/>
          </a:xfrm>
        </p:grpSpPr>
        <p:sp>
          <p:nvSpPr>
            <p:cNvPr id="84" name="Line 80"/>
            <p:cNvSpPr>
              <a:spLocks noChangeShapeType="1"/>
            </p:cNvSpPr>
            <p:nvPr/>
          </p:nvSpPr>
          <p:spPr bwMode="auto">
            <a:xfrm flipV="1">
              <a:off x="1591" y="3648"/>
              <a:ext cx="53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Line 81"/>
            <p:cNvSpPr>
              <a:spLocks noChangeShapeType="1"/>
            </p:cNvSpPr>
            <p:nvPr/>
          </p:nvSpPr>
          <p:spPr bwMode="auto">
            <a:xfrm flipV="1">
              <a:off x="1654" y="3648"/>
              <a:ext cx="0" cy="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Line 82"/>
            <p:cNvSpPr>
              <a:spLocks noChangeShapeType="1"/>
            </p:cNvSpPr>
            <p:nvPr/>
          </p:nvSpPr>
          <p:spPr bwMode="auto">
            <a:xfrm flipV="1">
              <a:off x="1748" y="3648"/>
              <a:ext cx="0" cy="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Line 83"/>
            <p:cNvSpPr>
              <a:spLocks noChangeShapeType="1"/>
            </p:cNvSpPr>
            <p:nvPr/>
          </p:nvSpPr>
          <p:spPr bwMode="auto">
            <a:xfrm flipV="1">
              <a:off x="1842" y="3648"/>
              <a:ext cx="0" cy="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Line 84"/>
            <p:cNvSpPr>
              <a:spLocks noChangeShapeType="1"/>
            </p:cNvSpPr>
            <p:nvPr/>
          </p:nvSpPr>
          <p:spPr bwMode="auto">
            <a:xfrm flipV="1">
              <a:off x="1937" y="3648"/>
              <a:ext cx="0" cy="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Line 85"/>
            <p:cNvSpPr>
              <a:spLocks noChangeShapeType="1"/>
            </p:cNvSpPr>
            <p:nvPr/>
          </p:nvSpPr>
          <p:spPr bwMode="auto">
            <a:xfrm flipV="1">
              <a:off x="2031" y="3648"/>
              <a:ext cx="0" cy="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Line 86"/>
            <p:cNvSpPr>
              <a:spLocks noChangeShapeType="1"/>
            </p:cNvSpPr>
            <p:nvPr/>
          </p:nvSpPr>
          <p:spPr bwMode="auto">
            <a:xfrm flipV="1">
              <a:off x="2125" y="3648"/>
              <a:ext cx="0" cy="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1" name="Text Box 87"/>
          <p:cNvSpPr txBox="1">
            <a:spLocks noChangeArrowheads="1"/>
          </p:cNvSpPr>
          <p:nvPr/>
        </p:nvSpPr>
        <p:spPr bwMode="auto">
          <a:xfrm>
            <a:off x="7554913" y="6415087"/>
            <a:ext cx="9286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fr-FR" sz="2000"/>
              <a:t>amorce</a:t>
            </a:r>
          </a:p>
        </p:txBody>
      </p:sp>
      <p:sp>
        <p:nvSpPr>
          <p:cNvPr id="92" name="Text Box 88"/>
          <p:cNvSpPr txBox="1">
            <a:spLocks noChangeArrowheads="1"/>
          </p:cNvSpPr>
          <p:nvPr/>
        </p:nvSpPr>
        <p:spPr bwMode="auto">
          <a:xfrm>
            <a:off x="8374063" y="6269037"/>
            <a:ext cx="3937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fr-FR"/>
              <a:t>5'</a:t>
            </a:r>
          </a:p>
        </p:txBody>
      </p:sp>
      <p:sp>
        <p:nvSpPr>
          <p:cNvPr id="93" name="Line 89"/>
          <p:cNvSpPr>
            <a:spLocks noChangeShapeType="1"/>
          </p:cNvSpPr>
          <p:nvPr/>
        </p:nvSpPr>
        <p:spPr bwMode="auto">
          <a:xfrm flipV="1">
            <a:off x="633413" y="5646737"/>
            <a:ext cx="9874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" name="Line 90"/>
          <p:cNvSpPr>
            <a:spLocks noChangeShapeType="1"/>
          </p:cNvSpPr>
          <p:nvPr/>
        </p:nvSpPr>
        <p:spPr bwMode="auto">
          <a:xfrm flipV="1">
            <a:off x="735013" y="5646737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5" name="Line 91"/>
          <p:cNvSpPr>
            <a:spLocks noChangeShapeType="1"/>
          </p:cNvSpPr>
          <p:nvPr/>
        </p:nvSpPr>
        <p:spPr bwMode="auto">
          <a:xfrm flipV="1">
            <a:off x="882650" y="5646737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6" name="Line 92"/>
          <p:cNvSpPr>
            <a:spLocks noChangeShapeType="1"/>
          </p:cNvSpPr>
          <p:nvPr/>
        </p:nvSpPr>
        <p:spPr bwMode="auto">
          <a:xfrm flipV="1">
            <a:off x="1033463" y="5646737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7" name="Line 93"/>
          <p:cNvSpPr>
            <a:spLocks noChangeShapeType="1"/>
          </p:cNvSpPr>
          <p:nvPr/>
        </p:nvSpPr>
        <p:spPr bwMode="auto">
          <a:xfrm flipV="1">
            <a:off x="1182688" y="5646737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8" name="Line 94"/>
          <p:cNvSpPr>
            <a:spLocks noChangeShapeType="1"/>
          </p:cNvSpPr>
          <p:nvPr/>
        </p:nvSpPr>
        <p:spPr bwMode="auto">
          <a:xfrm flipV="1">
            <a:off x="1331913" y="5646737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9" name="Line 95"/>
          <p:cNvSpPr>
            <a:spLocks noChangeShapeType="1"/>
          </p:cNvSpPr>
          <p:nvPr/>
        </p:nvSpPr>
        <p:spPr bwMode="auto">
          <a:xfrm flipV="1">
            <a:off x="1481138" y="5646737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0" name="Text Box 96"/>
          <p:cNvSpPr txBox="1">
            <a:spLocks noChangeArrowheads="1"/>
          </p:cNvSpPr>
          <p:nvPr/>
        </p:nvSpPr>
        <p:spPr bwMode="auto">
          <a:xfrm>
            <a:off x="493713" y="5297487"/>
            <a:ext cx="10556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fr-FR" sz="2000"/>
              <a:t>amorce1</a:t>
            </a:r>
          </a:p>
        </p:txBody>
      </p:sp>
      <p:sp>
        <p:nvSpPr>
          <p:cNvPr id="101" name="Text Box 97"/>
          <p:cNvSpPr txBox="1">
            <a:spLocks noChangeArrowheads="1"/>
          </p:cNvSpPr>
          <p:nvPr/>
        </p:nvSpPr>
        <p:spPr bwMode="auto">
          <a:xfrm>
            <a:off x="258763" y="5418137"/>
            <a:ext cx="3937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fr-FR"/>
              <a:t>5'</a:t>
            </a:r>
          </a:p>
        </p:txBody>
      </p:sp>
      <p:sp>
        <p:nvSpPr>
          <p:cNvPr id="102" name="Line 98"/>
          <p:cNvSpPr>
            <a:spLocks noChangeShapeType="1"/>
          </p:cNvSpPr>
          <p:nvPr/>
        </p:nvSpPr>
        <p:spPr bwMode="auto">
          <a:xfrm flipV="1">
            <a:off x="1608138" y="5646737"/>
            <a:ext cx="0" cy="136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3" name="Text Box 99"/>
          <p:cNvSpPr txBox="1">
            <a:spLocks noChangeArrowheads="1"/>
          </p:cNvSpPr>
          <p:nvPr/>
        </p:nvSpPr>
        <p:spPr bwMode="auto">
          <a:xfrm>
            <a:off x="1439863" y="5319712"/>
            <a:ext cx="361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fr-FR" sz="1800" b="1">
                <a:solidFill>
                  <a:schemeClr val="hlink"/>
                </a:solidFill>
              </a:rPr>
              <a:t>G</a:t>
            </a:r>
          </a:p>
        </p:txBody>
      </p:sp>
      <p:sp>
        <p:nvSpPr>
          <p:cNvPr id="104" name="Line 100"/>
          <p:cNvSpPr>
            <a:spLocks noChangeShapeType="1"/>
          </p:cNvSpPr>
          <p:nvPr/>
        </p:nvSpPr>
        <p:spPr bwMode="auto">
          <a:xfrm>
            <a:off x="1778000" y="5684837"/>
            <a:ext cx="1714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5" name="Line 101"/>
          <p:cNvSpPr>
            <a:spLocks noChangeShapeType="1"/>
          </p:cNvSpPr>
          <p:nvPr/>
        </p:nvSpPr>
        <p:spPr bwMode="auto">
          <a:xfrm>
            <a:off x="1765300" y="6243637"/>
            <a:ext cx="1714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6" name="Line 102"/>
          <p:cNvSpPr>
            <a:spLocks noChangeShapeType="1"/>
          </p:cNvSpPr>
          <p:nvPr/>
        </p:nvSpPr>
        <p:spPr bwMode="auto">
          <a:xfrm flipH="1">
            <a:off x="2209800" y="6116637"/>
            <a:ext cx="622300" cy="2540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7" name="Line 103"/>
          <p:cNvSpPr>
            <a:spLocks noChangeShapeType="1"/>
          </p:cNvSpPr>
          <p:nvPr/>
        </p:nvSpPr>
        <p:spPr bwMode="auto">
          <a:xfrm>
            <a:off x="2222500" y="6065837"/>
            <a:ext cx="584200" cy="3556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8" name="Line 104"/>
          <p:cNvSpPr>
            <a:spLocks noChangeShapeType="1"/>
          </p:cNvSpPr>
          <p:nvPr/>
        </p:nvSpPr>
        <p:spPr bwMode="auto">
          <a:xfrm flipH="1">
            <a:off x="5969000" y="6484937"/>
            <a:ext cx="146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9679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Construire une population en ségrégation</a:t>
            </a:r>
          </a:p>
        </p:txBody>
      </p:sp>
      <p:pic>
        <p:nvPicPr>
          <p:cNvPr id="6" name="Image 5" descr="Capture d’écran 2016-11-16 à 14.30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" y="1058619"/>
            <a:ext cx="7769015" cy="54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868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/>
              <a:t>Construire une carte génétique</a:t>
            </a: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125663" y="1390633"/>
            <a:ext cx="1655762" cy="220663"/>
            <a:chOff x="2381" y="273"/>
            <a:chExt cx="1043" cy="13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381" y="300"/>
              <a:ext cx="1043" cy="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608" y="27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3198" y="27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125663" y="1644633"/>
            <a:ext cx="1655762" cy="220663"/>
            <a:chOff x="2381" y="273"/>
            <a:chExt cx="1043" cy="139"/>
          </a:xfrm>
        </p:grpSpPr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2381" y="300"/>
              <a:ext cx="1043" cy="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2608" y="27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3198" y="27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3852863" y="2325671"/>
            <a:ext cx="1655762" cy="220662"/>
            <a:chOff x="2381" y="273"/>
            <a:chExt cx="1043" cy="139"/>
          </a:xfrm>
        </p:grpSpPr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2381" y="300"/>
              <a:ext cx="1043" cy="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2608" y="27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3198" y="27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3852863" y="2603472"/>
            <a:ext cx="1655762" cy="220663"/>
            <a:chOff x="2381" y="273"/>
            <a:chExt cx="1043" cy="139"/>
          </a:xfrm>
        </p:grpSpPr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2381" y="300"/>
              <a:ext cx="1043" cy="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2608" y="27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3198" y="27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684213" y="4068749"/>
            <a:ext cx="1655762" cy="220663"/>
            <a:chOff x="2381" y="273"/>
            <a:chExt cx="1043" cy="139"/>
          </a:xfrm>
        </p:grpSpPr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2381" y="300"/>
              <a:ext cx="1043" cy="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2608" y="27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3198" y="27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6"/>
          <p:cNvGrpSpPr>
            <a:grpSpLocks/>
          </p:cNvGrpSpPr>
          <p:nvPr/>
        </p:nvGrpSpPr>
        <p:grpSpPr bwMode="auto">
          <a:xfrm>
            <a:off x="2844800" y="4068749"/>
            <a:ext cx="1655763" cy="220663"/>
            <a:chOff x="2381" y="273"/>
            <a:chExt cx="1043" cy="139"/>
          </a:xfrm>
        </p:grpSpPr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2381" y="300"/>
              <a:ext cx="1043" cy="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2608" y="27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3198" y="27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9" name="Group 30"/>
          <p:cNvGrpSpPr>
            <a:grpSpLocks/>
          </p:cNvGrpSpPr>
          <p:nvPr/>
        </p:nvGrpSpPr>
        <p:grpSpPr bwMode="auto">
          <a:xfrm>
            <a:off x="5005388" y="4068749"/>
            <a:ext cx="1655762" cy="220663"/>
            <a:chOff x="2381" y="273"/>
            <a:chExt cx="1043" cy="139"/>
          </a:xfrm>
        </p:grpSpPr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>
              <a:off x="2381" y="300"/>
              <a:ext cx="1043" cy="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>
              <a:off x="2608" y="27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3198" y="27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3" name="Group 34"/>
          <p:cNvGrpSpPr>
            <a:grpSpLocks/>
          </p:cNvGrpSpPr>
          <p:nvPr/>
        </p:nvGrpSpPr>
        <p:grpSpPr bwMode="auto">
          <a:xfrm>
            <a:off x="7165975" y="4068749"/>
            <a:ext cx="1655763" cy="220663"/>
            <a:chOff x="2381" y="273"/>
            <a:chExt cx="1043" cy="139"/>
          </a:xfrm>
        </p:grpSpPr>
        <p:sp>
          <p:nvSpPr>
            <p:cNvPr id="34" name="Rectangle 35"/>
            <p:cNvSpPr>
              <a:spLocks noChangeArrowheads="1"/>
            </p:cNvSpPr>
            <p:nvPr/>
          </p:nvSpPr>
          <p:spPr bwMode="auto">
            <a:xfrm>
              <a:off x="2381" y="300"/>
              <a:ext cx="1043" cy="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>
              <a:off x="2608" y="27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>
              <a:off x="3198" y="27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7" name="Group 62"/>
          <p:cNvGrpSpPr>
            <a:grpSpLocks/>
          </p:cNvGrpSpPr>
          <p:nvPr/>
        </p:nvGrpSpPr>
        <p:grpSpPr bwMode="auto">
          <a:xfrm>
            <a:off x="5581650" y="1390633"/>
            <a:ext cx="1655763" cy="474663"/>
            <a:chOff x="1701" y="409"/>
            <a:chExt cx="1043" cy="299"/>
          </a:xfrm>
        </p:grpSpPr>
        <p:grpSp>
          <p:nvGrpSpPr>
            <p:cNvPr id="38" name="Group 54"/>
            <p:cNvGrpSpPr>
              <a:grpSpLocks/>
            </p:cNvGrpSpPr>
            <p:nvPr/>
          </p:nvGrpSpPr>
          <p:grpSpPr bwMode="auto">
            <a:xfrm>
              <a:off x="1701" y="409"/>
              <a:ext cx="1043" cy="139"/>
              <a:chOff x="2381" y="273"/>
              <a:chExt cx="1043" cy="139"/>
            </a:xfrm>
          </p:grpSpPr>
          <p:sp>
            <p:nvSpPr>
              <p:cNvPr id="43" name="Rectangle 55"/>
              <p:cNvSpPr>
                <a:spLocks noChangeArrowheads="1"/>
              </p:cNvSpPr>
              <p:nvPr/>
            </p:nvSpPr>
            <p:spPr bwMode="auto">
              <a:xfrm>
                <a:off x="2381" y="300"/>
                <a:ext cx="1043" cy="9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Line 56"/>
              <p:cNvSpPr>
                <a:spLocks noChangeShapeType="1"/>
              </p:cNvSpPr>
              <p:nvPr/>
            </p:nvSpPr>
            <p:spPr bwMode="auto">
              <a:xfrm>
                <a:off x="2608" y="27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57"/>
              <p:cNvSpPr>
                <a:spLocks noChangeShapeType="1"/>
              </p:cNvSpPr>
              <p:nvPr/>
            </p:nvSpPr>
            <p:spPr bwMode="auto">
              <a:xfrm>
                <a:off x="3198" y="276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9" name="Group 58"/>
            <p:cNvGrpSpPr>
              <a:grpSpLocks/>
            </p:cNvGrpSpPr>
            <p:nvPr/>
          </p:nvGrpSpPr>
          <p:grpSpPr bwMode="auto">
            <a:xfrm>
              <a:off x="1701" y="569"/>
              <a:ext cx="1043" cy="139"/>
              <a:chOff x="2381" y="273"/>
              <a:chExt cx="1043" cy="139"/>
            </a:xfrm>
          </p:grpSpPr>
          <p:sp>
            <p:nvSpPr>
              <p:cNvPr id="40" name="Rectangle 59"/>
              <p:cNvSpPr>
                <a:spLocks noChangeArrowheads="1"/>
              </p:cNvSpPr>
              <p:nvPr/>
            </p:nvSpPr>
            <p:spPr bwMode="auto">
              <a:xfrm>
                <a:off x="2381" y="300"/>
                <a:ext cx="1043" cy="9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Line 60"/>
              <p:cNvSpPr>
                <a:spLocks noChangeShapeType="1"/>
              </p:cNvSpPr>
              <p:nvPr/>
            </p:nvSpPr>
            <p:spPr bwMode="auto">
              <a:xfrm>
                <a:off x="2608" y="27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61"/>
              <p:cNvSpPr>
                <a:spLocks noChangeShapeType="1"/>
              </p:cNvSpPr>
              <p:nvPr/>
            </p:nvSpPr>
            <p:spPr bwMode="auto">
              <a:xfrm>
                <a:off x="3198" y="276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46" name="Text Box 63"/>
          <p:cNvSpPr txBox="1">
            <a:spLocks noChangeArrowheads="1"/>
          </p:cNvSpPr>
          <p:nvPr/>
        </p:nvSpPr>
        <p:spPr bwMode="auto">
          <a:xfrm>
            <a:off x="4597400" y="1814496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X</a:t>
            </a:r>
          </a:p>
        </p:txBody>
      </p:sp>
      <p:sp>
        <p:nvSpPr>
          <p:cNvPr id="47" name="Rectangle 64"/>
          <p:cNvSpPr>
            <a:spLocks noChangeArrowheads="1"/>
          </p:cNvSpPr>
          <p:nvPr/>
        </p:nvSpPr>
        <p:spPr bwMode="auto">
          <a:xfrm>
            <a:off x="5797550" y="4114787"/>
            <a:ext cx="863600" cy="142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Rectangle 66"/>
          <p:cNvSpPr>
            <a:spLocks noChangeArrowheads="1"/>
          </p:cNvSpPr>
          <p:nvPr/>
        </p:nvSpPr>
        <p:spPr bwMode="auto">
          <a:xfrm>
            <a:off x="7165975" y="4111612"/>
            <a:ext cx="792163" cy="142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Text Box 67"/>
          <p:cNvSpPr txBox="1">
            <a:spLocks noChangeArrowheads="1"/>
          </p:cNvSpPr>
          <p:nvPr/>
        </p:nvSpPr>
        <p:spPr bwMode="auto">
          <a:xfrm>
            <a:off x="447675" y="3155937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/>
              <a:t>Méiose de la F1</a:t>
            </a:r>
          </a:p>
        </p:txBody>
      </p:sp>
      <p:sp>
        <p:nvSpPr>
          <p:cNvPr id="50" name="Text Box 68"/>
          <p:cNvSpPr txBox="1">
            <a:spLocks noChangeArrowheads="1"/>
          </p:cNvSpPr>
          <p:nvPr/>
        </p:nvSpPr>
        <p:spPr bwMode="auto">
          <a:xfrm>
            <a:off x="5775325" y="2322496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F1</a:t>
            </a:r>
          </a:p>
        </p:txBody>
      </p:sp>
      <p:sp>
        <p:nvSpPr>
          <p:cNvPr id="51" name="Text Box 69"/>
          <p:cNvSpPr txBox="1">
            <a:spLocks noChangeArrowheads="1"/>
          </p:cNvSpPr>
          <p:nvPr/>
        </p:nvSpPr>
        <p:spPr bwMode="auto">
          <a:xfrm>
            <a:off x="2319338" y="1027096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A</a:t>
            </a:r>
          </a:p>
        </p:txBody>
      </p:sp>
      <p:sp>
        <p:nvSpPr>
          <p:cNvPr id="52" name="Text Box 70"/>
          <p:cNvSpPr txBox="1">
            <a:spLocks noChangeArrowheads="1"/>
          </p:cNvSpPr>
          <p:nvPr/>
        </p:nvSpPr>
        <p:spPr bwMode="auto">
          <a:xfrm>
            <a:off x="5795963" y="1000108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a</a:t>
            </a:r>
          </a:p>
        </p:txBody>
      </p:sp>
      <p:sp>
        <p:nvSpPr>
          <p:cNvPr id="53" name="Text Box 71"/>
          <p:cNvSpPr txBox="1">
            <a:spLocks noChangeArrowheads="1"/>
          </p:cNvSpPr>
          <p:nvPr/>
        </p:nvSpPr>
        <p:spPr bwMode="auto">
          <a:xfrm>
            <a:off x="900113" y="3713149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A</a:t>
            </a:r>
          </a:p>
        </p:txBody>
      </p:sp>
      <p:sp>
        <p:nvSpPr>
          <p:cNvPr id="54" name="Text Box 72"/>
          <p:cNvSpPr txBox="1">
            <a:spLocks noChangeArrowheads="1"/>
          </p:cNvSpPr>
          <p:nvPr/>
        </p:nvSpPr>
        <p:spPr bwMode="auto">
          <a:xfrm>
            <a:off x="5219700" y="3706799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A</a:t>
            </a:r>
          </a:p>
        </p:txBody>
      </p:sp>
      <p:sp>
        <p:nvSpPr>
          <p:cNvPr id="55" name="Text Box 73"/>
          <p:cNvSpPr txBox="1">
            <a:spLocks noChangeArrowheads="1"/>
          </p:cNvSpPr>
          <p:nvPr/>
        </p:nvSpPr>
        <p:spPr bwMode="auto">
          <a:xfrm>
            <a:off x="4067175" y="1943083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A</a:t>
            </a:r>
          </a:p>
        </p:txBody>
      </p:sp>
      <p:sp>
        <p:nvSpPr>
          <p:cNvPr id="56" name="Text Box 78"/>
          <p:cNvSpPr txBox="1">
            <a:spLocks noChangeArrowheads="1"/>
          </p:cNvSpPr>
          <p:nvPr/>
        </p:nvSpPr>
        <p:spPr bwMode="auto">
          <a:xfrm>
            <a:off x="2290763" y="1863708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A</a:t>
            </a:r>
          </a:p>
        </p:txBody>
      </p:sp>
      <p:sp>
        <p:nvSpPr>
          <p:cNvPr id="57" name="Text Box 79"/>
          <p:cNvSpPr txBox="1">
            <a:spLocks noChangeArrowheads="1"/>
          </p:cNvSpPr>
          <p:nvPr/>
        </p:nvSpPr>
        <p:spPr bwMode="auto">
          <a:xfrm>
            <a:off x="5795963" y="1792271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a</a:t>
            </a:r>
          </a:p>
        </p:txBody>
      </p:sp>
      <p:sp>
        <p:nvSpPr>
          <p:cNvPr id="58" name="Text Box 81"/>
          <p:cNvSpPr txBox="1">
            <a:spLocks noChangeArrowheads="1"/>
          </p:cNvSpPr>
          <p:nvPr/>
        </p:nvSpPr>
        <p:spPr bwMode="auto">
          <a:xfrm>
            <a:off x="3298825" y="1022333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B</a:t>
            </a:r>
          </a:p>
        </p:txBody>
      </p:sp>
      <p:sp>
        <p:nvSpPr>
          <p:cNvPr id="59" name="Text Box 82"/>
          <p:cNvSpPr txBox="1">
            <a:spLocks noChangeArrowheads="1"/>
          </p:cNvSpPr>
          <p:nvPr/>
        </p:nvSpPr>
        <p:spPr bwMode="auto">
          <a:xfrm>
            <a:off x="3270250" y="1858946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B</a:t>
            </a:r>
          </a:p>
        </p:txBody>
      </p:sp>
      <p:sp>
        <p:nvSpPr>
          <p:cNvPr id="60" name="Text Box 83"/>
          <p:cNvSpPr txBox="1">
            <a:spLocks noChangeArrowheads="1"/>
          </p:cNvSpPr>
          <p:nvPr/>
        </p:nvSpPr>
        <p:spPr bwMode="auto">
          <a:xfrm>
            <a:off x="6719888" y="1022333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b</a:t>
            </a:r>
          </a:p>
        </p:txBody>
      </p:sp>
      <p:sp>
        <p:nvSpPr>
          <p:cNvPr id="61" name="Text Box 84"/>
          <p:cNvSpPr txBox="1">
            <a:spLocks noChangeArrowheads="1"/>
          </p:cNvSpPr>
          <p:nvPr/>
        </p:nvSpPr>
        <p:spPr bwMode="auto">
          <a:xfrm>
            <a:off x="6750050" y="1843071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b</a:t>
            </a:r>
          </a:p>
        </p:txBody>
      </p:sp>
      <p:sp>
        <p:nvSpPr>
          <p:cNvPr id="62" name="Text Box 85"/>
          <p:cNvSpPr txBox="1">
            <a:spLocks noChangeArrowheads="1"/>
          </p:cNvSpPr>
          <p:nvPr/>
        </p:nvSpPr>
        <p:spPr bwMode="auto">
          <a:xfrm>
            <a:off x="4067175" y="2828897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a</a:t>
            </a:r>
          </a:p>
        </p:txBody>
      </p:sp>
      <p:sp>
        <p:nvSpPr>
          <p:cNvPr id="63" name="Text Box 86"/>
          <p:cNvSpPr txBox="1">
            <a:spLocks noChangeArrowheads="1"/>
          </p:cNvSpPr>
          <p:nvPr/>
        </p:nvSpPr>
        <p:spPr bwMode="auto">
          <a:xfrm>
            <a:off x="5003800" y="1943083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B</a:t>
            </a:r>
          </a:p>
        </p:txBody>
      </p:sp>
      <p:sp>
        <p:nvSpPr>
          <p:cNvPr id="64" name="Text Box 87"/>
          <p:cNvSpPr txBox="1">
            <a:spLocks noChangeArrowheads="1"/>
          </p:cNvSpPr>
          <p:nvPr/>
        </p:nvSpPr>
        <p:spPr bwMode="auto">
          <a:xfrm>
            <a:off x="5003800" y="2822547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b</a:t>
            </a:r>
          </a:p>
        </p:txBody>
      </p:sp>
      <p:sp>
        <p:nvSpPr>
          <p:cNvPr id="65" name="Text Box 88"/>
          <p:cNvSpPr txBox="1">
            <a:spLocks noChangeArrowheads="1"/>
          </p:cNvSpPr>
          <p:nvPr/>
        </p:nvSpPr>
        <p:spPr bwMode="auto">
          <a:xfrm>
            <a:off x="1835150" y="3706799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B</a:t>
            </a:r>
          </a:p>
        </p:txBody>
      </p:sp>
      <p:sp>
        <p:nvSpPr>
          <p:cNvPr id="66" name="Text Box 89"/>
          <p:cNvSpPr txBox="1">
            <a:spLocks noChangeArrowheads="1"/>
          </p:cNvSpPr>
          <p:nvPr/>
        </p:nvSpPr>
        <p:spPr bwMode="auto">
          <a:xfrm>
            <a:off x="3059113" y="3705212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a</a:t>
            </a:r>
          </a:p>
        </p:txBody>
      </p:sp>
      <p:sp>
        <p:nvSpPr>
          <p:cNvPr id="67" name="Text Box 90"/>
          <p:cNvSpPr txBox="1">
            <a:spLocks noChangeArrowheads="1"/>
          </p:cNvSpPr>
          <p:nvPr/>
        </p:nvSpPr>
        <p:spPr bwMode="auto">
          <a:xfrm>
            <a:off x="3983038" y="3713149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b</a:t>
            </a:r>
          </a:p>
        </p:txBody>
      </p:sp>
      <p:sp>
        <p:nvSpPr>
          <p:cNvPr id="68" name="Text Box 91"/>
          <p:cNvSpPr txBox="1">
            <a:spLocks noChangeArrowheads="1"/>
          </p:cNvSpPr>
          <p:nvPr/>
        </p:nvSpPr>
        <p:spPr bwMode="auto">
          <a:xfrm>
            <a:off x="6156325" y="3713149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b</a:t>
            </a:r>
          </a:p>
        </p:txBody>
      </p:sp>
      <p:sp>
        <p:nvSpPr>
          <p:cNvPr id="69" name="Text Box 92"/>
          <p:cNvSpPr txBox="1">
            <a:spLocks noChangeArrowheads="1"/>
          </p:cNvSpPr>
          <p:nvPr/>
        </p:nvSpPr>
        <p:spPr bwMode="auto">
          <a:xfrm>
            <a:off x="7380288" y="3713149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a</a:t>
            </a:r>
          </a:p>
        </p:txBody>
      </p:sp>
      <p:sp>
        <p:nvSpPr>
          <p:cNvPr id="70" name="Text Box 93"/>
          <p:cNvSpPr txBox="1">
            <a:spLocks noChangeArrowheads="1"/>
          </p:cNvSpPr>
          <p:nvPr/>
        </p:nvSpPr>
        <p:spPr bwMode="auto">
          <a:xfrm>
            <a:off x="8316913" y="3713149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B</a:t>
            </a:r>
          </a:p>
        </p:txBody>
      </p:sp>
      <p:sp>
        <p:nvSpPr>
          <p:cNvPr id="71" name="Text Box 94"/>
          <p:cNvSpPr txBox="1">
            <a:spLocks noChangeArrowheads="1"/>
          </p:cNvSpPr>
          <p:nvPr/>
        </p:nvSpPr>
        <p:spPr bwMode="auto">
          <a:xfrm>
            <a:off x="1671638" y="4308462"/>
            <a:ext cx="213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/>
              <a:t>gamètes parentaux</a:t>
            </a:r>
          </a:p>
        </p:txBody>
      </p:sp>
      <p:sp>
        <p:nvSpPr>
          <p:cNvPr id="72" name="Text Box 95"/>
          <p:cNvSpPr txBox="1">
            <a:spLocks noChangeArrowheads="1"/>
          </p:cNvSpPr>
          <p:nvPr/>
        </p:nvSpPr>
        <p:spPr bwMode="auto">
          <a:xfrm>
            <a:off x="5867400" y="4289412"/>
            <a:ext cx="23021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i="1" dirty="0"/>
              <a:t>n</a:t>
            </a:r>
            <a:r>
              <a:rPr lang="fr-FR" dirty="0"/>
              <a:t> gamètes recombinés</a:t>
            </a:r>
          </a:p>
        </p:txBody>
      </p:sp>
      <p:cxnSp>
        <p:nvCxnSpPr>
          <p:cNvPr id="73" name="Connecteur droit 72"/>
          <p:cNvCxnSpPr/>
          <p:nvPr/>
        </p:nvCxnSpPr>
        <p:spPr>
          <a:xfrm rot="5400000">
            <a:off x="4393405" y="4067951"/>
            <a:ext cx="785818" cy="14287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4" name="Text Box 67"/>
          <p:cNvSpPr txBox="1">
            <a:spLocks noChangeArrowheads="1"/>
          </p:cNvSpPr>
          <p:nvPr/>
        </p:nvSpPr>
        <p:spPr bwMode="auto">
          <a:xfrm>
            <a:off x="1142976" y="4317984"/>
            <a:ext cx="5261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i="1" dirty="0"/>
              <a:t>N-n</a:t>
            </a:r>
          </a:p>
        </p:txBody>
      </p:sp>
      <p:sp>
        <p:nvSpPr>
          <p:cNvPr id="75" name="Text Box 94"/>
          <p:cNvSpPr txBox="1">
            <a:spLocks noChangeArrowheads="1"/>
          </p:cNvSpPr>
          <p:nvPr/>
        </p:nvSpPr>
        <p:spPr bwMode="auto">
          <a:xfrm>
            <a:off x="4214810" y="4818050"/>
            <a:ext cx="841897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i="1" dirty="0"/>
              <a:t>r = n/N</a:t>
            </a:r>
          </a:p>
        </p:txBody>
      </p:sp>
      <p:sp>
        <p:nvSpPr>
          <p:cNvPr id="76" name="Rectangle 75"/>
          <p:cNvSpPr/>
          <p:nvPr/>
        </p:nvSpPr>
        <p:spPr>
          <a:xfrm>
            <a:off x="928662" y="5643578"/>
            <a:ext cx="7747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/>
              <a:t>r</a:t>
            </a:r>
            <a:r>
              <a:rPr lang="fr-FR" sz="2000" dirty="0"/>
              <a:t> = probabilité de recombiner, elle est liée à la distance entre les locus</a:t>
            </a:r>
          </a:p>
          <a:p>
            <a:r>
              <a:rPr lang="fr-FR" sz="2000" i="1" dirty="0"/>
              <a:t>r </a:t>
            </a:r>
            <a:r>
              <a:rPr lang="fr-FR" sz="2000" dirty="0"/>
              <a:t>=0.5, </a:t>
            </a:r>
            <a:r>
              <a:rPr lang="fr-FR" sz="2000" b="1" dirty="0"/>
              <a:t>indépendance génétique </a:t>
            </a:r>
            <a:r>
              <a:rPr lang="fr-FR" sz="2000" dirty="0"/>
              <a:t>des locus</a:t>
            </a:r>
          </a:p>
        </p:txBody>
      </p:sp>
    </p:spTree>
    <p:extLst>
      <p:ext uri="{BB962C8B-B14F-4D97-AF65-F5344CB8AC3E}">
        <p14:creationId xmlns:p14="http://schemas.microsoft.com/office/powerpoint/2010/main" val="15603976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958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/>
              <a:t>Construire une carte génétique</a:t>
            </a:r>
          </a:p>
        </p:txBody>
      </p:sp>
      <p:grpSp>
        <p:nvGrpSpPr>
          <p:cNvPr id="77" name="Group 2"/>
          <p:cNvGrpSpPr>
            <a:grpSpLocks/>
          </p:cNvGrpSpPr>
          <p:nvPr/>
        </p:nvGrpSpPr>
        <p:grpSpPr bwMode="auto">
          <a:xfrm>
            <a:off x="464771" y="1322221"/>
            <a:ext cx="8418513" cy="5252610"/>
            <a:chOff x="22" y="0"/>
            <a:chExt cx="5760" cy="4322"/>
          </a:xfrm>
        </p:grpSpPr>
        <p:sp>
          <p:nvSpPr>
            <p:cNvPr id="78" name="Rectangle 4"/>
            <p:cNvSpPr>
              <a:spLocks noChangeArrowheads="1"/>
            </p:cNvSpPr>
            <p:nvPr/>
          </p:nvSpPr>
          <p:spPr bwMode="auto">
            <a:xfrm>
              <a:off x="22" y="0"/>
              <a:ext cx="5760" cy="4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79" name="Rectangle 5"/>
            <p:cNvSpPr>
              <a:spLocks noChangeArrowheads="1"/>
            </p:cNvSpPr>
            <p:nvPr/>
          </p:nvSpPr>
          <p:spPr bwMode="auto">
            <a:xfrm>
              <a:off x="216" y="3366"/>
              <a:ext cx="47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umc107a</a:t>
              </a:r>
            </a:p>
          </p:txBody>
        </p:sp>
        <p:sp>
          <p:nvSpPr>
            <p:cNvPr id="80" name="Rectangle 6"/>
            <p:cNvSpPr>
              <a:spLocks noChangeArrowheads="1"/>
            </p:cNvSpPr>
            <p:nvPr/>
          </p:nvSpPr>
          <p:spPr bwMode="auto">
            <a:xfrm>
              <a:off x="216" y="3492"/>
              <a:ext cx="471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umc161a</a:t>
              </a:r>
            </a:p>
          </p:txBody>
        </p:sp>
        <p:grpSp>
          <p:nvGrpSpPr>
            <p:cNvPr id="81" name="Group 7"/>
            <p:cNvGrpSpPr>
              <a:grpSpLocks/>
            </p:cNvGrpSpPr>
            <p:nvPr/>
          </p:nvGrpSpPr>
          <p:grpSpPr bwMode="auto">
            <a:xfrm>
              <a:off x="1759" y="243"/>
              <a:ext cx="547" cy="2810"/>
              <a:chOff x="1678" y="259"/>
              <a:chExt cx="548" cy="2810"/>
            </a:xfrm>
          </p:grpSpPr>
          <p:sp>
            <p:nvSpPr>
              <p:cNvPr id="1283" name="Rectangle 8"/>
              <p:cNvSpPr>
                <a:spLocks noChangeArrowheads="1"/>
              </p:cNvSpPr>
              <p:nvPr/>
            </p:nvSpPr>
            <p:spPr bwMode="auto">
              <a:xfrm>
                <a:off x="1737" y="281"/>
                <a:ext cx="14" cy="2628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284" name="Rectangle 9"/>
              <p:cNvSpPr>
                <a:spLocks noChangeArrowheads="1"/>
              </p:cNvSpPr>
              <p:nvPr/>
            </p:nvSpPr>
            <p:spPr bwMode="auto">
              <a:xfrm>
                <a:off x="1729" y="2929"/>
                <a:ext cx="17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400">
                    <a:solidFill>
                      <a:srgbClr val="000000"/>
                    </a:solidFill>
                    <a:latin typeface="Times New Roman" charset="0"/>
                  </a:rPr>
                  <a:t>4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85" name="Rectangle 10"/>
              <p:cNvSpPr>
                <a:spLocks noChangeArrowheads="1"/>
              </p:cNvSpPr>
              <p:nvPr/>
            </p:nvSpPr>
            <p:spPr bwMode="auto">
              <a:xfrm>
                <a:off x="1729" y="2961"/>
                <a:ext cx="322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00"/>
                    </a:solidFill>
                    <a:latin typeface="Times New Roman" charset="0"/>
                  </a:rPr>
                  <a:t>(403 cM) 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1286" name="Rectangle 11"/>
              <p:cNvSpPr>
                <a:spLocks noChangeArrowheads="1"/>
              </p:cNvSpPr>
              <p:nvPr/>
            </p:nvSpPr>
            <p:spPr bwMode="auto">
              <a:xfrm>
                <a:off x="1832" y="259"/>
                <a:ext cx="157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nc135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287" name="Line 12"/>
              <p:cNvSpPr>
                <a:spLocks noChangeShapeType="1"/>
              </p:cNvSpPr>
              <p:nvPr/>
            </p:nvSpPr>
            <p:spPr bwMode="auto">
              <a:xfrm>
                <a:off x="1736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8" name="Line 13"/>
              <p:cNvSpPr>
                <a:spLocks noChangeShapeType="1"/>
              </p:cNvSpPr>
              <p:nvPr/>
            </p:nvSpPr>
            <p:spPr bwMode="auto">
              <a:xfrm>
                <a:off x="1768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9" name="Line 14"/>
              <p:cNvSpPr>
                <a:spLocks noChangeShapeType="1"/>
              </p:cNvSpPr>
              <p:nvPr/>
            </p:nvSpPr>
            <p:spPr bwMode="auto">
              <a:xfrm>
                <a:off x="1800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0" name="Rectangle 15"/>
              <p:cNvSpPr>
                <a:spLocks noChangeArrowheads="1"/>
              </p:cNvSpPr>
              <p:nvPr/>
            </p:nvSpPr>
            <p:spPr bwMode="auto">
              <a:xfrm>
                <a:off x="1694" y="280"/>
                <a:ext cx="12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0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91" name="Line 16"/>
              <p:cNvSpPr>
                <a:spLocks noChangeShapeType="1"/>
              </p:cNvSpPr>
              <p:nvPr/>
            </p:nvSpPr>
            <p:spPr bwMode="auto">
              <a:xfrm>
                <a:off x="1710" y="306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2" name="Rectangle 17"/>
              <p:cNvSpPr>
                <a:spLocks noChangeArrowheads="1"/>
              </p:cNvSpPr>
              <p:nvPr/>
            </p:nvSpPr>
            <p:spPr bwMode="auto">
              <a:xfrm>
                <a:off x="1832" y="518"/>
                <a:ext cx="393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php20725a </a:t>
                </a:r>
              </a:p>
            </p:txBody>
          </p:sp>
          <p:sp>
            <p:nvSpPr>
              <p:cNvPr id="1293" name="Line 18"/>
              <p:cNvSpPr>
                <a:spLocks noChangeShapeType="1"/>
              </p:cNvSpPr>
              <p:nvPr/>
            </p:nvSpPr>
            <p:spPr bwMode="auto">
              <a:xfrm>
                <a:off x="1736" y="57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4" name="Line 19"/>
              <p:cNvSpPr>
                <a:spLocks noChangeShapeType="1"/>
              </p:cNvSpPr>
              <p:nvPr/>
            </p:nvSpPr>
            <p:spPr bwMode="auto">
              <a:xfrm>
                <a:off x="1768" y="57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5" name="Line 20"/>
              <p:cNvSpPr>
                <a:spLocks noChangeShapeType="1"/>
              </p:cNvSpPr>
              <p:nvPr/>
            </p:nvSpPr>
            <p:spPr bwMode="auto">
              <a:xfrm>
                <a:off x="1800" y="57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6" name="Rectangle 21"/>
              <p:cNvSpPr>
                <a:spLocks noChangeArrowheads="1"/>
              </p:cNvSpPr>
              <p:nvPr/>
            </p:nvSpPr>
            <p:spPr bwMode="auto">
              <a:xfrm>
                <a:off x="1678" y="551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43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97" name="Line 22"/>
              <p:cNvSpPr>
                <a:spLocks noChangeShapeType="1"/>
              </p:cNvSpPr>
              <p:nvPr/>
            </p:nvSpPr>
            <p:spPr bwMode="auto">
              <a:xfrm>
                <a:off x="1710" y="577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8" name="Rectangle 23"/>
              <p:cNvSpPr>
                <a:spLocks noChangeArrowheads="1"/>
              </p:cNvSpPr>
              <p:nvPr/>
            </p:nvSpPr>
            <p:spPr bwMode="auto">
              <a:xfrm>
                <a:off x="1832" y="723"/>
                <a:ext cx="28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umc31a </a:t>
                </a:r>
              </a:p>
            </p:txBody>
          </p:sp>
          <p:sp>
            <p:nvSpPr>
              <p:cNvPr id="1299" name="Line 24"/>
              <p:cNvSpPr>
                <a:spLocks noChangeShapeType="1"/>
              </p:cNvSpPr>
              <p:nvPr/>
            </p:nvSpPr>
            <p:spPr bwMode="auto">
              <a:xfrm>
                <a:off x="1736" y="78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0" name="Line 25"/>
              <p:cNvSpPr>
                <a:spLocks noChangeShapeType="1"/>
              </p:cNvSpPr>
              <p:nvPr/>
            </p:nvSpPr>
            <p:spPr bwMode="auto">
              <a:xfrm>
                <a:off x="1768" y="78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1" name="Line 26"/>
              <p:cNvSpPr>
                <a:spLocks noChangeShapeType="1"/>
              </p:cNvSpPr>
              <p:nvPr/>
            </p:nvSpPr>
            <p:spPr bwMode="auto">
              <a:xfrm>
                <a:off x="1800" y="78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2" name="Rectangle 27"/>
              <p:cNvSpPr>
                <a:spLocks noChangeArrowheads="1"/>
              </p:cNvSpPr>
              <p:nvPr/>
            </p:nvSpPr>
            <p:spPr bwMode="auto">
              <a:xfrm>
                <a:off x="1678" y="755"/>
                <a:ext cx="31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32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03" name="Line 28"/>
              <p:cNvSpPr>
                <a:spLocks noChangeShapeType="1"/>
              </p:cNvSpPr>
              <p:nvPr/>
            </p:nvSpPr>
            <p:spPr bwMode="auto">
              <a:xfrm>
                <a:off x="1710" y="782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4" name="Rectangle 29"/>
              <p:cNvSpPr>
                <a:spLocks noChangeArrowheads="1"/>
              </p:cNvSpPr>
              <p:nvPr/>
            </p:nvSpPr>
            <p:spPr bwMode="auto">
              <a:xfrm>
                <a:off x="1832" y="969"/>
                <a:ext cx="25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npi386 </a:t>
                </a:r>
              </a:p>
            </p:txBody>
          </p:sp>
          <p:sp>
            <p:nvSpPr>
              <p:cNvPr id="1305" name="Line 30"/>
              <p:cNvSpPr>
                <a:spLocks noChangeShapeType="1"/>
              </p:cNvSpPr>
              <p:nvPr/>
            </p:nvSpPr>
            <p:spPr bwMode="auto">
              <a:xfrm>
                <a:off x="1736" y="102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6" name="Line 31"/>
              <p:cNvSpPr>
                <a:spLocks noChangeShapeType="1"/>
              </p:cNvSpPr>
              <p:nvPr/>
            </p:nvSpPr>
            <p:spPr bwMode="auto">
              <a:xfrm>
                <a:off x="1768" y="102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7" name="Line 32"/>
              <p:cNvSpPr>
                <a:spLocks noChangeShapeType="1"/>
              </p:cNvSpPr>
              <p:nvPr/>
            </p:nvSpPr>
            <p:spPr bwMode="auto">
              <a:xfrm>
                <a:off x="1800" y="102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8" name="Rectangle 33"/>
              <p:cNvSpPr>
                <a:spLocks noChangeArrowheads="1"/>
              </p:cNvSpPr>
              <p:nvPr/>
            </p:nvSpPr>
            <p:spPr bwMode="auto">
              <a:xfrm>
                <a:off x="1678" y="1003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39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09" name="Line 34"/>
              <p:cNvSpPr>
                <a:spLocks noChangeShapeType="1"/>
              </p:cNvSpPr>
              <p:nvPr/>
            </p:nvSpPr>
            <p:spPr bwMode="auto">
              <a:xfrm>
                <a:off x="1710" y="1028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0" name="Rectangle 35"/>
              <p:cNvSpPr>
                <a:spLocks noChangeArrowheads="1"/>
              </p:cNvSpPr>
              <p:nvPr/>
            </p:nvSpPr>
            <p:spPr bwMode="auto">
              <a:xfrm>
                <a:off x="1835" y="1046"/>
                <a:ext cx="21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bnlg490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311" name="Line 36"/>
              <p:cNvSpPr>
                <a:spLocks noChangeShapeType="1"/>
              </p:cNvSpPr>
              <p:nvPr/>
            </p:nvSpPr>
            <p:spPr bwMode="auto">
              <a:xfrm>
                <a:off x="1736" y="111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2" name="Line 37"/>
              <p:cNvSpPr>
                <a:spLocks noChangeShapeType="1"/>
              </p:cNvSpPr>
              <p:nvPr/>
            </p:nvSpPr>
            <p:spPr bwMode="auto">
              <a:xfrm>
                <a:off x="1768" y="111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3" name="Line 38"/>
              <p:cNvSpPr>
                <a:spLocks noChangeShapeType="1"/>
              </p:cNvSpPr>
              <p:nvPr/>
            </p:nvSpPr>
            <p:spPr bwMode="auto">
              <a:xfrm>
                <a:off x="1800" y="111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4" name="Rectangle 39"/>
              <p:cNvSpPr>
                <a:spLocks noChangeArrowheads="1"/>
              </p:cNvSpPr>
              <p:nvPr/>
            </p:nvSpPr>
            <p:spPr bwMode="auto">
              <a:xfrm>
                <a:off x="1678" y="1088"/>
                <a:ext cx="31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13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15" name="Line 40"/>
              <p:cNvSpPr>
                <a:spLocks noChangeShapeType="1"/>
              </p:cNvSpPr>
              <p:nvPr/>
            </p:nvSpPr>
            <p:spPr bwMode="auto">
              <a:xfrm>
                <a:off x="1710" y="1114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6" name="Rectangle 41"/>
              <p:cNvSpPr>
                <a:spLocks noChangeArrowheads="1"/>
              </p:cNvSpPr>
              <p:nvPr/>
            </p:nvSpPr>
            <p:spPr bwMode="auto">
              <a:xfrm>
                <a:off x="1835" y="1105"/>
                <a:ext cx="19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phi026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317" name="Line 42"/>
              <p:cNvSpPr>
                <a:spLocks noChangeShapeType="1"/>
              </p:cNvSpPr>
              <p:nvPr/>
            </p:nvSpPr>
            <p:spPr bwMode="auto">
              <a:xfrm>
                <a:off x="1736" y="114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8" name="Line 43"/>
              <p:cNvSpPr>
                <a:spLocks noChangeShapeType="1"/>
              </p:cNvSpPr>
              <p:nvPr/>
            </p:nvSpPr>
            <p:spPr bwMode="auto">
              <a:xfrm>
                <a:off x="1768" y="114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9" name="Line 44"/>
              <p:cNvSpPr>
                <a:spLocks noChangeShapeType="1"/>
              </p:cNvSpPr>
              <p:nvPr/>
            </p:nvSpPr>
            <p:spPr bwMode="auto">
              <a:xfrm>
                <a:off x="1800" y="114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0" name="Rectangle 45"/>
              <p:cNvSpPr>
                <a:spLocks noChangeArrowheads="1"/>
              </p:cNvSpPr>
              <p:nvPr/>
            </p:nvSpPr>
            <p:spPr bwMode="auto">
              <a:xfrm>
                <a:off x="1694" y="1123"/>
                <a:ext cx="12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6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21" name="Line 46"/>
              <p:cNvSpPr>
                <a:spLocks noChangeShapeType="1"/>
              </p:cNvSpPr>
              <p:nvPr/>
            </p:nvSpPr>
            <p:spPr bwMode="auto">
              <a:xfrm>
                <a:off x="1710" y="1149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2" name="Rectangle 47"/>
              <p:cNvSpPr>
                <a:spLocks noChangeArrowheads="1"/>
              </p:cNvSpPr>
              <p:nvPr/>
            </p:nvSpPr>
            <p:spPr bwMode="auto">
              <a:xfrm>
                <a:off x="1835" y="1179"/>
                <a:ext cx="23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umc1511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323" name="Line 48"/>
              <p:cNvSpPr>
                <a:spLocks noChangeShapeType="1"/>
              </p:cNvSpPr>
              <p:nvPr/>
            </p:nvSpPr>
            <p:spPr bwMode="auto">
              <a:xfrm>
                <a:off x="1736" y="122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4" name="Line 49"/>
              <p:cNvSpPr>
                <a:spLocks noChangeShapeType="1"/>
              </p:cNvSpPr>
              <p:nvPr/>
            </p:nvSpPr>
            <p:spPr bwMode="auto">
              <a:xfrm>
                <a:off x="1768" y="122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5" name="Line 50"/>
              <p:cNvSpPr>
                <a:spLocks noChangeShapeType="1"/>
              </p:cNvSpPr>
              <p:nvPr/>
            </p:nvSpPr>
            <p:spPr bwMode="auto">
              <a:xfrm>
                <a:off x="1800" y="122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6" name="Rectangle 51"/>
              <p:cNvSpPr>
                <a:spLocks noChangeArrowheads="1"/>
              </p:cNvSpPr>
              <p:nvPr/>
            </p:nvSpPr>
            <p:spPr bwMode="auto">
              <a:xfrm>
                <a:off x="1678" y="1203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13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27" name="Line 52"/>
              <p:cNvSpPr>
                <a:spLocks noChangeShapeType="1"/>
              </p:cNvSpPr>
              <p:nvPr/>
            </p:nvSpPr>
            <p:spPr bwMode="auto">
              <a:xfrm>
                <a:off x="1710" y="1229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8" name="Rectangle 53"/>
              <p:cNvSpPr>
                <a:spLocks noChangeArrowheads="1"/>
              </p:cNvSpPr>
              <p:nvPr/>
            </p:nvSpPr>
            <p:spPr bwMode="auto">
              <a:xfrm>
                <a:off x="1832" y="1253"/>
                <a:ext cx="28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umc14a </a:t>
                </a:r>
              </a:p>
            </p:txBody>
          </p:sp>
          <p:sp>
            <p:nvSpPr>
              <p:cNvPr id="1329" name="Line 54"/>
              <p:cNvSpPr>
                <a:spLocks noChangeShapeType="1"/>
              </p:cNvSpPr>
              <p:nvPr/>
            </p:nvSpPr>
            <p:spPr bwMode="auto">
              <a:xfrm>
                <a:off x="1736" y="131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0" name="Line 55"/>
              <p:cNvSpPr>
                <a:spLocks noChangeShapeType="1"/>
              </p:cNvSpPr>
              <p:nvPr/>
            </p:nvSpPr>
            <p:spPr bwMode="auto">
              <a:xfrm>
                <a:off x="1768" y="131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1" name="Line 56"/>
              <p:cNvSpPr>
                <a:spLocks noChangeShapeType="1"/>
              </p:cNvSpPr>
              <p:nvPr/>
            </p:nvSpPr>
            <p:spPr bwMode="auto">
              <a:xfrm>
                <a:off x="1800" y="131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2" name="Rectangle 57"/>
              <p:cNvSpPr>
                <a:spLocks noChangeArrowheads="1"/>
              </p:cNvSpPr>
              <p:nvPr/>
            </p:nvSpPr>
            <p:spPr bwMode="auto">
              <a:xfrm>
                <a:off x="1678" y="1286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13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33" name="Line 58"/>
              <p:cNvSpPr>
                <a:spLocks noChangeShapeType="1"/>
              </p:cNvSpPr>
              <p:nvPr/>
            </p:nvSpPr>
            <p:spPr bwMode="auto">
              <a:xfrm>
                <a:off x="1710" y="1312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4" name="Rectangle 59"/>
              <p:cNvSpPr>
                <a:spLocks noChangeArrowheads="1"/>
              </p:cNvSpPr>
              <p:nvPr/>
            </p:nvSpPr>
            <p:spPr bwMode="auto">
              <a:xfrm>
                <a:off x="1835" y="1333"/>
                <a:ext cx="25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bnlg1621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335" name="Line 60"/>
              <p:cNvSpPr>
                <a:spLocks noChangeShapeType="1"/>
              </p:cNvSpPr>
              <p:nvPr/>
            </p:nvSpPr>
            <p:spPr bwMode="auto">
              <a:xfrm>
                <a:off x="1736" y="138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6" name="Line 61"/>
              <p:cNvSpPr>
                <a:spLocks noChangeShapeType="1"/>
              </p:cNvSpPr>
              <p:nvPr/>
            </p:nvSpPr>
            <p:spPr bwMode="auto">
              <a:xfrm>
                <a:off x="1768" y="138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7" name="Line 62"/>
              <p:cNvSpPr>
                <a:spLocks noChangeShapeType="1"/>
              </p:cNvSpPr>
              <p:nvPr/>
            </p:nvSpPr>
            <p:spPr bwMode="auto">
              <a:xfrm>
                <a:off x="1800" y="138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8" name="Rectangle 63"/>
              <p:cNvSpPr>
                <a:spLocks noChangeArrowheads="1"/>
              </p:cNvSpPr>
              <p:nvPr/>
            </p:nvSpPr>
            <p:spPr bwMode="auto">
              <a:xfrm>
                <a:off x="1678" y="1357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11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39" name="Line 64"/>
              <p:cNvSpPr>
                <a:spLocks noChangeShapeType="1"/>
              </p:cNvSpPr>
              <p:nvPr/>
            </p:nvSpPr>
            <p:spPr bwMode="auto">
              <a:xfrm>
                <a:off x="1710" y="1383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0" name="Rectangle 65"/>
              <p:cNvSpPr>
                <a:spLocks noChangeArrowheads="1"/>
              </p:cNvSpPr>
              <p:nvPr/>
            </p:nvSpPr>
            <p:spPr bwMode="auto">
              <a:xfrm>
                <a:off x="1835" y="1687"/>
                <a:ext cx="25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bnlg1189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341" name="Line 66"/>
              <p:cNvSpPr>
                <a:spLocks noChangeShapeType="1"/>
              </p:cNvSpPr>
              <p:nvPr/>
            </p:nvSpPr>
            <p:spPr bwMode="auto">
              <a:xfrm>
                <a:off x="1736" y="173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2" name="Line 67"/>
              <p:cNvSpPr>
                <a:spLocks noChangeShapeType="1"/>
              </p:cNvSpPr>
              <p:nvPr/>
            </p:nvSpPr>
            <p:spPr bwMode="auto">
              <a:xfrm>
                <a:off x="1768" y="173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3" name="Line 68"/>
              <p:cNvSpPr>
                <a:spLocks noChangeShapeType="1"/>
              </p:cNvSpPr>
              <p:nvPr/>
            </p:nvSpPr>
            <p:spPr bwMode="auto">
              <a:xfrm>
                <a:off x="1800" y="173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4" name="Rectangle 69"/>
              <p:cNvSpPr>
                <a:spLocks noChangeArrowheads="1"/>
              </p:cNvSpPr>
              <p:nvPr/>
            </p:nvSpPr>
            <p:spPr bwMode="auto">
              <a:xfrm>
                <a:off x="1678" y="1711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55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45" name="Line 70"/>
              <p:cNvSpPr>
                <a:spLocks noChangeShapeType="1"/>
              </p:cNvSpPr>
              <p:nvPr/>
            </p:nvSpPr>
            <p:spPr bwMode="auto">
              <a:xfrm>
                <a:off x="1710" y="1737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6" name="Rectangle 71"/>
              <p:cNvSpPr>
                <a:spLocks noChangeArrowheads="1"/>
              </p:cNvSpPr>
              <p:nvPr/>
            </p:nvSpPr>
            <p:spPr bwMode="auto">
              <a:xfrm>
                <a:off x="1832" y="1819"/>
                <a:ext cx="288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umc66a </a:t>
                </a:r>
              </a:p>
            </p:txBody>
          </p:sp>
          <p:sp>
            <p:nvSpPr>
              <p:cNvPr id="1347" name="Line 72"/>
              <p:cNvSpPr>
                <a:spLocks noChangeShapeType="1"/>
              </p:cNvSpPr>
              <p:nvPr/>
            </p:nvSpPr>
            <p:spPr bwMode="auto">
              <a:xfrm>
                <a:off x="1736" y="187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8" name="Line 73"/>
              <p:cNvSpPr>
                <a:spLocks noChangeShapeType="1"/>
              </p:cNvSpPr>
              <p:nvPr/>
            </p:nvSpPr>
            <p:spPr bwMode="auto">
              <a:xfrm>
                <a:off x="1768" y="187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9" name="Line 74"/>
              <p:cNvSpPr>
                <a:spLocks noChangeShapeType="1"/>
              </p:cNvSpPr>
              <p:nvPr/>
            </p:nvSpPr>
            <p:spPr bwMode="auto">
              <a:xfrm>
                <a:off x="1800" y="187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0" name="Rectangle 75"/>
              <p:cNvSpPr>
                <a:spLocks noChangeArrowheads="1"/>
              </p:cNvSpPr>
              <p:nvPr/>
            </p:nvSpPr>
            <p:spPr bwMode="auto">
              <a:xfrm>
                <a:off x="1678" y="1852"/>
                <a:ext cx="30" cy="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22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51" name="Line 76"/>
              <p:cNvSpPr>
                <a:spLocks noChangeShapeType="1"/>
              </p:cNvSpPr>
              <p:nvPr/>
            </p:nvSpPr>
            <p:spPr bwMode="auto">
              <a:xfrm>
                <a:off x="1710" y="1878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2" name="Rectangle 77"/>
              <p:cNvSpPr>
                <a:spLocks noChangeArrowheads="1"/>
              </p:cNvSpPr>
              <p:nvPr/>
            </p:nvSpPr>
            <p:spPr bwMode="auto">
              <a:xfrm>
                <a:off x="1832" y="2141"/>
                <a:ext cx="25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bnlg1444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353" name="Line 78"/>
              <p:cNvSpPr>
                <a:spLocks noChangeShapeType="1"/>
              </p:cNvSpPr>
              <p:nvPr/>
            </p:nvSpPr>
            <p:spPr bwMode="auto">
              <a:xfrm>
                <a:off x="1736" y="219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4" name="Line 79"/>
              <p:cNvSpPr>
                <a:spLocks noChangeShapeType="1"/>
              </p:cNvSpPr>
              <p:nvPr/>
            </p:nvSpPr>
            <p:spPr bwMode="auto">
              <a:xfrm>
                <a:off x="1768" y="219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5" name="Line 80"/>
              <p:cNvSpPr>
                <a:spLocks noChangeShapeType="1"/>
              </p:cNvSpPr>
              <p:nvPr/>
            </p:nvSpPr>
            <p:spPr bwMode="auto">
              <a:xfrm>
                <a:off x="1800" y="219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6" name="Rectangle 81"/>
              <p:cNvSpPr>
                <a:spLocks noChangeArrowheads="1"/>
              </p:cNvSpPr>
              <p:nvPr/>
            </p:nvSpPr>
            <p:spPr bwMode="auto">
              <a:xfrm>
                <a:off x="1678" y="2168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50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57" name="Line 82"/>
              <p:cNvSpPr>
                <a:spLocks noChangeShapeType="1"/>
              </p:cNvSpPr>
              <p:nvPr/>
            </p:nvSpPr>
            <p:spPr bwMode="auto">
              <a:xfrm>
                <a:off x="1710" y="2194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8" name="Rectangle 83"/>
              <p:cNvSpPr>
                <a:spLocks noChangeArrowheads="1"/>
              </p:cNvSpPr>
              <p:nvPr/>
            </p:nvSpPr>
            <p:spPr bwMode="auto">
              <a:xfrm>
                <a:off x="1835" y="2186"/>
                <a:ext cx="28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umc158 </a:t>
                </a:r>
              </a:p>
            </p:txBody>
          </p:sp>
          <p:sp>
            <p:nvSpPr>
              <p:cNvPr id="1359" name="Line 84"/>
              <p:cNvSpPr>
                <a:spLocks noChangeShapeType="1"/>
              </p:cNvSpPr>
              <p:nvPr/>
            </p:nvSpPr>
            <p:spPr bwMode="auto">
              <a:xfrm>
                <a:off x="1736" y="223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0" name="Line 85"/>
              <p:cNvSpPr>
                <a:spLocks noChangeShapeType="1"/>
              </p:cNvSpPr>
              <p:nvPr/>
            </p:nvSpPr>
            <p:spPr bwMode="auto">
              <a:xfrm>
                <a:off x="1768" y="223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1" name="Line 86"/>
              <p:cNvSpPr>
                <a:spLocks noChangeShapeType="1"/>
              </p:cNvSpPr>
              <p:nvPr/>
            </p:nvSpPr>
            <p:spPr bwMode="auto">
              <a:xfrm>
                <a:off x="1800" y="223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2" name="Rectangle 87"/>
              <p:cNvSpPr>
                <a:spLocks noChangeArrowheads="1"/>
              </p:cNvSpPr>
              <p:nvPr/>
            </p:nvSpPr>
            <p:spPr bwMode="auto">
              <a:xfrm>
                <a:off x="1694" y="2211"/>
                <a:ext cx="12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6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63" name="Line 88"/>
              <p:cNvSpPr>
                <a:spLocks noChangeShapeType="1"/>
              </p:cNvSpPr>
              <p:nvPr/>
            </p:nvSpPr>
            <p:spPr bwMode="auto">
              <a:xfrm>
                <a:off x="1710" y="2236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4" name="Rectangle 89"/>
              <p:cNvSpPr>
                <a:spLocks noChangeArrowheads="1"/>
              </p:cNvSpPr>
              <p:nvPr/>
            </p:nvSpPr>
            <p:spPr bwMode="auto">
              <a:xfrm>
                <a:off x="1832" y="2365"/>
                <a:ext cx="1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csu39</a:t>
                </a:r>
              </a:p>
            </p:txBody>
          </p:sp>
          <p:sp>
            <p:nvSpPr>
              <p:cNvPr id="1365" name="Line 90"/>
              <p:cNvSpPr>
                <a:spLocks noChangeShapeType="1"/>
              </p:cNvSpPr>
              <p:nvPr/>
            </p:nvSpPr>
            <p:spPr bwMode="auto">
              <a:xfrm>
                <a:off x="1736" y="242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6" name="Line 91"/>
              <p:cNvSpPr>
                <a:spLocks noChangeShapeType="1"/>
              </p:cNvSpPr>
              <p:nvPr/>
            </p:nvSpPr>
            <p:spPr bwMode="auto">
              <a:xfrm>
                <a:off x="1768" y="242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7" name="Line 92"/>
              <p:cNvSpPr>
                <a:spLocks noChangeShapeType="1"/>
              </p:cNvSpPr>
              <p:nvPr/>
            </p:nvSpPr>
            <p:spPr bwMode="auto">
              <a:xfrm>
                <a:off x="1800" y="242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8" name="Rectangle 93"/>
              <p:cNvSpPr>
                <a:spLocks noChangeArrowheads="1"/>
              </p:cNvSpPr>
              <p:nvPr/>
            </p:nvSpPr>
            <p:spPr bwMode="auto">
              <a:xfrm>
                <a:off x="1678" y="2398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30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69" name="Line 94"/>
              <p:cNvSpPr>
                <a:spLocks noChangeShapeType="1"/>
              </p:cNvSpPr>
              <p:nvPr/>
            </p:nvSpPr>
            <p:spPr bwMode="auto">
              <a:xfrm>
                <a:off x="1710" y="2424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0" name="Rectangle 95"/>
              <p:cNvSpPr>
                <a:spLocks noChangeArrowheads="1"/>
              </p:cNvSpPr>
              <p:nvPr/>
            </p:nvSpPr>
            <p:spPr bwMode="auto">
              <a:xfrm>
                <a:off x="1833" y="2596"/>
                <a:ext cx="39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php20608a </a:t>
                </a:r>
              </a:p>
            </p:txBody>
          </p:sp>
          <p:sp>
            <p:nvSpPr>
              <p:cNvPr id="1371" name="Line 96"/>
              <p:cNvSpPr>
                <a:spLocks noChangeShapeType="1"/>
              </p:cNvSpPr>
              <p:nvPr/>
            </p:nvSpPr>
            <p:spPr bwMode="auto">
              <a:xfrm>
                <a:off x="1736" y="265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2" name="Line 97"/>
              <p:cNvSpPr>
                <a:spLocks noChangeShapeType="1"/>
              </p:cNvSpPr>
              <p:nvPr/>
            </p:nvSpPr>
            <p:spPr bwMode="auto">
              <a:xfrm>
                <a:off x="1768" y="265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3" name="Line 98"/>
              <p:cNvSpPr>
                <a:spLocks noChangeShapeType="1"/>
              </p:cNvSpPr>
              <p:nvPr/>
            </p:nvSpPr>
            <p:spPr bwMode="auto">
              <a:xfrm>
                <a:off x="1800" y="265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4" name="Rectangle 99"/>
              <p:cNvSpPr>
                <a:spLocks noChangeArrowheads="1"/>
              </p:cNvSpPr>
              <p:nvPr/>
            </p:nvSpPr>
            <p:spPr bwMode="auto">
              <a:xfrm>
                <a:off x="1678" y="2629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36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75" name="Line 100"/>
              <p:cNvSpPr>
                <a:spLocks noChangeShapeType="1"/>
              </p:cNvSpPr>
              <p:nvPr/>
            </p:nvSpPr>
            <p:spPr bwMode="auto">
              <a:xfrm>
                <a:off x="1710" y="2655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6" name="Rectangle 101"/>
              <p:cNvSpPr>
                <a:spLocks noChangeArrowheads="1"/>
              </p:cNvSpPr>
              <p:nvPr/>
            </p:nvSpPr>
            <p:spPr bwMode="auto">
              <a:xfrm>
                <a:off x="1835" y="2835"/>
                <a:ext cx="23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umc1050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377" name="Line 102"/>
              <p:cNvSpPr>
                <a:spLocks noChangeShapeType="1"/>
              </p:cNvSpPr>
              <p:nvPr/>
            </p:nvSpPr>
            <p:spPr bwMode="auto">
              <a:xfrm>
                <a:off x="1736" y="288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8" name="Line 103"/>
              <p:cNvSpPr>
                <a:spLocks noChangeShapeType="1"/>
              </p:cNvSpPr>
              <p:nvPr/>
            </p:nvSpPr>
            <p:spPr bwMode="auto">
              <a:xfrm>
                <a:off x="1768" y="288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9" name="Line 104"/>
              <p:cNvSpPr>
                <a:spLocks noChangeShapeType="1"/>
              </p:cNvSpPr>
              <p:nvPr/>
            </p:nvSpPr>
            <p:spPr bwMode="auto">
              <a:xfrm>
                <a:off x="1800" y="288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0" name="Rectangle 105"/>
              <p:cNvSpPr>
                <a:spLocks noChangeArrowheads="1"/>
              </p:cNvSpPr>
              <p:nvPr/>
            </p:nvSpPr>
            <p:spPr bwMode="auto">
              <a:xfrm>
                <a:off x="1678" y="2859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36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381" name="Line 106"/>
              <p:cNvSpPr>
                <a:spLocks noChangeShapeType="1"/>
              </p:cNvSpPr>
              <p:nvPr/>
            </p:nvSpPr>
            <p:spPr bwMode="auto">
              <a:xfrm>
                <a:off x="1710" y="2885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2" name="Group 107"/>
            <p:cNvGrpSpPr>
              <a:grpSpLocks/>
            </p:cNvGrpSpPr>
            <p:nvPr/>
          </p:nvGrpSpPr>
          <p:grpSpPr bwMode="auto">
            <a:xfrm>
              <a:off x="2351" y="240"/>
              <a:ext cx="484" cy="2704"/>
              <a:chOff x="2206" y="256"/>
              <a:chExt cx="484" cy="2704"/>
            </a:xfrm>
          </p:grpSpPr>
          <p:sp>
            <p:nvSpPr>
              <p:cNvPr id="1168" name="Rectangle 108"/>
              <p:cNvSpPr>
                <a:spLocks noChangeArrowheads="1"/>
              </p:cNvSpPr>
              <p:nvPr/>
            </p:nvSpPr>
            <p:spPr bwMode="auto">
              <a:xfrm>
                <a:off x="2265" y="281"/>
                <a:ext cx="14" cy="2520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169" name="Rectangle 109"/>
              <p:cNvSpPr>
                <a:spLocks noChangeArrowheads="1"/>
              </p:cNvSpPr>
              <p:nvPr/>
            </p:nvSpPr>
            <p:spPr bwMode="auto">
              <a:xfrm>
                <a:off x="2257" y="2821"/>
                <a:ext cx="17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400">
                    <a:solidFill>
                      <a:srgbClr val="000000"/>
                    </a:solidFill>
                    <a:latin typeface="Times New Roman" charset="0"/>
                  </a:rPr>
                  <a:t>5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70" name="Rectangle 110"/>
              <p:cNvSpPr>
                <a:spLocks noChangeArrowheads="1"/>
              </p:cNvSpPr>
              <p:nvPr/>
            </p:nvSpPr>
            <p:spPr bwMode="auto">
              <a:xfrm>
                <a:off x="2257" y="2852"/>
                <a:ext cx="321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00"/>
                    </a:solidFill>
                    <a:latin typeface="Times New Roman" charset="0"/>
                  </a:rPr>
                  <a:t>(387 cM) 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1171" name="Rectangle 111"/>
              <p:cNvSpPr>
                <a:spLocks noChangeArrowheads="1"/>
              </p:cNvSpPr>
              <p:nvPr/>
            </p:nvSpPr>
            <p:spPr bwMode="auto">
              <a:xfrm>
                <a:off x="2360" y="256"/>
                <a:ext cx="15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nc130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72" name="Line 112"/>
              <p:cNvSpPr>
                <a:spLocks noChangeShapeType="1"/>
              </p:cNvSpPr>
              <p:nvPr/>
            </p:nvSpPr>
            <p:spPr bwMode="auto">
              <a:xfrm>
                <a:off x="2264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3" name="Line 113"/>
              <p:cNvSpPr>
                <a:spLocks noChangeShapeType="1"/>
              </p:cNvSpPr>
              <p:nvPr/>
            </p:nvSpPr>
            <p:spPr bwMode="auto">
              <a:xfrm>
                <a:off x="2296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4" name="Line 114"/>
              <p:cNvSpPr>
                <a:spLocks noChangeShapeType="1"/>
              </p:cNvSpPr>
              <p:nvPr/>
            </p:nvSpPr>
            <p:spPr bwMode="auto">
              <a:xfrm>
                <a:off x="2328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5" name="Rectangle 115"/>
              <p:cNvSpPr>
                <a:spLocks noChangeArrowheads="1"/>
              </p:cNvSpPr>
              <p:nvPr/>
            </p:nvSpPr>
            <p:spPr bwMode="auto">
              <a:xfrm>
                <a:off x="2222" y="280"/>
                <a:ext cx="12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0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76" name="Line 116"/>
              <p:cNvSpPr>
                <a:spLocks noChangeShapeType="1"/>
              </p:cNvSpPr>
              <p:nvPr/>
            </p:nvSpPr>
            <p:spPr bwMode="auto">
              <a:xfrm>
                <a:off x="2238" y="306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7" name="Rectangle 117"/>
              <p:cNvSpPr>
                <a:spLocks noChangeArrowheads="1"/>
              </p:cNvSpPr>
              <p:nvPr/>
            </p:nvSpPr>
            <p:spPr bwMode="auto">
              <a:xfrm>
                <a:off x="2360" y="313"/>
                <a:ext cx="25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bnlg1006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78" name="Line 118"/>
              <p:cNvSpPr>
                <a:spLocks noChangeShapeType="1"/>
              </p:cNvSpPr>
              <p:nvPr/>
            </p:nvSpPr>
            <p:spPr bwMode="auto">
              <a:xfrm>
                <a:off x="2264" y="36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9" name="Line 119"/>
              <p:cNvSpPr>
                <a:spLocks noChangeShapeType="1"/>
              </p:cNvSpPr>
              <p:nvPr/>
            </p:nvSpPr>
            <p:spPr bwMode="auto">
              <a:xfrm>
                <a:off x="2296" y="36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0" name="Line 120"/>
              <p:cNvSpPr>
                <a:spLocks noChangeShapeType="1"/>
              </p:cNvSpPr>
              <p:nvPr/>
            </p:nvSpPr>
            <p:spPr bwMode="auto">
              <a:xfrm>
                <a:off x="2328" y="36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1" name="Rectangle 121"/>
              <p:cNvSpPr>
                <a:spLocks noChangeArrowheads="1"/>
              </p:cNvSpPr>
              <p:nvPr/>
            </p:nvSpPr>
            <p:spPr bwMode="auto">
              <a:xfrm>
                <a:off x="2222" y="337"/>
                <a:ext cx="12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9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82" name="Line 122"/>
              <p:cNvSpPr>
                <a:spLocks noChangeShapeType="1"/>
              </p:cNvSpPr>
              <p:nvPr/>
            </p:nvSpPr>
            <p:spPr bwMode="auto">
              <a:xfrm>
                <a:off x="2238" y="363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3" name="Rectangle 123"/>
              <p:cNvSpPr>
                <a:spLocks noChangeArrowheads="1"/>
              </p:cNvSpPr>
              <p:nvPr/>
            </p:nvSpPr>
            <p:spPr bwMode="auto">
              <a:xfrm>
                <a:off x="2360" y="383"/>
                <a:ext cx="250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npi409 </a:t>
                </a:r>
              </a:p>
            </p:txBody>
          </p:sp>
          <p:sp>
            <p:nvSpPr>
              <p:cNvPr id="1184" name="Line 124"/>
              <p:cNvSpPr>
                <a:spLocks noChangeShapeType="1"/>
              </p:cNvSpPr>
              <p:nvPr/>
            </p:nvSpPr>
            <p:spPr bwMode="auto">
              <a:xfrm>
                <a:off x="2264" y="44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5" name="Line 125"/>
              <p:cNvSpPr>
                <a:spLocks noChangeShapeType="1"/>
              </p:cNvSpPr>
              <p:nvPr/>
            </p:nvSpPr>
            <p:spPr bwMode="auto">
              <a:xfrm>
                <a:off x="2296" y="44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6" name="Line 126"/>
              <p:cNvSpPr>
                <a:spLocks noChangeShapeType="1"/>
              </p:cNvSpPr>
              <p:nvPr/>
            </p:nvSpPr>
            <p:spPr bwMode="auto">
              <a:xfrm>
                <a:off x="2328" y="44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7" name="Rectangle 127"/>
              <p:cNvSpPr>
                <a:spLocks noChangeArrowheads="1"/>
              </p:cNvSpPr>
              <p:nvPr/>
            </p:nvSpPr>
            <p:spPr bwMode="auto">
              <a:xfrm>
                <a:off x="2206" y="417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12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88" name="Line 128"/>
              <p:cNvSpPr>
                <a:spLocks noChangeShapeType="1"/>
              </p:cNvSpPr>
              <p:nvPr/>
            </p:nvSpPr>
            <p:spPr bwMode="auto">
              <a:xfrm>
                <a:off x="2238" y="443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9" name="Rectangle 129"/>
              <p:cNvSpPr>
                <a:spLocks noChangeArrowheads="1"/>
              </p:cNvSpPr>
              <p:nvPr/>
            </p:nvSpPr>
            <p:spPr bwMode="auto">
              <a:xfrm>
                <a:off x="2360" y="755"/>
                <a:ext cx="28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bcd808d</a:t>
                </a:r>
              </a:p>
            </p:txBody>
          </p:sp>
          <p:sp>
            <p:nvSpPr>
              <p:cNvPr id="1190" name="Line 130"/>
              <p:cNvSpPr>
                <a:spLocks noChangeShapeType="1"/>
              </p:cNvSpPr>
              <p:nvPr/>
            </p:nvSpPr>
            <p:spPr bwMode="auto">
              <a:xfrm>
                <a:off x="2264" y="81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1" name="Line 131"/>
              <p:cNvSpPr>
                <a:spLocks noChangeShapeType="1"/>
              </p:cNvSpPr>
              <p:nvPr/>
            </p:nvSpPr>
            <p:spPr bwMode="auto">
              <a:xfrm>
                <a:off x="2296" y="81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2" name="Line 132"/>
              <p:cNvSpPr>
                <a:spLocks noChangeShapeType="1"/>
              </p:cNvSpPr>
              <p:nvPr/>
            </p:nvSpPr>
            <p:spPr bwMode="auto">
              <a:xfrm>
                <a:off x="2328" y="81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3" name="Rectangle 133"/>
              <p:cNvSpPr>
                <a:spLocks noChangeArrowheads="1"/>
              </p:cNvSpPr>
              <p:nvPr/>
            </p:nvSpPr>
            <p:spPr bwMode="auto">
              <a:xfrm>
                <a:off x="2206" y="788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58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94" name="Line 134"/>
              <p:cNvSpPr>
                <a:spLocks noChangeShapeType="1"/>
              </p:cNvSpPr>
              <p:nvPr/>
            </p:nvSpPr>
            <p:spPr bwMode="auto">
              <a:xfrm>
                <a:off x="2238" y="814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5" name="Rectangle 135"/>
              <p:cNvSpPr>
                <a:spLocks noChangeArrowheads="1"/>
              </p:cNvSpPr>
              <p:nvPr/>
            </p:nvSpPr>
            <p:spPr bwMode="auto">
              <a:xfrm>
                <a:off x="2360" y="849"/>
                <a:ext cx="23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umc1894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96" name="Line 136"/>
              <p:cNvSpPr>
                <a:spLocks noChangeShapeType="1"/>
              </p:cNvSpPr>
              <p:nvPr/>
            </p:nvSpPr>
            <p:spPr bwMode="auto">
              <a:xfrm>
                <a:off x="2264" y="88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7" name="Line 137"/>
              <p:cNvSpPr>
                <a:spLocks noChangeShapeType="1"/>
              </p:cNvSpPr>
              <p:nvPr/>
            </p:nvSpPr>
            <p:spPr bwMode="auto">
              <a:xfrm>
                <a:off x="2296" y="88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8" name="Line 138"/>
              <p:cNvSpPr>
                <a:spLocks noChangeShapeType="1"/>
              </p:cNvSpPr>
              <p:nvPr/>
            </p:nvSpPr>
            <p:spPr bwMode="auto">
              <a:xfrm>
                <a:off x="2328" y="88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9" name="Rectangle 139"/>
              <p:cNvSpPr>
                <a:spLocks noChangeArrowheads="1"/>
              </p:cNvSpPr>
              <p:nvPr/>
            </p:nvSpPr>
            <p:spPr bwMode="auto">
              <a:xfrm>
                <a:off x="2206" y="855"/>
                <a:ext cx="31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10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00" name="Line 140"/>
              <p:cNvSpPr>
                <a:spLocks noChangeShapeType="1"/>
              </p:cNvSpPr>
              <p:nvPr/>
            </p:nvSpPr>
            <p:spPr bwMode="auto">
              <a:xfrm>
                <a:off x="2238" y="881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1" name="Rectangle 141"/>
              <p:cNvSpPr>
                <a:spLocks noChangeArrowheads="1"/>
              </p:cNvSpPr>
              <p:nvPr/>
            </p:nvSpPr>
            <p:spPr bwMode="auto">
              <a:xfrm>
                <a:off x="2360" y="998"/>
                <a:ext cx="25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bnlg1879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202" name="Line 142"/>
              <p:cNvSpPr>
                <a:spLocks noChangeShapeType="1"/>
              </p:cNvSpPr>
              <p:nvPr/>
            </p:nvSpPr>
            <p:spPr bwMode="auto">
              <a:xfrm>
                <a:off x="2264" y="103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3" name="Line 143"/>
              <p:cNvSpPr>
                <a:spLocks noChangeShapeType="1"/>
              </p:cNvSpPr>
              <p:nvPr/>
            </p:nvSpPr>
            <p:spPr bwMode="auto">
              <a:xfrm>
                <a:off x="2296" y="103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4" name="Line 144"/>
              <p:cNvSpPr>
                <a:spLocks noChangeShapeType="1"/>
              </p:cNvSpPr>
              <p:nvPr/>
            </p:nvSpPr>
            <p:spPr bwMode="auto">
              <a:xfrm>
                <a:off x="2328" y="103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5" name="Rectangle 145"/>
              <p:cNvSpPr>
                <a:spLocks noChangeArrowheads="1"/>
              </p:cNvSpPr>
              <p:nvPr/>
            </p:nvSpPr>
            <p:spPr bwMode="auto">
              <a:xfrm>
                <a:off x="2206" y="1005"/>
                <a:ext cx="31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24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06" name="Line 146"/>
              <p:cNvSpPr>
                <a:spLocks noChangeShapeType="1"/>
              </p:cNvSpPr>
              <p:nvPr/>
            </p:nvSpPr>
            <p:spPr bwMode="auto">
              <a:xfrm>
                <a:off x="2238" y="1031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7" name="Rectangle 147"/>
              <p:cNvSpPr>
                <a:spLocks noChangeArrowheads="1"/>
              </p:cNvSpPr>
              <p:nvPr/>
            </p:nvSpPr>
            <p:spPr bwMode="auto">
              <a:xfrm>
                <a:off x="2360" y="1056"/>
                <a:ext cx="25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rz474a </a:t>
                </a:r>
              </a:p>
            </p:txBody>
          </p:sp>
          <p:sp>
            <p:nvSpPr>
              <p:cNvPr id="1208" name="Line 148"/>
              <p:cNvSpPr>
                <a:spLocks noChangeShapeType="1"/>
              </p:cNvSpPr>
              <p:nvPr/>
            </p:nvSpPr>
            <p:spPr bwMode="auto">
              <a:xfrm>
                <a:off x="2264" y="111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9" name="Line 149"/>
              <p:cNvSpPr>
                <a:spLocks noChangeShapeType="1"/>
              </p:cNvSpPr>
              <p:nvPr/>
            </p:nvSpPr>
            <p:spPr bwMode="auto">
              <a:xfrm>
                <a:off x="2296" y="111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0" name="Line 150"/>
              <p:cNvSpPr>
                <a:spLocks noChangeShapeType="1"/>
              </p:cNvSpPr>
              <p:nvPr/>
            </p:nvSpPr>
            <p:spPr bwMode="auto">
              <a:xfrm>
                <a:off x="2328" y="111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1" name="Rectangle 151"/>
              <p:cNvSpPr>
                <a:spLocks noChangeArrowheads="1"/>
              </p:cNvSpPr>
              <p:nvPr/>
            </p:nvSpPr>
            <p:spPr bwMode="auto">
              <a:xfrm>
                <a:off x="2206" y="1088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13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12" name="Line 152"/>
              <p:cNvSpPr>
                <a:spLocks noChangeShapeType="1"/>
              </p:cNvSpPr>
              <p:nvPr/>
            </p:nvSpPr>
            <p:spPr bwMode="auto">
              <a:xfrm>
                <a:off x="2238" y="1114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3" name="Rectangle 153"/>
              <p:cNvSpPr>
                <a:spLocks noChangeArrowheads="1"/>
              </p:cNvSpPr>
              <p:nvPr/>
            </p:nvSpPr>
            <p:spPr bwMode="auto">
              <a:xfrm>
                <a:off x="2360" y="1204"/>
                <a:ext cx="23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umc1705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214" name="Line 154"/>
              <p:cNvSpPr>
                <a:spLocks noChangeShapeType="1"/>
              </p:cNvSpPr>
              <p:nvPr/>
            </p:nvSpPr>
            <p:spPr bwMode="auto">
              <a:xfrm>
                <a:off x="2264" y="12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5" name="Line 155"/>
              <p:cNvSpPr>
                <a:spLocks noChangeShapeType="1"/>
              </p:cNvSpPr>
              <p:nvPr/>
            </p:nvSpPr>
            <p:spPr bwMode="auto">
              <a:xfrm>
                <a:off x="2296" y="12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6" name="Line 156"/>
              <p:cNvSpPr>
                <a:spLocks noChangeShapeType="1"/>
              </p:cNvSpPr>
              <p:nvPr/>
            </p:nvSpPr>
            <p:spPr bwMode="auto">
              <a:xfrm>
                <a:off x="2328" y="12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7" name="Rectangle 157"/>
              <p:cNvSpPr>
                <a:spLocks noChangeArrowheads="1"/>
              </p:cNvSpPr>
              <p:nvPr/>
            </p:nvSpPr>
            <p:spPr bwMode="auto">
              <a:xfrm>
                <a:off x="2206" y="1226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21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18" name="Line 158"/>
              <p:cNvSpPr>
                <a:spLocks noChangeShapeType="1"/>
              </p:cNvSpPr>
              <p:nvPr/>
            </p:nvSpPr>
            <p:spPr bwMode="auto">
              <a:xfrm>
                <a:off x="2238" y="1252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9" name="Rectangle 159"/>
              <p:cNvSpPr>
                <a:spLocks noChangeArrowheads="1"/>
              </p:cNvSpPr>
              <p:nvPr/>
            </p:nvSpPr>
            <p:spPr bwMode="auto">
              <a:xfrm>
                <a:off x="2360" y="1327"/>
                <a:ext cx="270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bnl4_36</a:t>
                </a:r>
              </a:p>
            </p:txBody>
          </p:sp>
          <p:sp>
            <p:nvSpPr>
              <p:cNvPr id="1220" name="Line 160"/>
              <p:cNvSpPr>
                <a:spLocks noChangeShapeType="1"/>
              </p:cNvSpPr>
              <p:nvPr/>
            </p:nvSpPr>
            <p:spPr bwMode="auto">
              <a:xfrm>
                <a:off x="2264" y="138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1" name="Line 161"/>
              <p:cNvSpPr>
                <a:spLocks noChangeShapeType="1"/>
              </p:cNvSpPr>
              <p:nvPr/>
            </p:nvSpPr>
            <p:spPr bwMode="auto">
              <a:xfrm>
                <a:off x="2296" y="138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2" name="Line 162"/>
              <p:cNvSpPr>
                <a:spLocks noChangeShapeType="1"/>
              </p:cNvSpPr>
              <p:nvPr/>
            </p:nvSpPr>
            <p:spPr bwMode="auto">
              <a:xfrm>
                <a:off x="2328" y="138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3" name="Rectangle 163"/>
              <p:cNvSpPr>
                <a:spLocks noChangeArrowheads="1"/>
              </p:cNvSpPr>
              <p:nvPr/>
            </p:nvSpPr>
            <p:spPr bwMode="auto">
              <a:xfrm>
                <a:off x="2206" y="1360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21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24" name="Line 164"/>
              <p:cNvSpPr>
                <a:spLocks noChangeShapeType="1"/>
              </p:cNvSpPr>
              <p:nvPr/>
            </p:nvSpPr>
            <p:spPr bwMode="auto">
              <a:xfrm>
                <a:off x="2238" y="1386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5" name="Rectangle 165"/>
              <p:cNvSpPr>
                <a:spLocks noChangeArrowheads="1"/>
              </p:cNvSpPr>
              <p:nvPr/>
            </p:nvSpPr>
            <p:spPr bwMode="auto">
              <a:xfrm>
                <a:off x="2360" y="1405"/>
                <a:ext cx="25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bnlg1892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226" name="Line 166"/>
              <p:cNvSpPr>
                <a:spLocks noChangeShapeType="1"/>
              </p:cNvSpPr>
              <p:nvPr/>
            </p:nvSpPr>
            <p:spPr bwMode="auto">
              <a:xfrm>
                <a:off x="2264" y="143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7" name="Line 167"/>
              <p:cNvSpPr>
                <a:spLocks noChangeShapeType="1"/>
              </p:cNvSpPr>
              <p:nvPr/>
            </p:nvSpPr>
            <p:spPr bwMode="auto">
              <a:xfrm>
                <a:off x="2296" y="143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8" name="Line 168"/>
              <p:cNvSpPr>
                <a:spLocks noChangeShapeType="1"/>
              </p:cNvSpPr>
              <p:nvPr/>
            </p:nvSpPr>
            <p:spPr bwMode="auto">
              <a:xfrm>
                <a:off x="2328" y="143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9" name="Rectangle 169"/>
              <p:cNvSpPr>
                <a:spLocks noChangeArrowheads="1"/>
              </p:cNvSpPr>
              <p:nvPr/>
            </p:nvSpPr>
            <p:spPr bwMode="auto">
              <a:xfrm>
                <a:off x="2222" y="1412"/>
                <a:ext cx="12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8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30" name="Line 170"/>
              <p:cNvSpPr>
                <a:spLocks noChangeShapeType="1"/>
              </p:cNvSpPr>
              <p:nvPr/>
            </p:nvSpPr>
            <p:spPr bwMode="auto">
              <a:xfrm>
                <a:off x="2238" y="1437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1" name="Rectangle 171"/>
              <p:cNvSpPr>
                <a:spLocks noChangeArrowheads="1"/>
              </p:cNvSpPr>
              <p:nvPr/>
            </p:nvSpPr>
            <p:spPr bwMode="auto">
              <a:xfrm>
                <a:off x="2360" y="1458"/>
                <a:ext cx="25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bnlg1208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232" name="Line 172"/>
              <p:cNvSpPr>
                <a:spLocks noChangeShapeType="1"/>
              </p:cNvSpPr>
              <p:nvPr/>
            </p:nvSpPr>
            <p:spPr bwMode="auto">
              <a:xfrm>
                <a:off x="2264" y="146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3" name="Line 173"/>
              <p:cNvSpPr>
                <a:spLocks noChangeShapeType="1"/>
              </p:cNvSpPr>
              <p:nvPr/>
            </p:nvSpPr>
            <p:spPr bwMode="auto">
              <a:xfrm>
                <a:off x="2296" y="1463"/>
                <a:ext cx="3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4" name="Line 174"/>
              <p:cNvSpPr>
                <a:spLocks noChangeShapeType="1"/>
              </p:cNvSpPr>
              <p:nvPr/>
            </p:nvSpPr>
            <p:spPr bwMode="auto">
              <a:xfrm>
                <a:off x="2328" y="146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5" name="Rectangle 175"/>
              <p:cNvSpPr>
                <a:spLocks noChangeArrowheads="1"/>
              </p:cNvSpPr>
              <p:nvPr/>
            </p:nvSpPr>
            <p:spPr bwMode="auto">
              <a:xfrm>
                <a:off x="2360" y="1525"/>
                <a:ext cx="3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bnl5_71a </a:t>
                </a:r>
              </a:p>
            </p:txBody>
          </p:sp>
          <p:sp>
            <p:nvSpPr>
              <p:cNvPr id="1236" name="Line 176"/>
              <p:cNvSpPr>
                <a:spLocks noChangeShapeType="1"/>
              </p:cNvSpPr>
              <p:nvPr/>
            </p:nvSpPr>
            <p:spPr bwMode="auto">
              <a:xfrm>
                <a:off x="2264" y="158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7" name="Line 177"/>
              <p:cNvSpPr>
                <a:spLocks noChangeShapeType="1"/>
              </p:cNvSpPr>
              <p:nvPr/>
            </p:nvSpPr>
            <p:spPr bwMode="auto">
              <a:xfrm>
                <a:off x="2296" y="158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8" name="Line 178"/>
              <p:cNvSpPr>
                <a:spLocks noChangeShapeType="1"/>
              </p:cNvSpPr>
              <p:nvPr/>
            </p:nvSpPr>
            <p:spPr bwMode="auto">
              <a:xfrm>
                <a:off x="2328" y="158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9" name="Rectangle 179"/>
              <p:cNvSpPr>
                <a:spLocks noChangeArrowheads="1"/>
              </p:cNvSpPr>
              <p:nvPr/>
            </p:nvSpPr>
            <p:spPr bwMode="auto">
              <a:xfrm>
                <a:off x="2206" y="1558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19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40" name="Line 180"/>
              <p:cNvSpPr>
                <a:spLocks noChangeShapeType="1"/>
              </p:cNvSpPr>
              <p:nvPr/>
            </p:nvSpPr>
            <p:spPr bwMode="auto">
              <a:xfrm>
                <a:off x="2238" y="1584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1" name="Rectangle 181"/>
              <p:cNvSpPr>
                <a:spLocks noChangeArrowheads="1"/>
              </p:cNvSpPr>
              <p:nvPr/>
            </p:nvSpPr>
            <p:spPr bwMode="auto">
              <a:xfrm>
                <a:off x="2360" y="1622"/>
                <a:ext cx="27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ph333597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242" name="Line 182"/>
              <p:cNvSpPr>
                <a:spLocks noChangeShapeType="1"/>
              </p:cNvSpPr>
              <p:nvPr/>
            </p:nvSpPr>
            <p:spPr bwMode="auto">
              <a:xfrm>
                <a:off x="2264" y="165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3" name="Line 183"/>
              <p:cNvSpPr>
                <a:spLocks noChangeShapeType="1"/>
              </p:cNvSpPr>
              <p:nvPr/>
            </p:nvSpPr>
            <p:spPr bwMode="auto">
              <a:xfrm>
                <a:off x="2296" y="165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4" name="Line 184"/>
              <p:cNvSpPr>
                <a:spLocks noChangeShapeType="1"/>
              </p:cNvSpPr>
              <p:nvPr/>
            </p:nvSpPr>
            <p:spPr bwMode="auto">
              <a:xfrm>
                <a:off x="2328" y="165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5" name="Rectangle 185"/>
              <p:cNvSpPr>
                <a:spLocks noChangeArrowheads="1"/>
              </p:cNvSpPr>
              <p:nvPr/>
            </p:nvSpPr>
            <p:spPr bwMode="auto">
              <a:xfrm>
                <a:off x="2206" y="1628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11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46" name="Line 186"/>
              <p:cNvSpPr>
                <a:spLocks noChangeShapeType="1"/>
              </p:cNvSpPr>
              <p:nvPr/>
            </p:nvSpPr>
            <p:spPr bwMode="auto">
              <a:xfrm>
                <a:off x="2238" y="1654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7" name="Rectangle 187"/>
              <p:cNvSpPr>
                <a:spLocks noChangeArrowheads="1"/>
              </p:cNvSpPr>
              <p:nvPr/>
            </p:nvSpPr>
            <p:spPr bwMode="auto">
              <a:xfrm>
                <a:off x="2360" y="1787"/>
                <a:ext cx="30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umc126a</a:t>
                </a:r>
              </a:p>
            </p:txBody>
          </p:sp>
          <p:sp>
            <p:nvSpPr>
              <p:cNvPr id="1248" name="Line 188"/>
              <p:cNvSpPr>
                <a:spLocks noChangeShapeType="1"/>
              </p:cNvSpPr>
              <p:nvPr/>
            </p:nvSpPr>
            <p:spPr bwMode="auto">
              <a:xfrm>
                <a:off x="2264" y="184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9" name="Line 189"/>
              <p:cNvSpPr>
                <a:spLocks noChangeShapeType="1"/>
              </p:cNvSpPr>
              <p:nvPr/>
            </p:nvSpPr>
            <p:spPr bwMode="auto">
              <a:xfrm>
                <a:off x="2296" y="184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0" name="Line 190"/>
              <p:cNvSpPr>
                <a:spLocks noChangeShapeType="1"/>
              </p:cNvSpPr>
              <p:nvPr/>
            </p:nvSpPr>
            <p:spPr bwMode="auto">
              <a:xfrm>
                <a:off x="2328" y="184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1" name="Rectangle 191"/>
              <p:cNvSpPr>
                <a:spLocks noChangeArrowheads="1"/>
              </p:cNvSpPr>
              <p:nvPr/>
            </p:nvSpPr>
            <p:spPr bwMode="auto">
              <a:xfrm>
                <a:off x="2206" y="1820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30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52" name="Line 192"/>
              <p:cNvSpPr>
                <a:spLocks noChangeShapeType="1"/>
              </p:cNvSpPr>
              <p:nvPr/>
            </p:nvSpPr>
            <p:spPr bwMode="auto">
              <a:xfrm>
                <a:off x="2238" y="1846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3" name="Rectangle 193"/>
              <p:cNvSpPr>
                <a:spLocks noChangeArrowheads="1"/>
              </p:cNvSpPr>
              <p:nvPr/>
            </p:nvSpPr>
            <p:spPr bwMode="auto">
              <a:xfrm>
                <a:off x="2360" y="1940"/>
                <a:ext cx="2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umc108 </a:t>
                </a:r>
              </a:p>
            </p:txBody>
          </p:sp>
          <p:sp>
            <p:nvSpPr>
              <p:cNvPr id="1254" name="Line 194"/>
              <p:cNvSpPr>
                <a:spLocks noChangeShapeType="1"/>
              </p:cNvSpPr>
              <p:nvPr/>
            </p:nvSpPr>
            <p:spPr bwMode="auto">
              <a:xfrm>
                <a:off x="2264" y="199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5" name="Line 195"/>
              <p:cNvSpPr>
                <a:spLocks noChangeShapeType="1"/>
              </p:cNvSpPr>
              <p:nvPr/>
            </p:nvSpPr>
            <p:spPr bwMode="auto">
              <a:xfrm>
                <a:off x="2296" y="199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6" name="Line 196"/>
              <p:cNvSpPr>
                <a:spLocks noChangeShapeType="1"/>
              </p:cNvSpPr>
              <p:nvPr/>
            </p:nvSpPr>
            <p:spPr bwMode="auto">
              <a:xfrm>
                <a:off x="2328" y="199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7" name="Rectangle 197"/>
              <p:cNvSpPr>
                <a:spLocks noChangeArrowheads="1"/>
              </p:cNvSpPr>
              <p:nvPr/>
            </p:nvSpPr>
            <p:spPr bwMode="auto">
              <a:xfrm>
                <a:off x="2206" y="1973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24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58" name="Line 198"/>
              <p:cNvSpPr>
                <a:spLocks noChangeShapeType="1"/>
              </p:cNvSpPr>
              <p:nvPr/>
            </p:nvSpPr>
            <p:spPr bwMode="auto">
              <a:xfrm>
                <a:off x="2238" y="1999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9" name="Rectangle 199"/>
              <p:cNvSpPr>
                <a:spLocks noChangeArrowheads="1"/>
              </p:cNvSpPr>
              <p:nvPr/>
            </p:nvSpPr>
            <p:spPr bwMode="auto">
              <a:xfrm>
                <a:off x="2360" y="2143"/>
                <a:ext cx="25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bnlg1836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260" name="Line 200"/>
              <p:cNvSpPr>
                <a:spLocks noChangeShapeType="1"/>
              </p:cNvSpPr>
              <p:nvPr/>
            </p:nvSpPr>
            <p:spPr bwMode="auto">
              <a:xfrm>
                <a:off x="2264" y="217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1" name="Line 201"/>
              <p:cNvSpPr>
                <a:spLocks noChangeShapeType="1"/>
              </p:cNvSpPr>
              <p:nvPr/>
            </p:nvSpPr>
            <p:spPr bwMode="auto">
              <a:xfrm>
                <a:off x="2296" y="217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2" name="Line 202"/>
              <p:cNvSpPr>
                <a:spLocks noChangeShapeType="1"/>
              </p:cNvSpPr>
              <p:nvPr/>
            </p:nvSpPr>
            <p:spPr bwMode="auto">
              <a:xfrm>
                <a:off x="2328" y="217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3" name="Rectangle 203"/>
              <p:cNvSpPr>
                <a:spLocks noChangeArrowheads="1"/>
              </p:cNvSpPr>
              <p:nvPr/>
            </p:nvSpPr>
            <p:spPr bwMode="auto">
              <a:xfrm>
                <a:off x="2206" y="2149"/>
                <a:ext cx="31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27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64" name="Line 204"/>
              <p:cNvSpPr>
                <a:spLocks noChangeShapeType="1"/>
              </p:cNvSpPr>
              <p:nvPr/>
            </p:nvSpPr>
            <p:spPr bwMode="auto">
              <a:xfrm>
                <a:off x="2238" y="2175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5" name="Rectangle 205"/>
              <p:cNvSpPr>
                <a:spLocks noChangeArrowheads="1"/>
              </p:cNvSpPr>
              <p:nvPr/>
            </p:nvSpPr>
            <p:spPr bwMode="auto">
              <a:xfrm>
                <a:off x="2360" y="2397"/>
                <a:ext cx="270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bnlg118</a:t>
                </a:r>
              </a:p>
            </p:txBody>
          </p:sp>
          <p:sp>
            <p:nvSpPr>
              <p:cNvPr id="1266" name="Line 206"/>
              <p:cNvSpPr>
                <a:spLocks noChangeShapeType="1"/>
              </p:cNvSpPr>
              <p:nvPr/>
            </p:nvSpPr>
            <p:spPr bwMode="auto">
              <a:xfrm>
                <a:off x="2264" y="242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7" name="Line 207"/>
              <p:cNvSpPr>
                <a:spLocks noChangeShapeType="1"/>
              </p:cNvSpPr>
              <p:nvPr/>
            </p:nvSpPr>
            <p:spPr bwMode="auto">
              <a:xfrm>
                <a:off x="2296" y="242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8" name="Line 208"/>
              <p:cNvSpPr>
                <a:spLocks noChangeShapeType="1"/>
              </p:cNvSpPr>
              <p:nvPr/>
            </p:nvSpPr>
            <p:spPr bwMode="auto">
              <a:xfrm>
                <a:off x="2328" y="242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9" name="Rectangle 209"/>
              <p:cNvSpPr>
                <a:spLocks noChangeArrowheads="1"/>
              </p:cNvSpPr>
              <p:nvPr/>
            </p:nvSpPr>
            <p:spPr bwMode="auto">
              <a:xfrm>
                <a:off x="2206" y="2402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40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70" name="Line 210"/>
              <p:cNvSpPr>
                <a:spLocks noChangeShapeType="1"/>
              </p:cNvSpPr>
              <p:nvPr/>
            </p:nvSpPr>
            <p:spPr bwMode="auto">
              <a:xfrm>
                <a:off x="2238" y="2428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1" name="Rectangle 211"/>
              <p:cNvSpPr>
                <a:spLocks noChangeArrowheads="1"/>
              </p:cNvSpPr>
              <p:nvPr/>
            </p:nvSpPr>
            <p:spPr bwMode="auto">
              <a:xfrm>
                <a:off x="2360" y="2565"/>
                <a:ext cx="23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umc1225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272" name="Line 212"/>
              <p:cNvSpPr>
                <a:spLocks noChangeShapeType="1"/>
              </p:cNvSpPr>
              <p:nvPr/>
            </p:nvSpPr>
            <p:spPr bwMode="auto">
              <a:xfrm>
                <a:off x="2264" y="259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3" name="Line 213"/>
              <p:cNvSpPr>
                <a:spLocks noChangeShapeType="1"/>
              </p:cNvSpPr>
              <p:nvPr/>
            </p:nvSpPr>
            <p:spPr bwMode="auto">
              <a:xfrm>
                <a:off x="2296" y="259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4" name="Line 214"/>
              <p:cNvSpPr>
                <a:spLocks noChangeShapeType="1"/>
              </p:cNvSpPr>
              <p:nvPr/>
            </p:nvSpPr>
            <p:spPr bwMode="auto">
              <a:xfrm>
                <a:off x="2328" y="259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5" name="Rectangle 215"/>
              <p:cNvSpPr>
                <a:spLocks noChangeArrowheads="1"/>
              </p:cNvSpPr>
              <p:nvPr/>
            </p:nvSpPr>
            <p:spPr bwMode="auto">
              <a:xfrm>
                <a:off x="2206" y="2570"/>
                <a:ext cx="30" cy="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27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76" name="Line 216"/>
              <p:cNvSpPr>
                <a:spLocks noChangeShapeType="1"/>
              </p:cNvSpPr>
              <p:nvPr/>
            </p:nvSpPr>
            <p:spPr bwMode="auto">
              <a:xfrm>
                <a:off x="2238" y="2597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7" name="Rectangle 217"/>
              <p:cNvSpPr>
                <a:spLocks noChangeArrowheads="1"/>
              </p:cNvSpPr>
              <p:nvPr/>
            </p:nvSpPr>
            <p:spPr bwMode="auto">
              <a:xfrm>
                <a:off x="2360" y="2744"/>
                <a:ext cx="21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bnlg389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278" name="Line 218"/>
              <p:cNvSpPr>
                <a:spLocks noChangeShapeType="1"/>
              </p:cNvSpPr>
              <p:nvPr/>
            </p:nvSpPr>
            <p:spPr bwMode="auto">
              <a:xfrm>
                <a:off x="2264" y="277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9" name="Line 219"/>
              <p:cNvSpPr>
                <a:spLocks noChangeShapeType="1"/>
              </p:cNvSpPr>
              <p:nvPr/>
            </p:nvSpPr>
            <p:spPr bwMode="auto">
              <a:xfrm>
                <a:off x="2296" y="277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0" name="Line 220"/>
              <p:cNvSpPr>
                <a:spLocks noChangeShapeType="1"/>
              </p:cNvSpPr>
              <p:nvPr/>
            </p:nvSpPr>
            <p:spPr bwMode="auto">
              <a:xfrm>
                <a:off x="2328" y="277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1" name="Rectangle 221"/>
              <p:cNvSpPr>
                <a:spLocks noChangeArrowheads="1"/>
              </p:cNvSpPr>
              <p:nvPr/>
            </p:nvSpPr>
            <p:spPr bwMode="auto">
              <a:xfrm>
                <a:off x="2206" y="2750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28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282" name="Line 222"/>
              <p:cNvSpPr>
                <a:spLocks noChangeShapeType="1"/>
              </p:cNvSpPr>
              <p:nvPr/>
            </p:nvSpPr>
            <p:spPr bwMode="auto">
              <a:xfrm>
                <a:off x="2238" y="2776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3" name="Group 223"/>
            <p:cNvGrpSpPr>
              <a:grpSpLocks/>
            </p:cNvGrpSpPr>
            <p:nvPr/>
          </p:nvGrpSpPr>
          <p:grpSpPr bwMode="auto">
            <a:xfrm>
              <a:off x="2848" y="243"/>
              <a:ext cx="461" cy="2359"/>
              <a:chOff x="2704" y="259"/>
              <a:chExt cx="461" cy="2359"/>
            </a:xfrm>
          </p:grpSpPr>
          <p:sp>
            <p:nvSpPr>
              <p:cNvPr id="1053" name="Rectangle 224"/>
              <p:cNvSpPr>
                <a:spLocks noChangeArrowheads="1"/>
              </p:cNvSpPr>
              <p:nvPr/>
            </p:nvSpPr>
            <p:spPr bwMode="auto">
              <a:xfrm>
                <a:off x="2763" y="281"/>
                <a:ext cx="14" cy="2178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1054" name="Rectangle 225"/>
              <p:cNvSpPr>
                <a:spLocks noChangeArrowheads="1"/>
              </p:cNvSpPr>
              <p:nvPr/>
            </p:nvSpPr>
            <p:spPr bwMode="auto">
              <a:xfrm>
                <a:off x="2755" y="2479"/>
                <a:ext cx="17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400">
                    <a:solidFill>
                      <a:srgbClr val="000000"/>
                    </a:solidFill>
                    <a:latin typeface="Times New Roman" charset="0"/>
                  </a:rPr>
                  <a:t>6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055" name="Rectangle 226"/>
              <p:cNvSpPr>
                <a:spLocks noChangeArrowheads="1"/>
              </p:cNvSpPr>
              <p:nvPr/>
            </p:nvSpPr>
            <p:spPr bwMode="auto">
              <a:xfrm>
                <a:off x="2755" y="2510"/>
                <a:ext cx="321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00"/>
                    </a:solidFill>
                    <a:latin typeface="Times New Roman" charset="0"/>
                  </a:rPr>
                  <a:t>(333 cM) 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1056" name="Rectangle 227"/>
              <p:cNvSpPr>
                <a:spLocks noChangeArrowheads="1"/>
              </p:cNvSpPr>
              <p:nvPr/>
            </p:nvSpPr>
            <p:spPr bwMode="auto">
              <a:xfrm>
                <a:off x="2858" y="259"/>
                <a:ext cx="25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bnlg1043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57" name="Line 228"/>
              <p:cNvSpPr>
                <a:spLocks noChangeShapeType="1"/>
              </p:cNvSpPr>
              <p:nvPr/>
            </p:nvSpPr>
            <p:spPr bwMode="auto">
              <a:xfrm>
                <a:off x="2762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8" name="Line 229"/>
              <p:cNvSpPr>
                <a:spLocks noChangeShapeType="1"/>
              </p:cNvSpPr>
              <p:nvPr/>
            </p:nvSpPr>
            <p:spPr bwMode="auto">
              <a:xfrm>
                <a:off x="2794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9" name="Line 230"/>
              <p:cNvSpPr>
                <a:spLocks noChangeShapeType="1"/>
              </p:cNvSpPr>
              <p:nvPr/>
            </p:nvSpPr>
            <p:spPr bwMode="auto">
              <a:xfrm>
                <a:off x="2826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0" name="Rectangle 231"/>
              <p:cNvSpPr>
                <a:spLocks noChangeArrowheads="1"/>
              </p:cNvSpPr>
              <p:nvPr/>
            </p:nvSpPr>
            <p:spPr bwMode="auto">
              <a:xfrm>
                <a:off x="2720" y="280"/>
                <a:ext cx="12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0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061" name="Line 232"/>
              <p:cNvSpPr>
                <a:spLocks noChangeShapeType="1"/>
              </p:cNvSpPr>
              <p:nvPr/>
            </p:nvSpPr>
            <p:spPr bwMode="auto">
              <a:xfrm>
                <a:off x="2736" y="306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2" name="Rectangle 233"/>
              <p:cNvSpPr>
                <a:spLocks noChangeArrowheads="1"/>
              </p:cNvSpPr>
              <p:nvPr/>
            </p:nvSpPr>
            <p:spPr bwMode="auto">
              <a:xfrm>
                <a:off x="2858" y="320"/>
                <a:ext cx="210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bnlg161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63" name="Line 234"/>
              <p:cNvSpPr>
                <a:spLocks noChangeShapeType="1"/>
              </p:cNvSpPr>
              <p:nvPr/>
            </p:nvSpPr>
            <p:spPr bwMode="auto">
              <a:xfrm>
                <a:off x="2762" y="32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4" name="Line 235"/>
              <p:cNvSpPr>
                <a:spLocks noChangeShapeType="1"/>
              </p:cNvSpPr>
              <p:nvPr/>
            </p:nvSpPr>
            <p:spPr bwMode="auto">
              <a:xfrm>
                <a:off x="2794" y="328"/>
                <a:ext cx="32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5" name="Line 236"/>
              <p:cNvSpPr>
                <a:spLocks noChangeShapeType="1"/>
              </p:cNvSpPr>
              <p:nvPr/>
            </p:nvSpPr>
            <p:spPr bwMode="auto">
              <a:xfrm>
                <a:off x="2826" y="33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6" name="Rectangle 237"/>
              <p:cNvSpPr>
                <a:spLocks noChangeArrowheads="1"/>
              </p:cNvSpPr>
              <p:nvPr/>
            </p:nvSpPr>
            <p:spPr bwMode="auto">
              <a:xfrm>
                <a:off x="2858" y="423"/>
                <a:ext cx="287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umc85a </a:t>
                </a:r>
              </a:p>
            </p:txBody>
          </p:sp>
          <p:sp>
            <p:nvSpPr>
              <p:cNvPr id="1067" name="Line 238"/>
              <p:cNvSpPr>
                <a:spLocks noChangeShapeType="1"/>
              </p:cNvSpPr>
              <p:nvPr/>
            </p:nvSpPr>
            <p:spPr bwMode="auto">
              <a:xfrm>
                <a:off x="2762" y="48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8" name="Line 239"/>
              <p:cNvSpPr>
                <a:spLocks noChangeShapeType="1"/>
              </p:cNvSpPr>
              <p:nvPr/>
            </p:nvSpPr>
            <p:spPr bwMode="auto">
              <a:xfrm>
                <a:off x="2794" y="48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9" name="Line 240"/>
              <p:cNvSpPr>
                <a:spLocks noChangeShapeType="1"/>
              </p:cNvSpPr>
              <p:nvPr/>
            </p:nvSpPr>
            <p:spPr bwMode="auto">
              <a:xfrm>
                <a:off x="2826" y="48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0" name="Rectangle 241"/>
              <p:cNvSpPr>
                <a:spLocks noChangeArrowheads="1"/>
              </p:cNvSpPr>
              <p:nvPr/>
            </p:nvSpPr>
            <p:spPr bwMode="auto">
              <a:xfrm>
                <a:off x="2704" y="459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24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071" name="Line 242"/>
              <p:cNvSpPr>
                <a:spLocks noChangeShapeType="1"/>
              </p:cNvSpPr>
              <p:nvPr/>
            </p:nvSpPr>
            <p:spPr bwMode="auto">
              <a:xfrm>
                <a:off x="2736" y="485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2" name="Rectangle 243"/>
              <p:cNvSpPr>
                <a:spLocks noChangeArrowheads="1"/>
              </p:cNvSpPr>
              <p:nvPr/>
            </p:nvSpPr>
            <p:spPr bwMode="auto">
              <a:xfrm>
                <a:off x="2858" y="540"/>
                <a:ext cx="23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umc1006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73" name="Line 244"/>
              <p:cNvSpPr>
                <a:spLocks noChangeShapeType="1"/>
              </p:cNvSpPr>
              <p:nvPr/>
            </p:nvSpPr>
            <p:spPr bwMode="auto">
              <a:xfrm>
                <a:off x="2762" y="59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4" name="Line 245"/>
              <p:cNvSpPr>
                <a:spLocks noChangeShapeType="1"/>
              </p:cNvSpPr>
              <p:nvPr/>
            </p:nvSpPr>
            <p:spPr bwMode="auto">
              <a:xfrm>
                <a:off x="2794" y="59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5" name="Line 246"/>
              <p:cNvSpPr>
                <a:spLocks noChangeShapeType="1"/>
              </p:cNvSpPr>
              <p:nvPr/>
            </p:nvSpPr>
            <p:spPr bwMode="auto">
              <a:xfrm>
                <a:off x="2826" y="59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6" name="Rectangle 247"/>
              <p:cNvSpPr>
                <a:spLocks noChangeArrowheads="1"/>
              </p:cNvSpPr>
              <p:nvPr/>
            </p:nvSpPr>
            <p:spPr bwMode="auto">
              <a:xfrm>
                <a:off x="2704" y="567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17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077" name="Line 248"/>
              <p:cNvSpPr>
                <a:spLocks noChangeShapeType="1"/>
              </p:cNvSpPr>
              <p:nvPr/>
            </p:nvSpPr>
            <p:spPr bwMode="auto">
              <a:xfrm>
                <a:off x="2736" y="593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8" name="Rectangle 249"/>
              <p:cNvSpPr>
                <a:spLocks noChangeArrowheads="1"/>
              </p:cNvSpPr>
              <p:nvPr/>
            </p:nvSpPr>
            <p:spPr bwMode="auto">
              <a:xfrm>
                <a:off x="2858" y="604"/>
                <a:ext cx="23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umc1595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79" name="Line 250"/>
              <p:cNvSpPr>
                <a:spLocks noChangeShapeType="1"/>
              </p:cNvSpPr>
              <p:nvPr/>
            </p:nvSpPr>
            <p:spPr bwMode="auto">
              <a:xfrm>
                <a:off x="2762" y="65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0" name="Line 251"/>
              <p:cNvSpPr>
                <a:spLocks noChangeShapeType="1"/>
              </p:cNvSpPr>
              <p:nvPr/>
            </p:nvSpPr>
            <p:spPr bwMode="auto">
              <a:xfrm>
                <a:off x="2794" y="65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1" name="Line 252"/>
              <p:cNvSpPr>
                <a:spLocks noChangeShapeType="1"/>
              </p:cNvSpPr>
              <p:nvPr/>
            </p:nvSpPr>
            <p:spPr bwMode="auto">
              <a:xfrm>
                <a:off x="2826" y="65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2" name="Rectangle 253"/>
              <p:cNvSpPr>
                <a:spLocks noChangeArrowheads="1"/>
              </p:cNvSpPr>
              <p:nvPr/>
            </p:nvSpPr>
            <p:spPr bwMode="auto">
              <a:xfrm>
                <a:off x="2704" y="631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10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083" name="Line 254"/>
              <p:cNvSpPr>
                <a:spLocks noChangeShapeType="1"/>
              </p:cNvSpPr>
              <p:nvPr/>
            </p:nvSpPr>
            <p:spPr bwMode="auto">
              <a:xfrm>
                <a:off x="2736" y="657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4" name="Rectangle 255"/>
              <p:cNvSpPr>
                <a:spLocks noChangeArrowheads="1"/>
              </p:cNvSpPr>
              <p:nvPr/>
            </p:nvSpPr>
            <p:spPr bwMode="auto">
              <a:xfrm>
                <a:off x="2858" y="661"/>
                <a:ext cx="287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umc65a </a:t>
                </a:r>
              </a:p>
            </p:txBody>
          </p:sp>
          <p:sp>
            <p:nvSpPr>
              <p:cNvPr id="1085" name="Line 256"/>
              <p:cNvSpPr>
                <a:spLocks noChangeShapeType="1"/>
              </p:cNvSpPr>
              <p:nvPr/>
            </p:nvSpPr>
            <p:spPr bwMode="auto">
              <a:xfrm>
                <a:off x="2762" y="72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6" name="Line 257"/>
              <p:cNvSpPr>
                <a:spLocks noChangeShapeType="1"/>
              </p:cNvSpPr>
              <p:nvPr/>
            </p:nvSpPr>
            <p:spPr bwMode="auto">
              <a:xfrm>
                <a:off x="2794" y="72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7" name="Line 258"/>
              <p:cNvSpPr>
                <a:spLocks noChangeShapeType="1"/>
              </p:cNvSpPr>
              <p:nvPr/>
            </p:nvSpPr>
            <p:spPr bwMode="auto">
              <a:xfrm>
                <a:off x="2826" y="72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8" name="Rectangle 259"/>
              <p:cNvSpPr>
                <a:spLocks noChangeArrowheads="1"/>
              </p:cNvSpPr>
              <p:nvPr/>
            </p:nvSpPr>
            <p:spPr bwMode="auto">
              <a:xfrm>
                <a:off x="2704" y="698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11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089" name="Line 260"/>
              <p:cNvSpPr>
                <a:spLocks noChangeShapeType="1"/>
              </p:cNvSpPr>
              <p:nvPr/>
            </p:nvSpPr>
            <p:spPr bwMode="auto">
              <a:xfrm>
                <a:off x="2736" y="724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0" name="Rectangle 261"/>
              <p:cNvSpPr>
                <a:spLocks noChangeArrowheads="1"/>
              </p:cNvSpPr>
              <p:nvPr/>
            </p:nvSpPr>
            <p:spPr bwMode="auto">
              <a:xfrm>
                <a:off x="2858" y="799"/>
                <a:ext cx="15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nc009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91" name="Line 262"/>
              <p:cNvSpPr>
                <a:spLocks noChangeShapeType="1"/>
              </p:cNvSpPr>
              <p:nvPr/>
            </p:nvSpPr>
            <p:spPr bwMode="auto">
              <a:xfrm>
                <a:off x="2762" y="8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2" name="Line 263"/>
              <p:cNvSpPr>
                <a:spLocks noChangeShapeType="1"/>
              </p:cNvSpPr>
              <p:nvPr/>
            </p:nvSpPr>
            <p:spPr bwMode="auto">
              <a:xfrm>
                <a:off x="2794" y="8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3" name="Line 264"/>
              <p:cNvSpPr>
                <a:spLocks noChangeShapeType="1"/>
              </p:cNvSpPr>
              <p:nvPr/>
            </p:nvSpPr>
            <p:spPr bwMode="auto">
              <a:xfrm>
                <a:off x="2826" y="8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4" name="Rectangle 265"/>
              <p:cNvSpPr>
                <a:spLocks noChangeArrowheads="1"/>
              </p:cNvSpPr>
              <p:nvPr/>
            </p:nvSpPr>
            <p:spPr bwMode="auto">
              <a:xfrm>
                <a:off x="2704" y="826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20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095" name="Line 266"/>
              <p:cNvSpPr>
                <a:spLocks noChangeShapeType="1"/>
              </p:cNvSpPr>
              <p:nvPr/>
            </p:nvSpPr>
            <p:spPr bwMode="auto">
              <a:xfrm>
                <a:off x="2736" y="852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6" name="Rectangle 267"/>
              <p:cNvSpPr>
                <a:spLocks noChangeArrowheads="1"/>
              </p:cNvSpPr>
              <p:nvPr/>
            </p:nvSpPr>
            <p:spPr bwMode="auto">
              <a:xfrm>
                <a:off x="2858" y="964"/>
                <a:ext cx="227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umc21</a:t>
                </a:r>
              </a:p>
            </p:txBody>
          </p:sp>
          <p:sp>
            <p:nvSpPr>
              <p:cNvPr id="1097" name="Line 268"/>
              <p:cNvSpPr>
                <a:spLocks noChangeShapeType="1"/>
              </p:cNvSpPr>
              <p:nvPr/>
            </p:nvSpPr>
            <p:spPr bwMode="auto">
              <a:xfrm>
                <a:off x="2762" y="102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8" name="Line 269"/>
              <p:cNvSpPr>
                <a:spLocks noChangeShapeType="1"/>
              </p:cNvSpPr>
              <p:nvPr/>
            </p:nvSpPr>
            <p:spPr bwMode="auto">
              <a:xfrm>
                <a:off x="2794" y="102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9" name="Line 270"/>
              <p:cNvSpPr>
                <a:spLocks noChangeShapeType="1"/>
              </p:cNvSpPr>
              <p:nvPr/>
            </p:nvSpPr>
            <p:spPr bwMode="auto">
              <a:xfrm>
                <a:off x="2826" y="102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0" name="Rectangle 271"/>
              <p:cNvSpPr>
                <a:spLocks noChangeArrowheads="1"/>
              </p:cNvSpPr>
              <p:nvPr/>
            </p:nvSpPr>
            <p:spPr bwMode="auto">
              <a:xfrm>
                <a:off x="2704" y="999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27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01" name="Line 272"/>
              <p:cNvSpPr>
                <a:spLocks noChangeShapeType="1"/>
              </p:cNvSpPr>
              <p:nvPr/>
            </p:nvSpPr>
            <p:spPr bwMode="auto">
              <a:xfrm>
                <a:off x="2736" y="1025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2" name="Rectangle 273"/>
              <p:cNvSpPr>
                <a:spLocks noChangeArrowheads="1"/>
              </p:cNvSpPr>
              <p:nvPr/>
            </p:nvSpPr>
            <p:spPr bwMode="auto">
              <a:xfrm>
                <a:off x="2858" y="1103"/>
                <a:ext cx="25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bnlg2249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03" name="Line 274"/>
              <p:cNvSpPr>
                <a:spLocks noChangeShapeType="1"/>
              </p:cNvSpPr>
              <p:nvPr/>
            </p:nvSpPr>
            <p:spPr bwMode="auto">
              <a:xfrm>
                <a:off x="2762" y="115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4" name="Line 275"/>
              <p:cNvSpPr>
                <a:spLocks noChangeShapeType="1"/>
              </p:cNvSpPr>
              <p:nvPr/>
            </p:nvSpPr>
            <p:spPr bwMode="auto">
              <a:xfrm>
                <a:off x="2794" y="115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5" name="Line 276"/>
              <p:cNvSpPr>
                <a:spLocks noChangeShapeType="1"/>
              </p:cNvSpPr>
              <p:nvPr/>
            </p:nvSpPr>
            <p:spPr bwMode="auto">
              <a:xfrm>
                <a:off x="2826" y="115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6" name="Rectangle 277"/>
              <p:cNvSpPr>
                <a:spLocks noChangeArrowheads="1"/>
              </p:cNvSpPr>
              <p:nvPr/>
            </p:nvSpPr>
            <p:spPr bwMode="auto">
              <a:xfrm>
                <a:off x="2704" y="1131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20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07" name="Line 278"/>
              <p:cNvSpPr>
                <a:spLocks noChangeShapeType="1"/>
              </p:cNvSpPr>
              <p:nvPr/>
            </p:nvSpPr>
            <p:spPr bwMode="auto">
              <a:xfrm>
                <a:off x="2736" y="1156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8" name="Rectangle 279"/>
              <p:cNvSpPr>
                <a:spLocks noChangeArrowheads="1"/>
              </p:cNvSpPr>
              <p:nvPr/>
            </p:nvSpPr>
            <p:spPr bwMode="auto">
              <a:xfrm>
                <a:off x="2858" y="1199"/>
                <a:ext cx="23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umc1020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09" name="Line 280"/>
              <p:cNvSpPr>
                <a:spLocks noChangeShapeType="1"/>
              </p:cNvSpPr>
              <p:nvPr/>
            </p:nvSpPr>
            <p:spPr bwMode="auto">
              <a:xfrm>
                <a:off x="2762" y="12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0" name="Line 281"/>
              <p:cNvSpPr>
                <a:spLocks noChangeShapeType="1"/>
              </p:cNvSpPr>
              <p:nvPr/>
            </p:nvSpPr>
            <p:spPr bwMode="auto">
              <a:xfrm>
                <a:off x="2794" y="12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1" name="Line 282"/>
              <p:cNvSpPr>
                <a:spLocks noChangeShapeType="1"/>
              </p:cNvSpPr>
              <p:nvPr/>
            </p:nvSpPr>
            <p:spPr bwMode="auto">
              <a:xfrm>
                <a:off x="2826" y="12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2" name="Rectangle 283"/>
              <p:cNvSpPr>
                <a:spLocks noChangeArrowheads="1"/>
              </p:cNvSpPr>
              <p:nvPr/>
            </p:nvSpPr>
            <p:spPr bwMode="auto">
              <a:xfrm>
                <a:off x="2704" y="1225"/>
                <a:ext cx="30" cy="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15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13" name="Line 284"/>
              <p:cNvSpPr>
                <a:spLocks noChangeShapeType="1"/>
              </p:cNvSpPr>
              <p:nvPr/>
            </p:nvSpPr>
            <p:spPr bwMode="auto">
              <a:xfrm>
                <a:off x="2736" y="1252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4" name="Rectangle 285"/>
              <p:cNvSpPr>
                <a:spLocks noChangeArrowheads="1"/>
              </p:cNvSpPr>
              <p:nvPr/>
            </p:nvSpPr>
            <p:spPr bwMode="auto">
              <a:xfrm>
                <a:off x="2858" y="1342"/>
                <a:ext cx="15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nc013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15" name="Line 286"/>
              <p:cNvSpPr>
                <a:spLocks noChangeShapeType="1"/>
              </p:cNvSpPr>
              <p:nvPr/>
            </p:nvSpPr>
            <p:spPr bwMode="auto">
              <a:xfrm>
                <a:off x="2762" y="139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6" name="Line 287"/>
              <p:cNvSpPr>
                <a:spLocks noChangeShapeType="1"/>
              </p:cNvSpPr>
              <p:nvPr/>
            </p:nvSpPr>
            <p:spPr bwMode="auto">
              <a:xfrm>
                <a:off x="2794" y="139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7" name="Line 288"/>
              <p:cNvSpPr>
                <a:spLocks noChangeShapeType="1"/>
              </p:cNvSpPr>
              <p:nvPr/>
            </p:nvSpPr>
            <p:spPr bwMode="auto">
              <a:xfrm>
                <a:off x="2826" y="139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8" name="Rectangle 289"/>
              <p:cNvSpPr>
                <a:spLocks noChangeArrowheads="1"/>
              </p:cNvSpPr>
              <p:nvPr/>
            </p:nvSpPr>
            <p:spPr bwMode="auto">
              <a:xfrm>
                <a:off x="2704" y="1368"/>
                <a:ext cx="31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22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19" name="Line 290"/>
              <p:cNvSpPr>
                <a:spLocks noChangeShapeType="1"/>
              </p:cNvSpPr>
              <p:nvPr/>
            </p:nvSpPr>
            <p:spPr bwMode="auto">
              <a:xfrm>
                <a:off x="2736" y="1395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0" name="Rectangle 291"/>
              <p:cNvSpPr>
                <a:spLocks noChangeArrowheads="1"/>
              </p:cNvSpPr>
              <p:nvPr/>
            </p:nvSpPr>
            <p:spPr bwMode="auto">
              <a:xfrm>
                <a:off x="2858" y="1519"/>
                <a:ext cx="2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umc38a </a:t>
                </a:r>
              </a:p>
            </p:txBody>
          </p:sp>
          <p:sp>
            <p:nvSpPr>
              <p:cNvPr id="1121" name="Line 292"/>
              <p:cNvSpPr>
                <a:spLocks noChangeShapeType="1"/>
              </p:cNvSpPr>
              <p:nvPr/>
            </p:nvSpPr>
            <p:spPr bwMode="auto">
              <a:xfrm>
                <a:off x="2762" y="158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2" name="Line 293"/>
              <p:cNvSpPr>
                <a:spLocks noChangeShapeType="1"/>
              </p:cNvSpPr>
              <p:nvPr/>
            </p:nvSpPr>
            <p:spPr bwMode="auto">
              <a:xfrm>
                <a:off x="2794" y="158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3" name="Line 294"/>
              <p:cNvSpPr>
                <a:spLocks noChangeShapeType="1"/>
              </p:cNvSpPr>
              <p:nvPr/>
            </p:nvSpPr>
            <p:spPr bwMode="auto">
              <a:xfrm>
                <a:off x="2826" y="158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4" name="Rectangle 295"/>
              <p:cNvSpPr>
                <a:spLocks noChangeArrowheads="1"/>
              </p:cNvSpPr>
              <p:nvPr/>
            </p:nvSpPr>
            <p:spPr bwMode="auto">
              <a:xfrm>
                <a:off x="2704" y="1555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29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25" name="Line 296"/>
              <p:cNvSpPr>
                <a:spLocks noChangeShapeType="1"/>
              </p:cNvSpPr>
              <p:nvPr/>
            </p:nvSpPr>
            <p:spPr bwMode="auto">
              <a:xfrm>
                <a:off x="2736" y="1581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6" name="Rectangle 297"/>
              <p:cNvSpPr>
                <a:spLocks noChangeArrowheads="1"/>
              </p:cNvSpPr>
              <p:nvPr/>
            </p:nvSpPr>
            <p:spPr bwMode="auto">
              <a:xfrm>
                <a:off x="2858" y="1749"/>
                <a:ext cx="30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umc132a</a:t>
                </a:r>
              </a:p>
            </p:txBody>
          </p:sp>
          <p:sp>
            <p:nvSpPr>
              <p:cNvPr id="1127" name="Line 298"/>
              <p:cNvSpPr>
                <a:spLocks noChangeShapeType="1"/>
              </p:cNvSpPr>
              <p:nvPr/>
            </p:nvSpPr>
            <p:spPr bwMode="auto">
              <a:xfrm>
                <a:off x="2762" y="181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" name="Line 299"/>
              <p:cNvSpPr>
                <a:spLocks noChangeShapeType="1"/>
              </p:cNvSpPr>
              <p:nvPr/>
            </p:nvSpPr>
            <p:spPr bwMode="auto">
              <a:xfrm>
                <a:off x="2794" y="181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9" name="Line 300"/>
              <p:cNvSpPr>
                <a:spLocks noChangeShapeType="1"/>
              </p:cNvSpPr>
              <p:nvPr/>
            </p:nvSpPr>
            <p:spPr bwMode="auto">
              <a:xfrm>
                <a:off x="2826" y="181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0" name="Rectangle 301"/>
              <p:cNvSpPr>
                <a:spLocks noChangeArrowheads="1"/>
              </p:cNvSpPr>
              <p:nvPr/>
            </p:nvSpPr>
            <p:spPr bwMode="auto">
              <a:xfrm>
                <a:off x="2704" y="1785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36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31" name="Line 302"/>
              <p:cNvSpPr>
                <a:spLocks noChangeShapeType="1"/>
              </p:cNvSpPr>
              <p:nvPr/>
            </p:nvSpPr>
            <p:spPr bwMode="auto">
              <a:xfrm>
                <a:off x="2736" y="1811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2" name="Rectangle 303"/>
              <p:cNvSpPr>
                <a:spLocks noChangeArrowheads="1"/>
              </p:cNvSpPr>
              <p:nvPr/>
            </p:nvSpPr>
            <p:spPr bwMode="auto">
              <a:xfrm>
                <a:off x="2858" y="1817"/>
                <a:ext cx="19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phi070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33" name="Line 304"/>
              <p:cNvSpPr>
                <a:spLocks noChangeShapeType="1"/>
              </p:cNvSpPr>
              <p:nvPr/>
            </p:nvSpPr>
            <p:spPr bwMode="auto">
              <a:xfrm>
                <a:off x="2762" y="184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4" name="Line 305"/>
              <p:cNvSpPr>
                <a:spLocks noChangeShapeType="1"/>
              </p:cNvSpPr>
              <p:nvPr/>
            </p:nvSpPr>
            <p:spPr bwMode="auto">
              <a:xfrm>
                <a:off x="2794" y="184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5" name="Line 306"/>
              <p:cNvSpPr>
                <a:spLocks noChangeShapeType="1"/>
              </p:cNvSpPr>
              <p:nvPr/>
            </p:nvSpPr>
            <p:spPr bwMode="auto">
              <a:xfrm>
                <a:off x="2826" y="184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6" name="Rectangle 307"/>
              <p:cNvSpPr>
                <a:spLocks noChangeArrowheads="1"/>
              </p:cNvSpPr>
              <p:nvPr/>
            </p:nvSpPr>
            <p:spPr bwMode="auto">
              <a:xfrm>
                <a:off x="2720" y="1823"/>
                <a:ext cx="12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6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37" name="Line 308"/>
              <p:cNvSpPr>
                <a:spLocks noChangeShapeType="1"/>
              </p:cNvSpPr>
              <p:nvPr/>
            </p:nvSpPr>
            <p:spPr bwMode="auto">
              <a:xfrm>
                <a:off x="2736" y="1849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8" name="Rectangle 309"/>
              <p:cNvSpPr>
                <a:spLocks noChangeArrowheads="1"/>
              </p:cNvSpPr>
              <p:nvPr/>
            </p:nvSpPr>
            <p:spPr bwMode="auto">
              <a:xfrm>
                <a:off x="2858" y="2123"/>
                <a:ext cx="23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umc1897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39" name="Line 310"/>
              <p:cNvSpPr>
                <a:spLocks noChangeShapeType="1"/>
              </p:cNvSpPr>
              <p:nvPr/>
            </p:nvSpPr>
            <p:spPr bwMode="auto">
              <a:xfrm>
                <a:off x="2762" y="217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0" name="Line 311"/>
              <p:cNvSpPr>
                <a:spLocks noChangeShapeType="1"/>
              </p:cNvSpPr>
              <p:nvPr/>
            </p:nvSpPr>
            <p:spPr bwMode="auto">
              <a:xfrm>
                <a:off x="2794" y="217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1" name="Line 312"/>
              <p:cNvSpPr>
                <a:spLocks noChangeShapeType="1"/>
              </p:cNvSpPr>
              <p:nvPr/>
            </p:nvSpPr>
            <p:spPr bwMode="auto">
              <a:xfrm>
                <a:off x="2826" y="217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2" name="Rectangle 313"/>
              <p:cNvSpPr>
                <a:spLocks noChangeArrowheads="1"/>
              </p:cNvSpPr>
              <p:nvPr/>
            </p:nvSpPr>
            <p:spPr bwMode="auto">
              <a:xfrm>
                <a:off x="2704" y="2148"/>
                <a:ext cx="31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51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43" name="Line 314"/>
              <p:cNvSpPr>
                <a:spLocks noChangeShapeType="1"/>
              </p:cNvSpPr>
              <p:nvPr/>
            </p:nvSpPr>
            <p:spPr bwMode="auto">
              <a:xfrm>
                <a:off x="2736" y="2175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4" name="Rectangle 315"/>
              <p:cNvSpPr>
                <a:spLocks noChangeArrowheads="1"/>
              </p:cNvSpPr>
              <p:nvPr/>
            </p:nvSpPr>
            <p:spPr bwMode="auto">
              <a:xfrm>
                <a:off x="2858" y="2165"/>
                <a:ext cx="25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bnlg1740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45" name="Line 316"/>
              <p:cNvSpPr>
                <a:spLocks noChangeShapeType="1"/>
              </p:cNvSpPr>
              <p:nvPr/>
            </p:nvSpPr>
            <p:spPr bwMode="auto">
              <a:xfrm>
                <a:off x="2762" y="221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6" name="Line 317"/>
              <p:cNvSpPr>
                <a:spLocks noChangeShapeType="1"/>
              </p:cNvSpPr>
              <p:nvPr/>
            </p:nvSpPr>
            <p:spPr bwMode="auto">
              <a:xfrm>
                <a:off x="2794" y="221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7" name="Line 318"/>
              <p:cNvSpPr>
                <a:spLocks noChangeShapeType="1"/>
              </p:cNvSpPr>
              <p:nvPr/>
            </p:nvSpPr>
            <p:spPr bwMode="auto">
              <a:xfrm>
                <a:off x="2826" y="221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8" name="Rectangle 319"/>
              <p:cNvSpPr>
                <a:spLocks noChangeArrowheads="1"/>
              </p:cNvSpPr>
              <p:nvPr/>
            </p:nvSpPr>
            <p:spPr bwMode="auto">
              <a:xfrm>
                <a:off x="2720" y="2191"/>
                <a:ext cx="12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7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49" name="Line 320"/>
              <p:cNvSpPr>
                <a:spLocks noChangeShapeType="1"/>
              </p:cNvSpPr>
              <p:nvPr/>
            </p:nvSpPr>
            <p:spPr bwMode="auto">
              <a:xfrm>
                <a:off x="2736" y="2217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0" name="Rectangle 321"/>
              <p:cNvSpPr>
                <a:spLocks noChangeArrowheads="1"/>
              </p:cNvSpPr>
              <p:nvPr/>
            </p:nvSpPr>
            <p:spPr bwMode="auto">
              <a:xfrm>
                <a:off x="2858" y="2298"/>
                <a:ext cx="25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bnlg1136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51" name="Line 322"/>
              <p:cNvSpPr>
                <a:spLocks noChangeShapeType="1"/>
              </p:cNvSpPr>
              <p:nvPr/>
            </p:nvSpPr>
            <p:spPr bwMode="auto">
              <a:xfrm>
                <a:off x="2762" y="235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2" name="Line 323"/>
              <p:cNvSpPr>
                <a:spLocks noChangeShapeType="1"/>
              </p:cNvSpPr>
              <p:nvPr/>
            </p:nvSpPr>
            <p:spPr bwMode="auto">
              <a:xfrm>
                <a:off x="2794" y="235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3" name="Line 324"/>
              <p:cNvSpPr>
                <a:spLocks noChangeShapeType="1"/>
              </p:cNvSpPr>
              <p:nvPr/>
            </p:nvSpPr>
            <p:spPr bwMode="auto">
              <a:xfrm>
                <a:off x="2826" y="235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4" name="Rectangle 325"/>
              <p:cNvSpPr>
                <a:spLocks noChangeArrowheads="1"/>
              </p:cNvSpPr>
              <p:nvPr/>
            </p:nvSpPr>
            <p:spPr bwMode="auto">
              <a:xfrm>
                <a:off x="2704" y="2325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21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55" name="Line 326"/>
              <p:cNvSpPr>
                <a:spLocks noChangeShapeType="1"/>
              </p:cNvSpPr>
              <p:nvPr/>
            </p:nvSpPr>
            <p:spPr bwMode="auto">
              <a:xfrm>
                <a:off x="2736" y="2351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" name="Rectangle 327"/>
              <p:cNvSpPr>
                <a:spLocks noChangeArrowheads="1"/>
              </p:cNvSpPr>
              <p:nvPr/>
            </p:nvSpPr>
            <p:spPr bwMode="auto">
              <a:xfrm>
                <a:off x="2858" y="2348"/>
                <a:ext cx="23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umc1653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157" name="Line 328"/>
              <p:cNvSpPr>
                <a:spLocks noChangeShapeType="1"/>
              </p:cNvSpPr>
              <p:nvPr/>
            </p:nvSpPr>
            <p:spPr bwMode="auto">
              <a:xfrm>
                <a:off x="2762" y="238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" name="Line 329"/>
              <p:cNvSpPr>
                <a:spLocks noChangeShapeType="1"/>
              </p:cNvSpPr>
              <p:nvPr/>
            </p:nvSpPr>
            <p:spPr bwMode="auto">
              <a:xfrm>
                <a:off x="2794" y="2380"/>
                <a:ext cx="3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" name="Line 330"/>
              <p:cNvSpPr>
                <a:spLocks noChangeShapeType="1"/>
              </p:cNvSpPr>
              <p:nvPr/>
            </p:nvSpPr>
            <p:spPr bwMode="auto">
              <a:xfrm>
                <a:off x="2826" y="238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" name="Rectangle 331"/>
              <p:cNvSpPr>
                <a:spLocks noChangeArrowheads="1"/>
              </p:cNvSpPr>
              <p:nvPr/>
            </p:nvSpPr>
            <p:spPr bwMode="auto">
              <a:xfrm>
                <a:off x="2720" y="2354"/>
                <a:ext cx="12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5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61" name="Line 332"/>
              <p:cNvSpPr>
                <a:spLocks noChangeShapeType="1"/>
              </p:cNvSpPr>
              <p:nvPr/>
            </p:nvSpPr>
            <p:spPr bwMode="auto">
              <a:xfrm>
                <a:off x="2736" y="2380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2" name="Rectangle 333"/>
              <p:cNvSpPr>
                <a:spLocks noChangeArrowheads="1"/>
              </p:cNvSpPr>
              <p:nvPr/>
            </p:nvSpPr>
            <p:spPr bwMode="auto">
              <a:xfrm>
                <a:off x="2858" y="2393"/>
                <a:ext cx="30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umc1127</a:t>
                </a:r>
              </a:p>
            </p:txBody>
          </p:sp>
          <p:sp>
            <p:nvSpPr>
              <p:cNvPr id="1163" name="Line 334"/>
              <p:cNvSpPr>
                <a:spLocks noChangeShapeType="1"/>
              </p:cNvSpPr>
              <p:nvPr/>
            </p:nvSpPr>
            <p:spPr bwMode="auto">
              <a:xfrm>
                <a:off x="2762" y="243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4" name="Line 335"/>
              <p:cNvSpPr>
                <a:spLocks noChangeShapeType="1"/>
              </p:cNvSpPr>
              <p:nvPr/>
            </p:nvSpPr>
            <p:spPr bwMode="auto">
              <a:xfrm>
                <a:off x="2794" y="243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5" name="Line 336"/>
              <p:cNvSpPr>
                <a:spLocks noChangeShapeType="1"/>
              </p:cNvSpPr>
              <p:nvPr/>
            </p:nvSpPr>
            <p:spPr bwMode="auto">
              <a:xfrm>
                <a:off x="2826" y="243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6" name="Rectangle 337"/>
              <p:cNvSpPr>
                <a:spLocks noChangeArrowheads="1"/>
              </p:cNvSpPr>
              <p:nvPr/>
            </p:nvSpPr>
            <p:spPr bwMode="auto">
              <a:xfrm>
                <a:off x="2720" y="2408"/>
                <a:ext cx="12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8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167" name="Line 338"/>
              <p:cNvSpPr>
                <a:spLocks noChangeShapeType="1"/>
              </p:cNvSpPr>
              <p:nvPr/>
            </p:nvSpPr>
            <p:spPr bwMode="auto">
              <a:xfrm>
                <a:off x="2736" y="2434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84" name="Text Box 340"/>
            <p:cNvSpPr txBox="1">
              <a:spLocks noChangeAspect="1" noChangeArrowheads="1"/>
            </p:cNvSpPr>
            <p:nvPr/>
          </p:nvSpPr>
          <p:spPr bwMode="auto">
            <a:xfrm>
              <a:off x="95" y="0"/>
              <a:ext cx="285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GB" sz="1800" b="1">
                  <a:latin typeface="Times New Roman" charset="0"/>
                </a:rPr>
                <a:t>1</a:t>
              </a:r>
            </a:p>
          </p:txBody>
        </p:sp>
        <p:sp>
          <p:nvSpPr>
            <p:cNvPr id="85" name="Rectangle 341"/>
            <p:cNvSpPr>
              <a:spLocks noChangeArrowheads="1"/>
            </p:cNvSpPr>
            <p:nvPr/>
          </p:nvSpPr>
          <p:spPr bwMode="auto">
            <a:xfrm>
              <a:off x="649" y="265"/>
              <a:ext cx="27" cy="2519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86" name="Rectangle 342"/>
            <p:cNvSpPr>
              <a:spLocks noChangeArrowheads="1"/>
            </p:cNvSpPr>
            <p:nvPr/>
          </p:nvSpPr>
          <p:spPr bwMode="auto">
            <a:xfrm>
              <a:off x="643" y="2805"/>
              <a:ext cx="17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400">
                  <a:solidFill>
                    <a:srgbClr val="000000"/>
                  </a:solidFill>
                  <a:latin typeface="Times New Roman" charset="0"/>
                </a:rPr>
                <a:t>2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87" name="Rectangle 343"/>
            <p:cNvSpPr>
              <a:spLocks noChangeArrowheads="1"/>
            </p:cNvSpPr>
            <p:nvPr/>
          </p:nvSpPr>
          <p:spPr bwMode="auto">
            <a:xfrm>
              <a:off x="559" y="2863"/>
              <a:ext cx="32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00"/>
                  </a:solidFill>
                  <a:latin typeface="Times New Roman" charset="0"/>
                </a:rPr>
                <a:t>(386 cM) </a:t>
              </a:r>
              <a:endParaRPr lang="en-GB" sz="1000">
                <a:latin typeface="Times New Roman" charset="0"/>
              </a:endParaRPr>
            </a:p>
          </p:txBody>
        </p:sp>
        <p:sp>
          <p:nvSpPr>
            <p:cNvPr id="88" name="Line 344"/>
            <p:cNvSpPr>
              <a:spLocks noChangeShapeType="1"/>
            </p:cNvSpPr>
            <p:nvPr/>
          </p:nvSpPr>
          <p:spPr bwMode="auto">
            <a:xfrm>
              <a:off x="648" y="29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Line 345"/>
            <p:cNvSpPr>
              <a:spLocks noChangeShapeType="1"/>
            </p:cNvSpPr>
            <p:nvPr/>
          </p:nvSpPr>
          <p:spPr bwMode="auto">
            <a:xfrm>
              <a:off x="680" y="29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Line 346"/>
            <p:cNvSpPr>
              <a:spLocks noChangeShapeType="1"/>
            </p:cNvSpPr>
            <p:nvPr/>
          </p:nvSpPr>
          <p:spPr bwMode="auto">
            <a:xfrm>
              <a:off x="712" y="29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Rectangle 347"/>
            <p:cNvSpPr>
              <a:spLocks noChangeArrowheads="1"/>
            </p:cNvSpPr>
            <p:nvPr/>
          </p:nvSpPr>
          <p:spPr bwMode="auto">
            <a:xfrm>
              <a:off x="607" y="264"/>
              <a:ext cx="1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92" name="Line 348"/>
            <p:cNvSpPr>
              <a:spLocks noChangeShapeType="1"/>
            </p:cNvSpPr>
            <p:nvPr/>
          </p:nvSpPr>
          <p:spPr bwMode="auto">
            <a:xfrm>
              <a:off x="623" y="290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Line 349"/>
            <p:cNvSpPr>
              <a:spLocks noChangeShapeType="1"/>
            </p:cNvSpPr>
            <p:nvPr/>
          </p:nvSpPr>
          <p:spPr bwMode="auto">
            <a:xfrm>
              <a:off x="648" y="408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Line 350"/>
            <p:cNvSpPr>
              <a:spLocks noChangeShapeType="1"/>
            </p:cNvSpPr>
            <p:nvPr/>
          </p:nvSpPr>
          <p:spPr bwMode="auto">
            <a:xfrm>
              <a:off x="680" y="408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Line 351"/>
            <p:cNvSpPr>
              <a:spLocks noChangeShapeType="1"/>
            </p:cNvSpPr>
            <p:nvPr/>
          </p:nvSpPr>
          <p:spPr bwMode="auto">
            <a:xfrm>
              <a:off x="712" y="408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Line 353"/>
            <p:cNvSpPr>
              <a:spLocks noChangeShapeType="1"/>
            </p:cNvSpPr>
            <p:nvPr/>
          </p:nvSpPr>
          <p:spPr bwMode="auto">
            <a:xfrm>
              <a:off x="623" y="408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Line 354"/>
            <p:cNvSpPr>
              <a:spLocks noChangeShapeType="1"/>
            </p:cNvSpPr>
            <p:nvPr/>
          </p:nvSpPr>
          <p:spPr bwMode="auto">
            <a:xfrm>
              <a:off x="648" y="517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Line 355"/>
            <p:cNvSpPr>
              <a:spLocks noChangeShapeType="1"/>
            </p:cNvSpPr>
            <p:nvPr/>
          </p:nvSpPr>
          <p:spPr bwMode="auto">
            <a:xfrm>
              <a:off x="680" y="517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Line 356"/>
            <p:cNvSpPr>
              <a:spLocks noChangeShapeType="1"/>
            </p:cNvSpPr>
            <p:nvPr/>
          </p:nvSpPr>
          <p:spPr bwMode="auto">
            <a:xfrm>
              <a:off x="712" y="517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Rectangle 357"/>
            <p:cNvSpPr>
              <a:spLocks noChangeArrowheads="1"/>
            </p:cNvSpPr>
            <p:nvPr/>
          </p:nvSpPr>
          <p:spPr bwMode="auto">
            <a:xfrm>
              <a:off x="591" y="491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17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01" name="Line 358"/>
            <p:cNvSpPr>
              <a:spLocks noChangeShapeType="1"/>
            </p:cNvSpPr>
            <p:nvPr/>
          </p:nvSpPr>
          <p:spPr bwMode="auto">
            <a:xfrm>
              <a:off x="623" y="517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Line 359"/>
            <p:cNvSpPr>
              <a:spLocks noChangeShapeType="1"/>
            </p:cNvSpPr>
            <p:nvPr/>
          </p:nvSpPr>
          <p:spPr bwMode="auto">
            <a:xfrm>
              <a:off x="648" y="65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Line 360"/>
            <p:cNvSpPr>
              <a:spLocks noChangeShapeType="1"/>
            </p:cNvSpPr>
            <p:nvPr/>
          </p:nvSpPr>
          <p:spPr bwMode="auto">
            <a:xfrm>
              <a:off x="680" y="65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Line 361"/>
            <p:cNvSpPr>
              <a:spLocks noChangeShapeType="1"/>
            </p:cNvSpPr>
            <p:nvPr/>
          </p:nvSpPr>
          <p:spPr bwMode="auto">
            <a:xfrm>
              <a:off x="712" y="65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Rectangle 362"/>
            <p:cNvSpPr>
              <a:spLocks noChangeArrowheads="1"/>
            </p:cNvSpPr>
            <p:nvPr/>
          </p:nvSpPr>
          <p:spPr bwMode="auto">
            <a:xfrm>
              <a:off x="591" y="629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21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06" name="Line 363"/>
            <p:cNvSpPr>
              <a:spLocks noChangeShapeType="1"/>
            </p:cNvSpPr>
            <p:nvPr/>
          </p:nvSpPr>
          <p:spPr bwMode="auto">
            <a:xfrm>
              <a:off x="623" y="655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Line 364"/>
            <p:cNvSpPr>
              <a:spLocks noChangeShapeType="1"/>
            </p:cNvSpPr>
            <p:nvPr/>
          </p:nvSpPr>
          <p:spPr bwMode="auto">
            <a:xfrm>
              <a:off x="648" y="74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Line 365"/>
            <p:cNvSpPr>
              <a:spLocks noChangeShapeType="1"/>
            </p:cNvSpPr>
            <p:nvPr/>
          </p:nvSpPr>
          <p:spPr bwMode="auto">
            <a:xfrm>
              <a:off x="680" y="74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Line 366"/>
            <p:cNvSpPr>
              <a:spLocks noChangeShapeType="1"/>
            </p:cNvSpPr>
            <p:nvPr/>
          </p:nvSpPr>
          <p:spPr bwMode="auto">
            <a:xfrm>
              <a:off x="712" y="74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Rectangle 367"/>
            <p:cNvSpPr>
              <a:spLocks noChangeArrowheads="1"/>
            </p:cNvSpPr>
            <p:nvPr/>
          </p:nvSpPr>
          <p:spPr bwMode="auto">
            <a:xfrm>
              <a:off x="591" y="715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11" name="Line 368"/>
            <p:cNvSpPr>
              <a:spLocks noChangeShapeType="1"/>
            </p:cNvSpPr>
            <p:nvPr/>
          </p:nvSpPr>
          <p:spPr bwMode="auto">
            <a:xfrm>
              <a:off x="623" y="741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Rectangle 369"/>
            <p:cNvSpPr>
              <a:spLocks noChangeArrowheads="1"/>
            </p:cNvSpPr>
            <p:nvPr/>
          </p:nvSpPr>
          <p:spPr bwMode="auto">
            <a:xfrm>
              <a:off x="744" y="778"/>
              <a:ext cx="23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umc1756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113" name="Line 370"/>
            <p:cNvSpPr>
              <a:spLocks noChangeShapeType="1"/>
            </p:cNvSpPr>
            <p:nvPr/>
          </p:nvSpPr>
          <p:spPr bwMode="auto">
            <a:xfrm>
              <a:off x="648" y="834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Line 371"/>
            <p:cNvSpPr>
              <a:spLocks noChangeShapeType="1"/>
            </p:cNvSpPr>
            <p:nvPr/>
          </p:nvSpPr>
          <p:spPr bwMode="auto">
            <a:xfrm>
              <a:off x="680" y="834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Line 372"/>
            <p:cNvSpPr>
              <a:spLocks noChangeShapeType="1"/>
            </p:cNvSpPr>
            <p:nvPr/>
          </p:nvSpPr>
          <p:spPr bwMode="auto">
            <a:xfrm>
              <a:off x="712" y="834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Rectangle 373"/>
            <p:cNvSpPr>
              <a:spLocks noChangeArrowheads="1"/>
            </p:cNvSpPr>
            <p:nvPr/>
          </p:nvSpPr>
          <p:spPr bwMode="auto">
            <a:xfrm>
              <a:off x="591" y="808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17" name="Line 374"/>
            <p:cNvSpPr>
              <a:spLocks noChangeShapeType="1"/>
            </p:cNvSpPr>
            <p:nvPr/>
          </p:nvSpPr>
          <p:spPr bwMode="auto">
            <a:xfrm>
              <a:off x="623" y="834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Line 375"/>
            <p:cNvSpPr>
              <a:spLocks noChangeShapeType="1"/>
            </p:cNvSpPr>
            <p:nvPr/>
          </p:nvSpPr>
          <p:spPr bwMode="auto">
            <a:xfrm>
              <a:off x="648" y="89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Line 376"/>
            <p:cNvSpPr>
              <a:spLocks noChangeShapeType="1"/>
            </p:cNvSpPr>
            <p:nvPr/>
          </p:nvSpPr>
          <p:spPr bwMode="auto">
            <a:xfrm>
              <a:off x="680" y="89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Line 377"/>
            <p:cNvSpPr>
              <a:spLocks noChangeShapeType="1"/>
            </p:cNvSpPr>
            <p:nvPr/>
          </p:nvSpPr>
          <p:spPr bwMode="auto">
            <a:xfrm>
              <a:off x="712" y="89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Rectangle 378"/>
            <p:cNvSpPr>
              <a:spLocks noChangeArrowheads="1"/>
            </p:cNvSpPr>
            <p:nvPr/>
          </p:nvSpPr>
          <p:spPr bwMode="auto">
            <a:xfrm>
              <a:off x="591" y="869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22" name="Line 379"/>
            <p:cNvSpPr>
              <a:spLocks noChangeShapeType="1"/>
            </p:cNvSpPr>
            <p:nvPr/>
          </p:nvSpPr>
          <p:spPr bwMode="auto">
            <a:xfrm>
              <a:off x="623" y="895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Rectangle 380"/>
            <p:cNvSpPr>
              <a:spLocks noChangeArrowheads="1"/>
            </p:cNvSpPr>
            <p:nvPr/>
          </p:nvSpPr>
          <p:spPr bwMode="auto">
            <a:xfrm>
              <a:off x="744" y="925"/>
              <a:ext cx="22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umc44b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124" name="Line 381"/>
            <p:cNvSpPr>
              <a:spLocks noChangeShapeType="1"/>
            </p:cNvSpPr>
            <p:nvPr/>
          </p:nvSpPr>
          <p:spPr bwMode="auto">
            <a:xfrm>
              <a:off x="648" y="99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" name="Line 382"/>
            <p:cNvSpPr>
              <a:spLocks noChangeShapeType="1"/>
            </p:cNvSpPr>
            <p:nvPr/>
          </p:nvSpPr>
          <p:spPr bwMode="auto">
            <a:xfrm>
              <a:off x="680" y="99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Line 383"/>
            <p:cNvSpPr>
              <a:spLocks noChangeShapeType="1"/>
            </p:cNvSpPr>
            <p:nvPr/>
          </p:nvSpPr>
          <p:spPr bwMode="auto">
            <a:xfrm>
              <a:off x="712" y="99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Rectangle 384"/>
            <p:cNvSpPr>
              <a:spLocks noChangeArrowheads="1"/>
            </p:cNvSpPr>
            <p:nvPr/>
          </p:nvSpPr>
          <p:spPr bwMode="auto">
            <a:xfrm>
              <a:off x="591" y="966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15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28" name="Line 385"/>
            <p:cNvSpPr>
              <a:spLocks noChangeShapeType="1"/>
            </p:cNvSpPr>
            <p:nvPr/>
          </p:nvSpPr>
          <p:spPr bwMode="auto">
            <a:xfrm>
              <a:off x="623" y="991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Line 386"/>
            <p:cNvSpPr>
              <a:spLocks noChangeShapeType="1"/>
            </p:cNvSpPr>
            <p:nvPr/>
          </p:nvSpPr>
          <p:spPr bwMode="auto">
            <a:xfrm>
              <a:off x="648" y="101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Line 387"/>
            <p:cNvSpPr>
              <a:spLocks noChangeShapeType="1"/>
            </p:cNvSpPr>
            <p:nvPr/>
          </p:nvSpPr>
          <p:spPr bwMode="auto">
            <a:xfrm>
              <a:off x="680" y="1013"/>
              <a:ext cx="43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Line 388"/>
            <p:cNvSpPr>
              <a:spLocks noChangeShapeType="1"/>
            </p:cNvSpPr>
            <p:nvPr/>
          </p:nvSpPr>
          <p:spPr bwMode="auto">
            <a:xfrm>
              <a:off x="712" y="102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Line 389"/>
            <p:cNvSpPr>
              <a:spLocks noChangeShapeType="1"/>
            </p:cNvSpPr>
            <p:nvPr/>
          </p:nvSpPr>
          <p:spPr bwMode="auto">
            <a:xfrm>
              <a:off x="648" y="1067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Line 390"/>
            <p:cNvSpPr>
              <a:spLocks noChangeShapeType="1"/>
            </p:cNvSpPr>
            <p:nvPr/>
          </p:nvSpPr>
          <p:spPr bwMode="auto">
            <a:xfrm>
              <a:off x="680" y="1067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Line 391"/>
            <p:cNvSpPr>
              <a:spLocks noChangeShapeType="1"/>
            </p:cNvSpPr>
            <p:nvPr/>
          </p:nvSpPr>
          <p:spPr bwMode="auto">
            <a:xfrm>
              <a:off x="712" y="1067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Rectangle 392"/>
            <p:cNvSpPr>
              <a:spLocks noChangeArrowheads="1"/>
            </p:cNvSpPr>
            <p:nvPr/>
          </p:nvSpPr>
          <p:spPr bwMode="auto">
            <a:xfrm>
              <a:off x="607" y="1041"/>
              <a:ext cx="1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8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36" name="Line 393"/>
            <p:cNvSpPr>
              <a:spLocks noChangeShapeType="1"/>
            </p:cNvSpPr>
            <p:nvPr/>
          </p:nvSpPr>
          <p:spPr bwMode="auto">
            <a:xfrm>
              <a:off x="623" y="1067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Line 394"/>
            <p:cNvSpPr>
              <a:spLocks noChangeShapeType="1"/>
            </p:cNvSpPr>
            <p:nvPr/>
          </p:nvSpPr>
          <p:spPr bwMode="auto">
            <a:xfrm>
              <a:off x="648" y="124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Line 395"/>
            <p:cNvSpPr>
              <a:spLocks noChangeShapeType="1"/>
            </p:cNvSpPr>
            <p:nvPr/>
          </p:nvSpPr>
          <p:spPr bwMode="auto">
            <a:xfrm>
              <a:off x="680" y="124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Line 396"/>
            <p:cNvSpPr>
              <a:spLocks noChangeShapeType="1"/>
            </p:cNvSpPr>
            <p:nvPr/>
          </p:nvSpPr>
          <p:spPr bwMode="auto">
            <a:xfrm>
              <a:off x="712" y="124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Rectangle 397"/>
            <p:cNvSpPr>
              <a:spLocks noChangeArrowheads="1"/>
            </p:cNvSpPr>
            <p:nvPr/>
          </p:nvSpPr>
          <p:spPr bwMode="auto">
            <a:xfrm>
              <a:off x="591" y="1214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27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1" name="Line 398"/>
            <p:cNvSpPr>
              <a:spLocks noChangeShapeType="1"/>
            </p:cNvSpPr>
            <p:nvPr/>
          </p:nvSpPr>
          <p:spPr bwMode="auto">
            <a:xfrm>
              <a:off x="623" y="1240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Line 399"/>
            <p:cNvSpPr>
              <a:spLocks noChangeShapeType="1"/>
            </p:cNvSpPr>
            <p:nvPr/>
          </p:nvSpPr>
          <p:spPr bwMode="auto">
            <a:xfrm>
              <a:off x="648" y="140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Line 400"/>
            <p:cNvSpPr>
              <a:spLocks noChangeShapeType="1"/>
            </p:cNvSpPr>
            <p:nvPr/>
          </p:nvSpPr>
          <p:spPr bwMode="auto">
            <a:xfrm>
              <a:off x="680" y="140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Line 401"/>
            <p:cNvSpPr>
              <a:spLocks noChangeShapeType="1"/>
            </p:cNvSpPr>
            <p:nvPr/>
          </p:nvSpPr>
          <p:spPr bwMode="auto">
            <a:xfrm>
              <a:off x="712" y="140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Rectangle 402"/>
            <p:cNvSpPr>
              <a:spLocks noChangeArrowheads="1"/>
            </p:cNvSpPr>
            <p:nvPr/>
          </p:nvSpPr>
          <p:spPr bwMode="auto">
            <a:xfrm>
              <a:off x="591" y="1377"/>
              <a:ext cx="31" cy="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25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46" name="Line 403"/>
            <p:cNvSpPr>
              <a:spLocks noChangeShapeType="1"/>
            </p:cNvSpPr>
            <p:nvPr/>
          </p:nvSpPr>
          <p:spPr bwMode="auto">
            <a:xfrm>
              <a:off x="623" y="1403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Rectangle 404"/>
            <p:cNvSpPr>
              <a:spLocks noChangeArrowheads="1"/>
            </p:cNvSpPr>
            <p:nvPr/>
          </p:nvSpPr>
          <p:spPr bwMode="auto">
            <a:xfrm>
              <a:off x="744" y="1415"/>
              <a:ext cx="21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bnlg166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148" name="Line 405"/>
            <p:cNvSpPr>
              <a:spLocks noChangeShapeType="1"/>
            </p:cNvSpPr>
            <p:nvPr/>
          </p:nvSpPr>
          <p:spPr bwMode="auto">
            <a:xfrm>
              <a:off x="648" y="147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Line 406"/>
            <p:cNvSpPr>
              <a:spLocks noChangeShapeType="1"/>
            </p:cNvSpPr>
            <p:nvPr/>
          </p:nvSpPr>
          <p:spPr bwMode="auto">
            <a:xfrm>
              <a:off x="680" y="147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Line 407"/>
            <p:cNvSpPr>
              <a:spLocks noChangeShapeType="1"/>
            </p:cNvSpPr>
            <p:nvPr/>
          </p:nvSpPr>
          <p:spPr bwMode="auto">
            <a:xfrm>
              <a:off x="712" y="147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Rectangle 408"/>
            <p:cNvSpPr>
              <a:spLocks noChangeArrowheads="1"/>
            </p:cNvSpPr>
            <p:nvPr/>
          </p:nvSpPr>
          <p:spPr bwMode="auto">
            <a:xfrm>
              <a:off x="591" y="1445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11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52" name="Line 409"/>
            <p:cNvSpPr>
              <a:spLocks noChangeShapeType="1"/>
            </p:cNvSpPr>
            <p:nvPr/>
          </p:nvSpPr>
          <p:spPr bwMode="auto">
            <a:xfrm>
              <a:off x="623" y="1471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3" name="Line 410"/>
            <p:cNvSpPr>
              <a:spLocks noChangeShapeType="1"/>
            </p:cNvSpPr>
            <p:nvPr/>
          </p:nvSpPr>
          <p:spPr bwMode="auto">
            <a:xfrm>
              <a:off x="648" y="153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4" name="Line 411"/>
            <p:cNvSpPr>
              <a:spLocks noChangeShapeType="1"/>
            </p:cNvSpPr>
            <p:nvPr/>
          </p:nvSpPr>
          <p:spPr bwMode="auto">
            <a:xfrm>
              <a:off x="680" y="153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Line 412"/>
            <p:cNvSpPr>
              <a:spLocks noChangeShapeType="1"/>
            </p:cNvSpPr>
            <p:nvPr/>
          </p:nvSpPr>
          <p:spPr bwMode="auto">
            <a:xfrm>
              <a:off x="712" y="1531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6" name="Rectangle 413"/>
            <p:cNvSpPr>
              <a:spLocks noChangeArrowheads="1"/>
            </p:cNvSpPr>
            <p:nvPr/>
          </p:nvSpPr>
          <p:spPr bwMode="auto">
            <a:xfrm>
              <a:off x="607" y="1505"/>
              <a:ext cx="1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9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57" name="Line 414"/>
            <p:cNvSpPr>
              <a:spLocks noChangeShapeType="1"/>
            </p:cNvSpPr>
            <p:nvPr/>
          </p:nvSpPr>
          <p:spPr bwMode="auto">
            <a:xfrm>
              <a:off x="623" y="1531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Rectangle 415"/>
            <p:cNvSpPr>
              <a:spLocks noChangeArrowheads="1"/>
            </p:cNvSpPr>
            <p:nvPr/>
          </p:nvSpPr>
          <p:spPr bwMode="auto">
            <a:xfrm>
              <a:off x="744" y="1520"/>
              <a:ext cx="19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phi092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159" name="Line 416"/>
            <p:cNvSpPr>
              <a:spLocks noChangeShapeType="1"/>
            </p:cNvSpPr>
            <p:nvPr/>
          </p:nvSpPr>
          <p:spPr bwMode="auto">
            <a:xfrm>
              <a:off x="648" y="157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Line 417"/>
            <p:cNvSpPr>
              <a:spLocks noChangeShapeType="1"/>
            </p:cNvSpPr>
            <p:nvPr/>
          </p:nvSpPr>
          <p:spPr bwMode="auto">
            <a:xfrm>
              <a:off x="680" y="157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Line 418"/>
            <p:cNvSpPr>
              <a:spLocks noChangeShapeType="1"/>
            </p:cNvSpPr>
            <p:nvPr/>
          </p:nvSpPr>
          <p:spPr bwMode="auto">
            <a:xfrm>
              <a:off x="712" y="157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Rectangle 419"/>
            <p:cNvSpPr>
              <a:spLocks noChangeArrowheads="1"/>
            </p:cNvSpPr>
            <p:nvPr/>
          </p:nvSpPr>
          <p:spPr bwMode="auto">
            <a:xfrm>
              <a:off x="607" y="1547"/>
              <a:ext cx="1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6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63" name="Line 420"/>
            <p:cNvSpPr>
              <a:spLocks noChangeShapeType="1"/>
            </p:cNvSpPr>
            <p:nvPr/>
          </p:nvSpPr>
          <p:spPr bwMode="auto">
            <a:xfrm>
              <a:off x="623" y="1573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Line 421"/>
            <p:cNvSpPr>
              <a:spLocks noChangeShapeType="1"/>
            </p:cNvSpPr>
            <p:nvPr/>
          </p:nvSpPr>
          <p:spPr bwMode="auto">
            <a:xfrm>
              <a:off x="648" y="159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Line 422"/>
            <p:cNvSpPr>
              <a:spLocks noChangeShapeType="1"/>
            </p:cNvSpPr>
            <p:nvPr/>
          </p:nvSpPr>
          <p:spPr bwMode="auto">
            <a:xfrm>
              <a:off x="680" y="1595"/>
              <a:ext cx="43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Line 423"/>
            <p:cNvSpPr>
              <a:spLocks noChangeShapeType="1"/>
            </p:cNvSpPr>
            <p:nvPr/>
          </p:nvSpPr>
          <p:spPr bwMode="auto">
            <a:xfrm>
              <a:off x="712" y="160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Line 424"/>
            <p:cNvSpPr>
              <a:spLocks noChangeShapeType="1"/>
            </p:cNvSpPr>
            <p:nvPr/>
          </p:nvSpPr>
          <p:spPr bwMode="auto">
            <a:xfrm>
              <a:off x="648" y="164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Line 425"/>
            <p:cNvSpPr>
              <a:spLocks noChangeShapeType="1"/>
            </p:cNvSpPr>
            <p:nvPr/>
          </p:nvSpPr>
          <p:spPr bwMode="auto">
            <a:xfrm>
              <a:off x="680" y="164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Line 426"/>
            <p:cNvSpPr>
              <a:spLocks noChangeShapeType="1"/>
            </p:cNvSpPr>
            <p:nvPr/>
          </p:nvSpPr>
          <p:spPr bwMode="auto">
            <a:xfrm>
              <a:off x="712" y="164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Rectangle 427"/>
            <p:cNvSpPr>
              <a:spLocks noChangeArrowheads="1"/>
            </p:cNvSpPr>
            <p:nvPr/>
          </p:nvSpPr>
          <p:spPr bwMode="auto">
            <a:xfrm>
              <a:off x="607" y="1614"/>
              <a:ext cx="1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7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71" name="Line 428"/>
            <p:cNvSpPr>
              <a:spLocks noChangeShapeType="1"/>
            </p:cNvSpPr>
            <p:nvPr/>
          </p:nvSpPr>
          <p:spPr bwMode="auto">
            <a:xfrm>
              <a:off x="623" y="1640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Line 429"/>
            <p:cNvSpPr>
              <a:spLocks noChangeShapeType="1"/>
            </p:cNvSpPr>
            <p:nvPr/>
          </p:nvSpPr>
          <p:spPr bwMode="auto">
            <a:xfrm>
              <a:off x="648" y="1742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Line 430"/>
            <p:cNvSpPr>
              <a:spLocks noChangeShapeType="1"/>
            </p:cNvSpPr>
            <p:nvPr/>
          </p:nvSpPr>
          <p:spPr bwMode="auto">
            <a:xfrm>
              <a:off x="680" y="1742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Line 431"/>
            <p:cNvSpPr>
              <a:spLocks noChangeShapeType="1"/>
            </p:cNvSpPr>
            <p:nvPr/>
          </p:nvSpPr>
          <p:spPr bwMode="auto">
            <a:xfrm>
              <a:off x="712" y="1742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Rectangle 432"/>
            <p:cNvSpPr>
              <a:spLocks noChangeArrowheads="1"/>
            </p:cNvSpPr>
            <p:nvPr/>
          </p:nvSpPr>
          <p:spPr bwMode="auto">
            <a:xfrm>
              <a:off x="591" y="1716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16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76" name="Line 433"/>
            <p:cNvSpPr>
              <a:spLocks noChangeShapeType="1"/>
            </p:cNvSpPr>
            <p:nvPr/>
          </p:nvSpPr>
          <p:spPr bwMode="auto">
            <a:xfrm>
              <a:off x="623" y="1742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Rectangle 434"/>
            <p:cNvSpPr>
              <a:spLocks noChangeArrowheads="1"/>
            </p:cNvSpPr>
            <p:nvPr/>
          </p:nvSpPr>
          <p:spPr bwMode="auto">
            <a:xfrm>
              <a:off x="744" y="1762"/>
              <a:ext cx="22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700">
                  <a:solidFill>
                    <a:srgbClr val="000000"/>
                  </a:solidFill>
                  <a:latin typeface="Times New Roman" charset="0"/>
                </a:rPr>
                <a:t>bnlg2077 </a:t>
              </a:r>
              <a:endParaRPr lang="en-GB" sz="700">
                <a:latin typeface="Times New Roman" charset="0"/>
              </a:endParaRPr>
            </a:p>
          </p:txBody>
        </p:sp>
        <p:sp>
          <p:nvSpPr>
            <p:cNvPr id="178" name="Line 435"/>
            <p:cNvSpPr>
              <a:spLocks noChangeShapeType="1"/>
            </p:cNvSpPr>
            <p:nvPr/>
          </p:nvSpPr>
          <p:spPr bwMode="auto">
            <a:xfrm>
              <a:off x="648" y="180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Line 436"/>
            <p:cNvSpPr>
              <a:spLocks noChangeShapeType="1"/>
            </p:cNvSpPr>
            <p:nvPr/>
          </p:nvSpPr>
          <p:spPr bwMode="auto">
            <a:xfrm>
              <a:off x="680" y="180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Line 437"/>
            <p:cNvSpPr>
              <a:spLocks noChangeShapeType="1"/>
            </p:cNvSpPr>
            <p:nvPr/>
          </p:nvSpPr>
          <p:spPr bwMode="auto">
            <a:xfrm>
              <a:off x="712" y="180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Rectangle 438"/>
            <p:cNvSpPr>
              <a:spLocks noChangeArrowheads="1"/>
            </p:cNvSpPr>
            <p:nvPr/>
          </p:nvSpPr>
          <p:spPr bwMode="auto">
            <a:xfrm>
              <a:off x="591" y="1777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82" name="Line 439"/>
            <p:cNvSpPr>
              <a:spLocks noChangeShapeType="1"/>
            </p:cNvSpPr>
            <p:nvPr/>
          </p:nvSpPr>
          <p:spPr bwMode="auto">
            <a:xfrm>
              <a:off x="623" y="1803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Rectangle 440"/>
            <p:cNvSpPr>
              <a:spLocks noChangeArrowheads="1"/>
            </p:cNvSpPr>
            <p:nvPr/>
          </p:nvSpPr>
          <p:spPr bwMode="auto">
            <a:xfrm>
              <a:off x="744" y="1797"/>
              <a:ext cx="1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asg20</a:t>
              </a:r>
            </a:p>
          </p:txBody>
        </p:sp>
        <p:sp>
          <p:nvSpPr>
            <p:cNvPr id="184" name="Line 441"/>
            <p:cNvSpPr>
              <a:spLocks noChangeShapeType="1"/>
            </p:cNvSpPr>
            <p:nvPr/>
          </p:nvSpPr>
          <p:spPr bwMode="auto">
            <a:xfrm>
              <a:off x="648" y="1826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Line 442"/>
            <p:cNvSpPr>
              <a:spLocks noChangeShapeType="1"/>
            </p:cNvSpPr>
            <p:nvPr/>
          </p:nvSpPr>
          <p:spPr bwMode="auto">
            <a:xfrm>
              <a:off x="680" y="1826"/>
              <a:ext cx="43" cy="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Line 443"/>
            <p:cNvSpPr>
              <a:spLocks noChangeShapeType="1"/>
            </p:cNvSpPr>
            <p:nvPr/>
          </p:nvSpPr>
          <p:spPr bwMode="auto">
            <a:xfrm>
              <a:off x="712" y="183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Rectangle 444"/>
            <p:cNvSpPr>
              <a:spLocks noChangeArrowheads="1"/>
            </p:cNvSpPr>
            <p:nvPr/>
          </p:nvSpPr>
          <p:spPr bwMode="auto">
            <a:xfrm>
              <a:off x="744" y="1867"/>
              <a:ext cx="22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700">
                  <a:solidFill>
                    <a:srgbClr val="000000"/>
                  </a:solidFill>
                  <a:latin typeface="Times New Roman" charset="0"/>
                </a:rPr>
                <a:t>bnlg1721 </a:t>
              </a:r>
              <a:endParaRPr lang="en-GB" sz="700">
                <a:latin typeface="Times New Roman" charset="0"/>
              </a:endParaRPr>
            </a:p>
          </p:txBody>
        </p:sp>
        <p:sp>
          <p:nvSpPr>
            <p:cNvPr id="188" name="Line 445"/>
            <p:cNvSpPr>
              <a:spLocks noChangeShapeType="1"/>
            </p:cNvSpPr>
            <p:nvPr/>
          </p:nvSpPr>
          <p:spPr bwMode="auto">
            <a:xfrm>
              <a:off x="648" y="1899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9" name="Line 446"/>
            <p:cNvSpPr>
              <a:spLocks noChangeShapeType="1"/>
            </p:cNvSpPr>
            <p:nvPr/>
          </p:nvSpPr>
          <p:spPr bwMode="auto">
            <a:xfrm>
              <a:off x="680" y="1899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Line 447"/>
            <p:cNvSpPr>
              <a:spLocks noChangeShapeType="1"/>
            </p:cNvSpPr>
            <p:nvPr/>
          </p:nvSpPr>
          <p:spPr bwMode="auto">
            <a:xfrm>
              <a:off x="712" y="1899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Rectangle 448"/>
            <p:cNvSpPr>
              <a:spLocks noChangeArrowheads="1"/>
            </p:cNvSpPr>
            <p:nvPr/>
          </p:nvSpPr>
          <p:spPr bwMode="auto">
            <a:xfrm>
              <a:off x="591" y="1873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12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92" name="Line 449"/>
            <p:cNvSpPr>
              <a:spLocks noChangeShapeType="1"/>
            </p:cNvSpPr>
            <p:nvPr/>
          </p:nvSpPr>
          <p:spPr bwMode="auto">
            <a:xfrm>
              <a:off x="623" y="1899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Line 450"/>
            <p:cNvSpPr>
              <a:spLocks noChangeShapeType="1"/>
            </p:cNvSpPr>
            <p:nvPr/>
          </p:nvSpPr>
          <p:spPr bwMode="auto">
            <a:xfrm>
              <a:off x="648" y="196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Line 451"/>
            <p:cNvSpPr>
              <a:spLocks noChangeShapeType="1"/>
            </p:cNvSpPr>
            <p:nvPr/>
          </p:nvSpPr>
          <p:spPr bwMode="auto">
            <a:xfrm>
              <a:off x="680" y="196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Line 452"/>
            <p:cNvSpPr>
              <a:spLocks noChangeShapeType="1"/>
            </p:cNvSpPr>
            <p:nvPr/>
          </p:nvSpPr>
          <p:spPr bwMode="auto">
            <a:xfrm>
              <a:off x="712" y="1963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Rectangle 453"/>
            <p:cNvSpPr>
              <a:spLocks noChangeArrowheads="1"/>
            </p:cNvSpPr>
            <p:nvPr/>
          </p:nvSpPr>
          <p:spPr bwMode="auto">
            <a:xfrm>
              <a:off x="591" y="1937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197" name="Line 454"/>
            <p:cNvSpPr>
              <a:spLocks noChangeShapeType="1"/>
            </p:cNvSpPr>
            <p:nvPr/>
          </p:nvSpPr>
          <p:spPr bwMode="auto">
            <a:xfrm>
              <a:off x="623" y="1963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Line 455"/>
            <p:cNvSpPr>
              <a:spLocks noChangeShapeType="1"/>
            </p:cNvSpPr>
            <p:nvPr/>
          </p:nvSpPr>
          <p:spPr bwMode="auto">
            <a:xfrm>
              <a:off x="648" y="2018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Line 456"/>
            <p:cNvSpPr>
              <a:spLocks noChangeShapeType="1"/>
            </p:cNvSpPr>
            <p:nvPr/>
          </p:nvSpPr>
          <p:spPr bwMode="auto">
            <a:xfrm>
              <a:off x="680" y="2018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Line 457"/>
            <p:cNvSpPr>
              <a:spLocks noChangeShapeType="1"/>
            </p:cNvSpPr>
            <p:nvPr/>
          </p:nvSpPr>
          <p:spPr bwMode="auto">
            <a:xfrm>
              <a:off x="712" y="2018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Rectangle 458"/>
            <p:cNvSpPr>
              <a:spLocks noChangeArrowheads="1"/>
            </p:cNvSpPr>
            <p:nvPr/>
          </p:nvSpPr>
          <p:spPr bwMode="auto">
            <a:xfrm>
              <a:off x="607" y="1992"/>
              <a:ext cx="1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8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02" name="Line 459"/>
            <p:cNvSpPr>
              <a:spLocks noChangeShapeType="1"/>
            </p:cNvSpPr>
            <p:nvPr/>
          </p:nvSpPr>
          <p:spPr bwMode="auto">
            <a:xfrm>
              <a:off x="623" y="2018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Rectangle 460"/>
            <p:cNvSpPr>
              <a:spLocks noChangeArrowheads="1"/>
            </p:cNvSpPr>
            <p:nvPr/>
          </p:nvSpPr>
          <p:spPr bwMode="auto">
            <a:xfrm>
              <a:off x="744" y="2053"/>
              <a:ext cx="19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phi090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204" name="Line 461"/>
            <p:cNvSpPr>
              <a:spLocks noChangeShapeType="1"/>
            </p:cNvSpPr>
            <p:nvPr/>
          </p:nvSpPr>
          <p:spPr bwMode="auto">
            <a:xfrm>
              <a:off x="648" y="2104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Line 462"/>
            <p:cNvSpPr>
              <a:spLocks noChangeShapeType="1"/>
            </p:cNvSpPr>
            <p:nvPr/>
          </p:nvSpPr>
          <p:spPr bwMode="auto">
            <a:xfrm>
              <a:off x="680" y="2104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Line 463"/>
            <p:cNvSpPr>
              <a:spLocks noChangeShapeType="1"/>
            </p:cNvSpPr>
            <p:nvPr/>
          </p:nvSpPr>
          <p:spPr bwMode="auto">
            <a:xfrm>
              <a:off x="712" y="2104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Rectangle 464"/>
            <p:cNvSpPr>
              <a:spLocks noChangeArrowheads="1"/>
            </p:cNvSpPr>
            <p:nvPr/>
          </p:nvSpPr>
          <p:spPr bwMode="auto">
            <a:xfrm>
              <a:off x="591" y="2077"/>
              <a:ext cx="31" cy="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08" name="Line 465"/>
            <p:cNvSpPr>
              <a:spLocks noChangeShapeType="1"/>
            </p:cNvSpPr>
            <p:nvPr/>
          </p:nvSpPr>
          <p:spPr bwMode="auto">
            <a:xfrm>
              <a:off x="623" y="2104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Line 466"/>
            <p:cNvSpPr>
              <a:spLocks noChangeShapeType="1"/>
            </p:cNvSpPr>
            <p:nvPr/>
          </p:nvSpPr>
          <p:spPr bwMode="auto">
            <a:xfrm>
              <a:off x="648" y="2168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Line 467"/>
            <p:cNvSpPr>
              <a:spLocks noChangeShapeType="1"/>
            </p:cNvSpPr>
            <p:nvPr/>
          </p:nvSpPr>
          <p:spPr bwMode="auto">
            <a:xfrm>
              <a:off x="680" y="2168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Line 468"/>
            <p:cNvSpPr>
              <a:spLocks noChangeShapeType="1"/>
            </p:cNvSpPr>
            <p:nvPr/>
          </p:nvSpPr>
          <p:spPr bwMode="auto">
            <a:xfrm>
              <a:off x="712" y="2168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Rectangle 469"/>
            <p:cNvSpPr>
              <a:spLocks noChangeArrowheads="1"/>
            </p:cNvSpPr>
            <p:nvPr/>
          </p:nvSpPr>
          <p:spPr bwMode="auto">
            <a:xfrm>
              <a:off x="591" y="2142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13" name="Line 470"/>
            <p:cNvSpPr>
              <a:spLocks noChangeShapeType="1"/>
            </p:cNvSpPr>
            <p:nvPr/>
          </p:nvSpPr>
          <p:spPr bwMode="auto">
            <a:xfrm>
              <a:off x="623" y="2168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Line 471"/>
            <p:cNvSpPr>
              <a:spLocks noChangeShapeType="1"/>
            </p:cNvSpPr>
            <p:nvPr/>
          </p:nvSpPr>
          <p:spPr bwMode="auto">
            <a:xfrm>
              <a:off x="648" y="224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Line 472"/>
            <p:cNvSpPr>
              <a:spLocks noChangeShapeType="1"/>
            </p:cNvSpPr>
            <p:nvPr/>
          </p:nvSpPr>
          <p:spPr bwMode="auto">
            <a:xfrm>
              <a:off x="680" y="224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Line 473"/>
            <p:cNvSpPr>
              <a:spLocks noChangeShapeType="1"/>
            </p:cNvSpPr>
            <p:nvPr/>
          </p:nvSpPr>
          <p:spPr bwMode="auto">
            <a:xfrm>
              <a:off x="712" y="2245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Rectangle 474"/>
            <p:cNvSpPr>
              <a:spLocks noChangeArrowheads="1"/>
            </p:cNvSpPr>
            <p:nvPr/>
          </p:nvSpPr>
          <p:spPr bwMode="auto">
            <a:xfrm>
              <a:off x="591" y="2219"/>
              <a:ext cx="31" cy="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12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18" name="Line 475"/>
            <p:cNvSpPr>
              <a:spLocks noChangeShapeType="1"/>
            </p:cNvSpPr>
            <p:nvPr/>
          </p:nvSpPr>
          <p:spPr bwMode="auto">
            <a:xfrm>
              <a:off x="623" y="2245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Rectangle 476"/>
            <p:cNvSpPr>
              <a:spLocks noChangeArrowheads="1"/>
            </p:cNvSpPr>
            <p:nvPr/>
          </p:nvSpPr>
          <p:spPr bwMode="auto">
            <a:xfrm>
              <a:off x="744" y="2262"/>
              <a:ext cx="23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umc1256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220" name="Line 477"/>
            <p:cNvSpPr>
              <a:spLocks noChangeShapeType="1"/>
            </p:cNvSpPr>
            <p:nvPr/>
          </p:nvSpPr>
          <p:spPr bwMode="auto">
            <a:xfrm>
              <a:off x="648" y="2312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Line 478"/>
            <p:cNvSpPr>
              <a:spLocks noChangeShapeType="1"/>
            </p:cNvSpPr>
            <p:nvPr/>
          </p:nvSpPr>
          <p:spPr bwMode="auto">
            <a:xfrm>
              <a:off x="680" y="2312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Line 479"/>
            <p:cNvSpPr>
              <a:spLocks noChangeShapeType="1"/>
            </p:cNvSpPr>
            <p:nvPr/>
          </p:nvSpPr>
          <p:spPr bwMode="auto">
            <a:xfrm>
              <a:off x="712" y="2312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Rectangle 480"/>
            <p:cNvSpPr>
              <a:spLocks noChangeArrowheads="1"/>
            </p:cNvSpPr>
            <p:nvPr/>
          </p:nvSpPr>
          <p:spPr bwMode="auto">
            <a:xfrm>
              <a:off x="591" y="2286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24" name="Line 481"/>
            <p:cNvSpPr>
              <a:spLocks noChangeShapeType="1"/>
            </p:cNvSpPr>
            <p:nvPr/>
          </p:nvSpPr>
          <p:spPr bwMode="auto">
            <a:xfrm>
              <a:off x="623" y="2312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" name="Line 482"/>
            <p:cNvSpPr>
              <a:spLocks noChangeShapeType="1"/>
            </p:cNvSpPr>
            <p:nvPr/>
          </p:nvSpPr>
          <p:spPr bwMode="auto">
            <a:xfrm>
              <a:off x="648" y="2552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Line 483"/>
            <p:cNvSpPr>
              <a:spLocks noChangeShapeType="1"/>
            </p:cNvSpPr>
            <p:nvPr/>
          </p:nvSpPr>
          <p:spPr bwMode="auto">
            <a:xfrm>
              <a:off x="680" y="2552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Line 484"/>
            <p:cNvSpPr>
              <a:spLocks noChangeShapeType="1"/>
            </p:cNvSpPr>
            <p:nvPr/>
          </p:nvSpPr>
          <p:spPr bwMode="auto">
            <a:xfrm>
              <a:off x="712" y="2552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Rectangle 485"/>
            <p:cNvSpPr>
              <a:spLocks noChangeArrowheads="1"/>
            </p:cNvSpPr>
            <p:nvPr/>
          </p:nvSpPr>
          <p:spPr bwMode="auto">
            <a:xfrm>
              <a:off x="591" y="2526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38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29" name="Line 486"/>
            <p:cNvSpPr>
              <a:spLocks noChangeShapeType="1"/>
            </p:cNvSpPr>
            <p:nvPr/>
          </p:nvSpPr>
          <p:spPr bwMode="auto">
            <a:xfrm>
              <a:off x="623" y="2552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Rectangle 487"/>
            <p:cNvSpPr>
              <a:spLocks noChangeArrowheads="1"/>
            </p:cNvSpPr>
            <p:nvPr/>
          </p:nvSpPr>
          <p:spPr bwMode="auto">
            <a:xfrm>
              <a:off x="744" y="2710"/>
              <a:ext cx="19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lim104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231" name="Line 488"/>
            <p:cNvSpPr>
              <a:spLocks noChangeShapeType="1"/>
            </p:cNvSpPr>
            <p:nvPr/>
          </p:nvSpPr>
          <p:spPr bwMode="auto">
            <a:xfrm>
              <a:off x="648" y="276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2" name="Line 489"/>
            <p:cNvSpPr>
              <a:spLocks noChangeShapeType="1"/>
            </p:cNvSpPr>
            <p:nvPr/>
          </p:nvSpPr>
          <p:spPr bwMode="auto">
            <a:xfrm>
              <a:off x="680" y="276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3" name="Line 490"/>
            <p:cNvSpPr>
              <a:spLocks noChangeShapeType="1"/>
            </p:cNvSpPr>
            <p:nvPr/>
          </p:nvSpPr>
          <p:spPr bwMode="auto">
            <a:xfrm>
              <a:off x="712" y="276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4" name="Rectangle 491"/>
            <p:cNvSpPr>
              <a:spLocks noChangeArrowheads="1"/>
            </p:cNvSpPr>
            <p:nvPr/>
          </p:nvSpPr>
          <p:spPr bwMode="auto">
            <a:xfrm>
              <a:off x="591" y="2734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32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35" name="Line 492"/>
            <p:cNvSpPr>
              <a:spLocks noChangeShapeType="1"/>
            </p:cNvSpPr>
            <p:nvPr/>
          </p:nvSpPr>
          <p:spPr bwMode="auto">
            <a:xfrm>
              <a:off x="623" y="2760"/>
              <a:ext cx="3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6" name="Text Box 493"/>
            <p:cNvSpPr txBox="1">
              <a:spLocks noChangeAspect="1" noChangeArrowheads="1"/>
            </p:cNvSpPr>
            <p:nvPr/>
          </p:nvSpPr>
          <p:spPr bwMode="auto">
            <a:xfrm>
              <a:off x="619" y="0"/>
              <a:ext cx="15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GB" sz="1800" b="1">
                  <a:latin typeface="Times New Roman" charset="0"/>
                </a:rPr>
                <a:t>2</a:t>
              </a:r>
            </a:p>
          </p:txBody>
        </p:sp>
        <p:sp>
          <p:nvSpPr>
            <p:cNvPr id="237" name="Rectangle 494"/>
            <p:cNvSpPr>
              <a:spLocks noChangeArrowheads="1"/>
            </p:cNvSpPr>
            <p:nvPr/>
          </p:nvSpPr>
          <p:spPr bwMode="auto">
            <a:xfrm>
              <a:off x="121" y="265"/>
              <a:ext cx="14" cy="3862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238" name="Rectangle 495"/>
            <p:cNvSpPr>
              <a:spLocks noChangeArrowheads="1"/>
            </p:cNvSpPr>
            <p:nvPr/>
          </p:nvSpPr>
          <p:spPr bwMode="auto">
            <a:xfrm>
              <a:off x="115" y="4148"/>
              <a:ext cx="1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4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39" name="Rectangle 496"/>
            <p:cNvSpPr>
              <a:spLocks noChangeArrowheads="1"/>
            </p:cNvSpPr>
            <p:nvPr/>
          </p:nvSpPr>
          <p:spPr bwMode="auto">
            <a:xfrm>
              <a:off x="31" y="4206"/>
              <a:ext cx="32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00"/>
                  </a:solidFill>
                  <a:latin typeface="Times New Roman" charset="0"/>
                </a:rPr>
                <a:t>(596 cM) </a:t>
              </a:r>
              <a:endParaRPr lang="en-GB" sz="1000">
                <a:latin typeface="Times New Roman" charset="0"/>
              </a:endParaRPr>
            </a:p>
          </p:txBody>
        </p:sp>
        <p:sp>
          <p:nvSpPr>
            <p:cNvPr id="240" name="Rectangle 497"/>
            <p:cNvSpPr>
              <a:spLocks noChangeArrowheads="1"/>
            </p:cNvSpPr>
            <p:nvPr/>
          </p:nvSpPr>
          <p:spPr bwMode="auto">
            <a:xfrm>
              <a:off x="209" y="259"/>
              <a:ext cx="360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Phi097</a:t>
              </a:r>
            </a:p>
          </p:txBody>
        </p:sp>
        <p:sp>
          <p:nvSpPr>
            <p:cNvPr id="241" name="Line 498"/>
            <p:cNvSpPr>
              <a:spLocks noChangeShapeType="1"/>
            </p:cNvSpPr>
            <p:nvPr/>
          </p:nvSpPr>
          <p:spPr bwMode="auto">
            <a:xfrm>
              <a:off x="120" y="290"/>
              <a:ext cx="8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2" name="Line 499"/>
            <p:cNvSpPr>
              <a:spLocks noChangeShapeType="1"/>
            </p:cNvSpPr>
            <p:nvPr/>
          </p:nvSpPr>
          <p:spPr bwMode="auto">
            <a:xfrm>
              <a:off x="152" y="290"/>
              <a:ext cx="8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3" name="Line 500"/>
            <p:cNvSpPr>
              <a:spLocks noChangeShapeType="1"/>
            </p:cNvSpPr>
            <p:nvPr/>
          </p:nvSpPr>
          <p:spPr bwMode="auto">
            <a:xfrm>
              <a:off x="184" y="290"/>
              <a:ext cx="8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4" name="Rectangle 501"/>
            <p:cNvSpPr>
              <a:spLocks noChangeArrowheads="1"/>
            </p:cNvSpPr>
            <p:nvPr/>
          </p:nvSpPr>
          <p:spPr bwMode="auto">
            <a:xfrm>
              <a:off x="79" y="264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45" name="Line 502"/>
            <p:cNvSpPr>
              <a:spLocks noChangeShapeType="1"/>
            </p:cNvSpPr>
            <p:nvPr/>
          </p:nvSpPr>
          <p:spPr bwMode="auto">
            <a:xfrm>
              <a:off x="95" y="290"/>
              <a:ext cx="6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6" name="Rectangle 503"/>
            <p:cNvSpPr>
              <a:spLocks noChangeArrowheads="1"/>
            </p:cNvSpPr>
            <p:nvPr/>
          </p:nvSpPr>
          <p:spPr bwMode="auto">
            <a:xfrm>
              <a:off x="216" y="527"/>
              <a:ext cx="3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umc1977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247" name="Line 504"/>
            <p:cNvSpPr>
              <a:spLocks noChangeShapeType="1"/>
            </p:cNvSpPr>
            <p:nvPr/>
          </p:nvSpPr>
          <p:spPr bwMode="auto">
            <a:xfrm>
              <a:off x="120" y="559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8" name="Line 505"/>
            <p:cNvSpPr>
              <a:spLocks noChangeShapeType="1"/>
            </p:cNvSpPr>
            <p:nvPr/>
          </p:nvSpPr>
          <p:spPr bwMode="auto">
            <a:xfrm>
              <a:off x="152" y="559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9" name="Line 506"/>
            <p:cNvSpPr>
              <a:spLocks noChangeShapeType="1"/>
            </p:cNvSpPr>
            <p:nvPr/>
          </p:nvSpPr>
          <p:spPr bwMode="auto">
            <a:xfrm>
              <a:off x="184" y="559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0" name="Rectangle 507"/>
            <p:cNvSpPr>
              <a:spLocks noChangeArrowheads="1"/>
            </p:cNvSpPr>
            <p:nvPr/>
          </p:nvSpPr>
          <p:spPr bwMode="auto">
            <a:xfrm>
              <a:off x="63" y="533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42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51" name="Line 508"/>
            <p:cNvSpPr>
              <a:spLocks noChangeShapeType="1"/>
            </p:cNvSpPr>
            <p:nvPr/>
          </p:nvSpPr>
          <p:spPr bwMode="auto">
            <a:xfrm>
              <a:off x="95" y="559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2" name="Rectangle 509"/>
            <p:cNvSpPr>
              <a:spLocks noChangeArrowheads="1"/>
            </p:cNvSpPr>
            <p:nvPr/>
          </p:nvSpPr>
          <p:spPr bwMode="auto">
            <a:xfrm>
              <a:off x="216" y="726"/>
              <a:ext cx="44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umc157 </a:t>
              </a:r>
            </a:p>
          </p:txBody>
        </p:sp>
        <p:sp>
          <p:nvSpPr>
            <p:cNvPr id="253" name="Line 510"/>
            <p:cNvSpPr>
              <a:spLocks noChangeShapeType="1"/>
            </p:cNvSpPr>
            <p:nvPr/>
          </p:nvSpPr>
          <p:spPr bwMode="auto">
            <a:xfrm>
              <a:off x="120" y="757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4" name="Line 511"/>
            <p:cNvSpPr>
              <a:spLocks noChangeShapeType="1"/>
            </p:cNvSpPr>
            <p:nvPr/>
          </p:nvSpPr>
          <p:spPr bwMode="auto">
            <a:xfrm>
              <a:off x="152" y="757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5" name="Line 512"/>
            <p:cNvSpPr>
              <a:spLocks noChangeShapeType="1"/>
            </p:cNvSpPr>
            <p:nvPr/>
          </p:nvSpPr>
          <p:spPr bwMode="auto">
            <a:xfrm>
              <a:off x="184" y="757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6" name="Rectangle 513"/>
            <p:cNvSpPr>
              <a:spLocks noChangeArrowheads="1"/>
            </p:cNvSpPr>
            <p:nvPr/>
          </p:nvSpPr>
          <p:spPr bwMode="auto">
            <a:xfrm>
              <a:off x="63" y="731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31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57" name="Line 514"/>
            <p:cNvSpPr>
              <a:spLocks noChangeShapeType="1"/>
            </p:cNvSpPr>
            <p:nvPr/>
          </p:nvSpPr>
          <p:spPr bwMode="auto">
            <a:xfrm>
              <a:off x="95" y="757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8" name="Rectangle 515"/>
            <p:cNvSpPr>
              <a:spLocks noChangeArrowheads="1"/>
            </p:cNvSpPr>
            <p:nvPr/>
          </p:nvSpPr>
          <p:spPr bwMode="auto">
            <a:xfrm>
              <a:off x="216" y="1099"/>
              <a:ext cx="39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bnlg1007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259" name="Line 516"/>
            <p:cNvSpPr>
              <a:spLocks noChangeShapeType="1"/>
            </p:cNvSpPr>
            <p:nvPr/>
          </p:nvSpPr>
          <p:spPr bwMode="auto">
            <a:xfrm>
              <a:off x="120" y="1131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0" name="Line 517"/>
            <p:cNvSpPr>
              <a:spLocks noChangeShapeType="1"/>
            </p:cNvSpPr>
            <p:nvPr/>
          </p:nvSpPr>
          <p:spPr bwMode="auto">
            <a:xfrm>
              <a:off x="152" y="1131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1" name="Line 518"/>
            <p:cNvSpPr>
              <a:spLocks noChangeShapeType="1"/>
            </p:cNvSpPr>
            <p:nvPr/>
          </p:nvSpPr>
          <p:spPr bwMode="auto">
            <a:xfrm>
              <a:off x="184" y="1131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2" name="Rectangle 519"/>
            <p:cNvSpPr>
              <a:spLocks noChangeArrowheads="1"/>
            </p:cNvSpPr>
            <p:nvPr/>
          </p:nvSpPr>
          <p:spPr bwMode="auto">
            <a:xfrm>
              <a:off x="63" y="1105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59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63" name="Line 520"/>
            <p:cNvSpPr>
              <a:spLocks noChangeShapeType="1"/>
            </p:cNvSpPr>
            <p:nvPr/>
          </p:nvSpPr>
          <p:spPr bwMode="auto">
            <a:xfrm>
              <a:off x="95" y="1131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4" name="Rectangle 521"/>
            <p:cNvSpPr>
              <a:spLocks noChangeArrowheads="1"/>
            </p:cNvSpPr>
            <p:nvPr/>
          </p:nvSpPr>
          <p:spPr bwMode="auto">
            <a:xfrm>
              <a:off x="216" y="1253"/>
              <a:ext cx="34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umc76</a:t>
              </a:r>
            </a:p>
          </p:txBody>
        </p:sp>
        <p:sp>
          <p:nvSpPr>
            <p:cNvPr id="265" name="Line 522"/>
            <p:cNvSpPr>
              <a:spLocks noChangeShapeType="1"/>
            </p:cNvSpPr>
            <p:nvPr/>
          </p:nvSpPr>
          <p:spPr bwMode="auto">
            <a:xfrm>
              <a:off x="120" y="128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6" name="Line 523"/>
            <p:cNvSpPr>
              <a:spLocks noChangeShapeType="1"/>
            </p:cNvSpPr>
            <p:nvPr/>
          </p:nvSpPr>
          <p:spPr bwMode="auto">
            <a:xfrm>
              <a:off x="152" y="128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7" name="Line 524"/>
            <p:cNvSpPr>
              <a:spLocks noChangeShapeType="1"/>
            </p:cNvSpPr>
            <p:nvPr/>
          </p:nvSpPr>
          <p:spPr bwMode="auto">
            <a:xfrm>
              <a:off x="184" y="128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8" name="Rectangle 525"/>
            <p:cNvSpPr>
              <a:spLocks noChangeArrowheads="1"/>
            </p:cNvSpPr>
            <p:nvPr/>
          </p:nvSpPr>
          <p:spPr bwMode="auto">
            <a:xfrm>
              <a:off x="63" y="1260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69" name="Line 526"/>
            <p:cNvSpPr>
              <a:spLocks noChangeShapeType="1"/>
            </p:cNvSpPr>
            <p:nvPr/>
          </p:nvSpPr>
          <p:spPr bwMode="auto">
            <a:xfrm>
              <a:off x="95" y="1285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0" name="Rectangle 527"/>
            <p:cNvSpPr>
              <a:spLocks noChangeArrowheads="1"/>
            </p:cNvSpPr>
            <p:nvPr/>
          </p:nvSpPr>
          <p:spPr bwMode="auto">
            <a:xfrm>
              <a:off x="216" y="1406"/>
              <a:ext cx="323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bnlg147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271" name="Line 528"/>
            <p:cNvSpPr>
              <a:spLocks noChangeShapeType="1"/>
            </p:cNvSpPr>
            <p:nvPr/>
          </p:nvSpPr>
          <p:spPr bwMode="auto">
            <a:xfrm>
              <a:off x="120" y="143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2" name="Line 529"/>
            <p:cNvSpPr>
              <a:spLocks noChangeShapeType="1"/>
            </p:cNvSpPr>
            <p:nvPr/>
          </p:nvSpPr>
          <p:spPr bwMode="auto">
            <a:xfrm>
              <a:off x="152" y="143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3" name="Line 530"/>
            <p:cNvSpPr>
              <a:spLocks noChangeShapeType="1"/>
            </p:cNvSpPr>
            <p:nvPr/>
          </p:nvSpPr>
          <p:spPr bwMode="auto">
            <a:xfrm>
              <a:off x="184" y="143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4" name="Rectangle 531"/>
            <p:cNvSpPr>
              <a:spLocks noChangeArrowheads="1"/>
            </p:cNvSpPr>
            <p:nvPr/>
          </p:nvSpPr>
          <p:spPr bwMode="auto">
            <a:xfrm>
              <a:off x="63" y="1412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75" name="Line 532"/>
            <p:cNvSpPr>
              <a:spLocks noChangeShapeType="1"/>
            </p:cNvSpPr>
            <p:nvPr/>
          </p:nvSpPr>
          <p:spPr bwMode="auto">
            <a:xfrm>
              <a:off x="95" y="1438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6" name="Rectangle 533"/>
            <p:cNvSpPr>
              <a:spLocks noChangeArrowheads="1"/>
            </p:cNvSpPr>
            <p:nvPr/>
          </p:nvSpPr>
          <p:spPr bwMode="auto">
            <a:xfrm>
              <a:off x="216" y="1520"/>
              <a:ext cx="396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bnlg1203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277" name="Line 534"/>
            <p:cNvSpPr>
              <a:spLocks noChangeShapeType="1"/>
            </p:cNvSpPr>
            <p:nvPr/>
          </p:nvSpPr>
          <p:spPr bwMode="auto">
            <a:xfrm>
              <a:off x="120" y="1579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8" name="Line 535"/>
            <p:cNvSpPr>
              <a:spLocks noChangeShapeType="1"/>
            </p:cNvSpPr>
            <p:nvPr/>
          </p:nvSpPr>
          <p:spPr bwMode="auto">
            <a:xfrm>
              <a:off x="152" y="1579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9" name="Line 536"/>
            <p:cNvSpPr>
              <a:spLocks noChangeShapeType="1"/>
            </p:cNvSpPr>
            <p:nvPr/>
          </p:nvSpPr>
          <p:spPr bwMode="auto">
            <a:xfrm>
              <a:off x="184" y="1579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0" name="Rectangle 537"/>
            <p:cNvSpPr>
              <a:spLocks noChangeArrowheads="1"/>
            </p:cNvSpPr>
            <p:nvPr/>
          </p:nvSpPr>
          <p:spPr bwMode="auto">
            <a:xfrm>
              <a:off x="63" y="1554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22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81" name="Line 538"/>
            <p:cNvSpPr>
              <a:spLocks noChangeShapeType="1"/>
            </p:cNvSpPr>
            <p:nvPr/>
          </p:nvSpPr>
          <p:spPr bwMode="auto">
            <a:xfrm>
              <a:off x="95" y="1579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2" name="Rectangle 539"/>
            <p:cNvSpPr>
              <a:spLocks noChangeArrowheads="1"/>
            </p:cNvSpPr>
            <p:nvPr/>
          </p:nvSpPr>
          <p:spPr bwMode="auto">
            <a:xfrm>
              <a:off x="216" y="1587"/>
              <a:ext cx="467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php20725b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283" name="Line 540"/>
            <p:cNvSpPr>
              <a:spLocks noChangeShapeType="1"/>
            </p:cNvSpPr>
            <p:nvPr/>
          </p:nvSpPr>
          <p:spPr bwMode="auto">
            <a:xfrm>
              <a:off x="120" y="1601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4" name="Line 541"/>
            <p:cNvSpPr>
              <a:spLocks noChangeShapeType="1"/>
            </p:cNvSpPr>
            <p:nvPr/>
          </p:nvSpPr>
          <p:spPr bwMode="auto">
            <a:xfrm>
              <a:off x="152" y="1601"/>
              <a:ext cx="32" cy="1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5" name="Line 542"/>
            <p:cNvSpPr>
              <a:spLocks noChangeShapeType="1"/>
            </p:cNvSpPr>
            <p:nvPr/>
          </p:nvSpPr>
          <p:spPr bwMode="auto">
            <a:xfrm>
              <a:off x="184" y="1611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6" name="Rectangle 543"/>
            <p:cNvSpPr>
              <a:spLocks noChangeArrowheads="1"/>
            </p:cNvSpPr>
            <p:nvPr/>
          </p:nvSpPr>
          <p:spPr bwMode="auto">
            <a:xfrm>
              <a:off x="216" y="1645"/>
              <a:ext cx="29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asg45</a:t>
              </a:r>
            </a:p>
          </p:txBody>
        </p:sp>
        <p:sp>
          <p:nvSpPr>
            <p:cNvPr id="287" name="Line 544"/>
            <p:cNvSpPr>
              <a:spLocks noChangeShapeType="1"/>
            </p:cNvSpPr>
            <p:nvPr/>
          </p:nvSpPr>
          <p:spPr bwMode="auto">
            <a:xfrm>
              <a:off x="120" y="1707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8" name="Line 545"/>
            <p:cNvSpPr>
              <a:spLocks noChangeShapeType="1"/>
            </p:cNvSpPr>
            <p:nvPr/>
          </p:nvSpPr>
          <p:spPr bwMode="auto">
            <a:xfrm>
              <a:off x="152" y="1707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9" name="Line 546"/>
            <p:cNvSpPr>
              <a:spLocks noChangeShapeType="1"/>
            </p:cNvSpPr>
            <p:nvPr/>
          </p:nvSpPr>
          <p:spPr bwMode="auto">
            <a:xfrm>
              <a:off x="184" y="1707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0" name="Rectangle 547"/>
            <p:cNvSpPr>
              <a:spLocks noChangeArrowheads="1"/>
            </p:cNvSpPr>
            <p:nvPr/>
          </p:nvSpPr>
          <p:spPr bwMode="auto">
            <a:xfrm>
              <a:off x="63" y="1681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17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91" name="Line 548"/>
            <p:cNvSpPr>
              <a:spLocks noChangeShapeType="1"/>
            </p:cNvSpPr>
            <p:nvPr/>
          </p:nvSpPr>
          <p:spPr bwMode="auto">
            <a:xfrm>
              <a:off x="95" y="1707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2" name="Rectangle 549"/>
            <p:cNvSpPr>
              <a:spLocks noChangeArrowheads="1"/>
            </p:cNvSpPr>
            <p:nvPr/>
          </p:nvSpPr>
          <p:spPr bwMode="auto">
            <a:xfrm>
              <a:off x="216" y="1774"/>
              <a:ext cx="39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bnlg1811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293" name="Line 550"/>
            <p:cNvSpPr>
              <a:spLocks noChangeShapeType="1"/>
            </p:cNvSpPr>
            <p:nvPr/>
          </p:nvSpPr>
          <p:spPr bwMode="auto">
            <a:xfrm>
              <a:off x="120" y="180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4" name="Line 551"/>
            <p:cNvSpPr>
              <a:spLocks noChangeShapeType="1"/>
            </p:cNvSpPr>
            <p:nvPr/>
          </p:nvSpPr>
          <p:spPr bwMode="auto">
            <a:xfrm>
              <a:off x="152" y="180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5" name="Line 552"/>
            <p:cNvSpPr>
              <a:spLocks noChangeShapeType="1"/>
            </p:cNvSpPr>
            <p:nvPr/>
          </p:nvSpPr>
          <p:spPr bwMode="auto">
            <a:xfrm>
              <a:off x="184" y="180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6" name="Rectangle 553"/>
            <p:cNvSpPr>
              <a:spLocks noChangeArrowheads="1"/>
            </p:cNvSpPr>
            <p:nvPr/>
          </p:nvSpPr>
          <p:spPr bwMode="auto">
            <a:xfrm>
              <a:off x="63" y="1780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15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297" name="Line 554"/>
            <p:cNvSpPr>
              <a:spLocks noChangeShapeType="1"/>
            </p:cNvSpPr>
            <p:nvPr/>
          </p:nvSpPr>
          <p:spPr bwMode="auto">
            <a:xfrm>
              <a:off x="95" y="1806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8" name="Rectangle 555"/>
            <p:cNvSpPr>
              <a:spLocks noChangeArrowheads="1"/>
            </p:cNvSpPr>
            <p:nvPr/>
          </p:nvSpPr>
          <p:spPr bwMode="auto">
            <a:xfrm>
              <a:off x="216" y="1896"/>
              <a:ext cx="26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csu3 </a:t>
              </a:r>
            </a:p>
          </p:txBody>
        </p:sp>
        <p:sp>
          <p:nvSpPr>
            <p:cNvPr id="299" name="Line 556"/>
            <p:cNvSpPr>
              <a:spLocks noChangeShapeType="1"/>
            </p:cNvSpPr>
            <p:nvPr/>
          </p:nvSpPr>
          <p:spPr bwMode="auto">
            <a:xfrm>
              <a:off x="120" y="192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0" name="Line 557"/>
            <p:cNvSpPr>
              <a:spLocks noChangeShapeType="1"/>
            </p:cNvSpPr>
            <p:nvPr/>
          </p:nvSpPr>
          <p:spPr bwMode="auto">
            <a:xfrm>
              <a:off x="152" y="192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1" name="Line 558"/>
            <p:cNvSpPr>
              <a:spLocks noChangeShapeType="1"/>
            </p:cNvSpPr>
            <p:nvPr/>
          </p:nvSpPr>
          <p:spPr bwMode="auto">
            <a:xfrm>
              <a:off x="184" y="192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2" name="Rectangle 559"/>
            <p:cNvSpPr>
              <a:spLocks noChangeArrowheads="1"/>
            </p:cNvSpPr>
            <p:nvPr/>
          </p:nvSpPr>
          <p:spPr bwMode="auto">
            <a:xfrm>
              <a:off x="63" y="1902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19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03" name="Line 560"/>
            <p:cNvSpPr>
              <a:spLocks noChangeShapeType="1"/>
            </p:cNvSpPr>
            <p:nvPr/>
          </p:nvSpPr>
          <p:spPr bwMode="auto">
            <a:xfrm>
              <a:off x="95" y="1928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4" name="Rectangle 561"/>
            <p:cNvSpPr>
              <a:spLocks noChangeArrowheads="1"/>
            </p:cNvSpPr>
            <p:nvPr/>
          </p:nvSpPr>
          <p:spPr bwMode="auto">
            <a:xfrm>
              <a:off x="216" y="2096"/>
              <a:ext cx="34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umc67</a:t>
              </a:r>
            </a:p>
          </p:txBody>
        </p:sp>
        <p:sp>
          <p:nvSpPr>
            <p:cNvPr id="305" name="Line 562"/>
            <p:cNvSpPr>
              <a:spLocks noChangeShapeType="1"/>
            </p:cNvSpPr>
            <p:nvPr/>
          </p:nvSpPr>
          <p:spPr bwMode="auto">
            <a:xfrm>
              <a:off x="120" y="216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6" name="Line 563"/>
            <p:cNvSpPr>
              <a:spLocks noChangeShapeType="1"/>
            </p:cNvSpPr>
            <p:nvPr/>
          </p:nvSpPr>
          <p:spPr bwMode="auto">
            <a:xfrm>
              <a:off x="152" y="216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7" name="Line 564"/>
            <p:cNvSpPr>
              <a:spLocks noChangeShapeType="1"/>
            </p:cNvSpPr>
            <p:nvPr/>
          </p:nvSpPr>
          <p:spPr bwMode="auto">
            <a:xfrm>
              <a:off x="184" y="216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8" name="Rectangle 565"/>
            <p:cNvSpPr>
              <a:spLocks noChangeArrowheads="1"/>
            </p:cNvSpPr>
            <p:nvPr/>
          </p:nvSpPr>
          <p:spPr bwMode="auto">
            <a:xfrm>
              <a:off x="63" y="2142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37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09" name="Line 566"/>
            <p:cNvSpPr>
              <a:spLocks noChangeShapeType="1"/>
            </p:cNvSpPr>
            <p:nvPr/>
          </p:nvSpPr>
          <p:spPr bwMode="auto">
            <a:xfrm>
              <a:off x="95" y="2168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0" name="Rectangle 567"/>
            <p:cNvSpPr>
              <a:spLocks noChangeArrowheads="1"/>
            </p:cNvSpPr>
            <p:nvPr/>
          </p:nvSpPr>
          <p:spPr bwMode="auto">
            <a:xfrm>
              <a:off x="216" y="2444"/>
              <a:ext cx="3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umc1709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11" name="Line 568"/>
            <p:cNvSpPr>
              <a:spLocks noChangeShapeType="1"/>
            </p:cNvSpPr>
            <p:nvPr/>
          </p:nvSpPr>
          <p:spPr bwMode="auto">
            <a:xfrm>
              <a:off x="120" y="247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2" name="Line 569"/>
            <p:cNvSpPr>
              <a:spLocks noChangeShapeType="1"/>
            </p:cNvSpPr>
            <p:nvPr/>
          </p:nvSpPr>
          <p:spPr bwMode="auto">
            <a:xfrm>
              <a:off x="152" y="247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3" name="Line 570"/>
            <p:cNvSpPr>
              <a:spLocks noChangeShapeType="1"/>
            </p:cNvSpPr>
            <p:nvPr/>
          </p:nvSpPr>
          <p:spPr bwMode="auto">
            <a:xfrm>
              <a:off x="184" y="247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4" name="Rectangle 571"/>
            <p:cNvSpPr>
              <a:spLocks noChangeArrowheads="1"/>
            </p:cNvSpPr>
            <p:nvPr/>
          </p:nvSpPr>
          <p:spPr bwMode="auto">
            <a:xfrm>
              <a:off x="63" y="2449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48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15" name="Line 572"/>
            <p:cNvSpPr>
              <a:spLocks noChangeShapeType="1"/>
            </p:cNvSpPr>
            <p:nvPr/>
          </p:nvSpPr>
          <p:spPr bwMode="auto">
            <a:xfrm>
              <a:off x="95" y="2475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6" name="Rectangle 573"/>
            <p:cNvSpPr>
              <a:spLocks noChangeArrowheads="1"/>
            </p:cNvSpPr>
            <p:nvPr/>
          </p:nvSpPr>
          <p:spPr bwMode="auto">
            <a:xfrm>
              <a:off x="216" y="2492"/>
              <a:ext cx="29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asg62</a:t>
              </a:r>
            </a:p>
          </p:txBody>
        </p:sp>
        <p:sp>
          <p:nvSpPr>
            <p:cNvPr id="317" name="Line 574"/>
            <p:cNvSpPr>
              <a:spLocks noChangeShapeType="1"/>
            </p:cNvSpPr>
            <p:nvPr/>
          </p:nvSpPr>
          <p:spPr bwMode="auto">
            <a:xfrm>
              <a:off x="120" y="256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" name="Line 575"/>
            <p:cNvSpPr>
              <a:spLocks noChangeShapeType="1"/>
            </p:cNvSpPr>
            <p:nvPr/>
          </p:nvSpPr>
          <p:spPr bwMode="auto">
            <a:xfrm>
              <a:off x="152" y="256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9" name="Line 576"/>
            <p:cNvSpPr>
              <a:spLocks noChangeShapeType="1"/>
            </p:cNvSpPr>
            <p:nvPr/>
          </p:nvSpPr>
          <p:spPr bwMode="auto">
            <a:xfrm>
              <a:off x="184" y="256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0" name="Rectangle 577"/>
            <p:cNvSpPr>
              <a:spLocks noChangeArrowheads="1"/>
            </p:cNvSpPr>
            <p:nvPr/>
          </p:nvSpPr>
          <p:spPr bwMode="auto">
            <a:xfrm>
              <a:off x="63" y="2539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21" name="Line 578"/>
            <p:cNvSpPr>
              <a:spLocks noChangeShapeType="1"/>
            </p:cNvSpPr>
            <p:nvPr/>
          </p:nvSpPr>
          <p:spPr bwMode="auto">
            <a:xfrm>
              <a:off x="95" y="2564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2" name="Rectangle 579"/>
            <p:cNvSpPr>
              <a:spLocks noChangeArrowheads="1"/>
            </p:cNvSpPr>
            <p:nvPr/>
          </p:nvSpPr>
          <p:spPr bwMode="auto">
            <a:xfrm>
              <a:off x="216" y="2875"/>
              <a:ext cx="364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umc1833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23" name="Line 580"/>
            <p:cNvSpPr>
              <a:spLocks noChangeShapeType="1"/>
            </p:cNvSpPr>
            <p:nvPr/>
          </p:nvSpPr>
          <p:spPr bwMode="auto">
            <a:xfrm>
              <a:off x="120" y="2907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4" name="Line 581"/>
            <p:cNvSpPr>
              <a:spLocks noChangeShapeType="1"/>
            </p:cNvSpPr>
            <p:nvPr/>
          </p:nvSpPr>
          <p:spPr bwMode="auto">
            <a:xfrm>
              <a:off x="152" y="2907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5" name="Line 582"/>
            <p:cNvSpPr>
              <a:spLocks noChangeShapeType="1"/>
            </p:cNvSpPr>
            <p:nvPr/>
          </p:nvSpPr>
          <p:spPr bwMode="auto">
            <a:xfrm>
              <a:off x="184" y="2907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6" name="Rectangle 583"/>
            <p:cNvSpPr>
              <a:spLocks noChangeArrowheads="1"/>
            </p:cNvSpPr>
            <p:nvPr/>
          </p:nvSpPr>
          <p:spPr bwMode="auto">
            <a:xfrm>
              <a:off x="63" y="2881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53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27" name="Line 584"/>
            <p:cNvSpPr>
              <a:spLocks noChangeShapeType="1"/>
            </p:cNvSpPr>
            <p:nvPr/>
          </p:nvSpPr>
          <p:spPr bwMode="auto">
            <a:xfrm>
              <a:off x="95" y="2907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8" name="Rectangle 585"/>
            <p:cNvSpPr>
              <a:spLocks noChangeArrowheads="1"/>
            </p:cNvSpPr>
            <p:nvPr/>
          </p:nvSpPr>
          <p:spPr bwMode="auto">
            <a:xfrm>
              <a:off x="216" y="3026"/>
              <a:ext cx="440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umc128 </a:t>
              </a:r>
            </a:p>
          </p:txBody>
        </p:sp>
        <p:sp>
          <p:nvSpPr>
            <p:cNvPr id="329" name="Line 586"/>
            <p:cNvSpPr>
              <a:spLocks noChangeShapeType="1"/>
            </p:cNvSpPr>
            <p:nvPr/>
          </p:nvSpPr>
          <p:spPr bwMode="auto">
            <a:xfrm>
              <a:off x="120" y="309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0" name="Line 587"/>
            <p:cNvSpPr>
              <a:spLocks noChangeShapeType="1"/>
            </p:cNvSpPr>
            <p:nvPr/>
          </p:nvSpPr>
          <p:spPr bwMode="auto">
            <a:xfrm>
              <a:off x="152" y="309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1" name="Line 588"/>
            <p:cNvSpPr>
              <a:spLocks noChangeShapeType="1"/>
            </p:cNvSpPr>
            <p:nvPr/>
          </p:nvSpPr>
          <p:spPr bwMode="auto">
            <a:xfrm>
              <a:off x="184" y="309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2" name="Rectangle 589"/>
            <p:cNvSpPr>
              <a:spLocks noChangeArrowheads="1"/>
            </p:cNvSpPr>
            <p:nvPr/>
          </p:nvSpPr>
          <p:spPr bwMode="auto">
            <a:xfrm>
              <a:off x="63" y="3072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33" name="Line 590"/>
            <p:cNvSpPr>
              <a:spLocks noChangeShapeType="1"/>
            </p:cNvSpPr>
            <p:nvPr/>
          </p:nvSpPr>
          <p:spPr bwMode="auto">
            <a:xfrm>
              <a:off x="95" y="3098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4" name="Rectangle 591"/>
            <p:cNvSpPr>
              <a:spLocks noChangeArrowheads="1"/>
            </p:cNvSpPr>
            <p:nvPr/>
          </p:nvSpPr>
          <p:spPr bwMode="auto">
            <a:xfrm>
              <a:off x="216" y="3153"/>
              <a:ext cx="36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umc1924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35" name="Line 592"/>
            <p:cNvSpPr>
              <a:spLocks noChangeShapeType="1"/>
            </p:cNvSpPr>
            <p:nvPr/>
          </p:nvSpPr>
          <p:spPr bwMode="auto">
            <a:xfrm>
              <a:off x="120" y="318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6" name="Line 593"/>
            <p:cNvSpPr>
              <a:spLocks noChangeShapeType="1"/>
            </p:cNvSpPr>
            <p:nvPr/>
          </p:nvSpPr>
          <p:spPr bwMode="auto">
            <a:xfrm>
              <a:off x="152" y="318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7" name="Line 594"/>
            <p:cNvSpPr>
              <a:spLocks noChangeShapeType="1"/>
            </p:cNvSpPr>
            <p:nvPr/>
          </p:nvSpPr>
          <p:spPr bwMode="auto">
            <a:xfrm>
              <a:off x="184" y="318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8" name="Rectangle 595"/>
            <p:cNvSpPr>
              <a:spLocks noChangeArrowheads="1"/>
            </p:cNvSpPr>
            <p:nvPr/>
          </p:nvSpPr>
          <p:spPr bwMode="auto">
            <a:xfrm>
              <a:off x="63" y="3159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13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39" name="Line 596"/>
            <p:cNvSpPr>
              <a:spLocks noChangeShapeType="1"/>
            </p:cNvSpPr>
            <p:nvPr/>
          </p:nvSpPr>
          <p:spPr bwMode="auto">
            <a:xfrm>
              <a:off x="95" y="3185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0" name="Rectangle 597"/>
            <p:cNvSpPr>
              <a:spLocks noChangeArrowheads="1"/>
            </p:cNvSpPr>
            <p:nvPr/>
          </p:nvSpPr>
          <p:spPr bwMode="auto">
            <a:xfrm>
              <a:off x="216" y="3231"/>
              <a:ext cx="41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csu164a</a:t>
              </a:r>
            </a:p>
          </p:txBody>
        </p:sp>
        <p:sp>
          <p:nvSpPr>
            <p:cNvPr id="341" name="Line 598"/>
            <p:cNvSpPr>
              <a:spLocks noChangeShapeType="1"/>
            </p:cNvSpPr>
            <p:nvPr/>
          </p:nvSpPr>
          <p:spPr bwMode="auto">
            <a:xfrm>
              <a:off x="120" y="330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2" name="Line 599"/>
            <p:cNvSpPr>
              <a:spLocks noChangeShapeType="1"/>
            </p:cNvSpPr>
            <p:nvPr/>
          </p:nvSpPr>
          <p:spPr bwMode="auto">
            <a:xfrm>
              <a:off x="152" y="330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3" name="Line 600"/>
            <p:cNvSpPr>
              <a:spLocks noChangeShapeType="1"/>
            </p:cNvSpPr>
            <p:nvPr/>
          </p:nvSpPr>
          <p:spPr bwMode="auto">
            <a:xfrm>
              <a:off x="184" y="330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4" name="Rectangle 601"/>
            <p:cNvSpPr>
              <a:spLocks noChangeArrowheads="1"/>
            </p:cNvSpPr>
            <p:nvPr/>
          </p:nvSpPr>
          <p:spPr bwMode="auto">
            <a:xfrm>
              <a:off x="63" y="3278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19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45" name="Line 602"/>
            <p:cNvSpPr>
              <a:spLocks noChangeShapeType="1"/>
            </p:cNvSpPr>
            <p:nvPr/>
          </p:nvSpPr>
          <p:spPr bwMode="auto">
            <a:xfrm>
              <a:off x="95" y="3303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6" name="Line 603"/>
            <p:cNvSpPr>
              <a:spLocks noChangeShapeType="1"/>
            </p:cNvSpPr>
            <p:nvPr/>
          </p:nvSpPr>
          <p:spPr bwMode="auto">
            <a:xfrm>
              <a:off x="120" y="343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7" name="Line 604"/>
            <p:cNvSpPr>
              <a:spLocks noChangeShapeType="1"/>
            </p:cNvSpPr>
            <p:nvPr/>
          </p:nvSpPr>
          <p:spPr bwMode="auto">
            <a:xfrm>
              <a:off x="152" y="343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8" name="Line 605"/>
            <p:cNvSpPr>
              <a:spLocks noChangeShapeType="1"/>
            </p:cNvSpPr>
            <p:nvPr/>
          </p:nvSpPr>
          <p:spPr bwMode="auto">
            <a:xfrm>
              <a:off x="184" y="343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9" name="Rectangle 606"/>
            <p:cNvSpPr>
              <a:spLocks noChangeArrowheads="1"/>
            </p:cNvSpPr>
            <p:nvPr/>
          </p:nvSpPr>
          <p:spPr bwMode="auto">
            <a:xfrm>
              <a:off x="63" y="3413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21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50" name="Line 607"/>
            <p:cNvSpPr>
              <a:spLocks noChangeShapeType="1"/>
            </p:cNvSpPr>
            <p:nvPr/>
          </p:nvSpPr>
          <p:spPr bwMode="auto">
            <a:xfrm>
              <a:off x="95" y="3438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1" name="Line 608"/>
            <p:cNvSpPr>
              <a:spLocks noChangeShapeType="1"/>
            </p:cNvSpPr>
            <p:nvPr/>
          </p:nvSpPr>
          <p:spPr bwMode="auto">
            <a:xfrm>
              <a:off x="120" y="356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2" name="Line 609"/>
            <p:cNvSpPr>
              <a:spLocks noChangeShapeType="1"/>
            </p:cNvSpPr>
            <p:nvPr/>
          </p:nvSpPr>
          <p:spPr bwMode="auto">
            <a:xfrm>
              <a:off x="152" y="356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3" name="Line 610"/>
            <p:cNvSpPr>
              <a:spLocks noChangeShapeType="1"/>
            </p:cNvSpPr>
            <p:nvPr/>
          </p:nvSpPr>
          <p:spPr bwMode="auto">
            <a:xfrm>
              <a:off x="184" y="356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4" name="Rectangle 611"/>
            <p:cNvSpPr>
              <a:spLocks noChangeArrowheads="1"/>
            </p:cNvSpPr>
            <p:nvPr/>
          </p:nvSpPr>
          <p:spPr bwMode="auto">
            <a:xfrm>
              <a:off x="63" y="3540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55" name="Line 612"/>
            <p:cNvSpPr>
              <a:spLocks noChangeShapeType="1"/>
            </p:cNvSpPr>
            <p:nvPr/>
          </p:nvSpPr>
          <p:spPr bwMode="auto">
            <a:xfrm>
              <a:off x="95" y="3565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6" name="Rectangle 613"/>
            <p:cNvSpPr>
              <a:spLocks noChangeArrowheads="1"/>
            </p:cNvSpPr>
            <p:nvPr/>
          </p:nvSpPr>
          <p:spPr bwMode="auto">
            <a:xfrm>
              <a:off x="216" y="3661"/>
              <a:ext cx="396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bnlg1055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57" name="Line 614"/>
            <p:cNvSpPr>
              <a:spLocks noChangeShapeType="1"/>
            </p:cNvSpPr>
            <p:nvPr/>
          </p:nvSpPr>
          <p:spPr bwMode="auto">
            <a:xfrm>
              <a:off x="120" y="369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8" name="Line 615"/>
            <p:cNvSpPr>
              <a:spLocks noChangeShapeType="1"/>
            </p:cNvSpPr>
            <p:nvPr/>
          </p:nvSpPr>
          <p:spPr bwMode="auto">
            <a:xfrm>
              <a:off x="152" y="369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9" name="Line 616"/>
            <p:cNvSpPr>
              <a:spLocks noChangeShapeType="1"/>
            </p:cNvSpPr>
            <p:nvPr/>
          </p:nvSpPr>
          <p:spPr bwMode="auto">
            <a:xfrm>
              <a:off x="184" y="369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0" name="Rectangle 617"/>
            <p:cNvSpPr>
              <a:spLocks noChangeArrowheads="1"/>
            </p:cNvSpPr>
            <p:nvPr/>
          </p:nvSpPr>
          <p:spPr bwMode="auto">
            <a:xfrm>
              <a:off x="63" y="3666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61" name="Line 618"/>
            <p:cNvSpPr>
              <a:spLocks noChangeShapeType="1"/>
            </p:cNvSpPr>
            <p:nvPr/>
          </p:nvSpPr>
          <p:spPr bwMode="auto">
            <a:xfrm>
              <a:off x="95" y="3693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2" name="Rectangle 619"/>
            <p:cNvSpPr>
              <a:spLocks noChangeArrowheads="1"/>
            </p:cNvSpPr>
            <p:nvPr/>
          </p:nvSpPr>
          <p:spPr bwMode="auto">
            <a:xfrm>
              <a:off x="216" y="3988"/>
              <a:ext cx="29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phi064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63" name="Line 620"/>
            <p:cNvSpPr>
              <a:spLocks noChangeShapeType="1"/>
            </p:cNvSpPr>
            <p:nvPr/>
          </p:nvSpPr>
          <p:spPr bwMode="auto">
            <a:xfrm>
              <a:off x="120" y="402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4" name="Line 621"/>
            <p:cNvSpPr>
              <a:spLocks noChangeShapeType="1"/>
            </p:cNvSpPr>
            <p:nvPr/>
          </p:nvSpPr>
          <p:spPr bwMode="auto">
            <a:xfrm>
              <a:off x="152" y="402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5" name="Line 622"/>
            <p:cNvSpPr>
              <a:spLocks noChangeShapeType="1"/>
            </p:cNvSpPr>
            <p:nvPr/>
          </p:nvSpPr>
          <p:spPr bwMode="auto">
            <a:xfrm>
              <a:off x="184" y="402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6" name="Rectangle 623"/>
            <p:cNvSpPr>
              <a:spLocks noChangeArrowheads="1"/>
            </p:cNvSpPr>
            <p:nvPr/>
          </p:nvSpPr>
          <p:spPr bwMode="auto">
            <a:xfrm>
              <a:off x="63" y="3994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51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67" name="Line 624"/>
            <p:cNvSpPr>
              <a:spLocks noChangeShapeType="1"/>
            </p:cNvSpPr>
            <p:nvPr/>
          </p:nvSpPr>
          <p:spPr bwMode="auto">
            <a:xfrm>
              <a:off x="95" y="4020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8" name="Rectangle 625"/>
            <p:cNvSpPr>
              <a:spLocks noChangeArrowheads="1"/>
            </p:cNvSpPr>
            <p:nvPr/>
          </p:nvSpPr>
          <p:spPr bwMode="auto">
            <a:xfrm>
              <a:off x="216" y="4031"/>
              <a:ext cx="415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bnl6_32</a:t>
              </a:r>
            </a:p>
          </p:txBody>
        </p:sp>
        <p:sp>
          <p:nvSpPr>
            <p:cNvPr id="369" name="Line 626"/>
            <p:cNvSpPr>
              <a:spLocks noChangeShapeType="1"/>
            </p:cNvSpPr>
            <p:nvPr/>
          </p:nvSpPr>
          <p:spPr bwMode="auto">
            <a:xfrm>
              <a:off x="120" y="410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0" name="Line 627"/>
            <p:cNvSpPr>
              <a:spLocks noChangeShapeType="1"/>
            </p:cNvSpPr>
            <p:nvPr/>
          </p:nvSpPr>
          <p:spPr bwMode="auto">
            <a:xfrm>
              <a:off x="152" y="410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1" name="Line 628"/>
            <p:cNvSpPr>
              <a:spLocks noChangeShapeType="1"/>
            </p:cNvSpPr>
            <p:nvPr/>
          </p:nvSpPr>
          <p:spPr bwMode="auto">
            <a:xfrm>
              <a:off x="184" y="410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2" name="Rectangle 629"/>
            <p:cNvSpPr>
              <a:spLocks noChangeArrowheads="1"/>
            </p:cNvSpPr>
            <p:nvPr/>
          </p:nvSpPr>
          <p:spPr bwMode="auto">
            <a:xfrm>
              <a:off x="63" y="4077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13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373" name="Line 630"/>
            <p:cNvSpPr>
              <a:spLocks noChangeShapeType="1"/>
            </p:cNvSpPr>
            <p:nvPr/>
          </p:nvSpPr>
          <p:spPr bwMode="auto">
            <a:xfrm>
              <a:off x="95" y="4103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4" name="Text Box 638"/>
            <p:cNvSpPr txBox="1">
              <a:spLocks noChangeAspect="1" noChangeArrowheads="1"/>
            </p:cNvSpPr>
            <p:nvPr/>
          </p:nvSpPr>
          <p:spPr bwMode="auto">
            <a:xfrm>
              <a:off x="505" y="3086"/>
              <a:ext cx="12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GB" sz="1800" b="1">
                  <a:solidFill>
                    <a:srgbClr val="00B050"/>
                  </a:solidFill>
                  <a:latin typeface="Times New Roman" charset="0"/>
                </a:rPr>
                <a:t>8</a:t>
              </a:r>
            </a:p>
          </p:txBody>
        </p:sp>
        <p:sp>
          <p:nvSpPr>
            <p:cNvPr id="375" name="Rectangle 642"/>
            <p:cNvSpPr>
              <a:spLocks noChangeArrowheads="1"/>
            </p:cNvSpPr>
            <p:nvPr/>
          </p:nvSpPr>
          <p:spPr bwMode="auto">
            <a:xfrm>
              <a:off x="744" y="224"/>
              <a:ext cx="33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bnl8_45a </a:t>
              </a:r>
            </a:p>
          </p:txBody>
        </p:sp>
        <p:sp>
          <p:nvSpPr>
            <p:cNvPr id="376" name="Rectangle 643"/>
            <p:cNvSpPr>
              <a:spLocks noChangeArrowheads="1"/>
            </p:cNvSpPr>
            <p:nvPr/>
          </p:nvSpPr>
          <p:spPr bwMode="auto">
            <a:xfrm>
              <a:off x="744" y="352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phi96100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77" name="Rectangle 644"/>
            <p:cNvSpPr>
              <a:spLocks noChangeArrowheads="1"/>
            </p:cNvSpPr>
            <p:nvPr/>
          </p:nvSpPr>
          <p:spPr bwMode="auto">
            <a:xfrm>
              <a:off x="744" y="461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bnlg1017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78" name="Rectangle 645"/>
            <p:cNvSpPr>
              <a:spLocks noChangeArrowheads="1"/>
            </p:cNvSpPr>
            <p:nvPr/>
          </p:nvSpPr>
          <p:spPr bwMode="auto">
            <a:xfrm>
              <a:off x="744" y="599"/>
              <a:ext cx="2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mmc0111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79" name="Rectangle 646"/>
            <p:cNvSpPr>
              <a:spLocks noChangeArrowheads="1"/>
            </p:cNvSpPr>
            <p:nvPr/>
          </p:nvSpPr>
          <p:spPr bwMode="auto">
            <a:xfrm>
              <a:off x="744" y="685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bnlg1302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80" name="Rectangle 647"/>
            <p:cNvSpPr>
              <a:spLocks noChangeArrowheads="1"/>
            </p:cNvSpPr>
            <p:nvPr/>
          </p:nvSpPr>
          <p:spPr bwMode="auto">
            <a:xfrm>
              <a:off x="744" y="830"/>
              <a:ext cx="22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umc6a</a:t>
              </a:r>
            </a:p>
          </p:txBody>
        </p:sp>
        <p:sp>
          <p:nvSpPr>
            <p:cNvPr id="381" name="Rectangle 648"/>
            <p:cNvSpPr>
              <a:spLocks noChangeArrowheads="1"/>
            </p:cNvSpPr>
            <p:nvPr/>
          </p:nvSpPr>
          <p:spPr bwMode="auto">
            <a:xfrm>
              <a:off x="744" y="985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bnlg1537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82" name="Rectangle 649"/>
            <p:cNvSpPr>
              <a:spLocks noChangeArrowheads="1"/>
            </p:cNvSpPr>
            <p:nvPr/>
          </p:nvSpPr>
          <p:spPr bwMode="auto">
            <a:xfrm>
              <a:off x="744" y="1035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bnlg1393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83" name="Rectangle 650"/>
            <p:cNvSpPr>
              <a:spLocks noChangeArrowheads="1"/>
            </p:cNvSpPr>
            <p:nvPr/>
          </p:nvSpPr>
          <p:spPr bwMode="auto">
            <a:xfrm>
              <a:off x="744" y="1174"/>
              <a:ext cx="22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umc34</a:t>
              </a:r>
            </a:p>
          </p:txBody>
        </p:sp>
        <p:sp>
          <p:nvSpPr>
            <p:cNvPr id="384" name="Rectangle 651"/>
            <p:cNvSpPr>
              <a:spLocks noChangeArrowheads="1"/>
            </p:cNvSpPr>
            <p:nvPr/>
          </p:nvSpPr>
          <p:spPr bwMode="auto">
            <a:xfrm>
              <a:off x="744" y="1346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bnlg1018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85" name="Rectangle 652"/>
            <p:cNvSpPr>
              <a:spLocks noChangeArrowheads="1"/>
            </p:cNvSpPr>
            <p:nvPr/>
          </p:nvSpPr>
          <p:spPr bwMode="auto">
            <a:xfrm>
              <a:off x="744" y="1454"/>
              <a:ext cx="287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umc131 </a:t>
              </a:r>
            </a:p>
          </p:txBody>
        </p:sp>
        <p:sp>
          <p:nvSpPr>
            <p:cNvPr id="386" name="Rectangle 653"/>
            <p:cNvSpPr>
              <a:spLocks noChangeArrowheads="1"/>
            </p:cNvSpPr>
            <p:nvPr/>
          </p:nvSpPr>
          <p:spPr bwMode="auto">
            <a:xfrm>
              <a:off x="741" y="1556"/>
              <a:ext cx="307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umc255a</a:t>
              </a:r>
            </a:p>
          </p:txBody>
        </p:sp>
        <p:sp>
          <p:nvSpPr>
            <p:cNvPr id="387" name="Rectangle 654"/>
            <p:cNvSpPr>
              <a:spLocks noChangeArrowheads="1"/>
            </p:cNvSpPr>
            <p:nvPr/>
          </p:nvSpPr>
          <p:spPr bwMode="auto">
            <a:xfrm>
              <a:off x="744" y="1634"/>
              <a:ext cx="258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bnlg1329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88" name="Rectangle 655"/>
            <p:cNvSpPr>
              <a:spLocks noChangeArrowheads="1"/>
            </p:cNvSpPr>
            <p:nvPr/>
          </p:nvSpPr>
          <p:spPr bwMode="auto">
            <a:xfrm>
              <a:off x="744" y="1698"/>
              <a:ext cx="2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mmc0143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89" name="Rectangle 656"/>
            <p:cNvSpPr>
              <a:spLocks noChangeArrowheads="1"/>
            </p:cNvSpPr>
            <p:nvPr/>
          </p:nvSpPr>
          <p:spPr bwMode="auto">
            <a:xfrm>
              <a:off x="744" y="1913"/>
              <a:ext cx="24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dupssr24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90" name="Rectangle 657"/>
            <p:cNvSpPr>
              <a:spLocks noChangeArrowheads="1"/>
            </p:cNvSpPr>
            <p:nvPr/>
          </p:nvSpPr>
          <p:spPr bwMode="auto">
            <a:xfrm>
              <a:off x="744" y="1968"/>
              <a:ext cx="24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dupssr30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91" name="Rectangle 658"/>
            <p:cNvSpPr>
              <a:spLocks noChangeArrowheads="1"/>
            </p:cNvSpPr>
            <p:nvPr/>
          </p:nvSpPr>
          <p:spPr bwMode="auto">
            <a:xfrm>
              <a:off x="744" y="2124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bnlg1746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92" name="Rectangle 659"/>
            <p:cNvSpPr>
              <a:spLocks noChangeArrowheads="1"/>
            </p:cNvSpPr>
            <p:nvPr/>
          </p:nvSpPr>
          <p:spPr bwMode="auto">
            <a:xfrm>
              <a:off x="744" y="2159"/>
              <a:ext cx="28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umc49a </a:t>
              </a:r>
            </a:p>
          </p:txBody>
        </p:sp>
        <p:sp>
          <p:nvSpPr>
            <p:cNvPr id="393" name="Rectangle 660"/>
            <p:cNvSpPr>
              <a:spLocks noChangeArrowheads="1"/>
            </p:cNvSpPr>
            <p:nvPr/>
          </p:nvSpPr>
          <p:spPr bwMode="auto">
            <a:xfrm>
              <a:off x="744" y="2502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bnlg1893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394" name="Text Box 671"/>
            <p:cNvSpPr txBox="1">
              <a:spLocks noChangeAspect="1" noChangeArrowheads="1"/>
            </p:cNvSpPr>
            <p:nvPr/>
          </p:nvSpPr>
          <p:spPr bwMode="auto">
            <a:xfrm>
              <a:off x="1780" y="0"/>
              <a:ext cx="272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GB" sz="1800" b="1">
                  <a:latin typeface="Times New Roman" charset="0"/>
                </a:rPr>
                <a:t>4</a:t>
              </a:r>
            </a:p>
          </p:txBody>
        </p:sp>
        <p:sp>
          <p:nvSpPr>
            <p:cNvPr id="395" name="Text Box 672"/>
            <p:cNvSpPr txBox="1">
              <a:spLocks noChangeAspect="1" noChangeArrowheads="1"/>
            </p:cNvSpPr>
            <p:nvPr/>
          </p:nvSpPr>
          <p:spPr bwMode="auto">
            <a:xfrm>
              <a:off x="2369" y="0"/>
              <a:ext cx="27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GB" sz="1800" b="1">
                  <a:latin typeface="Times New Roman" charset="0"/>
                </a:rPr>
                <a:t>5</a:t>
              </a:r>
            </a:p>
          </p:txBody>
        </p:sp>
        <p:sp>
          <p:nvSpPr>
            <p:cNvPr id="396" name="Text Box 684"/>
            <p:cNvSpPr txBox="1">
              <a:spLocks noChangeAspect="1" noChangeArrowheads="1"/>
            </p:cNvSpPr>
            <p:nvPr/>
          </p:nvSpPr>
          <p:spPr bwMode="auto">
            <a:xfrm>
              <a:off x="2911" y="0"/>
              <a:ext cx="272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GB" sz="1800" b="1">
                  <a:latin typeface="Times New Roman" charset="0"/>
                </a:rPr>
                <a:t>6</a:t>
              </a:r>
            </a:p>
          </p:txBody>
        </p:sp>
        <p:grpSp>
          <p:nvGrpSpPr>
            <p:cNvPr id="397" name="Group 704"/>
            <p:cNvGrpSpPr>
              <a:grpSpLocks/>
            </p:cNvGrpSpPr>
            <p:nvPr/>
          </p:nvGrpSpPr>
          <p:grpSpPr bwMode="auto">
            <a:xfrm>
              <a:off x="1188" y="231"/>
              <a:ext cx="557" cy="3628"/>
              <a:chOff x="1150" y="247"/>
              <a:chExt cx="387" cy="3628"/>
            </a:xfrm>
          </p:grpSpPr>
          <p:sp>
            <p:nvSpPr>
              <p:cNvPr id="888" name="Rectangle 705"/>
              <p:cNvSpPr>
                <a:spLocks noChangeArrowheads="1"/>
              </p:cNvSpPr>
              <p:nvPr/>
            </p:nvSpPr>
            <p:spPr bwMode="auto">
              <a:xfrm>
                <a:off x="1209" y="281"/>
                <a:ext cx="14" cy="3434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889" name="Rectangle 706"/>
              <p:cNvSpPr>
                <a:spLocks noChangeArrowheads="1"/>
              </p:cNvSpPr>
              <p:nvPr/>
            </p:nvSpPr>
            <p:spPr bwMode="auto">
              <a:xfrm>
                <a:off x="1202" y="3735"/>
                <a:ext cx="12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400">
                    <a:solidFill>
                      <a:srgbClr val="000000"/>
                    </a:solidFill>
                    <a:latin typeface="Times New Roman" charset="0"/>
                  </a:rPr>
                  <a:t>3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90" name="Rectangle 707"/>
              <p:cNvSpPr>
                <a:spLocks noChangeArrowheads="1"/>
              </p:cNvSpPr>
              <p:nvPr/>
            </p:nvSpPr>
            <p:spPr bwMode="auto">
              <a:xfrm>
                <a:off x="1202" y="3767"/>
                <a:ext cx="223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00"/>
                    </a:solidFill>
                    <a:latin typeface="Times New Roman" charset="0"/>
                  </a:rPr>
                  <a:t>(529 cM) 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891" name="Rectangle 708"/>
              <p:cNvSpPr>
                <a:spLocks noChangeArrowheads="1"/>
              </p:cNvSpPr>
              <p:nvPr/>
            </p:nvSpPr>
            <p:spPr bwMode="auto">
              <a:xfrm>
                <a:off x="1308" y="247"/>
                <a:ext cx="16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umc1746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892" name="Line 709"/>
              <p:cNvSpPr>
                <a:spLocks noChangeShapeType="1"/>
              </p:cNvSpPr>
              <p:nvPr/>
            </p:nvSpPr>
            <p:spPr bwMode="auto">
              <a:xfrm>
                <a:off x="1208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3" name="Line 710"/>
              <p:cNvSpPr>
                <a:spLocks noChangeShapeType="1"/>
              </p:cNvSpPr>
              <p:nvPr/>
            </p:nvSpPr>
            <p:spPr bwMode="auto">
              <a:xfrm>
                <a:off x="1240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4" name="Line 711"/>
              <p:cNvSpPr>
                <a:spLocks noChangeShapeType="1"/>
              </p:cNvSpPr>
              <p:nvPr/>
            </p:nvSpPr>
            <p:spPr bwMode="auto">
              <a:xfrm>
                <a:off x="1272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5" name="Rectangle 712"/>
              <p:cNvSpPr>
                <a:spLocks noChangeArrowheads="1"/>
              </p:cNvSpPr>
              <p:nvPr/>
            </p:nvSpPr>
            <p:spPr bwMode="auto">
              <a:xfrm>
                <a:off x="1308" y="295"/>
                <a:ext cx="1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bnl8_15</a:t>
                </a:r>
              </a:p>
            </p:txBody>
          </p:sp>
          <p:sp>
            <p:nvSpPr>
              <p:cNvPr id="896" name="Line 713"/>
              <p:cNvSpPr>
                <a:spLocks noChangeShapeType="1"/>
              </p:cNvSpPr>
              <p:nvPr/>
            </p:nvSpPr>
            <p:spPr bwMode="auto">
              <a:xfrm>
                <a:off x="1208" y="32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7" name="Line 714"/>
              <p:cNvSpPr>
                <a:spLocks noChangeShapeType="1"/>
              </p:cNvSpPr>
              <p:nvPr/>
            </p:nvSpPr>
            <p:spPr bwMode="auto">
              <a:xfrm>
                <a:off x="1240" y="325"/>
                <a:ext cx="32" cy="1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8" name="Line 715"/>
              <p:cNvSpPr>
                <a:spLocks noChangeShapeType="1"/>
              </p:cNvSpPr>
              <p:nvPr/>
            </p:nvSpPr>
            <p:spPr bwMode="auto">
              <a:xfrm>
                <a:off x="1272" y="33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9" name="Rectangle 716"/>
              <p:cNvSpPr>
                <a:spLocks noChangeArrowheads="1"/>
              </p:cNvSpPr>
              <p:nvPr/>
            </p:nvSpPr>
            <p:spPr bwMode="auto">
              <a:xfrm>
                <a:off x="1308" y="366"/>
                <a:ext cx="16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umc1970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00" name="Line 717"/>
              <p:cNvSpPr>
                <a:spLocks noChangeShapeType="1"/>
              </p:cNvSpPr>
              <p:nvPr/>
            </p:nvSpPr>
            <p:spPr bwMode="auto">
              <a:xfrm>
                <a:off x="1208" y="42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1" name="Line 718"/>
              <p:cNvSpPr>
                <a:spLocks noChangeShapeType="1"/>
              </p:cNvSpPr>
              <p:nvPr/>
            </p:nvSpPr>
            <p:spPr bwMode="auto">
              <a:xfrm>
                <a:off x="1240" y="42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2" name="Line 719"/>
              <p:cNvSpPr>
                <a:spLocks noChangeShapeType="1"/>
              </p:cNvSpPr>
              <p:nvPr/>
            </p:nvSpPr>
            <p:spPr bwMode="auto">
              <a:xfrm>
                <a:off x="1272" y="42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3" name="Rectangle 720"/>
              <p:cNvSpPr>
                <a:spLocks noChangeArrowheads="1"/>
              </p:cNvSpPr>
              <p:nvPr/>
            </p:nvSpPr>
            <p:spPr bwMode="auto">
              <a:xfrm>
                <a:off x="1308" y="532"/>
                <a:ext cx="13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csu32</a:t>
                </a:r>
              </a:p>
            </p:txBody>
          </p:sp>
          <p:sp>
            <p:nvSpPr>
              <p:cNvPr id="904" name="Line 721"/>
              <p:cNvSpPr>
                <a:spLocks noChangeShapeType="1"/>
              </p:cNvSpPr>
              <p:nvPr/>
            </p:nvSpPr>
            <p:spPr bwMode="auto">
              <a:xfrm>
                <a:off x="1208" y="58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5" name="Line 722"/>
              <p:cNvSpPr>
                <a:spLocks noChangeShapeType="1"/>
              </p:cNvSpPr>
              <p:nvPr/>
            </p:nvSpPr>
            <p:spPr bwMode="auto">
              <a:xfrm>
                <a:off x="1240" y="58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6" name="Line 723"/>
              <p:cNvSpPr>
                <a:spLocks noChangeShapeType="1"/>
              </p:cNvSpPr>
              <p:nvPr/>
            </p:nvSpPr>
            <p:spPr bwMode="auto">
              <a:xfrm>
                <a:off x="1272" y="58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7" name="Rectangle 724"/>
              <p:cNvSpPr>
                <a:spLocks noChangeArrowheads="1"/>
              </p:cNvSpPr>
              <p:nvPr/>
            </p:nvSpPr>
            <p:spPr bwMode="auto">
              <a:xfrm>
                <a:off x="1308" y="721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bnlg1523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08" name="Line 725"/>
              <p:cNvSpPr>
                <a:spLocks noChangeShapeType="1"/>
              </p:cNvSpPr>
              <p:nvPr/>
            </p:nvSpPr>
            <p:spPr bwMode="auto">
              <a:xfrm>
                <a:off x="1208" y="77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9" name="Line 726"/>
              <p:cNvSpPr>
                <a:spLocks noChangeShapeType="1"/>
              </p:cNvSpPr>
              <p:nvPr/>
            </p:nvSpPr>
            <p:spPr bwMode="auto">
              <a:xfrm>
                <a:off x="1240" y="77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0" name="Line 727"/>
              <p:cNvSpPr>
                <a:spLocks noChangeShapeType="1"/>
              </p:cNvSpPr>
              <p:nvPr/>
            </p:nvSpPr>
            <p:spPr bwMode="auto">
              <a:xfrm>
                <a:off x="1272" y="77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1" name="Rectangle 728"/>
              <p:cNvSpPr>
                <a:spLocks noChangeArrowheads="1"/>
              </p:cNvSpPr>
              <p:nvPr/>
            </p:nvSpPr>
            <p:spPr bwMode="auto">
              <a:xfrm>
                <a:off x="1308" y="881"/>
                <a:ext cx="13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asg24</a:t>
                </a:r>
              </a:p>
            </p:txBody>
          </p:sp>
          <p:sp>
            <p:nvSpPr>
              <p:cNvPr id="912" name="Line 729"/>
              <p:cNvSpPr>
                <a:spLocks noChangeShapeType="1"/>
              </p:cNvSpPr>
              <p:nvPr/>
            </p:nvSpPr>
            <p:spPr bwMode="auto">
              <a:xfrm>
                <a:off x="1208" y="93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3" name="Line 730"/>
              <p:cNvSpPr>
                <a:spLocks noChangeShapeType="1"/>
              </p:cNvSpPr>
              <p:nvPr/>
            </p:nvSpPr>
            <p:spPr bwMode="auto">
              <a:xfrm>
                <a:off x="1240" y="93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4" name="Line 731"/>
              <p:cNvSpPr>
                <a:spLocks noChangeShapeType="1"/>
              </p:cNvSpPr>
              <p:nvPr/>
            </p:nvSpPr>
            <p:spPr bwMode="auto">
              <a:xfrm>
                <a:off x="1272" y="93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5" name="Rectangle 732"/>
              <p:cNvSpPr>
                <a:spLocks noChangeArrowheads="1"/>
              </p:cNvSpPr>
              <p:nvPr/>
            </p:nvSpPr>
            <p:spPr bwMode="auto">
              <a:xfrm>
                <a:off x="1308" y="980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bnlg1904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16" name="Line 733"/>
              <p:cNvSpPr>
                <a:spLocks noChangeShapeType="1"/>
              </p:cNvSpPr>
              <p:nvPr/>
            </p:nvSpPr>
            <p:spPr bwMode="auto">
              <a:xfrm>
                <a:off x="1208" y="103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7" name="Line 734"/>
              <p:cNvSpPr>
                <a:spLocks noChangeShapeType="1"/>
              </p:cNvSpPr>
              <p:nvPr/>
            </p:nvSpPr>
            <p:spPr bwMode="auto">
              <a:xfrm>
                <a:off x="1240" y="103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8" name="Line 735"/>
              <p:cNvSpPr>
                <a:spLocks noChangeShapeType="1"/>
              </p:cNvSpPr>
              <p:nvPr/>
            </p:nvSpPr>
            <p:spPr bwMode="auto">
              <a:xfrm>
                <a:off x="1272" y="103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9" name="Rectangle 736"/>
              <p:cNvSpPr>
                <a:spLocks noChangeArrowheads="1"/>
              </p:cNvSpPr>
              <p:nvPr/>
            </p:nvSpPr>
            <p:spPr bwMode="auto">
              <a:xfrm>
                <a:off x="1308" y="1060"/>
                <a:ext cx="13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asg48</a:t>
                </a:r>
              </a:p>
            </p:txBody>
          </p:sp>
          <p:sp>
            <p:nvSpPr>
              <p:cNvPr id="920" name="Line 737"/>
              <p:cNvSpPr>
                <a:spLocks noChangeShapeType="1"/>
              </p:cNvSpPr>
              <p:nvPr/>
            </p:nvSpPr>
            <p:spPr bwMode="auto">
              <a:xfrm>
                <a:off x="1208" y="113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1" name="Line 738"/>
              <p:cNvSpPr>
                <a:spLocks noChangeShapeType="1"/>
              </p:cNvSpPr>
              <p:nvPr/>
            </p:nvSpPr>
            <p:spPr bwMode="auto">
              <a:xfrm>
                <a:off x="1240" y="113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2" name="Line 739"/>
              <p:cNvSpPr>
                <a:spLocks noChangeShapeType="1"/>
              </p:cNvSpPr>
              <p:nvPr/>
            </p:nvSpPr>
            <p:spPr bwMode="auto">
              <a:xfrm>
                <a:off x="1272" y="113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3" name="Rectangle 740"/>
              <p:cNvSpPr>
                <a:spLocks noChangeArrowheads="1"/>
              </p:cNvSpPr>
              <p:nvPr/>
            </p:nvSpPr>
            <p:spPr bwMode="auto">
              <a:xfrm>
                <a:off x="1308" y="1123"/>
                <a:ext cx="16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latin typeface="Times New Roman" charset="0"/>
                  </a:rPr>
                  <a:t>umc1012</a:t>
                </a:r>
              </a:p>
            </p:txBody>
          </p:sp>
          <p:sp>
            <p:nvSpPr>
              <p:cNvPr id="924" name="Line 741"/>
              <p:cNvSpPr>
                <a:spLocks noChangeShapeType="1"/>
              </p:cNvSpPr>
              <p:nvPr/>
            </p:nvSpPr>
            <p:spPr bwMode="auto">
              <a:xfrm>
                <a:off x="1208" y="116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5" name="Line 742"/>
              <p:cNvSpPr>
                <a:spLocks noChangeShapeType="1"/>
              </p:cNvSpPr>
              <p:nvPr/>
            </p:nvSpPr>
            <p:spPr bwMode="auto">
              <a:xfrm>
                <a:off x="1240" y="116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6" name="Line 743"/>
              <p:cNvSpPr>
                <a:spLocks noChangeShapeType="1"/>
              </p:cNvSpPr>
              <p:nvPr/>
            </p:nvSpPr>
            <p:spPr bwMode="auto">
              <a:xfrm>
                <a:off x="1272" y="116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7" name="Rectangle 744"/>
              <p:cNvSpPr>
                <a:spLocks noChangeArrowheads="1"/>
              </p:cNvSpPr>
              <p:nvPr/>
            </p:nvSpPr>
            <p:spPr bwMode="auto">
              <a:xfrm>
                <a:off x="1308" y="1227"/>
                <a:ext cx="165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umc1392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28" name="Line 745"/>
              <p:cNvSpPr>
                <a:spLocks noChangeShapeType="1"/>
              </p:cNvSpPr>
              <p:nvPr/>
            </p:nvSpPr>
            <p:spPr bwMode="auto">
              <a:xfrm>
                <a:off x="1208" y="127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9" name="Line 746"/>
              <p:cNvSpPr>
                <a:spLocks noChangeShapeType="1"/>
              </p:cNvSpPr>
              <p:nvPr/>
            </p:nvSpPr>
            <p:spPr bwMode="auto">
              <a:xfrm>
                <a:off x="1240" y="127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0" name="Line 747"/>
              <p:cNvSpPr>
                <a:spLocks noChangeShapeType="1"/>
              </p:cNvSpPr>
              <p:nvPr/>
            </p:nvSpPr>
            <p:spPr bwMode="auto">
              <a:xfrm>
                <a:off x="1272" y="127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1" name="Rectangle 748"/>
              <p:cNvSpPr>
                <a:spLocks noChangeArrowheads="1"/>
              </p:cNvSpPr>
              <p:nvPr/>
            </p:nvSpPr>
            <p:spPr bwMode="auto">
              <a:xfrm>
                <a:off x="1308" y="1287"/>
                <a:ext cx="13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600">
                    <a:solidFill>
                      <a:srgbClr val="000000"/>
                    </a:solidFill>
                    <a:latin typeface="Times New Roman" charset="0"/>
                  </a:rPr>
                  <a:t>bnlg2047 </a:t>
                </a:r>
                <a:endParaRPr lang="en-GB" sz="600">
                  <a:latin typeface="Times New Roman" charset="0"/>
                </a:endParaRPr>
              </a:p>
            </p:txBody>
          </p:sp>
          <p:sp>
            <p:nvSpPr>
              <p:cNvPr id="932" name="Line 749"/>
              <p:cNvSpPr>
                <a:spLocks noChangeShapeType="1"/>
              </p:cNvSpPr>
              <p:nvPr/>
            </p:nvSpPr>
            <p:spPr bwMode="auto">
              <a:xfrm>
                <a:off x="1208" y="134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3" name="Line 750"/>
              <p:cNvSpPr>
                <a:spLocks noChangeShapeType="1"/>
              </p:cNvSpPr>
              <p:nvPr/>
            </p:nvSpPr>
            <p:spPr bwMode="auto">
              <a:xfrm>
                <a:off x="1240" y="134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4" name="Line 751"/>
              <p:cNvSpPr>
                <a:spLocks noChangeShapeType="1"/>
              </p:cNvSpPr>
              <p:nvPr/>
            </p:nvSpPr>
            <p:spPr bwMode="auto">
              <a:xfrm>
                <a:off x="1272" y="134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5" name="Rectangle 752"/>
              <p:cNvSpPr>
                <a:spLocks noChangeArrowheads="1"/>
              </p:cNvSpPr>
              <p:nvPr/>
            </p:nvSpPr>
            <p:spPr bwMode="auto">
              <a:xfrm>
                <a:off x="1304" y="1330"/>
                <a:ext cx="12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600">
                    <a:solidFill>
                      <a:srgbClr val="000000"/>
                    </a:solidFill>
                    <a:latin typeface="Times New Roman" charset="0"/>
                  </a:rPr>
                  <a:t>dupssr05 </a:t>
                </a:r>
                <a:endParaRPr lang="en-GB" sz="600">
                  <a:latin typeface="Times New Roman" charset="0"/>
                </a:endParaRPr>
              </a:p>
            </p:txBody>
          </p:sp>
          <p:sp>
            <p:nvSpPr>
              <p:cNvPr id="936" name="Line 753"/>
              <p:cNvSpPr>
                <a:spLocks noChangeShapeType="1"/>
              </p:cNvSpPr>
              <p:nvPr/>
            </p:nvSpPr>
            <p:spPr bwMode="auto">
              <a:xfrm>
                <a:off x="1208" y="13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7" name="Line 754"/>
              <p:cNvSpPr>
                <a:spLocks noChangeShapeType="1"/>
              </p:cNvSpPr>
              <p:nvPr/>
            </p:nvSpPr>
            <p:spPr bwMode="auto">
              <a:xfrm>
                <a:off x="1240" y="1352"/>
                <a:ext cx="32" cy="22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8" name="Line 755"/>
              <p:cNvSpPr>
                <a:spLocks noChangeShapeType="1"/>
              </p:cNvSpPr>
              <p:nvPr/>
            </p:nvSpPr>
            <p:spPr bwMode="auto">
              <a:xfrm>
                <a:off x="1272" y="137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9" name="Rectangle 756"/>
              <p:cNvSpPr>
                <a:spLocks noChangeArrowheads="1"/>
              </p:cNvSpPr>
              <p:nvPr/>
            </p:nvSpPr>
            <p:spPr bwMode="auto">
              <a:xfrm>
                <a:off x="1308" y="1412"/>
                <a:ext cx="13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600">
                    <a:solidFill>
                      <a:srgbClr val="000000"/>
                    </a:solidFill>
                    <a:latin typeface="Times New Roman" charset="0"/>
                  </a:rPr>
                  <a:t>mmc0312</a:t>
                </a:r>
                <a:endParaRPr lang="en-GB" sz="600">
                  <a:latin typeface="Times New Roman" charset="0"/>
                </a:endParaRPr>
              </a:p>
            </p:txBody>
          </p:sp>
          <p:sp>
            <p:nvSpPr>
              <p:cNvPr id="940" name="Line 757"/>
              <p:cNvSpPr>
                <a:spLocks noChangeShapeType="1"/>
              </p:cNvSpPr>
              <p:nvPr/>
            </p:nvSpPr>
            <p:spPr bwMode="auto">
              <a:xfrm>
                <a:off x="1208" y="136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1" name="Line 758"/>
              <p:cNvSpPr>
                <a:spLocks noChangeShapeType="1"/>
              </p:cNvSpPr>
              <p:nvPr/>
            </p:nvSpPr>
            <p:spPr bwMode="auto">
              <a:xfrm>
                <a:off x="1240" y="1365"/>
                <a:ext cx="32" cy="4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2" name="Line 759"/>
              <p:cNvSpPr>
                <a:spLocks noChangeShapeType="1"/>
              </p:cNvSpPr>
              <p:nvPr/>
            </p:nvSpPr>
            <p:spPr bwMode="auto">
              <a:xfrm>
                <a:off x="1272" y="14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3" name="Rectangle 760"/>
              <p:cNvSpPr>
                <a:spLocks noChangeArrowheads="1"/>
              </p:cNvSpPr>
              <p:nvPr/>
            </p:nvSpPr>
            <p:spPr bwMode="auto">
              <a:xfrm>
                <a:off x="1304" y="1374"/>
                <a:ext cx="12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600">
                    <a:solidFill>
                      <a:srgbClr val="000000"/>
                    </a:solidFill>
                    <a:latin typeface="Times New Roman" charset="0"/>
                  </a:rPr>
                  <a:t>umc1527</a:t>
                </a:r>
                <a:endParaRPr lang="en-GB" sz="600">
                  <a:latin typeface="Times New Roman" charset="0"/>
                </a:endParaRPr>
              </a:p>
            </p:txBody>
          </p:sp>
          <p:sp>
            <p:nvSpPr>
              <p:cNvPr id="944" name="Line 761"/>
              <p:cNvSpPr>
                <a:spLocks noChangeShapeType="1"/>
              </p:cNvSpPr>
              <p:nvPr/>
            </p:nvSpPr>
            <p:spPr bwMode="auto">
              <a:xfrm>
                <a:off x="1208" y="142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5" name="Line 762"/>
              <p:cNvSpPr>
                <a:spLocks noChangeShapeType="1"/>
              </p:cNvSpPr>
              <p:nvPr/>
            </p:nvSpPr>
            <p:spPr bwMode="auto">
              <a:xfrm>
                <a:off x="1240" y="1425"/>
                <a:ext cx="32" cy="1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6" name="Line 763"/>
              <p:cNvSpPr>
                <a:spLocks noChangeShapeType="1"/>
              </p:cNvSpPr>
              <p:nvPr/>
            </p:nvSpPr>
            <p:spPr bwMode="auto">
              <a:xfrm>
                <a:off x="1272" y="143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7" name="Rectangle 764"/>
              <p:cNvSpPr>
                <a:spLocks noChangeArrowheads="1"/>
              </p:cNvSpPr>
              <p:nvPr/>
            </p:nvSpPr>
            <p:spPr bwMode="auto">
              <a:xfrm>
                <a:off x="1304" y="1437"/>
                <a:ext cx="20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 dirty="0">
                    <a:solidFill>
                      <a:srgbClr val="FF0000"/>
                    </a:solidFill>
                    <a:latin typeface="Times New Roman" charset="0"/>
                  </a:rPr>
                  <a:t>umc102 </a:t>
                </a:r>
              </a:p>
            </p:txBody>
          </p:sp>
          <p:sp>
            <p:nvSpPr>
              <p:cNvPr id="948" name="Line 765"/>
              <p:cNvSpPr>
                <a:spLocks noChangeShapeType="1"/>
              </p:cNvSpPr>
              <p:nvPr/>
            </p:nvSpPr>
            <p:spPr bwMode="auto">
              <a:xfrm>
                <a:off x="1208" y="147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9" name="Line 766"/>
              <p:cNvSpPr>
                <a:spLocks noChangeShapeType="1"/>
              </p:cNvSpPr>
              <p:nvPr/>
            </p:nvSpPr>
            <p:spPr bwMode="auto">
              <a:xfrm>
                <a:off x="1240" y="147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0" name="Line 767"/>
              <p:cNvSpPr>
                <a:spLocks noChangeShapeType="1"/>
              </p:cNvSpPr>
              <p:nvPr/>
            </p:nvSpPr>
            <p:spPr bwMode="auto">
              <a:xfrm>
                <a:off x="1272" y="147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1" name="Rectangle 768"/>
              <p:cNvSpPr>
                <a:spLocks noChangeArrowheads="1"/>
              </p:cNvSpPr>
              <p:nvPr/>
            </p:nvSpPr>
            <p:spPr bwMode="auto">
              <a:xfrm>
                <a:off x="1308" y="1576"/>
                <a:ext cx="16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umc1501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52" name="Line 769"/>
              <p:cNvSpPr>
                <a:spLocks noChangeShapeType="1"/>
              </p:cNvSpPr>
              <p:nvPr/>
            </p:nvSpPr>
            <p:spPr bwMode="auto">
              <a:xfrm>
                <a:off x="1208" y="159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3" name="Line 770"/>
              <p:cNvSpPr>
                <a:spLocks noChangeShapeType="1"/>
              </p:cNvSpPr>
              <p:nvPr/>
            </p:nvSpPr>
            <p:spPr bwMode="auto">
              <a:xfrm>
                <a:off x="1240" y="159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4" name="Line 771"/>
              <p:cNvSpPr>
                <a:spLocks noChangeShapeType="1"/>
              </p:cNvSpPr>
              <p:nvPr/>
            </p:nvSpPr>
            <p:spPr bwMode="auto">
              <a:xfrm>
                <a:off x="1272" y="159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5" name="Rectangle 772"/>
              <p:cNvSpPr>
                <a:spLocks noChangeArrowheads="1"/>
              </p:cNvSpPr>
              <p:nvPr/>
            </p:nvSpPr>
            <p:spPr bwMode="auto">
              <a:xfrm>
                <a:off x="1308" y="1748"/>
                <a:ext cx="229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bnl5_37a </a:t>
                </a:r>
              </a:p>
            </p:txBody>
          </p:sp>
          <p:sp>
            <p:nvSpPr>
              <p:cNvPr id="956" name="Line 773"/>
              <p:cNvSpPr>
                <a:spLocks noChangeShapeType="1"/>
              </p:cNvSpPr>
              <p:nvPr/>
            </p:nvSpPr>
            <p:spPr bwMode="auto">
              <a:xfrm>
                <a:off x="1208" y="180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7" name="Line 774"/>
              <p:cNvSpPr>
                <a:spLocks noChangeShapeType="1"/>
              </p:cNvSpPr>
              <p:nvPr/>
            </p:nvSpPr>
            <p:spPr bwMode="auto">
              <a:xfrm>
                <a:off x="1240" y="180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8" name="Line 775"/>
              <p:cNvSpPr>
                <a:spLocks noChangeShapeType="1"/>
              </p:cNvSpPr>
              <p:nvPr/>
            </p:nvSpPr>
            <p:spPr bwMode="auto">
              <a:xfrm>
                <a:off x="1272" y="180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9" name="Rectangle 776"/>
              <p:cNvSpPr>
                <a:spLocks noChangeArrowheads="1"/>
              </p:cNvSpPr>
              <p:nvPr/>
            </p:nvSpPr>
            <p:spPr bwMode="auto">
              <a:xfrm>
                <a:off x="1308" y="2001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bnlg1350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60" name="Line 777"/>
              <p:cNvSpPr>
                <a:spLocks noChangeShapeType="1"/>
              </p:cNvSpPr>
              <p:nvPr/>
            </p:nvSpPr>
            <p:spPr bwMode="auto">
              <a:xfrm>
                <a:off x="1208" y="202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1" name="Line 778"/>
              <p:cNvSpPr>
                <a:spLocks noChangeShapeType="1"/>
              </p:cNvSpPr>
              <p:nvPr/>
            </p:nvSpPr>
            <p:spPr bwMode="auto">
              <a:xfrm>
                <a:off x="1240" y="202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2" name="Line 779"/>
              <p:cNvSpPr>
                <a:spLocks noChangeShapeType="1"/>
              </p:cNvSpPr>
              <p:nvPr/>
            </p:nvSpPr>
            <p:spPr bwMode="auto">
              <a:xfrm>
                <a:off x="1272" y="202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3" name="Rectangle 780"/>
              <p:cNvSpPr>
                <a:spLocks noChangeArrowheads="1"/>
              </p:cNvSpPr>
              <p:nvPr/>
            </p:nvSpPr>
            <p:spPr bwMode="auto">
              <a:xfrm>
                <a:off x="1308" y="2184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bnlg1951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64" name="Line 781"/>
              <p:cNvSpPr>
                <a:spLocks noChangeShapeType="1"/>
              </p:cNvSpPr>
              <p:nvPr/>
            </p:nvSpPr>
            <p:spPr bwMode="auto">
              <a:xfrm>
                <a:off x="1208" y="220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5" name="Line 782"/>
              <p:cNvSpPr>
                <a:spLocks noChangeShapeType="1"/>
              </p:cNvSpPr>
              <p:nvPr/>
            </p:nvSpPr>
            <p:spPr bwMode="auto">
              <a:xfrm>
                <a:off x="1240" y="220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6" name="Line 783"/>
              <p:cNvSpPr>
                <a:spLocks noChangeShapeType="1"/>
              </p:cNvSpPr>
              <p:nvPr/>
            </p:nvSpPr>
            <p:spPr bwMode="auto">
              <a:xfrm>
                <a:off x="1272" y="220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7" name="Rectangle 784"/>
              <p:cNvSpPr>
                <a:spLocks noChangeArrowheads="1"/>
              </p:cNvSpPr>
              <p:nvPr/>
            </p:nvSpPr>
            <p:spPr bwMode="auto">
              <a:xfrm>
                <a:off x="1308" y="2312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bnlg1931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68" name="Line 785"/>
              <p:cNvSpPr>
                <a:spLocks noChangeShapeType="1"/>
              </p:cNvSpPr>
              <p:nvPr/>
            </p:nvSpPr>
            <p:spPr bwMode="auto">
              <a:xfrm>
                <a:off x="1208" y="233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9" name="Line 786"/>
              <p:cNvSpPr>
                <a:spLocks noChangeShapeType="1"/>
              </p:cNvSpPr>
              <p:nvPr/>
            </p:nvSpPr>
            <p:spPr bwMode="auto">
              <a:xfrm>
                <a:off x="1240" y="233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0" name="Line 787"/>
              <p:cNvSpPr>
                <a:spLocks noChangeShapeType="1"/>
              </p:cNvSpPr>
              <p:nvPr/>
            </p:nvSpPr>
            <p:spPr bwMode="auto">
              <a:xfrm>
                <a:off x="1272" y="233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1" name="Rectangle 788"/>
              <p:cNvSpPr>
                <a:spLocks noChangeArrowheads="1"/>
              </p:cNvSpPr>
              <p:nvPr/>
            </p:nvSpPr>
            <p:spPr bwMode="auto">
              <a:xfrm>
                <a:off x="1308" y="2372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bnlg1160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72" name="Line 789"/>
              <p:cNvSpPr>
                <a:spLocks noChangeShapeType="1"/>
              </p:cNvSpPr>
              <p:nvPr/>
            </p:nvSpPr>
            <p:spPr bwMode="auto">
              <a:xfrm>
                <a:off x="1208" y="239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3" name="Line 790"/>
              <p:cNvSpPr>
                <a:spLocks noChangeShapeType="1"/>
              </p:cNvSpPr>
              <p:nvPr/>
            </p:nvSpPr>
            <p:spPr bwMode="auto">
              <a:xfrm>
                <a:off x="1240" y="239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4" name="Line 791"/>
              <p:cNvSpPr>
                <a:spLocks noChangeShapeType="1"/>
              </p:cNvSpPr>
              <p:nvPr/>
            </p:nvSpPr>
            <p:spPr bwMode="auto">
              <a:xfrm>
                <a:off x="1272" y="239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5" name="Rectangle 792"/>
              <p:cNvSpPr>
                <a:spLocks noChangeArrowheads="1"/>
              </p:cNvSpPr>
              <p:nvPr/>
            </p:nvSpPr>
            <p:spPr bwMode="auto">
              <a:xfrm>
                <a:off x="1308" y="2431"/>
                <a:ext cx="229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bnl6_16a </a:t>
                </a:r>
              </a:p>
            </p:txBody>
          </p:sp>
          <p:sp>
            <p:nvSpPr>
              <p:cNvPr id="976" name="Line 793"/>
              <p:cNvSpPr>
                <a:spLocks noChangeShapeType="1"/>
              </p:cNvSpPr>
              <p:nvPr/>
            </p:nvSpPr>
            <p:spPr bwMode="auto">
              <a:xfrm>
                <a:off x="1208" y="247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7" name="Line 794"/>
              <p:cNvSpPr>
                <a:spLocks noChangeShapeType="1"/>
              </p:cNvSpPr>
              <p:nvPr/>
            </p:nvSpPr>
            <p:spPr bwMode="auto">
              <a:xfrm>
                <a:off x="1240" y="247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8" name="Line 795"/>
              <p:cNvSpPr>
                <a:spLocks noChangeShapeType="1"/>
              </p:cNvSpPr>
              <p:nvPr/>
            </p:nvSpPr>
            <p:spPr bwMode="auto">
              <a:xfrm>
                <a:off x="1272" y="247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9" name="Rectangle 796"/>
              <p:cNvSpPr>
                <a:spLocks noChangeArrowheads="1"/>
              </p:cNvSpPr>
              <p:nvPr/>
            </p:nvSpPr>
            <p:spPr bwMode="auto">
              <a:xfrm>
                <a:off x="1308" y="2502"/>
                <a:ext cx="16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umc1135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80" name="Line 797"/>
              <p:cNvSpPr>
                <a:spLocks noChangeShapeType="1"/>
              </p:cNvSpPr>
              <p:nvPr/>
            </p:nvSpPr>
            <p:spPr bwMode="auto">
              <a:xfrm>
                <a:off x="1208" y="256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1" name="Line 798"/>
              <p:cNvSpPr>
                <a:spLocks noChangeShapeType="1"/>
              </p:cNvSpPr>
              <p:nvPr/>
            </p:nvSpPr>
            <p:spPr bwMode="auto">
              <a:xfrm>
                <a:off x="1240" y="256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2" name="Line 799"/>
              <p:cNvSpPr>
                <a:spLocks noChangeShapeType="1"/>
              </p:cNvSpPr>
              <p:nvPr/>
            </p:nvSpPr>
            <p:spPr bwMode="auto">
              <a:xfrm>
                <a:off x="1272" y="256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3" name="Rectangle 800"/>
              <p:cNvSpPr>
                <a:spLocks noChangeArrowheads="1"/>
              </p:cNvSpPr>
              <p:nvPr/>
            </p:nvSpPr>
            <p:spPr bwMode="auto">
              <a:xfrm>
                <a:off x="1304" y="2565"/>
                <a:ext cx="16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umc1399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84" name="Line 801"/>
              <p:cNvSpPr>
                <a:spLocks noChangeShapeType="1"/>
              </p:cNvSpPr>
              <p:nvPr/>
            </p:nvSpPr>
            <p:spPr bwMode="auto">
              <a:xfrm>
                <a:off x="1208" y="257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5" name="Line 802"/>
              <p:cNvSpPr>
                <a:spLocks noChangeShapeType="1"/>
              </p:cNvSpPr>
              <p:nvPr/>
            </p:nvSpPr>
            <p:spPr bwMode="auto">
              <a:xfrm>
                <a:off x="1240" y="2577"/>
                <a:ext cx="32" cy="1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6" name="Line 803"/>
              <p:cNvSpPr>
                <a:spLocks noChangeShapeType="1"/>
              </p:cNvSpPr>
              <p:nvPr/>
            </p:nvSpPr>
            <p:spPr bwMode="auto">
              <a:xfrm>
                <a:off x="1272" y="259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7" name="Rectangle 804"/>
              <p:cNvSpPr>
                <a:spLocks noChangeArrowheads="1"/>
              </p:cNvSpPr>
              <p:nvPr/>
            </p:nvSpPr>
            <p:spPr bwMode="auto">
              <a:xfrm>
                <a:off x="1304" y="2636"/>
                <a:ext cx="16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umc1489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88" name="Line 805"/>
              <p:cNvSpPr>
                <a:spLocks noChangeShapeType="1"/>
              </p:cNvSpPr>
              <p:nvPr/>
            </p:nvSpPr>
            <p:spPr bwMode="auto">
              <a:xfrm>
                <a:off x="1208" y="269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9" name="Line 806"/>
              <p:cNvSpPr>
                <a:spLocks noChangeShapeType="1"/>
              </p:cNvSpPr>
              <p:nvPr/>
            </p:nvSpPr>
            <p:spPr bwMode="auto">
              <a:xfrm>
                <a:off x="1240" y="269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0" name="Line 807"/>
              <p:cNvSpPr>
                <a:spLocks noChangeShapeType="1"/>
              </p:cNvSpPr>
              <p:nvPr/>
            </p:nvSpPr>
            <p:spPr bwMode="auto">
              <a:xfrm>
                <a:off x="1272" y="269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1" name="Rectangle 808"/>
              <p:cNvSpPr>
                <a:spLocks noChangeArrowheads="1"/>
              </p:cNvSpPr>
              <p:nvPr/>
            </p:nvSpPr>
            <p:spPr bwMode="auto">
              <a:xfrm>
                <a:off x="1304" y="2694"/>
                <a:ext cx="17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mmc0071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992" name="Line 809"/>
              <p:cNvSpPr>
                <a:spLocks noChangeShapeType="1"/>
              </p:cNvSpPr>
              <p:nvPr/>
            </p:nvSpPr>
            <p:spPr bwMode="auto">
              <a:xfrm>
                <a:off x="1208" y="273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3" name="Line 810"/>
              <p:cNvSpPr>
                <a:spLocks noChangeShapeType="1"/>
              </p:cNvSpPr>
              <p:nvPr/>
            </p:nvSpPr>
            <p:spPr bwMode="auto">
              <a:xfrm>
                <a:off x="1240" y="273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4" name="Line 811"/>
              <p:cNvSpPr>
                <a:spLocks noChangeShapeType="1"/>
              </p:cNvSpPr>
              <p:nvPr/>
            </p:nvSpPr>
            <p:spPr bwMode="auto">
              <a:xfrm>
                <a:off x="1272" y="273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5" name="Rectangle 812"/>
              <p:cNvSpPr>
                <a:spLocks noChangeArrowheads="1"/>
              </p:cNvSpPr>
              <p:nvPr/>
            </p:nvSpPr>
            <p:spPr bwMode="auto">
              <a:xfrm>
                <a:off x="1304" y="2741"/>
                <a:ext cx="19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umc16a </a:t>
                </a:r>
              </a:p>
            </p:txBody>
          </p:sp>
          <p:sp>
            <p:nvSpPr>
              <p:cNvPr id="996" name="Line 813"/>
              <p:cNvSpPr>
                <a:spLocks noChangeShapeType="1"/>
              </p:cNvSpPr>
              <p:nvPr/>
            </p:nvSpPr>
            <p:spPr bwMode="auto">
              <a:xfrm>
                <a:off x="1208" y="278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7" name="Line 814"/>
              <p:cNvSpPr>
                <a:spLocks noChangeShapeType="1"/>
              </p:cNvSpPr>
              <p:nvPr/>
            </p:nvSpPr>
            <p:spPr bwMode="auto">
              <a:xfrm>
                <a:off x="1240" y="278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8" name="Line 815"/>
              <p:cNvSpPr>
                <a:spLocks noChangeShapeType="1"/>
              </p:cNvSpPr>
              <p:nvPr/>
            </p:nvSpPr>
            <p:spPr bwMode="auto">
              <a:xfrm>
                <a:off x="1272" y="278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9" name="Rectangle 816"/>
              <p:cNvSpPr>
                <a:spLocks noChangeArrowheads="1"/>
              </p:cNvSpPr>
              <p:nvPr/>
            </p:nvSpPr>
            <p:spPr bwMode="auto">
              <a:xfrm>
                <a:off x="1304" y="2902"/>
                <a:ext cx="16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umc1140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00" name="Line 817"/>
              <p:cNvSpPr>
                <a:spLocks noChangeShapeType="1"/>
              </p:cNvSpPr>
              <p:nvPr/>
            </p:nvSpPr>
            <p:spPr bwMode="auto">
              <a:xfrm>
                <a:off x="1208" y="295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1" name="Line 818"/>
              <p:cNvSpPr>
                <a:spLocks noChangeShapeType="1"/>
              </p:cNvSpPr>
              <p:nvPr/>
            </p:nvSpPr>
            <p:spPr bwMode="auto">
              <a:xfrm>
                <a:off x="1240" y="295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2" name="Line 819"/>
              <p:cNvSpPr>
                <a:spLocks noChangeShapeType="1"/>
              </p:cNvSpPr>
              <p:nvPr/>
            </p:nvSpPr>
            <p:spPr bwMode="auto">
              <a:xfrm>
                <a:off x="1272" y="295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3" name="Rectangle 820"/>
              <p:cNvSpPr>
                <a:spLocks noChangeArrowheads="1"/>
              </p:cNvSpPr>
              <p:nvPr/>
            </p:nvSpPr>
            <p:spPr bwMode="auto">
              <a:xfrm>
                <a:off x="1304" y="2951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bnlg1108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04" name="Line 821"/>
              <p:cNvSpPr>
                <a:spLocks noChangeShapeType="1"/>
              </p:cNvSpPr>
              <p:nvPr/>
            </p:nvSpPr>
            <p:spPr bwMode="auto">
              <a:xfrm>
                <a:off x="1208" y="299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5" name="Line 822"/>
              <p:cNvSpPr>
                <a:spLocks noChangeShapeType="1"/>
              </p:cNvSpPr>
              <p:nvPr/>
            </p:nvSpPr>
            <p:spPr bwMode="auto">
              <a:xfrm>
                <a:off x="1240" y="299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6" name="Line 823"/>
              <p:cNvSpPr>
                <a:spLocks noChangeShapeType="1"/>
              </p:cNvSpPr>
              <p:nvPr/>
            </p:nvSpPr>
            <p:spPr bwMode="auto">
              <a:xfrm>
                <a:off x="1272" y="299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7" name="Rectangle 824"/>
              <p:cNvSpPr>
                <a:spLocks noChangeArrowheads="1"/>
              </p:cNvSpPr>
              <p:nvPr/>
            </p:nvSpPr>
            <p:spPr bwMode="auto">
              <a:xfrm>
                <a:off x="1304" y="3004"/>
                <a:ext cx="16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umc1273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08" name="Line 825"/>
              <p:cNvSpPr>
                <a:spLocks noChangeShapeType="1"/>
              </p:cNvSpPr>
              <p:nvPr/>
            </p:nvSpPr>
            <p:spPr bwMode="auto">
              <a:xfrm>
                <a:off x="1208" y="306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9" name="Line 826"/>
              <p:cNvSpPr>
                <a:spLocks noChangeShapeType="1"/>
              </p:cNvSpPr>
              <p:nvPr/>
            </p:nvSpPr>
            <p:spPr bwMode="auto">
              <a:xfrm>
                <a:off x="1240" y="306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0" name="Line 827"/>
              <p:cNvSpPr>
                <a:spLocks noChangeShapeType="1"/>
              </p:cNvSpPr>
              <p:nvPr/>
            </p:nvSpPr>
            <p:spPr bwMode="auto">
              <a:xfrm>
                <a:off x="1272" y="306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1" name="Rectangle 828"/>
              <p:cNvSpPr>
                <a:spLocks noChangeArrowheads="1"/>
              </p:cNvSpPr>
              <p:nvPr/>
            </p:nvSpPr>
            <p:spPr bwMode="auto">
              <a:xfrm>
                <a:off x="1304" y="3046"/>
                <a:ext cx="199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umc63a </a:t>
                </a:r>
              </a:p>
            </p:txBody>
          </p:sp>
          <p:sp>
            <p:nvSpPr>
              <p:cNvPr id="1012" name="Line 829"/>
              <p:cNvSpPr>
                <a:spLocks noChangeShapeType="1"/>
              </p:cNvSpPr>
              <p:nvPr/>
            </p:nvSpPr>
            <p:spPr bwMode="auto">
              <a:xfrm>
                <a:off x="1208" y="310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3" name="Line 830"/>
              <p:cNvSpPr>
                <a:spLocks noChangeShapeType="1"/>
              </p:cNvSpPr>
              <p:nvPr/>
            </p:nvSpPr>
            <p:spPr bwMode="auto">
              <a:xfrm>
                <a:off x="1240" y="310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4" name="Line 831"/>
              <p:cNvSpPr>
                <a:spLocks noChangeShapeType="1"/>
              </p:cNvSpPr>
              <p:nvPr/>
            </p:nvSpPr>
            <p:spPr bwMode="auto">
              <a:xfrm>
                <a:off x="1272" y="310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5" name="Rectangle 832"/>
              <p:cNvSpPr>
                <a:spLocks noChangeArrowheads="1"/>
              </p:cNvSpPr>
              <p:nvPr/>
            </p:nvSpPr>
            <p:spPr bwMode="auto">
              <a:xfrm>
                <a:off x="1304" y="3131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bnlg1257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16" name="Line 833"/>
              <p:cNvSpPr>
                <a:spLocks noChangeShapeType="1"/>
              </p:cNvSpPr>
              <p:nvPr/>
            </p:nvSpPr>
            <p:spPr bwMode="auto">
              <a:xfrm>
                <a:off x="1208" y="319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7" name="Line 834"/>
              <p:cNvSpPr>
                <a:spLocks noChangeShapeType="1"/>
              </p:cNvSpPr>
              <p:nvPr/>
            </p:nvSpPr>
            <p:spPr bwMode="auto">
              <a:xfrm>
                <a:off x="1240" y="319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8" name="Line 835"/>
              <p:cNvSpPr>
                <a:spLocks noChangeShapeType="1"/>
              </p:cNvSpPr>
              <p:nvPr/>
            </p:nvSpPr>
            <p:spPr bwMode="auto">
              <a:xfrm>
                <a:off x="1272" y="3163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9" name="Rectangle 836"/>
              <p:cNvSpPr>
                <a:spLocks noChangeArrowheads="1"/>
              </p:cNvSpPr>
              <p:nvPr/>
            </p:nvSpPr>
            <p:spPr bwMode="auto">
              <a:xfrm>
                <a:off x="1304" y="3179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bnlg1182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20" name="Line 837"/>
              <p:cNvSpPr>
                <a:spLocks noChangeShapeType="1"/>
              </p:cNvSpPr>
              <p:nvPr/>
            </p:nvSpPr>
            <p:spPr bwMode="auto">
              <a:xfrm>
                <a:off x="1208" y="321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1" name="Line 838"/>
              <p:cNvSpPr>
                <a:spLocks noChangeShapeType="1"/>
              </p:cNvSpPr>
              <p:nvPr/>
            </p:nvSpPr>
            <p:spPr bwMode="auto">
              <a:xfrm>
                <a:off x="1240" y="3217"/>
                <a:ext cx="32" cy="6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2" name="Line 839"/>
              <p:cNvSpPr>
                <a:spLocks noChangeShapeType="1"/>
              </p:cNvSpPr>
              <p:nvPr/>
            </p:nvSpPr>
            <p:spPr bwMode="auto">
              <a:xfrm>
                <a:off x="1272" y="319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3" name="Rectangle 840"/>
              <p:cNvSpPr>
                <a:spLocks noChangeArrowheads="1"/>
              </p:cNvSpPr>
              <p:nvPr/>
            </p:nvSpPr>
            <p:spPr bwMode="auto">
              <a:xfrm>
                <a:off x="1304" y="3226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bnlg1536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24" name="Line 841"/>
              <p:cNvSpPr>
                <a:spLocks noChangeShapeType="1"/>
              </p:cNvSpPr>
              <p:nvPr/>
            </p:nvSpPr>
            <p:spPr bwMode="auto">
              <a:xfrm>
                <a:off x="1208" y="3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5" name="Line 842"/>
              <p:cNvSpPr>
                <a:spLocks noChangeShapeType="1"/>
              </p:cNvSpPr>
              <p:nvPr/>
            </p:nvSpPr>
            <p:spPr bwMode="auto">
              <a:xfrm>
                <a:off x="1240" y="3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6" name="Line 843"/>
              <p:cNvSpPr>
                <a:spLocks noChangeShapeType="1"/>
              </p:cNvSpPr>
              <p:nvPr/>
            </p:nvSpPr>
            <p:spPr bwMode="auto">
              <a:xfrm>
                <a:off x="1272" y="327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7" name="Rectangle 844"/>
              <p:cNvSpPr>
                <a:spLocks noChangeArrowheads="1"/>
              </p:cNvSpPr>
              <p:nvPr/>
            </p:nvSpPr>
            <p:spPr bwMode="auto">
              <a:xfrm>
                <a:off x="1304" y="3278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bnlg1754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28" name="Line 845"/>
              <p:cNvSpPr>
                <a:spLocks noChangeShapeType="1"/>
              </p:cNvSpPr>
              <p:nvPr/>
            </p:nvSpPr>
            <p:spPr bwMode="auto">
              <a:xfrm>
                <a:off x="1208" y="332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9" name="Line 846"/>
              <p:cNvSpPr>
                <a:spLocks noChangeShapeType="1"/>
              </p:cNvSpPr>
              <p:nvPr/>
            </p:nvSpPr>
            <p:spPr bwMode="auto">
              <a:xfrm>
                <a:off x="1240" y="3329"/>
                <a:ext cx="32" cy="9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0" name="Line 847"/>
              <p:cNvSpPr>
                <a:spLocks noChangeShapeType="1"/>
              </p:cNvSpPr>
              <p:nvPr/>
            </p:nvSpPr>
            <p:spPr bwMode="auto">
              <a:xfrm>
                <a:off x="1272" y="331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1" name="Rectangle 848"/>
              <p:cNvSpPr>
                <a:spLocks noChangeArrowheads="1"/>
              </p:cNvSpPr>
              <p:nvPr/>
            </p:nvSpPr>
            <p:spPr bwMode="auto">
              <a:xfrm>
                <a:off x="1304" y="3338"/>
                <a:ext cx="179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bnlg1496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32" name="Line 849"/>
              <p:cNvSpPr>
                <a:spLocks noChangeShapeType="1"/>
              </p:cNvSpPr>
              <p:nvPr/>
            </p:nvSpPr>
            <p:spPr bwMode="auto">
              <a:xfrm>
                <a:off x="1208" y="336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3" name="Line 850"/>
              <p:cNvSpPr>
                <a:spLocks noChangeShapeType="1"/>
              </p:cNvSpPr>
              <p:nvPr/>
            </p:nvSpPr>
            <p:spPr bwMode="auto">
              <a:xfrm>
                <a:off x="1240" y="3367"/>
                <a:ext cx="3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4" name="Line 851"/>
              <p:cNvSpPr>
                <a:spLocks noChangeShapeType="1"/>
              </p:cNvSpPr>
              <p:nvPr/>
            </p:nvSpPr>
            <p:spPr bwMode="auto">
              <a:xfrm>
                <a:off x="1272" y="334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5" name="Rectangle 852"/>
              <p:cNvSpPr>
                <a:spLocks noChangeArrowheads="1"/>
              </p:cNvSpPr>
              <p:nvPr/>
            </p:nvSpPr>
            <p:spPr bwMode="auto">
              <a:xfrm>
                <a:off x="1304" y="3539"/>
                <a:ext cx="174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csu25a </a:t>
                </a:r>
              </a:p>
            </p:txBody>
          </p:sp>
          <p:sp>
            <p:nvSpPr>
              <p:cNvPr id="1036" name="Line 853"/>
              <p:cNvSpPr>
                <a:spLocks noChangeShapeType="1"/>
              </p:cNvSpPr>
              <p:nvPr/>
            </p:nvSpPr>
            <p:spPr bwMode="auto">
              <a:xfrm>
                <a:off x="1208" y="360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7" name="Line 854"/>
              <p:cNvSpPr>
                <a:spLocks noChangeShapeType="1"/>
              </p:cNvSpPr>
              <p:nvPr/>
            </p:nvSpPr>
            <p:spPr bwMode="auto">
              <a:xfrm>
                <a:off x="1240" y="360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8" name="Line 855"/>
              <p:cNvSpPr>
                <a:spLocks noChangeShapeType="1"/>
              </p:cNvSpPr>
              <p:nvPr/>
            </p:nvSpPr>
            <p:spPr bwMode="auto">
              <a:xfrm>
                <a:off x="1272" y="360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9" name="Rectangle 856"/>
              <p:cNvSpPr>
                <a:spLocks noChangeArrowheads="1"/>
              </p:cNvSpPr>
              <p:nvPr/>
            </p:nvSpPr>
            <p:spPr bwMode="auto">
              <a:xfrm>
                <a:off x="1150" y="3580"/>
                <a:ext cx="21" cy="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38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040" name="Line 857"/>
              <p:cNvSpPr>
                <a:spLocks noChangeShapeType="1"/>
              </p:cNvSpPr>
              <p:nvPr/>
            </p:nvSpPr>
            <p:spPr bwMode="auto">
              <a:xfrm>
                <a:off x="1182" y="3607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1" name="Rectangle 858"/>
              <p:cNvSpPr>
                <a:spLocks noChangeArrowheads="1"/>
              </p:cNvSpPr>
              <p:nvPr/>
            </p:nvSpPr>
            <p:spPr bwMode="auto">
              <a:xfrm>
                <a:off x="1304" y="3604"/>
                <a:ext cx="16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umc1062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42" name="Line 859"/>
              <p:cNvSpPr>
                <a:spLocks noChangeShapeType="1"/>
              </p:cNvSpPr>
              <p:nvPr/>
            </p:nvSpPr>
            <p:spPr bwMode="auto">
              <a:xfrm>
                <a:off x="1208" y="364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3" name="Line 860"/>
              <p:cNvSpPr>
                <a:spLocks noChangeShapeType="1"/>
              </p:cNvSpPr>
              <p:nvPr/>
            </p:nvSpPr>
            <p:spPr bwMode="auto">
              <a:xfrm>
                <a:off x="1240" y="364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4" name="Line 861"/>
              <p:cNvSpPr>
                <a:spLocks noChangeShapeType="1"/>
              </p:cNvSpPr>
              <p:nvPr/>
            </p:nvSpPr>
            <p:spPr bwMode="auto">
              <a:xfrm>
                <a:off x="1272" y="364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5" name="Rectangle 862"/>
              <p:cNvSpPr>
                <a:spLocks noChangeArrowheads="1"/>
              </p:cNvSpPr>
              <p:nvPr/>
            </p:nvSpPr>
            <p:spPr bwMode="auto">
              <a:xfrm>
                <a:off x="1166" y="3623"/>
                <a:ext cx="9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6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046" name="Line 863"/>
              <p:cNvSpPr>
                <a:spLocks noChangeShapeType="1"/>
              </p:cNvSpPr>
              <p:nvPr/>
            </p:nvSpPr>
            <p:spPr bwMode="auto">
              <a:xfrm>
                <a:off x="1182" y="3649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7" name="Rectangle 864"/>
              <p:cNvSpPr>
                <a:spLocks noChangeArrowheads="1"/>
              </p:cNvSpPr>
              <p:nvPr/>
            </p:nvSpPr>
            <p:spPr bwMode="auto">
              <a:xfrm>
                <a:off x="1304" y="3666"/>
                <a:ext cx="16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umc1641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1048" name="Line 865"/>
              <p:cNvSpPr>
                <a:spLocks noChangeShapeType="1"/>
              </p:cNvSpPr>
              <p:nvPr/>
            </p:nvSpPr>
            <p:spPr bwMode="auto">
              <a:xfrm>
                <a:off x="1208" y="369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9" name="Line 866"/>
              <p:cNvSpPr>
                <a:spLocks noChangeShapeType="1"/>
              </p:cNvSpPr>
              <p:nvPr/>
            </p:nvSpPr>
            <p:spPr bwMode="auto">
              <a:xfrm>
                <a:off x="1240" y="369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0" name="Line 867"/>
              <p:cNvSpPr>
                <a:spLocks noChangeShapeType="1"/>
              </p:cNvSpPr>
              <p:nvPr/>
            </p:nvSpPr>
            <p:spPr bwMode="auto">
              <a:xfrm>
                <a:off x="1272" y="369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1" name="Rectangle 868"/>
              <p:cNvSpPr>
                <a:spLocks noChangeArrowheads="1"/>
              </p:cNvSpPr>
              <p:nvPr/>
            </p:nvSpPr>
            <p:spPr bwMode="auto">
              <a:xfrm>
                <a:off x="1166" y="3664"/>
                <a:ext cx="9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6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1052" name="Line 869"/>
              <p:cNvSpPr>
                <a:spLocks noChangeShapeType="1"/>
              </p:cNvSpPr>
              <p:nvPr/>
            </p:nvSpPr>
            <p:spPr bwMode="auto">
              <a:xfrm>
                <a:off x="1182" y="3690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98" name="Text Box 870"/>
            <p:cNvSpPr txBox="1">
              <a:spLocks noChangeAspect="1" noChangeArrowheads="1"/>
            </p:cNvSpPr>
            <p:nvPr/>
          </p:nvSpPr>
          <p:spPr bwMode="auto">
            <a:xfrm>
              <a:off x="1213" y="0"/>
              <a:ext cx="16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GB" sz="1800" b="1">
                  <a:latin typeface="Times New Roman" charset="0"/>
                </a:rPr>
                <a:t>3</a:t>
              </a:r>
            </a:p>
          </p:txBody>
        </p:sp>
        <p:sp>
          <p:nvSpPr>
            <p:cNvPr id="399" name="Rectangle 871"/>
            <p:cNvSpPr>
              <a:spLocks noChangeArrowheads="1"/>
            </p:cNvSpPr>
            <p:nvPr/>
          </p:nvSpPr>
          <p:spPr bwMode="auto">
            <a:xfrm>
              <a:off x="1215" y="264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00" name="Line 872"/>
            <p:cNvSpPr>
              <a:spLocks noChangeShapeType="1"/>
            </p:cNvSpPr>
            <p:nvPr/>
          </p:nvSpPr>
          <p:spPr bwMode="auto">
            <a:xfrm>
              <a:off x="1231" y="290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1" name="Rectangle 873"/>
            <p:cNvSpPr>
              <a:spLocks noChangeArrowheads="1"/>
            </p:cNvSpPr>
            <p:nvPr/>
          </p:nvSpPr>
          <p:spPr bwMode="auto">
            <a:xfrm>
              <a:off x="1199" y="379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15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02" name="Line 874"/>
            <p:cNvSpPr>
              <a:spLocks noChangeShapeType="1"/>
            </p:cNvSpPr>
            <p:nvPr/>
          </p:nvSpPr>
          <p:spPr bwMode="auto">
            <a:xfrm>
              <a:off x="1231" y="405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3" name="Rectangle 875"/>
            <p:cNvSpPr>
              <a:spLocks noChangeArrowheads="1"/>
            </p:cNvSpPr>
            <p:nvPr/>
          </p:nvSpPr>
          <p:spPr bwMode="auto">
            <a:xfrm>
              <a:off x="1199" y="544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26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04" name="Line 876"/>
            <p:cNvSpPr>
              <a:spLocks noChangeShapeType="1"/>
            </p:cNvSpPr>
            <p:nvPr/>
          </p:nvSpPr>
          <p:spPr bwMode="auto">
            <a:xfrm>
              <a:off x="1231" y="571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5" name="Rectangle 877"/>
            <p:cNvSpPr>
              <a:spLocks noChangeArrowheads="1"/>
            </p:cNvSpPr>
            <p:nvPr/>
          </p:nvSpPr>
          <p:spPr bwMode="auto">
            <a:xfrm>
              <a:off x="1199" y="734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29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06" name="Line 878"/>
            <p:cNvSpPr>
              <a:spLocks noChangeShapeType="1"/>
            </p:cNvSpPr>
            <p:nvPr/>
          </p:nvSpPr>
          <p:spPr bwMode="auto">
            <a:xfrm>
              <a:off x="1231" y="760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7" name="Rectangle 879"/>
            <p:cNvSpPr>
              <a:spLocks noChangeArrowheads="1"/>
            </p:cNvSpPr>
            <p:nvPr/>
          </p:nvSpPr>
          <p:spPr bwMode="auto">
            <a:xfrm>
              <a:off x="1199" y="893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25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08" name="Line 880"/>
            <p:cNvSpPr>
              <a:spLocks noChangeShapeType="1"/>
            </p:cNvSpPr>
            <p:nvPr/>
          </p:nvSpPr>
          <p:spPr bwMode="auto">
            <a:xfrm>
              <a:off x="1231" y="920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9" name="Rectangle 881"/>
            <p:cNvSpPr>
              <a:spLocks noChangeArrowheads="1"/>
            </p:cNvSpPr>
            <p:nvPr/>
          </p:nvSpPr>
          <p:spPr bwMode="auto">
            <a:xfrm>
              <a:off x="1199" y="993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16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10" name="Line 882"/>
            <p:cNvSpPr>
              <a:spLocks noChangeShapeType="1"/>
            </p:cNvSpPr>
            <p:nvPr/>
          </p:nvSpPr>
          <p:spPr bwMode="auto">
            <a:xfrm>
              <a:off x="1231" y="1019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1" name="Rectangle 883"/>
            <p:cNvSpPr>
              <a:spLocks noChangeArrowheads="1"/>
            </p:cNvSpPr>
            <p:nvPr/>
          </p:nvSpPr>
          <p:spPr bwMode="auto">
            <a:xfrm>
              <a:off x="1199" y="1089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15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12" name="Line 884"/>
            <p:cNvSpPr>
              <a:spLocks noChangeShapeType="1"/>
            </p:cNvSpPr>
            <p:nvPr/>
          </p:nvSpPr>
          <p:spPr bwMode="auto">
            <a:xfrm>
              <a:off x="1231" y="1115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3" name="Rectangle 885"/>
            <p:cNvSpPr>
              <a:spLocks noChangeArrowheads="1"/>
            </p:cNvSpPr>
            <p:nvPr/>
          </p:nvSpPr>
          <p:spPr bwMode="auto">
            <a:xfrm>
              <a:off x="1215" y="1125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5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14" name="Line 886"/>
            <p:cNvSpPr>
              <a:spLocks noChangeShapeType="1"/>
            </p:cNvSpPr>
            <p:nvPr/>
          </p:nvSpPr>
          <p:spPr bwMode="auto">
            <a:xfrm>
              <a:off x="1231" y="1150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5" name="Rectangle 887"/>
            <p:cNvSpPr>
              <a:spLocks noChangeArrowheads="1"/>
            </p:cNvSpPr>
            <p:nvPr/>
          </p:nvSpPr>
          <p:spPr bwMode="auto">
            <a:xfrm>
              <a:off x="1199" y="1236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18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16" name="Line 888"/>
            <p:cNvSpPr>
              <a:spLocks noChangeShapeType="1"/>
            </p:cNvSpPr>
            <p:nvPr/>
          </p:nvSpPr>
          <p:spPr bwMode="auto">
            <a:xfrm>
              <a:off x="1231" y="1262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7" name="Rectangle 889"/>
            <p:cNvSpPr>
              <a:spLocks noChangeArrowheads="1"/>
            </p:cNvSpPr>
            <p:nvPr/>
          </p:nvSpPr>
          <p:spPr bwMode="auto">
            <a:xfrm>
              <a:off x="1199" y="1300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18" name="Line 890"/>
            <p:cNvSpPr>
              <a:spLocks noChangeShapeType="1"/>
            </p:cNvSpPr>
            <p:nvPr/>
          </p:nvSpPr>
          <p:spPr bwMode="auto">
            <a:xfrm>
              <a:off x="1231" y="1326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9" name="Rectangle 891"/>
            <p:cNvSpPr>
              <a:spLocks noChangeArrowheads="1"/>
            </p:cNvSpPr>
            <p:nvPr/>
          </p:nvSpPr>
          <p:spPr bwMode="auto">
            <a:xfrm>
              <a:off x="1199" y="1383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20" name="Line 892"/>
            <p:cNvSpPr>
              <a:spLocks noChangeShapeType="1"/>
            </p:cNvSpPr>
            <p:nvPr/>
          </p:nvSpPr>
          <p:spPr bwMode="auto">
            <a:xfrm>
              <a:off x="1231" y="1409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1" name="Rectangle 893"/>
            <p:cNvSpPr>
              <a:spLocks noChangeArrowheads="1"/>
            </p:cNvSpPr>
            <p:nvPr/>
          </p:nvSpPr>
          <p:spPr bwMode="auto">
            <a:xfrm>
              <a:off x="1215" y="1428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7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22" name="Line 894"/>
            <p:cNvSpPr>
              <a:spLocks noChangeShapeType="1"/>
            </p:cNvSpPr>
            <p:nvPr/>
          </p:nvSpPr>
          <p:spPr bwMode="auto">
            <a:xfrm>
              <a:off x="1231" y="1454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3" name="Rectangle 895"/>
            <p:cNvSpPr>
              <a:spLocks noChangeArrowheads="1"/>
            </p:cNvSpPr>
            <p:nvPr/>
          </p:nvSpPr>
          <p:spPr bwMode="auto">
            <a:xfrm>
              <a:off x="1199" y="1554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24" name="Line 896"/>
            <p:cNvSpPr>
              <a:spLocks noChangeShapeType="1"/>
            </p:cNvSpPr>
            <p:nvPr/>
          </p:nvSpPr>
          <p:spPr bwMode="auto">
            <a:xfrm>
              <a:off x="1231" y="1579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5" name="Rectangle 897"/>
            <p:cNvSpPr>
              <a:spLocks noChangeArrowheads="1"/>
            </p:cNvSpPr>
            <p:nvPr/>
          </p:nvSpPr>
          <p:spPr bwMode="auto">
            <a:xfrm>
              <a:off x="1199" y="1761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33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26" name="Line 898"/>
            <p:cNvSpPr>
              <a:spLocks noChangeShapeType="1"/>
            </p:cNvSpPr>
            <p:nvPr/>
          </p:nvSpPr>
          <p:spPr bwMode="auto">
            <a:xfrm>
              <a:off x="1231" y="1787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7" name="Rectangle 899"/>
            <p:cNvSpPr>
              <a:spLocks noChangeArrowheads="1"/>
            </p:cNvSpPr>
            <p:nvPr/>
          </p:nvSpPr>
          <p:spPr bwMode="auto">
            <a:xfrm>
              <a:off x="1199" y="1978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28" name="Line 900"/>
            <p:cNvSpPr>
              <a:spLocks noChangeShapeType="1"/>
            </p:cNvSpPr>
            <p:nvPr/>
          </p:nvSpPr>
          <p:spPr bwMode="auto">
            <a:xfrm>
              <a:off x="1231" y="2004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9" name="Rectangle 901"/>
            <p:cNvSpPr>
              <a:spLocks noChangeArrowheads="1"/>
            </p:cNvSpPr>
            <p:nvPr/>
          </p:nvSpPr>
          <p:spPr bwMode="auto">
            <a:xfrm>
              <a:off x="1199" y="2161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29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30" name="Line 902"/>
            <p:cNvSpPr>
              <a:spLocks noChangeShapeType="1"/>
            </p:cNvSpPr>
            <p:nvPr/>
          </p:nvSpPr>
          <p:spPr bwMode="auto">
            <a:xfrm>
              <a:off x="1231" y="2187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1" name="Rectangle 903"/>
            <p:cNvSpPr>
              <a:spLocks noChangeArrowheads="1"/>
            </p:cNvSpPr>
            <p:nvPr/>
          </p:nvSpPr>
          <p:spPr bwMode="auto">
            <a:xfrm>
              <a:off x="1199" y="2288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32" name="Line 904"/>
            <p:cNvSpPr>
              <a:spLocks noChangeShapeType="1"/>
            </p:cNvSpPr>
            <p:nvPr/>
          </p:nvSpPr>
          <p:spPr bwMode="auto">
            <a:xfrm>
              <a:off x="1231" y="2315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3" name="Rectangle 905"/>
            <p:cNvSpPr>
              <a:spLocks noChangeArrowheads="1"/>
            </p:cNvSpPr>
            <p:nvPr/>
          </p:nvSpPr>
          <p:spPr bwMode="auto">
            <a:xfrm>
              <a:off x="1215" y="2350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9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34" name="Line 906"/>
            <p:cNvSpPr>
              <a:spLocks noChangeShapeType="1"/>
            </p:cNvSpPr>
            <p:nvPr/>
          </p:nvSpPr>
          <p:spPr bwMode="auto">
            <a:xfrm>
              <a:off x="1231" y="2376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5" name="Rectangle 907"/>
            <p:cNvSpPr>
              <a:spLocks noChangeArrowheads="1"/>
            </p:cNvSpPr>
            <p:nvPr/>
          </p:nvSpPr>
          <p:spPr bwMode="auto">
            <a:xfrm>
              <a:off x="1199" y="2433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13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36" name="Line 908"/>
            <p:cNvSpPr>
              <a:spLocks noChangeShapeType="1"/>
            </p:cNvSpPr>
            <p:nvPr/>
          </p:nvSpPr>
          <p:spPr bwMode="auto">
            <a:xfrm>
              <a:off x="1231" y="2459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7" name="Rectangle 909"/>
            <p:cNvSpPr>
              <a:spLocks noChangeArrowheads="1"/>
            </p:cNvSpPr>
            <p:nvPr/>
          </p:nvSpPr>
          <p:spPr bwMode="auto">
            <a:xfrm>
              <a:off x="1199" y="2519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38" name="Line 910"/>
            <p:cNvSpPr>
              <a:spLocks noChangeShapeType="1"/>
            </p:cNvSpPr>
            <p:nvPr/>
          </p:nvSpPr>
          <p:spPr bwMode="auto">
            <a:xfrm>
              <a:off x="1231" y="2545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9" name="Rectangle 911"/>
            <p:cNvSpPr>
              <a:spLocks noChangeArrowheads="1"/>
            </p:cNvSpPr>
            <p:nvPr/>
          </p:nvSpPr>
          <p:spPr bwMode="auto">
            <a:xfrm>
              <a:off x="1199" y="2650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18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40" name="Line 912"/>
            <p:cNvSpPr>
              <a:spLocks noChangeShapeType="1"/>
            </p:cNvSpPr>
            <p:nvPr/>
          </p:nvSpPr>
          <p:spPr bwMode="auto">
            <a:xfrm>
              <a:off x="1231" y="2676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1" name="Rectangle 913"/>
            <p:cNvSpPr>
              <a:spLocks noChangeArrowheads="1"/>
            </p:cNvSpPr>
            <p:nvPr/>
          </p:nvSpPr>
          <p:spPr bwMode="auto">
            <a:xfrm>
              <a:off x="1215" y="2692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7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42" name="Line 914"/>
            <p:cNvSpPr>
              <a:spLocks noChangeShapeType="1"/>
            </p:cNvSpPr>
            <p:nvPr/>
          </p:nvSpPr>
          <p:spPr bwMode="auto">
            <a:xfrm>
              <a:off x="1231" y="2718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3" name="Rectangle 915"/>
            <p:cNvSpPr>
              <a:spLocks noChangeArrowheads="1"/>
            </p:cNvSpPr>
            <p:nvPr/>
          </p:nvSpPr>
          <p:spPr bwMode="auto">
            <a:xfrm>
              <a:off x="1215" y="2743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8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44" name="Line 916"/>
            <p:cNvSpPr>
              <a:spLocks noChangeShapeType="1"/>
            </p:cNvSpPr>
            <p:nvPr/>
          </p:nvSpPr>
          <p:spPr bwMode="auto">
            <a:xfrm>
              <a:off x="1231" y="2769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5" name="Rectangle 917"/>
            <p:cNvSpPr>
              <a:spLocks noChangeArrowheads="1"/>
            </p:cNvSpPr>
            <p:nvPr/>
          </p:nvSpPr>
          <p:spPr bwMode="auto">
            <a:xfrm>
              <a:off x="1199" y="2916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27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46" name="Line 918"/>
            <p:cNvSpPr>
              <a:spLocks noChangeShapeType="1"/>
            </p:cNvSpPr>
            <p:nvPr/>
          </p:nvSpPr>
          <p:spPr bwMode="auto">
            <a:xfrm>
              <a:off x="1231" y="2942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7" name="Rectangle 919"/>
            <p:cNvSpPr>
              <a:spLocks noChangeArrowheads="1"/>
            </p:cNvSpPr>
            <p:nvPr/>
          </p:nvSpPr>
          <p:spPr bwMode="auto">
            <a:xfrm>
              <a:off x="1215" y="2957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6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48" name="Line 920"/>
            <p:cNvSpPr>
              <a:spLocks noChangeShapeType="1"/>
            </p:cNvSpPr>
            <p:nvPr/>
          </p:nvSpPr>
          <p:spPr bwMode="auto">
            <a:xfrm>
              <a:off x="1231" y="2983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9" name="Rectangle 921"/>
            <p:cNvSpPr>
              <a:spLocks noChangeArrowheads="1"/>
            </p:cNvSpPr>
            <p:nvPr/>
          </p:nvSpPr>
          <p:spPr bwMode="auto">
            <a:xfrm>
              <a:off x="1199" y="3018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50" name="Line 922"/>
            <p:cNvSpPr>
              <a:spLocks noChangeShapeType="1"/>
            </p:cNvSpPr>
            <p:nvPr/>
          </p:nvSpPr>
          <p:spPr bwMode="auto">
            <a:xfrm>
              <a:off x="1231" y="3044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1" name="Rectangle 923"/>
            <p:cNvSpPr>
              <a:spLocks noChangeArrowheads="1"/>
            </p:cNvSpPr>
            <p:nvPr/>
          </p:nvSpPr>
          <p:spPr bwMode="auto">
            <a:xfrm>
              <a:off x="1215" y="3060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6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52" name="Line 924"/>
            <p:cNvSpPr>
              <a:spLocks noChangeShapeType="1"/>
            </p:cNvSpPr>
            <p:nvPr/>
          </p:nvSpPr>
          <p:spPr bwMode="auto">
            <a:xfrm>
              <a:off x="1231" y="3086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3" name="Rectangle 925"/>
            <p:cNvSpPr>
              <a:spLocks noChangeArrowheads="1"/>
            </p:cNvSpPr>
            <p:nvPr/>
          </p:nvSpPr>
          <p:spPr bwMode="auto">
            <a:xfrm>
              <a:off x="1199" y="3149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54" name="Line 926"/>
            <p:cNvSpPr>
              <a:spLocks noChangeShapeType="1"/>
            </p:cNvSpPr>
            <p:nvPr/>
          </p:nvSpPr>
          <p:spPr bwMode="auto">
            <a:xfrm>
              <a:off x="1231" y="3175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5" name="Rectangle 927"/>
            <p:cNvSpPr>
              <a:spLocks noChangeArrowheads="1"/>
            </p:cNvSpPr>
            <p:nvPr/>
          </p:nvSpPr>
          <p:spPr bwMode="auto">
            <a:xfrm>
              <a:off x="1199" y="3264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56" name="Line 928"/>
            <p:cNvSpPr>
              <a:spLocks noChangeShapeType="1"/>
            </p:cNvSpPr>
            <p:nvPr/>
          </p:nvSpPr>
          <p:spPr bwMode="auto">
            <a:xfrm>
              <a:off x="1231" y="3290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7" name="Rectangle 929"/>
            <p:cNvSpPr>
              <a:spLocks noChangeArrowheads="1"/>
            </p:cNvSpPr>
            <p:nvPr/>
          </p:nvSpPr>
          <p:spPr bwMode="auto">
            <a:xfrm>
              <a:off x="1215" y="3324"/>
              <a:ext cx="12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6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58" name="Line 930"/>
            <p:cNvSpPr>
              <a:spLocks noChangeShapeType="1"/>
            </p:cNvSpPr>
            <p:nvPr/>
          </p:nvSpPr>
          <p:spPr bwMode="auto">
            <a:xfrm>
              <a:off x="1231" y="3351"/>
              <a:ext cx="3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9" name="Rectangle 942"/>
            <p:cNvSpPr>
              <a:spLocks noChangeArrowheads="1"/>
            </p:cNvSpPr>
            <p:nvPr/>
          </p:nvSpPr>
          <p:spPr bwMode="auto">
            <a:xfrm>
              <a:off x="3495" y="265"/>
              <a:ext cx="28" cy="2507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460" name="Rectangle 943"/>
            <p:cNvSpPr>
              <a:spLocks noChangeArrowheads="1"/>
            </p:cNvSpPr>
            <p:nvPr/>
          </p:nvSpPr>
          <p:spPr bwMode="auto">
            <a:xfrm>
              <a:off x="3487" y="2792"/>
              <a:ext cx="1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400">
                  <a:solidFill>
                    <a:srgbClr val="000000"/>
                  </a:solidFill>
                  <a:latin typeface="Times New Roman" charset="0"/>
                </a:rPr>
                <a:t>7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61" name="Rectangle 944"/>
            <p:cNvSpPr>
              <a:spLocks noChangeArrowheads="1"/>
            </p:cNvSpPr>
            <p:nvPr/>
          </p:nvSpPr>
          <p:spPr bwMode="auto">
            <a:xfrm>
              <a:off x="3367" y="2847"/>
              <a:ext cx="321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00"/>
                  </a:solidFill>
                  <a:latin typeface="Times New Roman" charset="0"/>
                </a:rPr>
                <a:t>(385 cM) </a:t>
              </a:r>
              <a:endParaRPr lang="en-GB" sz="1000">
                <a:latin typeface="Times New Roman" charset="0"/>
              </a:endParaRPr>
            </a:p>
          </p:txBody>
        </p:sp>
        <p:sp>
          <p:nvSpPr>
            <p:cNvPr id="462" name="Rectangle 945"/>
            <p:cNvSpPr>
              <a:spLocks noChangeArrowheads="1"/>
            </p:cNvSpPr>
            <p:nvPr/>
          </p:nvSpPr>
          <p:spPr bwMode="auto">
            <a:xfrm>
              <a:off x="3591" y="243"/>
              <a:ext cx="23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umc1545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463" name="Line 946"/>
            <p:cNvSpPr>
              <a:spLocks noChangeShapeType="1"/>
            </p:cNvSpPr>
            <p:nvPr/>
          </p:nvSpPr>
          <p:spPr bwMode="auto">
            <a:xfrm>
              <a:off x="3495" y="290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4" name="Line 947"/>
            <p:cNvSpPr>
              <a:spLocks noChangeShapeType="1"/>
            </p:cNvSpPr>
            <p:nvPr/>
          </p:nvSpPr>
          <p:spPr bwMode="auto">
            <a:xfrm>
              <a:off x="3527" y="290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5" name="Line 948"/>
            <p:cNvSpPr>
              <a:spLocks noChangeShapeType="1"/>
            </p:cNvSpPr>
            <p:nvPr/>
          </p:nvSpPr>
          <p:spPr bwMode="auto">
            <a:xfrm>
              <a:off x="3559" y="290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6" name="Rectangle 949"/>
            <p:cNvSpPr>
              <a:spLocks noChangeArrowheads="1"/>
            </p:cNvSpPr>
            <p:nvPr/>
          </p:nvSpPr>
          <p:spPr bwMode="auto">
            <a:xfrm>
              <a:off x="3452" y="264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67" name="Line 950"/>
            <p:cNvSpPr>
              <a:spLocks noChangeShapeType="1"/>
            </p:cNvSpPr>
            <p:nvPr/>
          </p:nvSpPr>
          <p:spPr bwMode="auto">
            <a:xfrm>
              <a:off x="3468" y="290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8" name="Rectangle 951"/>
            <p:cNvSpPr>
              <a:spLocks noChangeArrowheads="1"/>
            </p:cNvSpPr>
            <p:nvPr/>
          </p:nvSpPr>
          <p:spPr bwMode="auto">
            <a:xfrm>
              <a:off x="3591" y="367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bnlg1367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469" name="Line 952"/>
            <p:cNvSpPr>
              <a:spLocks noChangeShapeType="1"/>
            </p:cNvSpPr>
            <p:nvPr/>
          </p:nvSpPr>
          <p:spPr bwMode="auto">
            <a:xfrm>
              <a:off x="3495" y="41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0" name="Line 953"/>
            <p:cNvSpPr>
              <a:spLocks noChangeShapeType="1"/>
            </p:cNvSpPr>
            <p:nvPr/>
          </p:nvSpPr>
          <p:spPr bwMode="auto">
            <a:xfrm>
              <a:off x="3527" y="41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1" name="Line 954"/>
            <p:cNvSpPr>
              <a:spLocks noChangeShapeType="1"/>
            </p:cNvSpPr>
            <p:nvPr/>
          </p:nvSpPr>
          <p:spPr bwMode="auto">
            <a:xfrm>
              <a:off x="3559" y="41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2" name="Rectangle 955"/>
            <p:cNvSpPr>
              <a:spLocks noChangeArrowheads="1"/>
            </p:cNvSpPr>
            <p:nvPr/>
          </p:nvSpPr>
          <p:spPr bwMode="auto">
            <a:xfrm>
              <a:off x="3435" y="388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73" name="Line 956"/>
            <p:cNvSpPr>
              <a:spLocks noChangeShapeType="1"/>
            </p:cNvSpPr>
            <p:nvPr/>
          </p:nvSpPr>
          <p:spPr bwMode="auto">
            <a:xfrm>
              <a:off x="3468" y="414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4" name="Rectangle 957"/>
            <p:cNvSpPr>
              <a:spLocks noChangeArrowheads="1"/>
            </p:cNvSpPr>
            <p:nvPr/>
          </p:nvSpPr>
          <p:spPr bwMode="auto">
            <a:xfrm>
              <a:off x="3591" y="688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bnlg2132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475" name="Line 958"/>
            <p:cNvSpPr>
              <a:spLocks noChangeShapeType="1"/>
            </p:cNvSpPr>
            <p:nvPr/>
          </p:nvSpPr>
          <p:spPr bwMode="auto">
            <a:xfrm>
              <a:off x="3495" y="73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6" name="Line 959"/>
            <p:cNvSpPr>
              <a:spLocks noChangeShapeType="1"/>
            </p:cNvSpPr>
            <p:nvPr/>
          </p:nvSpPr>
          <p:spPr bwMode="auto">
            <a:xfrm>
              <a:off x="3527" y="73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7" name="Line 960"/>
            <p:cNvSpPr>
              <a:spLocks noChangeShapeType="1"/>
            </p:cNvSpPr>
            <p:nvPr/>
          </p:nvSpPr>
          <p:spPr bwMode="auto">
            <a:xfrm>
              <a:off x="3559" y="73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8" name="Rectangle 961"/>
            <p:cNvSpPr>
              <a:spLocks noChangeArrowheads="1"/>
            </p:cNvSpPr>
            <p:nvPr/>
          </p:nvSpPr>
          <p:spPr bwMode="auto">
            <a:xfrm>
              <a:off x="3435" y="708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50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79" name="Line 962"/>
            <p:cNvSpPr>
              <a:spLocks noChangeShapeType="1"/>
            </p:cNvSpPr>
            <p:nvPr/>
          </p:nvSpPr>
          <p:spPr bwMode="auto">
            <a:xfrm>
              <a:off x="3468" y="734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0" name="Rectangle 963"/>
            <p:cNvSpPr>
              <a:spLocks noChangeArrowheads="1"/>
            </p:cNvSpPr>
            <p:nvPr/>
          </p:nvSpPr>
          <p:spPr bwMode="auto">
            <a:xfrm>
              <a:off x="3591" y="745"/>
              <a:ext cx="17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asg8 </a:t>
              </a:r>
            </a:p>
          </p:txBody>
        </p:sp>
        <p:sp>
          <p:nvSpPr>
            <p:cNvPr id="481" name="Line 964"/>
            <p:cNvSpPr>
              <a:spLocks noChangeShapeType="1"/>
            </p:cNvSpPr>
            <p:nvPr/>
          </p:nvSpPr>
          <p:spPr bwMode="auto">
            <a:xfrm>
              <a:off x="3495" y="801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2" name="Line 965"/>
            <p:cNvSpPr>
              <a:spLocks noChangeShapeType="1"/>
            </p:cNvSpPr>
            <p:nvPr/>
          </p:nvSpPr>
          <p:spPr bwMode="auto">
            <a:xfrm>
              <a:off x="3527" y="801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3" name="Line 966"/>
            <p:cNvSpPr>
              <a:spLocks noChangeShapeType="1"/>
            </p:cNvSpPr>
            <p:nvPr/>
          </p:nvSpPr>
          <p:spPr bwMode="auto">
            <a:xfrm>
              <a:off x="3559" y="801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4" name="Rectangle 967"/>
            <p:cNvSpPr>
              <a:spLocks noChangeArrowheads="1"/>
            </p:cNvSpPr>
            <p:nvPr/>
          </p:nvSpPr>
          <p:spPr bwMode="auto">
            <a:xfrm>
              <a:off x="3435" y="774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85" name="Line 968"/>
            <p:cNvSpPr>
              <a:spLocks noChangeShapeType="1"/>
            </p:cNvSpPr>
            <p:nvPr/>
          </p:nvSpPr>
          <p:spPr bwMode="auto">
            <a:xfrm>
              <a:off x="3468" y="801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6" name="Rectangle 969"/>
            <p:cNvSpPr>
              <a:spLocks noChangeArrowheads="1"/>
            </p:cNvSpPr>
            <p:nvPr/>
          </p:nvSpPr>
          <p:spPr bwMode="auto">
            <a:xfrm>
              <a:off x="3591" y="811"/>
              <a:ext cx="2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mmc0171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487" name="Line 970"/>
            <p:cNvSpPr>
              <a:spLocks noChangeShapeType="1"/>
            </p:cNvSpPr>
            <p:nvPr/>
          </p:nvSpPr>
          <p:spPr bwMode="auto">
            <a:xfrm>
              <a:off x="3495" y="817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8" name="Line 971"/>
            <p:cNvSpPr>
              <a:spLocks noChangeShapeType="1"/>
            </p:cNvSpPr>
            <p:nvPr/>
          </p:nvSpPr>
          <p:spPr bwMode="auto">
            <a:xfrm>
              <a:off x="3527" y="817"/>
              <a:ext cx="64" cy="1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9" name="Line 972"/>
            <p:cNvSpPr>
              <a:spLocks noChangeShapeType="1"/>
            </p:cNvSpPr>
            <p:nvPr/>
          </p:nvSpPr>
          <p:spPr bwMode="auto">
            <a:xfrm>
              <a:off x="3559" y="833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0" name="Rectangle 973"/>
            <p:cNvSpPr>
              <a:spLocks noChangeArrowheads="1"/>
            </p:cNvSpPr>
            <p:nvPr/>
          </p:nvSpPr>
          <p:spPr bwMode="auto">
            <a:xfrm>
              <a:off x="3591" y="864"/>
              <a:ext cx="30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php20581a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491" name="Line 974"/>
            <p:cNvSpPr>
              <a:spLocks noChangeShapeType="1"/>
            </p:cNvSpPr>
            <p:nvPr/>
          </p:nvSpPr>
          <p:spPr bwMode="auto">
            <a:xfrm>
              <a:off x="3495" y="878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2" name="Line 975"/>
            <p:cNvSpPr>
              <a:spLocks noChangeShapeType="1"/>
            </p:cNvSpPr>
            <p:nvPr/>
          </p:nvSpPr>
          <p:spPr bwMode="auto">
            <a:xfrm>
              <a:off x="3527" y="878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3" name="Line 976"/>
            <p:cNvSpPr>
              <a:spLocks noChangeShapeType="1"/>
            </p:cNvSpPr>
            <p:nvPr/>
          </p:nvSpPr>
          <p:spPr bwMode="auto">
            <a:xfrm>
              <a:off x="3559" y="878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4" name="Rectangle 977"/>
            <p:cNvSpPr>
              <a:spLocks noChangeArrowheads="1"/>
            </p:cNvSpPr>
            <p:nvPr/>
          </p:nvSpPr>
          <p:spPr bwMode="auto">
            <a:xfrm>
              <a:off x="3435" y="852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495" name="Line 978"/>
            <p:cNvSpPr>
              <a:spLocks noChangeShapeType="1"/>
            </p:cNvSpPr>
            <p:nvPr/>
          </p:nvSpPr>
          <p:spPr bwMode="auto">
            <a:xfrm>
              <a:off x="3468" y="878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6" name="Rectangle 979"/>
            <p:cNvSpPr>
              <a:spLocks noChangeArrowheads="1"/>
            </p:cNvSpPr>
            <p:nvPr/>
          </p:nvSpPr>
          <p:spPr bwMode="auto">
            <a:xfrm>
              <a:off x="3591" y="963"/>
              <a:ext cx="19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phi112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497" name="Line 980"/>
            <p:cNvSpPr>
              <a:spLocks noChangeShapeType="1"/>
            </p:cNvSpPr>
            <p:nvPr/>
          </p:nvSpPr>
          <p:spPr bwMode="auto">
            <a:xfrm>
              <a:off x="3495" y="1009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8" name="Line 981"/>
            <p:cNvSpPr>
              <a:spLocks noChangeShapeType="1"/>
            </p:cNvSpPr>
            <p:nvPr/>
          </p:nvSpPr>
          <p:spPr bwMode="auto">
            <a:xfrm>
              <a:off x="3527" y="1009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9" name="Line 982"/>
            <p:cNvSpPr>
              <a:spLocks noChangeShapeType="1"/>
            </p:cNvSpPr>
            <p:nvPr/>
          </p:nvSpPr>
          <p:spPr bwMode="auto">
            <a:xfrm>
              <a:off x="3559" y="1009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0" name="Rectangle 983"/>
            <p:cNvSpPr>
              <a:spLocks noChangeArrowheads="1"/>
            </p:cNvSpPr>
            <p:nvPr/>
          </p:nvSpPr>
          <p:spPr bwMode="auto">
            <a:xfrm>
              <a:off x="3435" y="983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01" name="Line 984"/>
            <p:cNvSpPr>
              <a:spLocks noChangeShapeType="1"/>
            </p:cNvSpPr>
            <p:nvPr/>
          </p:nvSpPr>
          <p:spPr bwMode="auto">
            <a:xfrm>
              <a:off x="3468" y="1009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2" name="Rectangle 985"/>
            <p:cNvSpPr>
              <a:spLocks noChangeArrowheads="1"/>
            </p:cNvSpPr>
            <p:nvPr/>
          </p:nvSpPr>
          <p:spPr bwMode="auto">
            <a:xfrm>
              <a:off x="3591" y="1096"/>
              <a:ext cx="23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umc1016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03" name="Line 986"/>
            <p:cNvSpPr>
              <a:spLocks noChangeShapeType="1"/>
            </p:cNvSpPr>
            <p:nvPr/>
          </p:nvSpPr>
          <p:spPr bwMode="auto">
            <a:xfrm>
              <a:off x="3495" y="1143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4" name="Line 987"/>
            <p:cNvSpPr>
              <a:spLocks noChangeShapeType="1"/>
            </p:cNvSpPr>
            <p:nvPr/>
          </p:nvSpPr>
          <p:spPr bwMode="auto">
            <a:xfrm>
              <a:off x="3527" y="1143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5" name="Line 988"/>
            <p:cNvSpPr>
              <a:spLocks noChangeShapeType="1"/>
            </p:cNvSpPr>
            <p:nvPr/>
          </p:nvSpPr>
          <p:spPr bwMode="auto">
            <a:xfrm>
              <a:off x="3559" y="1143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6" name="Rectangle 989"/>
            <p:cNvSpPr>
              <a:spLocks noChangeArrowheads="1"/>
            </p:cNvSpPr>
            <p:nvPr/>
          </p:nvSpPr>
          <p:spPr bwMode="auto">
            <a:xfrm>
              <a:off x="3435" y="1117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21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07" name="Line 990"/>
            <p:cNvSpPr>
              <a:spLocks noChangeShapeType="1"/>
            </p:cNvSpPr>
            <p:nvPr/>
          </p:nvSpPr>
          <p:spPr bwMode="auto">
            <a:xfrm>
              <a:off x="3468" y="1143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8" name="Rectangle 991"/>
            <p:cNvSpPr>
              <a:spLocks noChangeArrowheads="1"/>
            </p:cNvSpPr>
            <p:nvPr/>
          </p:nvSpPr>
          <p:spPr bwMode="auto">
            <a:xfrm>
              <a:off x="3591" y="1147"/>
              <a:ext cx="19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phi034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09" name="Line 992"/>
            <p:cNvSpPr>
              <a:spLocks noChangeShapeType="1"/>
            </p:cNvSpPr>
            <p:nvPr/>
          </p:nvSpPr>
          <p:spPr bwMode="auto">
            <a:xfrm>
              <a:off x="3495" y="119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0" name="Line 993"/>
            <p:cNvSpPr>
              <a:spLocks noChangeShapeType="1"/>
            </p:cNvSpPr>
            <p:nvPr/>
          </p:nvSpPr>
          <p:spPr bwMode="auto">
            <a:xfrm>
              <a:off x="3527" y="119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1" name="Line 994"/>
            <p:cNvSpPr>
              <a:spLocks noChangeShapeType="1"/>
            </p:cNvSpPr>
            <p:nvPr/>
          </p:nvSpPr>
          <p:spPr bwMode="auto">
            <a:xfrm>
              <a:off x="3559" y="119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2" name="Rectangle 995"/>
            <p:cNvSpPr>
              <a:spLocks noChangeArrowheads="1"/>
            </p:cNvSpPr>
            <p:nvPr/>
          </p:nvSpPr>
          <p:spPr bwMode="auto">
            <a:xfrm>
              <a:off x="3452" y="1168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8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13" name="Line 996"/>
            <p:cNvSpPr>
              <a:spLocks noChangeShapeType="1"/>
            </p:cNvSpPr>
            <p:nvPr/>
          </p:nvSpPr>
          <p:spPr bwMode="auto">
            <a:xfrm>
              <a:off x="3468" y="1194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4" name="Rectangle 997"/>
            <p:cNvSpPr>
              <a:spLocks noChangeArrowheads="1"/>
            </p:cNvSpPr>
            <p:nvPr/>
          </p:nvSpPr>
          <p:spPr bwMode="auto">
            <a:xfrm>
              <a:off x="3591" y="1403"/>
              <a:ext cx="33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bnl15_21 </a:t>
              </a:r>
            </a:p>
          </p:txBody>
        </p:sp>
        <p:sp>
          <p:nvSpPr>
            <p:cNvPr id="515" name="Line 998"/>
            <p:cNvSpPr>
              <a:spLocks noChangeShapeType="1"/>
            </p:cNvSpPr>
            <p:nvPr/>
          </p:nvSpPr>
          <p:spPr bwMode="auto">
            <a:xfrm>
              <a:off x="3495" y="1459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6" name="Line 999"/>
            <p:cNvSpPr>
              <a:spLocks noChangeShapeType="1"/>
            </p:cNvSpPr>
            <p:nvPr/>
          </p:nvSpPr>
          <p:spPr bwMode="auto">
            <a:xfrm>
              <a:off x="3527" y="1459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7" name="Line 1000"/>
            <p:cNvSpPr>
              <a:spLocks noChangeShapeType="1"/>
            </p:cNvSpPr>
            <p:nvPr/>
          </p:nvSpPr>
          <p:spPr bwMode="auto">
            <a:xfrm>
              <a:off x="3559" y="1459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8" name="Rectangle 1001"/>
            <p:cNvSpPr>
              <a:spLocks noChangeArrowheads="1"/>
            </p:cNvSpPr>
            <p:nvPr/>
          </p:nvSpPr>
          <p:spPr bwMode="auto">
            <a:xfrm>
              <a:off x="3435" y="1433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42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19" name="Line 1002"/>
            <p:cNvSpPr>
              <a:spLocks noChangeShapeType="1"/>
            </p:cNvSpPr>
            <p:nvPr/>
          </p:nvSpPr>
          <p:spPr bwMode="auto">
            <a:xfrm>
              <a:off x="3468" y="1459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0" name="Rectangle 1003"/>
            <p:cNvSpPr>
              <a:spLocks noChangeArrowheads="1"/>
            </p:cNvSpPr>
            <p:nvPr/>
          </p:nvSpPr>
          <p:spPr bwMode="auto">
            <a:xfrm>
              <a:off x="3591" y="1499"/>
              <a:ext cx="21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bnlg434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21" name="Line 1004"/>
            <p:cNvSpPr>
              <a:spLocks noChangeShapeType="1"/>
            </p:cNvSpPr>
            <p:nvPr/>
          </p:nvSpPr>
          <p:spPr bwMode="auto">
            <a:xfrm>
              <a:off x="3495" y="1546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2" name="Line 1005"/>
            <p:cNvSpPr>
              <a:spLocks noChangeShapeType="1"/>
            </p:cNvSpPr>
            <p:nvPr/>
          </p:nvSpPr>
          <p:spPr bwMode="auto">
            <a:xfrm>
              <a:off x="3527" y="1546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3" name="Line 1006"/>
            <p:cNvSpPr>
              <a:spLocks noChangeShapeType="1"/>
            </p:cNvSpPr>
            <p:nvPr/>
          </p:nvSpPr>
          <p:spPr bwMode="auto">
            <a:xfrm>
              <a:off x="3559" y="1546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4" name="Rectangle 1007"/>
            <p:cNvSpPr>
              <a:spLocks noChangeArrowheads="1"/>
            </p:cNvSpPr>
            <p:nvPr/>
          </p:nvSpPr>
          <p:spPr bwMode="auto">
            <a:xfrm>
              <a:off x="3435" y="1520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13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25" name="Line 1008"/>
            <p:cNvSpPr>
              <a:spLocks noChangeShapeType="1"/>
            </p:cNvSpPr>
            <p:nvPr/>
          </p:nvSpPr>
          <p:spPr bwMode="auto">
            <a:xfrm>
              <a:off x="3468" y="1546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6" name="Rectangle 1009"/>
            <p:cNvSpPr>
              <a:spLocks noChangeArrowheads="1"/>
            </p:cNvSpPr>
            <p:nvPr/>
          </p:nvSpPr>
          <p:spPr bwMode="auto">
            <a:xfrm>
              <a:off x="3591" y="1556"/>
              <a:ext cx="24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dupssr09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27" name="Line 1010"/>
            <p:cNvSpPr>
              <a:spLocks noChangeShapeType="1"/>
            </p:cNvSpPr>
            <p:nvPr/>
          </p:nvSpPr>
          <p:spPr bwMode="auto">
            <a:xfrm>
              <a:off x="3495" y="159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8" name="Line 1011"/>
            <p:cNvSpPr>
              <a:spLocks noChangeShapeType="1"/>
            </p:cNvSpPr>
            <p:nvPr/>
          </p:nvSpPr>
          <p:spPr bwMode="auto">
            <a:xfrm>
              <a:off x="3527" y="159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9" name="Line 1012"/>
            <p:cNvSpPr>
              <a:spLocks noChangeShapeType="1"/>
            </p:cNvSpPr>
            <p:nvPr/>
          </p:nvSpPr>
          <p:spPr bwMode="auto">
            <a:xfrm>
              <a:off x="3559" y="159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0" name="Rectangle 1013"/>
            <p:cNvSpPr>
              <a:spLocks noChangeArrowheads="1"/>
            </p:cNvSpPr>
            <p:nvPr/>
          </p:nvSpPr>
          <p:spPr bwMode="auto">
            <a:xfrm>
              <a:off x="3452" y="1568"/>
              <a:ext cx="13" cy="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8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31" name="Line 1014"/>
            <p:cNvSpPr>
              <a:spLocks noChangeShapeType="1"/>
            </p:cNvSpPr>
            <p:nvPr/>
          </p:nvSpPr>
          <p:spPr bwMode="auto">
            <a:xfrm>
              <a:off x="3468" y="1594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2" name="Rectangle 1015"/>
            <p:cNvSpPr>
              <a:spLocks noChangeArrowheads="1"/>
            </p:cNvSpPr>
            <p:nvPr/>
          </p:nvSpPr>
          <p:spPr bwMode="auto">
            <a:xfrm>
              <a:off x="3591" y="1658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bnlg2271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33" name="Line 1016"/>
            <p:cNvSpPr>
              <a:spLocks noChangeShapeType="1"/>
            </p:cNvSpPr>
            <p:nvPr/>
          </p:nvSpPr>
          <p:spPr bwMode="auto">
            <a:xfrm>
              <a:off x="3495" y="1705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4" name="Line 1017"/>
            <p:cNvSpPr>
              <a:spLocks noChangeShapeType="1"/>
            </p:cNvSpPr>
            <p:nvPr/>
          </p:nvSpPr>
          <p:spPr bwMode="auto">
            <a:xfrm>
              <a:off x="3527" y="1705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5" name="Line 1018"/>
            <p:cNvSpPr>
              <a:spLocks noChangeShapeType="1"/>
            </p:cNvSpPr>
            <p:nvPr/>
          </p:nvSpPr>
          <p:spPr bwMode="auto">
            <a:xfrm>
              <a:off x="3559" y="1705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6" name="Rectangle 1019"/>
            <p:cNvSpPr>
              <a:spLocks noChangeArrowheads="1"/>
            </p:cNvSpPr>
            <p:nvPr/>
          </p:nvSpPr>
          <p:spPr bwMode="auto">
            <a:xfrm>
              <a:off x="3435" y="1679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18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37" name="Line 1020"/>
            <p:cNvSpPr>
              <a:spLocks noChangeShapeType="1"/>
            </p:cNvSpPr>
            <p:nvPr/>
          </p:nvSpPr>
          <p:spPr bwMode="auto">
            <a:xfrm>
              <a:off x="3468" y="1705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8" name="Rectangle 1021"/>
            <p:cNvSpPr>
              <a:spLocks noChangeArrowheads="1"/>
            </p:cNvSpPr>
            <p:nvPr/>
          </p:nvSpPr>
          <p:spPr bwMode="auto">
            <a:xfrm>
              <a:off x="3591" y="1742"/>
              <a:ext cx="28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umc254 </a:t>
              </a:r>
            </a:p>
          </p:txBody>
        </p:sp>
        <p:sp>
          <p:nvSpPr>
            <p:cNvPr id="539" name="Line 1022"/>
            <p:cNvSpPr>
              <a:spLocks noChangeShapeType="1"/>
            </p:cNvSpPr>
            <p:nvPr/>
          </p:nvSpPr>
          <p:spPr bwMode="auto">
            <a:xfrm>
              <a:off x="3495" y="1798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0" name="Line 1023"/>
            <p:cNvSpPr>
              <a:spLocks noChangeShapeType="1"/>
            </p:cNvSpPr>
            <p:nvPr/>
          </p:nvSpPr>
          <p:spPr bwMode="auto">
            <a:xfrm>
              <a:off x="3527" y="1798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1" name="Line 1024"/>
            <p:cNvSpPr>
              <a:spLocks noChangeShapeType="1"/>
            </p:cNvSpPr>
            <p:nvPr/>
          </p:nvSpPr>
          <p:spPr bwMode="auto">
            <a:xfrm>
              <a:off x="3559" y="1798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2" name="Rectangle 1025"/>
            <p:cNvSpPr>
              <a:spLocks noChangeArrowheads="1"/>
            </p:cNvSpPr>
            <p:nvPr/>
          </p:nvSpPr>
          <p:spPr bwMode="auto">
            <a:xfrm>
              <a:off x="3435" y="1772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43" name="Line 1026"/>
            <p:cNvSpPr>
              <a:spLocks noChangeShapeType="1"/>
            </p:cNvSpPr>
            <p:nvPr/>
          </p:nvSpPr>
          <p:spPr bwMode="auto">
            <a:xfrm>
              <a:off x="3468" y="1798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4" name="Rectangle 1027"/>
            <p:cNvSpPr>
              <a:spLocks noChangeArrowheads="1"/>
            </p:cNvSpPr>
            <p:nvPr/>
          </p:nvSpPr>
          <p:spPr bwMode="auto">
            <a:xfrm>
              <a:off x="3591" y="1940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bnlg1666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45" name="Line 1028"/>
            <p:cNvSpPr>
              <a:spLocks noChangeShapeType="1"/>
            </p:cNvSpPr>
            <p:nvPr/>
          </p:nvSpPr>
          <p:spPr bwMode="auto">
            <a:xfrm>
              <a:off x="3495" y="1987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6" name="Line 1029"/>
            <p:cNvSpPr>
              <a:spLocks noChangeShapeType="1"/>
            </p:cNvSpPr>
            <p:nvPr/>
          </p:nvSpPr>
          <p:spPr bwMode="auto">
            <a:xfrm>
              <a:off x="3527" y="1987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7" name="Line 1030"/>
            <p:cNvSpPr>
              <a:spLocks noChangeShapeType="1"/>
            </p:cNvSpPr>
            <p:nvPr/>
          </p:nvSpPr>
          <p:spPr bwMode="auto">
            <a:xfrm>
              <a:off x="3559" y="1987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8" name="Rectangle 1031"/>
            <p:cNvSpPr>
              <a:spLocks noChangeArrowheads="1"/>
            </p:cNvSpPr>
            <p:nvPr/>
          </p:nvSpPr>
          <p:spPr bwMode="auto">
            <a:xfrm>
              <a:off x="3435" y="1961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49" name="Line 1032"/>
            <p:cNvSpPr>
              <a:spLocks noChangeShapeType="1"/>
            </p:cNvSpPr>
            <p:nvPr/>
          </p:nvSpPr>
          <p:spPr bwMode="auto">
            <a:xfrm>
              <a:off x="3468" y="1987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0" name="Rectangle 1033"/>
            <p:cNvSpPr>
              <a:spLocks noChangeArrowheads="1"/>
            </p:cNvSpPr>
            <p:nvPr/>
          </p:nvSpPr>
          <p:spPr bwMode="auto">
            <a:xfrm>
              <a:off x="3591" y="2186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bnlg2259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51" name="Line 1034"/>
            <p:cNvSpPr>
              <a:spLocks noChangeShapeType="1"/>
            </p:cNvSpPr>
            <p:nvPr/>
          </p:nvSpPr>
          <p:spPr bwMode="auto">
            <a:xfrm>
              <a:off x="3495" y="2245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2" name="Line 1035"/>
            <p:cNvSpPr>
              <a:spLocks noChangeShapeType="1"/>
            </p:cNvSpPr>
            <p:nvPr/>
          </p:nvSpPr>
          <p:spPr bwMode="auto">
            <a:xfrm>
              <a:off x="3527" y="2245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3" name="Line 1036"/>
            <p:cNvSpPr>
              <a:spLocks noChangeShapeType="1"/>
            </p:cNvSpPr>
            <p:nvPr/>
          </p:nvSpPr>
          <p:spPr bwMode="auto">
            <a:xfrm>
              <a:off x="3559" y="2245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4" name="Rectangle 1037"/>
            <p:cNvSpPr>
              <a:spLocks noChangeArrowheads="1"/>
            </p:cNvSpPr>
            <p:nvPr/>
          </p:nvSpPr>
          <p:spPr bwMode="auto">
            <a:xfrm>
              <a:off x="3435" y="2219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41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55" name="Line 1038"/>
            <p:cNvSpPr>
              <a:spLocks noChangeShapeType="1"/>
            </p:cNvSpPr>
            <p:nvPr/>
          </p:nvSpPr>
          <p:spPr bwMode="auto">
            <a:xfrm>
              <a:off x="3468" y="2245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6" name="Rectangle 1039"/>
            <p:cNvSpPr>
              <a:spLocks noChangeArrowheads="1"/>
            </p:cNvSpPr>
            <p:nvPr/>
          </p:nvSpPr>
          <p:spPr bwMode="auto">
            <a:xfrm>
              <a:off x="3591" y="2243"/>
              <a:ext cx="23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umc1295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57" name="Line 1040"/>
            <p:cNvSpPr>
              <a:spLocks noChangeShapeType="1"/>
            </p:cNvSpPr>
            <p:nvPr/>
          </p:nvSpPr>
          <p:spPr bwMode="auto">
            <a:xfrm>
              <a:off x="3495" y="228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8" name="Line 1041"/>
            <p:cNvSpPr>
              <a:spLocks noChangeShapeType="1"/>
            </p:cNvSpPr>
            <p:nvPr/>
          </p:nvSpPr>
          <p:spPr bwMode="auto">
            <a:xfrm>
              <a:off x="3527" y="228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9" name="Line 1042"/>
            <p:cNvSpPr>
              <a:spLocks noChangeShapeType="1"/>
            </p:cNvSpPr>
            <p:nvPr/>
          </p:nvSpPr>
          <p:spPr bwMode="auto">
            <a:xfrm>
              <a:off x="3559" y="2284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0" name="Rectangle 1043"/>
            <p:cNvSpPr>
              <a:spLocks noChangeArrowheads="1"/>
            </p:cNvSpPr>
            <p:nvPr/>
          </p:nvSpPr>
          <p:spPr bwMode="auto">
            <a:xfrm>
              <a:off x="3452" y="2258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6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61" name="Line 1044"/>
            <p:cNvSpPr>
              <a:spLocks noChangeShapeType="1"/>
            </p:cNvSpPr>
            <p:nvPr/>
          </p:nvSpPr>
          <p:spPr bwMode="auto">
            <a:xfrm>
              <a:off x="3468" y="2284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2" name="Rectangle 1045"/>
            <p:cNvSpPr>
              <a:spLocks noChangeArrowheads="1"/>
            </p:cNvSpPr>
            <p:nvPr/>
          </p:nvSpPr>
          <p:spPr bwMode="auto">
            <a:xfrm>
              <a:off x="3591" y="2496"/>
              <a:ext cx="287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umc245 </a:t>
              </a:r>
            </a:p>
          </p:txBody>
        </p:sp>
        <p:sp>
          <p:nvSpPr>
            <p:cNvPr id="563" name="Line 1046"/>
            <p:cNvSpPr>
              <a:spLocks noChangeShapeType="1"/>
            </p:cNvSpPr>
            <p:nvPr/>
          </p:nvSpPr>
          <p:spPr bwMode="auto">
            <a:xfrm>
              <a:off x="3495" y="2552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4" name="Line 1047"/>
            <p:cNvSpPr>
              <a:spLocks noChangeShapeType="1"/>
            </p:cNvSpPr>
            <p:nvPr/>
          </p:nvSpPr>
          <p:spPr bwMode="auto">
            <a:xfrm>
              <a:off x="3527" y="2552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5" name="Line 1048"/>
            <p:cNvSpPr>
              <a:spLocks noChangeShapeType="1"/>
            </p:cNvSpPr>
            <p:nvPr/>
          </p:nvSpPr>
          <p:spPr bwMode="auto">
            <a:xfrm>
              <a:off x="3559" y="2552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6" name="Rectangle 1049"/>
            <p:cNvSpPr>
              <a:spLocks noChangeArrowheads="1"/>
            </p:cNvSpPr>
            <p:nvPr/>
          </p:nvSpPr>
          <p:spPr bwMode="auto">
            <a:xfrm>
              <a:off x="3435" y="2525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42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67" name="Line 1050"/>
            <p:cNvSpPr>
              <a:spLocks noChangeShapeType="1"/>
            </p:cNvSpPr>
            <p:nvPr/>
          </p:nvSpPr>
          <p:spPr bwMode="auto">
            <a:xfrm>
              <a:off x="3468" y="2552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8" name="Rectangle 1051"/>
            <p:cNvSpPr>
              <a:spLocks noChangeArrowheads="1"/>
            </p:cNvSpPr>
            <p:nvPr/>
          </p:nvSpPr>
          <p:spPr bwMode="auto">
            <a:xfrm>
              <a:off x="3591" y="2700"/>
              <a:ext cx="19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phi116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69" name="Line 1052"/>
            <p:cNvSpPr>
              <a:spLocks noChangeShapeType="1"/>
            </p:cNvSpPr>
            <p:nvPr/>
          </p:nvSpPr>
          <p:spPr bwMode="auto">
            <a:xfrm>
              <a:off x="3495" y="2747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0" name="Line 1053"/>
            <p:cNvSpPr>
              <a:spLocks noChangeShapeType="1"/>
            </p:cNvSpPr>
            <p:nvPr/>
          </p:nvSpPr>
          <p:spPr bwMode="auto">
            <a:xfrm>
              <a:off x="3527" y="2747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1" name="Line 1054"/>
            <p:cNvSpPr>
              <a:spLocks noChangeShapeType="1"/>
            </p:cNvSpPr>
            <p:nvPr/>
          </p:nvSpPr>
          <p:spPr bwMode="auto">
            <a:xfrm>
              <a:off x="3559" y="2747"/>
              <a:ext cx="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2" name="Rectangle 1055"/>
            <p:cNvSpPr>
              <a:spLocks noChangeArrowheads="1"/>
            </p:cNvSpPr>
            <p:nvPr/>
          </p:nvSpPr>
          <p:spPr bwMode="auto">
            <a:xfrm>
              <a:off x="3435" y="2722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73" name="Line 1056"/>
            <p:cNvSpPr>
              <a:spLocks noChangeShapeType="1"/>
            </p:cNvSpPr>
            <p:nvPr/>
          </p:nvSpPr>
          <p:spPr bwMode="auto">
            <a:xfrm>
              <a:off x="3468" y="2747"/>
              <a:ext cx="5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4" name="Text Box 1057"/>
            <p:cNvSpPr txBox="1">
              <a:spLocks noChangeAspect="1" noChangeArrowheads="1"/>
            </p:cNvSpPr>
            <p:nvPr/>
          </p:nvSpPr>
          <p:spPr bwMode="auto">
            <a:xfrm>
              <a:off x="3527" y="0"/>
              <a:ext cx="234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GB" sz="1800" b="1">
                  <a:latin typeface="Times New Roman" charset="0"/>
                </a:rPr>
                <a:t>7</a:t>
              </a:r>
            </a:p>
          </p:txBody>
        </p:sp>
        <p:sp>
          <p:nvSpPr>
            <p:cNvPr id="575" name="Rectangle 1065"/>
            <p:cNvSpPr>
              <a:spLocks noChangeArrowheads="1"/>
            </p:cNvSpPr>
            <p:nvPr/>
          </p:nvSpPr>
          <p:spPr bwMode="auto">
            <a:xfrm>
              <a:off x="4077" y="265"/>
              <a:ext cx="14" cy="2536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576" name="Rectangle 1066"/>
            <p:cNvSpPr>
              <a:spLocks noChangeArrowheads="1"/>
            </p:cNvSpPr>
            <p:nvPr/>
          </p:nvSpPr>
          <p:spPr bwMode="auto">
            <a:xfrm>
              <a:off x="4069" y="2821"/>
              <a:ext cx="1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400">
                  <a:solidFill>
                    <a:srgbClr val="000000"/>
                  </a:solidFill>
                  <a:latin typeface="Times New Roman" charset="0"/>
                </a:rPr>
                <a:t>8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77" name="Rectangle 1067"/>
            <p:cNvSpPr>
              <a:spLocks noChangeArrowheads="1"/>
            </p:cNvSpPr>
            <p:nvPr/>
          </p:nvSpPr>
          <p:spPr bwMode="auto">
            <a:xfrm>
              <a:off x="3973" y="2852"/>
              <a:ext cx="32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00"/>
                  </a:solidFill>
                  <a:latin typeface="Times New Roman" charset="0"/>
                </a:rPr>
                <a:t>(389 cM) </a:t>
              </a:r>
              <a:endParaRPr lang="en-GB" sz="1000">
                <a:latin typeface="Times New Roman" charset="0"/>
              </a:endParaRPr>
            </a:p>
          </p:txBody>
        </p:sp>
        <p:sp>
          <p:nvSpPr>
            <p:cNvPr id="578" name="Rectangle 1068"/>
            <p:cNvSpPr>
              <a:spLocks noChangeArrowheads="1"/>
            </p:cNvSpPr>
            <p:nvPr/>
          </p:nvSpPr>
          <p:spPr bwMode="auto">
            <a:xfrm>
              <a:off x="4172" y="231"/>
              <a:ext cx="552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npi220a</a:t>
              </a:r>
            </a:p>
          </p:txBody>
        </p:sp>
        <p:sp>
          <p:nvSpPr>
            <p:cNvPr id="579" name="Line 1069"/>
            <p:cNvSpPr>
              <a:spLocks noChangeShapeType="1"/>
            </p:cNvSpPr>
            <p:nvPr/>
          </p:nvSpPr>
          <p:spPr bwMode="auto">
            <a:xfrm>
              <a:off x="4076" y="290"/>
              <a:ext cx="7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0" name="Line 1070"/>
            <p:cNvSpPr>
              <a:spLocks noChangeShapeType="1"/>
            </p:cNvSpPr>
            <p:nvPr/>
          </p:nvSpPr>
          <p:spPr bwMode="auto">
            <a:xfrm>
              <a:off x="4108" y="290"/>
              <a:ext cx="7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1" name="Line 1071"/>
            <p:cNvSpPr>
              <a:spLocks noChangeShapeType="1"/>
            </p:cNvSpPr>
            <p:nvPr/>
          </p:nvSpPr>
          <p:spPr bwMode="auto">
            <a:xfrm>
              <a:off x="4140" y="290"/>
              <a:ext cx="7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2" name="Rectangle 1072"/>
            <p:cNvSpPr>
              <a:spLocks noChangeArrowheads="1"/>
            </p:cNvSpPr>
            <p:nvPr/>
          </p:nvSpPr>
          <p:spPr bwMode="auto">
            <a:xfrm>
              <a:off x="4035" y="264"/>
              <a:ext cx="1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83" name="Line 1073"/>
            <p:cNvSpPr>
              <a:spLocks noChangeShapeType="1"/>
            </p:cNvSpPr>
            <p:nvPr/>
          </p:nvSpPr>
          <p:spPr bwMode="auto">
            <a:xfrm>
              <a:off x="4051" y="290"/>
              <a:ext cx="6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4" name="Rectangle 1074"/>
            <p:cNvSpPr>
              <a:spLocks noChangeArrowheads="1"/>
            </p:cNvSpPr>
            <p:nvPr/>
          </p:nvSpPr>
          <p:spPr bwMode="auto">
            <a:xfrm>
              <a:off x="4172" y="333"/>
              <a:ext cx="48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umc1592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85" name="Line 1075"/>
            <p:cNvSpPr>
              <a:spLocks noChangeShapeType="1"/>
            </p:cNvSpPr>
            <p:nvPr/>
          </p:nvSpPr>
          <p:spPr bwMode="auto">
            <a:xfrm>
              <a:off x="4076" y="38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6" name="Line 1076"/>
            <p:cNvSpPr>
              <a:spLocks noChangeShapeType="1"/>
            </p:cNvSpPr>
            <p:nvPr/>
          </p:nvSpPr>
          <p:spPr bwMode="auto">
            <a:xfrm>
              <a:off x="4108" y="38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7" name="Line 1077"/>
            <p:cNvSpPr>
              <a:spLocks noChangeShapeType="1"/>
            </p:cNvSpPr>
            <p:nvPr/>
          </p:nvSpPr>
          <p:spPr bwMode="auto">
            <a:xfrm>
              <a:off x="4140" y="38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8" name="Rectangle 1078"/>
            <p:cNvSpPr>
              <a:spLocks noChangeArrowheads="1"/>
            </p:cNvSpPr>
            <p:nvPr/>
          </p:nvSpPr>
          <p:spPr bwMode="auto">
            <a:xfrm>
              <a:off x="4019" y="360"/>
              <a:ext cx="31" cy="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15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89" name="Line 1079"/>
            <p:cNvSpPr>
              <a:spLocks noChangeShapeType="1"/>
            </p:cNvSpPr>
            <p:nvPr/>
          </p:nvSpPr>
          <p:spPr bwMode="auto">
            <a:xfrm>
              <a:off x="4051" y="386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0" name="Rectangle 1080"/>
            <p:cNvSpPr>
              <a:spLocks noChangeArrowheads="1"/>
            </p:cNvSpPr>
            <p:nvPr/>
          </p:nvSpPr>
          <p:spPr bwMode="auto">
            <a:xfrm>
              <a:off x="4172" y="480"/>
              <a:ext cx="48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umc1327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591" name="Line 1081"/>
            <p:cNvSpPr>
              <a:spLocks noChangeShapeType="1"/>
            </p:cNvSpPr>
            <p:nvPr/>
          </p:nvSpPr>
          <p:spPr bwMode="auto">
            <a:xfrm>
              <a:off x="4076" y="53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2" name="Line 1082"/>
            <p:cNvSpPr>
              <a:spLocks noChangeShapeType="1"/>
            </p:cNvSpPr>
            <p:nvPr/>
          </p:nvSpPr>
          <p:spPr bwMode="auto">
            <a:xfrm>
              <a:off x="4108" y="53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3" name="Line 1083"/>
            <p:cNvSpPr>
              <a:spLocks noChangeShapeType="1"/>
            </p:cNvSpPr>
            <p:nvPr/>
          </p:nvSpPr>
          <p:spPr bwMode="auto">
            <a:xfrm>
              <a:off x="4140" y="53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4" name="Rectangle 1084"/>
            <p:cNvSpPr>
              <a:spLocks noChangeArrowheads="1"/>
            </p:cNvSpPr>
            <p:nvPr/>
          </p:nvSpPr>
          <p:spPr bwMode="auto">
            <a:xfrm>
              <a:off x="4019" y="507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23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595" name="Line 1085"/>
            <p:cNvSpPr>
              <a:spLocks noChangeShapeType="1"/>
            </p:cNvSpPr>
            <p:nvPr/>
          </p:nvSpPr>
          <p:spPr bwMode="auto">
            <a:xfrm>
              <a:off x="4051" y="533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6" name="Rectangle 1086"/>
            <p:cNvSpPr>
              <a:spLocks noChangeArrowheads="1"/>
            </p:cNvSpPr>
            <p:nvPr/>
          </p:nvSpPr>
          <p:spPr bwMode="auto">
            <a:xfrm>
              <a:off x="4172" y="595"/>
              <a:ext cx="67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bnl9_11a </a:t>
              </a:r>
            </a:p>
          </p:txBody>
        </p:sp>
        <p:sp>
          <p:nvSpPr>
            <p:cNvPr id="597" name="Line 1087"/>
            <p:cNvSpPr>
              <a:spLocks noChangeShapeType="1"/>
            </p:cNvSpPr>
            <p:nvPr/>
          </p:nvSpPr>
          <p:spPr bwMode="auto">
            <a:xfrm>
              <a:off x="4076" y="65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8" name="Line 1088"/>
            <p:cNvSpPr>
              <a:spLocks noChangeShapeType="1"/>
            </p:cNvSpPr>
            <p:nvPr/>
          </p:nvSpPr>
          <p:spPr bwMode="auto">
            <a:xfrm>
              <a:off x="4108" y="65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9" name="Line 1089"/>
            <p:cNvSpPr>
              <a:spLocks noChangeShapeType="1"/>
            </p:cNvSpPr>
            <p:nvPr/>
          </p:nvSpPr>
          <p:spPr bwMode="auto">
            <a:xfrm>
              <a:off x="4140" y="65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0" name="Rectangle 1090"/>
            <p:cNvSpPr>
              <a:spLocks noChangeArrowheads="1"/>
            </p:cNvSpPr>
            <p:nvPr/>
          </p:nvSpPr>
          <p:spPr bwMode="auto">
            <a:xfrm>
              <a:off x="4019" y="628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19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01" name="Line 1091"/>
            <p:cNvSpPr>
              <a:spLocks noChangeShapeType="1"/>
            </p:cNvSpPr>
            <p:nvPr/>
          </p:nvSpPr>
          <p:spPr bwMode="auto">
            <a:xfrm>
              <a:off x="4051" y="654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2" name="Rectangle 1092"/>
            <p:cNvSpPr>
              <a:spLocks noChangeArrowheads="1"/>
            </p:cNvSpPr>
            <p:nvPr/>
          </p:nvSpPr>
          <p:spPr bwMode="auto">
            <a:xfrm>
              <a:off x="4172" y="796"/>
              <a:ext cx="48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umc1034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03" name="Line 1093"/>
            <p:cNvSpPr>
              <a:spLocks noChangeShapeType="1"/>
            </p:cNvSpPr>
            <p:nvPr/>
          </p:nvSpPr>
          <p:spPr bwMode="auto">
            <a:xfrm>
              <a:off x="4076" y="849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4" name="Line 1094"/>
            <p:cNvSpPr>
              <a:spLocks noChangeShapeType="1"/>
            </p:cNvSpPr>
            <p:nvPr/>
          </p:nvSpPr>
          <p:spPr bwMode="auto">
            <a:xfrm>
              <a:off x="4108" y="849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5" name="Line 1095"/>
            <p:cNvSpPr>
              <a:spLocks noChangeShapeType="1"/>
            </p:cNvSpPr>
            <p:nvPr/>
          </p:nvSpPr>
          <p:spPr bwMode="auto">
            <a:xfrm>
              <a:off x="4140" y="849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6" name="Rectangle 1096"/>
            <p:cNvSpPr>
              <a:spLocks noChangeArrowheads="1"/>
            </p:cNvSpPr>
            <p:nvPr/>
          </p:nvSpPr>
          <p:spPr bwMode="auto">
            <a:xfrm>
              <a:off x="4019" y="823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31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07" name="Line 1097"/>
            <p:cNvSpPr>
              <a:spLocks noChangeShapeType="1"/>
            </p:cNvSpPr>
            <p:nvPr/>
          </p:nvSpPr>
          <p:spPr bwMode="auto">
            <a:xfrm>
              <a:off x="4051" y="849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8" name="Rectangle 1098"/>
            <p:cNvSpPr>
              <a:spLocks noChangeArrowheads="1"/>
            </p:cNvSpPr>
            <p:nvPr/>
          </p:nvSpPr>
          <p:spPr bwMode="auto">
            <a:xfrm>
              <a:off x="4172" y="857"/>
              <a:ext cx="587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umc124 </a:t>
              </a:r>
            </a:p>
          </p:txBody>
        </p:sp>
        <p:sp>
          <p:nvSpPr>
            <p:cNvPr id="609" name="Line 1099"/>
            <p:cNvSpPr>
              <a:spLocks noChangeShapeType="1"/>
            </p:cNvSpPr>
            <p:nvPr/>
          </p:nvSpPr>
          <p:spPr bwMode="auto">
            <a:xfrm>
              <a:off x="4076" y="91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0" name="Line 1100"/>
            <p:cNvSpPr>
              <a:spLocks noChangeShapeType="1"/>
            </p:cNvSpPr>
            <p:nvPr/>
          </p:nvSpPr>
          <p:spPr bwMode="auto">
            <a:xfrm>
              <a:off x="4108" y="91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1" name="Line 1101"/>
            <p:cNvSpPr>
              <a:spLocks noChangeShapeType="1"/>
            </p:cNvSpPr>
            <p:nvPr/>
          </p:nvSpPr>
          <p:spPr bwMode="auto">
            <a:xfrm>
              <a:off x="4140" y="91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2" name="Rectangle 1102"/>
            <p:cNvSpPr>
              <a:spLocks noChangeArrowheads="1"/>
            </p:cNvSpPr>
            <p:nvPr/>
          </p:nvSpPr>
          <p:spPr bwMode="auto">
            <a:xfrm>
              <a:off x="4019" y="890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13" name="Line 1103"/>
            <p:cNvSpPr>
              <a:spLocks noChangeShapeType="1"/>
            </p:cNvSpPr>
            <p:nvPr/>
          </p:nvSpPr>
          <p:spPr bwMode="auto">
            <a:xfrm>
              <a:off x="4051" y="916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4" name="Rectangle 1104"/>
            <p:cNvSpPr>
              <a:spLocks noChangeArrowheads="1"/>
            </p:cNvSpPr>
            <p:nvPr/>
          </p:nvSpPr>
          <p:spPr bwMode="auto">
            <a:xfrm>
              <a:off x="4172" y="971"/>
              <a:ext cx="527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bnlg1834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15" name="Line 1105"/>
            <p:cNvSpPr>
              <a:spLocks noChangeShapeType="1"/>
            </p:cNvSpPr>
            <p:nvPr/>
          </p:nvSpPr>
          <p:spPr bwMode="auto">
            <a:xfrm>
              <a:off x="4076" y="102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6" name="Line 1106"/>
            <p:cNvSpPr>
              <a:spLocks noChangeShapeType="1"/>
            </p:cNvSpPr>
            <p:nvPr/>
          </p:nvSpPr>
          <p:spPr bwMode="auto">
            <a:xfrm>
              <a:off x="4108" y="102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7" name="Line 1107"/>
            <p:cNvSpPr>
              <a:spLocks noChangeShapeType="1"/>
            </p:cNvSpPr>
            <p:nvPr/>
          </p:nvSpPr>
          <p:spPr bwMode="auto">
            <a:xfrm>
              <a:off x="4140" y="102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8" name="Rectangle 1108"/>
            <p:cNvSpPr>
              <a:spLocks noChangeArrowheads="1"/>
            </p:cNvSpPr>
            <p:nvPr/>
          </p:nvSpPr>
          <p:spPr bwMode="auto">
            <a:xfrm>
              <a:off x="4019" y="999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17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19" name="Line 1109"/>
            <p:cNvSpPr>
              <a:spLocks noChangeShapeType="1"/>
            </p:cNvSpPr>
            <p:nvPr/>
          </p:nvSpPr>
          <p:spPr bwMode="auto">
            <a:xfrm>
              <a:off x="4051" y="1025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0" name="Rectangle 1110"/>
            <p:cNvSpPr>
              <a:spLocks noChangeArrowheads="1"/>
            </p:cNvSpPr>
            <p:nvPr/>
          </p:nvSpPr>
          <p:spPr bwMode="auto">
            <a:xfrm>
              <a:off x="4172" y="1071"/>
              <a:ext cx="52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bnlg1863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21" name="Line 1111"/>
            <p:cNvSpPr>
              <a:spLocks noChangeShapeType="1"/>
            </p:cNvSpPr>
            <p:nvPr/>
          </p:nvSpPr>
          <p:spPr bwMode="auto">
            <a:xfrm>
              <a:off x="4076" y="112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2" name="Line 1112"/>
            <p:cNvSpPr>
              <a:spLocks noChangeShapeType="1"/>
            </p:cNvSpPr>
            <p:nvPr/>
          </p:nvSpPr>
          <p:spPr bwMode="auto">
            <a:xfrm>
              <a:off x="4108" y="112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3" name="Line 1113"/>
            <p:cNvSpPr>
              <a:spLocks noChangeShapeType="1"/>
            </p:cNvSpPr>
            <p:nvPr/>
          </p:nvSpPr>
          <p:spPr bwMode="auto">
            <a:xfrm>
              <a:off x="4140" y="112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4" name="Rectangle 1114"/>
            <p:cNvSpPr>
              <a:spLocks noChangeArrowheads="1"/>
            </p:cNvSpPr>
            <p:nvPr/>
          </p:nvSpPr>
          <p:spPr bwMode="auto">
            <a:xfrm>
              <a:off x="4019" y="1098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15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25" name="Line 1115"/>
            <p:cNvSpPr>
              <a:spLocks noChangeShapeType="1"/>
            </p:cNvSpPr>
            <p:nvPr/>
          </p:nvSpPr>
          <p:spPr bwMode="auto">
            <a:xfrm>
              <a:off x="4051" y="1124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6" name="Rectangle 1116"/>
            <p:cNvSpPr>
              <a:spLocks noChangeArrowheads="1"/>
            </p:cNvSpPr>
            <p:nvPr/>
          </p:nvSpPr>
          <p:spPr bwMode="auto">
            <a:xfrm>
              <a:off x="4172" y="1203"/>
              <a:ext cx="67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bnl7_08a </a:t>
              </a:r>
            </a:p>
          </p:txBody>
        </p:sp>
        <p:sp>
          <p:nvSpPr>
            <p:cNvPr id="627" name="Line 1117"/>
            <p:cNvSpPr>
              <a:spLocks noChangeShapeType="1"/>
            </p:cNvSpPr>
            <p:nvPr/>
          </p:nvSpPr>
          <p:spPr bwMode="auto">
            <a:xfrm>
              <a:off x="4076" y="128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8" name="Line 1118"/>
            <p:cNvSpPr>
              <a:spLocks noChangeShapeType="1"/>
            </p:cNvSpPr>
            <p:nvPr/>
          </p:nvSpPr>
          <p:spPr bwMode="auto">
            <a:xfrm>
              <a:off x="4108" y="128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9" name="Line 1119"/>
            <p:cNvSpPr>
              <a:spLocks noChangeShapeType="1"/>
            </p:cNvSpPr>
            <p:nvPr/>
          </p:nvSpPr>
          <p:spPr bwMode="auto">
            <a:xfrm>
              <a:off x="4140" y="128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0" name="Rectangle 1120"/>
            <p:cNvSpPr>
              <a:spLocks noChangeArrowheads="1"/>
            </p:cNvSpPr>
            <p:nvPr/>
          </p:nvSpPr>
          <p:spPr bwMode="auto">
            <a:xfrm>
              <a:off x="4019" y="1254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25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31" name="Line 1121"/>
            <p:cNvSpPr>
              <a:spLocks noChangeShapeType="1"/>
            </p:cNvSpPr>
            <p:nvPr/>
          </p:nvSpPr>
          <p:spPr bwMode="auto">
            <a:xfrm>
              <a:off x="4051" y="1280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2" name="Rectangle 1122"/>
            <p:cNvSpPr>
              <a:spLocks noChangeArrowheads="1"/>
            </p:cNvSpPr>
            <p:nvPr/>
          </p:nvSpPr>
          <p:spPr bwMode="auto">
            <a:xfrm>
              <a:off x="4172" y="1361"/>
              <a:ext cx="67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bnl2_369 </a:t>
              </a:r>
            </a:p>
          </p:txBody>
        </p:sp>
        <p:sp>
          <p:nvSpPr>
            <p:cNvPr id="633" name="Line 1123"/>
            <p:cNvSpPr>
              <a:spLocks noChangeShapeType="1"/>
            </p:cNvSpPr>
            <p:nvPr/>
          </p:nvSpPr>
          <p:spPr bwMode="auto">
            <a:xfrm>
              <a:off x="4076" y="138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4" name="Line 1124"/>
            <p:cNvSpPr>
              <a:spLocks noChangeShapeType="1"/>
            </p:cNvSpPr>
            <p:nvPr/>
          </p:nvSpPr>
          <p:spPr bwMode="auto">
            <a:xfrm>
              <a:off x="4108" y="138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" name="Line 1125"/>
            <p:cNvSpPr>
              <a:spLocks noChangeShapeType="1"/>
            </p:cNvSpPr>
            <p:nvPr/>
          </p:nvSpPr>
          <p:spPr bwMode="auto">
            <a:xfrm>
              <a:off x="4140" y="138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6" name="Rectangle 1126"/>
            <p:cNvSpPr>
              <a:spLocks noChangeArrowheads="1"/>
            </p:cNvSpPr>
            <p:nvPr/>
          </p:nvSpPr>
          <p:spPr bwMode="auto">
            <a:xfrm>
              <a:off x="4019" y="1360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17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37" name="Line 1127"/>
            <p:cNvSpPr>
              <a:spLocks noChangeShapeType="1"/>
            </p:cNvSpPr>
            <p:nvPr/>
          </p:nvSpPr>
          <p:spPr bwMode="auto">
            <a:xfrm>
              <a:off x="4051" y="1386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8" name="Rectangle 1128"/>
            <p:cNvSpPr>
              <a:spLocks noChangeArrowheads="1"/>
            </p:cNvSpPr>
            <p:nvPr/>
          </p:nvSpPr>
          <p:spPr bwMode="auto">
            <a:xfrm>
              <a:off x="4172" y="1477"/>
              <a:ext cx="48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umc1316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39" name="Line 1129"/>
            <p:cNvSpPr>
              <a:spLocks noChangeShapeType="1"/>
            </p:cNvSpPr>
            <p:nvPr/>
          </p:nvSpPr>
          <p:spPr bwMode="auto">
            <a:xfrm>
              <a:off x="4076" y="153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0" name="Line 1130"/>
            <p:cNvSpPr>
              <a:spLocks noChangeShapeType="1"/>
            </p:cNvSpPr>
            <p:nvPr/>
          </p:nvSpPr>
          <p:spPr bwMode="auto">
            <a:xfrm>
              <a:off x="4108" y="153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1" name="Line 1131"/>
            <p:cNvSpPr>
              <a:spLocks noChangeShapeType="1"/>
            </p:cNvSpPr>
            <p:nvPr/>
          </p:nvSpPr>
          <p:spPr bwMode="auto">
            <a:xfrm>
              <a:off x="4140" y="153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2" name="Rectangle 1132"/>
            <p:cNvSpPr>
              <a:spLocks noChangeArrowheads="1"/>
            </p:cNvSpPr>
            <p:nvPr/>
          </p:nvSpPr>
          <p:spPr bwMode="auto">
            <a:xfrm>
              <a:off x="4019" y="1504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23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43" name="Line 1133"/>
            <p:cNvSpPr>
              <a:spLocks noChangeShapeType="1"/>
            </p:cNvSpPr>
            <p:nvPr/>
          </p:nvSpPr>
          <p:spPr bwMode="auto">
            <a:xfrm>
              <a:off x="4051" y="1530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4" name="Rectangle 1134"/>
            <p:cNvSpPr>
              <a:spLocks noChangeArrowheads="1"/>
            </p:cNvSpPr>
            <p:nvPr/>
          </p:nvSpPr>
          <p:spPr bwMode="auto">
            <a:xfrm>
              <a:off x="4172" y="1672"/>
              <a:ext cx="527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bnlg1152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45" name="Line 1135"/>
            <p:cNvSpPr>
              <a:spLocks noChangeShapeType="1"/>
            </p:cNvSpPr>
            <p:nvPr/>
          </p:nvSpPr>
          <p:spPr bwMode="auto">
            <a:xfrm>
              <a:off x="4076" y="172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6" name="Line 1136"/>
            <p:cNvSpPr>
              <a:spLocks noChangeShapeType="1"/>
            </p:cNvSpPr>
            <p:nvPr/>
          </p:nvSpPr>
          <p:spPr bwMode="auto">
            <a:xfrm>
              <a:off x="4108" y="172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7" name="Line 1137"/>
            <p:cNvSpPr>
              <a:spLocks noChangeShapeType="1"/>
            </p:cNvSpPr>
            <p:nvPr/>
          </p:nvSpPr>
          <p:spPr bwMode="auto">
            <a:xfrm>
              <a:off x="4140" y="172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8" name="Rectangle 1138"/>
            <p:cNvSpPr>
              <a:spLocks noChangeArrowheads="1"/>
            </p:cNvSpPr>
            <p:nvPr/>
          </p:nvSpPr>
          <p:spPr bwMode="auto">
            <a:xfrm>
              <a:off x="4019" y="1699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31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49" name="Line 1139"/>
            <p:cNvSpPr>
              <a:spLocks noChangeShapeType="1"/>
            </p:cNvSpPr>
            <p:nvPr/>
          </p:nvSpPr>
          <p:spPr bwMode="auto">
            <a:xfrm>
              <a:off x="4051" y="1725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0" name="Rectangle 1140"/>
            <p:cNvSpPr>
              <a:spLocks noChangeArrowheads="1"/>
            </p:cNvSpPr>
            <p:nvPr/>
          </p:nvSpPr>
          <p:spPr bwMode="auto">
            <a:xfrm>
              <a:off x="4172" y="1951"/>
              <a:ext cx="52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bnlg1065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51" name="Line 1141"/>
            <p:cNvSpPr>
              <a:spLocks noChangeShapeType="1"/>
            </p:cNvSpPr>
            <p:nvPr/>
          </p:nvSpPr>
          <p:spPr bwMode="auto">
            <a:xfrm>
              <a:off x="4076" y="200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2" name="Line 1142"/>
            <p:cNvSpPr>
              <a:spLocks noChangeShapeType="1"/>
            </p:cNvSpPr>
            <p:nvPr/>
          </p:nvSpPr>
          <p:spPr bwMode="auto">
            <a:xfrm>
              <a:off x="4108" y="200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3" name="Line 1143"/>
            <p:cNvSpPr>
              <a:spLocks noChangeShapeType="1"/>
            </p:cNvSpPr>
            <p:nvPr/>
          </p:nvSpPr>
          <p:spPr bwMode="auto">
            <a:xfrm>
              <a:off x="4140" y="200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4" name="Rectangle 1144"/>
            <p:cNvSpPr>
              <a:spLocks noChangeArrowheads="1"/>
            </p:cNvSpPr>
            <p:nvPr/>
          </p:nvSpPr>
          <p:spPr bwMode="auto">
            <a:xfrm>
              <a:off x="4019" y="1977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43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55" name="Line 1145"/>
            <p:cNvSpPr>
              <a:spLocks noChangeShapeType="1"/>
            </p:cNvSpPr>
            <p:nvPr/>
          </p:nvSpPr>
          <p:spPr bwMode="auto">
            <a:xfrm>
              <a:off x="4051" y="2003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6" name="Rectangle 1146"/>
            <p:cNvSpPr>
              <a:spLocks noChangeArrowheads="1"/>
            </p:cNvSpPr>
            <p:nvPr/>
          </p:nvSpPr>
          <p:spPr bwMode="auto">
            <a:xfrm>
              <a:off x="4172" y="2113"/>
              <a:ext cx="52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bnlg1823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57" name="Line 1147"/>
            <p:cNvSpPr>
              <a:spLocks noChangeShapeType="1"/>
            </p:cNvSpPr>
            <p:nvPr/>
          </p:nvSpPr>
          <p:spPr bwMode="auto">
            <a:xfrm>
              <a:off x="4076" y="216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8" name="Line 1148"/>
            <p:cNvSpPr>
              <a:spLocks noChangeShapeType="1"/>
            </p:cNvSpPr>
            <p:nvPr/>
          </p:nvSpPr>
          <p:spPr bwMode="auto">
            <a:xfrm>
              <a:off x="4108" y="216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9" name="Line 1149"/>
            <p:cNvSpPr>
              <a:spLocks noChangeShapeType="1"/>
            </p:cNvSpPr>
            <p:nvPr/>
          </p:nvSpPr>
          <p:spPr bwMode="auto">
            <a:xfrm>
              <a:off x="4140" y="216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0" name="Rectangle 1150"/>
            <p:cNvSpPr>
              <a:spLocks noChangeArrowheads="1"/>
            </p:cNvSpPr>
            <p:nvPr/>
          </p:nvSpPr>
          <p:spPr bwMode="auto">
            <a:xfrm>
              <a:off x="4019" y="2140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25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61" name="Line 1151"/>
            <p:cNvSpPr>
              <a:spLocks noChangeShapeType="1"/>
            </p:cNvSpPr>
            <p:nvPr/>
          </p:nvSpPr>
          <p:spPr bwMode="auto">
            <a:xfrm>
              <a:off x="4051" y="2166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2" name="Rectangle 1152"/>
            <p:cNvSpPr>
              <a:spLocks noChangeArrowheads="1"/>
            </p:cNvSpPr>
            <p:nvPr/>
          </p:nvSpPr>
          <p:spPr bwMode="auto">
            <a:xfrm>
              <a:off x="4172" y="2163"/>
              <a:ext cx="48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umc1268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63" name="Line 1153"/>
            <p:cNvSpPr>
              <a:spLocks noChangeShapeType="1"/>
            </p:cNvSpPr>
            <p:nvPr/>
          </p:nvSpPr>
          <p:spPr bwMode="auto">
            <a:xfrm>
              <a:off x="4076" y="220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4" name="Line 1154"/>
            <p:cNvSpPr>
              <a:spLocks noChangeShapeType="1"/>
            </p:cNvSpPr>
            <p:nvPr/>
          </p:nvSpPr>
          <p:spPr bwMode="auto">
            <a:xfrm>
              <a:off x="4108" y="220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5" name="Line 1155"/>
            <p:cNvSpPr>
              <a:spLocks noChangeShapeType="1"/>
            </p:cNvSpPr>
            <p:nvPr/>
          </p:nvSpPr>
          <p:spPr bwMode="auto">
            <a:xfrm>
              <a:off x="4140" y="220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6" name="Rectangle 1156"/>
            <p:cNvSpPr>
              <a:spLocks noChangeArrowheads="1"/>
            </p:cNvSpPr>
            <p:nvPr/>
          </p:nvSpPr>
          <p:spPr bwMode="auto">
            <a:xfrm>
              <a:off x="4035" y="2178"/>
              <a:ext cx="1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6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67" name="Line 1157"/>
            <p:cNvSpPr>
              <a:spLocks noChangeShapeType="1"/>
            </p:cNvSpPr>
            <p:nvPr/>
          </p:nvSpPr>
          <p:spPr bwMode="auto">
            <a:xfrm>
              <a:off x="4051" y="2204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8" name="Rectangle 1158"/>
            <p:cNvSpPr>
              <a:spLocks noChangeArrowheads="1"/>
            </p:cNvSpPr>
            <p:nvPr/>
          </p:nvSpPr>
          <p:spPr bwMode="auto">
            <a:xfrm>
              <a:off x="4175" y="2208"/>
              <a:ext cx="51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npi414 </a:t>
              </a:r>
            </a:p>
          </p:txBody>
        </p:sp>
        <p:sp>
          <p:nvSpPr>
            <p:cNvPr id="669" name="Line 1159"/>
            <p:cNvSpPr>
              <a:spLocks noChangeShapeType="1"/>
            </p:cNvSpPr>
            <p:nvPr/>
          </p:nvSpPr>
          <p:spPr bwMode="auto">
            <a:xfrm>
              <a:off x="4076" y="2252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0" name="Line 1160"/>
            <p:cNvSpPr>
              <a:spLocks noChangeShapeType="1"/>
            </p:cNvSpPr>
            <p:nvPr/>
          </p:nvSpPr>
          <p:spPr bwMode="auto">
            <a:xfrm>
              <a:off x="4108" y="2252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1" name="Line 1161"/>
            <p:cNvSpPr>
              <a:spLocks noChangeShapeType="1"/>
            </p:cNvSpPr>
            <p:nvPr/>
          </p:nvSpPr>
          <p:spPr bwMode="auto">
            <a:xfrm>
              <a:off x="4140" y="2252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2" name="Rectangle 1162"/>
            <p:cNvSpPr>
              <a:spLocks noChangeArrowheads="1"/>
            </p:cNvSpPr>
            <p:nvPr/>
          </p:nvSpPr>
          <p:spPr bwMode="auto">
            <a:xfrm>
              <a:off x="4035" y="2226"/>
              <a:ext cx="12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8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73" name="Line 1163"/>
            <p:cNvSpPr>
              <a:spLocks noChangeShapeType="1"/>
            </p:cNvSpPr>
            <p:nvPr/>
          </p:nvSpPr>
          <p:spPr bwMode="auto">
            <a:xfrm>
              <a:off x="4051" y="2252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4" name="Rectangle 1164"/>
            <p:cNvSpPr>
              <a:spLocks noChangeArrowheads="1"/>
            </p:cNvSpPr>
            <p:nvPr/>
          </p:nvSpPr>
          <p:spPr bwMode="auto">
            <a:xfrm>
              <a:off x="4172" y="2381"/>
              <a:ext cx="515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agrr21 </a:t>
              </a:r>
            </a:p>
          </p:txBody>
        </p:sp>
        <p:sp>
          <p:nvSpPr>
            <p:cNvPr id="675" name="Line 1165"/>
            <p:cNvSpPr>
              <a:spLocks noChangeShapeType="1"/>
            </p:cNvSpPr>
            <p:nvPr/>
          </p:nvSpPr>
          <p:spPr bwMode="auto">
            <a:xfrm>
              <a:off x="4076" y="244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6" name="Line 1166"/>
            <p:cNvSpPr>
              <a:spLocks noChangeShapeType="1"/>
            </p:cNvSpPr>
            <p:nvPr/>
          </p:nvSpPr>
          <p:spPr bwMode="auto">
            <a:xfrm>
              <a:off x="4108" y="244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7" name="Line 1167"/>
            <p:cNvSpPr>
              <a:spLocks noChangeShapeType="1"/>
            </p:cNvSpPr>
            <p:nvPr/>
          </p:nvSpPr>
          <p:spPr bwMode="auto">
            <a:xfrm>
              <a:off x="4140" y="244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8" name="Rectangle 1168"/>
            <p:cNvSpPr>
              <a:spLocks noChangeArrowheads="1"/>
            </p:cNvSpPr>
            <p:nvPr/>
          </p:nvSpPr>
          <p:spPr bwMode="auto">
            <a:xfrm>
              <a:off x="4019" y="2414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29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79" name="Line 1169"/>
            <p:cNvSpPr>
              <a:spLocks noChangeShapeType="1"/>
            </p:cNvSpPr>
            <p:nvPr/>
          </p:nvSpPr>
          <p:spPr bwMode="auto">
            <a:xfrm>
              <a:off x="4051" y="2440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0" name="Rectangle 1170"/>
            <p:cNvSpPr>
              <a:spLocks noChangeArrowheads="1"/>
            </p:cNvSpPr>
            <p:nvPr/>
          </p:nvSpPr>
          <p:spPr bwMode="auto">
            <a:xfrm>
              <a:off x="4172" y="2723"/>
              <a:ext cx="527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bnlg1131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681" name="Line 1171"/>
            <p:cNvSpPr>
              <a:spLocks noChangeShapeType="1"/>
            </p:cNvSpPr>
            <p:nvPr/>
          </p:nvSpPr>
          <p:spPr bwMode="auto">
            <a:xfrm>
              <a:off x="4076" y="277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2" name="Line 1172"/>
            <p:cNvSpPr>
              <a:spLocks noChangeShapeType="1"/>
            </p:cNvSpPr>
            <p:nvPr/>
          </p:nvSpPr>
          <p:spPr bwMode="auto">
            <a:xfrm>
              <a:off x="4108" y="277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3" name="Line 1173"/>
            <p:cNvSpPr>
              <a:spLocks noChangeShapeType="1"/>
            </p:cNvSpPr>
            <p:nvPr/>
          </p:nvSpPr>
          <p:spPr bwMode="auto">
            <a:xfrm>
              <a:off x="4140" y="277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4" name="Rectangle 1174"/>
            <p:cNvSpPr>
              <a:spLocks noChangeArrowheads="1"/>
            </p:cNvSpPr>
            <p:nvPr/>
          </p:nvSpPr>
          <p:spPr bwMode="auto">
            <a:xfrm>
              <a:off x="4019" y="2750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53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85" name="Line 1175"/>
            <p:cNvSpPr>
              <a:spLocks noChangeShapeType="1"/>
            </p:cNvSpPr>
            <p:nvPr/>
          </p:nvSpPr>
          <p:spPr bwMode="auto">
            <a:xfrm>
              <a:off x="4051" y="2776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686" name="Group 1176"/>
            <p:cNvGrpSpPr>
              <a:grpSpLocks/>
            </p:cNvGrpSpPr>
            <p:nvPr/>
          </p:nvGrpSpPr>
          <p:grpSpPr bwMode="auto">
            <a:xfrm>
              <a:off x="4453" y="219"/>
              <a:ext cx="486" cy="2358"/>
              <a:chOff x="4189" y="235"/>
              <a:chExt cx="486" cy="2358"/>
            </a:xfrm>
          </p:grpSpPr>
          <p:sp>
            <p:nvSpPr>
              <p:cNvPr id="775" name="Rectangle 1177"/>
              <p:cNvSpPr>
                <a:spLocks noChangeArrowheads="1"/>
              </p:cNvSpPr>
              <p:nvPr/>
            </p:nvSpPr>
            <p:spPr bwMode="auto">
              <a:xfrm>
                <a:off x="4293" y="281"/>
                <a:ext cx="14" cy="2104"/>
              </a:xfrm>
              <a:prstGeom prst="rect">
                <a:avLst/>
              </a:prstGeom>
              <a:noFill/>
              <a:ln w="47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>
                  <a:latin typeface="Calibri" charset="0"/>
                </a:endParaRPr>
              </a:p>
            </p:txBody>
          </p:sp>
          <p:sp>
            <p:nvSpPr>
              <p:cNvPr id="776" name="Rectangle 1178"/>
              <p:cNvSpPr>
                <a:spLocks noChangeArrowheads="1"/>
              </p:cNvSpPr>
              <p:nvPr/>
            </p:nvSpPr>
            <p:spPr bwMode="auto">
              <a:xfrm>
                <a:off x="4285" y="2405"/>
                <a:ext cx="17" cy="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400">
                    <a:solidFill>
                      <a:srgbClr val="000000"/>
                    </a:solidFill>
                    <a:latin typeface="Times New Roman" charset="0"/>
                  </a:rPr>
                  <a:t>9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777" name="Rectangle 1179"/>
              <p:cNvSpPr>
                <a:spLocks noChangeArrowheads="1"/>
              </p:cNvSpPr>
              <p:nvPr/>
            </p:nvSpPr>
            <p:spPr bwMode="auto">
              <a:xfrm>
                <a:off x="4189" y="2485"/>
                <a:ext cx="321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>
                    <a:solidFill>
                      <a:srgbClr val="000000"/>
                    </a:solidFill>
                    <a:latin typeface="Times New Roman" charset="0"/>
                  </a:rPr>
                  <a:t>(322 cM) </a:t>
                </a:r>
                <a:endParaRPr lang="en-GB" sz="1000">
                  <a:latin typeface="Times New Roman" charset="0"/>
                </a:endParaRPr>
              </a:p>
            </p:txBody>
          </p:sp>
          <p:sp>
            <p:nvSpPr>
              <p:cNvPr id="778" name="Rectangle 1180"/>
              <p:cNvSpPr>
                <a:spLocks noChangeArrowheads="1"/>
              </p:cNvSpPr>
              <p:nvPr/>
            </p:nvSpPr>
            <p:spPr bwMode="auto">
              <a:xfrm>
                <a:off x="4388" y="235"/>
                <a:ext cx="2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umc109 </a:t>
                </a:r>
              </a:p>
            </p:txBody>
          </p:sp>
          <p:sp>
            <p:nvSpPr>
              <p:cNvPr id="779" name="Line 1181"/>
              <p:cNvSpPr>
                <a:spLocks noChangeShapeType="1"/>
              </p:cNvSpPr>
              <p:nvPr/>
            </p:nvSpPr>
            <p:spPr bwMode="auto">
              <a:xfrm>
                <a:off x="4292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0" name="Line 1182"/>
              <p:cNvSpPr>
                <a:spLocks noChangeShapeType="1"/>
              </p:cNvSpPr>
              <p:nvPr/>
            </p:nvSpPr>
            <p:spPr bwMode="auto">
              <a:xfrm>
                <a:off x="4324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1" name="Line 1183"/>
              <p:cNvSpPr>
                <a:spLocks noChangeShapeType="1"/>
              </p:cNvSpPr>
              <p:nvPr/>
            </p:nvSpPr>
            <p:spPr bwMode="auto">
              <a:xfrm>
                <a:off x="4356" y="306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2" name="Rectangle 1184"/>
              <p:cNvSpPr>
                <a:spLocks noChangeArrowheads="1"/>
              </p:cNvSpPr>
              <p:nvPr/>
            </p:nvSpPr>
            <p:spPr bwMode="auto">
              <a:xfrm>
                <a:off x="4250" y="280"/>
                <a:ext cx="12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0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783" name="Line 1185"/>
              <p:cNvSpPr>
                <a:spLocks noChangeShapeType="1"/>
              </p:cNvSpPr>
              <p:nvPr/>
            </p:nvSpPr>
            <p:spPr bwMode="auto">
              <a:xfrm>
                <a:off x="4266" y="306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4" name="Rectangle 1186"/>
              <p:cNvSpPr>
                <a:spLocks noChangeArrowheads="1"/>
              </p:cNvSpPr>
              <p:nvPr/>
            </p:nvSpPr>
            <p:spPr bwMode="auto">
              <a:xfrm>
                <a:off x="4388" y="442"/>
                <a:ext cx="25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bnlg1810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785" name="Line 1187"/>
              <p:cNvSpPr>
                <a:spLocks noChangeShapeType="1"/>
              </p:cNvSpPr>
              <p:nvPr/>
            </p:nvSpPr>
            <p:spPr bwMode="auto">
              <a:xfrm>
                <a:off x="4292" y="49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6" name="Line 1188"/>
              <p:cNvSpPr>
                <a:spLocks noChangeShapeType="1"/>
              </p:cNvSpPr>
              <p:nvPr/>
            </p:nvSpPr>
            <p:spPr bwMode="auto">
              <a:xfrm>
                <a:off x="4324" y="49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7" name="Line 1189"/>
              <p:cNvSpPr>
                <a:spLocks noChangeShapeType="1"/>
              </p:cNvSpPr>
              <p:nvPr/>
            </p:nvSpPr>
            <p:spPr bwMode="auto">
              <a:xfrm>
                <a:off x="4356" y="49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8" name="Rectangle 1190"/>
              <p:cNvSpPr>
                <a:spLocks noChangeArrowheads="1"/>
              </p:cNvSpPr>
              <p:nvPr/>
            </p:nvSpPr>
            <p:spPr bwMode="auto">
              <a:xfrm>
                <a:off x="4234" y="472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30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789" name="Line 1191"/>
              <p:cNvSpPr>
                <a:spLocks noChangeShapeType="1"/>
              </p:cNvSpPr>
              <p:nvPr/>
            </p:nvSpPr>
            <p:spPr bwMode="auto">
              <a:xfrm>
                <a:off x="4266" y="498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0" name="Rectangle 1192"/>
              <p:cNvSpPr>
                <a:spLocks noChangeArrowheads="1"/>
              </p:cNvSpPr>
              <p:nvPr/>
            </p:nvSpPr>
            <p:spPr bwMode="auto">
              <a:xfrm>
                <a:off x="4388" y="500"/>
                <a:ext cx="2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umc192 </a:t>
                </a:r>
              </a:p>
            </p:txBody>
          </p:sp>
          <p:sp>
            <p:nvSpPr>
              <p:cNvPr id="791" name="Line 1193"/>
              <p:cNvSpPr>
                <a:spLocks noChangeShapeType="1"/>
              </p:cNvSpPr>
              <p:nvPr/>
            </p:nvSpPr>
            <p:spPr bwMode="auto">
              <a:xfrm>
                <a:off x="4292" y="57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2" name="Line 1194"/>
              <p:cNvSpPr>
                <a:spLocks noChangeShapeType="1"/>
              </p:cNvSpPr>
              <p:nvPr/>
            </p:nvSpPr>
            <p:spPr bwMode="auto">
              <a:xfrm>
                <a:off x="4324" y="57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3" name="Line 1195"/>
              <p:cNvSpPr>
                <a:spLocks noChangeShapeType="1"/>
              </p:cNvSpPr>
              <p:nvPr/>
            </p:nvSpPr>
            <p:spPr bwMode="auto">
              <a:xfrm>
                <a:off x="4356" y="57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4" name="Rectangle 1196"/>
              <p:cNvSpPr>
                <a:spLocks noChangeArrowheads="1"/>
              </p:cNvSpPr>
              <p:nvPr/>
            </p:nvSpPr>
            <p:spPr bwMode="auto">
              <a:xfrm>
                <a:off x="4234" y="545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11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795" name="Line 1197"/>
              <p:cNvSpPr>
                <a:spLocks noChangeShapeType="1"/>
              </p:cNvSpPr>
              <p:nvPr/>
            </p:nvSpPr>
            <p:spPr bwMode="auto">
              <a:xfrm>
                <a:off x="4266" y="571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6" name="Rectangle 1198"/>
              <p:cNvSpPr>
                <a:spLocks noChangeArrowheads="1"/>
              </p:cNvSpPr>
              <p:nvPr/>
            </p:nvSpPr>
            <p:spPr bwMode="auto">
              <a:xfrm>
                <a:off x="4388" y="572"/>
                <a:ext cx="247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dupssr06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797" name="Line 1199"/>
              <p:cNvSpPr>
                <a:spLocks noChangeShapeType="1"/>
              </p:cNvSpPr>
              <p:nvPr/>
            </p:nvSpPr>
            <p:spPr bwMode="auto">
              <a:xfrm>
                <a:off x="4292" y="62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8" name="Line 1200"/>
              <p:cNvSpPr>
                <a:spLocks noChangeShapeType="1"/>
              </p:cNvSpPr>
              <p:nvPr/>
            </p:nvSpPr>
            <p:spPr bwMode="auto">
              <a:xfrm>
                <a:off x="4324" y="62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9" name="Line 1201"/>
              <p:cNvSpPr>
                <a:spLocks noChangeShapeType="1"/>
              </p:cNvSpPr>
              <p:nvPr/>
            </p:nvSpPr>
            <p:spPr bwMode="auto">
              <a:xfrm>
                <a:off x="4356" y="62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0" name="Rectangle 1202"/>
              <p:cNvSpPr>
                <a:spLocks noChangeArrowheads="1"/>
              </p:cNvSpPr>
              <p:nvPr/>
            </p:nvSpPr>
            <p:spPr bwMode="auto">
              <a:xfrm>
                <a:off x="4249" y="603"/>
                <a:ext cx="13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9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01" name="Line 1203"/>
              <p:cNvSpPr>
                <a:spLocks noChangeShapeType="1"/>
              </p:cNvSpPr>
              <p:nvPr/>
            </p:nvSpPr>
            <p:spPr bwMode="auto">
              <a:xfrm>
                <a:off x="4266" y="629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2" name="Rectangle 1204"/>
              <p:cNvSpPr>
                <a:spLocks noChangeArrowheads="1"/>
              </p:cNvSpPr>
              <p:nvPr/>
            </p:nvSpPr>
            <p:spPr bwMode="auto">
              <a:xfrm>
                <a:off x="4388" y="730"/>
                <a:ext cx="21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bnlg244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803" name="Line 1205"/>
              <p:cNvSpPr>
                <a:spLocks noChangeShapeType="1"/>
              </p:cNvSpPr>
              <p:nvPr/>
            </p:nvSpPr>
            <p:spPr bwMode="auto">
              <a:xfrm>
                <a:off x="4292" y="79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4" name="Line 1206"/>
              <p:cNvSpPr>
                <a:spLocks noChangeShapeType="1"/>
              </p:cNvSpPr>
              <p:nvPr/>
            </p:nvSpPr>
            <p:spPr bwMode="auto">
              <a:xfrm>
                <a:off x="4324" y="79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5" name="Line 1207"/>
              <p:cNvSpPr>
                <a:spLocks noChangeShapeType="1"/>
              </p:cNvSpPr>
              <p:nvPr/>
            </p:nvSpPr>
            <p:spPr bwMode="auto">
              <a:xfrm>
                <a:off x="4356" y="79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6" name="Rectangle 1208"/>
              <p:cNvSpPr>
                <a:spLocks noChangeArrowheads="1"/>
              </p:cNvSpPr>
              <p:nvPr/>
            </p:nvSpPr>
            <p:spPr bwMode="auto">
              <a:xfrm>
                <a:off x="4234" y="770"/>
                <a:ext cx="30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26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07" name="Line 1209"/>
              <p:cNvSpPr>
                <a:spLocks noChangeShapeType="1"/>
              </p:cNvSpPr>
              <p:nvPr/>
            </p:nvSpPr>
            <p:spPr bwMode="auto">
              <a:xfrm>
                <a:off x="4266" y="798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8" name="Rectangle 1210"/>
              <p:cNvSpPr>
                <a:spLocks noChangeArrowheads="1"/>
              </p:cNvSpPr>
              <p:nvPr/>
            </p:nvSpPr>
            <p:spPr bwMode="auto">
              <a:xfrm>
                <a:off x="4388" y="779"/>
                <a:ext cx="23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umc1033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809" name="Line 1211"/>
              <p:cNvSpPr>
                <a:spLocks noChangeShapeType="1"/>
              </p:cNvSpPr>
              <p:nvPr/>
            </p:nvSpPr>
            <p:spPr bwMode="auto">
              <a:xfrm>
                <a:off x="4292" y="82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0" name="Line 1212"/>
              <p:cNvSpPr>
                <a:spLocks noChangeShapeType="1"/>
              </p:cNvSpPr>
              <p:nvPr/>
            </p:nvSpPr>
            <p:spPr bwMode="auto">
              <a:xfrm>
                <a:off x="4324" y="820"/>
                <a:ext cx="32" cy="10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1" name="Line 1213"/>
              <p:cNvSpPr>
                <a:spLocks noChangeShapeType="1"/>
              </p:cNvSpPr>
              <p:nvPr/>
            </p:nvSpPr>
            <p:spPr bwMode="auto">
              <a:xfrm>
                <a:off x="4356" y="830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2" name="Rectangle 1214"/>
              <p:cNvSpPr>
                <a:spLocks noChangeArrowheads="1"/>
              </p:cNvSpPr>
              <p:nvPr/>
            </p:nvSpPr>
            <p:spPr bwMode="auto">
              <a:xfrm>
                <a:off x="4388" y="828"/>
                <a:ext cx="25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phi061 </a:t>
                </a:r>
              </a:p>
            </p:txBody>
          </p:sp>
          <p:sp>
            <p:nvSpPr>
              <p:cNvPr id="813" name="Line 1215"/>
              <p:cNvSpPr>
                <a:spLocks noChangeShapeType="1"/>
              </p:cNvSpPr>
              <p:nvPr/>
            </p:nvSpPr>
            <p:spPr bwMode="auto">
              <a:xfrm>
                <a:off x="4292" y="85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4" name="Line 1216"/>
              <p:cNvSpPr>
                <a:spLocks noChangeShapeType="1"/>
              </p:cNvSpPr>
              <p:nvPr/>
            </p:nvSpPr>
            <p:spPr bwMode="auto">
              <a:xfrm>
                <a:off x="4324" y="859"/>
                <a:ext cx="32" cy="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5" name="Line 1217"/>
              <p:cNvSpPr>
                <a:spLocks noChangeShapeType="1"/>
              </p:cNvSpPr>
              <p:nvPr/>
            </p:nvSpPr>
            <p:spPr bwMode="auto">
              <a:xfrm>
                <a:off x="4356" y="86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6" name="Rectangle 1218"/>
              <p:cNvSpPr>
                <a:spLocks noChangeArrowheads="1"/>
              </p:cNvSpPr>
              <p:nvPr/>
            </p:nvSpPr>
            <p:spPr bwMode="auto">
              <a:xfrm>
                <a:off x="4249" y="833"/>
                <a:ext cx="13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6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17" name="Line 1219"/>
              <p:cNvSpPr>
                <a:spLocks noChangeShapeType="1"/>
              </p:cNvSpPr>
              <p:nvPr/>
            </p:nvSpPr>
            <p:spPr bwMode="auto">
              <a:xfrm>
                <a:off x="4266" y="859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8" name="Rectangle 1220"/>
              <p:cNvSpPr>
                <a:spLocks noChangeArrowheads="1"/>
              </p:cNvSpPr>
              <p:nvPr/>
            </p:nvSpPr>
            <p:spPr bwMode="auto">
              <a:xfrm>
                <a:off x="4388" y="906"/>
                <a:ext cx="19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phi065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819" name="Line 1221"/>
              <p:cNvSpPr>
                <a:spLocks noChangeShapeType="1"/>
              </p:cNvSpPr>
              <p:nvPr/>
            </p:nvSpPr>
            <p:spPr bwMode="auto">
              <a:xfrm>
                <a:off x="4292" y="95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0" name="Line 1222"/>
              <p:cNvSpPr>
                <a:spLocks noChangeShapeType="1"/>
              </p:cNvSpPr>
              <p:nvPr/>
            </p:nvSpPr>
            <p:spPr bwMode="auto">
              <a:xfrm>
                <a:off x="4324" y="95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1" name="Line 1223"/>
              <p:cNvSpPr>
                <a:spLocks noChangeShapeType="1"/>
              </p:cNvSpPr>
              <p:nvPr/>
            </p:nvSpPr>
            <p:spPr bwMode="auto">
              <a:xfrm>
                <a:off x="4356" y="95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2" name="Rectangle 1224"/>
              <p:cNvSpPr>
                <a:spLocks noChangeArrowheads="1"/>
              </p:cNvSpPr>
              <p:nvPr/>
            </p:nvSpPr>
            <p:spPr bwMode="auto">
              <a:xfrm>
                <a:off x="4234" y="925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15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23" name="Line 1225"/>
              <p:cNvSpPr>
                <a:spLocks noChangeShapeType="1"/>
              </p:cNvSpPr>
              <p:nvPr/>
            </p:nvSpPr>
            <p:spPr bwMode="auto">
              <a:xfrm>
                <a:off x="4266" y="951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4" name="Rectangle 1226"/>
              <p:cNvSpPr>
                <a:spLocks noChangeArrowheads="1"/>
              </p:cNvSpPr>
              <p:nvPr/>
            </p:nvSpPr>
            <p:spPr bwMode="auto">
              <a:xfrm>
                <a:off x="4388" y="954"/>
                <a:ext cx="25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csu147 </a:t>
                </a:r>
              </a:p>
            </p:txBody>
          </p:sp>
          <p:sp>
            <p:nvSpPr>
              <p:cNvPr id="825" name="Line 1227"/>
              <p:cNvSpPr>
                <a:spLocks noChangeShapeType="1"/>
              </p:cNvSpPr>
              <p:nvPr/>
            </p:nvSpPr>
            <p:spPr bwMode="auto">
              <a:xfrm>
                <a:off x="4292" y="102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" name="Line 1228"/>
              <p:cNvSpPr>
                <a:spLocks noChangeShapeType="1"/>
              </p:cNvSpPr>
              <p:nvPr/>
            </p:nvSpPr>
            <p:spPr bwMode="auto">
              <a:xfrm>
                <a:off x="4324" y="102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7" name="Line 1229"/>
              <p:cNvSpPr>
                <a:spLocks noChangeShapeType="1"/>
              </p:cNvSpPr>
              <p:nvPr/>
            </p:nvSpPr>
            <p:spPr bwMode="auto">
              <a:xfrm>
                <a:off x="4356" y="1025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8" name="Rectangle 1230"/>
              <p:cNvSpPr>
                <a:spLocks noChangeArrowheads="1"/>
              </p:cNvSpPr>
              <p:nvPr/>
            </p:nvSpPr>
            <p:spPr bwMode="auto">
              <a:xfrm>
                <a:off x="4234" y="999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11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29" name="Line 1231"/>
              <p:cNvSpPr>
                <a:spLocks noChangeShapeType="1"/>
              </p:cNvSpPr>
              <p:nvPr/>
            </p:nvSpPr>
            <p:spPr bwMode="auto">
              <a:xfrm>
                <a:off x="4266" y="1025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0" name="Rectangle 1232"/>
              <p:cNvSpPr>
                <a:spLocks noChangeArrowheads="1"/>
              </p:cNvSpPr>
              <p:nvPr/>
            </p:nvSpPr>
            <p:spPr bwMode="auto">
              <a:xfrm>
                <a:off x="4388" y="1019"/>
                <a:ext cx="25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bnlg1714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831" name="Line 1233"/>
              <p:cNvSpPr>
                <a:spLocks noChangeShapeType="1"/>
              </p:cNvSpPr>
              <p:nvPr/>
            </p:nvSpPr>
            <p:spPr bwMode="auto">
              <a:xfrm>
                <a:off x="4292" y="1044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2" name="Line 1234"/>
              <p:cNvSpPr>
                <a:spLocks noChangeShapeType="1"/>
              </p:cNvSpPr>
              <p:nvPr/>
            </p:nvSpPr>
            <p:spPr bwMode="auto">
              <a:xfrm>
                <a:off x="4324" y="1044"/>
                <a:ext cx="32" cy="1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3" name="Line 1235"/>
              <p:cNvSpPr>
                <a:spLocks noChangeShapeType="1"/>
              </p:cNvSpPr>
              <p:nvPr/>
            </p:nvSpPr>
            <p:spPr bwMode="auto">
              <a:xfrm>
                <a:off x="4356" y="105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4" name="Rectangle 1236"/>
              <p:cNvSpPr>
                <a:spLocks noChangeArrowheads="1"/>
              </p:cNvSpPr>
              <p:nvPr/>
            </p:nvSpPr>
            <p:spPr bwMode="auto">
              <a:xfrm>
                <a:off x="4388" y="1105"/>
                <a:ext cx="19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phi032 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835" name="Line 1237"/>
              <p:cNvSpPr>
                <a:spLocks noChangeShapeType="1"/>
              </p:cNvSpPr>
              <p:nvPr/>
            </p:nvSpPr>
            <p:spPr bwMode="auto">
              <a:xfrm>
                <a:off x="4292" y="116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6" name="Line 1238"/>
              <p:cNvSpPr>
                <a:spLocks noChangeShapeType="1"/>
              </p:cNvSpPr>
              <p:nvPr/>
            </p:nvSpPr>
            <p:spPr bwMode="auto">
              <a:xfrm>
                <a:off x="4324" y="116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7" name="Line 1239"/>
              <p:cNvSpPr>
                <a:spLocks noChangeShapeType="1"/>
              </p:cNvSpPr>
              <p:nvPr/>
            </p:nvSpPr>
            <p:spPr bwMode="auto">
              <a:xfrm>
                <a:off x="4356" y="116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8" name="Rectangle 1240"/>
              <p:cNvSpPr>
                <a:spLocks noChangeArrowheads="1"/>
              </p:cNvSpPr>
              <p:nvPr/>
            </p:nvSpPr>
            <p:spPr bwMode="auto">
              <a:xfrm>
                <a:off x="4234" y="1136"/>
                <a:ext cx="31" cy="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19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39" name="Line 1241"/>
              <p:cNvSpPr>
                <a:spLocks noChangeShapeType="1"/>
              </p:cNvSpPr>
              <p:nvPr/>
            </p:nvSpPr>
            <p:spPr bwMode="auto">
              <a:xfrm>
                <a:off x="4266" y="1162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0" name="Rectangle 1242"/>
              <p:cNvSpPr>
                <a:spLocks noChangeArrowheads="1"/>
              </p:cNvSpPr>
              <p:nvPr/>
            </p:nvSpPr>
            <p:spPr bwMode="auto">
              <a:xfrm>
                <a:off x="4388" y="1181"/>
                <a:ext cx="22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umc95</a:t>
                </a:r>
              </a:p>
            </p:txBody>
          </p:sp>
          <p:sp>
            <p:nvSpPr>
              <p:cNvPr id="841" name="Line 1243"/>
              <p:cNvSpPr>
                <a:spLocks noChangeShapeType="1"/>
              </p:cNvSpPr>
              <p:nvPr/>
            </p:nvSpPr>
            <p:spPr bwMode="auto">
              <a:xfrm>
                <a:off x="4292" y="12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2" name="Line 1244"/>
              <p:cNvSpPr>
                <a:spLocks noChangeShapeType="1"/>
              </p:cNvSpPr>
              <p:nvPr/>
            </p:nvSpPr>
            <p:spPr bwMode="auto">
              <a:xfrm>
                <a:off x="4324" y="12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3" name="Line 1245"/>
              <p:cNvSpPr>
                <a:spLocks noChangeShapeType="1"/>
              </p:cNvSpPr>
              <p:nvPr/>
            </p:nvSpPr>
            <p:spPr bwMode="auto">
              <a:xfrm>
                <a:off x="4356" y="125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4" name="Rectangle 1246"/>
              <p:cNvSpPr>
                <a:spLocks noChangeArrowheads="1"/>
              </p:cNvSpPr>
              <p:nvPr/>
            </p:nvSpPr>
            <p:spPr bwMode="auto">
              <a:xfrm>
                <a:off x="4234" y="1226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14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45" name="Line 1247"/>
              <p:cNvSpPr>
                <a:spLocks noChangeShapeType="1"/>
              </p:cNvSpPr>
              <p:nvPr/>
            </p:nvSpPr>
            <p:spPr bwMode="auto">
              <a:xfrm>
                <a:off x="4266" y="1252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6" name="Rectangle 1248"/>
              <p:cNvSpPr>
                <a:spLocks noChangeArrowheads="1"/>
              </p:cNvSpPr>
              <p:nvPr/>
            </p:nvSpPr>
            <p:spPr bwMode="auto">
              <a:xfrm>
                <a:off x="4388" y="1277"/>
                <a:ext cx="2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rz574b </a:t>
                </a:r>
              </a:p>
            </p:txBody>
          </p:sp>
          <p:sp>
            <p:nvSpPr>
              <p:cNvPr id="847" name="Line 1249"/>
              <p:cNvSpPr>
                <a:spLocks noChangeShapeType="1"/>
              </p:cNvSpPr>
              <p:nvPr/>
            </p:nvSpPr>
            <p:spPr bwMode="auto">
              <a:xfrm>
                <a:off x="4292" y="134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8" name="Line 1250"/>
              <p:cNvSpPr>
                <a:spLocks noChangeShapeType="1"/>
              </p:cNvSpPr>
              <p:nvPr/>
            </p:nvSpPr>
            <p:spPr bwMode="auto">
              <a:xfrm>
                <a:off x="4324" y="134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9" name="Line 1251"/>
              <p:cNvSpPr>
                <a:spLocks noChangeShapeType="1"/>
              </p:cNvSpPr>
              <p:nvPr/>
            </p:nvSpPr>
            <p:spPr bwMode="auto">
              <a:xfrm>
                <a:off x="4356" y="1348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0" name="Rectangle 1252"/>
              <p:cNvSpPr>
                <a:spLocks noChangeArrowheads="1"/>
              </p:cNvSpPr>
              <p:nvPr/>
            </p:nvSpPr>
            <p:spPr bwMode="auto">
              <a:xfrm>
                <a:off x="4234" y="1322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15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51" name="Line 1253"/>
              <p:cNvSpPr>
                <a:spLocks noChangeShapeType="1"/>
              </p:cNvSpPr>
              <p:nvPr/>
            </p:nvSpPr>
            <p:spPr bwMode="auto">
              <a:xfrm>
                <a:off x="4266" y="1348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2" name="Rectangle 1254"/>
              <p:cNvSpPr>
                <a:spLocks noChangeArrowheads="1"/>
              </p:cNvSpPr>
              <p:nvPr/>
            </p:nvSpPr>
            <p:spPr bwMode="auto">
              <a:xfrm>
                <a:off x="4388" y="1566"/>
                <a:ext cx="238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umc1366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853" name="Line 1255"/>
              <p:cNvSpPr>
                <a:spLocks noChangeShapeType="1"/>
              </p:cNvSpPr>
              <p:nvPr/>
            </p:nvSpPr>
            <p:spPr bwMode="auto">
              <a:xfrm>
                <a:off x="4292" y="162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4" name="Line 1256"/>
              <p:cNvSpPr>
                <a:spLocks noChangeShapeType="1"/>
              </p:cNvSpPr>
              <p:nvPr/>
            </p:nvSpPr>
            <p:spPr bwMode="auto">
              <a:xfrm>
                <a:off x="4324" y="162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5" name="Line 1257"/>
              <p:cNvSpPr>
                <a:spLocks noChangeShapeType="1"/>
              </p:cNvSpPr>
              <p:nvPr/>
            </p:nvSpPr>
            <p:spPr bwMode="auto">
              <a:xfrm>
                <a:off x="4356" y="1622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6" name="Rectangle 1258"/>
              <p:cNvSpPr>
                <a:spLocks noChangeArrowheads="1"/>
              </p:cNvSpPr>
              <p:nvPr/>
            </p:nvSpPr>
            <p:spPr bwMode="auto">
              <a:xfrm>
                <a:off x="4234" y="1596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43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57" name="Line 1259"/>
              <p:cNvSpPr>
                <a:spLocks noChangeShapeType="1"/>
              </p:cNvSpPr>
              <p:nvPr/>
            </p:nvSpPr>
            <p:spPr bwMode="auto">
              <a:xfrm>
                <a:off x="4266" y="1622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8" name="Rectangle 1260"/>
              <p:cNvSpPr>
                <a:spLocks noChangeArrowheads="1"/>
              </p:cNvSpPr>
              <p:nvPr/>
            </p:nvSpPr>
            <p:spPr bwMode="auto">
              <a:xfrm>
                <a:off x="4388" y="1711"/>
                <a:ext cx="23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umc1789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859" name="Line 1261"/>
              <p:cNvSpPr>
                <a:spLocks noChangeShapeType="1"/>
              </p:cNvSpPr>
              <p:nvPr/>
            </p:nvSpPr>
            <p:spPr bwMode="auto">
              <a:xfrm>
                <a:off x="4292" y="177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0" name="Line 1262"/>
              <p:cNvSpPr>
                <a:spLocks noChangeShapeType="1"/>
              </p:cNvSpPr>
              <p:nvPr/>
            </p:nvSpPr>
            <p:spPr bwMode="auto">
              <a:xfrm>
                <a:off x="4324" y="177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1" name="Line 1263"/>
              <p:cNvSpPr>
                <a:spLocks noChangeShapeType="1"/>
              </p:cNvSpPr>
              <p:nvPr/>
            </p:nvSpPr>
            <p:spPr bwMode="auto">
              <a:xfrm>
                <a:off x="4356" y="1779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2" name="Rectangle 1264"/>
              <p:cNvSpPr>
                <a:spLocks noChangeArrowheads="1"/>
              </p:cNvSpPr>
              <p:nvPr/>
            </p:nvSpPr>
            <p:spPr bwMode="auto">
              <a:xfrm>
                <a:off x="4234" y="1753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25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63" name="Line 1265"/>
              <p:cNvSpPr>
                <a:spLocks noChangeShapeType="1"/>
              </p:cNvSpPr>
              <p:nvPr/>
            </p:nvSpPr>
            <p:spPr bwMode="auto">
              <a:xfrm>
                <a:off x="4266" y="1779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4" name="Rectangle 1266"/>
              <p:cNvSpPr>
                <a:spLocks noChangeArrowheads="1"/>
              </p:cNvSpPr>
              <p:nvPr/>
            </p:nvSpPr>
            <p:spPr bwMode="auto">
              <a:xfrm>
                <a:off x="4388" y="1761"/>
                <a:ext cx="23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umc1804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865" name="Line 1267"/>
              <p:cNvSpPr>
                <a:spLocks noChangeShapeType="1"/>
              </p:cNvSpPr>
              <p:nvPr/>
            </p:nvSpPr>
            <p:spPr bwMode="auto">
              <a:xfrm>
                <a:off x="4292" y="181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6" name="Line 1268"/>
              <p:cNvSpPr>
                <a:spLocks noChangeShapeType="1"/>
              </p:cNvSpPr>
              <p:nvPr/>
            </p:nvSpPr>
            <p:spPr bwMode="auto">
              <a:xfrm>
                <a:off x="4324" y="181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7" name="Line 1269"/>
              <p:cNvSpPr>
                <a:spLocks noChangeShapeType="1"/>
              </p:cNvSpPr>
              <p:nvPr/>
            </p:nvSpPr>
            <p:spPr bwMode="auto">
              <a:xfrm>
                <a:off x="4356" y="181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8" name="Rectangle 1270"/>
              <p:cNvSpPr>
                <a:spLocks noChangeArrowheads="1"/>
              </p:cNvSpPr>
              <p:nvPr/>
            </p:nvSpPr>
            <p:spPr bwMode="auto">
              <a:xfrm>
                <a:off x="4249" y="1791"/>
                <a:ext cx="13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6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69" name="Line 1271"/>
              <p:cNvSpPr>
                <a:spLocks noChangeShapeType="1"/>
              </p:cNvSpPr>
              <p:nvPr/>
            </p:nvSpPr>
            <p:spPr bwMode="auto">
              <a:xfrm>
                <a:off x="4266" y="1817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0" name="Rectangle 1272"/>
              <p:cNvSpPr>
                <a:spLocks noChangeArrowheads="1"/>
              </p:cNvSpPr>
              <p:nvPr/>
            </p:nvSpPr>
            <p:spPr bwMode="auto">
              <a:xfrm>
                <a:off x="4388" y="1835"/>
                <a:ext cx="21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bnlg619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871" name="Line 1273"/>
              <p:cNvSpPr>
                <a:spLocks noChangeShapeType="1"/>
              </p:cNvSpPr>
              <p:nvPr/>
            </p:nvSpPr>
            <p:spPr bwMode="auto">
              <a:xfrm>
                <a:off x="4292" y="189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2" name="Line 1274"/>
              <p:cNvSpPr>
                <a:spLocks noChangeShapeType="1"/>
              </p:cNvSpPr>
              <p:nvPr/>
            </p:nvSpPr>
            <p:spPr bwMode="auto">
              <a:xfrm>
                <a:off x="4324" y="189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3" name="Line 1275"/>
              <p:cNvSpPr>
                <a:spLocks noChangeShapeType="1"/>
              </p:cNvSpPr>
              <p:nvPr/>
            </p:nvSpPr>
            <p:spPr bwMode="auto">
              <a:xfrm>
                <a:off x="4356" y="189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4" name="Rectangle 1276"/>
              <p:cNvSpPr>
                <a:spLocks noChangeArrowheads="1"/>
              </p:cNvSpPr>
              <p:nvPr/>
            </p:nvSpPr>
            <p:spPr bwMode="auto">
              <a:xfrm>
                <a:off x="4234" y="1865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12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75" name="Line 1277"/>
              <p:cNvSpPr>
                <a:spLocks noChangeShapeType="1"/>
              </p:cNvSpPr>
              <p:nvPr/>
            </p:nvSpPr>
            <p:spPr bwMode="auto">
              <a:xfrm>
                <a:off x="4266" y="1891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6" name="Rectangle 1278"/>
              <p:cNvSpPr>
                <a:spLocks noChangeArrowheads="1"/>
              </p:cNvSpPr>
              <p:nvPr/>
            </p:nvSpPr>
            <p:spPr bwMode="auto">
              <a:xfrm>
                <a:off x="4388" y="1931"/>
                <a:ext cx="21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800">
                    <a:solidFill>
                      <a:srgbClr val="000000"/>
                    </a:solidFill>
                    <a:latin typeface="Times New Roman" charset="0"/>
                  </a:rPr>
                  <a:t>bnlg128</a:t>
                </a:r>
                <a:endParaRPr lang="en-GB" sz="800">
                  <a:latin typeface="Times New Roman" charset="0"/>
                </a:endParaRPr>
              </a:p>
            </p:txBody>
          </p:sp>
          <p:sp>
            <p:nvSpPr>
              <p:cNvPr id="877" name="Line 1279"/>
              <p:cNvSpPr>
                <a:spLocks noChangeShapeType="1"/>
              </p:cNvSpPr>
              <p:nvPr/>
            </p:nvSpPr>
            <p:spPr bwMode="auto">
              <a:xfrm>
                <a:off x="4292" y="198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8" name="Line 1280"/>
              <p:cNvSpPr>
                <a:spLocks noChangeShapeType="1"/>
              </p:cNvSpPr>
              <p:nvPr/>
            </p:nvSpPr>
            <p:spPr bwMode="auto">
              <a:xfrm>
                <a:off x="4324" y="198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9" name="Line 1281"/>
              <p:cNvSpPr>
                <a:spLocks noChangeShapeType="1"/>
              </p:cNvSpPr>
              <p:nvPr/>
            </p:nvSpPr>
            <p:spPr bwMode="auto">
              <a:xfrm>
                <a:off x="4356" y="1987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0" name="Rectangle 1282"/>
              <p:cNvSpPr>
                <a:spLocks noChangeArrowheads="1"/>
              </p:cNvSpPr>
              <p:nvPr/>
            </p:nvSpPr>
            <p:spPr bwMode="auto">
              <a:xfrm>
                <a:off x="4234" y="1961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15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81" name="Line 1283"/>
              <p:cNvSpPr>
                <a:spLocks noChangeShapeType="1"/>
              </p:cNvSpPr>
              <p:nvPr/>
            </p:nvSpPr>
            <p:spPr bwMode="auto">
              <a:xfrm>
                <a:off x="4266" y="1987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2" name="Rectangle 1284"/>
              <p:cNvSpPr>
                <a:spLocks noChangeArrowheads="1"/>
              </p:cNvSpPr>
              <p:nvPr/>
            </p:nvSpPr>
            <p:spPr bwMode="auto">
              <a:xfrm>
                <a:off x="4388" y="2290"/>
                <a:ext cx="25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000" b="1">
                    <a:solidFill>
                      <a:srgbClr val="FF0000"/>
                    </a:solidFill>
                    <a:latin typeface="Times New Roman" charset="0"/>
                  </a:rPr>
                  <a:t>csu54b </a:t>
                </a:r>
              </a:p>
            </p:txBody>
          </p:sp>
          <p:sp>
            <p:nvSpPr>
              <p:cNvPr id="883" name="Line 1285"/>
              <p:cNvSpPr>
                <a:spLocks noChangeShapeType="1"/>
              </p:cNvSpPr>
              <p:nvPr/>
            </p:nvSpPr>
            <p:spPr bwMode="auto">
              <a:xfrm>
                <a:off x="4292" y="236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4" name="Line 1286"/>
              <p:cNvSpPr>
                <a:spLocks noChangeShapeType="1"/>
              </p:cNvSpPr>
              <p:nvPr/>
            </p:nvSpPr>
            <p:spPr bwMode="auto">
              <a:xfrm>
                <a:off x="4324" y="236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5" name="Line 1287"/>
              <p:cNvSpPr>
                <a:spLocks noChangeShapeType="1"/>
              </p:cNvSpPr>
              <p:nvPr/>
            </p:nvSpPr>
            <p:spPr bwMode="auto">
              <a:xfrm>
                <a:off x="4356" y="2361"/>
                <a:ext cx="32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6" name="Rectangle 1288"/>
              <p:cNvSpPr>
                <a:spLocks noChangeArrowheads="1"/>
              </p:cNvSpPr>
              <p:nvPr/>
            </p:nvSpPr>
            <p:spPr bwMode="auto">
              <a:xfrm>
                <a:off x="4234" y="2335"/>
                <a:ext cx="31" cy="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300">
                    <a:solidFill>
                      <a:srgbClr val="000000"/>
                    </a:solidFill>
                    <a:latin typeface="Times New Roman" charset="0"/>
                  </a:rPr>
                  <a:t>59 </a:t>
                </a:r>
                <a:endParaRPr lang="en-GB">
                  <a:latin typeface="Times New Roman" charset="0"/>
                </a:endParaRPr>
              </a:p>
            </p:txBody>
          </p:sp>
          <p:sp>
            <p:nvSpPr>
              <p:cNvPr id="887" name="Line 1289"/>
              <p:cNvSpPr>
                <a:spLocks noChangeShapeType="1"/>
              </p:cNvSpPr>
              <p:nvPr/>
            </p:nvSpPr>
            <p:spPr bwMode="auto">
              <a:xfrm>
                <a:off x="4266" y="2361"/>
                <a:ext cx="26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87" name="Text Box 1290"/>
            <p:cNvSpPr txBox="1">
              <a:spLocks noChangeAspect="1" noChangeArrowheads="1"/>
            </p:cNvSpPr>
            <p:nvPr/>
          </p:nvSpPr>
          <p:spPr bwMode="auto">
            <a:xfrm>
              <a:off x="4123" y="0"/>
              <a:ext cx="272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GB" sz="1800" b="1">
                  <a:latin typeface="Times New Roman" charset="0"/>
                </a:rPr>
                <a:t>8</a:t>
              </a:r>
            </a:p>
          </p:txBody>
        </p:sp>
        <p:sp>
          <p:nvSpPr>
            <p:cNvPr id="688" name="Text Box 1291"/>
            <p:cNvSpPr txBox="1">
              <a:spLocks noChangeAspect="1" noChangeArrowheads="1"/>
            </p:cNvSpPr>
            <p:nvPr/>
          </p:nvSpPr>
          <p:spPr bwMode="auto">
            <a:xfrm>
              <a:off x="4575" y="0"/>
              <a:ext cx="32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GB" sz="1800" b="1">
                  <a:latin typeface="Times New Roman" charset="0"/>
                </a:rPr>
                <a:t>9</a:t>
              </a:r>
            </a:p>
          </p:txBody>
        </p:sp>
        <p:sp>
          <p:nvSpPr>
            <p:cNvPr id="689" name="Rectangle 1309"/>
            <p:cNvSpPr>
              <a:spLocks noChangeArrowheads="1"/>
            </p:cNvSpPr>
            <p:nvPr/>
          </p:nvSpPr>
          <p:spPr bwMode="auto">
            <a:xfrm>
              <a:off x="5181" y="265"/>
              <a:ext cx="14" cy="1717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>
                <a:latin typeface="Calibri" charset="0"/>
              </a:endParaRPr>
            </a:p>
          </p:txBody>
        </p:sp>
        <p:sp>
          <p:nvSpPr>
            <p:cNvPr id="690" name="Rectangle 1310"/>
            <p:cNvSpPr>
              <a:spLocks noChangeArrowheads="1"/>
            </p:cNvSpPr>
            <p:nvPr/>
          </p:nvSpPr>
          <p:spPr bwMode="auto">
            <a:xfrm>
              <a:off x="5173" y="2003"/>
              <a:ext cx="40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4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91" name="Rectangle 1311"/>
            <p:cNvSpPr>
              <a:spLocks noChangeArrowheads="1"/>
            </p:cNvSpPr>
            <p:nvPr/>
          </p:nvSpPr>
          <p:spPr bwMode="auto">
            <a:xfrm>
              <a:off x="5077" y="2082"/>
              <a:ext cx="32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>
                  <a:solidFill>
                    <a:srgbClr val="000000"/>
                  </a:solidFill>
                  <a:latin typeface="Times New Roman" charset="0"/>
                </a:rPr>
                <a:t>(261 cM) </a:t>
              </a:r>
              <a:endParaRPr lang="en-GB" sz="1000">
                <a:latin typeface="Times New Roman" charset="0"/>
              </a:endParaRPr>
            </a:p>
          </p:txBody>
        </p:sp>
        <p:sp>
          <p:nvSpPr>
            <p:cNvPr id="692" name="Rectangle 1312"/>
            <p:cNvSpPr>
              <a:spLocks noChangeArrowheads="1"/>
            </p:cNvSpPr>
            <p:nvPr/>
          </p:nvSpPr>
          <p:spPr bwMode="auto">
            <a:xfrm>
              <a:off x="5276" y="222"/>
              <a:ext cx="352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php20075 </a:t>
              </a:r>
            </a:p>
          </p:txBody>
        </p:sp>
        <p:sp>
          <p:nvSpPr>
            <p:cNvPr id="693" name="Line 1313"/>
            <p:cNvSpPr>
              <a:spLocks noChangeShapeType="1"/>
            </p:cNvSpPr>
            <p:nvPr/>
          </p:nvSpPr>
          <p:spPr bwMode="auto">
            <a:xfrm>
              <a:off x="5180" y="290"/>
              <a:ext cx="7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4" name="Line 1314"/>
            <p:cNvSpPr>
              <a:spLocks noChangeShapeType="1"/>
            </p:cNvSpPr>
            <p:nvPr/>
          </p:nvSpPr>
          <p:spPr bwMode="auto">
            <a:xfrm>
              <a:off x="5212" y="290"/>
              <a:ext cx="7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5" name="Line 1315"/>
            <p:cNvSpPr>
              <a:spLocks noChangeShapeType="1"/>
            </p:cNvSpPr>
            <p:nvPr/>
          </p:nvSpPr>
          <p:spPr bwMode="auto">
            <a:xfrm>
              <a:off x="5244" y="290"/>
              <a:ext cx="8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6" name="Rectangle 1316"/>
            <p:cNvSpPr>
              <a:spLocks noChangeArrowheads="1"/>
            </p:cNvSpPr>
            <p:nvPr/>
          </p:nvSpPr>
          <p:spPr bwMode="auto">
            <a:xfrm>
              <a:off x="5139" y="264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0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697" name="Line 1317"/>
            <p:cNvSpPr>
              <a:spLocks noChangeShapeType="1"/>
            </p:cNvSpPr>
            <p:nvPr/>
          </p:nvSpPr>
          <p:spPr bwMode="auto">
            <a:xfrm>
              <a:off x="5155" y="290"/>
              <a:ext cx="6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8" name="Rectangle 1318"/>
            <p:cNvSpPr>
              <a:spLocks noChangeArrowheads="1"/>
            </p:cNvSpPr>
            <p:nvPr/>
          </p:nvSpPr>
          <p:spPr bwMode="auto">
            <a:xfrm>
              <a:off x="5276" y="402"/>
              <a:ext cx="250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npi285 </a:t>
              </a:r>
            </a:p>
          </p:txBody>
        </p:sp>
        <p:sp>
          <p:nvSpPr>
            <p:cNvPr id="699" name="Line 1319"/>
            <p:cNvSpPr>
              <a:spLocks noChangeShapeType="1"/>
            </p:cNvSpPr>
            <p:nvPr/>
          </p:nvSpPr>
          <p:spPr bwMode="auto">
            <a:xfrm>
              <a:off x="5180" y="469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0" name="Line 1320"/>
            <p:cNvSpPr>
              <a:spLocks noChangeShapeType="1"/>
            </p:cNvSpPr>
            <p:nvPr/>
          </p:nvSpPr>
          <p:spPr bwMode="auto">
            <a:xfrm>
              <a:off x="5212" y="469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1" name="Line 1321"/>
            <p:cNvSpPr>
              <a:spLocks noChangeShapeType="1"/>
            </p:cNvSpPr>
            <p:nvPr/>
          </p:nvSpPr>
          <p:spPr bwMode="auto">
            <a:xfrm>
              <a:off x="5244" y="469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2" name="Rectangle 1322"/>
            <p:cNvSpPr>
              <a:spLocks noChangeArrowheads="1"/>
            </p:cNvSpPr>
            <p:nvPr/>
          </p:nvSpPr>
          <p:spPr bwMode="auto">
            <a:xfrm>
              <a:off x="5123" y="443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28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03" name="Line 1323"/>
            <p:cNvSpPr>
              <a:spLocks noChangeShapeType="1"/>
            </p:cNvSpPr>
            <p:nvPr/>
          </p:nvSpPr>
          <p:spPr bwMode="auto">
            <a:xfrm>
              <a:off x="5155" y="469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4" name="Rectangle 1324"/>
            <p:cNvSpPr>
              <a:spLocks noChangeArrowheads="1"/>
            </p:cNvSpPr>
            <p:nvPr/>
          </p:nvSpPr>
          <p:spPr bwMode="auto">
            <a:xfrm>
              <a:off x="5279" y="550"/>
              <a:ext cx="19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phi059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705" name="Line 1325"/>
            <p:cNvSpPr>
              <a:spLocks noChangeShapeType="1"/>
            </p:cNvSpPr>
            <p:nvPr/>
          </p:nvSpPr>
          <p:spPr bwMode="auto">
            <a:xfrm>
              <a:off x="5180" y="60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6" name="Line 1326"/>
            <p:cNvSpPr>
              <a:spLocks noChangeShapeType="1"/>
            </p:cNvSpPr>
            <p:nvPr/>
          </p:nvSpPr>
          <p:spPr bwMode="auto">
            <a:xfrm>
              <a:off x="5212" y="60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7" name="Line 1327"/>
            <p:cNvSpPr>
              <a:spLocks noChangeShapeType="1"/>
            </p:cNvSpPr>
            <p:nvPr/>
          </p:nvSpPr>
          <p:spPr bwMode="auto">
            <a:xfrm>
              <a:off x="5244" y="606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8" name="Rectangle 1328"/>
            <p:cNvSpPr>
              <a:spLocks noChangeArrowheads="1"/>
            </p:cNvSpPr>
            <p:nvPr/>
          </p:nvSpPr>
          <p:spPr bwMode="auto">
            <a:xfrm>
              <a:off x="5123" y="580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22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09" name="Line 1329"/>
            <p:cNvSpPr>
              <a:spLocks noChangeShapeType="1"/>
            </p:cNvSpPr>
            <p:nvPr/>
          </p:nvSpPr>
          <p:spPr bwMode="auto">
            <a:xfrm>
              <a:off x="5155" y="606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0" name="Rectangle 1330"/>
            <p:cNvSpPr>
              <a:spLocks noChangeArrowheads="1"/>
            </p:cNvSpPr>
            <p:nvPr/>
          </p:nvSpPr>
          <p:spPr bwMode="auto">
            <a:xfrm>
              <a:off x="5276" y="605"/>
              <a:ext cx="28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umc130 </a:t>
              </a:r>
            </a:p>
          </p:txBody>
        </p:sp>
        <p:sp>
          <p:nvSpPr>
            <p:cNvPr id="711" name="Line 1331"/>
            <p:cNvSpPr>
              <a:spLocks noChangeShapeType="1"/>
            </p:cNvSpPr>
            <p:nvPr/>
          </p:nvSpPr>
          <p:spPr bwMode="auto">
            <a:xfrm>
              <a:off x="5180" y="67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2" name="Line 1332"/>
            <p:cNvSpPr>
              <a:spLocks noChangeShapeType="1"/>
            </p:cNvSpPr>
            <p:nvPr/>
          </p:nvSpPr>
          <p:spPr bwMode="auto">
            <a:xfrm>
              <a:off x="5212" y="67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3" name="Line 1333"/>
            <p:cNvSpPr>
              <a:spLocks noChangeShapeType="1"/>
            </p:cNvSpPr>
            <p:nvPr/>
          </p:nvSpPr>
          <p:spPr bwMode="auto">
            <a:xfrm>
              <a:off x="5244" y="673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4" name="Rectangle 1334"/>
            <p:cNvSpPr>
              <a:spLocks noChangeArrowheads="1"/>
            </p:cNvSpPr>
            <p:nvPr/>
          </p:nvSpPr>
          <p:spPr bwMode="auto">
            <a:xfrm>
              <a:off x="5123" y="647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15" name="Line 1335"/>
            <p:cNvSpPr>
              <a:spLocks noChangeShapeType="1"/>
            </p:cNvSpPr>
            <p:nvPr/>
          </p:nvSpPr>
          <p:spPr bwMode="auto">
            <a:xfrm>
              <a:off x="5155" y="673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6" name="Rectangle 1336"/>
            <p:cNvSpPr>
              <a:spLocks noChangeArrowheads="1"/>
            </p:cNvSpPr>
            <p:nvPr/>
          </p:nvSpPr>
          <p:spPr bwMode="auto">
            <a:xfrm>
              <a:off x="5279" y="705"/>
              <a:ext cx="258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bnlg1712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717" name="Line 1337"/>
            <p:cNvSpPr>
              <a:spLocks noChangeShapeType="1"/>
            </p:cNvSpPr>
            <p:nvPr/>
          </p:nvSpPr>
          <p:spPr bwMode="auto">
            <a:xfrm>
              <a:off x="5180" y="77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8" name="Line 1338"/>
            <p:cNvSpPr>
              <a:spLocks noChangeShapeType="1"/>
            </p:cNvSpPr>
            <p:nvPr/>
          </p:nvSpPr>
          <p:spPr bwMode="auto">
            <a:xfrm>
              <a:off x="5212" y="776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9" name="Line 1339"/>
            <p:cNvSpPr>
              <a:spLocks noChangeShapeType="1"/>
            </p:cNvSpPr>
            <p:nvPr/>
          </p:nvSpPr>
          <p:spPr bwMode="auto">
            <a:xfrm>
              <a:off x="5244" y="776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" name="Rectangle 1340"/>
            <p:cNvSpPr>
              <a:spLocks noChangeArrowheads="1"/>
            </p:cNvSpPr>
            <p:nvPr/>
          </p:nvSpPr>
          <p:spPr bwMode="auto">
            <a:xfrm>
              <a:off x="5123" y="750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16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21" name="Line 1341"/>
            <p:cNvSpPr>
              <a:spLocks noChangeShapeType="1"/>
            </p:cNvSpPr>
            <p:nvPr/>
          </p:nvSpPr>
          <p:spPr bwMode="auto">
            <a:xfrm>
              <a:off x="5155" y="776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" name="Rectangle 1342"/>
            <p:cNvSpPr>
              <a:spLocks noChangeArrowheads="1"/>
            </p:cNvSpPr>
            <p:nvPr/>
          </p:nvSpPr>
          <p:spPr bwMode="auto">
            <a:xfrm>
              <a:off x="5283" y="750"/>
              <a:ext cx="28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umc64a </a:t>
              </a:r>
            </a:p>
          </p:txBody>
        </p:sp>
        <p:sp>
          <p:nvSpPr>
            <p:cNvPr id="723" name="Line 1343"/>
            <p:cNvSpPr>
              <a:spLocks noChangeShapeType="1"/>
            </p:cNvSpPr>
            <p:nvPr/>
          </p:nvSpPr>
          <p:spPr bwMode="auto">
            <a:xfrm>
              <a:off x="5180" y="791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" name="Line 1344"/>
            <p:cNvSpPr>
              <a:spLocks noChangeShapeType="1"/>
            </p:cNvSpPr>
            <p:nvPr/>
          </p:nvSpPr>
          <p:spPr bwMode="auto">
            <a:xfrm>
              <a:off x="5212" y="791"/>
              <a:ext cx="32" cy="1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5" name="Line 1345"/>
            <p:cNvSpPr>
              <a:spLocks noChangeShapeType="1"/>
            </p:cNvSpPr>
            <p:nvPr/>
          </p:nvSpPr>
          <p:spPr bwMode="auto">
            <a:xfrm>
              <a:off x="5244" y="807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" name="Rectangle 1346"/>
            <p:cNvSpPr>
              <a:spLocks noChangeArrowheads="1"/>
            </p:cNvSpPr>
            <p:nvPr/>
          </p:nvSpPr>
          <p:spPr bwMode="auto">
            <a:xfrm>
              <a:off x="5283" y="830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bnlg1526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727" name="Line 1347"/>
            <p:cNvSpPr>
              <a:spLocks noChangeShapeType="1"/>
            </p:cNvSpPr>
            <p:nvPr/>
          </p:nvSpPr>
          <p:spPr bwMode="auto">
            <a:xfrm>
              <a:off x="5180" y="83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" name="Line 1348"/>
            <p:cNvSpPr>
              <a:spLocks noChangeShapeType="1"/>
            </p:cNvSpPr>
            <p:nvPr/>
          </p:nvSpPr>
          <p:spPr bwMode="auto">
            <a:xfrm>
              <a:off x="5212" y="833"/>
              <a:ext cx="32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9" name="Line 1349"/>
            <p:cNvSpPr>
              <a:spLocks noChangeShapeType="1"/>
            </p:cNvSpPr>
            <p:nvPr/>
          </p:nvSpPr>
          <p:spPr bwMode="auto">
            <a:xfrm>
              <a:off x="5244" y="839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0" name="Rectangle 1350"/>
            <p:cNvSpPr>
              <a:spLocks noChangeArrowheads="1"/>
            </p:cNvSpPr>
            <p:nvPr/>
          </p:nvSpPr>
          <p:spPr bwMode="auto">
            <a:xfrm>
              <a:off x="5139" y="807"/>
              <a:ext cx="1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7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31" name="Line 1351"/>
            <p:cNvSpPr>
              <a:spLocks noChangeShapeType="1"/>
            </p:cNvSpPr>
            <p:nvPr/>
          </p:nvSpPr>
          <p:spPr bwMode="auto">
            <a:xfrm>
              <a:off x="5155" y="833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2" name="Rectangle 1352"/>
            <p:cNvSpPr>
              <a:spLocks noChangeArrowheads="1"/>
            </p:cNvSpPr>
            <p:nvPr/>
          </p:nvSpPr>
          <p:spPr bwMode="auto">
            <a:xfrm>
              <a:off x="5279" y="909"/>
              <a:ext cx="28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umc259 </a:t>
              </a:r>
            </a:p>
          </p:txBody>
        </p:sp>
        <p:sp>
          <p:nvSpPr>
            <p:cNvPr id="733" name="Line 1353"/>
            <p:cNvSpPr>
              <a:spLocks noChangeShapeType="1"/>
            </p:cNvSpPr>
            <p:nvPr/>
          </p:nvSpPr>
          <p:spPr bwMode="auto">
            <a:xfrm>
              <a:off x="5180" y="94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4" name="Line 1354"/>
            <p:cNvSpPr>
              <a:spLocks noChangeShapeType="1"/>
            </p:cNvSpPr>
            <p:nvPr/>
          </p:nvSpPr>
          <p:spPr bwMode="auto">
            <a:xfrm>
              <a:off x="5212" y="945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5" name="Line 1355"/>
            <p:cNvSpPr>
              <a:spLocks noChangeShapeType="1"/>
            </p:cNvSpPr>
            <p:nvPr/>
          </p:nvSpPr>
          <p:spPr bwMode="auto">
            <a:xfrm>
              <a:off x="5244" y="945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6" name="Rectangle 1356"/>
            <p:cNvSpPr>
              <a:spLocks noChangeArrowheads="1"/>
            </p:cNvSpPr>
            <p:nvPr/>
          </p:nvSpPr>
          <p:spPr bwMode="auto">
            <a:xfrm>
              <a:off x="5123" y="919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17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37" name="Line 1357"/>
            <p:cNvSpPr>
              <a:spLocks noChangeShapeType="1"/>
            </p:cNvSpPr>
            <p:nvPr/>
          </p:nvSpPr>
          <p:spPr bwMode="auto">
            <a:xfrm>
              <a:off x="5155" y="945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8" name="Rectangle 1358"/>
            <p:cNvSpPr>
              <a:spLocks noChangeArrowheads="1"/>
            </p:cNvSpPr>
            <p:nvPr/>
          </p:nvSpPr>
          <p:spPr bwMode="auto">
            <a:xfrm>
              <a:off x="5276" y="1113"/>
              <a:ext cx="287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umc44a </a:t>
              </a:r>
            </a:p>
          </p:txBody>
        </p:sp>
        <p:sp>
          <p:nvSpPr>
            <p:cNvPr id="739" name="Line 1359"/>
            <p:cNvSpPr>
              <a:spLocks noChangeShapeType="1"/>
            </p:cNvSpPr>
            <p:nvPr/>
          </p:nvSpPr>
          <p:spPr bwMode="auto">
            <a:xfrm>
              <a:off x="5180" y="1181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0" name="Line 1360"/>
            <p:cNvSpPr>
              <a:spLocks noChangeShapeType="1"/>
            </p:cNvSpPr>
            <p:nvPr/>
          </p:nvSpPr>
          <p:spPr bwMode="auto">
            <a:xfrm>
              <a:off x="5212" y="1181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1" name="Line 1361"/>
            <p:cNvSpPr>
              <a:spLocks noChangeShapeType="1"/>
            </p:cNvSpPr>
            <p:nvPr/>
          </p:nvSpPr>
          <p:spPr bwMode="auto">
            <a:xfrm>
              <a:off x="5244" y="1181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2" name="Rectangle 1362"/>
            <p:cNvSpPr>
              <a:spLocks noChangeArrowheads="1"/>
            </p:cNvSpPr>
            <p:nvPr/>
          </p:nvSpPr>
          <p:spPr bwMode="auto">
            <a:xfrm>
              <a:off x="5123" y="1155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37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43" name="Line 1363"/>
            <p:cNvSpPr>
              <a:spLocks noChangeShapeType="1"/>
            </p:cNvSpPr>
            <p:nvPr/>
          </p:nvSpPr>
          <p:spPr bwMode="auto">
            <a:xfrm>
              <a:off x="5155" y="1181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4" name="Rectangle 1364"/>
            <p:cNvSpPr>
              <a:spLocks noChangeArrowheads="1"/>
            </p:cNvSpPr>
            <p:nvPr/>
          </p:nvSpPr>
          <p:spPr bwMode="auto">
            <a:xfrm>
              <a:off x="5279" y="1295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bnlg2190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745" name="Line 1365"/>
            <p:cNvSpPr>
              <a:spLocks noChangeShapeType="1"/>
            </p:cNvSpPr>
            <p:nvPr/>
          </p:nvSpPr>
          <p:spPr bwMode="auto">
            <a:xfrm>
              <a:off x="5180" y="1351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6" name="Line 1366"/>
            <p:cNvSpPr>
              <a:spLocks noChangeShapeType="1"/>
            </p:cNvSpPr>
            <p:nvPr/>
          </p:nvSpPr>
          <p:spPr bwMode="auto">
            <a:xfrm>
              <a:off x="5212" y="1351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7" name="Line 1367"/>
            <p:cNvSpPr>
              <a:spLocks noChangeShapeType="1"/>
            </p:cNvSpPr>
            <p:nvPr/>
          </p:nvSpPr>
          <p:spPr bwMode="auto">
            <a:xfrm>
              <a:off x="5244" y="1351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8" name="Rectangle 1368"/>
            <p:cNvSpPr>
              <a:spLocks noChangeArrowheads="1"/>
            </p:cNvSpPr>
            <p:nvPr/>
          </p:nvSpPr>
          <p:spPr bwMode="auto">
            <a:xfrm>
              <a:off x="5123" y="1325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27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49" name="Line 1369"/>
            <p:cNvSpPr>
              <a:spLocks noChangeShapeType="1"/>
            </p:cNvSpPr>
            <p:nvPr/>
          </p:nvSpPr>
          <p:spPr bwMode="auto">
            <a:xfrm>
              <a:off x="5155" y="1351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0" name="Rectangle 1370"/>
            <p:cNvSpPr>
              <a:spLocks noChangeArrowheads="1"/>
            </p:cNvSpPr>
            <p:nvPr/>
          </p:nvSpPr>
          <p:spPr bwMode="auto">
            <a:xfrm>
              <a:off x="5276" y="1395"/>
              <a:ext cx="330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000" b="1">
                  <a:solidFill>
                    <a:srgbClr val="FF0000"/>
                  </a:solidFill>
                  <a:latin typeface="Times New Roman" charset="0"/>
                </a:rPr>
                <a:t>bnl7_49a </a:t>
              </a:r>
            </a:p>
          </p:txBody>
        </p:sp>
        <p:sp>
          <p:nvSpPr>
            <p:cNvPr id="751" name="Line 1371"/>
            <p:cNvSpPr>
              <a:spLocks noChangeShapeType="1"/>
            </p:cNvSpPr>
            <p:nvPr/>
          </p:nvSpPr>
          <p:spPr bwMode="auto">
            <a:xfrm>
              <a:off x="5180" y="146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2" name="Line 1372"/>
            <p:cNvSpPr>
              <a:spLocks noChangeShapeType="1"/>
            </p:cNvSpPr>
            <p:nvPr/>
          </p:nvSpPr>
          <p:spPr bwMode="auto">
            <a:xfrm>
              <a:off x="5212" y="1463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3" name="Line 1373"/>
            <p:cNvSpPr>
              <a:spLocks noChangeShapeType="1"/>
            </p:cNvSpPr>
            <p:nvPr/>
          </p:nvSpPr>
          <p:spPr bwMode="auto">
            <a:xfrm>
              <a:off x="5244" y="1463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4" name="Rectangle 1374"/>
            <p:cNvSpPr>
              <a:spLocks noChangeArrowheads="1"/>
            </p:cNvSpPr>
            <p:nvPr/>
          </p:nvSpPr>
          <p:spPr bwMode="auto">
            <a:xfrm>
              <a:off x="5123" y="1437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18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55" name="Line 1375"/>
            <p:cNvSpPr>
              <a:spLocks noChangeShapeType="1"/>
            </p:cNvSpPr>
            <p:nvPr/>
          </p:nvSpPr>
          <p:spPr bwMode="auto">
            <a:xfrm>
              <a:off x="5155" y="1463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6" name="Rectangle 1376"/>
            <p:cNvSpPr>
              <a:spLocks noChangeArrowheads="1"/>
            </p:cNvSpPr>
            <p:nvPr/>
          </p:nvSpPr>
          <p:spPr bwMode="auto">
            <a:xfrm>
              <a:off x="5279" y="1534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bnlg1360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757" name="Line 1377"/>
            <p:cNvSpPr>
              <a:spLocks noChangeShapeType="1"/>
            </p:cNvSpPr>
            <p:nvPr/>
          </p:nvSpPr>
          <p:spPr bwMode="auto">
            <a:xfrm>
              <a:off x="5180" y="159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8" name="Line 1378"/>
            <p:cNvSpPr>
              <a:spLocks noChangeShapeType="1"/>
            </p:cNvSpPr>
            <p:nvPr/>
          </p:nvSpPr>
          <p:spPr bwMode="auto">
            <a:xfrm>
              <a:off x="5212" y="1590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9" name="Line 1379"/>
            <p:cNvSpPr>
              <a:spLocks noChangeShapeType="1"/>
            </p:cNvSpPr>
            <p:nvPr/>
          </p:nvSpPr>
          <p:spPr bwMode="auto">
            <a:xfrm>
              <a:off x="5244" y="1590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0" name="Rectangle 1380"/>
            <p:cNvSpPr>
              <a:spLocks noChangeArrowheads="1"/>
            </p:cNvSpPr>
            <p:nvPr/>
          </p:nvSpPr>
          <p:spPr bwMode="auto">
            <a:xfrm>
              <a:off x="5123" y="1564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20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61" name="Line 1381"/>
            <p:cNvSpPr>
              <a:spLocks noChangeShapeType="1"/>
            </p:cNvSpPr>
            <p:nvPr/>
          </p:nvSpPr>
          <p:spPr bwMode="auto">
            <a:xfrm>
              <a:off x="5155" y="1590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2" name="Rectangle 1382"/>
            <p:cNvSpPr>
              <a:spLocks noChangeArrowheads="1"/>
            </p:cNvSpPr>
            <p:nvPr/>
          </p:nvSpPr>
          <p:spPr bwMode="auto">
            <a:xfrm>
              <a:off x="5279" y="1689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bnlg1450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763" name="Line 1383"/>
            <p:cNvSpPr>
              <a:spLocks noChangeShapeType="1"/>
            </p:cNvSpPr>
            <p:nvPr/>
          </p:nvSpPr>
          <p:spPr bwMode="auto">
            <a:xfrm>
              <a:off x="5180" y="174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4" name="Line 1384"/>
            <p:cNvSpPr>
              <a:spLocks noChangeShapeType="1"/>
            </p:cNvSpPr>
            <p:nvPr/>
          </p:nvSpPr>
          <p:spPr bwMode="auto">
            <a:xfrm>
              <a:off x="5212" y="1744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5" name="Line 1385"/>
            <p:cNvSpPr>
              <a:spLocks noChangeShapeType="1"/>
            </p:cNvSpPr>
            <p:nvPr/>
          </p:nvSpPr>
          <p:spPr bwMode="auto">
            <a:xfrm>
              <a:off x="5244" y="1744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6" name="Rectangle 1386"/>
            <p:cNvSpPr>
              <a:spLocks noChangeArrowheads="1"/>
            </p:cNvSpPr>
            <p:nvPr/>
          </p:nvSpPr>
          <p:spPr bwMode="auto">
            <a:xfrm>
              <a:off x="5123" y="1718"/>
              <a:ext cx="30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24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67" name="Line 1387"/>
            <p:cNvSpPr>
              <a:spLocks noChangeShapeType="1"/>
            </p:cNvSpPr>
            <p:nvPr/>
          </p:nvSpPr>
          <p:spPr bwMode="auto">
            <a:xfrm>
              <a:off x="5155" y="1744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8" name="Rectangle 1388"/>
            <p:cNvSpPr>
              <a:spLocks noChangeArrowheads="1"/>
            </p:cNvSpPr>
            <p:nvPr/>
          </p:nvSpPr>
          <p:spPr bwMode="auto">
            <a:xfrm>
              <a:off x="5279" y="1902"/>
              <a:ext cx="25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800">
                  <a:solidFill>
                    <a:srgbClr val="000000"/>
                  </a:solidFill>
                  <a:latin typeface="Times New Roman" charset="0"/>
                </a:rPr>
                <a:t>bnlg1185 </a:t>
              </a:r>
              <a:endParaRPr lang="en-GB" sz="800">
                <a:latin typeface="Times New Roman" charset="0"/>
              </a:endParaRPr>
            </a:p>
          </p:txBody>
        </p:sp>
        <p:sp>
          <p:nvSpPr>
            <p:cNvPr id="769" name="Line 1389"/>
            <p:cNvSpPr>
              <a:spLocks noChangeShapeType="1"/>
            </p:cNvSpPr>
            <p:nvPr/>
          </p:nvSpPr>
          <p:spPr bwMode="auto">
            <a:xfrm>
              <a:off x="5180" y="195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0" name="Line 1390"/>
            <p:cNvSpPr>
              <a:spLocks noChangeShapeType="1"/>
            </p:cNvSpPr>
            <p:nvPr/>
          </p:nvSpPr>
          <p:spPr bwMode="auto">
            <a:xfrm>
              <a:off x="5212" y="1958"/>
              <a:ext cx="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1" name="Line 1391"/>
            <p:cNvSpPr>
              <a:spLocks noChangeShapeType="1"/>
            </p:cNvSpPr>
            <p:nvPr/>
          </p:nvSpPr>
          <p:spPr bwMode="auto">
            <a:xfrm>
              <a:off x="5244" y="1958"/>
              <a:ext cx="3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2" name="Rectangle 1392"/>
            <p:cNvSpPr>
              <a:spLocks noChangeArrowheads="1"/>
            </p:cNvSpPr>
            <p:nvPr/>
          </p:nvSpPr>
          <p:spPr bwMode="auto">
            <a:xfrm>
              <a:off x="5123" y="1932"/>
              <a:ext cx="30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300">
                  <a:solidFill>
                    <a:srgbClr val="000000"/>
                  </a:solidFill>
                  <a:latin typeface="Times New Roman" charset="0"/>
                </a:rPr>
                <a:t>34 </a:t>
              </a:r>
              <a:endParaRPr lang="en-GB">
                <a:latin typeface="Times New Roman" charset="0"/>
              </a:endParaRPr>
            </a:p>
          </p:txBody>
        </p:sp>
        <p:sp>
          <p:nvSpPr>
            <p:cNvPr id="773" name="Line 1393"/>
            <p:cNvSpPr>
              <a:spLocks noChangeShapeType="1"/>
            </p:cNvSpPr>
            <p:nvPr/>
          </p:nvSpPr>
          <p:spPr bwMode="auto">
            <a:xfrm>
              <a:off x="5155" y="1958"/>
              <a:ext cx="2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4" name="Text Box 1394"/>
            <p:cNvSpPr txBox="1">
              <a:spLocks noChangeAspect="1" noChangeArrowheads="1"/>
            </p:cNvSpPr>
            <p:nvPr/>
          </p:nvSpPr>
          <p:spPr bwMode="auto">
            <a:xfrm>
              <a:off x="5028" y="0"/>
              <a:ext cx="735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GB" sz="1800" b="1">
                  <a:latin typeface="Times New Roman" charset="0"/>
                </a:rPr>
                <a:t>10</a:t>
              </a:r>
            </a:p>
          </p:txBody>
        </p:sp>
      </p:grpSp>
      <p:sp>
        <p:nvSpPr>
          <p:cNvPr id="2687" name="ZoneTexte 2686"/>
          <p:cNvSpPr txBox="1"/>
          <p:nvPr/>
        </p:nvSpPr>
        <p:spPr>
          <a:xfrm>
            <a:off x="3092099" y="5836497"/>
            <a:ext cx="6235700" cy="10064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dirty="0">
                <a:latin typeface="Calibri" charset="0"/>
              </a:rPr>
              <a:t>Une carte est dite saturée quand tout point du génome est génétiquement lié à un marqueur. Dans ce cas il y a autant de groupes de liaison que de chromosomes</a:t>
            </a:r>
          </a:p>
        </p:txBody>
      </p:sp>
    </p:spTree>
    <p:extLst>
      <p:ext uri="{BB962C8B-B14F-4D97-AF65-F5344CB8AC3E}">
        <p14:creationId xmlns:p14="http://schemas.microsoft.com/office/powerpoint/2010/main" val="8942023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76586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/>
              <a:t>Principe de la détection de QTL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90613" y="1216019"/>
            <a:ext cx="20526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b="1">
                <a:latin typeface="Verdana" pitchFamily="34" charset="0"/>
              </a:rPr>
              <a:t>Distribution continue des performances 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112838" y="6267472"/>
            <a:ext cx="7005637" cy="304800"/>
            <a:chOff x="701" y="4023"/>
            <a:chExt cx="4413" cy="19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701" y="4023"/>
              <a:ext cx="133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>
                  <a:latin typeface="Verdana" pitchFamily="34" charset="0"/>
                </a:rPr>
                <a:t>QTL(s) proche de A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523" y="4023"/>
              <a:ext cx="15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>
                  <a:latin typeface="Verdana" pitchFamily="34" charset="0"/>
                </a:rPr>
                <a:t>Pas de QTL proche de Z</a:t>
              </a:r>
            </a:p>
          </p:txBody>
        </p:sp>
      </p:grpSp>
      <p:grpSp>
        <p:nvGrpSpPr>
          <p:cNvPr id="8" name="Group 273"/>
          <p:cNvGrpSpPr>
            <a:grpSpLocks/>
          </p:cNvGrpSpPr>
          <p:nvPr/>
        </p:nvGrpSpPr>
        <p:grpSpPr bwMode="auto">
          <a:xfrm>
            <a:off x="3397250" y="944556"/>
            <a:ext cx="3613150" cy="1358900"/>
            <a:chOff x="2140" y="828"/>
            <a:chExt cx="2276" cy="856"/>
          </a:xfrm>
        </p:grpSpPr>
        <p:grpSp>
          <p:nvGrpSpPr>
            <p:cNvPr id="9" name="Group 274"/>
            <p:cNvGrpSpPr>
              <a:grpSpLocks/>
            </p:cNvGrpSpPr>
            <p:nvPr/>
          </p:nvGrpSpPr>
          <p:grpSpPr bwMode="auto">
            <a:xfrm>
              <a:off x="2188" y="935"/>
              <a:ext cx="1986" cy="728"/>
              <a:chOff x="1806" y="1643"/>
              <a:chExt cx="2040" cy="1219"/>
            </a:xfrm>
          </p:grpSpPr>
          <p:sp>
            <p:nvSpPr>
              <p:cNvPr id="12" name="Line 275"/>
              <p:cNvSpPr>
                <a:spLocks noChangeShapeType="1"/>
              </p:cNvSpPr>
              <p:nvPr/>
            </p:nvSpPr>
            <p:spPr bwMode="auto">
              <a:xfrm flipV="1">
                <a:off x="1806" y="2856"/>
                <a:ext cx="30" cy="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Freeform 276"/>
              <p:cNvSpPr>
                <a:spLocks/>
              </p:cNvSpPr>
              <p:nvPr/>
            </p:nvSpPr>
            <p:spPr bwMode="auto">
              <a:xfrm>
                <a:off x="1836" y="2850"/>
                <a:ext cx="36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8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18" y="0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Line 277"/>
              <p:cNvSpPr>
                <a:spLocks noChangeShapeType="1"/>
              </p:cNvSpPr>
              <p:nvPr/>
            </p:nvSpPr>
            <p:spPr bwMode="auto">
              <a:xfrm flipV="1">
                <a:off x="1872" y="2844"/>
                <a:ext cx="30" cy="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Line 278"/>
              <p:cNvSpPr>
                <a:spLocks noChangeShapeType="1"/>
              </p:cNvSpPr>
              <p:nvPr/>
            </p:nvSpPr>
            <p:spPr bwMode="auto">
              <a:xfrm flipV="1">
                <a:off x="1902" y="2832"/>
                <a:ext cx="37" cy="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Line 279"/>
              <p:cNvSpPr>
                <a:spLocks noChangeShapeType="1"/>
              </p:cNvSpPr>
              <p:nvPr/>
            </p:nvSpPr>
            <p:spPr bwMode="auto">
              <a:xfrm flipV="1">
                <a:off x="1939" y="2820"/>
                <a:ext cx="36" cy="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280"/>
              <p:cNvSpPr>
                <a:spLocks/>
              </p:cNvSpPr>
              <p:nvPr/>
            </p:nvSpPr>
            <p:spPr bwMode="auto">
              <a:xfrm>
                <a:off x="1975" y="2808"/>
                <a:ext cx="30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2" y="6"/>
                  </a:cxn>
                  <a:cxn ang="0">
                    <a:pos x="30" y="0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12" y="6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Freeform 281"/>
              <p:cNvSpPr>
                <a:spLocks/>
              </p:cNvSpPr>
              <p:nvPr/>
            </p:nvSpPr>
            <p:spPr bwMode="auto">
              <a:xfrm>
                <a:off x="2005" y="2784"/>
                <a:ext cx="36" cy="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8" y="12"/>
                  </a:cxn>
                  <a:cxn ang="0">
                    <a:pos x="36" y="0"/>
                  </a:cxn>
                </a:cxnLst>
                <a:rect l="0" t="0" r="r" b="b"/>
                <a:pathLst>
                  <a:path w="36" h="24">
                    <a:moveTo>
                      <a:pt x="0" y="24"/>
                    </a:moveTo>
                    <a:lnTo>
                      <a:pt x="18" y="12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Freeform 282"/>
              <p:cNvSpPr>
                <a:spLocks/>
              </p:cNvSpPr>
              <p:nvPr/>
            </p:nvSpPr>
            <p:spPr bwMode="auto">
              <a:xfrm>
                <a:off x="2041" y="2766"/>
                <a:ext cx="36" cy="18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8" y="12"/>
                  </a:cxn>
                  <a:cxn ang="0">
                    <a:pos x="36" y="0"/>
                  </a:cxn>
                </a:cxnLst>
                <a:rect l="0" t="0" r="r" b="b"/>
                <a:pathLst>
                  <a:path w="36" h="18">
                    <a:moveTo>
                      <a:pt x="0" y="18"/>
                    </a:moveTo>
                    <a:lnTo>
                      <a:pt x="18" y="12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83"/>
              <p:cNvSpPr>
                <a:spLocks/>
              </p:cNvSpPr>
              <p:nvPr/>
            </p:nvSpPr>
            <p:spPr bwMode="auto">
              <a:xfrm>
                <a:off x="2077" y="2736"/>
                <a:ext cx="30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12" y="18"/>
                  </a:cxn>
                  <a:cxn ang="0">
                    <a:pos x="30" y="0"/>
                  </a:cxn>
                </a:cxnLst>
                <a:rect l="0" t="0" r="r" b="b"/>
                <a:pathLst>
                  <a:path w="30" h="30">
                    <a:moveTo>
                      <a:pt x="0" y="30"/>
                    </a:moveTo>
                    <a:lnTo>
                      <a:pt x="12" y="18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Line 284"/>
              <p:cNvSpPr>
                <a:spLocks noChangeShapeType="1"/>
              </p:cNvSpPr>
              <p:nvPr/>
            </p:nvSpPr>
            <p:spPr bwMode="auto">
              <a:xfrm flipV="1">
                <a:off x="2107" y="2706"/>
                <a:ext cx="36" cy="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Line 285"/>
              <p:cNvSpPr>
                <a:spLocks noChangeShapeType="1"/>
              </p:cNvSpPr>
              <p:nvPr/>
            </p:nvSpPr>
            <p:spPr bwMode="auto">
              <a:xfrm flipV="1">
                <a:off x="2143" y="2670"/>
                <a:ext cx="36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Line 286"/>
              <p:cNvSpPr>
                <a:spLocks noChangeShapeType="1"/>
              </p:cNvSpPr>
              <p:nvPr/>
            </p:nvSpPr>
            <p:spPr bwMode="auto">
              <a:xfrm flipV="1">
                <a:off x="2179" y="2628"/>
                <a:ext cx="30" cy="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87"/>
              <p:cNvSpPr>
                <a:spLocks/>
              </p:cNvSpPr>
              <p:nvPr/>
            </p:nvSpPr>
            <p:spPr bwMode="auto">
              <a:xfrm>
                <a:off x="2209" y="2586"/>
                <a:ext cx="37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8" y="24"/>
                  </a:cxn>
                  <a:cxn ang="0">
                    <a:pos x="37" y="0"/>
                  </a:cxn>
                </a:cxnLst>
                <a:rect l="0" t="0" r="r" b="b"/>
                <a:pathLst>
                  <a:path w="37" h="42">
                    <a:moveTo>
                      <a:pt x="0" y="42"/>
                    </a:moveTo>
                    <a:lnTo>
                      <a:pt x="18" y="24"/>
                    </a:lnTo>
                    <a:lnTo>
                      <a:pt x="3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88"/>
              <p:cNvSpPr>
                <a:spLocks/>
              </p:cNvSpPr>
              <p:nvPr/>
            </p:nvSpPr>
            <p:spPr bwMode="auto">
              <a:xfrm>
                <a:off x="2246" y="2532"/>
                <a:ext cx="36" cy="54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8" y="30"/>
                  </a:cxn>
                  <a:cxn ang="0">
                    <a:pos x="36" y="0"/>
                  </a:cxn>
                </a:cxnLst>
                <a:rect l="0" t="0" r="r" b="b"/>
                <a:pathLst>
                  <a:path w="36" h="54">
                    <a:moveTo>
                      <a:pt x="0" y="54"/>
                    </a:moveTo>
                    <a:lnTo>
                      <a:pt x="18" y="30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Freeform 289"/>
              <p:cNvSpPr>
                <a:spLocks/>
              </p:cNvSpPr>
              <p:nvPr/>
            </p:nvSpPr>
            <p:spPr bwMode="auto">
              <a:xfrm>
                <a:off x="2282" y="2478"/>
                <a:ext cx="30" cy="54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2" y="30"/>
                  </a:cxn>
                  <a:cxn ang="0">
                    <a:pos x="30" y="0"/>
                  </a:cxn>
                </a:cxnLst>
                <a:rect l="0" t="0" r="r" b="b"/>
                <a:pathLst>
                  <a:path w="30" h="54">
                    <a:moveTo>
                      <a:pt x="0" y="54"/>
                    </a:moveTo>
                    <a:lnTo>
                      <a:pt x="12" y="30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Freeform 290"/>
              <p:cNvSpPr>
                <a:spLocks/>
              </p:cNvSpPr>
              <p:nvPr/>
            </p:nvSpPr>
            <p:spPr bwMode="auto">
              <a:xfrm>
                <a:off x="2312" y="2412"/>
                <a:ext cx="36" cy="66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18" y="36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0" y="66"/>
                    </a:moveTo>
                    <a:lnTo>
                      <a:pt x="18" y="36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Line 291"/>
              <p:cNvSpPr>
                <a:spLocks noChangeShapeType="1"/>
              </p:cNvSpPr>
              <p:nvPr/>
            </p:nvSpPr>
            <p:spPr bwMode="auto">
              <a:xfrm flipV="1">
                <a:off x="2348" y="2346"/>
                <a:ext cx="36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Line 292"/>
              <p:cNvSpPr>
                <a:spLocks noChangeShapeType="1"/>
              </p:cNvSpPr>
              <p:nvPr/>
            </p:nvSpPr>
            <p:spPr bwMode="auto">
              <a:xfrm flipV="1">
                <a:off x="2384" y="2274"/>
                <a:ext cx="3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Line 293"/>
              <p:cNvSpPr>
                <a:spLocks noChangeShapeType="1"/>
              </p:cNvSpPr>
              <p:nvPr/>
            </p:nvSpPr>
            <p:spPr bwMode="auto">
              <a:xfrm flipV="1">
                <a:off x="2414" y="2202"/>
                <a:ext cx="3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Line 294"/>
              <p:cNvSpPr>
                <a:spLocks noChangeShapeType="1"/>
              </p:cNvSpPr>
              <p:nvPr/>
            </p:nvSpPr>
            <p:spPr bwMode="auto">
              <a:xfrm flipV="1">
                <a:off x="2450" y="2129"/>
                <a:ext cx="36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295"/>
              <p:cNvSpPr>
                <a:spLocks/>
              </p:cNvSpPr>
              <p:nvPr/>
            </p:nvSpPr>
            <p:spPr bwMode="auto">
              <a:xfrm>
                <a:off x="2486" y="2051"/>
                <a:ext cx="30" cy="78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12" y="36"/>
                  </a:cxn>
                  <a:cxn ang="0">
                    <a:pos x="30" y="0"/>
                  </a:cxn>
                </a:cxnLst>
                <a:rect l="0" t="0" r="r" b="b"/>
                <a:pathLst>
                  <a:path w="30" h="78">
                    <a:moveTo>
                      <a:pt x="0" y="78"/>
                    </a:moveTo>
                    <a:lnTo>
                      <a:pt x="12" y="36"/>
                    </a:lnTo>
                    <a:lnTo>
                      <a:pt x="3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296"/>
              <p:cNvSpPr>
                <a:spLocks/>
              </p:cNvSpPr>
              <p:nvPr/>
            </p:nvSpPr>
            <p:spPr bwMode="auto">
              <a:xfrm>
                <a:off x="2516" y="1979"/>
                <a:ext cx="36" cy="72"/>
              </a:xfrm>
              <a:custGeom>
                <a:avLst/>
                <a:gdLst/>
                <a:ahLst/>
                <a:cxnLst>
                  <a:cxn ang="0">
                    <a:pos x="0" y="72"/>
                  </a:cxn>
                  <a:cxn ang="0">
                    <a:pos x="18" y="36"/>
                  </a:cxn>
                  <a:cxn ang="0">
                    <a:pos x="36" y="0"/>
                  </a:cxn>
                </a:cxnLst>
                <a:rect l="0" t="0" r="r" b="b"/>
                <a:pathLst>
                  <a:path w="36" h="72">
                    <a:moveTo>
                      <a:pt x="0" y="72"/>
                    </a:moveTo>
                    <a:lnTo>
                      <a:pt x="18" y="36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Line 297"/>
              <p:cNvSpPr>
                <a:spLocks noChangeShapeType="1"/>
              </p:cNvSpPr>
              <p:nvPr/>
            </p:nvSpPr>
            <p:spPr bwMode="auto">
              <a:xfrm flipV="1">
                <a:off x="2552" y="1913"/>
                <a:ext cx="31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Line 298"/>
              <p:cNvSpPr>
                <a:spLocks noChangeShapeType="1"/>
              </p:cNvSpPr>
              <p:nvPr/>
            </p:nvSpPr>
            <p:spPr bwMode="auto">
              <a:xfrm flipV="1">
                <a:off x="2583" y="1847"/>
                <a:ext cx="36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Line 299"/>
              <p:cNvSpPr>
                <a:spLocks noChangeShapeType="1"/>
              </p:cNvSpPr>
              <p:nvPr/>
            </p:nvSpPr>
            <p:spPr bwMode="auto">
              <a:xfrm flipV="1">
                <a:off x="2619" y="1787"/>
                <a:ext cx="36" cy="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Line 300"/>
              <p:cNvSpPr>
                <a:spLocks noChangeShapeType="1"/>
              </p:cNvSpPr>
              <p:nvPr/>
            </p:nvSpPr>
            <p:spPr bwMode="auto">
              <a:xfrm flipV="1">
                <a:off x="2655" y="1739"/>
                <a:ext cx="3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301"/>
              <p:cNvSpPr>
                <a:spLocks noChangeShapeType="1"/>
              </p:cNvSpPr>
              <p:nvPr/>
            </p:nvSpPr>
            <p:spPr bwMode="auto">
              <a:xfrm flipV="1">
                <a:off x="2685" y="1697"/>
                <a:ext cx="36" cy="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302"/>
              <p:cNvSpPr>
                <a:spLocks noChangeShapeType="1"/>
              </p:cNvSpPr>
              <p:nvPr/>
            </p:nvSpPr>
            <p:spPr bwMode="auto">
              <a:xfrm flipV="1">
                <a:off x="2721" y="1667"/>
                <a:ext cx="36" cy="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Line 303"/>
              <p:cNvSpPr>
                <a:spLocks noChangeShapeType="1"/>
              </p:cNvSpPr>
              <p:nvPr/>
            </p:nvSpPr>
            <p:spPr bwMode="auto">
              <a:xfrm flipV="1">
                <a:off x="2757" y="1649"/>
                <a:ext cx="30" cy="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304"/>
              <p:cNvSpPr>
                <a:spLocks noChangeShapeType="1"/>
              </p:cNvSpPr>
              <p:nvPr/>
            </p:nvSpPr>
            <p:spPr bwMode="auto">
              <a:xfrm flipV="1">
                <a:off x="2787" y="1643"/>
                <a:ext cx="36" cy="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305"/>
              <p:cNvSpPr>
                <a:spLocks noChangeShapeType="1"/>
              </p:cNvSpPr>
              <p:nvPr/>
            </p:nvSpPr>
            <p:spPr bwMode="auto">
              <a:xfrm>
                <a:off x="2823" y="1643"/>
                <a:ext cx="36" cy="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306"/>
              <p:cNvSpPr>
                <a:spLocks noChangeShapeType="1"/>
              </p:cNvSpPr>
              <p:nvPr/>
            </p:nvSpPr>
            <p:spPr bwMode="auto">
              <a:xfrm>
                <a:off x="2859" y="1649"/>
                <a:ext cx="31" cy="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307"/>
              <p:cNvSpPr>
                <a:spLocks noChangeShapeType="1"/>
              </p:cNvSpPr>
              <p:nvPr/>
            </p:nvSpPr>
            <p:spPr bwMode="auto">
              <a:xfrm>
                <a:off x="2890" y="1667"/>
                <a:ext cx="36" cy="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308"/>
              <p:cNvSpPr>
                <a:spLocks noChangeShapeType="1"/>
              </p:cNvSpPr>
              <p:nvPr/>
            </p:nvSpPr>
            <p:spPr bwMode="auto">
              <a:xfrm>
                <a:off x="2926" y="1697"/>
                <a:ext cx="36" cy="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309"/>
              <p:cNvSpPr>
                <a:spLocks noChangeShapeType="1"/>
              </p:cNvSpPr>
              <p:nvPr/>
            </p:nvSpPr>
            <p:spPr bwMode="auto">
              <a:xfrm>
                <a:off x="2962" y="1739"/>
                <a:ext cx="3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310"/>
              <p:cNvSpPr>
                <a:spLocks noChangeShapeType="1"/>
              </p:cNvSpPr>
              <p:nvPr/>
            </p:nvSpPr>
            <p:spPr bwMode="auto">
              <a:xfrm>
                <a:off x="2992" y="1787"/>
                <a:ext cx="36" cy="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311"/>
              <p:cNvSpPr>
                <a:spLocks noChangeShapeType="1"/>
              </p:cNvSpPr>
              <p:nvPr/>
            </p:nvSpPr>
            <p:spPr bwMode="auto">
              <a:xfrm>
                <a:off x="3028" y="1847"/>
                <a:ext cx="36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312"/>
              <p:cNvSpPr>
                <a:spLocks noChangeShapeType="1"/>
              </p:cNvSpPr>
              <p:nvPr/>
            </p:nvSpPr>
            <p:spPr bwMode="auto">
              <a:xfrm>
                <a:off x="3064" y="1913"/>
                <a:ext cx="30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313"/>
              <p:cNvSpPr>
                <a:spLocks noChangeShapeType="1"/>
              </p:cNvSpPr>
              <p:nvPr/>
            </p:nvSpPr>
            <p:spPr bwMode="auto">
              <a:xfrm>
                <a:off x="3094" y="1979"/>
                <a:ext cx="3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314"/>
              <p:cNvSpPr>
                <a:spLocks/>
              </p:cNvSpPr>
              <p:nvPr/>
            </p:nvSpPr>
            <p:spPr bwMode="auto">
              <a:xfrm>
                <a:off x="3130" y="2051"/>
                <a:ext cx="36" cy="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36"/>
                  </a:cxn>
                  <a:cxn ang="0">
                    <a:pos x="36" y="78"/>
                  </a:cxn>
                </a:cxnLst>
                <a:rect l="0" t="0" r="r" b="b"/>
                <a:pathLst>
                  <a:path w="36" h="78">
                    <a:moveTo>
                      <a:pt x="0" y="0"/>
                    </a:moveTo>
                    <a:lnTo>
                      <a:pt x="18" y="36"/>
                    </a:lnTo>
                    <a:lnTo>
                      <a:pt x="36" y="7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Line 315"/>
              <p:cNvSpPr>
                <a:spLocks noChangeShapeType="1"/>
              </p:cNvSpPr>
              <p:nvPr/>
            </p:nvSpPr>
            <p:spPr bwMode="auto">
              <a:xfrm>
                <a:off x="3166" y="2129"/>
                <a:ext cx="30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Freeform 316"/>
              <p:cNvSpPr>
                <a:spLocks/>
              </p:cNvSpPr>
              <p:nvPr/>
            </p:nvSpPr>
            <p:spPr bwMode="auto">
              <a:xfrm>
                <a:off x="3196" y="2202"/>
                <a:ext cx="37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36"/>
                  </a:cxn>
                  <a:cxn ang="0">
                    <a:pos x="37" y="72"/>
                  </a:cxn>
                </a:cxnLst>
                <a:rect l="0" t="0" r="r" b="b"/>
                <a:pathLst>
                  <a:path w="37" h="72">
                    <a:moveTo>
                      <a:pt x="0" y="0"/>
                    </a:moveTo>
                    <a:lnTo>
                      <a:pt x="19" y="36"/>
                    </a:lnTo>
                    <a:lnTo>
                      <a:pt x="37" y="7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Line 317"/>
              <p:cNvSpPr>
                <a:spLocks noChangeShapeType="1"/>
              </p:cNvSpPr>
              <p:nvPr/>
            </p:nvSpPr>
            <p:spPr bwMode="auto">
              <a:xfrm>
                <a:off x="3233" y="2274"/>
                <a:ext cx="3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Line 318"/>
              <p:cNvSpPr>
                <a:spLocks noChangeShapeType="1"/>
              </p:cNvSpPr>
              <p:nvPr/>
            </p:nvSpPr>
            <p:spPr bwMode="auto">
              <a:xfrm>
                <a:off x="3263" y="2346"/>
                <a:ext cx="36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Freeform 319"/>
              <p:cNvSpPr>
                <a:spLocks/>
              </p:cNvSpPr>
              <p:nvPr/>
            </p:nvSpPr>
            <p:spPr bwMode="auto">
              <a:xfrm>
                <a:off x="3299" y="2412"/>
                <a:ext cx="36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36"/>
                  </a:cxn>
                  <a:cxn ang="0">
                    <a:pos x="36" y="66"/>
                  </a:cxn>
                </a:cxnLst>
                <a:rect l="0" t="0" r="r" b="b"/>
                <a:pathLst>
                  <a:path w="36" h="66">
                    <a:moveTo>
                      <a:pt x="0" y="0"/>
                    </a:moveTo>
                    <a:lnTo>
                      <a:pt x="18" y="36"/>
                    </a:lnTo>
                    <a:lnTo>
                      <a:pt x="36" y="6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Freeform 320"/>
              <p:cNvSpPr>
                <a:spLocks/>
              </p:cNvSpPr>
              <p:nvPr/>
            </p:nvSpPr>
            <p:spPr bwMode="auto">
              <a:xfrm>
                <a:off x="3335" y="2478"/>
                <a:ext cx="30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30"/>
                  </a:cxn>
                  <a:cxn ang="0">
                    <a:pos x="30" y="54"/>
                  </a:cxn>
                </a:cxnLst>
                <a:rect l="0" t="0" r="r" b="b"/>
                <a:pathLst>
                  <a:path w="30" h="54">
                    <a:moveTo>
                      <a:pt x="0" y="0"/>
                    </a:moveTo>
                    <a:lnTo>
                      <a:pt x="12" y="30"/>
                    </a:lnTo>
                    <a:lnTo>
                      <a:pt x="30" y="5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Freeform 321"/>
              <p:cNvSpPr>
                <a:spLocks/>
              </p:cNvSpPr>
              <p:nvPr/>
            </p:nvSpPr>
            <p:spPr bwMode="auto">
              <a:xfrm>
                <a:off x="3365" y="2532"/>
                <a:ext cx="36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30"/>
                  </a:cxn>
                  <a:cxn ang="0">
                    <a:pos x="36" y="54"/>
                  </a:cxn>
                </a:cxnLst>
                <a:rect l="0" t="0" r="r" b="b"/>
                <a:pathLst>
                  <a:path w="36" h="54">
                    <a:moveTo>
                      <a:pt x="0" y="0"/>
                    </a:moveTo>
                    <a:lnTo>
                      <a:pt x="18" y="30"/>
                    </a:lnTo>
                    <a:lnTo>
                      <a:pt x="36" y="5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Freeform 322"/>
              <p:cNvSpPr>
                <a:spLocks/>
              </p:cNvSpPr>
              <p:nvPr/>
            </p:nvSpPr>
            <p:spPr bwMode="auto">
              <a:xfrm>
                <a:off x="3401" y="2586"/>
                <a:ext cx="36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24"/>
                  </a:cxn>
                  <a:cxn ang="0">
                    <a:pos x="36" y="42"/>
                  </a:cxn>
                </a:cxnLst>
                <a:rect l="0" t="0" r="r" b="b"/>
                <a:pathLst>
                  <a:path w="36" h="42">
                    <a:moveTo>
                      <a:pt x="0" y="0"/>
                    </a:moveTo>
                    <a:lnTo>
                      <a:pt x="18" y="24"/>
                    </a:lnTo>
                    <a:lnTo>
                      <a:pt x="36" y="4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Line 323"/>
              <p:cNvSpPr>
                <a:spLocks noChangeShapeType="1"/>
              </p:cNvSpPr>
              <p:nvPr/>
            </p:nvSpPr>
            <p:spPr bwMode="auto">
              <a:xfrm>
                <a:off x="3437" y="2628"/>
                <a:ext cx="30" cy="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Line 324"/>
              <p:cNvSpPr>
                <a:spLocks noChangeShapeType="1"/>
              </p:cNvSpPr>
              <p:nvPr/>
            </p:nvSpPr>
            <p:spPr bwMode="auto">
              <a:xfrm>
                <a:off x="3467" y="2670"/>
                <a:ext cx="36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Line 325"/>
              <p:cNvSpPr>
                <a:spLocks noChangeShapeType="1"/>
              </p:cNvSpPr>
              <p:nvPr/>
            </p:nvSpPr>
            <p:spPr bwMode="auto">
              <a:xfrm>
                <a:off x="3503" y="2706"/>
                <a:ext cx="37" cy="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Freeform 326"/>
              <p:cNvSpPr>
                <a:spLocks/>
              </p:cNvSpPr>
              <p:nvPr/>
            </p:nvSpPr>
            <p:spPr bwMode="auto">
              <a:xfrm>
                <a:off x="3540" y="2736"/>
                <a:ext cx="30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30" y="30"/>
                  </a:cxn>
                </a:cxnLst>
                <a:rect l="0" t="0" r="r" b="b"/>
                <a:pathLst>
                  <a:path w="30" h="30">
                    <a:moveTo>
                      <a:pt x="0" y="0"/>
                    </a:moveTo>
                    <a:lnTo>
                      <a:pt x="12" y="18"/>
                    </a:lnTo>
                    <a:lnTo>
                      <a:pt x="30" y="3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Freeform 327"/>
              <p:cNvSpPr>
                <a:spLocks/>
              </p:cNvSpPr>
              <p:nvPr/>
            </p:nvSpPr>
            <p:spPr bwMode="auto">
              <a:xfrm>
                <a:off x="3570" y="2766"/>
                <a:ext cx="36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2"/>
                  </a:cxn>
                  <a:cxn ang="0">
                    <a:pos x="36" y="18"/>
                  </a:cxn>
                </a:cxnLst>
                <a:rect l="0" t="0" r="r" b="b"/>
                <a:pathLst>
                  <a:path w="36" h="18">
                    <a:moveTo>
                      <a:pt x="0" y="0"/>
                    </a:moveTo>
                    <a:lnTo>
                      <a:pt x="18" y="12"/>
                    </a:lnTo>
                    <a:lnTo>
                      <a:pt x="36" y="18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Freeform 328"/>
              <p:cNvSpPr>
                <a:spLocks/>
              </p:cNvSpPr>
              <p:nvPr/>
            </p:nvSpPr>
            <p:spPr bwMode="auto">
              <a:xfrm>
                <a:off x="3606" y="2784"/>
                <a:ext cx="36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2"/>
                  </a:cxn>
                  <a:cxn ang="0">
                    <a:pos x="36" y="24"/>
                  </a:cxn>
                </a:cxnLst>
                <a:rect l="0" t="0" r="r" b="b"/>
                <a:pathLst>
                  <a:path w="36" h="24">
                    <a:moveTo>
                      <a:pt x="0" y="0"/>
                    </a:moveTo>
                    <a:lnTo>
                      <a:pt x="18" y="12"/>
                    </a:lnTo>
                    <a:lnTo>
                      <a:pt x="36" y="2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Freeform 329"/>
              <p:cNvSpPr>
                <a:spLocks/>
              </p:cNvSpPr>
              <p:nvPr/>
            </p:nvSpPr>
            <p:spPr bwMode="auto">
              <a:xfrm>
                <a:off x="3642" y="2808"/>
                <a:ext cx="30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6"/>
                  </a:cxn>
                  <a:cxn ang="0">
                    <a:pos x="30" y="12"/>
                  </a:cxn>
                </a:cxnLst>
                <a:rect l="0" t="0" r="r" b="b"/>
                <a:pathLst>
                  <a:path w="30" h="12">
                    <a:moveTo>
                      <a:pt x="0" y="0"/>
                    </a:moveTo>
                    <a:lnTo>
                      <a:pt x="12" y="6"/>
                    </a:lnTo>
                    <a:lnTo>
                      <a:pt x="30" y="12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Line 330"/>
              <p:cNvSpPr>
                <a:spLocks noChangeShapeType="1"/>
              </p:cNvSpPr>
              <p:nvPr/>
            </p:nvSpPr>
            <p:spPr bwMode="auto">
              <a:xfrm>
                <a:off x="3672" y="2820"/>
                <a:ext cx="36" cy="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Line 331"/>
              <p:cNvSpPr>
                <a:spLocks noChangeShapeType="1"/>
              </p:cNvSpPr>
              <p:nvPr/>
            </p:nvSpPr>
            <p:spPr bwMode="auto">
              <a:xfrm>
                <a:off x="3708" y="2832"/>
                <a:ext cx="36" cy="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Line 332"/>
              <p:cNvSpPr>
                <a:spLocks noChangeShapeType="1"/>
              </p:cNvSpPr>
              <p:nvPr/>
            </p:nvSpPr>
            <p:spPr bwMode="auto">
              <a:xfrm>
                <a:off x="3744" y="2844"/>
                <a:ext cx="30" cy="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Line 333"/>
              <p:cNvSpPr>
                <a:spLocks noChangeShapeType="1"/>
              </p:cNvSpPr>
              <p:nvPr/>
            </p:nvSpPr>
            <p:spPr bwMode="auto">
              <a:xfrm>
                <a:off x="3774" y="2850"/>
                <a:ext cx="36" cy="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334"/>
              <p:cNvSpPr>
                <a:spLocks noChangeShapeType="1"/>
              </p:cNvSpPr>
              <p:nvPr/>
            </p:nvSpPr>
            <p:spPr bwMode="auto">
              <a:xfrm>
                <a:off x="3810" y="2856"/>
                <a:ext cx="36" cy="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0" name="Line 335"/>
            <p:cNvSpPr>
              <a:spLocks noChangeShapeType="1"/>
            </p:cNvSpPr>
            <p:nvPr/>
          </p:nvSpPr>
          <p:spPr bwMode="auto">
            <a:xfrm>
              <a:off x="2140" y="828"/>
              <a:ext cx="0" cy="8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336"/>
            <p:cNvSpPr>
              <a:spLocks noChangeShapeType="1"/>
            </p:cNvSpPr>
            <p:nvPr/>
          </p:nvSpPr>
          <p:spPr bwMode="auto">
            <a:xfrm>
              <a:off x="2140" y="1684"/>
              <a:ext cx="22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2" name="Text Box 337"/>
          <p:cNvSpPr txBox="1">
            <a:spLocks noChangeArrowheads="1"/>
          </p:cNvSpPr>
          <p:nvPr/>
        </p:nvSpPr>
        <p:spPr bwMode="auto">
          <a:xfrm>
            <a:off x="7019925" y="2044694"/>
            <a:ext cx="739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>
                <a:latin typeface="Verdana" pitchFamily="34" charset="0"/>
              </a:rPr>
              <a:t>valeur</a:t>
            </a:r>
            <a:endParaRPr lang="en-US" sz="1400">
              <a:latin typeface="Verdana" pitchFamily="34" charset="0"/>
            </a:endParaRPr>
          </a:p>
        </p:txBody>
      </p:sp>
      <p:sp>
        <p:nvSpPr>
          <p:cNvPr id="73" name="Text Box 338"/>
          <p:cNvSpPr txBox="1">
            <a:spLocks noChangeArrowheads="1"/>
          </p:cNvSpPr>
          <p:nvPr/>
        </p:nvSpPr>
        <p:spPr bwMode="auto">
          <a:xfrm>
            <a:off x="3048000" y="942969"/>
            <a:ext cx="31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latin typeface="Comic Sans MS" pitchFamily="66" charset="0"/>
              </a:rPr>
              <a:t>f</a:t>
            </a:r>
            <a:endParaRPr lang="en-US" sz="2000">
              <a:latin typeface="Comic Sans MS" pitchFamily="66" charset="0"/>
            </a:endParaRPr>
          </a:p>
        </p:txBody>
      </p:sp>
      <p:grpSp>
        <p:nvGrpSpPr>
          <p:cNvPr id="74" name="Group 339"/>
          <p:cNvGrpSpPr>
            <a:grpSpLocks/>
          </p:cNvGrpSpPr>
          <p:nvPr/>
        </p:nvGrpSpPr>
        <p:grpSpPr bwMode="auto">
          <a:xfrm>
            <a:off x="4906963" y="1285888"/>
            <a:ext cx="355600" cy="498475"/>
            <a:chOff x="945" y="1392"/>
            <a:chExt cx="652" cy="2291"/>
          </a:xfrm>
        </p:grpSpPr>
        <p:sp>
          <p:nvSpPr>
            <p:cNvPr id="75" name="Freeform 340"/>
            <p:cNvSpPr>
              <a:spLocks/>
            </p:cNvSpPr>
            <p:nvPr/>
          </p:nvSpPr>
          <p:spPr bwMode="auto">
            <a:xfrm>
              <a:off x="1152" y="1584"/>
              <a:ext cx="172" cy="159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2" y="45"/>
                </a:cxn>
                <a:cxn ang="0">
                  <a:pos x="38" y="62"/>
                </a:cxn>
                <a:cxn ang="0">
                  <a:pos x="58" y="82"/>
                </a:cxn>
                <a:cxn ang="0">
                  <a:pos x="73" y="101"/>
                </a:cxn>
                <a:cxn ang="0">
                  <a:pos x="74" y="90"/>
                </a:cxn>
                <a:cxn ang="0">
                  <a:pos x="73" y="69"/>
                </a:cxn>
                <a:cxn ang="0">
                  <a:pos x="65" y="37"/>
                </a:cxn>
                <a:cxn ang="0">
                  <a:pos x="50" y="0"/>
                </a:cxn>
                <a:cxn ang="0">
                  <a:pos x="92" y="28"/>
                </a:cxn>
                <a:cxn ang="0">
                  <a:pos x="91" y="64"/>
                </a:cxn>
                <a:cxn ang="0">
                  <a:pos x="92" y="97"/>
                </a:cxn>
                <a:cxn ang="0">
                  <a:pos x="98" y="127"/>
                </a:cxn>
                <a:cxn ang="0">
                  <a:pos x="109" y="140"/>
                </a:cxn>
                <a:cxn ang="0">
                  <a:pos x="127" y="129"/>
                </a:cxn>
                <a:cxn ang="0">
                  <a:pos x="138" y="114"/>
                </a:cxn>
                <a:cxn ang="0">
                  <a:pos x="150" y="98"/>
                </a:cxn>
                <a:cxn ang="0">
                  <a:pos x="155" y="91"/>
                </a:cxn>
                <a:cxn ang="0">
                  <a:pos x="162" y="97"/>
                </a:cxn>
                <a:cxn ang="0">
                  <a:pos x="175" y="105"/>
                </a:cxn>
                <a:cxn ang="0">
                  <a:pos x="186" y="115"/>
                </a:cxn>
                <a:cxn ang="0">
                  <a:pos x="184" y="121"/>
                </a:cxn>
                <a:cxn ang="0">
                  <a:pos x="171" y="125"/>
                </a:cxn>
                <a:cxn ang="0">
                  <a:pos x="157" y="127"/>
                </a:cxn>
                <a:cxn ang="0">
                  <a:pos x="145" y="133"/>
                </a:cxn>
                <a:cxn ang="0">
                  <a:pos x="135" y="137"/>
                </a:cxn>
                <a:cxn ang="0">
                  <a:pos x="126" y="143"/>
                </a:cxn>
                <a:cxn ang="0">
                  <a:pos x="118" y="148"/>
                </a:cxn>
                <a:cxn ang="0">
                  <a:pos x="112" y="155"/>
                </a:cxn>
                <a:cxn ang="0">
                  <a:pos x="99" y="145"/>
                </a:cxn>
                <a:cxn ang="0">
                  <a:pos x="72" y="118"/>
                </a:cxn>
                <a:cxn ang="0">
                  <a:pos x="43" y="93"/>
                </a:cxn>
                <a:cxn ang="0">
                  <a:pos x="14" y="73"/>
                </a:cxn>
              </a:cxnLst>
              <a:rect l="0" t="0" r="r" b="b"/>
              <a:pathLst>
                <a:path w="193" h="159">
                  <a:moveTo>
                    <a:pt x="0" y="66"/>
                  </a:moveTo>
                  <a:lnTo>
                    <a:pt x="14" y="37"/>
                  </a:lnTo>
                  <a:lnTo>
                    <a:pt x="15" y="39"/>
                  </a:lnTo>
                  <a:lnTo>
                    <a:pt x="22" y="45"/>
                  </a:lnTo>
                  <a:lnTo>
                    <a:pt x="28" y="52"/>
                  </a:lnTo>
                  <a:lnTo>
                    <a:pt x="38" y="62"/>
                  </a:lnTo>
                  <a:lnTo>
                    <a:pt x="48" y="72"/>
                  </a:lnTo>
                  <a:lnTo>
                    <a:pt x="58" y="82"/>
                  </a:lnTo>
                  <a:lnTo>
                    <a:pt x="66" y="92"/>
                  </a:lnTo>
                  <a:lnTo>
                    <a:pt x="73" y="101"/>
                  </a:lnTo>
                  <a:lnTo>
                    <a:pt x="73" y="97"/>
                  </a:lnTo>
                  <a:lnTo>
                    <a:pt x="74" y="90"/>
                  </a:lnTo>
                  <a:lnTo>
                    <a:pt x="73" y="81"/>
                  </a:lnTo>
                  <a:lnTo>
                    <a:pt x="73" y="69"/>
                  </a:lnTo>
                  <a:lnTo>
                    <a:pt x="70" y="55"/>
                  </a:lnTo>
                  <a:lnTo>
                    <a:pt x="65" y="37"/>
                  </a:lnTo>
                  <a:lnTo>
                    <a:pt x="58" y="20"/>
                  </a:lnTo>
                  <a:lnTo>
                    <a:pt x="50" y="0"/>
                  </a:lnTo>
                  <a:lnTo>
                    <a:pt x="92" y="7"/>
                  </a:lnTo>
                  <a:lnTo>
                    <a:pt x="92" y="28"/>
                  </a:lnTo>
                  <a:lnTo>
                    <a:pt x="91" y="47"/>
                  </a:lnTo>
                  <a:lnTo>
                    <a:pt x="91" y="64"/>
                  </a:lnTo>
                  <a:lnTo>
                    <a:pt x="91" y="81"/>
                  </a:lnTo>
                  <a:lnTo>
                    <a:pt x="92" y="97"/>
                  </a:lnTo>
                  <a:lnTo>
                    <a:pt x="96" y="112"/>
                  </a:lnTo>
                  <a:lnTo>
                    <a:pt x="98" y="127"/>
                  </a:lnTo>
                  <a:lnTo>
                    <a:pt x="102" y="145"/>
                  </a:lnTo>
                  <a:lnTo>
                    <a:pt x="109" y="140"/>
                  </a:lnTo>
                  <a:lnTo>
                    <a:pt x="118" y="135"/>
                  </a:lnTo>
                  <a:lnTo>
                    <a:pt x="127" y="129"/>
                  </a:lnTo>
                  <a:lnTo>
                    <a:pt x="132" y="121"/>
                  </a:lnTo>
                  <a:lnTo>
                    <a:pt x="138" y="114"/>
                  </a:lnTo>
                  <a:lnTo>
                    <a:pt x="145" y="107"/>
                  </a:lnTo>
                  <a:lnTo>
                    <a:pt x="150" y="98"/>
                  </a:lnTo>
                  <a:lnTo>
                    <a:pt x="153" y="90"/>
                  </a:lnTo>
                  <a:lnTo>
                    <a:pt x="155" y="91"/>
                  </a:lnTo>
                  <a:lnTo>
                    <a:pt x="157" y="93"/>
                  </a:lnTo>
                  <a:lnTo>
                    <a:pt x="162" y="97"/>
                  </a:lnTo>
                  <a:lnTo>
                    <a:pt x="167" y="100"/>
                  </a:lnTo>
                  <a:lnTo>
                    <a:pt x="175" y="105"/>
                  </a:lnTo>
                  <a:lnTo>
                    <a:pt x="181" y="110"/>
                  </a:lnTo>
                  <a:lnTo>
                    <a:pt x="186" y="115"/>
                  </a:lnTo>
                  <a:lnTo>
                    <a:pt x="192" y="120"/>
                  </a:lnTo>
                  <a:lnTo>
                    <a:pt x="184" y="121"/>
                  </a:lnTo>
                  <a:lnTo>
                    <a:pt x="176" y="122"/>
                  </a:lnTo>
                  <a:lnTo>
                    <a:pt x="171" y="125"/>
                  </a:lnTo>
                  <a:lnTo>
                    <a:pt x="163" y="126"/>
                  </a:lnTo>
                  <a:lnTo>
                    <a:pt x="157" y="127"/>
                  </a:lnTo>
                  <a:lnTo>
                    <a:pt x="150" y="130"/>
                  </a:lnTo>
                  <a:lnTo>
                    <a:pt x="145" y="133"/>
                  </a:lnTo>
                  <a:lnTo>
                    <a:pt x="140" y="135"/>
                  </a:lnTo>
                  <a:lnTo>
                    <a:pt x="135" y="137"/>
                  </a:lnTo>
                  <a:lnTo>
                    <a:pt x="129" y="140"/>
                  </a:lnTo>
                  <a:lnTo>
                    <a:pt x="126" y="143"/>
                  </a:lnTo>
                  <a:lnTo>
                    <a:pt x="120" y="145"/>
                  </a:lnTo>
                  <a:lnTo>
                    <a:pt x="118" y="148"/>
                  </a:lnTo>
                  <a:lnTo>
                    <a:pt x="114" y="151"/>
                  </a:lnTo>
                  <a:lnTo>
                    <a:pt x="112" y="155"/>
                  </a:lnTo>
                  <a:lnTo>
                    <a:pt x="109" y="158"/>
                  </a:lnTo>
                  <a:lnTo>
                    <a:pt x="99" y="145"/>
                  </a:lnTo>
                  <a:lnTo>
                    <a:pt x="85" y="132"/>
                  </a:lnTo>
                  <a:lnTo>
                    <a:pt x="72" y="118"/>
                  </a:lnTo>
                  <a:lnTo>
                    <a:pt x="57" y="106"/>
                  </a:lnTo>
                  <a:lnTo>
                    <a:pt x="43" y="93"/>
                  </a:lnTo>
                  <a:lnTo>
                    <a:pt x="27" y="82"/>
                  </a:lnTo>
                  <a:lnTo>
                    <a:pt x="14" y="73"/>
                  </a:lnTo>
                  <a:lnTo>
                    <a:pt x="0" y="66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76" name="Group 341"/>
            <p:cNvGrpSpPr>
              <a:grpSpLocks/>
            </p:cNvGrpSpPr>
            <p:nvPr/>
          </p:nvGrpSpPr>
          <p:grpSpPr bwMode="auto">
            <a:xfrm>
              <a:off x="945" y="1477"/>
              <a:ext cx="652" cy="2206"/>
              <a:chOff x="945" y="1477"/>
              <a:chExt cx="652" cy="2206"/>
            </a:xfrm>
          </p:grpSpPr>
          <p:sp>
            <p:nvSpPr>
              <p:cNvPr id="80" name="Freeform 342"/>
              <p:cNvSpPr>
                <a:spLocks/>
              </p:cNvSpPr>
              <p:nvPr/>
            </p:nvSpPr>
            <p:spPr bwMode="auto">
              <a:xfrm>
                <a:off x="1189" y="1477"/>
                <a:ext cx="75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6"/>
                  </a:cxn>
                  <a:cxn ang="0">
                    <a:pos x="0" y="356"/>
                  </a:cxn>
                  <a:cxn ang="0">
                    <a:pos x="0" y="337"/>
                  </a:cxn>
                  <a:cxn ang="0">
                    <a:pos x="0" y="328"/>
                  </a:cxn>
                  <a:cxn ang="0">
                    <a:pos x="0" y="309"/>
                  </a:cxn>
                  <a:cxn ang="0">
                    <a:pos x="0" y="290"/>
                  </a:cxn>
                  <a:cxn ang="0">
                    <a:pos x="0" y="272"/>
                  </a:cxn>
                  <a:cxn ang="0">
                    <a:pos x="0" y="253"/>
                  </a:cxn>
                  <a:cxn ang="0">
                    <a:pos x="0" y="234"/>
                  </a:cxn>
                  <a:cxn ang="0">
                    <a:pos x="6" y="215"/>
                  </a:cxn>
                  <a:cxn ang="0">
                    <a:pos x="12" y="197"/>
                  </a:cxn>
                  <a:cxn ang="0">
                    <a:pos x="12" y="168"/>
                  </a:cxn>
                  <a:cxn ang="0">
                    <a:pos x="19" y="159"/>
                  </a:cxn>
                  <a:cxn ang="0">
                    <a:pos x="19" y="150"/>
                  </a:cxn>
                  <a:cxn ang="0">
                    <a:pos x="25" y="140"/>
                  </a:cxn>
                  <a:cxn ang="0">
                    <a:pos x="25" y="131"/>
                  </a:cxn>
                  <a:cxn ang="0">
                    <a:pos x="31" y="131"/>
                  </a:cxn>
                  <a:cxn ang="0">
                    <a:pos x="31" y="122"/>
                  </a:cxn>
                  <a:cxn ang="0">
                    <a:pos x="38" y="112"/>
                  </a:cxn>
                  <a:cxn ang="0">
                    <a:pos x="44" y="103"/>
                  </a:cxn>
                  <a:cxn ang="0">
                    <a:pos x="57" y="84"/>
                  </a:cxn>
                  <a:cxn ang="0">
                    <a:pos x="63" y="75"/>
                  </a:cxn>
                  <a:cxn ang="0">
                    <a:pos x="70" y="65"/>
                  </a:cxn>
                  <a:cxn ang="0">
                    <a:pos x="76" y="56"/>
                  </a:cxn>
                  <a:cxn ang="0">
                    <a:pos x="83" y="46"/>
                  </a:cxn>
                  <a:cxn ang="0">
                    <a:pos x="83" y="28"/>
                  </a:cxn>
                  <a:cxn ang="0">
                    <a:pos x="83" y="18"/>
                  </a:cxn>
                  <a:cxn ang="0">
                    <a:pos x="83" y="9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56"/>
                  </a:cxn>
                  <a:cxn ang="0">
                    <a:pos x="70" y="122"/>
                  </a:cxn>
                  <a:cxn ang="0">
                    <a:pos x="70" y="140"/>
                  </a:cxn>
                  <a:cxn ang="0">
                    <a:pos x="63" y="178"/>
                  </a:cxn>
                  <a:cxn ang="0">
                    <a:pos x="63" y="187"/>
                  </a:cxn>
                  <a:cxn ang="0">
                    <a:pos x="57" y="206"/>
                  </a:cxn>
                  <a:cxn ang="0">
                    <a:pos x="57" y="225"/>
                  </a:cxn>
                  <a:cxn ang="0">
                    <a:pos x="51" y="234"/>
                  </a:cxn>
                  <a:cxn ang="0">
                    <a:pos x="51" y="244"/>
                  </a:cxn>
                  <a:cxn ang="0">
                    <a:pos x="44" y="272"/>
                  </a:cxn>
                  <a:cxn ang="0">
                    <a:pos x="38" y="281"/>
                  </a:cxn>
                  <a:cxn ang="0">
                    <a:pos x="38" y="290"/>
                  </a:cxn>
                  <a:cxn ang="0">
                    <a:pos x="31" y="300"/>
                  </a:cxn>
                  <a:cxn ang="0">
                    <a:pos x="31" y="309"/>
                  </a:cxn>
                  <a:cxn ang="0">
                    <a:pos x="25" y="319"/>
                  </a:cxn>
                  <a:cxn ang="0">
                    <a:pos x="19" y="328"/>
                  </a:cxn>
                  <a:cxn ang="0">
                    <a:pos x="12" y="337"/>
                  </a:cxn>
                  <a:cxn ang="0">
                    <a:pos x="12" y="347"/>
                  </a:cxn>
                  <a:cxn ang="0">
                    <a:pos x="6" y="356"/>
                  </a:cxn>
                  <a:cxn ang="0">
                    <a:pos x="0" y="356"/>
                  </a:cxn>
                  <a:cxn ang="0">
                    <a:pos x="0" y="366"/>
                  </a:cxn>
                </a:cxnLst>
                <a:rect l="0" t="0" r="r" b="b"/>
                <a:pathLst>
                  <a:path w="84" h="367">
                    <a:moveTo>
                      <a:pt x="0" y="366"/>
                    </a:moveTo>
                    <a:lnTo>
                      <a:pt x="0" y="366"/>
                    </a:lnTo>
                    <a:lnTo>
                      <a:pt x="0" y="356"/>
                    </a:lnTo>
                    <a:lnTo>
                      <a:pt x="0" y="337"/>
                    </a:lnTo>
                    <a:lnTo>
                      <a:pt x="0" y="328"/>
                    </a:lnTo>
                    <a:lnTo>
                      <a:pt x="0" y="309"/>
                    </a:lnTo>
                    <a:lnTo>
                      <a:pt x="0" y="290"/>
                    </a:lnTo>
                    <a:lnTo>
                      <a:pt x="0" y="272"/>
                    </a:lnTo>
                    <a:lnTo>
                      <a:pt x="0" y="253"/>
                    </a:lnTo>
                    <a:lnTo>
                      <a:pt x="0" y="234"/>
                    </a:lnTo>
                    <a:lnTo>
                      <a:pt x="6" y="215"/>
                    </a:lnTo>
                    <a:lnTo>
                      <a:pt x="12" y="197"/>
                    </a:lnTo>
                    <a:lnTo>
                      <a:pt x="12" y="168"/>
                    </a:lnTo>
                    <a:lnTo>
                      <a:pt x="19" y="159"/>
                    </a:lnTo>
                    <a:lnTo>
                      <a:pt x="19" y="150"/>
                    </a:lnTo>
                    <a:lnTo>
                      <a:pt x="25" y="140"/>
                    </a:lnTo>
                    <a:lnTo>
                      <a:pt x="25" y="131"/>
                    </a:lnTo>
                    <a:lnTo>
                      <a:pt x="31" y="131"/>
                    </a:lnTo>
                    <a:lnTo>
                      <a:pt x="31" y="122"/>
                    </a:lnTo>
                    <a:lnTo>
                      <a:pt x="38" y="112"/>
                    </a:lnTo>
                    <a:lnTo>
                      <a:pt x="44" y="103"/>
                    </a:lnTo>
                    <a:lnTo>
                      <a:pt x="57" y="84"/>
                    </a:lnTo>
                    <a:lnTo>
                      <a:pt x="63" y="75"/>
                    </a:lnTo>
                    <a:lnTo>
                      <a:pt x="70" y="65"/>
                    </a:lnTo>
                    <a:lnTo>
                      <a:pt x="76" y="56"/>
                    </a:lnTo>
                    <a:lnTo>
                      <a:pt x="83" y="4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3" y="9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56"/>
                    </a:lnTo>
                    <a:lnTo>
                      <a:pt x="70" y="122"/>
                    </a:lnTo>
                    <a:lnTo>
                      <a:pt x="70" y="140"/>
                    </a:lnTo>
                    <a:lnTo>
                      <a:pt x="63" y="178"/>
                    </a:lnTo>
                    <a:lnTo>
                      <a:pt x="63" y="187"/>
                    </a:lnTo>
                    <a:lnTo>
                      <a:pt x="57" y="206"/>
                    </a:lnTo>
                    <a:lnTo>
                      <a:pt x="57" y="225"/>
                    </a:lnTo>
                    <a:lnTo>
                      <a:pt x="51" y="234"/>
                    </a:lnTo>
                    <a:lnTo>
                      <a:pt x="51" y="244"/>
                    </a:lnTo>
                    <a:lnTo>
                      <a:pt x="44" y="272"/>
                    </a:lnTo>
                    <a:lnTo>
                      <a:pt x="38" y="281"/>
                    </a:lnTo>
                    <a:lnTo>
                      <a:pt x="38" y="290"/>
                    </a:lnTo>
                    <a:lnTo>
                      <a:pt x="31" y="300"/>
                    </a:lnTo>
                    <a:lnTo>
                      <a:pt x="31" y="309"/>
                    </a:lnTo>
                    <a:lnTo>
                      <a:pt x="25" y="319"/>
                    </a:lnTo>
                    <a:lnTo>
                      <a:pt x="19" y="328"/>
                    </a:lnTo>
                    <a:lnTo>
                      <a:pt x="12" y="337"/>
                    </a:lnTo>
                    <a:lnTo>
                      <a:pt x="12" y="347"/>
                    </a:lnTo>
                    <a:lnTo>
                      <a:pt x="6" y="356"/>
                    </a:lnTo>
                    <a:lnTo>
                      <a:pt x="0" y="356"/>
                    </a:lnTo>
                    <a:lnTo>
                      <a:pt x="0" y="366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" name="Freeform 343"/>
              <p:cNvSpPr>
                <a:spLocks/>
              </p:cNvSpPr>
              <p:nvPr/>
            </p:nvSpPr>
            <p:spPr bwMode="auto">
              <a:xfrm>
                <a:off x="1136" y="2756"/>
                <a:ext cx="74" cy="453"/>
              </a:xfrm>
              <a:custGeom>
                <a:avLst/>
                <a:gdLst/>
                <a:ahLst/>
                <a:cxnLst>
                  <a:cxn ang="0">
                    <a:pos x="82" y="395"/>
                  </a:cxn>
                  <a:cxn ang="0">
                    <a:pos x="82" y="395"/>
                  </a:cxn>
                  <a:cxn ang="0">
                    <a:pos x="75" y="395"/>
                  </a:cxn>
                  <a:cxn ang="0">
                    <a:pos x="75" y="405"/>
                  </a:cxn>
                  <a:cxn ang="0">
                    <a:pos x="69" y="405"/>
                  </a:cxn>
                  <a:cxn ang="0">
                    <a:pos x="69" y="414"/>
                  </a:cxn>
                  <a:cxn ang="0">
                    <a:pos x="63" y="423"/>
                  </a:cxn>
                  <a:cxn ang="0">
                    <a:pos x="63" y="433"/>
                  </a:cxn>
                  <a:cxn ang="0">
                    <a:pos x="63" y="442"/>
                  </a:cxn>
                  <a:cxn ang="0">
                    <a:pos x="63" y="452"/>
                  </a:cxn>
                  <a:cxn ang="0">
                    <a:pos x="63" y="442"/>
                  </a:cxn>
                  <a:cxn ang="0">
                    <a:pos x="63" y="433"/>
                  </a:cxn>
                  <a:cxn ang="0">
                    <a:pos x="63" y="423"/>
                  </a:cxn>
                  <a:cxn ang="0">
                    <a:pos x="56" y="405"/>
                  </a:cxn>
                  <a:cxn ang="0">
                    <a:pos x="56" y="395"/>
                  </a:cxn>
                  <a:cxn ang="0">
                    <a:pos x="50" y="385"/>
                  </a:cxn>
                  <a:cxn ang="0">
                    <a:pos x="44" y="367"/>
                  </a:cxn>
                  <a:cxn ang="0">
                    <a:pos x="44" y="357"/>
                  </a:cxn>
                  <a:cxn ang="0">
                    <a:pos x="37" y="348"/>
                  </a:cxn>
                  <a:cxn ang="0">
                    <a:pos x="31" y="329"/>
                  </a:cxn>
                  <a:cxn ang="0">
                    <a:pos x="25" y="320"/>
                  </a:cxn>
                  <a:cxn ang="0">
                    <a:pos x="12" y="301"/>
                  </a:cxn>
                  <a:cxn ang="0">
                    <a:pos x="12" y="292"/>
                  </a:cxn>
                  <a:cxn ang="0">
                    <a:pos x="6" y="272"/>
                  </a:cxn>
                  <a:cxn ang="0">
                    <a:pos x="6" y="263"/>
                  </a:cxn>
                  <a:cxn ang="0">
                    <a:pos x="6" y="254"/>
                  </a:cxn>
                  <a:cxn ang="0">
                    <a:pos x="6" y="244"/>
                  </a:cxn>
                  <a:cxn ang="0">
                    <a:pos x="0" y="235"/>
                  </a:cxn>
                  <a:cxn ang="0">
                    <a:pos x="0" y="226"/>
                  </a:cxn>
                  <a:cxn ang="0">
                    <a:pos x="6" y="216"/>
                  </a:cxn>
                  <a:cxn ang="0">
                    <a:pos x="6" y="197"/>
                  </a:cxn>
                  <a:cxn ang="0">
                    <a:pos x="6" y="188"/>
                  </a:cxn>
                  <a:cxn ang="0">
                    <a:pos x="12" y="179"/>
                  </a:cxn>
                  <a:cxn ang="0">
                    <a:pos x="12" y="169"/>
                  </a:cxn>
                  <a:cxn ang="0">
                    <a:pos x="18" y="169"/>
                  </a:cxn>
                  <a:cxn ang="0">
                    <a:pos x="18" y="159"/>
                  </a:cxn>
                  <a:cxn ang="0">
                    <a:pos x="18" y="150"/>
                  </a:cxn>
                  <a:cxn ang="0">
                    <a:pos x="25" y="141"/>
                  </a:cxn>
                  <a:cxn ang="0">
                    <a:pos x="25" y="131"/>
                  </a:cxn>
                  <a:cxn ang="0">
                    <a:pos x="31" y="122"/>
                  </a:cxn>
                  <a:cxn ang="0">
                    <a:pos x="31" y="113"/>
                  </a:cxn>
                  <a:cxn ang="0">
                    <a:pos x="31" y="103"/>
                  </a:cxn>
                  <a:cxn ang="0">
                    <a:pos x="31" y="94"/>
                  </a:cxn>
                  <a:cxn ang="0">
                    <a:pos x="31" y="84"/>
                  </a:cxn>
                  <a:cxn ang="0">
                    <a:pos x="31" y="75"/>
                  </a:cxn>
                  <a:cxn ang="0">
                    <a:pos x="31" y="66"/>
                  </a:cxn>
                  <a:cxn ang="0">
                    <a:pos x="37" y="56"/>
                  </a:cxn>
                  <a:cxn ang="0">
                    <a:pos x="37" y="46"/>
                  </a:cxn>
                  <a:cxn ang="0">
                    <a:pos x="44" y="37"/>
                  </a:cxn>
                  <a:cxn ang="0">
                    <a:pos x="44" y="28"/>
                  </a:cxn>
                  <a:cxn ang="0">
                    <a:pos x="50" y="28"/>
                  </a:cxn>
                  <a:cxn ang="0">
                    <a:pos x="50" y="18"/>
                  </a:cxn>
                  <a:cxn ang="0">
                    <a:pos x="56" y="18"/>
                  </a:cxn>
                  <a:cxn ang="0">
                    <a:pos x="63" y="9"/>
                  </a:cxn>
                  <a:cxn ang="0">
                    <a:pos x="75" y="0"/>
                  </a:cxn>
                  <a:cxn ang="0">
                    <a:pos x="82" y="0"/>
                  </a:cxn>
                  <a:cxn ang="0">
                    <a:pos x="82" y="395"/>
                  </a:cxn>
                </a:cxnLst>
                <a:rect l="0" t="0" r="r" b="b"/>
                <a:pathLst>
                  <a:path w="83" h="453">
                    <a:moveTo>
                      <a:pt x="82" y="395"/>
                    </a:moveTo>
                    <a:lnTo>
                      <a:pt x="82" y="395"/>
                    </a:lnTo>
                    <a:lnTo>
                      <a:pt x="75" y="395"/>
                    </a:lnTo>
                    <a:lnTo>
                      <a:pt x="75" y="405"/>
                    </a:lnTo>
                    <a:lnTo>
                      <a:pt x="69" y="405"/>
                    </a:lnTo>
                    <a:lnTo>
                      <a:pt x="69" y="414"/>
                    </a:lnTo>
                    <a:lnTo>
                      <a:pt x="63" y="423"/>
                    </a:lnTo>
                    <a:lnTo>
                      <a:pt x="63" y="433"/>
                    </a:lnTo>
                    <a:lnTo>
                      <a:pt x="63" y="442"/>
                    </a:lnTo>
                    <a:lnTo>
                      <a:pt x="63" y="452"/>
                    </a:lnTo>
                    <a:lnTo>
                      <a:pt x="63" y="442"/>
                    </a:lnTo>
                    <a:lnTo>
                      <a:pt x="63" y="433"/>
                    </a:lnTo>
                    <a:lnTo>
                      <a:pt x="63" y="423"/>
                    </a:lnTo>
                    <a:lnTo>
                      <a:pt x="56" y="405"/>
                    </a:lnTo>
                    <a:lnTo>
                      <a:pt x="56" y="395"/>
                    </a:lnTo>
                    <a:lnTo>
                      <a:pt x="50" y="385"/>
                    </a:lnTo>
                    <a:lnTo>
                      <a:pt x="44" y="367"/>
                    </a:lnTo>
                    <a:lnTo>
                      <a:pt x="44" y="357"/>
                    </a:lnTo>
                    <a:lnTo>
                      <a:pt x="37" y="348"/>
                    </a:lnTo>
                    <a:lnTo>
                      <a:pt x="31" y="329"/>
                    </a:lnTo>
                    <a:lnTo>
                      <a:pt x="25" y="320"/>
                    </a:lnTo>
                    <a:lnTo>
                      <a:pt x="12" y="301"/>
                    </a:lnTo>
                    <a:lnTo>
                      <a:pt x="12" y="292"/>
                    </a:lnTo>
                    <a:lnTo>
                      <a:pt x="6" y="272"/>
                    </a:lnTo>
                    <a:lnTo>
                      <a:pt x="6" y="263"/>
                    </a:lnTo>
                    <a:lnTo>
                      <a:pt x="6" y="254"/>
                    </a:lnTo>
                    <a:lnTo>
                      <a:pt x="6" y="244"/>
                    </a:lnTo>
                    <a:lnTo>
                      <a:pt x="0" y="235"/>
                    </a:lnTo>
                    <a:lnTo>
                      <a:pt x="0" y="226"/>
                    </a:lnTo>
                    <a:lnTo>
                      <a:pt x="6" y="216"/>
                    </a:lnTo>
                    <a:lnTo>
                      <a:pt x="6" y="197"/>
                    </a:lnTo>
                    <a:lnTo>
                      <a:pt x="6" y="188"/>
                    </a:lnTo>
                    <a:lnTo>
                      <a:pt x="12" y="179"/>
                    </a:lnTo>
                    <a:lnTo>
                      <a:pt x="12" y="169"/>
                    </a:lnTo>
                    <a:lnTo>
                      <a:pt x="18" y="169"/>
                    </a:lnTo>
                    <a:lnTo>
                      <a:pt x="18" y="159"/>
                    </a:lnTo>
                    <a:lnTo>
                      <a:pt x="18" y="150"/>
                    </a:lnTo>
                    <a:lnTo>
                      <a:pt x="25" y="141"/>
                    </a:lnTo>
                    <a:lnTo>
                      <a:pt x="25" y="131"/>
                    </a:lnTo>
                    <a:lnTo>
                      <a:pt x="31" y="122"/>
                    </a:lnTo>
                    <a:lnTo>
                      <a:pt x="31" y="113"/>
                    </a:lnTo>
                    <a:lnTo>
                      <a:pt x="31" y="103"/>
                    </a:lnTo>
                    <a:lnTo>
                      <a:pt x="31" y="94"/>
                    </a:lnTo>
                    <a:lnTo>
                      <a:pt x="31" y="84"/>
                    </a:lnTo>
                    <a:lnTo>
                      <a:pt x="31" y="75"/>
                    </a:lnTo>
                    <a:lnTo>
                      <a:pt x="31" y="66"/>
                    </a:lnTo>
                    <a:lnTo>
                      <a:pt x="37" y="56"/>
                    </a:lnTo>
                    <a:lnTo>
                      <a:pt x="37" y="46"/>
                    </a:lnTo>
                    <a:lnTo>
                      <a:pt x="44" y="37"/>
                    </a:lnTo>
                    <a:lnTo>
                      <a:pt x="44" y="28"/>
                    </a:lnTo>
                    <a:lnTo>
                      <a:pt x="50" y="28"/>
                    </a:lnTo>
                    <a:lnTo>
                      <a:pt x="50" y="18"/>
                    </a:lnTo>
                    <a:lnTo>
                      <a:pt x="56" y="18"/>
                    </a:lnTo>
                    <a:lnTo>
                      <a:pt x="63" y="9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395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" name="Freeform 344"/>
              <p:cNvSpPr>
                <a:spLocks/>
              </p:cNvSpPr>
              <p:nvPr/>
            </p:nvSpPr>
            <p:spPr bwMode="auto">
              <a:xfrm>
                <a:off x="1409" y="2718"/>
                <a:ext cx="104" cy="4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25" y="9"/>
                  </a:cxn>
                  <a:cxn ang="0">
                    <a:pos x="32" y="18"/>
                  </a:cxn>
                  <a:cxn ang="0">
                    <a:pos x="51" y="37"/>
                  </a:cxn>
                  <a:cxn ang="0">
                    <a:pos x="71" y="74"/>
                  </a:cxn>
                  <a:cxn ang="0">
                    <a:pos x="83" y="94"/>
                  </a:cxn>
                  <a:cxn ang="0">
                    <a:pos x="90" y="121"/>
                  </a:cxn>
                  <a:cxn ang="0">
                    <a:pos x="96" y="149"/>
                  </a:cxn>
                  <a:cxn ang="0">
                    <a:pos x="102" y="197"/>
                  </a:cxn>
                  <a:cxn ang="0">
                    <a:pos x="109" y="244"/>
                  </a:cxn>
                  <a:cxn ang="0">
                    <a:pos x="109" y="262"/>
                  </a:cxn>
                  <a:cxn ang="0">
                    <a:pos x="116" y="290"/>
                  </a:cxn>
                  <a:cxn ang="0">
                    <a:pos x="109" y="319"/>
                  </a:cxn>
                  <a:cxn ang="0">
                    <a:pos x="109" y="357"/>
                  </a:cxn>
                  <a:cxn ang="0">
                    <a:pos x="102" y="375"/>
                  </a:cxn>
                  <a:cxn ang="0">
                    <a:pos x="96" y="403"/>
                  </a:cxn>
                  <a:cxn ang="0">
                    <a:pos x="90" y="432"/>
                  </a:cxn>
                  <a:cxn ang="0">
                    <a:pos x="90" y="365"/>
                  </a:cxn>
                  <a:cxn ang="0">
                    <a:pos x="90" y="310"/>
                  </a:cxn>
                  <a:cxn ang="0">
                    <a:pos x="83" y="282"/>
                  </a:cxn>
                  <a:cxn ang="0">
                    <a:pos x="77" y="253"/>
                  </a:cxn>
                  <a:cxn ang="0">
                    <a:pos x="71" y="216"/>
                  </a:cxn>
                  <a:cxn ang="0">
                    <a:pos x="58" y="187"/>
                  </a:cxn>
                  <a:cxn ang="0">
                    <a:pos x="51" y="169"/>
                  </a:cxn>
                  <a:cxn ang="0">
                    <a:pos x="38" y="149"/>
                  </a:cxn>
                  <a:cxn ang="0">
                    <a:pos x="19" y="131"/>
                  </a:cxn>
                  <a:cxn ang="0">
                    <a:pos x="13" y="121"/>
                  </a:cxn>
                  <a:cxn ang="0">
                    <a:pos x="0" y="103"/>
                  </a:cxn>
                  <a:cxn ang="0">
                    <a:pos x="0" y="84"/>
                  </a:cxn>
                  <a:cxn ang="0">
                    <a:pos x="0" y="56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17" h="43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9"/>
                    </a:lnTo>
                    <a:lnTo>
                      <a:pt x="25" y="9"/>
                    </a:lnTo>
                    <a:lnTo>
                      <a:pt x="25" y="18"/>
                    </a:lnTo>
                    <a:lnTo>
                      <a:pt x="32" y="18"/>
                    </a:lnTo>
                    <a:lnTo>
                      <a:pt x="38" y="18"/>
                    </a:lnTo>
                    <a:lnTo>
                      <a:pt x="51" y="37"/>
                    </a:lnTo>
                    <a:lnTo>
                      <a:pt x="64" y="56"/>
                    </a:lnTo>
                    <a:lnTo>
                      <a:pt x="71" y="74"/>
                    </a:lnTo>
                    <a:lnTo>
                      <a:pt x="77" y="84"/>
                    </a:lnTo>
                    <a:lnTo>
                      <a:pt x="83" y="94"/>
                    </a:lnTo>
                    <a:lnTo>
                      <a:pt x="83" y="103"/>
                    </a:lnTo>
                    <a:lnTo>
                      <a:pt x="90" y="121"/>
                    </a:lnTo>
                    <a:lnTo>
                      <a:pt x="90" y="131"/>
                    </a:lnTo>
                    <a:lnTo>
                      <a:pt x="96" y="149"/>
                    </a:lnTo>
                    <a:lnTo>
                      <a:pt x="96" y="169"/>
                    </a:lnTo>
                    <a:lnTo>
                      <a:pt x="102" y="197"/>
                    </a:lnTo>
                    <a:lnTo>
                      <a:pt x="109" y="234"/>
                    </a:lnTo>
                    <a:lnTo>
                      <a:pt x="109" y="244"/>
                    </a:lnTo>
                    <a:lnTo>
                      <a:pt x="109" y="253"/>
                    </a:lnTo>
                    <a:lnTo>
                      <a:pt x="109" y="262"/>
                    </a:lnTo>
                    <a:lnTo>
                      <a:pt x="116" y="282"/>
                    </a:lnTo>
                    <a:lnTo>
                      <a:pt x="116" y="290"/>
                    </a:lnTo>
                    <a:lnTo>
                      <a:pt x="116" y="300"/>
                    </a:lnTo>
                    <a:lnTo>
                      <a:pt x="109" y="319"/>
                    </a:lnTo>
                    <a:lnTo>
                      <a:pt x="109" y="328"/>
                    </a:lnTo>
                    <a:lnTo>
                      <a:pt x="109" y="357"/>
                    </a:lnTo>
                    <a:lnTo>
                      <a:pt x="102" y="365"/>
                    </a:lnTo>
                    <a:lnTo>
                      <a:pt x="102" y="375"/>
                    </a:lnTo>
                    <a:lnTo>
                      <a:pt x="102" y="394"/>
                    </a:lnTo>
                    <a:lnTo>
                      <a:pt x="96" y="403"/>
                    </a:lnTo>
                    <a:lnTo>
                      <a:pt x="96" y="413"/>
                    </a:lnTo>
                    <a:lnTo>
                      <a:pt x="90" y="432"/>
                    </a:lnTo>
                    <a:lnTo>
                      <a:pt x="90" y="394"/>
                    </a:lnTo>
                    <a:lnTo>
                      <a:pt x="90" y="365"/>
                    </a:lnTo>
                    <a:lnTo>
                      <a:pt x="90" y="328"/>
                    </a:lnTo>
                    <a:lnTo>
                      <a:pt x="90" y="310"/>
                    </a:lnTo>
                    <a:lnTo>
                      <a:pt x="83" y="300"/>
                    </a:lnTo>
                    <a:lnTo>
                      <a:pt x="83" y="282"/>
                    </a:lnTo>
                    <a:lnTo>
                      <a:pt x="83" y="262"/>
                    </a:lnTo>
                    <a:lnTo>
                      <a:pt x="77" y="253"/>
                    </a:lnTo>
                    <a:lnTo>
                      <a:pt x="71" y="234"/>
                    </a:lnTo>
                    <a:lnTo>
                      <a:pt x="71" y="216"/>
                    </a:lnTo>
                    <a:lnTo>
                      <a:pt x="64" y="206"/>
                    </a:lnTo>
                    <a:lnTo>
                      <a:pt x="58" y="187"/>
                    </a:lnTo>
                    <a:lnTo>
                      <a:pt x="51" y="178"/>
                    </a:lnTo>
                    <a:lnTo>
                      <a:pt x="51" y="169"/>
                    </a:lnTo>
                    <a:lnTo>
                      <a:pt x="44" y="159"/>
                    </a:lnTo>
                    <a:lnTo>
                      <a:pt x="38" y="149"/>
                    </a:lnTo>
                    <a:lnTo>
                      <a:pt x="32" y="141"/>
                    </a:lnTo>
                    <a:lnTo>
                      <a:pt x="19" y="131"/>
                    </a:lnTo>
                    <a:lnTo>
                      <a:pt x="13" y="131"/>
                    </a:lnTo>
                    <a:lnTo>
                      <a:pt x="13" y="121"/>
                    </a:lnTo>
                    <a:lnTo>
                      <a:pt x="6" y="112"/>
                    </a:lnTo>
                    <a:lnTo>
                      <a:pt x="0" y="103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" name="Freeform 345"/>
              <p:cNvSpPr>
                <a:spLocks/>
              </p:cNvSpPr>
              <p:nvPr/>
            </p:nvSpPr>
            <p:spPr bwMode="auto">
              <a:xfrm>
                <a:off x="1225" y="2671"/>
                <a:ext cx="179" cy="499"/>
              </a:xfrm>
              <a:custGeom>
                <a:avLst/>
                <a:gdLst/>
                <a:ahLst/>
                <a:cxnLst>
                  <a:cxn ang="0">
                    <a:pos x="201" y="46"/>
                  </a:cxn>
                  <a:cxn ang="0">
                    <a:pos x="194" y="37"/>
                  </a:cxn>
                  <a:cxn ang="0">
                    <a:pos x="187" y="28"/>
                  </a:cxn>
                  <a:cxn ang="0">
                    <a:pos x="174" y="18"/>
                  </a:cxn>
                  <a:cxn ang="0">
                    <a:pos x="161" y="9"/>
                  </a:cxn>
                  <a:cxn ang="0">
                    <a:pos x="148" y="0"/>
                  </a:cxn>
                  <a:cxn ang="0">
                    <a:pos x="135" y="0"/>
                  </a:cxn>
                  <a:cxn ang="0">
                    <a:pos x="123" y="9"/>
                  </a:cxn>
                  <a:cxn ang="0">
                    <a:pos x="103" y="18"/>
                  </a:cxn>
                  <a:cxn ang="0">
                    <a:pos x="90" y="18"/>
                  </a:cxn>
                  <a:cxn ang="0">
                    <a:pos x="71" y="18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9" y="28"/>
                  </a:cxn>
                  <a:cxn ang="0">
                    <a:pos x="19" y="46"/>
                  </a:cxn>
                  <a:cxn ang="0">
                    <a:pos x="13" y="65"/>
                  </a:cxn>
                  <a:cxn ang="0">
                    <a:pos x="0" y="65"/>
                  </a:cxn>
                  <a:cxn ang="0">
                    <a:pos x="0" y="488"/>
                  </a:cxn>
                  <a:cxn ang="0">
                    <a:pos x="13" y="479"/>
                  </a:cxn>
                  <a:cxn ang="0">
                    <a:pos x="19" y="460"/>
                  </a:cxn>
                  <a:cxn ang="0">
                    <a:pos x="32" y="432"/>
                  </a:cxn>
                  <a:cxn ang="0">
                    <a:pos x="32" y="385"/>
                  </a:cxn>
                  <a:cxn ang="0">
                    <a:pos x="39" y="347"/>
                  </a:cxn>
                  <a:cxn ang="0">
                    <a:pos x="39" y="329"/>
                  </a:cxn>
                  <a:cxn ang="0">
                    <a:pos x="39" y="300"/>
                  </a:cxn>
                  <a:cxn ang="0">
                    <a:pos x="39" y="253"/>
                  </a:cxn>
                  <a:cxn ang="0">
                    <a:pos x="39" y="225"/>
                  </a:cxn>
                  <a:cxn ang="0">
                    <a:pos x="45" y="216"/>
                  </a:cxn>
                  <a:cxn ang="0">
                    <a:pos x="52" y="206"/>
                  </a:cxn>
                  <a:cxn ang="0">
                    <a:pos x="58" y="188"/>
                  </a:cxn>
                  <a:cxn ang="0">
                    <a:pos x="77" y="168"/>
                  </a:cxn>
                  <a:cxn ang="0">
                    <a:pos x="90" y="160"/>
                  </a:cxn>
                  <a:cxn ang="0">
                    <a:pos x="103" y="150"/>
                  </a:cxn>
                  <a:cxn ang="0">
                    <a:pos x="116" y="140"/>
                  </a:cxn>
                  <a:cxn ang="0">
                    <a:pos x="129" y="122"/>
                  </a:cxn>
                  <a:cxn ang="0">
                    <a:pos x="142" y="94"/>
                  </a:cxn>
                  <a:cxn ang="0">
                    <a:pos x="155" y="74"/>
                  </a:cxn>
                  <a:cxn ang="0">
                    <a:pos x="174" y="65"/>
                  </a:cxn>
                  <a:cxn ang="0">
                    <a:pos x="187" y="56"/>
                  </a:cxn>
                  <a:cxn ang="0">
                    <a:pos x="201" y="46"/>
                  </a:cxn>
                </a:cxnLst>
                <a:rect l="0" t="0" r="r" b="b"/>
                <a:pathLst>
                  <a:path w="202" h="499">
                    <a:moveTo>
                      <a:pt x="201" y="46"/>
                    </a:moveTo>
                    <a:lnTo>
                      <a:pt x="201" y="46"/>
                    </a:lnTo>
                    <a:lnTo>
                      <a:pt x="201" y="37"/>
                    </a:lnTo>
                    <a:lnTo>
                      <a:pt x="194" y="37"/>
                    </a:lnTo>
                    <a:lnTo>
                      <a:pt x="194" y="28"/>
                    </a:lnTo>
                    <a:lnTo>
                      <a:pt x="187" y="28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8" y="9"/>
                    </a:lnTo>
                    <a:lnTo>
                      <a:pt x="161" y="9"/>
                    </a:lnTo>
                    <a:lnTo>
                      <a:pt x="155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3" y="9"/>
                    </a:lnTo>
                    <a:lnTo>
                      <a:pt x="110" y="9"/>
                    </a:lnTo>
                    <a:lnTo>
                      <a:pt x="103" y="18"/>
                    </a:lnTo>
                    <a:lnTo>
                      <a:pt x="97" y="18"/>
                    </a:lnTo>
                    <a:lnTo>
                      <a:pt x="90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18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45" y="28"/>
                    </a:lnTo>
                    <a:lnTo>
                      <a:pt x="39" y="28"/>
                    </a:lnTo>
                    <a:lnTo>
                      <a:pt x="26" y="37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498"/>
                    </a:lnTo>
                    <a:lnTo>
                      <a:pt x="0" y="488"/>
                    </a:lnTo>
                    <a:lnTo>
                      <a:pt x="6" y="488"/>
                    </a:lnTo>
                    <a:lnTo>
                      <a:pt x="13" y="479"/>
                    </a:lnTo>
                    <a:lnTo>
                      <a:pt x="19" y="469"/>
                    </a:lnTo>
                    <a:lnTo>
                      <a:pt x="19" y="460"/>
                    </a:lnTo>
                    <a:lnTo>
                      <a:pt x="26" y="451"/>
                    </a:lnTo>
                    <a:lnTo>
                      <a:pt x="32" y="432"/>
                    </a:lnTo>
                    <a:lnTo>
                      <a:pt x="32" y="403"/>
                    </a:lnTo>
                    <a:lnTo>
                      <a:pt x="32" y="385"/>
                    </a:lnTo>
                    <a:lnTo>
                      <a:pt x="39" y="357"/>
                    </a:lnTo>
                    <a:lnTo>
                      <a:pt x="39" y="347"/>
                    </a:lnTo>
                    <a:lnTo>
                      <a:pt x="39" y="337"/>
                    </a:lnTo>
                    <a:lnTo>
                      <a:pt x="39" y="329"/>
                    </a:lnTo>
                    <a:lnTo>
                      <a:pt x="39" y="319"/>
                    </a:lnTo>
                    <a:lnTo>
                      <a:pt x="39" y="300"/>
                    </a:lnTo>
                    <a:lnTo>
                      <a:pt x="39" y="272"/>
                    </a:lnTo>
                    <a:lnTo>
                      <a:pt x="39" y="253"/>
                    </a:lnTo>
                    <a:lnTo>
                      <a:pt x="39" y="244"/>
                    </a:lnTo>
                    <a:lnTo>
                      <a:pt x="39" y="225"/>
                    </a:lnTo>
                    <a:lnTo>
                      <a:pt x="45" y="225"/>
                    </a:lnTo>
                    <a:lnTo>
                      <a:pt x="45" y="216"/>
                    </a:lnTo>
                    <a:lnTo>
                      <a:pt x="45" y="206"/>
                    </a:lnTo>
                    <a:lnTo>
                      <a:pt x="52" y="206"/>
                    </a:lnTo>
                    <a:lnTo>
                      <a:pt x="52" y="197"/>
                    </a:lnTo>
                    <a:lnTo>
                      <a:pt x="58" y="188"/>
                    </a:lnTo>
                    <a:lnTo>
                      <a:pt x="65" y="178"/>
                    </a:lnTo>
                    <a:lnTo>
                      <a:pt x="77" y="168"/>
                    </a:lnTo>
                    <a:lnTo>
                      <a:pt x="84" y="168"/>
                    </a:lnTo>
                    <a:lnTo>
                      <a:pt x="90" y="160"/>
                    </a:lnTo>
                    <a:lnTo>
                      <a:pt x="97" y="160"/>
                    </a:lnTo>
                    <a:lnTo>
                      <a:pt x="103" y="150"/>
                    </a:lnTo>
                    <a:lnTo>
                      <a:pt x="110" y="150"/>
                    </a:lnTo>
                    <a:lnTo>
                      <a:pt x="116" y="140"/>
                    </a:lnTo>
                    <a:lnTo>
                      <a:pt x="123" y="131"/>
                    </a:lnTo>
                    <a:lnTo>
                      <a:pt x="129" y="122"/>
                    </a:lnTo>
                    <a:lnTo>
                      <a:pt x="142" y="103"/>
                    </a:lnTo>
                    <a:lnTo>
                      <a:pt x="142" y="94"/>
                    </a:lnTo>
                    <a:lnTo>
                      <a:pt x="148" y="84"/>
                    </a:lnTo>
                    <a:lnTo>
                      <a:pt x="155" y="74"/>
                    </a:lnTo>
                    <a:lnTo>
                      <a:pt x="168" y="65"/>
                    </a:lnTo>
                    <a:lnTo>
                      <a:pt x="174" y="65"/>
                    </a:lnTo>
                    <a:lnTo>
                      <a:pt x="181" y="56"/>
                    </a:lnTo>
                    <a:lnTo>
                      <a:pt x="187" y="56"/>
                    </a:lnTo>
                    <a:lnTo>
                      <a:pt x="194" y="46"/>
                    </a:lnTo>
                    <a:lnTo>
                      <a:pt x="201" y="46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" name="Freeform 346"/>
              <p:cNvSpPr>
                <a:spLocks/>
              </p:cNvSpPr>
              <p:nvPr/>
            </p:nvSpPr>
            <p:spPr bwMode="auto">
              <a:xfrm>
                <a:off x="1422" y="2747"/>
                <a:ext cx="84" cy="3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9" y="19"/>
                  </a:cxn>
                  <a:cxn ang="0">
                    <a:pos x="26" y="38"/>
                  </a:cxn>
                  <a:cxn ang="0">
                    <a:pos x="39" y="47"/>
                  </a:cxn>
                  <a:cxn ang="0">
                    <a:pos x="39" y="57"/>
                  </a:cxn>
                  <a:cxn ang="0">
                    <a:pos x="46" y="66"/>
                  </a:cxn>
                  <a:cxn ang="0">
                    <a:pos x="53" y="86"/>
                  </a:cxn>
                  <a:cxn ang="0">
                    <a:pos x="59" y="95"/>
                  </a:cxn>
                  <a:cxn ang="0">
                    <a:pos x="66" y="114"/>
                  </a:cxn>
                  <a:cxn ang="0">
                    <a:pos x="66" y="123"/>
                  </a:cxn>
                  <a:cxn ang="0">
                    <a:pos x="73" y="133"/>
                  </a:cxn>
                  <a:cxn ang="0">
                    <a:pos x="73" y="152"/>
                  </a:cxn>
                  <a:cxn ang="0">
                    <a:pos x="79" y="172"/>
                  </a:cxn>
                  <a:cxn ang="0">
                    <a:pos x="79" y="181"/>
                  </a:cxn>
                  <a:cxn ang="0">
                    <a:pos x="86" y="191"/>
                  </a:cxn>
                  <a:cxn ang="0">
                    <a:pos x="86" y="201"/>
                  </a:cxn>
                  <a:cxn ang="0">
                    <a:pos x="86" y="219"/>
                  </a:cxn>
                  <a:cxn ang="0">
                    <a:pos x="86" y="238"/>
                  </a:cxn>
                  <a:cxn ang="0">
                    <a:pos x="93" y="258"/>
                  </a:cxn>
                  <a:cxn ang="0">
                    <a:pos x="93" y="277"/>
                  </a:cxn>
                  <a:cxn ang="0">
                    <a:pos x="93" y="305"/>
                  </a:cxn>
                  <a:cxn ang="0">
                    <a:pos x="93" y="325"/>
                  </a:cxn>
                </a:cxnLst>
                <a:rect l="0" t="0" r="r" b="b"/>
                <a:pathLst>
                  <a:path w="94" h="326">
                    <a:moveTo>
                      <a:pt x="0" y="0"/>
                    </a:moveTo>
                    <a:lnTo>
                      <a:pt x="6" y="9"/>
                    </a:lnTo>
                    <a:lnTo>
                      <a:pt x="13" y="9"/>
                    </a:lnTo>
                    <a:lnTo>
                      <a:pt x="19" y="19"/>
                    </a:lnTo>
                    <a:lnTo>
                      <a:pt x="26" y="38"/>
                    </a:lnTo>
                    <a:lnTo>
                      <a:pt x="39" y="47"/>
                    </a:lnTo>
                    <a:lnTo>
                      <a:pt x="39" y="57"/>
                    </a:lnTo>
                    <a:lnTo>
                      <a:pt x="46" y="66"/>
                    </a:lnTo>
                    <a:lnTo>
                      <a:pt x="53" y="86"/>
                    </a:lnTo>
                    <a:lnTo>
                      <a:pt x="59" y="95"/>
                    </a:lnTo>
                    <a:lnTo>
                      <a:pt x="66" y="114"/>
                    </a:lnTo>
                    <a:lnTo>
                      <a:pt x="66" y="123"/>
                    </a:lnTo>
                    <a:lnTo>
                      <a:pt x="73" y="133"/>
                    </a:lnTo>
                    <a:lnTo>
                      <a:pt x="73" y="152"/>
                    </a:lnTo>
                    <a:lnTo>
                      <a:pt x="79" y="172"/>
                    </a:lnTo>
                    <a:lnTo>
                      <a:pt x="79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9"/>
                    </a:lnTo>
                    <a:lnTo>
                      <a:pt x="86" y="238"/>
                    </a:lnTo>
                    <a:lnTo>
                      <a:pt x="93" y="258"/>
                    </a:lnTo>
                    <a:lnTo>
                      <a:pt x="93" y="277"/>
                    </a:lnTo>
                    <a:lnTo>
                      <a:pt x="93" y="305"/>
                    </a:lnTo>
                    <a:lnTo>
                      <a:pt x="93" y="32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" name="Freeform 347"/>
              <p:cNvSpPr>
                <a:spLocks/>
              </p:cNvSpPr>
              <p:nvPr/>
            </p:nvSpPr>
            <p:spPr bwMode="auto">
              <a:xfrm>
                <a:off x="1202" y="2708"/>
                <a:ext cx="191" cy="269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07" y="0"/>
                  </a:cxn>
                  <a:cxn ang="0">
                    <a:pos x="200" y="0"/>
                  </a:cxn>
                  <a:cxn ang="0">
                    <a:pos x="193" y="0"/>
                  </a:cxn>
                  <a:cxn ang="0">
                    <a:pos x="180" y="0"/>
                  </a:cxn>
                  <a:cxn ang="0">
                    <a:pos x="167" y="9"/>
                  </a:cxn>
                  <a:cxn ang="0">
                    <a:pos x="153" y="9"/>
                  </a:cxn>
                  <a:cxn ang="0">
                    <a:pos x="147" y="9"/>
                  </a:cxn>
                  <a:cxn ang="0">
                    <a:pos x="140" y="19"/>
                  </a:cxn>
                  <a:cxn ang="0">
                    <a:pos x="127" y="19"/>
                  </a:cxn>
                  <a:cxn ang="0">
                    <a:pos x="120" y="28"/>
                  </a:cxn>
                  <a:cxn ang="0">
                    <a:pos x="113" y="28"/>
                  </a:cxn>
                  <a:cxn ang="0">
                    <a:pos x="107" y="28"/>
                  </a:cxn>
                  <a:cxn ang="0">
                    <a:pos x="93" y="38"/>
                  </a:cxn>
                  <a:cxn ang="0">
                    <a:pos x="86" y="47"/>
                  </a:cxn>
                  <a:cxn ang="0">
                    <a:pos x="80" y="47"/>
                  </a:cxn>
                  <a:cxn ang="0">
                    <a:pos x="80" y="57"/>
                  </a:cxn>
                  <a:cxn ang="0">
                    <a:pos x="73" y="66"/>
                  </a:cxn>
                  <a:cxn ang="0">
                    <a:pos x="66" y="66"/>
                  </a:cxn>
                  <a:cxn ang="0">
                    <a:pos x="66" y="76"/>
                  </a:cxn>
                  <a:cxn ang="0">
                    <a:pos x="60" y="76"/>
                  </a:cxn>
                  <a:cxn ang="0">
                    <a:pos x="53" y="86"/>
                  </a:cxn>
                  <a:cxn ang="0">
                    <a:pos x="53" y="95"/>
                  </a:cxn>
                  <a:cxn ang="0">
                    <a:pos x="46" y="115"/>
                  </a:cxn>
                  <a:cxn ang="0">
                    <a:pos x="46" y="124"/>
                  </a:cxn>
                  <a:cxn ang="0">
                    <a:pos x="40" y="124"/>
                  </a:cxn>
                  <a:cxn ang="0">
                    <a:pos x="33" y="134"/>
                  </a:cxn>
                  <a:cxn ang="0">
                    <a:pos x="33" y="143"/>
                  </a:cxn>
                  <a:cxn ang="0">
                    <a:pos x="27" y="152"/>
                  </a:cxn>
                  <a:cxn ang="0">
                    <a:pos x="27" y="162"/>
                  </a:cxn>
                  <a:cxn ang="0">
                    <a:pos x="20" y="172"/>
                  </a:cxn>
                  <a:cxn ang="0">
                    <a:pos x="20" y="181"/>
                  </a:cxn>
                  <a:cxn ang="0">
                    <a:pos x="13" y="191"/>
                  </a:cxn>
                  <a:cxn ang="0">
                    <a:pos x="6" y="210"/>
                  </a:cxn>
                  <a:cxn ang="0">
                    <a:pos x="6" y="229"/>
                  </a:cxn>
                  <a:cxn ang="0">
                    <a:pos x="0" y="248"/>
                  </a:cxn>
                  <a:cxn ang="0">
                    <a:pos x="0" y="268"/>
                  </a:cxn>
                </a:cxnLst>
                <a:rect l="0" t="0" r="r" b="b"/>
                <a:pathLst>
                  <a:path w="215" h="269">
                    <a:moveTo>
                      <a:pt x="214" y="0"/>
                    </a:moveTo>
                    <a:lnTo>
                      <a:pt x="207" y="0"/>
                    </a:lnTo>
                    <a:lnTo>
                      <a:pt x="200" y="0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7" y="9"/>
                    </a:lnTo>
                    <a:lnTo>
                      <a:pt x="153" y="9"/>
                    </a:lnTo>
                    <a:lnTo>
                      <a:pt x="147" y="9"/>
                    </a:lnTo>
                    <a:lnTo>
                      <a:pt x="140" y="19"/>
                    </a:lnTo>
                    <a:lnTo>
                      <a:pt x="127" y="19"/>
                    </a:lnTo>
                    <a:lnTo>
                      <a:pt x="120" y="28"/>
                    </a:lnTo>
                    <a:lnTo>
                      <a:pt x="113" y="28"/>
                    </a:lnTo>
                    <a:lnTo>
                      <a:pt x="107" y="28"/>
                    </a:lnTo>
                    <a:lnTo>
                      <a:pt x="93" y="38"/>
                    </a:lnTo>
                    <a:lnTo>
                      <a:pt x="86" y="47"/>
                    </a:lnTo>
                    <a:lnTo>
                      <a:pt x="80" y="47"/>
                    </a:lnTo>
                    <a:lnTo>
                      <a:pt x="80" y="57"/>
                    </a:lnTo>
                    <a:lnTo>
                      <a:pt x="73" y="66"/>
                    </a:lnTo>
                    <a:lnTo>
                      <a:pt x="66" y="66"/>
                    </a:lnTo>
                    <a:lnTo>
                      <a:pt x="66" y="76"/>
                    </a:lnTo>
                    <a:lnTo>
                      <a:pt x="60" y="76"/>
                    </a:lnTo>
                    <a:lnTo>
                      <a:pt x="53" y="86"/>
                    </a:lnTo>
                    <a:lnTo>
                      <a:pt x="53" y="95"/>
                    </a:lnTo>
                    <a:lnTo>
                      <a:pt x="46" y="115"/>
                    </a:lnTo>
                    <a:lnTo>
                      <a:pt x="46" y="124"/>
                    </a:lnTo>
                    <a:lnTo>
                      <a:pt x="40" y="124"/>
                    </a:lnTo>
                    <a:lnTo>
                      <a:pt x="33" y="134"/>
                    </a:lnTo>
                    <a:lnTo>
                      <a:pt x="33" y="143"/>
                    </a:lnTo>
                    <a:lnTo>
                      <a:pt x="27" y="152"/>
                    </a:lnTo>
                    <a:lnTo>
                      <a:pt x="27" y="162"/>
                    </a:lnTo>
                    <a:lnTo>
                      <a:pt x="20" y="172"/>
                    </a:lnTo>
                    <a:lnTo>
                      <a:pt x="20" y="181"/>
                    </a:lnTo>
                    <a:lnTo>
                      <a:pt x="13" y="191"/>
                    </a:lnTo>
                    <a:lnTo>
                      <a:pt x="6" y="210"/>
                    </a:lnTo>
                    <a:lnTo>
                      <a:pt x="6" y="229"/>
                    </a:lnTo>
                    <a:lnTo>
                      <a:pt x="0" y="248"/>
                    </a:lnTo>
                    <a:lnTo>
                      <a:pt x="0" y="26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Freeform 348"/>
              <p:cNvSpPr>
                <a:spLocks/>
              </p:cNvSpPr>
              <p:nvPr/>
            </p:nvSpPr>
            <p:spPr bwMode="auto">
              <a:xfrm>
                <a:off x="945" y="2299"/>
                <a:ext cx="158" cy="661"/>
              </a:xfrm>
              <a:custGeom>
                <a:avLst/>
                <a:gdLst/>
                <a:ahLst/>
                <a:cxnLst>
                  <a:cxn ang="0">
                    <a:pos x="78" y="28"/>
                  </a:cxn>
                  <a:cxn ang="0">
                    <a:pos x="85" y="75"/>
                  </a:cxn>
                  <a:cxn ang="0">
                    <a:pos x="85" y="103"/>
                  </a:cxn>
                  <a:cxn ang="0">
                    <a:pos x="85" y="141"/>
                  </a:cxn>
                  <a:cxn ang="0">
                    <a:pos x="85" y="179"/>
                  </a:cxn>
                  <a:cxn ang="0">
                    <a:pos x="85" y="198"/>
                  </a:cxn>
                  <a:cxn ang="0">
                    <a:pos x="85" y="216"/>
                  </a:cxn>
                  <a:cxn ang="0">
                    <a:pos x="78" y="235"/>
                  </a:cxn>
                  <a:cxn ang="0">
                    <a:pos x="72" y="254"/>
                  </a:cxn>
                  <a:cxn ang="0">
                    <a:pos x="65" y="273"/>
                  </a:cxn>
                  <a:cxn ang="0">
                    <a:pos x="52" y="301"/>
                  </a:cxn>
                  <a:cxn ang="0">
                    <a:pos x="39" y="311"/>
                  </a:cxn>
                  <a:cxn ang="0">
                    <a:pos x="32" y="320"/>
                  </a:cxn>
                  <a:cxn ang="0">
                    <a:pos x="26" y="339"/>
                  </a:cxn>
                  <a:cxn ang="0">
                    <a:pos x="19" y="367"/>
                  </a:cxn>
                  <a:cxn ang="0">
                    <a:pos x="19" y="414"/>
                  </a:cxn>
                  <a:cxn ang="0">
                    <a:pos x="19" y="452"/>
                  </a:cxn>
                  <a:cxn ang="0">
                    <a:pos x="13" y="499"/>
                  </a:cxn>
                  <a:cxn ang="0">
                    <a:pos x="6" y="518"/>
                  </a:cxn>
                  <a:cxn ang="0">
                    <a:pos x="6" y="546"/>
                  </a:cxn>
                  <a:cxn ang="0">
                    <a:pos x="0" y="584"/>
                  </a:cxn>
                  <a:cxn ang="0">
                    <a:pos x="6" y="612"/>
                  </a:cxn>
                  <a:cxn ang="0">
                    <a:pos x="6" y="631"/>
                  </a:cxn>
                  <a:cxn ang="0">
                    <a:pos x="13" y="660"/>
                  </a:cxn>
                  <a:cxn ang="0">
                    <a:pos x="13" y="641"/>
                  </a:cxn>
                  <a:cxn ang="0">
                    <a:pos x="13" y="622"/>
                  </a:cxn>
                  <a:cxn ang="0">
                    <a:pos x="13" y="594"/>
                  </a:cxn>
                  <a:cxn ang="0">
                    <a:pos x="19" y="556"/>
                  </a:cxn>
                  <a:cxn ang="0">
                    <a:pos x="19" y="537"/>
                  </a:cxn>
                  <a:cxn ang="0">
                    <a:pos x="32" y="499"/>
                  </a:cxn>
                  <a:cxn ang="0">
                    <a:pos x="45" y="471"/>
                  </a:cxn>
                  <a:cxn ang="0">
                    <a:pos x="52" y="452"/>
                  </a:cxn>
                  <a:cxn ang="0">
                    <a:pos x="72" y="424"/>
                  </a:cxn>
                  <a:cxn ang="0">
                    <a:pos x="98" y="386"/>
                  </a:cxn>
                  <a:cxn ang="0">
                    <a:pos x="118" y="348"/>
                  </a:cxn>
                  <a:cxn ang="0">
                    <a:pos x="124" y="330"/>
                  </a:cxn>
                  <a:cxn ang="0">
                    <a:pos x="131" y="311"/>
                  </a:cxn>
                  <a:cxn ang="0">
                    <a:pos x="137" y="292"/>
                  </a:cxn>
                  <a:cxn ang="0">
                    <a:pos x="150" y="264"/>
                  </a:cxn>
                  <a:cxn ang="0">
                    <a:pos x="157" y="245"/>
                  </a:cxn>
                  <a:cxn ang="0">
                    <a:pos x="163" y="226"/>
                  </a:cxn>
                  <a:cxn ang="0">
                    <a:pos x="170" y="198"/>
                  </a:cxn>
                  <a:cxn ang="0">
                    <a:pos x="177" y="179"/>
                  </a:cxn>
                  <a:cxn ang="0">
                    <a:pos x="170" y="160"/>
                  </a:cxn>
                  <a:cxn ang="0">
                    <a:pos x="157" y="122"/>
                  </a:cxn>
                  <a:cxn ang="0">
                    <a:pos x="150" y="84"/>
                  </a:cxn>
                  <a:cxn ang="0">
                    <a:pos x="131" y="47"/>
                  </a:cxn>
                  <a:cxn ang="0">
                    <a:pos x="124" y="37"/>
                  </a:cxn>
                  <a:cxn ang="0">
                    <a:pos x="118" y="18"/>
                  </a:cxn>
                  <a:cxn ang="0">
                    <a:pos x="111" y="9"/>
                  </a:cxn>
                  <a:cxn ang="0">
                    <a:pos x="98" y="9"/>
                  </a:cxn>
                  <a:cxn ang="0">
                    <a:pos x="91" y="9"/>
                  </a:cxn>
                  <a:cxn ang="0">
                    <a:pos x="78" y="18"/>
                  </a:cxn>
                </a:cxnLst>
                <a:rect l="0" t="0" r="r" b="b"/>
                <a:pathLst>
                  <a:path w="178" h="661">
                    <a:moveTo>
                      <a:pt x="78" y="28"/>
                    </a:moveTo>
                    <a:lnTo>
                      <a:pt x="78" y="28"/>
                    </a:lnTo>
                    <a:lnTo>
                      <a:pt x="78" y="47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5" y="103"/>
                    </a:lnTo>
                    <a:lnTo>
                      <a:pt x="85" y="122"/>
                    </a:lnTo>
                    <a:lnTo>
                      <a:pt x="85" y="141"/>
                    </a:lnTo>
                    <a:lnTo>
                      <a:pt x="85" y="160"/>
                    </a:lnTo>
                    <a:lnTo>
                      <a:pt x="85" y="179"/>
                    </a:lnTo>
                    <a:lnTo>
                      <a:pt x="85" y="188"/>
                    </a:lnTo>
                    <a:lnTo>
                      <a:pt x="85" y="198"/>
                    </a:lnTo>
                    <a:lnTo>
                      <a:pt x="85" y="207"/>
                    </a:lnTo>
                    <a:lnTo>
                      <a:pt x="85" y="216"/>
                    </a:lnTo>
                    <a:lnTo>
                      <a:pt x="78" y="226"/>
                    </a:lnTo>
                    <a:lnTo>
                      <a:pt x="78" y="235"/>
                    </a:lnTo>
                    <a:lnTo>
                      <a:pt x="78" y="245"/>
                    </a:lnTo>
                    <a:lnTo>
                      <a:pt x="72" y="254"/>
                    </a:lnTo>
                    <a:lnTo>
                      <a:pt x="72" y="264"/>
                    </a:lnTo>
                    <a:lnTo>
                      <a:pt x="65" y="273"/>
                    </a:lnTo>
                    <a:lnTo>
                      <a:pt x="52" y="292"/>
                    </a:lnTo>
                    <a:lnTo>
                      <a:pt x="52" y="301"/>
                    </a:lnTo>
                    <a:lnTo>
                      <a:pt x="45" y="301"/>
                    </a:lnTo>
                    <a:lnTo>
                      <a:pt x="39" y="311"/>
                    </a:lnTo>
                    <a:lnTo>
                      <a:pt x="32" y="311"/>
                    </a:lnTo>
                    <a:lnTo>
                      <a:pt x="32" y="320"/>
                    </a:lnTo>
                    <a:lnTo>
                      <a:pt x="26" y="330"/>
                    </a:lnTo>
                    <a:lnTo>
                      <a:pt x="26" y="339"/>
                    </a:lnTo>
                    <a:lnTo>
                      <a:pt x="26" y="358"/>
                    </a:lnTo>
                    <a:lnTo>
                      <a:pt x="19" y="367"/>
                    </a:lnTo>
                    <a:lnTo>
                      <a:pt x="19" y="386"/>
                    </a:lnTo>
                    <a:lnTo>
                      <a:pt x="19" y="414"/>
                    </a:lnTo>
                    <a:lnTo>
                      <a:pt x="19" y="433"/>
                    </a:lnTo>
                    <a:lnTo>
                      <a:pt x="19" y="452"/>
                    </a:lnTo>
                    <a:lnTo>
                      <a:pt x="13" y="471"/>
                    </a:lnTo>
                    <a:lnTo>
                      <a:pt x="13" y="499"/>
                    </a:lnTo>
                    <a:lnTo>
                      <a:pt x="6" y="509"/>
                    </a:lnTo>
                    <a:lnTo>
                      <a:pt x="6" y="518"/>
                    </a:lnTo>
                    <a:lnTo>
                      <a:pt x="6" y="528"/>
                    </a:lnTo>
                    <a:lnTo>
                      <a:pt x="6" y="546"/>
                    </a:lnTo>
                    <a:lnTo>
                      <a:pt x="0" y="565"/>
                    </a:lnTo>
                    <a:lnTo>
                      <a:pt x="0" y="584"/>
                    </a:lnTo>
                    <a:lnTo>
                      <a:pt x="6" y="594"/>
                    </a:lnTo>
                    <a:lnTo>
                      <a:pt x="6" y="612"/>
                    </a:lnTo>
                    <a:lnTo>
                      <a:pt x="6" y="622"/>
                    </a:lnTo>
                    <a:lnTo>
                      <a:pt x="6" y="631"/>
                    </a:lnTo>
                    <a:lnTo>
                      <a:pt x="13" y="650"/>
                    </a:lnTo>
                    <a:lnTo>
                      <a:pt x="13" y="660"/>
                    </a:lnTo>
                    <a:lnTo>
                      <a:pt x="13" y="650"/>
                    </a:lnTo>
                    <a:lnTo>
                      <a:pt x="13" y="641"/>
                    </a:lnTo>
                    <a:lnTo>
                      <a:pt x="13" y="631"/>
                    </a:lnTo>
                    <a:lnTo>
                      <a:pt x="13" y="622"/>
                    </a:lnTo>
                    <a:lnTo>
                      <a:pt x="13" y="603"/>
                    </a:lnTo>
                    <a:lnTo>
                      <a:pt x="13" y="594"/>
                    </a:lnTo>
                    <a:lnTo>
                      <a:pt x="13" y="575"/>
                    </a:lnTo>
                    <a:lnTo>
                      <a:pt x="19" y="556"/>
                    </a:lnTo>
                    <a:lnTo>
                      <a:pt x="19" y="546"/>
                    </a:lnTo>
                    <a:lnTo>
                      <a:pt x="19" y="537"/>
                    </a:lnTo>
                    <a:lnTo>
                      <a:pt x="26" y="518"/>
                    </a:lnTo>
                    <a:lnTo>
                      <a:pt x="32" y="499"/>
                    </a:lnTo>
                    <a:lnTo>
                      <a:pt x="39" y="480"/>
                    </a:lnTo>
                    <a:lnTo>
                      <a:pt x="45" y="471"/>
                    </a:lnTo>
                    <a:lnTo>
                      <a:pt x="45" y="462"/>
                    </a:lnTo>
                    <a:lnTo>
                      <a:pt x="52" y="452"/>
                    </a:lnTo>
                    <a:lnTo>
                      <a:pt x="59" y="443"/>
                    </a:lnTo>
                    <a:lnTo>
                      <a:pt x="72" y="424"/>
                    </a:lnTo>
                    <a:lnTo>
                      <a:pt x="85" y="405"/>
                    </a:lnTo>
                    <a:lnTo>
                      <a:pt x="98" y="386"/>
                    </a:lnTo>
                    <a:lnTo>
                      <a:pt x="111" y="367"/>
                    </a:lnTo>
                    <a:lnTo>
                      <a:pt x="118" y="348"/>
                    </a:lnTo>
                    <a:lnTo>
                      <a:pt x="118" y="339"/>
                    </a:lnTo>
                    <a:lnTo>
                      <a:pt x="124" y="330"/>
                    </a:lnTo>
                    <a:lnTo>
                      <a:pt x="131" y="320"/>
                    </a:lnTo>
                    <a:lnTo>
                      <a:pt x="131" y="311"/>
                    </a:lnTo>
                    <a:lnTo>
                      <a:pt x="131" y="301"/>
                    </a:lnTo>
                    <a:lnTo>
                      <a:pt x="137" y="292"/>
                    </a:lnTo>
                    <a:lnTo>
                      <a:pt x="144" y="282"/>
                    </a:lnTo>
                    <a:lnTo>
                      <a:pt x="150" y="264"/>
                    </a:lnTo>
                    <a:lnTo>
                      <a:pt x="157" y="254"/>
                    </a:lnTo>
                    <a:lnTo>
                      <a:pt x="157" y="245"/>
                    </a:lnTo>
                    <a:lnTo>
                      <a:pt x="163" y="235"/>
                    </a:lnTo>
                    <a:lnTo>
                      <a:pt x="163" y="226"/>
                    </a:lnTo>
                    <a:lnTo>
                      <a:pt x="170" y="216"/>
                    </a:lnTo>
                    <a:lnTo>
                      <a:pt x="170" y="198"/>
                    </a:lnTo>
                    <a:lnTo>
                      <a:pt x="170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41"/>
                    </a:lnTo>
                    <a:lnTo>
                      <a:pt x="157" y="122"/>
                    </a:lnTo>
                    <a:lnTo>
                      <a:pt x="157" y="103"/>
                    </a:lnTo>
                    <a:lnTo>
                      <a:pt x="150" y="84"/>
                    </a:lnTo>
                    <a:lnTo>
                      <a:pt x="144" y="66"/>
                    </a:lnTo>
                    <a:lnTo>
                      <a:pt x="131" y="47"/>
                    </a:lnTo>
                    <a:lnTo>
                      <a:pt x="131" y="37"/>
                    </a:lnTo>
                    <a:lnTo>
                      <a:pt x="124" y="37"/>
                    </a:lnTo>
                    <a:lnTo>
                      <a:pt x="124" y="28"/>
                    </a:lnTo>
                    <a:lnTo>
                      <a:pt x="118" y="18"/>
                    </a:lnTo>
                    <a:lnTo>
                      <a:pt x="111" y="18"/>
                    </a:lnTo>
                    <a:lnTo>
                      <a:pt x="111" y="9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18"/>
                    </a:lnTo>
                    <a:lnTo>
                      <a:pt x="78" y="2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" name="Freeform 349"/>
              <p:cNvSpPr>
                <a:spLocks/>
              </p:cNvSpPr>
              <p:nvPr/>
            </p:nvSpPr>
            <p:spPr bwMode="auto">
              <a:xfrm>
                <a:off x="1011" y="2260"/>
                <a:ext cx="234" cy="462"/>
              </a:xfrm>
              <a:custGeom>
                <a:avLst/>
                <a:gdLst/>
                <a:ahLst/>
                <a:cxnLst>
                  <a:cxn ang="0">
                    <a:pos x="230" y="432"/>
                  </a:cxn>
                  <a:cxn ang="0">
                    <a:pos x="236" y="414"/>
                  </a:cxn>
                  <a:cxn ang="0">
                    <a:pos x="243" y="394"/>
                  </a:cxn>
                  <a:cxn ang="0">
                    <a:pos x="249" y="386"/>
                  </a:cxn>
                  <a:cxn ang="0">
                    <a:pos x="256" y="376"/>
                  </a:cxn>
                  <a:cxn ang="0">
                    <a:pos x="256" y="357"/>
                  </a:cxn>
                  <a:cxn ang="0">
                    <a:pos x="263" y="329"/>
                  </a:cxn>
                  <a:cxn ang="0">
                    <a:pos x="263" y="310"/>
                  </a:cxn>
                  <a:cxn ang="0">
                    <a:pos x="263" y="291"/>
                  </a:cxn>
                  <a:cxn ang="0">
                    <a:pos x="256" y="263"/>
                  </a:cxn>
                  <a:cxn ang="0">
                    <a:pos x="243" y="244"/>
                  </a:cxn>
                  <a:cxn ang="0">
                    <a:pos x="230" y="225"/>
                  </a:cxn>
                  <a:cxn ang="0">
                    <a:pos x="217" y="207"/>
                  </a:cxn>
                  <a:cxn ang="0">
                    <a:pos x="197" y="187"/>
                  </a:cxn>
                  <a:cxn ang="0">
                    <a:pos x="184" y="178"/>
                  </a:cxn>
                  <a:cxn ang="0">
                    <a:pos x="177" y="169"/>
                  </a:cxn>
                  <a:cxn ang="0">
                    <a:pos x="170" y="150"/>
                  </a:cxn>
                  <a:cxn ang="0">
                    <a:pos x="164" y="131"/>
                  </a:cxn>
                  <a:cxn ang="0">
                    <a:pos x="157" y="112"/>
                  </a:cxn>
                  <a:cxn ang="0">
                    <a:pos x="151" y="84"/>
                  </a:cxn>
                  <a:cxn ang="0">
                    <a:pos x="144" y="66"/>
                  </a:cxn>
                  <a:cxn ang="0">
                    <a:pos x="131" y="37"/>
                  </a:cxn>
                  <a:cxn ang="0">
                    <a:pos x="118" y="18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78" y="0"/>
                  </a:cxn>
                  <a:cxn ang="0">
                    <a:pos x="65" y="9"/>
                  </a:cxn>
                  <a:cxn ang="0">
                    <a:pos x="52" y="18"/>
                  </a:cxn>
                  <a:cxn ang="0">
                    <a:pos x="33" y="18"/>
                  </a:cxn>
                  <a:cxn ang="0">
                    <a:pos x="20" y="18"/>
                  </a:cxn>
                  <a:cxn ang="0">
                    <a:pos x="6" y="28"/>
                  </a:cxn>
                  <a:cxn ang="0">
                    <a:pos x="0" y="37"/>
                  </a:cxn>
                  <a:cxn ang="0">
                    <a:pos x="0" y="56"/>
                  </a:cxn>
                  <a:cxn ang="0">
                    <a:pos x="0" y="84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6" y="56"/>
                  </a:cxn>
                  <a:cxn ang="0">
                    <a:pos x="20" y="56"/>
                  </a:cxn>
                  <a:cxn ang="0">
                    <a:pos x="33" y="56"/>
                  </a:cxn>
                  <a:cxn ang="0">
                    <a:pos x="39" y="66"/>
                  </a:cxn>
                  <a:cxn ang="0">
                    <a:pos x="52" y="112"/>
                  </a:cxn>
                  <a:cxn ang="0">
                    <a:pos x="65" y="150"/>
                  </a:cxn>
                  <a:cxn ang="0">
                    <a:pos x="72" y="187"/>
                  </a:cxn>
                  <a:cxn ang="0">
                    <a:pos x="85" y="207"/>
                  </a:cxn>
                  <a:cxn ang="0">
                    <a:pos x="99" y="225"/>
                  </a:cxn>
                  <a:cxn ang="0">
                    <a:pos x="112" y="235"/>
                  </a:cxn>
                  <a:cxn ang="0">
                    <a:pos x="118" y="244"/>
                  </a:cxn>
                  <a:cxn ang="0">
                    <a:pos x="131" y="263"/>
                  </a:cxn>
                  <a:cxn ang="0">
                    <a:pos x="144" y="291"/>
                  </a:cxn>
                  <a:cxn ang="0">
                    <a:pos x="144" y="310"/>
                  </a:cxn>
                  <a:cxn ang="0">
                    <a:pos x="151" y="329"/>
                  </a:cxn>
                  <a:cxn ang="0">
                    <a:pos x="151" y="348"/>
                  </a:cxn>
                  <a:cxn ang="0">
                    <a:pos x="157" y="366"/>
                  </a:cxn>
                  <a:cxn ang="0">
                    <a:pos x="170" y="386"/>
                  </a:cxn>
                  <a:cxn ang="0">
                    <a:pos x="177" y="394"/>
                  </a:cxn>
                  <a:cxn ang="0">
                    <a:pos x="191" y="414"/>
                  </a:cxn>
                  <a:cxn ang="0">
                    <a:pos x="197" y="423"/>
                  </a:cxn>
                  <a:cxn ang="0">
                    <a:pos x="204" y="442"/>
                  </a:cxn>
                  <a:cxn ang="0">
                    <a:pos x="210" y="461"/>
                  </a:cxn>
                  <a:cxn ang="0">
                    <a:pos x="217" y="442"/>
                  </a:cxn>
                  <a:cxn ang="0">
                    <a:pos x="230" y="432"/>
                  </a:cxn>
                </a:cxnLst>
                <a:rect l="0" t="0" r="r" b="b"/>
                <a:pathLst>
                  <a:path w="264" h="462">
                    <a:moveTo>
                      <a:pt x="230" y="432"/>
                    </a:moveTo>
                    <a:lnTo>
                      <a:pt x="230" y="432"/>
                    </a:lnTo>
                    <a:lnTo>
                      <a:pt x="230" y="423"/>
                    </a:lnTo>
                    <a:lnTo>
                      <a:pt x="236" y="414"/>
                    </a:lnTo>
                    <a:lnTo>
                      <a:pt x="236" y="404"/>
                    </a:lnTo>
                    <a:lnTo>
                      <a:pt x="243" y="394"/>
                    </a:lnTo>
                    <a:lnTo>
                      <a:pt x="243" y="386"/>
                    </a:lnTo>
                    <a:lnTo>
                      <a:pt x="249" y="386"/>
                    </a:lnTo>
                    <a:lnTo>
                      <a:pt x="249" y="376"/>
                    </a:lnTo>
                    <a:lnTo>
                      <a:pt x="256" y="376"/>
                    </a:lnTo>
                    <a:lnTo>
                      <a:pt x="256" y="366"/>
                    </a:lnTo>
                    <a:lnTo>
                      <a:pt x="256" y="357"/>
                    </a:lnTo>
                    <a:lnTo>
                      <a:pt x="263" y="338"/>
                    </a:lnTo>
                    <a:lnTo>
                      <a:pt x="263" y="329"/>
                    </a:lnTo>
                    <a:lnTo>
                      <a:pt x="263" y="319"/>
                    </a:lnTo>
                    <a:lnTo>
                      <a:pt x="263" y="310"/>
                    </a:lnTo>
                    <a:lnTo>
                      <a:pt x="263" y="301"/>
                    </a:lnTo>
                    <a:lnTo>
                      <a:pt x="263" y="291"/>
                    </a:lnTo>
                    <a:lnTo>
                      <a:pt x="263" y="282"/>
                    </a:lnTo>
                    <a:lnTo>
                      <a:pt x="256" y="263"/>
                    </a:lnTo>
                    <a:lnTo>
                      <a:pt x="249" y="253"/>
                    </a:lnTo>
                    <a:lnTo>
                      <a:pt x="243" y="244"/>
                    </a:lnTo>
                    <a:lnTo>
                      <a:pt x="236" y="235"/>
                    </a:lnTo>
                    <a:lnTo>
                      <a:pt x="230" y="225"/>
                    </a:lnTo>
                    <a:lnTo>
                      <a:pt x="223" y="216"/>
                    </a:lnTo>
                    <a:lnTo>
                      <a:pt x="217" y="207"/>
                    </a:lnTo>
                    <a:lnTo>
                      <a:pt x="204" y="197"/>
                    </a:lnTo>
                    <a:lnTo>
                      <a:pt x="197" y="187"/>
                    </a:lnTo>
                    <a:lnTo>
                      <a:pt x="191" y="178"/>
                    </a:lnTo>
                    <a:lnTo>
                      <a:pt x="184" y="178"/>
                    </a:lnTo>
                    <a:lnTo>
                      <a:pt x="184" y="169"/>
                    </a:lnTo>
                    <a:lnTo>
                      <a:pt x="177" y="169"/>
                    </a:lnTo>
                    <a:lnTo>
                      <a:pt x="177" y="159"/>
                    </a:lnTo>
                    <a:lnTo>
                      <a:pt x="170" y="150"/>
                    </a:lnTo>
                    <a:lnTo>
                      <a:pt x="164" y="141"/>
                    </a:lnTo>
                    <a:lnTo>
                      <a:pt x="164" y="131"/>
                    </a:lnTo>
                    <a:lnTo>
                      <a:pt x="164" y="122"/>
                    </a:lnTo>
                    <a:lnTo>
                      <a:pt x="157" y="112"/>
                    </a:lnTo>
                    <a:lnTo>
                      <a:pt x="157" y="103"/>
                    </a:lnTo>
                    <a:lnTo>
                      <a:pt x="151" y="84"/>
                    </a:lnTo>
                    <a:lnTo>
                      <a:pt x="151" y="74"/>
                    </a:lnTo>
                    <a:lnTo>
                      <a:pt x="144" y="66"/>
                    </a:lnTo>
                    <a:lnTo>
                      <a:pt x="138" y="46"/>
                    </a:lnTo>
                    <a:lnTo>
                      <a:pt x="131" y="37"/>
                    </a:lnTo>
                    <a:lnTo>
                      <a:pt x="131" y="28"/>
                    </a:lnTo>
                    <a:lnTo>
                      <a:pt x="118" y="18"/>
                    </a:lnTo>
                    <a:lnTo>
                      <a:pt x="112" y="9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9"/>
                    </a:lnTo>
                    <a:lnTo>
                      <a:pt x="65" y="9"/>
                    </a:lnTo>
                    <a:lnTo>
                      <a:pt x="59" y="9"/>
                    </a:lnTo>
                    <a:lnTo>
                      <a:pt x="52" y="18"/>
                    </a:lnTo>
                    <a:lnTo>
                      <a:pt x="46" y="18"/>
                    </a:lnTo>
                    <a:lnTo>
                      <a:pt x="33" y="18"/>
                    </a:lnTo>
                    <a:lnTo>
                      <a:pt x="26" y="18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6" y="94"/>
                    </a:lnTo>
                    <a:lnTo>
                      <a:pt x="6" y="103"/>
                    </a:lnTo>
                    <a:lnTo>
                      <a:pt x="6" y="94"/>
                    </a:lnTo>
                    <a:lnTo>
                      <a:pt x="6" y="74"/>
                    </a:lnTo>
                    <a:lnTo>
                      <a:pt x="6" y="66"/>
                    </a:lnTo>
                    <a:lnTo>
                      <a:pt x="6" y="56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6" y="56"/>
                    </a:lnTo>
                    <a:lnTo>
                      <a:pt x="33" y="56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6" y="84"/>
                    </a:lnTo>
                    <a:lnTo>
                      <a:pt x="52" y="112"/>
                    </a:lnTo>
                    <a:lnTo>
                      <a:pt x="59" y="141"/>
                    </a:lnTo>
                    <a:lnTo>
                      <a:pt x="65" y="150"/>
                    </a:lnTo>
                    <a:lnTo>
                      <a:pt x="72" y="169"/>
                    </a:lnTo>
                    <a:lnTo>
                      <a:pt x="72" y="187"/>
                    </a:lnTo>
                    <a:lnTo>
                      <a:pt x="78" y="197"/>
                    </a:lnTo>
                    <a:lnTo>
                      <a:pt x="85" y="207"/>
                    </a:lnTo>
                    <a:lnTo>
                      <a:pt x="92" y="225"/>
                    </a:lnTo>
                    <a:lnTo>
                      <a:pt x="99" y="225"/>
                    </a:lnTo>
                    <a:lnTo>
                      <a:pt x="105" y="235"/>
                    </a:lnTo>
                    <a:lnTo>
                      <a:pt x="112" y="235"/>
                    </a:lnTo>
                    <a:lnTo>
                      <a:pt x="112" y="244"/>
                    </a:lnTo>
                    <a:lnTo>
                      <a:pt x="118" y="244"/>
                    </a:lnTo>
                    <a:lnTo>
                      <a:pt x="125" y="253"/>
                    </a:lnTo>
                    <a:lnTo>
                      <a:pt x="131" y="263"/>
                    </a:lnTo>
                    <a:lnTo>
                      <a:pt x="138" y="273"/>
                    </a:lnTo>
                    <a:lnTo>
                      <a:pt x="144" y="291"/>
                    </a:lnTo>
                    <a:lnTo>
                      <a:pt x="144" y="301"/>
                    </a:lnTo>
                    <a:lnTo>
                      <a:pt x="144" y="310"/>
                    </a:lnTo>
                    <a:lnTo>
                      <a:pt x="144" y="319"/>
                    </a:lnTo>
                    <a:lnTo>
                      <a:pt x="151" y="329"/>
                    </a:lnTo>
                    <a:lnTo>
                      <a:pt x="151" y="338"/>
                    </a:lnTo>
                    <a:lnTo>
                      <a:pt x="151" y="348"/>
                    </a:lnTo>
                    <a:lnTo>
                      <a:pt x="157" y="357"/>
                    </a:lnTo>
                    <a:lnTo>
                      <a:pt x="157" y="366"/>
                    </a:lnTo>
                    <a:lnTo>
                      <a:pt x="164" y="376"/>
                    </a:lnTo>
                    <a:lnTo>
                      <a:pt x="170" y="386"/>
                    </a:lnTo>
                    <a:lnTo>
                      <a:pt x="170" y="394"/>
                    </a:lnTo>
                    <a:lnTo>
                      <a:pt x="177" y="394"/>
                    </a:lnTo>
                    <a:lnTo>
                      <a:pt x="191" y="40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23"/>
                    </a:lnTo>
                    <a:lnTo>
                      <a:pt x="204" y="432"/>
                    </a:lnTo>
                    <a:lnTo>
                      <a:pt x="204" y="442"/>
                    </a:lnTo>
                    <a:lnTo>
                      <a:pt x="204" y="461"/>
                    </a:lnTo>
                    <a:lnTo>
                      <a:pt x="210" y="461"/>
                    </a:lnTo>
                    <a:lnTo>
                      <a:pt x="210" y="451"/>
                    </a:lnTo>
                    <a:lnTo>
                      <a:pt x="217" y="442"/>
                    </a:lnTo>
                    <a:lnTo>
                      <a:pt x="223" y="442"/>
                    </a:lnTo>
                    <a:lnTo>
                      <a:pt x="230" y="432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" name="Freeform 350"/>
              <p:cNvSpPr>
                <a:spLocks/>
              </p:cNvSpPr>
              <p:nvPr/>
            </p:nvSpPr>
            <p:spPr bwMode="auto">
              <a:xfrm>
                <a:off x="1072" y="2299"/>
                <a:ext cx="137" cy="325"/>
              </a:xfrm>
              <a:custGeom>
                <a:avLst/>
                <a:gdLst/>
                <a:ahLst/>
                <a:cxnLst>
                  <a:cxn ang="0">
                    <a:pos x="153" y="324"/>
                  </a:cxn>
                  <a:cxn ang="0">
                    <a:pos x="153" y="314"/>
                  </a:cxn>
                  <a:cxn ang="0">
                    <a:pos x="153" y="295"/>
                  </a:cxn>
                  <a:cxn ang="0">
                    <a:pos x="146" y="286"/>
                  </a:cxn>
                  <a:cxn ang="0">
                    <a:pos x="146" y="276"/>
                  </a:cxn>
                  <a:cxn ang="0">
                    <a:pos x="139" y="266"/>
                  </a:cxn>
                  <a:cxn ang="0">
                    <a:pos x="139" y="257"/>
                  </a:cxn>
                  <a:cxn ang="0">
                    <a:pos x="132" y="247"/>
                  </a:cxn>
                  <a:cxn ang="0">
                    <a:pos x="132" y="238"/>
                  </a:cxn>
                  <a:cxn ang="0">
                    <a:pos x="126" y="228"/>
                  </a:cxn>
                  <a:cxn ang="0">
                    <a:pos x="119" y="219"/>
                  </a:cxn>
                  <a:cxn ang="0">
                    <a:pos x="112" y="209"/>
                  </a:cxn>
                  <a:cxn ang="0">
                    <a:pos x="99" y="200"/>
                  </a:cxn>
                  <a:cxn ang="0">
                    <a:pos x="99" y="190"/>
                  </a:cxn>
                  <a:cxn ang="0">
                    <a:pos x="93" y="190"/>
                  </a:cxn>
                  <a:cxn ang="0">
                    <a:pos x="86" y="171"/>
                  </a:cxn>
                  <a:cxn ang="0">
                    <a:pos x="79" y="162"/>
                  </a:cxn>
                  <a:cxn ang="0">
                    <a:pos x="46" y="76"/>
                  </a:cxn>
                  <a:cxn ang="0">
                    <a:pos x="40" y="57"/>
                  </a:cxn>
                  <a:cxn ang="0">
                    <a:pos x="26" y="37"/>
                  </a:cxn>
                  <a:cxn ang="0">
                    <a:pos x="20" y="19"/>
                  </a:cxn>
                  <a:cxn ang="0">
                    <a:pos x="6" y="9"/>
                  </a:cxn>
                  <a:cxn ang="0">
                    <a:pos x="0" y="0"/>
                  </a:cxn>
                </a:cxnLst>
                <a:rect l="0" t="0" r="r" b="b"/>
                <a:pathLst>
                  <a:path w="154" h="325">
                    <a:moveTo>
                      <a:pt x="153" y="324"/>
                    </a:moveTo>
                    <a:lnTo>
                      <a:pt x="153" y="314"/>
                    </a:lnTo>
                    <a:lnTo>
                      <a:pt x="153" y="295"/>
                    </a:lnTo>
                    <a:lnTo>
                      <a:pt x="146" y="286"/>
                    </a:lnTo>
                    <a:lnTo>
                      <a:pt x="146" y="276"/>
                    </a:lnTo>
                    <a:lnTo>
                      <a:pt x="139" y="266"/>
                    </a:lnTo>
                    <a:lnTo>
                      <a:pt x="139" y="257"/>
                    </a:lnTo>
                    <a:lnTo>
                      <a:pt x="132" y="247"/>
                    </a:lnTo>
                    <a:lnTo>
                      <a:pt x="132" y="238"/>
                    </a:lnTo>
                    <a:lnTo>
                      <a:pt x="126" y="228"/>
                    </a:lnTo>
                    <a:lnTo>
                      <a:pt x="119" y="219"/>
                    </a:lnTo>
                    <a:lnTo>
                      <a:pt x="112" y="209"/>
                    </a:lnTo>
                    <a:lnTo>
                      <a:pt x="99" y="200"/>
                    </a:lnTo>
                    <a:lnTo>
                      <a:pt x="99" y="190"/>
                    </a:lnTo>
                    <a:lnTo>
                      <a:pt x="93" y="190"/>
                    </a:lnTo>
                    <a:lnTo>
                      <a:pt x="86" y="171"/>
                    </a:lnTo>
                    <a:lnTo>
                      <a:pt x="79" y="162"/>
                    </a:lnTo>
                    <a:lnTo>
                      <a:pt x="46" y="76"/>
                    </a:lnTo>
                    <a:lnTo>
                      <a:pt x="40" y="57"/>
                    </a:lnTo>
                    <a:lnTo>
                      <a:pt x="26" y="37"/>
                    </a:lnTo>
                    <a:lnTo>
                      <a:pt x="20" y="19"/>
                    </a:lnTo>
                    <a:lnTo>
                      <a:pt x="6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Freeform 351"/>
              <p:cNvSpPr>
                <a:spLocks/>
              </p:cNvSpPr>
              <p:nvPr/>
            </p:nvSpPr>
            <p:spPr bwMode="auto">
              <a:xfrm>
                <a:off x="975" y="2374"/>
                <a:ext cx="91" cy="40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3" y="9"/>
                  </a:cxn>
                  <a:cxn ang="0">
                    <a:pos x="93" y="29"/>
                  </a:cxn>
                  <a:cxn ang="0">
                    <a:pos x="93" y="37"/>
                  </a:cxn>
                  <a:cxn ang="0">
                    <a:pos x="93" y="47"/>
                  </a:cxn>
                  <a:cxn ang="0">
                    <a:pos x="101" y="57"/>
                  </a:cxn>
                  <a:cxn ang="0">
                    <a:pos x="101" y="76"/>
                  </a:cxn>
                  <a:cxn ang="0">
                    <a:pos x="101" y="86"/>
                  </a:cxn>
                  <a:cxn ang="0">
                    <a:pos x="101" y="104"/>
                  </a:cxn>
                  <a:cxn ang="0">
                    <a:pos x="101" y="114"/>
                  </a:cxn>
                  <a:cxn ang="0">
                    <a:pos x="93" y="134"/>
                  </a:cxn>
                  <a:cxn ang="0">
                    <a:pos x="93" y="143"/>
                  </a:cxn>
                  <a:cxn ang="0">
                    <a:pos x="93" y="163"/>
                  </a:cxn>
                  <a:cxn ang="0">
                    <a:pos x="87" y="171"/>
                  </a:cxn>
                  <a:cxn ang="0">
                    <a:pos x="74" y="201"/>
                  </a:cxn>
                  <a:cxn ang="0">
                    <a:pos x="67" y="210"/>
                  </a:cxn>
                  <a:cxn ang="0">
                    <a:pos x="67" y="220"/>
                  </a:cxn>
                  <a:cxn ang="0">
                    <a:pos x="60" y="230"/>
                  </a:cxn>
                  <a:cxn ang="0">
                    <a:pos x="54" y="238"/>
                  </a:cxn>
                  <a:cxn ang="0">
                    <a:pos x="46" y="248"/>
                  </a:cxn>
                  <a:cxn ang="0">
                    <a:pos x="40" y="258"/>
                  </a:cxn>
                  <a:cxn ang="0">
                    <a:pos x="40" y="268"/>
                  </a:cxn>
                  <a:cxn ang="0">
                    <a:pos x="26" y="277"/>
                  </a:cxn>
                  <a:cxn ang="0">
                    <a:pos x="20" y="297"/>
                  </a:cxn>
                  <a:cxn ang="0">
                    <a:pos x="20" y="305"/>
                  </a:cxn>
                  <a:cxn ang="0">
                    <a:pos x="13" y="325"/>
                  </a:cxn>
                  <a:cxn ang="0">
                    <a:pos x="7" y="335"/>
                  </a:cxn>
                  <a:cxn ang="0">
                    <a:pos x="7" y="344"/>
                  </a:cxn>
                  <a:cxn ang="0">
                    <a:pos x="0" y="364"/>
                  </a:cxn>
                  <a:cxn ang="0">
                    <a:pos x="0" y="372"/>
                  </a:cxn>
                  <a:cxn ang="0">
                    <a:pos x="0" y="392"/>
                  </a:cxn>
                  <a:cxn ang="0">
                    <a:pos x="0" y="402"/>
                  </a:cxn>
                </a:cxnLst>
                <a:rect l="0" t="0" r="r" b="b"/>
                <a:pathLst>
                  <a:path w="102" h="403">
                    <a:moveTo>
                      <a:pt x="87" y="0"/>
                    </a:moveTo>
                    <a:lnTo>
                      <a:pt x="93" y="9"/>
                    </a:lnTo>
                    <a:lnTo>
                      <a:pt x="93" y="29"/>
                    </a:lnTo>
                    <a:lnTo>
                      <a:pt x="93" y="37"/>
                    </a:lnTo>
                    <a:lnTo>
                      <a:pt x="93" y="47"/>
                    </a:lnTo>
                    <a:lnTo>
                      <a:pt x="101" y="57"/>
                    </a:lnTo>
                    <a:lnTo>
                      <a:pt x="101" y="76"/>
                    </a:lnTo>
                    <a:lnTo>
                      <a:pt x="101" y="86"/>
                    </a:lnTo>
                    <a:lnTo>
                      <a:pt x="101" y="104"/>
                    </a:lnTo>
                    <a:lnTo>
                      <a:pt x="101" y="114"/>
                    </a:lnTo>
                    <a:lnTo>
                      <a:pt x="93" y="134"/>
                    </a:lnTo>
                    <a:lnTo>
                      <a:pt x="93" y="143"/>
                    </a:lnTo>
                    <a:lnTo>
                      <a:pt x="93" y="163"/>
                    </a:lnTo>
                    <a:lnTo>
                      <a:pt x="87" y="171"/>
                    </a:lnTo>
                    <a:lnTo>
                      <a:pt x="74" y="201"/>
                    </a:lnTo>
                    <a:lnTo>
                      <a:pt x="67" y="210"/>
                    </a:lnTo>
                    <a:lnTo>
                      <a:pt x="67" y="220"/>
                    </a:lnTo>
                    <a:lnTo>
                      <a:pt x="60" y="230"/>
                    </a:lnTo>
                    <a:lnTo>
                      <a:pt x="54" y="238"/>
                    </a:lnTo>
                    <a:lnTo>
                      <a:pt x="46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26" y="277"/>
                    </a:lnTo>
                    <a:lnTo>
                      <a:pt x="20" y="297"/>
                    </a:lnTo>
                    <a:lnTo>
                      <a:pt x="20" y="305"/>
                    </a:lnTo>
                    <a:lnTo>
                      <a:pt x="13" y="325"/>
                    </a:lnTo>
                    <a:lnTo>
                      <a:pt x="7" y="335"/>
                    </a:lnTo>
                    <a:lnTo>
                      <a:pt x="7" y="344"/>
                    </a:lnTo>
                    <a:lnTo>
                      <a:pt x="0" y="364"/>
                    </a:lnTo>
                    <a:lnTo>
                      <a:pt x="0" y="372"/>
                    </a:lnTo>
                    <a:lnTo>
                      <a:pt x="0" y="392"/>
                    </a:lnTo>
                    <a:lnTo>
                      <a:pt x="0" y="40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Freeform 352"/>
              <p:cNvSpPr>
                <a:spLocks/>
              </p:cNvSpPr>
              <p:nvPr/>
            </p:nvSpPr>
            <p:spPr bwMode="auto">
              <a:xfrm>
                <a:off x="1202" y="1896"/>
                <a:ext cx="50" cy="156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8" y="8"/>
                  </a:cxn>
                  <a:cxn ang="0">
                    <a:pos x="42" y="8"/>
                  </a:cxn>
                  <a:cxn ang="0">
                    <a:pos x="36" y="17"/>
                  </a:cxn>
                  <a:cxn ang="0">
                    <a:pos x="30" y="17"/>
                  </a:cxn>
                  <a:cxn ang="0">
                    <a:pos x="24" y="17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12" y="45"/>
                  </a:cxn>
                  <a:cxn ang="0">
                    <a:pos x="6" y="54"/>
                  </a:cxn>
                  <a:cxn ang="0">
                    <a:pos x="0" y="64"/>
                  </a:cxn>
                  <a:cxn ang="0">
                    <a:pos x="0" y="155"/>
                  </a:cxn>
                  <a:cxn ang="0">
                    <a:pos x="6" y="146"/>
                  </a:cxn>
                  <a:cxn ang="0">
                    <a:pos x="6" y="137"/>
                  </a:cxn>
                  <a:cxn ang="0">
                    <a:pos x="12" y="127"/>
                  </a:cxn>
                  <a:cxn ang="0">
                    <a:pos x="18" y="109"/>
                  </a:cxn>
                  <a:cxn ang="0">
                    <a:pos x="30" y="100"/>
                  </a:cxn>
                  <a:cxn ang="0">
                    <a:pos x="36" y="73"/>
                  </a:cxn>
                  <a:cxn ang="0">
                    <a:pos x="55" y="54"/>
                  </a:cxn>
                  <a:cxn ang="0">
                    <a:pos x="55" y="0"/>
                  </a:cxn>
                </a:cxnLst>
                <a:rect l="0" t="0" r="r" b="b"/>
                <a:pathLst>
                  <a:path w="56" h="156">
                    <a:moveTo>
                      <a:pt x="55" y="0"/>
                    </a:moveTo>
                    <a:lnTo>
                      <a:pt x="55" y="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6" y="54"/>
                    </a:lnTo>
                    <a:lnTo>
                      <a:pt x="0" y="64"/>
                    </a:lnTo>
                    <a:lnTo>
                      <a:pt x="0" y="155"/>
                    </a:lnTo>
                    <a:lnTo>
                      <a:pt x="6" y="146"/>
                    </a:lnTo>
                    <a:lnTo>
                      <a:pt x="6" y="137"/>
                    </a:lnTo>
                    <a:lnTo>
                      <a:pt x="12" y="127"/>
                    </a:lnTo>
                    <a:lnTo>
                      <a:pt x="18" y="109"/>
                    </a:lnTo>
                    <a:lnTo>
                      <a:pt x="30" y="100"/>
                    </a:lnTo>
                    <a:lnTo>
                      <a:pt x="36" y="73"/>
                    </a:lnTo>
                    <a:lnTo>
                      <a:pt x="55" y="5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Freeform 353"/>
              <p:cNvSpPr>
                <a:spLocks/>
              </p:cNvSpPr>
              <p:nvPr/>
            </p:nvSpPr>
            <p:spPr bwMode="auto">
              <a:xfrm>
                <a:off x="1176" y="1955"/>
                <a:ext cx="39" cy="31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97"/>
                  </a:cxn>
                  <a:cxn ang="0">
                    <a:pos x="43" y="316"/>
                  </a:cxn>
                  <a:cxn ang="0">
                    <a:pos x="30" y="28"/>
                  </a:cxn>
                  <a:cxn ang="0">
                    <a:pos x="6" y="0"/>
                  </a:cxn>
                </a:cxnLst>
                <a:rect l="0" t="0" r="r" b="b"/>
                <a:pathLst>
                  <a:path w="44" h="317">
                    <a:moveTo>
                      <a:pt x="6" y="0"/>
                    </a:moveTo>
                    <a:lnTo>
                      <a:pt x="6" y="0"/>
                    </a:lnTo>
                    <a:lnTo>
                      <a:pt x="0" y="297"/>
                    </a:lnTo>
                    <a:lnTo>
                      <a:pt x="43" y="316"/>
                    </a:lnTo>
                    <a:lnTo>
                      <a:pt x="30" y="2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Freeform 354"/>
              <p:cNvSpPr>
                <a:spLocks/>
              </p:cNvSpPr>
              <p:nvPr/>
            </p:nvSpPr>
            <p:spPr bwMode="auto">
              <a:xfrm>
                <a:off x="988" y="1619"/>
                <a:ext cx="240" cy="472"/>
              </a:xfrm>
              <a:custGeom>
                <a:avLst/>
                <a:gdLst/>
                <a:ahLst/>
                <a:cxnLst>
                  <a:cxn ang="0">
                    <a:pos x="131" y="9"/>
                  </a:cxn>
                  <a:cxn ang="0">
                    <a:pos x="144" y="9"/>
                  </a:cxn>
                  <a:cxn ang="0">
                    <a:pos x="163" y="18"/>
                  </a:cxn>
                  <a:cxn ang="0">
                    <a:pos x="177" y="37"/>
                  </a:cxn>
                  <a:cxn ang="0">
                    <a:pos x="203" y="56"/>
                  </a:cxn>
                  <a:cxn ang="0">
                    <a:pos x="223" y="66"/>
                  </a:cxn>
                  <a:cxn ang="0">
                    <a:pos x="249" y="84"/>
                  </a:cxn>
                  <a:cxn ang="0">
                    <a:pos x="262" y="103"/>
                  </a:cxn>
                  <a:cxn ang="0">
                    <a:pos x="262" y="132"/>
                  </a:cxn>
                  <a:cxn ang="0">
                    <a:pos x="262" y="160"/>
                  </a:cxn>
                  <a:cxn ang="0">
                    <a:pos x="269" y="188"/>
                  </a:cxn>
                  <a:cxn ang="0">
                    <a:pos x="269" y="216"/>
                  </a:cxn>
                  <a:cxn ang="0">
                    <a:pos x="269" y="245"/>
                  </a:cxn>
                  <a:cxn ang="0">
                    <a:pos x="255" y="273"/>
                  </a:cxn>
                  <a:cxn ang="0">
                    <a:pos x="242" y="301"/>
                  </a:cxn>
                  <a:cxn ang="0">
                    <a:pos x="236" y="452"/>
                  </a:cxn>
                  <a:cxn ang="0">
                    <a:pos x="216" y="273"/>
                  </a:cxn>
                  <a:cxn ang="0">
                    <a:pos x="203" y="254"/>
                  </a:cxn>
                  <a:cxn ang="0">
                    <a:pos x="190" y="225"/>
                  </a:cxn>
                  <a:cxn ang="0">
                    <a:pos x="183" y="197"/>
                  </a:cxn>
                  <a:cxn ang="0">
                    <a:pos x="177" y="169"/>
                  </a:cxn>
                  <a:cxn ang="0">
                    <a:pos x="163" y="141"/>
                  </a:cxn>
                  <a:cxn ang="0">
                    <a:pos x="157" y="112"/>
                  </a:cxn>
                  <a:cxn ang="0">
                    <a:pos x="144" y="103"/>
                  </a:cxn>
                  <a:cxn ang="0">
                    <a:pos x="124" y="94"/>
                  </a:cxn>
                  <a:cxn ang="0">
                    <a:pos x="118" y="112"/>
                  </a:cxn>
                  <a:cxn ang="0">
                    <a:pos x="111" y="132"/>
                  </a:cxn>
                  <a:cxn ang="0">
                    <a:pos x="111" y="169"/>
                  </a:cxn>
                  <a:cxn ang="0">
                    <a:pos x="111" y="207"/>
                  </a:cxn>
                  <a:cxn ang="0">
                    <a:pos x="111" y="254"/>
                  </a:cxn>
                  <a:cxn ang="0">
                    <a:pos x="105" y="282"/>
                  </a:cxn>
                  <a:cxn ang="0">
                    <a:pos x="91" y="310"/>
                  </a:cxn>
                  <a:cxn ang="0">
                    <a:pos x="78" y="329"/>
                  </a:cxn>
                  <a:cxn ang="0">
                    <a:pos x="65" y="348"/>
                  </a:cxn>
                  <a:cxn ang="0">
                    <a:pos x="58" y="376"/>
                  </a:cxn>
                  <a:cxn ang="0">
                    <a:pos x="39" y="414"/>
                  </a:cxn>
                  <a:cxn ang="0">
                    <a:pos x="13" y="452"/>
                  </a:cxn>
                  <a:cxn ang="0">
                    <a:pos x="13" y="442"/>
                  </a:cxn>
                  <a:cxn ang="0">
                    <a:pos x="26" y="404"/>
                  </a:cxn>
                  <a:cxn ang="0">
                    <a:pos x="32" y="376"/>
                  </a:cxn>
                  <a:cxn ang="0">
                    <a:pos x="32" y="329"/>
                  </a:cxn>
                  <a:cxn ang="0">
                    <a:pos x="32" y="282"/>
                  </a:cxn>
                  <a:cxn ang="0">
                    <a:pos x="32" y="245"/>
                  </a:cxn>
                  <a:cxn ang="0">
                    <a:pos x="39" y="216"/>
                  </a:cxn>
                  <a:cxn ang="0">
                    <a:pos x="52" y="188"/>
                  </a:cxn>
                  <a:cxn ang="0">
                    <a:pos x="52" y="160"/>
                  </a:cxn>
                  <a:cxn ang="0">
                    <a:pos x="39" y="132"/>
                  </a:cxn>
                  <a:cxn ang="0">
                    <a:pos x="32" y="103"/>
                  </a:cxn>
                  <a:cxn ang="0">
                    <a:pos x="39" y="75"/>
                  </a:cxn>
                  <a:cxn ang="0">
                    <a:pos x="45" y="56"/>
                  </a:cxn>
                  <a:cxn ang="0">
                    <a:pos x="65" y="46"/>
                  </a:cxn>
                  <a:cxn ang="0">
                    <a:pos x="71" y="18"/>
                  </a:cxn>
                  <a:cxn ang="0">
                    <a:pos x="85" y="0"/>
                  </a:cxn>
                  <a:cxn ang="0">
                    <a:pos x="105" y="0"/>
                  </a:cxn>
                  <a:cxn ang="0">
                    <a:pos x="98" y="28"/>
                  </a:cxn>
                  <a:cxn ang="0">
                    <a:pos x="111" y="18"/>
                  </a:cxn>
                </a:cxnLst>
                <a:rect l="0" t="0" r="r" b="b"/>
                <a:pathLst>
                  <a:path w="270" h="472">
                    <a:moveTo>
                      <a:pt x="124" y="9"/>
                    </a:moveTo>
                    <a:lnTo>
                      <a:pt x="124" y="9"/>
                    </a:lnTo>
                    <a:lnTo>
                      <a:pt x="131" y="9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4" y="9"/>
                    </a:lnTo>
                    <a:lnTo>
                      <a:pt x="150" y="9"/>
                    </a:lnTo>
                    <a:lnTo>
                      <a:pt x="157" y="9"/>
                    </a:lnTo>
                    <a:lnTo>
                      <a:pt x="163" y="18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77" y="37"/>
                    </a:lnTo>
                    <a:lnTo>
                      <a:pt x="183" y="4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3" y="66"/>
                    </a:lnTo>
                    <a:lnTo>
                      <a:pt x="236" y="75"/>
                    </a:lnTo>
                    <a:lnTo>
                      <a:pt x="242" y="75"/>
                    </a:lnTo>
                    <a:lnTo>
                      <a:pt x="249" y="84"/>
                    </a:lnTo>
                    <a:lnTo>
                      <a:pt x="255" y="94"/>
                    </a:lnTo>
                    <a:lnTo>
                      <a:pt x="255" y="103"/>
                    </a:lnTo>
                    <a:lnTo>
                      <a:pt x="262" y="103"/>
                    </a:lnTo>
                    <a:lnTo>
                      <a:pt x="262" y="112"/>
                    </a:lnTo>
                    <a:lnTo>
                      <a:pt x="262" y="122"/>
                    </a:lnTo>
                    <a:lnTo>
                      <a:pt x="262" y="132"/>
                    </a:lnTo>
                    <a:lnTo>
                      <a:pt x="262" y="141"/>
                    </a:lnTo>
                    <a:lnTo>
                      <a:pt x="262" y="150"/>
                    </a:lnTo>
                    <a:lnTo>
                      <a:pt x="262" y="160"/>
                    </a:lnTo>
                    <a:lnTo>
                      <a:pt x="262" y="169"/>
                    </a:lnTo>
                    <a:lnTo>
                      <a:pt x="262" y="179"/>
                    </a:lnTo>
                    <a:lnTo>
                      <a:pt x="269" y="188"/>
                    </a:lnTo>
                    <a:lnTo>
                      <a:pt x="269" y="197"/>
                    </a:lnTo>
                    <a:lnTo>
                      <a:pt x="269" y="207"/>
                    </a:lnTo>
                    <a:lnTo>
                      <a:pt x="269" y="216"/>
                    </a:lnTo>
                    <a:lnTo>
                      <a:pt x="269" y="225"/>
                    </a:lnTo>
                    <a:lnTo>
                      <a:pt x="269" y="235"/>
                    </a:lnTo>
                    <a:lnTo>
                      <a:pt x="269" y="245"/>
                    </a:lnTo>
                    <a:lnTo>
                      <a:pt x="262" y="254"/>
                    </a:lnTo>
                    <a:lnTo>
                      <a:pt x="262" y="263"/>
                    </a:lnTo>
                    <a:lnTo>
                      <a:pt x="255" y="273"/>
                    </a:lnTo>
                    <a:lnTo>
                      <a:pt x="249" y="282"/>
                    </a:lnTo>
                    <a:lnTo>
                      <a:pt x="242" y="291"/>
                    </a:lnTo>
                    <a:lnTo>
                      <a:pt x="242" y="301"/>
                    </a:lnTo>
                    <a:lnTo>
                      <a:pt x="242" y="471"/>
                    </a:lnTo>
                    <a:lnTo>
                      <a:pt x="236" y="461"/>
                    </a:lnTo>
                    <a:lnTo>
                      <a:pt x="236" y="452"/>
                    </a:lnTo>
                    <a:lnTo>
                      <a:pt x="229" y="433"/>
                    </a:lnTo>
                    <a:lnTo>
                      <a:pt x="216" y="414"/>
                    </a:lnTo>
                    <a:lnTo>
                      <a:pt x="216" y="273"/>
                    </a:lnTo>
                    <a:lnTo>
                      <a:pt x="210" y="263"/>
                    </a:lnTo>
                    <a:lnTo>
                      <a:pt x="210" y="254"/>
                    </a:lnTo>
                    <a:lnTo>
                      <a:pt x="203" y="254"/>
                    </a:lnTo>
                    <a:lnTo>
                      <a:pt x="203" y="245"/>
                    </a:lnTo>
                    <a:lnTo>
                      <a:pt x="197" y="235"/>
                    </a:lnTo>
                    <a:lnTo>
                      <a:pt x="190" y="225"/>
                    </a:lnTo>
                    <a:lnTo>
                      <a:pt x="190" y="216"/>
                    </a:lnTo>
                    <a:lnTo>
                      <a:pt x="183" y="207"/>
                    </a:lnTo>
                    <a:lnTo>
                      <a:pt x="183" y="197"/>
                    </a:lnTo>
                    <a:lnTo>
                      <a:pt x="183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50"/>
                    </a:lnTo>
                    <a:lnTo>
                      <a:pt x="163" y="141"/>
                    </a:lnTo>
                    <a:lnTo>
                      <a:pt x="163" y="132"/>
                    </a:lnTo>
                    <a:lnTo>
                      <a:pt x="157" y="122"/>
                    </a:lnTo>
                    <a:lnTo>
                      <a:pt x="157" y="112"/>
                    </a:lnTo>
                    <a:lnTo>
                      <a:pt x="150" y="112"/>
                    </a:lnTo>
                    <a:lnTo>
                      <a:pt x="150" y="103"/>
                    </a:lnTo>
                    <a:lnTo>
                      <a:pt x="144" y="103"/>
                    </a:lnTo>
                    <a:lnTo>
                      <a:pt x="137" y="94"/>
                    </a:lnTo>
                    <a:lnTo>
                      <a:pt x="131" y="94"/>
                    </a:lnTo>
                    <a:lnTo>
                      <a:pt x="124" y="94"/>
                    </a:lnTo>
                    <a:lnTo>
                      <a:pt x="118" y="94"/>
                    </a:lnTo>
                    <a:lnTo>
                      <a:pt x="118" y="103"/>
                    </a:lnTo>
                    <a:lnTo>
                      <a:pt x="118" y="112"/>
                    </a:lnTo>
                    <a:lnTo>
                      <a:pt x="111" y="112"/>
                    </a:lnTo>
                    <a:lnTo>
                      <a:pt x="111" y="122"/>
                    </a:lnTo>
                    <a:lnTo>
                      <a:pt x="111" y="132"/>
                    </a:lnTo>
                    <a:lnTo>
                      <a:pt x="111" y="150"/>
                    </a:lnTo>
                    <a:lnTo>
                      <a:pt x="111" y="160"/>
                    </a:lnTo>
                    <a:lnTo>
                      <a:pt x="111" y="169"/>
                    </a:lnTo>
                    <a:lnTo>
                      <a:pt x="111" y="188"/>
                    </a:lnTo>
                    <a:lnTo>
                      <a:pt x="111" y="197"/>
                    </a:lnTo>
                    <a:lnTo>
                      <a:pt x="111" y="207"/>
                    </a:lnTo>
                    <a:lnTo>
                      <a:pt x="111" y="225"/>
                    </a:lnTo>
                    <a:lnTo>
                      <a:pt x="111" y="235"/>
                    </a:lnTo>
                    <a:lnTo>
                      <a:pt x="111" y="254"/>
                    </a:lnTo>
                    <a:lnTo>
                      <a:pt x="105" y="263"/>
                    </a:lnTo>
                    <a:lnTo>
                      <a:pt x="105" y="273"/>
                    </a:lnTo>
                    <a:lnTo>
                      <a:pt x="105" y="282"/>
                    </a:lnTo>
                    <a:lnTo>
                      <a:pt x="98" y="291"/>
                    </a:lnTo>
                    <a:lnTo>
                      <a:pt x="98" y="301"/>
                    </a:lnTo>
                    <a:lnTo>
                      <a:pt x="91" y="310"/>
                    </a:lnTo>
                    <a:lnTo>
                      <a:pt x="85" y="320"/>
                    </a:lnTo>
                    <a:lnTo>
                      <a:pt x="85" y="329"/>
                    </a:lnTo>
                    <a:lnTo>
                      <a:pt x="78" y="329"/>
                    </a:lnTo>
                    <a:lnTo>
                      <a:pt x="71" y="338"/>
                    </a:lnTo>
                    <a:lnTo>
                      <a:pt x="65" y="338"/>
                    </a:lnTo>
                    <a:lnTo>
                      <a:pt x="65" y="348"/>
                    </a:lnTo>
                    <a:lnTo>
                      <a:pt x="58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2" y="386"/>
                    </a:lnTo>
                    <a:lnTo>
                      <a:pt x="45" y="395"/>
                    </a:lnTo>
                    <a:lnTo>
                      <a:pt x="39" y="414"/>
                    </a:lnTo>
                    <a:lnTo>
                      <a:pt x="26" y="433"/>
                    </a:lnTo>
                    <a:lnTo>
                      <a:pt x="19" y="442"/>
                    </a:lnTo>
                    <a:lnTo>
                      <a:pt x="13" y="452"/>
                    </a:lnTo>
                    <a:lnTo>
                      <a:pt x="0" y="461"/>
                    </a:lnTo>
                    <a:lnTo>
                      <a:pt x="6" y="452"/>
                    </a:lnTo>
                    <a:lnTo>
                      <a:pt x="13" y="442"/>
                    </a:lnTo>
                    <a:lnTo>
                      <a:pt x="19" y="433"/>
                    </a:lnTo>
                    <a:lnTo>
                      <a:pt x="19" y="414"/>
                    </a:lnTo>
                    <a:lnTo>
                      <a:pt x="26" y="404"/>
                    </a:lnTo>
                    <a:lnTo>
                      <a:pt x="26" y="395"/>
                    </a:lnTo>
                    <a:lnTo>
                      <a:pt x="26" y="386"/>
                    </a:lnTo>
                    <a:lnTo>
                      <a:pt x="32" y="376"/>
                    </a:lnTo>
                    <a:lnTo>
                      <a:pt x="32" y="358"/>
                    </a:lnTo>
                    <a:lnTo>
                      <a:pt x="32" y="338"/>
                    </a:lnTo>
                    <a:lnTo>
                      <a:pt x="32" y="329"/>
                    </a:lnTo>
                    <a:lnTo>
                      <a:pt x="32" y="310"/>
                    </a:lnTo>
                    <a:lnTo>
                      <a:pt x="32" y="291"/>
                    </a:lnTo>
                    <a:lnTo>
                      <a:pt x="32" y="282"/>
                    </a:lnTo>
                    <a:lnTo>
                      <a:pt x="32" y="273"/>
                    </a:lnTo>
                    <a:lnTo>
                      <a:pt x="32" y="254"/>
                    </a:lnTo>
                    <a:lnTo>
                      <a:pt x="32" y="245"/>
                    </a:lnTo>
                    <a:lnTo>
                      <a:pt x="32" y="235"/>
                    </a:lnTo>
                    <a:lnTo>
                      <a:pt x="39" y="225"/>
                    </a:lnTo>
                    <a:lnTo>
                      <a:pt x="39" y="216"/>
                    </a:lnTo>
                    <a:lnTo>
                      <a:pt x="45" y="207"/>
                    </a:lnTo>
                    <a:lnTo>
                      <a:pt x="45" y="197"/>
                    </a:lnTo>
                    <a:lnTo>
                      <a:pt x="52" y="188"/>
                    </a:lnTo>
                    <a:lnTo>
                      <a:pt x="52" y="179"/>
                    </a:lnTo>
                    <a:lnTo>
                      <a:pt x="52" y="169"/>
                    </a:lnTo>
                    <a:lnTo>
                      <a:pt x="52" y="160"/>
                    </a:lnTo>
                    <a:lnTo>
                      <a:pt x="52" y="150"/>
                    </a:lnTo>
                    <a:lnTo>
                      <a:pt x="45" y="141"/>
                    </a:lnTo>
                    <a:lnTo>
                      <a:pt x="39" y="13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32" y="84"/>
                    </a:lnTo>
                    <a:lnTo>
                      <a:pt x="39" y="75"/>
                    </a:lnTo>
                    <a:lnTo>
                      <a:pt x="39" y="66"/>
                    </a:lnTo>
                    <a:lnTo>
                      <a:pt x="45" y="66"/>
                    </a:lnTo>
                    <a:lnTo>
                      <a:pt x="45" y="56"/>
                    </a:lnTo>
                    <a:lnTo>
                      <a:pt x="52" y="56"/>
                    </a:lnTo>
                    <a:lnTo>
                      <a:pt x="58" y="46"/>
                    </a:lnTo>
                    <a:lnTo>
                      <a:pt x="65" y="46"/>
                    </a:lnTo>
                    <a:lnTo>
                      <a:pt x="65" y="37"/>
                    </a:lnTo>
                    <a:lnTo>
                      <a:pt x="71" y="28"/>
                    </a:lnTo>
                    <a:lnTo>
                      <a:pt x="71" y="18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18" y="9"/>
                    </a:lnTo>
                    <a:lnTo>
                      <a:pt x="98" y="28"/>
                    </a:lnTo>
                    <a:lnTo>
                      <a:pt x="105" y="28"/>
                    </a:lnTo>
                    <a:lnTo>
                      <a:pt x="105" y="18"/>
                    </a:lnTo>
                    <a:lnTo>
                      <a:pt x="111" y="18"/>
                    </a:lnTo>
                    <a:lnTo>
                      <a:pt x="118" y="9"/>
                    </a:lnTo>
                    <a:lnTo>
                      <a:pt x="124" y="9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Freeform 355"/>
              <p:cNvSpPr>
                <a:spLocks/>
              </p:cNvSpPr>
              <p:nvPr/>
            </p:nvSpPr>
            <p:spPr bwMode="auto">
              <a:xfrm>
                <a:off x="1023" y="1649"/>
                <a:ext cx="149" cy="49"/>
              </a:xfrm>
              <a:custGeom>
                <a:avLst/>
                <a:gdLst/>
                <a:ahLst/>
                <a:cxnLst>
                  <a:cxn ang="0">
                    <a:pos x="166" y="38"/>
                  </a:cxn>
                  <a:cxn ang="0">
                    <a:pos x="146" y="28"/>
                  </a:cxn>
                  <a:cxn ang="0">
                    <a:pos x="139" y="19"/>
                  </a:cxn>
                  <a:cxn ang="0">
                    <a:pos x="132" y="9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19" y="0"/>
                  </a:cxn>
                  <a:cxn ang="0">
                    <a:pos x="112" y="0"/>
                  </a:cxn>
                  <a:cxn ang="0">
                    <a:pos x="112" y="9"/>
                  </a:cxn>
                  <a:cxn ang="0">
                    <a:pos x="106" y="9"/>
                  </a:cxn>
                  <a:cxn ang="0">
                    <a:pos x="106" y="19"/>
                  </a:cxn>
                  <a:cxn ang="0">
                    <a:pos x="99" y="19"/>
                  </a:cxn>
                  <a:cxn ang="0">
                    <a:pos x="92" y="28"/>
                  </a:cxn>
                  <a:cxn ang="0">
                    <a:pos x="86" y="28"/>
                  </a:cxn>
                  <a:cxn ang="0">
                    <a:pos x="79" y="28"/>
                  </a:cxn>
                  <a:cxn ang="0">
                    <a:pos x="73" y="28"/>
                  </a:cxn>
                  <a:cxn ang="0">
                    <a:pos x="59" y="28"/>
                  </a:cxn>
                  <a:cxn ang="0">
                    <a:pos x="53" y="19"/>
                  </a:cxn>
                  <a:cxn ang="0">
                    <a:pos x="39" y="19"/>
                  </a:cxn>
                  <a:cxn ang="0">
                    <a:pos x="26" y="19"/>
                  </a:cxn>
                  <a:cxn ang="0">
                    <a:pos x="19" y="28"/>
                  </a:cxn>
                  <a:cxn ang="0">
                    <a:pos x="13" y="28"/>
                  </a:cxn>
                  <a:cxn ang="0">
                    <a:pos x="6" y="38"/>
                  </a:cxn>
                  <a:cxn ang="0">
                    <a:pos x="0" y="48"/>
                  </a:cxn>
                </a:cxnLst>
                <a:rect l="0" t="0" r="r" b="b"/>
                <a:pathLst>
                  <a:path w="167" h="49">
                    <a:moveTo>
                      <a:pt x="166" y="38"/>
                    </a:moveTo>
                    <a:lnTo>
                      <a:pt x="146" y="28"/>
                    </a:lnTo>
                    <a:lnTo>
                      <a:pt x="139" y="19"/>
                    </a:lnTo>
                    <a:lnTo>
                      <a:pt x="132" y="9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9" y="0"/>
                    </a:lnTo>
                    <a:lnTo>
                      <a:pt x="112" y="0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6" y="19"/>
                    </a:lnTo>
                    <a:lnTo>
                      <a:pt x="99" y="19"/>
                    </a:lnTo>
                    <a:lnTo>
                      <a:pt x="92" y="28"/>
                    </a:lnTo>
                    <a:lnTo>
                      <a:pt x="86" y="28"/>
                    </a:lnTo>
                    <a:lnTo>
                      <a:pt x="79" y="28"/>
                    </a:lnTo>
                    <a:lnTo>
                      <a:pt x="73" y="28"/>
                    </a:lnTo>
                    <a:lnTo>
                      <a:pt x="59" y="28"/>
                    </a:lnTo>
                    <a:lnTo>
                      <a:pt x="53" y="19"/>
                    </a:lnTo>
                    <a:lnTo>
                      <a:pt x="39" y="19"/>
                    </a:lnTo>
                    <a:lnTo>
                      <a:pt x="26" y="19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6" y="3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Freeform 356"/>
              <p:cNvSpPr>
                <a:spLocks/>
              </p:cNvSpPr>
              <p:nvPr/>
            </p:nvSpPr>
            <p:spPr bwMode="auto">
              <a:xfrm>
                <a:off x="1118" y="1677"/>
                <a:ext cx="78" cy="231"/>
              </a:xfrm>
              <a:custGeom>
                <a:avLst/>
                <a:gdLst/>
                <a:ahLst/>
                <a:cxnLst>
                  <a:cxn ang="0">
                    <a:pos x="87" y="230"/>
                  </a:cxn>
                  <a:cxn ang="0">
                    <a:pos x="87" y="210"/>
                  </a:cxn>
                  <a:cxn ang="0">
                    <a:pos x="87" y="192"/>
                  </a:cxn>
                  <a:cxn ang="0">
                    <a:pos x="87" y="182"/>
                  </a:cxn>
                  <a:cxn ang="0">
                    <a:pos x="87" y="172"/>
                  </a:cxn>
                  <a:cxn ang="0">
                    <a:pos x="87" y="163"/>
                  </a:cxn>
                  <a:cxn ang="0">
                    <a:pos x="87" y="153"/>
                  </a:cxn>
                  <a:cxn ang="0">
                    <a:pos x="87" y="143"/>
                  </a:cxn>
                  <a:cxn ang="0">
                    <a:pos x="87" y="133"/>
                  </a:cxn>
                  <a:cxn ang="0">
                    <a:pos x="80" y="124"/>
                  </a:cxn>
                  <a:cxn ang="0">
                    <a:pos x="80" y="115"/>
                  </a:cxn>
                  <a:cxn ang="0">
                    <a:pos x="73" y="105"/>
                  </a:cxn>
                  <a:cxn ang="0">
                    <a:pos x="73" y="96"/>
                  </a:cxn>
                  <a:cxn ang="0">
                    <a:pos x="53" y="66"/>
                  </a:cxn>
                  <a:cxn ang="0">
                    <a:pos x="33" y="29"/>
                  </a:cxn>
                  <a:cxn ang="0">
                    <a:pos x="20" y="19"/>
                  </a:cxn>
                  <a:cxn ang="0">
                    <a:pos x="13" y="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88" h="231">
                    <a:moveTo>
                      <a:pt x="87" y="230"/>
                    </a:moveTo>
                    <a:lnTo>
                      <a:pt x="87" y="210"/>
                    </a:lnTo>
                    <a:lnTo>
                      <a:pt x="87" y="192"/>
                    </a:lnTo>
                    <a:lnTo>
                      <a:pt x="87" y="182"/>
                    </a:lnTo>
                    <a:lnTo>
                      <a:pt x="87" y="172"/>
                    </a:lnTo>
                    <a:lnTo>
                      <a:pt x="87" y="163"/>
                    </a:lnTo>
                    <a:lnTo>
                      <a:pt x="87" y="153"/>
                    </a:lnTo>
                    <a:lnTo>
                      <a:pt x="87" y="143"/>
                    </a:lnTo>
                    <a:lnTo>
                      <a:pt x="87" y="133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5"/>
                    </a:lnTo>
                    <a:lnTo>
                      <a:pt x="73" y="96"/>
                    </a:lnTo>
                    <a:lnTo>
                      <a:pt x="53" y="66"/>
                    </a:lnTo>
                    <a:lnTo>
                      <a:pt x="33" y="29"/>
                    </a:lnTo>
                    <a:lnTo>
                      <a:pt x="20" y="1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Freeform 357"/>
              <p:cNvSpPr>
                <a:spLocks/>
              </p:cNvSpPr>
              <p:nvPr/>
            </p:nvSpPr>
            <p:spPr bwMode="auto">
              <a:xfrm>
                <a:off x="1017" y="1688"/>
                <a:ext cx="54" cy="344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53" y="9"/>
                  </a:cxn>
                  <a:cxn ang="0">
                    <a:pos x="46" y="19"/>
                  </a:cxn>
                  <a:cxn ang="0">
                    <a:pos x="46" y="28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76"/>
                  </a:cxn>
                  <a:cxn ang="0">
                    <a:pos x="53" y="85"/>
                  </a:cxn>
                  <a:cxn ang="0">
                    <a:pos x="53" y="95"/>
                  </a:cxn>
                  <a:cxn ang="0">
                    <a:pos x="53" y="104"/>
                  </a:cxn>
                  <a:cxn ang="0">
                    <a:pos x="53" y="114"/>
                  </a:cxn>
                  <a:cxn ang="0">
                    <a:pos x="53" y="123"/>
                  </a:cxn>
                  <a:cxn ang="0">
                    <a:pos x="53" y="133"/>
                  </a:cxn>
                  <a:cxn ang="0">
                    <a:pos x="46" y="142"/>
                  </a:cxn>
                  <a:cxn ang="0">
                    <a:pos x="46" y="162"/>
                  </a:cxn>
                  <a:cxn ang="0">
                    <a:pos x="40" y="180"/>
                  </a:cxn>
                  <a:cxn ang="0">
                    <a:pos x="40" y="200"/>
                  </a:cxn>
                  <a:cxn ang="0">
                    <a:pos x="33" y="219"/>
                  </a:cxn>
                  <a:cxn ang="0">
                    <a:pos x="33" y="228"/>
                  </a:cxn>
                  <a:cxn ang="0">
                    <a:pos x="26" y="238"/>
                  </a:cxn>
                  <a:cxn ang="0">
                    <a:pos x="26" y="247"/>
                  </a:cxn>
                  <a:cxn ang="0">
                    <a:pos x="20" y="247"/>
                  </a:cxn>
                  <a:cxn ang="0">
                    <a:pos x="20" y="257"/>
                  </a:cxn>
                  <a:cxn ang="0">
                    <a:pos x="20" y="266"/>
                  </a:cxn>
                  <a:cxn ang="0">
                    <a:pos x="20" y="276"/>
                  </a:cxn>
                  <a:cxn ang="0">
                    <a:pos x="0" y="343"/>
                  </a:cxn>
                </a:cxnLst>
                <a:rect l="0" t="0" r="r" b="b"/>
                <a:pathLst>
                  <a:path w="61" h="344">
                    <a:moveTo>
                      <a:pt x="60" y="0"/>
                    </a:moveTo>
                    <a:lnTo>
                      <a:pt x="53" y="0"/>
                    </a:lnTo>
                    <a:lnTo>
                      <a:pt x="53" y="9"/>
                    </a:lnTo>
                    <a:lnTo>
                      <a:pt x="46" y="19"/>
                    </a:lnTo>
                    <a:lnTo>
                      <a:pt x="46" y="28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95"/>
                    </a:lnTo>
                    <a:lnTo>
                      <a:pt x="53" y="104"/>
                    </a:lnTo>
                    <a:lnTo>
                      <a:pt x="53" y="114"/>
                    </a:lnTo>
                    <a:lnTo>
                      <a:pt x="53" y="123"/>
                    </a:lnTo>
                    <a:lnTo>
                      <a:pt x="53" y="133"/>
                    </a:lnTo>
                    <a:lnTo>
                      <a:pt x="46" y="142"/>
                    </a:lnTo>
                    <a:lnTo>
                      <a:pt x="46" y="162"/>
                    </a:lnTo>
                    <a:lnTo>
                      <a:pt x="40" y="180"/>
                    </a:lnTo>
                    <a:lnTo>
                      <a:pt x="40" y="200"/>
                    </a:lnTo>
                    <a:lnTo>
                      <a:pt x="33" y="219"/>
                    </a:lnTo>
                    <a:lnTo>
                      <a:pt x="33" y="228"/>
                    </a:lnTo>
                    <a:lnTo>
                      <a:pt x="26" y="238"/>
                    </a:lnTo>
                    <a:lnTo>
                      <a:pt x="26" y="247"/>
                    </a:lnTo>
                    <a:lnTo>
                      <a:pt x="20" y="247"/>
                    </a:lnTo>
                    <a:lnTo>
                      <a:pt x="20" y="257"/>
                    </a:lnTo>
                    <a:lnTo>
                      <a:pt x="20" y="266"/>
                    </a:lnTo>
                    <a:lnTo>
                      <a:pt x="20" y="276"/>
                    </a:lnTo>
                    <a:lnTo>
                      <a:pt x="0" y="343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358"/>
              <p:cNvSpPr>
                <a:spLocks/>
              </p:cNvSpPr>
              <p:nvPr/>
            </p:nvSpPr>
            <p:spPr bwMode="auto">
              <a:xfrm>
                <a:off x="1304" y="1764"/>
                <a:ext cx="264" cy="471"/>
              </a:xfrm>
              <a:custGeom>
                <a:avLst/>
                <a:gdLst/>
                <a:ahLst/>
                <a:cxnLst>
                  <a:cxn ang="0">
                    <a:pos x="6" y="188"/>
                  </a:cxn>
                  <a:cxn ang="0">
                    <a:pos x="20" y="178"/>
                  </a:cxn>
                  <a:cxn ang="0">
                    <a:pos x="26" y="160"/>
                  </a:cxn>
                  <a:cxn ang="0">
                    <a:pos x="26" y="131"/>
                  </a:cxn>
                  <a:cxn ang="0">
                    <a:pos x="26" y="84"/>
                  </a:cxn>
                  <a:cxn ang="0">
                    <a:pos x="33" y="56"/>
                  </a:cxn>
                  <a:cxn ang="0">
                    <a:pos x="46" y="28"/>
                  </a:cxn>
                  <a:cxn ang="0">
                    <a:pos x="65" y="9"/>
                  </a:cxn>
                  <a:cxn ang="0">
                    <a:pos x="78" y="0"/>
                  </a:cxn>
                  <a:cxn ang="0">
                    <a:pos x="98" y="0"/>
                  </a:cxn>
                  <a:cxn ang="0">
                    <a:pos x="118" y="9"/>
                  </a:cxn>
                  <a:cxn ang="0">
                    <a:pos x="138" y="28"/>
                  </a:cxn>
                  <a:cxn ang="0">
                    <a:pos x="144" y="46"/>
                  </a:cxn>
                  <a:cxn ang="0">
                    <a:pos x="157" y="65"/>
                  </a:cxn>
                  <a:cxn ang="0">
                    <a:pos x="164" y="94"/>
                  </a:cxn>
                  <a:cxn ang="0">
                    <a:pos x="170" y="131"/>
                  </a:cxn>
                  <a:cxn ang="0">
                    <a:pos x="177" y="169"/>
                  </a:cxn>
                  <a:cxn ang="0">
                    <a:pos x="190" y="188"/>
                  </a:cxn>
                  <a:cxn ang="0">
                    <a:pos x="204" y="206"/>
                  </a:cxn>
                  <a:cxn ang="0">
                    <a:pos x="217" y="235"/>
                  </a:cxn>
                  <a:cxn ang="0">
                    <a:pos x="217" y="263"/>
                  </a:cxn>
                  <a:cxn ang="0">
                    <a:pos x="223" y="300"/>
                  </a:cxn>
                  <a:cxn ang="0">
                    <a:pos x="230" y="338"/>
                  </a:cxn>
                  <a:cxn ang="0">
                    <a:pos x="243" y="385"/>
                  </a:cxn>
                  <a:cxn ang="0">
                    <a:pos x="249" y="413"/>
                  </a:cxn>
                  <a:cxn ang="0">
                    <a:pos x="269" y="441"/>
                  </a:cxn>
                  <a:cxn ang="0">
                    <a:pos x="289" y="470"/>
                  </a:cxn>
                  <a:cxn ang="0">
                    <a:pos x="282" y="470"/>
                  </a:cxn>
                  <a:cxn ang="0">
                    <a:pos x="256" y="441"/>
                  </a:cxn>
                  <a:cxn ang="0">
                    <a:pos x="223" y="404"/>
                  </a:cxn>
                  <a:cxn ang="0">
                    <a:pos x="197" y="366"/>
                  </a:cxn>
                  <a:cxn ang="0">
                    <a:pos x="183" y="338"/>
                  </a:cxn>
                  <a:cxn ang="0">
                    <a:pos x="170" y="309"/>
                  </a:cxn>
                  <a:cxn ang="0">
                    <a:pos x="164" y="281"/>
                  </a:cxn>
                  <a:cxn ang="0">
                    <a:pos x="164" y="253"/>
                  </a:cxn>
                  <a:cxn ang="0">
                    <a:pos x="157" y="225"/>
                  </a:cxn>
                  <a:cxn ang="0">
                    <a:pos x="144" y="216"/>
                  </a:cxn>
                  <a:cxn ang="0">
                    <a:pos x="125" y="197"/>
                  </a:cxn>
                  <a:cxn ang="0">
                    <a:pos x="98" y="160"/>
                  </a:cxn>
                  <a:cxn ang="0">
                    <a:pos x="85" y="122"/>
                  </a:cxn>
                  <a:cxn ang="0">
                    <a:pos x="65" y="112"/>
                  </a:cxn>
                  <a:cxn ang="0">
                    <a:pos x="52" y="122"/>
                  </a:cxn>
                  <a:cxn ang="0">
                    <a:pos x="33" y="140"/>
                  </a:cxn>
                  <a:cxn ang="0">
                    <a:pos x="26" y="169"/>
                  </a:cxn>
                  <a:cxn ang="0">
                    <a:pos x="6" y="188"/>
                  </a:cxn>
                </a:cxnLst>
                <a:rect l="0" t="0" r="r" b="b"/>
                <a:pathLst>
                  <a:path w="297" h="471">
                    <a:moveTo>
                      <a:pt x="0" y="188"/>
                    </a:moveTo>
                    <a:lnTo>
                      <a:pt x="0" y="188"/>
                    </a:lnTo>
                    <a:lnTo>
                      <a:pt x="6" y="188"/>
                    </a:lnTo>
                    <a:lnTo>
                      <a:pt x="13" y="188"/>
                    </a:lnTo>
                    <a:lnTo>
                      <a:pt x="13" y="178"/>
                    </a:lnTo>
                    <a:lnTo>
                      <a:pt x="20" y="178"/>
                    </a:lnTo>
                    <a:lnTo>
                      <a:pt x="20" y="169"/>
                    </a:lnTo>
                    <a:lnTo>
                      <a:pt x="20" y="160"/>
                    </a:lnTo>
                    <a:lnTo>
                      <a:pt x="26" y="160"/>
                    </a:lnTo>
                    <a:lnTo>
                      <a:pt x="26" y="150"/>
                    </a:lnTo>
                    <a:lnTo>
                      <a:pt x="26" y="140"/>
                    </a:lnTo>
                    <a:lnTo>
                      <a:pt x="26" y="131"/>
                    </a:lnTo>
                    <a:lnTo>
                      <a:pt x="26" y="122"/>
                    </a:lnTo>
                    <a:lnTo>
                      <a:pt x="20" y="103"/>
                    </a:lnTo>
                    <a:lnTo>
                      <a:pt x="26" y="84"/>
                    </a:lnTo>
                    <a:lnTo>
                      <a:pt x="26" y="74"/>
                    </a:lnTo>
                    <a:lnTo>
                      <a:pt x="26" y="65"/>
                    </a:lnTo>
                    <a:lnTo>
                      <a:pt x="33" y="56"/>
                    </a:lnTo>
                    <a:lnTo>
                      <a:pt x="33" y="46"/>
                    </a:lnTo>
                    <a:lnTo>
                      <a:pt x="39" y="37"/>
                    </a:lnTo>
                    <a:lnTo>
                      <a:pt x="46" y="28"/>
                    </a:lnTo>
                    <a:lnTo>
                      <a:pt x="52" y="18"/>
                    </a:lnTo>
                    <a:lnTo>
                      <a:pt x="59" y="9"/>
                    </a:lnTo>
                    <a:lnTo>
                      <a:pt x="65" y="9"/>
                    </a:lnTo>
                    <a:lnTo>
                      <a:pt x="72" y="9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9"/>
                    </a:lnTo>
                    <a:lnTo>
                      <a:pt x="112" y="9"/>
                    </a:lnTo>
                    <a:lnTo>
                      <a:pt x="118" y="9"/>
                    </a:lnTo>
                    <a:lnTo>
                      <a:pt x="125" y="18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38" y="37"/>
                    </a:lnTo>
                    <a:lnTo>
                      <a:pt x="144" y="37"/>
                    </a:lnTo>
                    <a:lnTo>
                      <a:pt x="144" y="46"/>
                    </a:lnTo>
                    <a:lnTo>
                      <a:pt x="151" y="46"/>
                    </a:lnTo>
                    <a:lnTo>
                      <a:pt x="151" y="56"/>
                    </a:lnTo>
                    <a:lnTo>
                      <a:pt x="157" y="65"/>
                    </a:lnTo>
                    <a:lnTo>
                      <a:pt x="157" y="74"/>
                    </a:lnTo>
                    <a:lnTo>
                      <a:pt x="164" y="84"/>
                    </a:lnTo>
                    <a:lnTo>
                      <a:pt x="164" y="94"/>
                    </a:lnTo>
                    <a:lnTo>
                      <a:pt x="164" y="112"/>
                    </a:lnTo>
                    <a:lnTo>
                      <a:pt x="170" y="122"/>
                    </a:lnTo>
                    <a:lnTo>
                      <a:pt x="170" y="131"/>
                    </a:lnTo>
                    <a:lnTo>
                      <a:pt x="170" y="150"/>
                    </a:lnTo>
                    <a:lnTo>
                      <a:pt x="177" y="160"/>
                    </a:lnTo>
                    <a:lnTo>
                      <a:pt x="177" y="169"/>
                    </a:lnTo>
                    <a:lnTo>
                      <a:pt x="183" y="178"/>
                    </a:lnTo>
                    <a:lnTo>
                      <a:pt x="190" y="178"/>
                    </a:lnTo>
                    <a:lnTo>
                      <a:pt x="190" y="188"/>
                    </a:lnTo>
                    <a:lnTo>
                      <a:pt x="197" y="188"/>
                    </a:lnTo>
                    <a:lnTo>
                      <a:pt x="204" y="197"/>
                    </a:lnTo>
                    <a:lnTo>
                      <a:pt x="204" y="206"/>
                    </a:lnTo>
                    <a:lnTo>
                      <a:pt x="210" y="216"/>
                    </a:lnTo>
                    <a:lnTo>
                      <a:pt x="210" y="225"/>
                    </a:lnTo>
                    <a:lnTo>
                      <a:pt x="217" y="235"/>
                    </a:lnTo>
                    <a:lnTo>
                      <a:pt x="217" y="244"/>
                    </a:lnTo>
                    <a:lnTo>
                      <a:pt x="217" y="253"/>
                    </a:lnTo>
                    <a:lnTo>
                      <a:pt x="217" y="263"/>
                    </a:lnTo>
                    <a:lnTo>
                      <a:pt x="223" y="281"/>
                    </a:lnTo>
                    <a:lnTo>
                      <a:pt x="223" y="291"/>
                    </a:lnTo>
                    <a:lnTo>
                      <a:pt x="223" y="300"/>
                    </a:lnTo>
                    <a:lnTo>
                      <a:pt x="223" y="319"/>
                    </a:lnTo>
                    <a:lnTo>
                      <a:pt x="223" y="329"/>
                    </a:lnTo>
                    <a:lnTo>
                      <a:pt x="230" y="338"/>
                    </a:lnTo>
                    <a:lnTo>
                      <a:pt x="230" y="347"/>
                    </a:lnTo>
                    <a:lnTo>
                      <a:pt x="236" y="366"/>
                    </a:lnTo>
                    <a:lnTo>
                      <a:pt x="243" y="385"/>
                    </a:lnTo>
                    <a:lnTo>
                      <a:pt x="243" y="395"/>
                    </a:lnTo>
                    <a:lnTo>
                      <a:pt x="249" y="404"/>
                    </a:lnTo>
                    <a:lnTo>
                      <a:pt x="249" y="413"/>
                    </a:lnTo>
                    <a:lnTo>
                      <a:pt x="256" y="423"/>
                    </a:lnTo>
                    <a:lnTo>
                      <a:pt x="262" y="432"/>
                    </a:lnTo>
                    <a:lnTo>
                      <a:pt x="269" y="441"/>
                    </a:lnTo>
                    <a:lnTo>
                      <a:pt x="275" y="451"/>
                    </a:lnTo>
                    <a:lnTo>
                      <a:pt x="282" y="460"/>
                    </a:lnTo>
                    <a:lnTo>
                      <a:pt x="289" y="470"/>
                    </a:lnTo>
                    <a:lnTo>
                      <a:pt x="296" y="470"/>
                    </a:lnTo>
                    <a:lnTo>
                      <a:pt x="289" y="470"/>
                    </a:lnTo>
                    <a:lnTo>
                      <a:pt x="282" y="470"/>
                    </a:lnTo>
                    <a:lnTo>
                      <a:pt x="269" y="460"/>
                    </a:lnTo>
                    <a:lnTo>
                      <a:pt x="262" y="451"/>
                    </a:lnTo>
                    <a:lnTo>
                      <a:pt x="256" y="441"/>
                    </a:lnTo>
                    <a:lnTo>
                      <a:pt x="243" y="432"/>
                    </a:lnTo>
                    <a:lnTo>
                      <a:pt x="230" y="413"/>
                    </a:lnTo>
                    <a:lnTo>
                      <a:pt x="223" y="404"/>
                    </a:lnTo>
                    <a:lnTo>
                      <a:pt x="210" y="385"/>
                    </a:lnTo>
                    <a:lnTo>
                      <a:pt x="204" y="375"/>
                    </a:lnTo>
                    <a:lnTo>
                      <a:pt x="197" y="366"/>
                    </a:lnTo>
                    <a:lnTo>
                      <a:pt x="197" y="357"/>
                    </a:lnTo>
                    <a:lnTo>
                      <a:pt x="190" y="347"/>
                    </a:lnTo>
                    <a:lnTo>
                      <a:pt x="183" y="338"/>
                    </a:lnTo>
                    <a:lnTo>
                      <a:pt x="177" y="329"/>
                    </a:lnTo>
                    <a:lnTo>
                      <a:pt x="177" y="319"/>
                    </a:lnTo>
                    <a:lnTo>
                      <a:pt x="170" y="309"/>
                    </a:lnTo>
                    <a:lnTo>
                      <a:pt x="170" y="300"/>
                    </a:lnTo>
                    <a:lnTo>
                      <a:pt x="170" y="291"/>
                    </a:lnTo>
                    <a:lnTo>
                      <a:pt x="164" y="281"/>
                    </a:lnTo>
                    <a:lnTo>
                      <a:pt x="164" y="272"/>
                    </a:lnTo>
                    <a:lnTo>
                      <a:pt x="164" y="263"/>
                    </a:lnTo>
                    <a:lnTo>
                      <a:pt x="164" y="253"/>
                    </a:lnTo>
                    <a:lnTo>
                      <a:pt x="164" y="244"/>
                    </a:lnTo>
                    <a:lnTo>
                      <a:pt x="157" y="235"/>
                    </a:lnTo>
                    <a:lnTo>
                      <a:pt x="157" y="225"/>
                    </a:lnTo>
                    <a:lnTo>
                      <a:pt x="151" y="225"/>
                    </a:lnTo>
                    <a:lnTo>
                      <a:pt x="151" y="216"/>
                    </a:lnTo>
                    <a:lnTo>
                      <a:pt x="144" y="216"/>
                    </a:lnTo>
                    <a:lnTo>
                      <a:pt x="138" y="216"/>
                    </a:lnTo>
                    <a:lnTo>
                      <a:pt x="131" y="206"/>
                    </a:lnTo>
                    <a:lnTo>
                      <a:pt x="125" y="197"/>
                    </a:lnTo>
                    <a:lnTo>
                      <a:pt x="118" y="188"/>
                    </a:lnTo>
                    <a:lnTo>
                      <a:pt x="112" y="178"/>
                    </a:lnTo>
                    <a:lnTo>
                      <a:pt x="98" y="160"/>
                    </a:lnTo>
                    <a:lnTo>
                      <a:pt x="91" y="131"/>
                    </a:lnTo>
                    <a:lnTo>
                      <a:pt x="85" y="131"/>
                    </a:lnTo>
                    <a:lnTo>
                      <a:pt x="85" y="122"/>
                    </a:lnTo>
                    <a:lnTo>
                      <a:pt x="78" y="122"/>
                    </a:lnTo>
                    <a:lnTo>
                      <a:pt x="72" y="112"/>
                    </a:lnTo>
                    <a:lnTo>
                      <a:pt x="65" y="112"/>
                    </a:lnTo>
                    <a:lnTo>
                      <a:pt x="59" y="112"/>
                    </a:lnTo>
                    <a:lnTo>
                      <a:pt x="52" y="112"/>
                    </a:lnTo>
                    <a:lnTo>
                      <a:pt x="52" y="122"/>
                    </a:lnTo>
                    <a:lnTo>
                      <a:pt x="46" y="122"/>
                    </a:lnTo>
                    <a:lnTo>
                      <a:pt x="39" y="131"/>
                    </a:lnTo>
                    <a:lnTo>
                      <a:pt x="33" y="140"/>
                    </a:lnTo>
                    <a:lnTo>
                      <a:pt x="33" y="150"/>
                    </a:lnTo>
                    <a:lnTo>
                      <a:pt x="33" y="160"/>
                    </a:lnTo>
                    <a:lnTo>
                      <a:pt x="26" y="169"/>
                    </a:lnTo>
                    <a:lnTo>
                      <a:pt x="20" y="178"/>
                    </a:lnTo>
                    <a:lnTo>
                      <a:pt x="13" y="188"/>
                    </a:lnTo>
                    <a:lnTo>
                      <a:pt x="6" y="188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Freeform 359"/>
              <p:cNvSpPr>
                <a:spLocks/>
              </p:cNvSpPr>
              <p:nvPr/>
            </p:nvSpPr>
            <p:spPr bwMode="auto">
              <a:xfrm>
                <a:off x="1250" y="1820"/>
                <a:ext cx="85" cy="129"/>
              </a:xfrm>
              <a:custGeom>
                <a:avLst/>
                <a:gdLst/>
                <a:ahLst/>
                <a:cxnLst>
                  <a:cxn ang="0">
                    <a:pos x="95" y="8"/>
                  </a:cxn>
                  <a:cxn ang="0">
                    <a:pos x="95" y="8"/>
                  </a:cxn>
                  <a:cxn ang="0">
                    <a:pos x="88" y="8"/>
                  </a:cxn>
                  <a:cxn ang="0">
                    <a:pos x="81" y="8"/>
                  </a:cxn>
                  <a:cxn ang="0">
                    <a:pos x="81" y="0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38" y="8"/>
                  </a:cxn>
                  <a:cxn ang="0">
                    <a:pos x="31" y="8"/>
                  </a:cxn>
                  <a:cxn ang="0">
                    <a:pos x="25" y="17"/>
                  </a:cxn>
                  <a:cxn ang="0">
                    <a:pos x="19" y="17"/>
                  </a:cxn>
                  <a:cxn ang="0">
                    <a:pos x="19" y="27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6" y="54"/>
                  </a:cxn>
                  <a:cxn ang="0">
                    <a:pos x="6" y="64"/>
                  </a:cxn>
                  <a:cxn ang="0">
                    <a:pos x="6" y="82"/>
                  </a:cxn>
                  <a:cxn ang="0">
                    <a:pos x="0" y="100"/>
                  </a:cxn>
                  <a:cxn ang="0">
                    <a:pos x="0" y="128"/>
                  </a:cxn>
                  <a:cxn ang="0">
                    <a:pos x="95" y="8"/>
                  </a:cxn>
                </a:cxnLst>
                <a:rect l="0" t="0" r="r" b="b"/>
                <a:pathLst>
                  <a:path w="96" h="129">
                    <a:moveTo>
                      <a:pt x="95" y="8"/>
                    </a:moveTo>
                    <a:lnTo>
                      <a:pt x="95" y="8"/>
                    </a:lnTo>
                    <a:lnTo>
                      <a:pt x="88" y="8"/>
                    </a:lnTo>
                    <a:lnTo>
                      <a:pt x="81" y="8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9" y="17"/>
                    </a:lnTo>
                    <a:lnTo>
                      <a:pt x="19" y="27"/>
                    </a:lnTo>
                    <a:lnTo>
                      <a:pt x="13" y="36"/>
                    </a:lnTo>
                    <a:lnTo>
                      <a:pt x="13" y="45"/>
                    </a:lnTo>
                    <a:lnTo>
                      <a:pt x="6" y="54"/>
                    </a:lnTo>
                    <a:lnTo>
                      <a:pt x="6" y="64"/>
                    </a:lnTo>
                    <a:lnTo>
                      <a:pt x="6" y="82"/>
                    </a:lnTo>
                    <a:lnTo>
                      <a:pt x="0" y="100"/>
                    </a:lnTo>
                    <a:lnTo>
                      <a:pt x="0" y="128"/>
                    </a:lnTo>
                    <a:lnTo>
                      <a:pt x="95" y="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Freeform 360"/>
              <p:cNvSpPr>
                <a:spLocks/>
              </p:cNvSpPr>
              <p:nvPr/>
            </p:nvSpPr>
            <p:spPr bwMode="auto">
              <a:xfrm>
                <a:off x="1190" y="1849"/>
                <a:ext cx="134" cy="309"/>
              </a:xfrm>
              <a:custGeom>
                <a:avLst/>
                <a:gdLst/>
                <a:ahLst/>
                <a:cxnLst>
                  <a:cxn ang="0">
                    <a:pos x="6" y="308"/>
                  </a:cxn>
                  <a:cxn ang="0">
                    <a:pos x="13" y="298"/>
                  </a:cxn>
                  <a:cxn ang="0">
                    <a:pos x="26" y="289"/>
                  </a:cxn>
                  <a:cxn ang="0">
                    <a:pos x="45" y="270"/>
                  </a:cxn>
                  <a:cxn ang="0">
                    <a:pos x="64" y="252"/>
                  </a:cxn>
                  <a:cxn ang="0">
                    <a:pos x="77" y="233"/>
                  </a:cxn>
                  <a:cxn ang="0">
                    <a:pos x="84" y="214"/>
                  </a:cxn>
                  <a:cxn ang="0">
                    <a:pos x="97" y="186"/>
                  </a:cxn>
                  <a:cxn ang="0">
                    <a:pos x="97" y="168"/>
                  </a:cxn>
                  <a:cxn ang="0">
                    <a:pos x="103" y="149"/>
                  </a:cxn>
                  <a:cxn ang="0">
                    <a:pos x="103" y="130"/>
                  </a:cxn>
                  <a:cxn ang="0">
                    <a:pos x="116" y="112"/>
                  </a:cxn>
                  <a:cxn ang="0">
                    <a:pos x="129" y="112"/>
                  </a:cxn>
                  <a:cxn ang="0">
                    <a:pos x="135" y="102"/>
                  </a:cxn>
                  <a:cxn ang="0">
                    <a:pos x="142" y="93"/>
                  </a:cxn>
                  <a:cxn ang="0">
                    <a:pos x="142" y="74"/>
                  </a:cxn>
                  <a:cxn ang="0">
                    <a:pos x="149" y="65"/>
                  </a:cxn>
                  <a:cxn ang="0">
                    <a:pos x="149" y="46"/>
                  </a:cxn>
                  <a:cxn ang="0">
                    <a:pos x="149" y="28"/>
                  </a:cxn>
                  <a:cxn ang="0">
                    <a:pos x="142" y="9"/>
                  </a:cxn>
                  <a:cxn ang="0">
                    <a:pos x="149" y="0"/>
                  </a:cxn>
                  <a:cxn ang="0">
                    <a:pos x="129" y="18"/>
                  </a:cxn>
                  <a:cxn ang="0">
                    <a:pos x="103" y="46"/>
                  </a:cxn>
                  <a:cxn ang="0">
                    <a:pos x="71" y="93"/>
                  </a:cxn>
                  <a:cxn ang="0">
                    <a:pos x="58" y="121"/>
                  </a:cxn>
                  <a:cxn ang="0">
                    <a:pos x="38" y="130"/>
                  </a:cxn>
                  <a:cxn ang="0">
                    <a:pos x="26" y="149"/>
                  </a:cxn>
                  <a:cxn ang="0">
                    <a:pos x="13" y="168"/>
                  </a:cxn>
                  <a:cxn ang="0">
                    <a:pos x="6" y="186"/>
                  </a:cxn>
                  <a:cxn ang="0">
                    <a:pos x="0" y="214"/>
                  </a:cxn>
                  <a:cxn ang="0">
                    <a:pos x="0" y="233"/>
                  </a:cxn>
                  <a:cxn ang="0">
                    <a:pos x="0" y="261"/>
                  </a:cxn>
                  <a:cxn ang="0">
                    <a:pos x="0" y="279"/>
                  </a:cxn>
                  <a:cxn ang="0">
                    <a:pos x="6" y="308"/>
                  </a:cxn>
                </a:cxnLst>
                <a:rect l="0" t="0" r="r" b="b"/>
                <a:pathLst>
                  <a:path w="150" h="309">
                    <a:moveTo>
                      <a:pt x="6" y="308"/>
                    </a:moveTo>
                    <a:lnTo>
                      <a:pt x="6" y="308"/>
                    </a:lnTo>
                    <a:lnTo>
                      <a:pt x="6" y="298"/>
                    </a:lnTo>
                    <a:lnTo>
                      <a:pt x="13" y="298"/>
                    </a:lnTo>
                    <a:lnTo>
                      <a:pt x="19" y="289"/>
                    </a:lnTo>
                    <a:lnTo>
                      <a:pt x="26" y="289"/>
                    </a:lnTo>
                    <a:lnTo>
                      <a:pt x="38" y="279"/>
                    </a:lnTo>
                    <a:lnTo>
                      <a:pt x="45" y="270"/>
                    </a:lnTo>
                    <a:lnTo>
                      <a:pt x="51" y="261"/>
                    </a:lnTo>
                    <a:lnTo>
                      <a:pt x="64" y="252"/>
                    </a:lnTo>
                    <a:lnTo>
                      <a:pt x="71" y="242"/>
                    </a:lnTo>
                    <a:lnTo>
                      <a:pt x="77" y="233"/>
                    </a:lnTo>
                    <a:lnTo>
                      <a:pt x="84" y="223"/>
                    </a:lnTo>
                    <a:lnTo>
                      <a:pt x="84" y="214"/>
                    </a:lnTo>
                    <a:lnTo>
                      <a:pt x="90" y="205"/>
                    </a:lnTo>
                    <a:lnTo>
                      <a:pt x="97" y="186"/>
                    </a:lnTo>
                    <a:lnTo>
                      <a:pt x="97" y="177"/>
                    </a:lnTo>
                    <a:lnTo>
                      <a:pt x="97" y="168"/>
                    </a:lnTo>
                    <a:lnTo>
                      <a:pt x="97" y="158"/>
                    </a:lnTo>
                    <a:lnTo>
                      <a:pt x="103" y="149"/>
                    </a:lnTo>
                    <a:lnTo>
                      <a:pt x="103" y="139"/>
                    </a:lnTo>
                    <a:lnTo>
                      <a:pt x="103" y="130"/>
                    </a:lnTo>
                    <a:lnTo>
                      <a:pt x="110" y="121"/>
                    </a:lnTo>
                    <a:lnTo>
                      <a:pt x="116" y="112"/>
                    </a:lnTo>
                    <a:lnTo>
                      <a:pt x="122" y="112"/>
                    </a:lnTo>
                    <a:lnTo>
                      <a:pt x="129" y="112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5" y="93"/>
                    </a:lnTo>
                    <a:lnTo>
                      <a:pt x="142" y="93"/>
                    </a:lnTo>
                    <a:lnTo>
                      <a:pt x="142" y="84"/>
                    </a:lnTo>
                    <a:lnTo>
                      <a:pt x="142" y="74"/>
                    </a:lnTo>
                    <a:lnTo>
                      <a:pt x="149" y="74"/>
                    </a:lnTo>
                    <a:lnTo>
                      <a:pt x="149" y="65"/>
                    </a:lnTo>
                    <a:lnTo>
                      <a:pt x="149" y="55"/>
                    </a:lnTo>
                    <a:lnTo>
                      <a:pt x="149" y="46"/>
                    </a:lnTo>
                    <a:lnTo>
                      <a:pt x="149" y="37"/>
                    </a:lnTo>
                    <a:lnTo>
                      <a:pt x="149" y="28"/>
                    </a:lnTo>
                    <a:lnTo>
                      <a:pt x="142" y="18"/>
                    </a:lnTo>
                    <a:lnTo>
                      <a:pt x="142" y="9"/>
                    </a:lnTo>
                    <a:lnTo>
                      <a:pt x="149" y="9"/>
                    </a:lnTo>
                    <a:lnTo>
                      <a:pt x="149" y="0"/>
                    </a:lnTo>
                    <a:lnTo>
                      <a:pt x="142" y="9"/>
                    </a:lnTo>
                    <a:lnTo>
                      <a:pt x="129" y="18"/>
                    </a:lnTo>
                    <a:lnTo>
                      <a:pt x="116" y="37"/>
                    </a:lnTo>
                    <a:lnTo>
                      <a:pt x="103" y="46"/>
                    </a:lnTo>
                    <a:lnTo>
                      <a:pt x="90" y="74"/>
                    </a:lnTo>
                    <a:lnTo>
                      <a:pt x="71" y="93"/>
                    </a:lnTo>
                    <a:lnTo>
                      <a:pt x="64" y="102"/>
                    </a:lnTo>
                    <a:lnTo>
                      <a:pt x="58" y="121"/>
                    </a:lnTo>
                    <a:lnTo>
                      <a:pt x="45" y="130"/>
                    </a:lnTo>
                    <a:lnTo>
                      <a:pt x="38" y="130"/>
                    </a:lnTo>
                    <a:lnTo>
                      <a:pt x="32" y="139"/>
                    </a:lnTo>
                    <a:lnTo>
                      <a:pt x="26" y="149"/>
                    </a:lnTo>
                    <a:lnTo>
                      <a:pt x="19" y="158"/>
                    </a:lnTo>
                    <a:lnTo>
                      <a:pt x="13" y="168"/>
                    </a:lnTo>
                    <a:lnTo>
                      <a:pt x="13" y="177"/>
                    </a:lnTo>
                    <a:lnTo>
                      <a:pt x="6" y="186"/>
                    </a:lnTo>
                    <a:lnTo>
                      <a:pt x="0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0" y="242"/>
                    </a:lnTo>
                    <a:lnTo>
                      <a:pt x="0" y="261"/>
                    </a:lnTo>
                    <a:lnTo>
                      <a:pt x="0" y="270"/>
                    </a:lnTo>
                    <a:lnTo>
                      <a:pt x="0" y="279"/>
                    </a:lnTo>
                    <a:lnTo>
                      <a:pt x="6" y="289"/>
                    </a:lnTo>
                    <a:lnTo>
                      <a:pt x="6" y="308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Freeform 361"/>
              <p:cNvSpPr>
                <a:spLocks/>
              </p:cNvSpPr>
              <p:nvPr/>
            </p:nvSpPr>
            <p:spPr bwMode="auto">
              <a:xfrm>
                <a:off x="1296" y="1848"/>
                <a:ext cx="27" cy="108"/>
              </a:xfrm>
              <a:custGeom>
                <a:avLst/>
                <a:gdLst/>
                <a:ahLst/>
                <a:cxnLst>
                  <a:cxn ang="0">
                    <a:pos x="11" y="107"/>
                  </a:cxn>
                  <a:cxn ang="0">
                    <a:pos x="11" y="107"/>
                  </a:cxn>
                  <a:cxn ang="0">
                    <a:pos x="11" y="98"/>
                  </a:cxn>
                  <a:cxn ang="0">
                    <a:pos x="17" y="98"/>
                  </a:cxn>
                  <a:cxn ang="0">
                    <a:pos x="17" y="89"/>
                  </a:cxn>
                  <a:cxn ang="0">
                    <a:pos x="23" y="89"/>
                  </a:cxn>
                  <a:cxn ang="0">
                    <a:pos x="23" y="80"/>
                  </a:cxn>
                  <a:cxn ang="0">
                    <a:pos x="23" y="71"/>
                  </a:cxn>
                  <a:cxn ang="0">
                    <a:pos x="29" y="71"/>
                  </a:cxn>
                  <a:cxn ang="0">
                    <a:pos x="29" y="62"/>
                  </a:cxn>
                  <a:cxn ang="0">
                    <a:pos x="29" y="53"/>
                  </a:cxn>
                  <a:cxn ang="0">
                    <a:pos x="29" y="44"/>
                  </a:cxn>
                  <a:cxn ang="0">
                    <a:pos x="29" y="35"/>
                  </a:cxn>
                  <a:cxn ang="0">
                    <a:pos x="29" y="26"/>
                  </a:cxn>
                  <a:cxn ang="0">
                    <a:pos x="23" y="17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11" y="1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1"/>
                  </a:cxn>
                  <a:cxn ang="0">
                    <a:pos x="0" y="80"/>
                  </a:cxn>
                  <a:cxn ang="0">
                    <a:pos x="0" y="89"/>
                  </a:cxn>
                  <a:cxn ang="0">
                    <a:pos x="5" y="89"/>
                  </a:cxn>
                  <a:cxn ang="0">
                    <a:pos x="5" y="98"/>
                  </a:cxn>
                  <a:cxn ang="0">
                    <a:pos x="11" y="107"/>
                  </a:cxn>
                </a:cxnLst>
                <a:rect l="0" t="0" r="r" b="b"/>
                <a:pathLst>
                  <a:path w="30" h="108">
                    <a:moveTo>
                      <a:pt x="11" y="107"/>
                    </a:moveTo>
                    <a:lnTo>
                      <a:pt x="11" y="107"/>
                    </a:lnTo>
                    <a:lnTo>
                      <a:pt x="11" y="98"/>
                    </a:lnTo>
                    <a:lnTo>
                      <a:pt x="17" y="98"/>
                    </a:lnTo>
                    <a:lnTo>
                      <a:pt x="17" y="89"/>
                    </a:lnTo>
                    <a:lnTo>
                      <a:pt x="23" y="89"/>
                    </a:lnTo>
                    <a:lnTo>
                      <a:pt x="23" y="80"/>
                    </a:lnTo>
                    <a:lnTo>
                      <a:pt x="23" y="71"/>
                    </a:lnTo>
                    <a:lnTo>
                      <a:pt x="29" y="71"/>
                    </a:lnTo>
                    <a:lnTo>
                      <a:pt x="29" y="62"/>
                    </a:lnTo>
                    <a:lnTo>
                      <a:pt x="29" y="53"/>
                    </a:lnTo>
                    <a:lnTo>
                      <a:pt x="29" y="44"/>
                    </a:lnTo>
                    <a:lnTo>
                      <a:pt x="29" y="35"/>
                    </a:lnTo>
                    <a:lnTo>
                      <a:pt x="29" y="26"/>
                    </a:lnTo>
                    <a:lnTo>
                      <a:pt x="23" y="17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8"/>
                    </a:lnTo>
                    <a:lnTo>
                      <a:pt x="11" y="107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Freeform 362"/>
              <p:cNvSpPr>
                <a:spLocks/>
              </p:cNvSpPr>
              <p:nvPr/>
            </p:nvSpPr>
            <p:spPr bwMode="auto">
              <a:xfrm>
                <a:off x="1148" y="2191"/>
                <a:ext cx="449" cy="569"/>
              </a:xfrm>
              <a:custGeom>
                <a:avLst/>
                <a:gdLst/>
                <a:ahLst/>
                <a:cxnLst>
                  <a:cxn ang="0">
                    <a:pos x="46" y="170"/>
                  </a:cxn>
                  <a:cxn ang="0">
                    <a:pos x="39" y="151"/>
                  </a:cxn>
                  <a:cxn ang="0">
                    <a:pos x="33" y="132"/>
                  </a:cxn>
                  <a:cxn ang="0">
                    <a:pos x="13" y="122"/>
                  </a:cxn>
                  <a:cxn ang="0">
                    <a:pos x="0" y="104"/>
                  </a:cxn>
                  <a:cxn ang="0">
                    <a:pos x="0" y="76"/>
                  </a:cxn>
                  <a:cxn ang="0">
                    <a:pos x="6" y="56"/>
                  </a:cxn>
                  <a:cxn ang="0">
                    <a:pos x="20" y="28"/>
                  </a:cxn>
                  <a:cxn ang="0">
                    <a:pos x="33" y="9"/>
                  </a:cxn>
                  <a:cxn ang="0">
                    <a:pos x="59" y="0"/>
                  </a:cxn>
                  <a:cxn ang="0">
                    <a:pos x="85" y="9"/>
                  </a:cxn>
                  <a:cxn ang="0">
                    <a:pos x="126" y="18"/>
                  </a:cxn>
                  <a:cxn ang="0">
                    <a:pos x="145" y="18"/>
                  </a:cxn>
                  <a:cxn ang="0">
                    <a:pos x="165" y="18"/>
                  </a:cxn>
                  <a:cxn ang="0">
                    <a:pos x="185" y="28"/>
                  </a:cxn>
                  <a:cxn ang="0">
                    <a:pos x="205" y="47"/>
                  </a:cxn>
                  <a:cxn ang="0">
                    <a:pos x="225" y="76"/>
                  </a:cxn>
                  <a:cxn ang="0">
                    <a:pos x="238" y="94"/>
                  </a:cxn>
                  <a:cxn ang="0">
                    <a:pos x="245" y="122"/>
                  </a:cxn>
                  <a:cxn ang="0">
                    <a:pos x="258" y="142"/>
                  </a:cxn>
                  <a:cxn ang="0">
                    <a:pos x="278" y="151"/>
                  </a:cxn>
                  <a:cxn ang="0">
                    <a:pos x="291" y="161"/>
                  </a:cxn>
                  <a:cxn ang="0">
                    <a:pos x="318" y="179"/>
                  </a:cxn>
                  <a:cxn ang="0">
                    <a:pos x="338" y="207"/>
                  </a:cxn>
                  <a:cxn ang="0">
                    <a:pos x="351" y="237"/>
                  </a:cxn>
                  <a:cxn ang="0">
                    <a:pos x="364" y="265"/>
                  </a:cxn>
                  <a:cxn ang="0">
                    <a:pos x="377" y="302"/>
                  </a:cxn>
                  <a:cxn ang="0">
                    <a:pos x="384" y="340"/>
                  </a:cxn>
                  <a:cxn ang="0">
                    <a:pos x="390" y="368"/>
                  </a:cxn>
                  <a:cxn ang="0">
                    <a:pos x="404" y="388"/>
                  </a:cxn>
                  <a:cxn ang="0">
                    <a:pos x="418" y="406"/>
                  </a:cxn>
                  <a:cxn ang="0">
                    <a:pos x="444" y="435"/>
                  </a:cxn>
                  <a:cxn ang="0">
                    <a:pos x="470" y="473"/>
                  </a:cxn>
                  <a:cxn ang="0">
                    <a:pos x="490" y="511"/>
                  </a:cxn>
                  <a:cxn ang="0">
                    <a:pos x="497" y="539"/>
                  </a:cxn>
                  <a:cxn ang="0">
                    <a:pos x="504" y="568"/>
                  </a:cxn>
                  <a:cxn ang="0">
                    <a:pos x="490" y="549"/>
                  </a:cxn>
                  <a:cxn ang="0">
                    <a:pos x="477" y="529"/>
                  </a:cxn>
                  <a:cxn ang="0">
                    <a:pos x="464" y="501"/>
                  </a:cxn>
                  <a:cxn ang="0">
                    <a:pos x="444" y="491"/>
                  </a:cxn>
                  <a:cxn ang="0">
                    <a:pos x="411" y="473"/>
                  </a:cxn>
                  <a:cxn ang="0">
                    <a:pos x="384" y="445"/>
                  </a:cxn>
                  <a:cxn ang="0">
                    <a:pos x="364" y="416"/>
                  </a:cxn>
                  <a:cxn ang="0">
                    <a:pos x="358" y="388"/>
                  </a:cxn>
                  <a:cxn ang="0">
                    <a:pos x="338" y="378"/>
                  </a:cxn>
                  <a:cxn ang="0">
                    <a:pos x="325" y="360"/>
                  </a:cxn>
                  <a:cxn ang="0">
                    <a:pos x="312" y="340"/>
                  </a:cxn>
                  <a:cxn ang="0">
                    <a:pos x="305" y="312"/>
                  </a:cxn>
                  <a:cxn ang="0">
                    <a:pos x="291" y="274"/>
                  </a:cxn>
                  <a:cxn ang="0">
                    <a:pos x="271" y="237"/>
                  </a:cxn>
                  <a:cxn ang="0">
                    <a:pos x="258" y="207"/>
                  </a:cxn>
                  <a:cxn ang="0">
                    <a:pos x="205" y="179"/>
                  </a:cxn>
                  <a:cxn ang="0">
                    <a:pos x="126" y="132"/>
                  </a:cxn>
                  <a:cxn ang="0">
                    <a:pos x="106" y="132"/>
                  </a:cxn>
                  <a:cxn ang="0">
                    <a:pos x="92" y="142"/>
                  </a:cxn>
                  <a:cxn ang="0">
                    <a:pos x="85" y="170"/>
                  </a:cxn>
                </a:cxnLst>
                <a:rect l="0" t="0" r="r" b="b"/>
                <a:pathLst>
                  <a:path w="505" h="569">
                    <a:moveTo>
                      <a:pt x="46" y="179"/>
                    </a:moveTo>
                    <a:lnTo>
                      <a:pt x="46" y="179"/>
                    </a:lnTo>
                    <a:lnTo>
                      <a:pt x="46" y="170"/>
                    </a:lnTo>
                    <a:lnTo>
                      <a:pt x="46" y="161"/>
                    </a:lnTo>
                    <a:lnTo>
                      <a:pt x="39" y="161"/>
                    </a:lnTo>
                    <a:lnTo>
                      <a:pt x="39" y="151"/>
                    </a:lnTo>
                    <a:lnTo>
                      <a:pt x="39" y="142"/>
                    </a:lnTo>
                    <a:lnTo>
                      <a:pt x="33" y="142"/>
                    </a:lnTo>
                    <a:lnTo>
                      <a:pt x="33" y="132"/>
                    </a:lnTo>
                    <a:lnTo>
                      <a:pt x="26" y="132"/>
                    </a:lnTo>
                    <a:lnTo>
                      <a:pt x="20" y="122"/>
                    </a:lnTo>
                    <a:lnTo>
                      <a:pt x="13" y="122"/>
                    </a:lnTo>
                    <a:lnTo>
                      <a:pt x="6" y="113"/>
                    </a:lnTo>
                    <a:lnTo>
                      <a:pt x="6" y="104"/>
                    </a:lnTo>
                    <a:lnTo>
                      <a:pt x="0" y="104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47"/>
                    </a:lnTo>
                    <a:lnTo>
                      <a:pt x="13" y="38"/>
                    </a:lnTo>
                    <a:lnTo>
                      <a:pt x="20" y="28"/>
                    </a:lnTo>
                    <a:lnTo>
                      <a:pt x="20" y="18"/>
                    </a:lnTo>
                    <a:lnTo>
                      <a:pt x="26" y="18"/>
                    </a:lnTo>
                    <a:lnTo>
                      <a:pt x="33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99" y="9"/>
                    </a:lnTo>
                    <a:lnTo>
                      <a:pt x="113" y="9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39" y="18"/>
                    </a:lnTo>
                    <a:lnTo>
                      <a:pt x="145" y="18"/>
                    </a:lnTo>
                    <a:lnTo>
                      <a:pt x="152" y="9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72" y="18"/>
                    </a:lnTo>
                    <a:lnTo>
                      <a:pt x="178" y="28"/>
                    </a:lnTo>
                    <a:lnTo>
                      <a:pt x="185" y="28"/>
                    </a:lnTo>
                    <a:lnTo>
                      <a:pt x="192" y="38"/>
                    </a:lnTo>
                    <a:lnTo>
                      <a:pt x="198" y="47"/>
                    </a:lnTo>
                    <a:lnTo>
                      <a:pt x="205" y="47"/>
                    </a:lnTo>
                    <a:lnTo>
                      <a:pt x="219" y="56"/>
                    </a:lnTo>
                    <a:lnTo>
                      <a:pt x="225" y="66"/>
                    </a:lnTo>
                    <a:lnTo>
                      <a:pt x="225" y="76"/>
                    </a:lnTo>
                    <a:lnTo>
                      <a:pt x="232" y="76"/>
                    </a:lnTo>
                    <a:lnTo>
                      <a:pt x="232" y="84"/>
                    </a:lnTo>
                    <a:lnTo>
                      <a:pt x="238" y="94"/>
                    </a:lnTo>
                    <a:lnTo>
                      <a:pt x="238" y="104"/>
                    </a:lnTo>
                    <a:lnTo>
                      <a:pt x="245" y="113"/>
                    </a:lnTo>
                    <a:lnTo>
                      <a:pt x="245" y="122"/>
                    </a:lnTo>
                    <a:lnTo>
                      <a:pt x="252" y="122"/>
                    </a:lnTo>
                    <a:lnTo>
                      <a:pt x="258" y="132"/>
                    </a:lnTo>
                    <a:lnTo>
                      <a:pt x="258" y="142"/>
                    </a:lnTo>
                    <a:lnTo>
                      <a:pt x="265" y="151"/>
                    </a:lnTo>
                    <a:lnTo>
                      <a:pt x="271" y="151"/>
                    </a:lnTo>
                    <a:lnTo>
                      <a:pt x="278" y="151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91" y="161"/>
                    </a:lnTo>
                    <a:lnTo>
                      <a:pt x="298" y="170"/>
                    </a:lnTo>
                    <a:lnTo>
                      <a:pt x="312" y="179"/>
                    </a:lnTo>
                    <a:lnTo>
                      <a:pt x="318" y="179"/>
                    </a:lnTo>
                    <a:lnTo>
                      <a:pt x="325" y="189"/>
                    </a:lnTo>
                    <a:lnTo>
                      <a:pt x="331" y="199"/>
                    </a:lnTo>
                    <a:lnTo>
                      <a:pt x="338" y="207"/>
                    </a:lnTo>
                    <a:lnTo>
                      <a:pt x="344" y="217"/>
                    </a:lnTo>
                    <a:lnTo>
                      <a:pt x="351" y="227"/>
                    </a:lnTo>
                    <a:lnTo>
                      <a:pt x="351" y="237"/>
                    </a:lnTo>
                    <a:lnTo>
                      <a:pt x="358" y="245"/>
                    </a:lnTo>
                    <a:lnTo>
                      <a:pt x="364" y="255"/>
                    </a:lnTo>
                    <a:lnTo>
                      <a:pt x="364" y="265"/>
                    </a:lnTo>
                    <a:lnTo>
                      <a:pt x="371" y="274"/>
                    </a:lnTo>
                    <a:lnTo>
                      <a:pt x="371" y="284"/>
                    </a:lnTo>
                    <a:lnTo>
                      <a:pt x="377" y="302"/>
                    </a:lnTo>
                    <a:lnTo>
                      <a:pt x="377" y="312"/>
                    </a:lnTo>
                    <a:lnTo>
                      <a:pt x="384" y="322"/>
                    </a:lnTo>
                    <a:lnTo>
                      <a:pt x="384" y="340"/>
                    </a:lnTo>
                    <a:lnTo>
                      <a:pt x="384" y="360"/>
                    </a:lnTo>
                    <a:lnTo>
                      <a:pt x="390" y="360"/>
                    </a:lnTo>
                    <a:lnTo>
                      <a:pt x="390" y="368"/>
                    </a:lnTo>
                    <a:lnTo>
                      <a:pt x="397" y="378"/>
                    </a:lnTo>
                    <a:lnTo>
                      <a:pt x="397" y="388"/>
                    </a:lnTo>
                    <a:lnTo>
                      <a:pt x="404" y="388"/>
                    </a:lnTo>
                    <a:lnTo>
                      <a:pt x="404" y="397"/>
                    </a:lnTo>
                    <a:lnTo>
                      <a:pt x="411" y="397"/>
                    </a:lnTo>
                    <a:lnTo>
                      <a:pt x="418" y="406"/>
                    </a:lnTo>
                    <a:lnTo>
                      <a:pt x="424" y="416"/>
                    </a:lnTo>
                    <a:lnTo>
                      <a:pt x="431" y="416"/>
                    </a:lnTo>
                    <a:lnTo>
                      <a:pt x="444" y="435"/>
                    </a:lnTo>
                    <a:lnTo>
                      <a:pt x="457" y="445"/>
                    </a:lnTo>
                    <a:lnTo>
                      <a:pt x="464" y="463"/>
                    </a:lnTo>
                    <a:lnTo>
                      <a:pt x="470" y="473"/>
                    </a:lnTo>
                    <a:lnTo>
                      <a:pt x="477" y="483"/>
                    </a:lnTo>
                    <a:lnTo>
                      <a:pt x="483" y="491"/>
                    </a:lnTo>
                    <a:lnTo>
                      <a:pt x="490" y="511"/>
                    </a:lnTo>
                    <a:lnTo>
                      <a:pt x="497" y="521"/>
                    </a:lnTo>
                    <a:lnTo>
                      <a:pt x="497" y="529"/>
                    </a:lnTo>
                    <a:lnTo>
                      <a:pt x="497" y="539"/>
                    </a:lnTo>
                    <a:lnTo>
                      <a:pt x="504" y="549"/>
                    </a:lnTo>
                    <a:lnTo>
                      <a:pt x="504" y="558"/>
                    </a:lnTo>
                    <a:lnTo>
                      <a:pt x="504" y="568"/>
                    </a:lnTo>
                    <a:lnTo>
                      <a:pt x="497" y="568"/>
                    </a:lnTo>
                    <a:lnTo>
                      <a:pt x="497" y="558"/>
                    </a:lnTo>
                    <a:lnTo>
                      <a:pt x="490" y="549"/>
                    </a:lnTo>
                    <a:lnTo>
                      <a:pt x="490" y="539"/>
                    </a:lnTo>
                    <a:lnTo>
                      <a:pt x="483" y="539"/>
                    </a:lnTo>
                    <a:lnTo>
                      <a:pt x="477" y="529"/>
                    </a:lnTo>
                    <a:lnTo>
                      <a:pt x="477" y="521"/>
                    </a:lnTo>
                    <a:lnTo>
                      <a:pt x="470" y="511"/>
                    </a:lnTo>
                    <a:lnTo>
                      <a:pt x="464" y="501"/>
                    </a:lnTo>
                    <a:lnTo>
                      <a:pt x="457" y="501"/>
                    </a:lnTo>
                    <a:lnTo>
                      <a:pt x="450" y="491"/>
                    </a:lnTo>
                    <a:lnTo>
                      <a:pt x="444" y="491"/>
                    </a:lnTo>
                    <a:lnTo>
                      <a:pt x="431" y="483"/>
                    </a:lnTo>
                    <a:lnTo>
                      <a:pt x="424" y="483"/>
                    </a:lnTo>
                    <a:lnTo>
                      <a:pt x="411" y="473"/>
                    </a:lnTo>
                    <a:lnTo>
                      <a:pt x="397" y="454"/>
                    </a:lnTo>
                    <a:lnTo>
                      <a:pt x="390" y="454"/>
                    </a:lnTo>
                    <a:lnTo>
                      <a:pt x="384" y="445"/>
                    </a:lnTo>
                    <a:lnTo>
                      <a:pt x="377" y="435"/>
                    </a:lnTo>
                    <a:lnTo>
                      <a:pt x="371" y="426"/>
                    </a:lnTo>
                    <a:lnTo>
                      <a:pt x="364" y="416"/>
                    </a:lnTo>
                    <a:lnTo>
                      <a:pt x="364" y="406"/>
                    </a:lnTo>
                    <a:lnTo>
                      <a:pt x="358" y="397"/>
                    </a:lnTo>
                    <a:lnTo>
                      <a:pt x="358" y="388"/>
                    </a:lnTo>
                    <a:lnTo>
                      <a:pt x="351" y="388"/>
                    </a:lnTo>
                    <a:lnTo>
                      <a:pt x="344" y="378"/>
                    </a:lnTo>
                    <a:lnTo>
                      <a:pt x="338" y="378"/>
                    </a:lnTo>
                    <a:lnTo>
                      <a:pt x="331" y="368"/>
                    </a:lnTo>
                    <a:lnTo>
                      <a:pt x="325" y="368"/>
                    </a:lnTo>
                    <a:lnTo>
                      <a:pt x="325" y="360"/>
                    </a:lnTo>
                    <a:lnTo>
                      <a:pt x="318" y="360"/>
                    </a:lnTo>
                    <a:lnTo>
                      <a:pt x="318" y="350"/>
                    </a:lnTo>
                    <a:lnTo>
                      <a:pt x="312" y="340"/>
                    </a:lnTo>
                    <a:lnTo>
                      <a:pt x="312" y="331"/>
                    </a:lnTo>
                    <a:lnTo>
                      <a:pt x="305" y="322"/>
                    </a:lnTo>
                    <a:lnTo>
                      <a:pt x="305" y="312"/>
                    </a:lnTo>
                    <a:lnTo>
                      <a:pt x="298" y="302"/>
                    </a:lnTo>
                    <a:lnTo>
                      <a:pt x="298" y="293"/>
                    </a:lnTo>
                    <a:lnTo>
                      <a:pt x="291" y="274"/>
                    </a:lnTo>
                    <a:lnTo>
                      <a:pt x="284" y="265"/>
                    </a:lnTo>
                    <a:lnTo>
                      <a:pt x="278" y="245"/>
                    </a:lnTo>
                    <a:lnTo>
                      <a:pt x="271" y="237"/>
                    </a:lnTo>
                    <a:lnTo>
                      <a:pt x="265" y="227"/>
                    </a:lnTo>
                    <a:lnTo>
                      <a:pt x="265" y="217"/>
                    </a:lnTo>
                    <a:lnTo>
                      <a:pt x="258" y="207"/>
                    </a:lnTo>
                    <a:lnTo>
                      <a:pt x="252" y="207"/>
                    </a:lnTo>
                    <a:lnTo>
                      <a:pt x="245" y="199"/>
                    </a:lnTo>
                    <a:lnTo>
                      <a:pt x="205" y="179"/>
                    </a:lnTo>
                    <a:lnTo>
                      <a:pt x="172" y="151"/>
                    </a:lnTo>
                    <a:lnTo>
                      <a:pt x="132" y="132"/>
                    </a:lnTo>
                    <a:lnTo>
                      <a:pt x="126" y="132"/>
                    </a:lnTo>
                    <a:lnTo>
                      <a:pt x="119" y="132"/>
                    </a:lnTo>
                    <a:lnTo>
                      <a:pt x="113" y="132"/>
                    </a:lnTo>
                    <a:lnTo>
                      <a:pt x="106" y="132"/>
                    </a:lnTo>
                    <a:lnTo>
                      <a:pt x="99" y="132"/>
                    </a:lnTo>
                    <a:lnTo>
                      <a:pt x="99" y="142"/>
                    </a:lnTo>
                    <a:lnTo>
                      <a:pt x="92" y="142"/>
                    </a:lnTo>
                    <a:lnTo>
                      <a:pt x="85" y="151"/>
                    </a:lnTo>
                    <a:lnTo>
                      <a:pt x="85" y="161"/>
                    </a:lnTo>
                    <a:lnTo>
                      <a:pt x="85" y="170"/>
                    </a:lnTo>
                    <a:lnTo>
                      <a:pt x="85" y="189"/>
                    </a:lnTo>
                    <a:lnTo>
                      <a:pt x="46" y="179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Freeform 363"/>
              <p:cNvSpPr>
                <a:spLocks/>
              </p:cNvSpPr>
              <p:nvPr/>
            </p:nvSpPr>
            <p:spPr bwMode="auto">
              <a:xfrm>
                <a:off x="1183" y="2328"/>
                <a:ext cx="45" cy="12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12"/>
                  </a:cxn>
                  <a:cxn ang="0">
                    <a:pos x="6" y="1212"/>
                  </a:cxn>
                  <a:cxn ang="0">
                    <a:pos x="12" y="1222"/>
                  </a:cxn>
                  <a:cxn ang="0">
                    <a:pos x="12" y="1232"/>
                  </a:cxn>
                  <a:cxn ang="0">
                    <a:pos x="19" y="1232"/>
                  </a:cxn>
                  <a:cxn ang="0">
                    <a:pos x="25" y="1232"/>
                  </a:cxn>
                  <a:cxn ang="0">
                    <a:pos x="30" y="1232"/>
                  </a:cxn>
                  <a:cxn ang="0">
                    <a:pos x="37" y="1232"/>
                  </a:cxn>
                  <a:cxn ang="0">
                    <a:pos x="43" y="1222"/>
                  </a:cxn>
                  <a:cxn ang="0">
                    <a:pos x="43" y="1212"/>
                  </a:cxn>
                  <a:cxn ang="0">
                    <a:pos x="50" y="1203"/>
                  </a:cxn>
                  <a:cxn ang="0">
                    <a:pos x="43" y="19"/>
                  </a:cxn>
                  <a:cxn ang="0">
                    <a:pos x="0" y="0"/>
                  </a:cxn>
                </a:cxnLst>
                <a:rect l="0" t="0" r="r" b="b"/>
                <a:pathLst>
                  <a:path w="51" h="1233">
                    <a:moveTo>
                      <a:pt x="0" y="0"/>
                    </a:moveTo>
                    <a:lnTo>
                      <a:pt x="0" y="0"/>
                    </a:lnTo>
                    <a:lnTo>
                      <a:pt x="0" y="1212"/>
                    </a:lnTo>
                    <a:lnTo>
                      <a:pt x="6" y="1212"/>
                    </a:lnTo>
                    <a:lnTo>
                      <a:pt x="12" y="1222"/>
                    </a:lnTo>
                    <a:lnTo>
                      <a:pt x="12" y="1232"/>
                    </a:lnTo>
                    <a:lnTo>
                      <a:pt x="19" y="1232"/>
                    </a:lnTo>
                    <a:lnTo>
                      <a:pt x="25" y="1232"/>
                    </a:lnTo>
                    <a:lnTo>
                      <a:pt x="30" y="1232"/>
                    </a:lnTo>
                    <a:lnTo>
                      <a:pt x="37" y="1232"/>
                    </a:lnTo>
                    <a:lnTo>
                      <a:pt x="43" y="1222"/>
                    </a:lnTo>
                    <a:lnTo>
                      <a:pt x="43" y="1212"/>
                    </a:lnTo>
                    <a:lnTo>
                      <a:pt x="50" y="1203"/>
                    </a:lnTo>
                    <a:lnTo>
                      <a:pt x="4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Freeform 364"/>
              <p:cNvSpPr>
                <a:spLocks/>
              </p:cNvSpPr>
              <p:nvPr/>
            </p:nvSpPr>
            <p:spPr bwMode="auto">
              <a:xfrm>
                <a:off x="1196" y="1858"/>
                <a:ext cx="126" cy="183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6" y="172"/>
                  </a:cxn>
                  <a:cxn ang="0">
                    <a:pos x="6" y="162"/>
                  </a:cxn>
                  <a:cxn ang="0">
                    <a:pos x="13" y="162"/>
                  </a:cxn>
                  <a:cxn ang="0">
                    <a:pos x="13" y="153"/>
                  </a:cxn>
                  <a:cxn ang="0">
                    <a:pos x="20" y="143"/>
                  </a:cxn>
                  <a:cxn ang="0">
                    <a:pos x="27" y="134"/>
                  </a:cxn>
                  <a:cxn ang="0">
                    <a:pos x="33" y="134"/>
                  </a:cxn>
                  <a:cxn ang="0">
                    <a:pos x="40" y="124"/>
                  </a:cxn>
                  <a:cxn ang="0">
                    <a:pos x="80" y="76"/>
                  </a:cxn>
                  <a:cxn ang="0">
                    <a:pos x="87" y="66"/>
                  </a:cxn>
                  <a:cxn ang="0">
                    <a:pos x="93" y="47"/>
                  </a:cxn>
                  <a:cxn ang="0">
                    <a:pos x="100" y="38"/>
                  </a:cxn>
                  <a:cxn ang="0">
                    <a:pos x="113" y="28"/>
                  </a:cxn>
                  <a:cxn ang="0">
                    <a:pos x="120" y="19"/>
                  </a:cxn>
                  <a:cxn ang="0">
                    <a:pos x="127" y="19"/>
                  </a:cxn>
                  <a:cxn ang="0">
                    <a:pos x="127" y="9"/>
                  </a:cxn>
                  <a:cxn ang="0">
                    <a:pos x="134" y="9"/>
                  </a:cxn>
                  <a:cxn ang="0">
                    <a:pos x="134" y="0"/>
                  </a:cxn>
                  <a:cxn ang="0">
                    <a:pos x="141" y="0"/>
                  </a:cxn>
                </a:cxnLst>
                <a:rect l="0" t="0" r="r" b="b"/>
                <a:pathLst>
                  <a:path w="142" h="183">
                    <a:moveTo>
                      <a:pt x="0" y="182"/>
                    </a:moveTo>
                    <a:lnTo>
                      <a:pt x="6" y="172"/>
                    </a:lnTo>
                    <a:lnTo>
                      <a:pt x="6" y="162"/>
                    </a:lnTo>
                    <a:lnTo>
                      <a:pt x="13" y="162"/>
                    </a:lnTo>
                    <a:lnTo>
                      <a:pt x="13" y="153"/>
                    </a:lnTo>
                    <a:lnTo>
                      <a:pt x="20" y="143"/>
                    </a:lnTo>
                    <a:lnTo>
                      <a:pt x="27" y="134"/>
                    </a:lnTo>
                    <a:lnTo>
                      <a:pt x="33" y="134"/>
                    </a:lnTo>
                    <a:lnTo>
                      <a:pt x="40" y="124"/>
                    </a:lnTo>
                    <a:lnTo>
                      <a:pt x="80" y="76"/>
                    </a:lnTo>
                    <a:lnTo>
                      <a:pt x="87" y="66"/>
                    </a:lnTo>
                    <a:lnTo>
                      <a:pt x="93" y="47"/>
                    </a:lnTo>
                    <a:lnTo>
                      <a:pt x="100" y="38"/>
                    </a:lnTo>
                    <a:lnTo>
                      <a:pt x="113" y="28"/>
                    </a:lnTo>
                    <a:lnTo>
                      <a:pt x="120" y="19"/>
                    </a:lnTo>
                    <a:lnTo>
                      <a:pt x="127" y="19"/>
                    </a:lnTo>
                    <a:lnTo>
                      <a:pt x="127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Freeform 365"/>
              <p:cNvSpPr>
                <a:spLocks/>
              </p:cNvSpPr>
              <p:nvPr/>
            </p:nvSpPr>
            <p:spPr bwMode="auto">
              <a:xfrm>
                <a:off x="1220" y="1562"/>
                <a:ext cx="60" cy="11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104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13" y="57"/>
                  </a:cxn>
                  <a:cxn ang="0">
                    <a:pos x="19" y="47"/>
                  </a:cxn>
                  <a:cxn ang="0">
                    <a:pos x="26" y="47"/>
                  </a:cxn>
                  <a:cxn ang="0">
                    <a:pos x="46" y="19"/>
                  </a:cxn>
                  <a:cxn ang="0">
                    <a:pos x="66" y="0"/>
                  </a:cxn>
                </a:cxnLst>
                <a:rect l="0" t="0" r="r" b="b"/>
                <a:pathLst>
                  <a:path w="67" h="115">
                    <a:moveTo>
                      <a:pt x="0" y="114"/>
                    </a:moveTo>
                    <a:lnTo>
                      <a:pt x="0" y="104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13" y="57"/>
                    </a:lnTo>
                    <a:lnTo>
                      <a:pt x="19" y="47"/>
                    </a:lnTo>
                    <a:lnTo>
                      <a:pt x="26" y="47"/>
                    </a:lnTo>
                    <a:lnTo>
                      <a:pt x="46" y="19"/>
                    </a:lnTo>
                    <a:lnTo>
                      <a:pt x="6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Freeform 366"/>
              <p:cNvSpPr>
                <a:spLocks/>
              </p:cNvSpPr>
              <p:nvPr/>
            </p:nvSpPr>
            <p:spPr bwMode="auto">
              <a:xfrm>
                <a:off x="1308" y="1812"/>
                <a:ext cx="24" cy="14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6" y="144"/>
                  </a:cxn>
                  <a:cxn ang="0">
                    <a:pos x="6" y="134"/>
                  </a:cxn>
                  <a:cxn ang="0">
                    <a:pos x="13" y="134"/>
                  </a:cxn>
                  <a:cxn ang="0">
                    <a:pos x="13" y="124"/>
                  </a:cxn>
                  <a:cxn ang="0">
                    <a:pos x="13" y="115"/>
                  </a:cxn>
                  <a:cxn ang="0">
                    <a:pos x="20" y="115"/>
                  </a:cxn>
                  <a:cxn ang="0">
                    <a:pos x="20" y="105"/>
                  </a:cxn>
                  <a:cxn ang="0">
                    <a:pos x="20" y="95"/>
                  </a:cxn>
                  <a:cxn ang="0">
                    <a:pos x="20" y="86"/>
                  </a:cxn>
                  <a:cxn ang="0">
                    <a:pos x="20" y="76"/>
                  </a:cxn>
                  <a:cxn ang="0">
                    <a:pos x="20" y="67"/>
                  </a:cxn>
                  <a:cxn ang="0">
                    <a:pos x="20" y="57"/>
                  </a:cxn>
                  <a:cxn ang="0">
                    <a:pos x="20" y="38"/>
                  </a:cxn>
                  <a:cxn ang="0">
                    <a:pos x="20" y="28"/>
                  </a:cxn>
                  <a:cxn ang="0">
                    <a:pos x="20" y="9"/>
                  </a:cxn>
                  <a:cxn ang="0">
                    <a:pos x="27" y="0"/>
                  </a:cxn>
                </a:cxnLst>
                <a:rect l="0" t="0" r="r" b="b"/>
                <a:pathLst>
                  <a:path w="28" h="145">
                    <a:moveTo>
                      <a:pt x="0" y="144"/>
                    </a:moveTo>
                    <a:lnTo>
                      <a:pt x="6" y="144"/>
                    </a:lnTo>
                    <a:lnTo>
                      <a:pt x="6" y="134"/>
                    </a:lnTo>
                    <a:lnTo>
                      <a:pt x="13" y="134"/>
                    </a:lnTo>
                    <a:lnTo>
                      <a:pt x="13" y="124"/>
                    </a:lnTo>
                    <a:lnTo>
                      <a:pt x="13" y="115"/>
                    </a:lnTo>
                    <a:lnTo>
                      <a:pt x="20" y="115"/>
                    </a:lnTo>
                    <a:lnTo>
                      <a:pt x="20" y="105"/>
                    </a:lnTo>
                    <a:lnTo>
                      <a:pt x="20" y="95"/>
                    </a:lnTo>
                    <a:lnTo>
                      <a:pt x="20" y="86"/>
                    </a:lnTo>
                    <a:lnTo>
                      <a:pt x="20" y="76"/>
                    </a:lnTo>
                    <a:lnTo>
                      <a:pt x="20" y="67"/>
                    </a:lnTo>
                    <a:lnTo>
                      <a:pt x="20" y="57"/>
                    </a:lnTo>
                    <a:lnTo>
                      <a:pt x="20" y="38"/>
                    </a:lnTo>
                    <a:lnTo>
                      <a:pt x="20" y="28"/>
                    </a:lnTo>
                    <a:lnTo>
                      <a:pt x="20" y="9"/>
                    </a:lnTo>
                    <a:lnTo>
                      <a:pt x="27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Freeform 367"/>
              <p:cNvSpPr>
                <a:spLocks/>
              </p:cNvSpPr>
              <p:nvPr/>
            </p:nvSpPr>
            <p:spPr bwMode="auto">
              <a:xfrm>
                <a:off x="1387" y="1849"/>
                <a:ext cx="143" cy="34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28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66"/>
                  </a:cxn>
                  <a:cxn ang="0">
                    <a:pos x="60" y="76"/>
                  </a:cxn>
                  <a:cxn ang="0">
                    <a:pos x="73" y="95"/>
                  </a:cxn>
                  <a:cxn ang="0">
                    <a:pos x="80" y="114"/>
                  </a:cxn>
                  <a:cxn ang="0">
                    <a:pos x="86" y="133"/>
                  </a:cxn>
                  <a:cxn ang="0">
                    <a:pos x="93" y="152"/>
                  </a:cxn>
                  <a:cxn ang="0">
                    <a:pos x="99" y="162"/>
                  </a:cxn>
                  <a:cxn ang="0">
                    <a:pos x="99" y="172"/>
                  </a:cxn>
                  <a:cxn ang="0">
                    <a:pos x="106" y="181"/>
                  </a:cxn>
                  <a:cxn ang="0">
                    <a:pos x="106" y="191"/>
                  </a:cxn>
                  <a:cxn ang="0">
                    <a:pos x="106" y="210"/>
                  </a:cxn>
                  <a:cxn ang="0">
                    <a:pos x="113" y="219"/>
                  </a:cxn>
                  <a:cxn ang="0">
                    <a:pos x="113" y="229"/>
                  </a:cxn>
                  <a:cxn ang="0">
                    <a:pos x="119" y="248"/>
                  </a:cxn>
                  <a:cxn ang="0">
                    <a:pos x="119" y="267"/>
                  </a:cxn>
                  <a:cxn ang="0">
                    <a:pos x="126" y="277"/>
                  </a:cxn>
                  <a:cxn ang="0">
                    <a:pos x="126" y="286"/>
                  </a:cxn>
                  <a:cxn ang="0">
                    <a:pos x="133" y="296"/>
                  </a:cxn>
                  <a:cxn ang="0">
                    <a:pos x="139" y="305"/>
                  </a:cxn>
                  <a:cxn ang="0">
                    <a:pos x="139" y="315"/>
                  </a:cxn>
                  <a:cxn ang="0">
                    <a:pos x="146" y="324"/>
                  </a:cxn>
                  <a:cxn ang="0">
                    <a:pos x="153" y="334"/>
                  </a:cxn>
                  <a:cxn ang="0">
                    <a:pos x="160" y="344"/>
                  </a:cxn>
                </a:cxnLst>
                <a:rect l="0" t="0" r="r" b="b"/>
                <a:pathLst>
                  <a:path w="161" h="345">
                    <a:moveTo>
                      <a:pt x="0" y="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28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66"/>
                    </a:lnTo>
                    <a:lnTo>
                      <a:pt x="60" y="76"/>
                    </a:lnTo>
                    <a:lnTo>
                      <a:pt x="73" y="95"/>
                    </a:lnTo>
                    <a:lnTo>
                      <a:pt x="80" y="114"/>
                    </a:lnTo>
                    <a:lnTo>
                      <a:pt x="86" y="133"/>
                    </a:lnTo>
                    <a:lnTo>
                      <a:pt x="93" y="152"/>
                    </a:lnTo>
                    <a:lnTo>
                      <a:pt x="99" y="162"/>
                    </a:lnTo>
                    <a:lnTo>
                      <a:pt x="99" y="172"/>
                    </a:lnTo>
                    <a:lnTo>
                      <a:pt x="106" y="181"/>
                    </a:lnTo>
                    <a:lnTo>
                      <a:pt x="106" y="191"/>
                    </a:lnTo>
                    <a:lnTo>
                      <a:pt x="106" y="210"/>
                    </a:lnTo>
                    <a:lnTo>
                      <a:pt x="113" y="219"/>
                    </a:lnTo>
                    <a:lnTo>
                      <a:pt x="113" y="229"/>
                    </a:lnTo>
                    <a:lnTo>
                      <a:pt x="119" y="248"/>
                    </a:lnTo>
                    <a:lnTo>
                      <a:pt x="119" y="267"/>
                    </a:lnTo>
                    <a:lnTo>
                      <a:pt x="126" y="277"/>
                    </a:lnTo>
                    <a:lnTo>
                      <a:pt x="126" y="286"/>
                    </a:lnTo>
                    <a:lnTo>
                      <a:pt x="133" y="296"/>
                    </a:lnTo>
                    <a:lnTo>
                      <a:pt x="139" y="305"/>
                    </a:lnTo>
                    <a:lnTo>
                      <a:pt x="139" y="315"/>
                    </a:lnTo>
                    <a:lnTo>
                      <a:pt x="146" y="324"/>
                    </a:lnTo>
                    <a:lnTo>
                      <a:pt x="153" y="334"/>
                    </a:lnTo>
                    <a:lnTo>
                      <a:pt x="160" y="344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Freeform 368"/>
              <p:cNvSpPr>
                <a:spLocks/>
              </p:cNvSpPr>
              <p:nvPr/>
            </p:nvSpPr>
            <p:spPr bwMode="auto">
              <a:xfrm>
                <a:off x="1190" y="3090"/>
                <a:ext cx="78" cy="316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86" y="0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28"/>
                  </a:cxn>
                  <a:cxn ang="0">
                    <a:pos x="66" y="57"/>
                  </a:cxn>
                  <a:cxn ang="0">
                    <a:pos x="59" y="66"/>
                  </a:cxn>
                  <a:cxn ang="0">
                    <a:pos x="53" y="85"/>
                  </a:cxn>
                  <a:cxn ang="0">
                    <a:pos x="46" y="9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6" y="133"/>
                  </a:cxn>
                  <a:cxn ang="0">
                    <a:pos x="19" y="143"/>
                  </a:cxn>
                  <a:cxn ang="0">
                    <a:pos x="12" y="152"/>
                  </a:cxn>
                  <a:cxn ang="0">
                    <a:pos x="0" y="171"/>
                  </a:cxn>
                  <a:cxn ang="0">
                    <a:pos x="0" y="286"/>
                  </a:cxn>
                  <a:cxn ang="0">
                    <a:pos x="0" y="295"/>
                  </a:cxn>
                  <a:cxn ang="0">
                    <a:pos x="6" y="305"/>
                  </a:cxn>
                  <a:cxn ang="0">
                    <a:pos x="12" y="305"/>
                  </a:cxn>
                  <a:cxn ang="0">
                    <a:pos x="19" y="315"/>
                  </a:cxn>
                  <a:cxn ang="0">
                    <a:pos x="26" y="315"/>
                  </a:cxn>
                  <a:cxn ang="0">
                    <a:pos x="32" y="305"/>
                  </a:cxn>
                  <a:cxn ang="0">
                    <a:pos x="39" y="305"/>
                  </a:cxn>
                  <a:cxn ang="0">
                    <a:pos x="39" y="295"/>
                  </a:cxn>
                  <a:cxn ang="0">
                    <a:pos x="46" y="286"/>
                  </a:cxn>
                  <a:cxn ang="0">
                    <a:pos x="46" y="152"/>
                  </a:cxn>
                  <a:cxn ang="0">
                    <a:pos x="46" y="143"/>
                  </a:cxn>
                  <a:cxn ang="0">
                    <a:pos x="53" y="143"/>
                  </a:cxn>
                  <a:cxn ang="0">
                    <a:pos x="53" y="133"/>
                  </a:cxn>
                  <a:cxn ang="0">
                    <a:pos x="59" y="133"/>
                  </a:cxn>
                  <a:cxn ang="0">
                    <a:pos x="66" y="123"/>
                  </a:cxn>
                  <a:cxn ang="0">
                    <a:pos x="66" y="114"/>
                  </a:cxn>
                  <a:cxn ang="0">
                    <a:pos x="73" y="114"/>
                  </a:cxn>
                  <a:cxn ang="0">
                    <a:pos x="73" y="105"/>
                  </a:cxn>
                  <a:cxn ang="0">
                    <a:pos x="79" y="95"/>
                  </a:cxn>
                  <a:cxn ang="0">
                    <a:pos x="79" y="76"/>
                  </a:cxn>
                  <a:cxn ang="0">
                    <a:pos x="79" y="66"/>
                  </a:cxn>
                  <a:cxn ang="0">
                    <a:pos x="86" y="57"/>
                  </a:cxn>
                  <a:cxn ang="0">
                    <a:pos x="86" y="38"/>
                  </a:cxn>
                  <a:cxn ang="0">
                    <a:pos x="86" y="28"/>
                  </a:cxn>
                  <a:cxn ang="0">
                    <a:pos x="86" y="19"/>
                  </a:cxn>
                  <a:cxn ang="0">
                    <a:pos x="86" y="0"/>
                  </a:cxn>
                </a:cxnLst>
                <a:rect l="0" t="0" r="r" b="b"/>
                <a:pathLst>
                  <a:path w="87" h="316">
                    <a:moveTo>
                      <a:pt x="86" y="0"/>
                    </a:moveTo>
                    <a:lnTo>
                      <a:pt x="86" y="0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28"/>
                    </a:lnTo>
                    <a:lnTo>
                      <a:pt x="66" y="57"/>
                    </a:lnTo>
                    <a:lnTo>
                      <a:pt x="59" y="66"/>
                    </a:lnTo>
                    <a:lnTo>
                      <a:pt x="53" y="85"/>
                    </a:lnTo>
                    <a:lnTo>
                      <a:pt x="46" y="9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6" y="133"/>
                    </a:lnTo>
                    <a:lnTo>
                      <a:pt x="19" y="143"/>
                    </a:lnTo>
                    <a:lnTo>
                      <a:pt x="12" y="152"/>
                    </a:lnTo>
                    <a:lnTo>
                      <a:pt x="0" y="171"/>
                    </a:lnTo>
                    <a:lnTo>
                      <a:pt x="0" y="286"/>
                    </a:lnTo>
                    <a:lnTo>
                      <a:pt x="0" y="295"/>
                    </a:lnTo>
                    <a:lnTo>
                      <a:pt x="6" y="305"/>
                    </a:lnTo>
                    <a:lnTo>
                      <a:pt x="12" y="305"/>
                    </a:lnTo>
                    <a:lnTo>
                      <a:pt x="19" y="315"/>
                    </a:lnTo>
                    <a:lnTo>
                      <a:pt x="26" y="315"/>
                    </a:lnTo>
                    <a:lnTo>
                      <a:pt x="32" y="305"/>
                    </a:lnTo>
                    <a:lnTo>
                      <a:pt x="39" y="305"/>
                    </a:lnTo>
                    <a:lnTo>
                      <a:pt x="39" y="295"/>
                    </a:lnTo>
                    <a:lnTo>
                      <a:pt x="46" y="286"/>
                    </a:lnTo>
                    <a:lnTo>
                      <a:pt x="46" y="152"/>
                    </a:lnTo>
                    <a:lnTo>
                      <a:pt x="46" y="143"/>
                    </a:lnTo>
                    <a:lnTo>
                      <a:pt x="53" y="143"/>
                    </a:lnTo>
                    <a:lnTo>
                      <a:pt x="53" y="133"/>
                    </a:lnTo>
                    <a:lnTo>
                      <a:pt x="59" y="133"/>
                    </a:lnTo>
                    <a:lnTo>
                      <a:pt x="66" y="123"/>
                    </a:lnTo>
                    <a:lnTo>
                      <a:pt x="66" y="114"/>
                    </a:lnTo>
                    <a:lnTo>
                      <a:pt x="73" y="114"/>
                    </a:lnTo>
                    <a:lnTo>
                      <a:pt x="73" y="105"/>
                    </a:lnTo>
                    <a:lnTo>
                      <a:pt x="79" y="95"/>
                    </a:lnTo>
                    <a:lnTo>
                      <a:pt x="79" y="76"/>
                    </a:lnTo>
                    <a:lnTo>
                      <a:pt x="79" y="66"/>
                    </a:lnTo>
                    <a:lnTo>
                      <a:pt x="86" y="57"/>
                    </a:lnTo>
                    <a:lnTo>
                      <a:pt x="86" y="38"/>
                    </a:lnTo>
                    <a:lnTo>
                      <a:pt x="86" y="28"/>
                    </a:lnTo>
                    <a:lnTo>
                      <a:pt x="86" y="19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007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Freeform 369"/>
              <p:cNvSpPr>
                <a:spLocks/>
              </p:cNvSpPr>
              <p:nvPr/>
            </p:nvSpPr>
            <p:spPr bwMode="auto">
              <a:xfrm>
                <a:off x="1205" y="3129"/>
                <a:ext cx="55" cy="96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7" y="85"/>
                  </a:cxn>
                  <a:cxn ang="0">
                    <a:pos x="13" y="75"/>
                  </a:cxn>
                  <a:cxn ang="0">
                    <a:pos x="27" y="66"/>
                  </a:cxn>
                  <a:cxn ang="0">
                    <a:pos x="33" y="47"/>
                  </a:cxn>
                  <a:cxn ang="0">
                    <a:pos x="40" y="47"/>
                  </a:cxn>
                  <a:cxn ang="0">
                    <a:pos x="47" y="37"/>
                  </a:cxn>
                  <a:cxn ang="0">
                    <a:pos x="53" y="19"/>
                  </a:cxn>
                  <a:cxn ang="0">
                    <a:pos x="53" y="9"/>
                  </a:cxn>
                  <a:cxn ang="0">
                    <a:pos x="61" y="0"/>
                  </a:cxn>
                </a:cxnLst>
                <a:rect l="0" t="0" r="r" b="b"/>
                <a:pathLst>
                  <a:path w="62" h="96">
                    <a:moveTo>
                      <a:pt x="0" y="95"/>
                    </a:moveTo>
                    <a:lnTo>
                      <a:pt x="7" y="85"/>
                    </a:lnTo>
                    <a:lnTo>
                      <a:pt x="13" y="75"/>
                    </a:lnTo>
                    <a:lnTo>
                      <a:pt x="27" y="66"/>
                    </a:lnTo>
                    <a:lnTo>
                      <a:pt x="33" y="47"/>
                    </a:lnTo>
                    <a:lnTo>
                      <a:pt x="40" y="47"/>
                    </a:lnTo>
                    <a:lnTo>
                      <a:pt x="47" y="37"/>
                    </a:lnTo>
                    <a:lnTo>
                      <a:pt x="53" y="19"/>
                    </a:lnTo>
                    <a:lnTo>
                      <a:pt x="53" y="9"/>
                    </a:lnTo>
                    <a:lnTo>
                      <a:pt x="6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Freeform 370"/>
              <p:cNvSpPr>
                <a:spLocks/>
              </p:cNvSpPr>
              <p:nvPr/>
            </p:nvSpPr>
            <p:spPr bwMode="auto">
              <a:xfrm>
                <a:off x="1022" y="1619"/>
                <a:ext cx="164" cy="80"/>
              </a:xfrm>
              <a:custGeom>
                <a:avLst/>
                <a:gdLst/>
                <a:ahLst/>
                <a:cxnLst>
                  <a:cxn ang="0">
                    <a:pos x="176" y="61"/>
                  </a:cxn>
                  <a:cxn ang="0">
                    <a:pos x="163" y="52"/>
                  </a:cxn>
                  <a:cxn ang="0">
                    <a:pos x="150" y="52"/>
                  </a:cxn>
                  <a:cxn ang="0">
                    <a:pos x="137" y="43"/>
                  </a:cxn>
                  <a:cxn ang="0">
                    <a:pos x="137" y="26"/>
                  </a:cxn>
                  <a:cxn ang="0">
                    <a:pos x="131" y="17"/>
                  </a:cxn>
                  <a:cxn ang="0">
                    <a:pos x="117" y="9"/>
                  </a:cxn>
                  <a:cxn ang="0">
                    <a:pos x="104" y="9"/>
                  </a:cxn>
                  <a:cxn ang="0">
                    <a:pos x="97" y="0"/>
                  </a:cxn>
                  <a:cxn ang="0">
                    <a:pos x="85" y="9"/>
                  </a:cxn>
                  <a:cxn ang="0">
                    <a:pos x="72" y="17"/>
                  </a:cxn>
                  <a:cxn ang="0">
                    <a:pos x="65" y="26"/>
                  </a:cxn>
                  <a:cxn ang="0">
                    <a:pos x="78" y="9"/>
                  </a:cxn>
                  <a:cxn ang="0">
                    <a:pos x="65" y="0"/>
                  </a:cxn>
                  <a:cxn ang="0">
                    <a:pos x="51" y="0"/>
                  </a:cxn>
                  <a:cxn ang="0">
                    <a:pos x="45" y="9"/>
                  </a:cxn>
                  <a:cxn ang="0">
                    <a:pos x="32" y="17"/>
                  </a:cxn>
                  <a:cxn ang="0">
                    <a:pos x="26" y="35"/>
                  </a:cxn>
                  <a:cxn ang="0">
                    <a:pos x="19" y="43"/>
                  </a:cxn>
                  <a:cxn ang="0">
                    <a:pos x="6" y="52"/>
                  </a:cxn>
                  <a:cxn ang="0">
                    <a:pos x="0" y="61"/>
                  </a:cxn>
                  <a:cxn ang="0">
                    <a:pos x="0" y="79"/>
                  </a:cxn>
                  <a:cxn ang="0">
                    <a:pos x="6" y="61"/>
                  </a:cxn>
                  <a:cxn ang="0">
                    <a:pos x="13" y="52"/>
                  </a:cxn>
                  <a:cxn ang="0">
                    <a:pos x="26" y="43"/>
                  </a:cxn>
                  <a:cxn ang="0">
                    <a:pos x="51" y="43"/>
                  </a:cxn>
                  <a:cxn ang="0">
                    <a:pos x="72" y="52"/>
                  </a:cxn>
                  <a:cxn ang="0">
                    <a:pos x="85" y="52"/>
                  </a:cxn>
                  <a:cxn ang="0">
                    <a:pos x="97" y="43"/>
                  </a:cxn>
                  <a:cxn ang="0">
                    <a:pos x="104" y="35"/>
                  </a:cxn>
                  <a:cxn ang="0">
                    <a:pos x="110" y="26"/>
                  </a:cxn>
                  <a:cxn ang="0">
                    <a:pos x="124" y="26"/>
                  </a:cxn>
                  <a:cxn ang="0">
                    <a:pos x="131" y="35"/>
                  </a:cxn>
                  <a:cxn ang="0">
                    <a:pos x="143" y="52"/>
                  </a:cxn>
                  <a:cxn ang="0">
                    <a:pos x="169" y="61"/>
                  </a:cxn>
                  <a:cxn ang="0">
                    <a:pos x="183" y="61"/>
                  </a:cxn>
                </a:cxnLst>
                <a:rect l="0" t="0" r="r" b="b"/>
                <a:pathLst>
                  <a:path w="184" h="80">
                    <a:moveTo>
                      <a:pt x="176" y="61"/>
                    </a:moveTo>
                    <a:lnTo>
                      <a:pt x="176" y="61"/>
                    </a:lnTo>
                    <a:lnTo>
                      <a:pt x="169" y="61"/>
                    </a:lnTo>
                    <a:lnTo>
                      <a:pt x="163" y="52"/>
                    </a:lnTo>
                    <a:lnTo>
                      <a:pt x="156" y="52"/>
                    </a:lnTo>
                    <a:lnTo>
                      <a:pt x="150" y="52"/>
                    </a:lnTo>
                    <a:lnTo>
                      <a:pt x="143" y="43"/>
                    </a:lnTo>
                    <a:lnTo>
                      <a:pt x="137" y="43"/>
                    </a:lnTo>
                    <a:lnTo>
                      <a:pt x="137" y="35"/>
                    </a:lnTo>
                    <a:lnTo>
                      <a:pt x="137" y="26"/>
                    </a:lnTo>
                    <a:lnTo>
                      <a:pt x="131" y="26"/>
                    </a:lnTo>
                    <a:lnTo>
                      <a:pt x="131" y="17"/>
                    </a:lnTo>
                    <a:lnTo>
                      <a:pt x="124" y="17"/>
                    </a:lnTo>
                    <a:lnTo>
                      <a:pt x="117" y="9"/>
                    </a:lnTo>
                    <a:lnTo>
                      <a:pt x="110" y="9"/>
                    </a:lnTo>
                    <a:lnTo>
                      <a:pt x="104" y="9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9"/>
                    </a:lnTo>
                    <a:lnTo>
                      <a:pt x="72" y="17"/>
                    </a:lnTo>
                    <a:lnTo>
                      <a:pt x="65" y="17"/>
                    </a:lnTo>
                    <a:lnTo>
                      <a:pt x="65" y="26"/>
                    </a:lnTo>
                    <a:lnTo>
                      <a:pt x="58" y="26"/>
                    </a:lnTo>
                    <a:lnTo>
                      <a:pt x="78" y="9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5" y="9"/>
                    </a:lnTo>
                    <a:lnTo>
                      <a:pt x="39" y="9"/>
                    </a:lnTo>
                    <a:lnTo>
                      <a:pt x="32" y="17"/>
                    </a:lnTo>
                    <a:lnTo>
                      <a:pt x="32" y="26"/>
                    </a:lnTo>
                    <a:lnTo>
                      <a:pt x="26" y="35"/>
                    </a:lnTo>
                    <a:lnTo>
                      <a:pt x="26" y="43"/>
                    </a:lnTo>
                    <a:lnTo>
                      <a:pt x="19" y="43"/>
                    </a:lnTo>
                    <a:lnTo>
                      <a:pt x="13" y="52"/>
                    </a:lnTo>
                    <a:lnTo>
                      <a:pt x="6" y="52"/>
                    </a:lnTo>
                    <a:lnTo>
                      <a:pt x="6" y="6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6" y="61"/>
                    </a:lnTo>
                    <a:lnTo>
                      <a:pt x="13" y="61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6" y="43"/>
                    </a:lnTo>
                    <a:lnTo>
                      <a:pt x="39" y="43"/>
                    </a:lnTo>
                    <a:lnTo>
                      <a:pt x="51" y="43"/>
                    </a:lnTo>
                    <a:lnTo>
                      <a:pt x="58" y="52"/>
                    </a:lnTo>
                    <a:lnTo>
                      <a:pt x="72" y="52"/>
                    </a:lnTo>
                    <a:lnTo>
                      <a:pt x="78" y="52"/>
                    </a:lnTo>
                    <a:lnTo>
                      <a:pt x="85" y="52"/>
                    </a:lnTo>
                    <a:lnTo>
                      <a:pt x="91" y="5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04" y="35"/>
                    </a:lnTo>
                    <a:lnTo>
                      <a:pt x="110" y="35"/>
                    </a:lnTo>
                    <a:lnTo>
                      <a:pt x="110" y="26"/>
                    </a:lnTo>
                    <a:lnTo>
                      <a:pt x="117" y="26"/>
                    </a:lnTo>
                    <a:lnTo>
                      <a:pt x="124" y="26"/>
                    </a:lnTo>
                    <a:lnTo>
                      <a:pt x="131" y="26"/>
                    </a:lnTo>
                    <a:lnTo>
                      <a:pt x="131" y="35"/>
                    </a:lnTo>
                    <a:lnTo>
                      <a:pt x="137" y="43"/>
                    </a:lnTo>
                    <a:lnTo>
                      <a:pt x="143" y="52"/>
                    </a:lnTo>
                    <a:lnTo>
                      <a:pt x="163" y="61"/>
                    </a:lnTo>
                    <a:lnTo>
                      <a:pt x="169" y="61"/>
                    </a:lnTo>
                    <a:lnTo>
                      <a:pt x="176" y="61"/>
                    </a:lnTo>
                    <a:lnTo>
                      <a:pt x="183" y="61"/>
                    </a:lnTo>
                    <a:lnTo>
                      <a:pt x="176" y="61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Line 371"/>
              <p:cNvSpPr>
                <a:spLocks noChangeShapeType="1"/>
              </p:cNvSpPr>
              <p:nvPr/>
            </p:nvSpPr>
            <p:spPr bwMode="auto">
              <a:xfrm flipV="1">
                <a:off x="1190" y="2632"/>
                <a:ext cx="0" cy="58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0" name="Line 372"/>
              <p:cNvSpPr>
                <a:spLocks noChangeShapeType="1"/>
              </p:cNvSpPr>
              <p:nvPr/>
            </p:nvSpPr>
            <p:spPr bwMode="auto">
              <a:xfrm flipV="1">
                <a:off x="1190" y="2556"/>
                <a:ext cx="0" cy="5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1" name="Line 373"/>
              <p:cNvSpPr>
                <a:spLocks noChangeShapeType="1"/>
              </p:cNvSpPr>
              <p:nvPr/>
            </p:nvSpPr>
            <p:spPr bwMode="auto">
              <a:xfrm flipV="1">
                <a:off x="1190" y="2480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2" name="Freeform 374"/>
              <p:cNvSpPr>
                <a:spLocks/>
              </p:cNvSpPr>
              <p:nvPr/>
            </p:nvSpPr>
            <p:spPr bwMode="auto">
              <a:xfrm>
                <a:off x="1404" y="2393"/>
                <a:ext cx="173" cy="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20" y="28"/>
                  </a:cxn>
                  <a:cxn ang="0">
                    <a:pos x="27" y="38"/>
                  </a:cxn>
                  <a:cxn ang="0">
                    <a:pos x="33" y="47"/>
                  </a:cxn>
                  <a:cxn ang="0">
                    <a:pos x="40" y="57"/>
                  </a:cxn>
                  <a:cxn ang="0">
                    <a:pos x="47" y="66"/>
                  </a:cxn>
                  <a:cxn ang="0">
                    <a:pos x="53" y="76"/>
                  </a:cxn>
                  <a:cxn ang="0">
                    <a:pos x="67" y="105"/>
                  </a:cxn>
                  <a:cxn ang="0">
                    <a:pos x="73" y="114"/>
                  </a:cxn>
                  <a:cxn ang="0">
                    <a:pos x="73" y="133"/>
                  </a:cxn>
                  <a:cxn ang="0">
                    <a:pos x="80" y="143"/>
                  </a:cxn>
                  <a:cxn ang="0">
                    <a:pos x="80" y="152"/>
                  </a:cxn>
                  <a:cxn ang="0">
                    <a:pos x="87" y="162"/>
                  </a:cxn>
                  <a:cxn ang="0">
                    <a:pos x="87" y="171"/>
                  </a:cxn>
                  <a:cxn ang="0">
                    <a:pos x="93" y="181"/>
                  </a:cxn>
                  <a:cxn ang="0">
                    <a:pos x="100" y="191"/>
                  </a:cxn>
                  <a:cxn ang="0">
                    <a:pos x="100" y="200"/>
                  </a:cxn>
                  <a:cxn ang="0">
                    <a:pos x="106" y="200"/>
                  </a:cxn>
                  <a:cxn ang="0">
                    <a:pos x="113" y="209"/>
                  </a:cxn>
                  <a:cxn ang="0">
                    <a:pos x="126" y="219"/>
                  </a:cxn>
                  <a:cxn ang="0">
                    <a:pos x="133" y="229"/>
                  </a:cxn>
                  <a:cxn ang="0">
                    <a:pos x="146" y="248"/>
                  </a:cxn>
                  <a:cxn ang="0">
                    <a:pos x="160" y="257"/>
                  </a:cxn>
                  <a:cxn ang="0">
                    <a:pos x="166" y="267"/>
                  </a:cxn>
                  <a:cxn ang="0">
                    <a:pos x="173" y="276"/>
                  </a:cxn>
                  <a:cxn ang="0">
                    <a:pos x="180" y="286"/>
                  </a:cxn>
                  <a:cxn ang="0">
                    <a:pos x="187" y="295"/>
                  </a:cxn>
                  <a:cxn ang="0">
                    <a:pos x="194" y="305"/>
                  </a:cxn>
                  <a:cxn ang="0">
                    <a:pos x="194" y="315"/>
                  </a:cxn>
                </a:cxnLst>
                <a:rect l="0" t="0" r="r" b="b"/>
                <a:pathLst>
                  <a:path w="195" h="316">
                    <a:moveTo>
                      <a:pt x="0" y="0"/>
                    </a:moveTo>
                    <a:lnTo>
                      <a:pt x="6" y="9"/>
                    </a:lnTo>
                    <a:lnTo>
                      <a:pt x="20" y="28"/>
                    </a:lnTo>
                    <a:lnTo>
                      <a:pt x="27" y="38"/>
                    </a:lnTo>
                    <a:lnTo>
                      <a:pt x="33" y="47"/>
                    </a:lnTo>
                    <a:lnTo>
                      <a:pt x="40" y="57"/>
                    </a:lnTo>
                    <a:lnTo>
                      <a:pt x="47" y="66"/>
                    </a:lnTo>
                    <a:lnTo>
                      <a:pt x="53" y="76"/>
                    </a:lnTo>
                    <a:lnTo>
                      <a:pt x="67" y="105"/>
                    </a:lnTo>
                    <a:lnTo>
                      <a:pt x="73" y="114"/>
                    </a:lnTo>
                    <a:lnTo>
                      <a:pt x="73" y="133"/>
                    </a:lnTo>
                    <a:lnTo>
                      <a:pt x="80" y="143"/>
                    </a:lnTo>
                    <a:lnTo>
                      <a:pt x="80" y="152"/>
                    </a:lnTo>
                    <a:lnTo>
                      <a:pt x="87" y="162"/>
                    </a:lnTo>
                    <a:lnTo>
                      <a:pt x="87" y="171"/>
                    </a:lnTo>
                    <a:lnTo>
                      <a:pt x="93" y="181"/>
                    </a:lnTo>
                    <a:lnTo>
                      <a:pt x="100" y="191"/>
                    </a:lnTo>
                    <a:lnTo>
                      <a:pt x="100" y="200"/>
                    </a:lnTo>
                    <a:lnTo>
                      <a:pt x="106" y="200"/>
                    </a:lnTo>
                    <a:lnTo>
                      <a:pt x="113" y="209"/>
                    </a:lnTo>
                    <a:lnTo>
                      <a:pt x="126" y="219"/>
                    </a:lnTo>
                    <a:lnTo>
                      <a:pt x="133" y="229"/>
                    </a:lnTo>
                    <a:lnTo>
                      <a:pt x="146" y="248"/>
                    </a:lnTo>
                    <a:lnTo>
                      <a:pt x="160" y="257"/>
                    </a:lnTo>
                    <a:lnTo>
                      <a:pt x="166" y="267"/>
                    </a:lnTo>
                    <a:lnTo>
                      <a:pt x="173" y="276"/>
                    </a:lnTo>
                    <a:lnTo>
                      <a:pt x="180" y="286"/>
                    </a:lnTo>
                    <a:lnTo>
                      <a:pt x="187" y="295"/>
                    </a:lnTo>
                    <a:lnTo>
                      <a:pt x="194" y="305"/>
                    </a:lnTo>
                    <a:lnTo>
                      <a:pt x="194" y="31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13" name="Group 375"/>
              <p:cNvGrpSpPr>
                <a:grpSpLocks/>
              </p:cNvGrpSpPr>
              <p:nvPr/>
            </p:nvGrpSpPr>
            <p:grpSpPr bwMode="auto">
              <a:xfrm>
                <a:off x="1094" y="3396"/>
                <a:ext cx="257" cy="287"/>
                <a:chOff x="1804" y="3440"/>
                <a:chExt cx="289" cy="287"/>
              </a:xfrm>
            </p:grpSpPr>
            <p:sp>
              <p:nvSpPr>
                <p:cNvPr id="122" name="Freeform 376"/>
                <p:cNvSpPr>
                  <a:spLocks/>
                </p:cNvSpPr>
                <p:nvPr/>
              </p:nvSpPr>
              <p:spPr bwMode="auto">
                <a:xfrm>
                  <a:off x="1979" y="3468"/>
                  <a:ext cx="114" cy="1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6" y="19"/>
                    </a:cxn>
                    <a:cxn ang="0">
                      <a:pos x="13" y="38"/>
                    </a:cxn>
                    <a:cxn ang="0">
                      <a:pos x="19" y="48"/>
                    </a:cxn>
                    <a:cxn ang="0">
                      <a:pos x="26" y="67"/>
                    </a:cxn>
                    <a:cxn ang="0">
                      <a:pos x="33" y="105"/>
                    </a:cxn>
                    <a:cxn ang="0">
                      <a:pos x="33" y="124"/>
                    </a:cxn>
                    <a:cxn ang="0">
                      <a:pos x="39" y="143"/>
                    </a:cxn>
                    <a:cxn ang="0">
                      <a:pos x="53" y="163"/>
                    </a:cxn>
                    <a:cxn ang="0">
                      <a:pos x="53" y="172"/>
                    </a:cxn>
                    <a:cxn ang="0">
                      <a:pos x="59" y="172"/>
                    </a:cxn>
                    <a:cxn ang="0">
                      <a:pos x="66" y="182"/>
                    </a:cxn>
                    <a:cxn ang="0">
                      <a:pos x="73" y="182"/>
                    </a:cxn>
                    <a:cxn ang="0">
                      <a:pos x="86" y="192"/>
                    </a:cxn>
                    <a:cxn ang="0">
                      <a:pos x="93" y="192"/>
                    </a:cxn>
                    <a:cxn ang="0">
                      <a:pos x="99" y="192"/>
                    </a:cxn>
                    <a:cxn ang="0">
                      <a:pos x="113" y="192"/>
                    </a:cxn>
                  </a:cxnLst>
                  <a:rect l="0" t="0" r="r" b="b"/>
                  <a:pathLst>
                    <a:path w="114" h="193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3" y="38"/>
                      </a:lnTo>
                      <a:lnTo>
                        <a:pt x="19" y="48"/>
                      </a:lnTo>
                      <a:lnTo>
                        <a:pt x="26" y="67"/>
                      </a:lnTo>
                      <a:lnTo>
                        <a:pt x="33" y="105"/>
                      </a:lnTo>
                      <a:lnTo>
                        <a:pt x="33" y="124"/>
                      </a:lnTo>
                      <a:lnTo>
                        <a:pt x="39" y="143"/>
                      </a:lnTo>
                      <a:lnTo>
                        <a:pt x="53" y="163"/>
                      </a:lnTo>
                      <a:lnTo>
                        <a:pt x="53" y="172"/>
                      </a:lnTo>
                      <a:lnTo>
                        <a:pt x="59" y="172"/>
                      </a:lnTo>
                      <a:lnTo>
                        <a:pt x="66" y="182"/>
                      </a:lnTo>
                      <a:lnTo>
                        <a:pt x="73" y="182"/>
                      </a:lnTo>
                      <a:lnTo>
                        <a:pt x="86" y="192"/>
                      </a:lnTo>
                      <a:lnTo>
                        <a:pt x="93" y="192"/>
                      </a:lnTo>
                      <a:lnTo>
                        <a:pt x="99" y="192"/>
                      </a:lnTo>
                      <a:lnTo>
                        <a:pt x="113" y="192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" name="Freeform 377"/>
                <p:cNvSpPr>
                  <a:spLocks/>
                </p:cNvSpPr>
                <p:nvPr/>
              </p:nvSpPr>
              <p:spPr bwMode="auto">
                <a:xfrm>
                  <a:off x="1804" y="3440"/>
                  <a:ext cx="127" cy="221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119" y="9"/>
                    </a:cxn>
                    <a:cxn ang="0">
                      <a:pos x="112" y="9"/>
                    </a:cxn>
                    <a:cxn ang="0">
                      <a:pos x="106" y="9"/>
                    </a:cxn>
                    <a:cxn ang="0">
                      <a:pos x="99" y="19"/>
                    </a:cxn>
                    <a:cxn ang="0">
                      <a:pos x="99" y="28"/>
                    </a:cxn>
                    <a:cxn ang="0">
                      <a:pos x="86" y="48"/>
                    </a:cxn>
                    <a:cxn ang="0">
                      <a:pos x="79" y="76"/>
                    </a:cxn>
                    <a:cxn ang="0">
                      <a:pos x="79" y="85"/>
                    </a:cxn>
                    <a:cxn ang="0">
                      <a:pos x="72" y="105"/>
                    </a:cxn>
                    <a:cxn ang="0">
                      <a:pos x="72" y="114"/>
                    </a:cxn>
                    <a:cxn ang="0">
                      <a:pos x="72" y="134"/>
                    </a:cxn>
                    <a:cxn ang="0">
                      <a:pos x="66" y="143"/>
                    </a:cxn>
                    <a:cxn ang="0">
                      <a:pos x="66" y="162"/>
                    </a:cxn>
                    <a:cxn ang="0">
                      <a:pos x="59" y="171"/>
                    </a:cxn>
                    <a:cxn ang="0">
                      <a:pos x="53" y="181"/>
                    </a:cxn>
                    <a:cxn ang="0">
                      <a:pos x="46" y="191"/>
                    </a:cxn>
                    <a:cxn ang="0">
                      <a:pos x="39" y="200"/>
                    </a:cxn>
                    <a:cxn ang="0">
                      <a:pos x="33" y="200"/>
                    </a:cxn>
                    <a:cxn ang="0">
                      <a:pos x="26" y="210"/>
                    </a:cxn>
                    <a:cxn ang="0">
                      <a:pos x="19" y="220"/>
                    </a:cxn>
                    <a:cxn ang="0">
                      <a:pos x="13" y="220"/>
                    </a:cxn>
                    <a:cxn ang="0">
                      <a:pos x="6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127" h="221">
                      <a:moveTo>
                        <a:pt x="126" y="0"/>
                      </a:moveTo>
                      <a:lnTo>
                        <a:pt x="119" y="9"/>
                      </a:lnTo>
                      <a:lnTo>
                        <a:pt x="112" y="9"/>
                      </a:lnTo>
                      <a:lnTo>
                        <a:pt x="106" y="9"/>
                      </a:lnTo>
                      <a:lnTo>
                        <a:pt x="99" y="19"/>
                      </a:lnTo>
                      <a:lnTo>
                        <a:pt x="99" y="28"/>
                      </a:lnTo>
                      <a:lnTo>
                        <a:pt x="86" y="48"/>
                      </a:lnTo>
                      <a:lnTo>
                        <a:pt x="79" y="76"/>
                      </a:lnTo>
                      <a:lnTo>
                        <a:pt x="79" y="85"/>
                      </a:lnTo>
                      <a:lnTo>
                        <a:pt x="72" y="105"/>
                      </a:lnTo>
                      <a:lnTo>
                        <a:pt x="72" y="114"/>
                      </a:lnTo>
                      <a:lnTo>
                        <a:pt x="72" y="134"/>
                      </a:lnTo>
                      <a:lnTo>
                        <a:pt x="66" y="143"/>
                      </a:lnTo>
                      <a:lnTo>
                        <a:pt x="66" y="162"/>
                      </a:lnTo>
                      <a:lnTo>
                        <a:pt x="59" y="171"/>
                      </a:lnTo>
                      <a:lnTo>
                        <a:pt x="53" y="181"/>
                      </a:lnTo>
                      <a:lnTo>
                        <a:pt x="46" y="191"/>
                      </a:lnTo>
                      <a:lnTo>
                        <a:pt x="39" y="200"/>
                      </a:lnTo>
                      <a:lnTo>
                        <a:pt x="33" y="200"/>
                      </a:lnTo>
                      <a:lnTo>
                        <a:pt x="26" y="210"/>
                      </a:lnTo>
                      <a:lnTo>
                        <a:pt x="19" y="220"/>
                      </a:lnTo>
                      <a:lnTo>
                        <a:pt x="13" y="220"/>
                      </a:lnTo>
                      <a:lnTo>
                        <a:pt x="6" y="220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" name="Freeform 378"/>
                <p:cNvSpPr>
                  <a:spLocks/>
                </p:cNvSpPr>
                <p:nvPr/>
              </p:nvSpPr>
              <p:spPr bwMode="auto">
                <a:xfrm>
                  <a:off x="1951" y="3526"/>
                  <a:ext cx="20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0" y="28"/>
                    </a:cxn>
                    <a:cxn ang="0">
                      <a:pos x="0" y="37"/>
                    </a:cxn>
                    <a:cxn ang="0">
                      <a:pos x="19" y="47"/>
                    </a:cxn>
                    <a:cxn ang="0">
                      <a:pos x="19" y="85"/>
                    </a:cxn>
                    <a:cxn ang="0">
                      <a:pos x="19" y="123"/>
                    </a:cxn>
                    <a:cxn ang="0">
                      <a:pos x="19" y="142"/>
                    </a:cxn>
                    <a:cxn ang="0">
                      <a:pos x="19" y="162"/>
                    </a:cxn>
                    <a:cxn ang="0">
                      <a:pos x="19" y="180"/>
                    </a:cxn>
                    <a:cxn ang="0">
                      <a:pos x="19" y="190"/>
                    </a:cxn>
                    <a:cxn ang="0">
                      <a:pos x="19" y="200"/>
                    </a:cxn>
                  </a:cxnLst>
                  <a:rect l="0" t="0" r="r" b="b"/>
                  <a:pathLst>
                    <a:path w="20" h="2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19" y="47"/>
                      </a:lnTo>
                      <a:lnTo>
                        <a:pt x="19" y="85"/>
                      </a:lnTo>
                      <a:lnTo>
                        <a:pt x="19" y="123"/>
                      </a:lnTo>
                      <a:lnTo>
                        <a:pt x="19" y="142"/>
                      </a:lnTo>
                      <a:lnTo>
                        <a:pt x="19" y="162"/>
                      </a:lnTo>
                      <a:lnTo>
                        <a:pt x="19" y="180"/>
                      </a:lnTo>
                      <a:lnTo>
                        <a:pt x="19" y="190"/>
                      </a:lnTo>
                      <a:lnTo>
                        <a:pt x="19" y="20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" name="Freeform 379"/>
                <p:cNvSpPr>
                  <a:spLocks/>
                </p:cNvSpPr>
                <p:nvPr/>
              </p:nvSpPr>
              <p:spPr bwMode="auto">
                <a:xfrm>
                  <a:off x="1878" y="3488"/>
                  <a:ext cx="48" cy="210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7" y="9"/>
                    </a:cxn>
                    <a:cxn ang="0">
                      <a:pos x="40" y="19"/>
                    </a:cxn>
                    <a:cxn ang="0">
                      <a:pos x="33" y="28"/>
                    </a:cxn>
                    <a:cxn ang="0">
                      <a:pos x="33" y="37"/>
                    </a:cxn>
                    <a:cxn ang="0">
                      <a:pos x="26" y="57"/>
                    </a:cxn>
                    <a:cxn ang="0">
                      <a:pos x="26" y="66"/>
                    </a:cxn>
                    <a:cxn ang="0">
                      <a:pos x="26" y="94"/>
                    </a:cxn>
                    <a:cxn ang="0">
                      <a:pos x="26" y="132"/>
                    </a:cxn>
                    <a:cxn ang="0">
                      <a:pos x="26" y="142"/>
                    </a:cxn>
                    <a:cxn ang="0">
                      <a:pos x="26" y="161"/>
                    </a:cxn>
                    <a:cxn ang="0">
                      <a:pos x="20" y="171"/>
                    </a:cxn>
                    <a:cxn ang="0">
                      <a:pos x="13" y="189"/>
                    </a:cxn>
                    <a:cxn ang="0">
                      <a:pos x="6" y="199"/>
                    </a:cxn>
                    <a:cxn ang="0">
                      <a:pos x="0" y="199"/>
                    </a:cxn>
                    <a:cxn ang="0">
                      <a:pos x="0" y="209"/>
                    </a:cxn>
                    <a:cxn ang="0">
                      <a:pos x="0" y="199"/>
                    </a:cxn>
                  </a:cxnLst>
                  <a:rect l="0" t="0" r="r" b="b"/>
                  <a:pathLst>
                    <a:path w="48" h="210">
                      <a:moveTo>
                        <a:pt x="47" y="0"/>
                      </a:moveTo>
                      <a:lnTo>
                        <a:pt x="47" y="9"/>
                      </a:lnTo>
                      <a:lnTo>
                        <a:pt x="40" y="19"/>
                      </a:lnTo>
                      <a:lnTo>
                        <a:pt x="33" y="28"/>
                      </a:lnTo>
                      <a:lnTo>
                        <a:pt x="33" y="37"/>
                      </a:lnTo>
                      <a:lnTo>
                        <a:pt x="26" y="57"/>
                      </a:lnTo>
                      <a:lnTo>
                        <a:pt x="26" y="66"/>
                      </a:lnTo>
                      <a:lnTo>
                        <a:pt x="26" y="94"/>
                      </a:lnTo>
                      <a:lnTo>
                        <a:pt x="26" y="132"/>
                      </a:lnTo>
                      <a:lnTo>
                        <a:pt x="26" y="142"/>
                      </a:lnTo>
                      <a:lnTo>
                        <a:pt x="26" y="161"/>
                      </a:lnTo>
                      <a:lnTo>
                        <a:pt x="20" y="171"/>
                      </a:lnTo>
                      <a:lnTo>
                        <a:pt x="13" y="189"/>
                      </a:lnTo>
                      <a:lnTo>
                        <a:pt x="6" y="199"/>
                      </a:lnTo>
                      <a:lnTo>
                        <a:pt x="0" y="199"/>
                      </a:lnTo>
                      <a:lnTo>
                        <a:pt x="0" y="209"/>
                      </a:lnTo>
                      <a:lnTo>
                        <a:pt x="0" y="199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14" name="Freeform 380"/>
              <p:cNvSpPr>
                <a:spLocks/>
              </p:cNvSpPr>
              <p:nvPr/>
            </p:nvSpPr>
            <p:spPr bwMode="auto">
              <a:xfrm>
                <a:off x="1226" y="3444"/>
                <a:ext cx="42" cy="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9"/>
                  </a:cxn>
                  <a:cxn ang="0">
                    <a:pos x="12" y="37"/>
                  </a:cxn>
                  <a:cxn ang="0">
                    <a:pos x="12" y="76"/>
                  </a:cxn>
                  <a:cxn ang="0">
                    <a:pos x="19" y="114"/>
                  </a:cxn>
                  <a:cxn ang="0">
                    <a:pos x="19" y="133"/>
                  </a:cxn>
                  <a:cxn ang="0">
                    <a:pos x="26" y="142"/>
                  </a:cxn>
                  <a:cxn ang="0">
                    <a:pos x="33" y="171"/>
                  </a:cxn>
                  <a:cxn ang="0">
                    <a:pos x="39" y="180"/>
                  </a:cxn>
                  <a:cxn ang="0">
                    <a:pos x="39" y="190"/>
                  </a:cxn>
                  <a:cxn ang="0">
                    <a:pos x="46" y="190"/>
                  </a:cxn>
                  <a:cxn ang="0">
                    <a:pos x="46" y="200"/>
                  </a:cxn>
                  <a:cxn ang="0">
                    <a:pos x="46" y="190"/>
                  </a:cxn>
                </a:cxnLst>
                <a:rect l="0" t="0" r="r" b="b"/>
                <a:pathLst>
                  <a:path w="47" h="201">
                    <a:moveTo>
                      <a:pt x="0" y="0"/>
                    </a:moveTo>
                    <a:lnTo>
                      <a:pt x="6" y="19"/>
                    </a:lnTo>
                    <a:lnTo>
                      <a:pt x="12" y="37"/>
                    </a:lnTo>
                    <a:lnTo>
                      <a:pt x="12" y="76"/>
                    </a:lnTo>
                    <a:lnTo>
                      <a:pt x="19" y="114"/>
                    </a:lnTo>
                    <a:lnTo>
                      <a:pt x="19" y="133"/>
                    </a:lnTo>
                    <a:lnTo>
                      <a:pt x="26" y="142"/>
                    </a:lnTo>
                    <a:lnTo>
                      <a:pt x="33" y="171"/>
                    </a:lnTo>
                    <a:lnTo>
                      <a:pt x="39" y="180"/>
                    </a:lnTo>
                    <a:lnTo>
                      <a:pt x="39" y="190"/>
                    </a:lnTo>
                    <a:lnTo>
                      <a:pt x="46" y="190"/>
                    </a:lnTo>
                    <a:lnTo>
                      <a:pt x="46" y="200"/>
                    </a:lnTo>
                    <a:lnTo>
                      <a:pt x="46" y="19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Freeform 381"/>
              <p:cNvSpPr>
                <a:spLocks/>
              </p:cNvSpPr>
              <p:nvPr/>
            </p:nvSpPr>
            <p:spPr bwMode="auto">
              <a:xfrm>
                <a:off x="1118" y="3492"/>
                <a:ext cx="59" cy="144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19"/>
                  </a:cxn>
                  <a:cxn ang="0">
                    <a:pos x="52" y="47"/>
                  </a:cxn>
                  <a:cxn ang="0">
                    <a:pos x="52" y="66"/>
                  </a:cxn>
                  <a:cxn ang="0">
                    <a:pos x="45" y="85"/>
                  </a:cxn>
                  <a:cxn ang="0">
                    <a:pos x="45" y="95"/>
                  </a:cxn>
                  <a:cxn ang="0">
                    <a:pos x="39" y="10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5" y="123"/>
                  </a:cxn>
                  <a:cxn ang="0">
                    <a:pos x="25" y="133"/>
                  </a:cxn>
                  <a:cxn ang="0">
                    <a:pos x="19" y="133"/>
                  </a:cxn>
                  <a:cxn ang="0">
                    <a:pos x="12" y="143"/>
                  </a:cxn>
                  <a:cxn ang="0">
                    <a:pos x="6" y="143"/>
                  </a:cxn>
                  <a:cxn ang="0">
                    <a:pos x="0" y="143"/>
                  </a:cxn>
                </a:cxnLst>
                <a:rect l="0" t="0" r="r" b="b"/>
                <a:pathLst>
                  <a:path w="66" h="144">
                    <a:moveTo>
                      <a:pt x="65" y="0"/>
                    </a:moveTo>
                    <a:lnTo>
                      <a:pt x="58" y="19"/>
                    </a:lnTo>
                    <a:lnTo>
                      <a:pt x="52" y="47"/>
                    </a:lnTo>
                    <a:lnTo>
                      <a:pt x="52" y="66"/>
                    </a:lnTo>
                    <a:lnTo>
                      <a:pt x="45" y="85"/>
                    </a:lnTo>
                    <a:lnTo>
                      <a:pt x="45" y="95"/>
                    </a:lnTo>
                    <a:lnTo>
                      <a:pt x="39" y="10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5" y="123"/>
                    </a:lnTo>
                    <a:lnTo>
                      <a:pt x="25" y="133"/>
                    </a:lnTo>
                    <a:lnTo>
                      <a:pt x="19" y="133"/>
                    </a:lnTo>
                    <a:lnTo>
                      <a:pt x="12" y="143"/>
                    </a:lnTo>
                    <a:lnTo>
                      <a:pt x="6" y="143"/>
                    </a:lnTo>
                    <a:lnTo>
                      <a:pt x="0" y="143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Freeform 382"/>
              <p:cNvSpPr>
                <a:spLocks/>
              </p:cNvSpPr>
              <p:nvPr/>
            </p:nvSpPr>
            <p:spPr bwMode="auto">
              <a:xfrm>
                <a:off x="1054" y="3387"/>
                <a:ext cx="143" cy="23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3" y="9"/>
                  </a:cxn>
                  <a:cxn ang="0">
                    <a:pos x="146" y="9"/>
                  </a:cxn>
                  <a:cxn ang="0">
                    <a:pos x="139" y="19"/>
                  </a:cxn>
                  <a:cxn ang="0">
                    <a:pos x="133" y="28"/>
                  </a:cxn>
                  <a:cxn ang="0">
                    <a:pos x="133" y="38"/>
                  </a:cxn>
                  <a:cxn ang="0">
                    <a:pos x="126" y="47"/>
                  </a:cxn>
                  <a:cxn ang="0">
                    <a:pos x="119" y="66"/>
                  </a:cxn>
                  <a:cxn ang="0">
                    <a:pos x="113" y="95"/>
                  </a:cxn>
                  <a:cxn ang="0">
                    <a:pos x="113" y="114"/>
                  </a:cxn>
                  <a:cxn ang="0">
                    <a:pos x="106" y="143"/>
                  </a:cxn>
                  <a:cxn ang="0">
                    <a:pos x="99" y="162"/>
                  </a:cxn>
                  <a:cxn ang="0">
                    <a:pos x="99" y="171"/>
                  </a:cxn>
                  <a:cxn ang="0">
                    <a:pos x="93" y="181"/>
                  </a:cxn>
                  <a:cxn ang="0">
                    <a:pos x="86" y="191"/>
                  </a:cxn>
                  <a:cxn ang="0">
                    <a:pos x="80" y="200"/>
                  </a:cxn>
                  <a:cxn ang="0">
                    <a:pos x="73" y="200"/>
                  </a:cxn>
                  <a:cxn ang="0">
                    <a:pos x="73" y="209"/>
                  </a:cxn>
                  <a:cxn ang="0">
                    <a:pos x="66" y="209"/>
                  </a:cxn>
                  <a:cxn ang="0">
                    <a:pos x="60" y="219"/>
                  </a:cxn>
                  <a:cxn ang="0">
                    <a:pos x="46" y="219"/>
                  </a:cxn>
                  <a:cxn ang="0">
                    <a:pos x="40" y="229"/>
                  </a:cxn>
                  <a:cxn ang="0">
                    <a:pos x="27" y="229"/>
                  </a:cxn>
                  <a:cxn ang="0">
                    <a:pos x="13" y="229"/>
                  </a:cxn>
                  <a:cxn ang="0">
                    <a:pos x="0" y="229"/>
                  </a:cxn>
                  <a:cxn ang="0">
                    <a:pos x="0" y="219"/>
                  </a:cxn>
                </a:cxnLst>
                <a:rect l="0" t="0" r="r" b="b"/>
                <a:pathLst>
                  <a:path w="161" h="230">
                    <a:moveTo>
                      <a:pt x="160" y="0"/>
                    </a:moveTo>
                    <a:lnTo>
                      <a:pt x="153" y="9"/>
                    </a:lnTo>
                    <a:lnTo>
                      <a:pt x="146" y="9"/>
                    </a:lnTo>
                    <a:lnTo>
                      <a:pt x="139" y="19"/>
                    </a:lnTo>
                    <a:lnTo>
                      <a:pt x="133" y="28"/>
                    </a:lnTo>
                    <a:lnTo>
                      <a:pt x="133" y="38"/>
                    </a:lnTo>
                    <a:lnTo>
                      <a:pt x="126" y="47"/>
                    </a:lnTo>
                    <a:lnTo>
                      <a:pt x="119" y="66"/>
                    </a:lnTo>
                    <a:lnTo>
                      <a:pt x="113" y="95"/>
                    </a:lnTo>
                    <a:lnTo>
                      <a:pt x="113" y="114"/>
                    </a:lnTo>
                    <a:lnTo>
                      <a:pt x="106" y="143"/>
                    </a:lnTo>
                    <a:lnTo>
                      <a:pt x="99" y="162"/>
                    </a:lnTo>
                    <a:lnTo>
                      <a:pt x="99" y="171"/>
                    </a:lnTo>
                    <a:lnTo>
                      <a:pt x="93" y="181"/>
                    </a:lnTo>
                    <a:lnTo>
                      <a:pt x="86" y="191"/>
                    </a:lnTo>
                    <a:lnTo>
                      <a:pt x="80" y="200"/>
                    </a:lnTo>
                    <a:lnTo>
                      <a:pt x="73" y="200"/>
                    </a:lnTo>
                    <a:lnTo>
                      <a:pt x="73" y="209"/>
                    </a:lnTo>
                    <a:lnTo>
                      <a:pt x="66" y="209"/>
                    </a:lnTo>
                    <a:lnTo>
                      <a:pt x="60" y="219"/>
                    </a:lnTo>
                    <a:lnTo>
                      <a:pt x="46" y="219"/>
                    </a:lnTo>
                    <a:lnTo>
                      <a:pt x="40" y="229"/>
                    </a:lnTo>
                    <a:lnTo>
                      <a:pt x="27" y="229"/>
                    </a:lnTo>
                    <a:lnTo>
                      <a:pt x="13" y="229"/>
                    </a:lnTo>
                    <a:lnTo>
                      <a:pt x="0" y="229"/>
                    </a:lnTo>
                    <a:lnTo>
                      <a:pt x="0" y="219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Freeform 383"/>
              <p:cNvSpPr>
                <a:spLocks/>
              </p:cNvSpPr>
              <p:nvPr/>
            </p:nvSpPr>
            <p:spPr bwMode="auto">
              <a:xfrm>
                <a:off x="1148" y="3405"/>
                <a:ext cx="67" cy="221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9"/>
                  </a:cxn>
                  <a:cxn ang="0">
                    <a:pos x="60" y="9"/>
                  </a:cxn>
                  <a:cxn ang="0">
                    <a:pos x="53" y="19"/>
                  </a:cxn>
                  <a:cxn ang="0">
                    <a:pos x="53" y="28"/>
                  </a:cxn>
                  <a:cxn ang="0">
                    <a:pos x="40" y="47"/>
                  </a:cxn>
                  <a:cxn ang="0">
                    <a:pos x="40" y="57"/>
                  </a:cxn>
                  <a:cxn ang="0">
                    <a:pos x="40" y="66"/>
                  </a:cxn>
                  <a:cxn ang="0">
                    <a:pos x="27" y="133"/>
                  </a:cxn>
                  <a:cxn ang="0">
                    <a:pos x="20" y="162"/>
                  </a:cxn>
                  <a:cxn ang="0">
                    <a:pos x="13" y="191"/>
                  </a:cxn>
                  <a:cxn ang="0">
                    <a:pos x="13" y="200"/>
                  </a:cxn>
                  <a:cxn ang="0">
                    <a:pos x="7" y="210"/>
                  </a:cxn>
                  <a:cxn ang="0">
                    <a:pos x="0" y="220"/>
                  </a:cxn>
                </a:cxnLst>
                <a:rect l="0" t="0" r="r" b="b"/>
                <a:pathLst>
                  <a:path w="75" h="221">
                    <a:moveTo>
                      <a:pt x="74" y="0"/>
                    </a:moveTo>
                    <a:lnTo>
                      <a:pt x="66" y="9"/>
                    </a:lnTo>
                    <a:lnTo>
                      <a:pt x="60" y="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40" y="47"/>
                    </a:lnTo>
                    <a:lnTo>
                      <a:pt x="40" y="57"/>
                    </a:lnTo>
                    <a:lnTo>
                      <a:pt x="40" y="66"/>
                    </a:lnTo>
                    <a:lnTo>
                      <a:pt x="27" y="133"/>
                    </a:lnTo>
                    <a:lnTo>
                      <a:pt x="20" y="162"/>
                    </a:lnTo>
                    <a:lnTo>
                      <a:pt x="13" y="191"/>
                    </a:lnTo>
                    <a:lnTo>
                      <a:pt x="13" y="200"/>
                    </a:lnTo>
                    <a:lnTo>
                      <a:pt x="7" y="210"/>
                    </a:lnTo>
                    <a:lnTo>
                      <a:pt x="0" y="22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" name="Freeform 384"/>
              <p:cNvSpPr>
                <a:spLocks/>
              </p:cNvSpPr>
              <p:nvPr/>
            </p:nvSpPr>
            <p:spPr bwMode="auto">
              <a:xfrm>
                <a:off x="1176" y="3405"/>
                <a:ext cx="50" cy="24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1" y="19"/>
                  </a:cxn>
                  <a:cxn ang="0">
                    <a:pos x="41" y="28"/>
                  </a:cxn>
                  <a:cxn ang="0">
                    <a:pos x="34" y="37"/>
                  </a:cxn>
                  <a:cxn ang="0">
                    <a:pos x="34" y="57"/>
                  </a:cxn>
                  <a:cxn ang="0">
                    <a:pos x="34" y="66"/>
                  </a:cxn>
                  <a:cxn ang="0">
                    <a:pos x="27" y="95"/>
                  </a:cxn>
                  <a:cxn ang="0">
                    <a:pos x="27" y="143"/>
                  </a:cxn>
                  <a:cxn ang="0">
                    <a:pos x="27" y="171"/>
                  </a:cxn>
                  <a:cxn ang="0">
                    <a:pos x="20" y="200"/>
                  </a:cxn>
                  <a:cxn ang="0">
                    <a:pos x="20" y="210"/>
                  </a:cxn>
                  <a:cxn ang="0">
                    <a:pos x="20" y="219"/>
                  </a:cxn>
                  <a:cxn ang="0">
                    <a:pos x="13" y="228"/>
                  </a:cxn>
                  <a:cxn ang="0">
                    <a:pos x="7" y="238"/>
                  </a:cxn>
                  <a:cxn ang="0">
                    <a:pos x="0" y="238"/>
                  </a:cxn>
                  <a:cxn ang="0">
                    <a:pos x="0" y="248"/>
                  </a:cxn>
                </a:cxnLst>
                <a:rect l="0" t="0" r="r" b="b"/>
                <a:pathLst>
                  <a:path w="56" h="249">
                    <a:moveTo>
                      <a:pt x="55" y="0"/>
                    </a:moveTo>
                    <a:lnTo>
                      <a:pt x="41" y="19"/>
                    </a:lnTo>
                    <a:lnTo>
                      <a:pt x="41" y="28"/>
                    </a:lnTo>
                    <a:lnTo>
                      <a:pt x="34" y="37"/>
                    </a:lnTo>
                    <a:lnTo>
                      <a:pt x="34" y="57"/>
                    </a:lnTo>
                    <a:lnTo>
                      <a:pt x="34" y="66"/>
                    </a:lnTo>
                    <a:lnTo>
                      <a:pt x="27" y="95"/>
                    </a:lnTo>
                    <a:lnTo>
                      <a:pt x="27" y="143"/>
                    </a:lnTo>
                    <a:lnTo>
                      <a:pt x="27" y="171"/>
                    </a:lnTo>
                    <a:lnTo>
                      <a:pt x="20" y="200"/>
                    </a:lnTo>
                    <a:lnTo>
                      <a:pt x="20" y="210"/>
                    </a:lnTo>
                    <a:lnTo>
                      <a:pt x="20" y="219"/>
                    </a:lnTo>
                    <a:lnTo>
                      <a:pt x="13" y="228"/>
                    </a:lnTo>
                    <a:lnTo>
                      <a:pt x="7" y="238"/>
                    </a:lnTo>
                    <a:lnTo>
                      <a:pt x="0" y="238"/>
                    </a:lnTo>
                    <a:lnTo>
                      <a:pt x="0" y="248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" name="Freeform 385"/>
              <p:cNvSpPr>
                <a:spLocks/>
              </p:cNvSpPr>
              <p:nvPr/>
            </p:nvSpPr>
            <p:spPr bwMode="auto">
              <a:xfrm>
                <a:off x="1229" y="3396"/>
                <a:ext cx="96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57"/>
                  </a:cxn>
                  <a:cxn ang="0">
                    <a:pos x="46" y="76"/>
                  </a:cxn>
                  <a:cxn ang="0">
                    <a:pos x="60" y="95"/>
                  </a:cxn>
                  <a:cxn ang="0">
                    <a:pos x="60" y="105"/>
                  </a:cxn>
                  <a:cxn ang="0">
                    <a:pos x="60" y="114"/>
                  </a:cxn>
                  <a:cxn ang="0">
                    <a:pos x="66" y="133"/>
                  </a:cxn>
                  <a:cxn ang="0">
                    <a:pos x="73" y="162"/>
                  </a:cxn>
                  <a:cxn ang="0">
                    <a:pos x="80" y="181"/>
                  </a:cxn>
                  <a:cxn ang="0">
                    <a:pos x="86" y="181"/>
                  </a:cxn>
                  <a:cxn ang="0">
                    <a:pos x="86" y="190"/>
                  </a:cxn>
                  <a:cxn ang="0">
                    <a:pos x="93" y="200"/>
                  </a:cxn>
                  <a:cxn ang="0">
                    <a:pos x="100" y="200"/>
                  </a:cxn>
                  <a:cxn ang="0">
                    <a:pos x="107" y="210"/>
                  </a:cxn>
                </a:cxnLst>
                <a:rect l="0" t="0" r="r" b="b"/>
                <a:pathLst>
                  <a:path w="108" h="211">
                    <a:moveTo>
                      <a:pt x="0" y="0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57"/>
                    </a:lnTo>
                    <a:lnTo>
                      <a:pt x="46" y="76"/>
                    </a:lnTo>
                    <a:lnTo>
                      <a:pt x="60" y="95"/>
                    </a:lnTo>
                    <a:lnTo>
                      <a:pt x="60" y="105"/>
                    </a:lnTo>
                    <a:lnTo>
                      <a:pt x="60" y="114"/>
                    </a:lnTo>
                    <a:lnTo>
                      <a:pt x="66" y="133"/>
                    </a:lnTo>
                    <a:lnTo>
                      <a:pt x="73" y="162"/>
                    </a:lnTo>
                    <a:lnTo>
                      <a:pt x="80" y="181"/>
                    </a:lnTo>
                    <a:lnTo>
                      <a:pt x="86" y="181"/>
                    </a:lnTo>
                    <a:lnTo>
                      <a:pt x="86" y="190"/>
                    </a:lnTo>
                    <a:lnTo>
                      <a:pt x="93" y="200"/>
                    </a:lnTo>
                    <a:lnTo>
                      <a:pt x="100" y="200"/>
                    </a:lnTo>
                    <a:lnTo>
                      <a:pt x="107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Freeform 386"/>
              <p:cNvSpPr>
                <a:spLocks/>
              </p:cNvSpPr>
              <p:nvPr/>
            </p:nvSpPr>
            <p:spPr bwMode="auto">
              <a:xfrm>
                <a:off x="1231" y="3387"/>
                <a:ext cx="119" cy="210"/>
              </a:xfrm>
              <a:custGeom>
                <a:avLst/>
                <a:gdLst/>
                <a:ahLst/>
                <a:cxnLst>
                  <a:cxn ang="0">
                    <a:pos x="133" y="209"/>
                  </a:cxn>
                  <a:cxn ang="0">
                    <a:pos x="126" y="209"/>
                  </a:cxn>
                  <a:cxn ang="0">
                    <a:pos x="119" y="209"/>
                  </a:cxn>
                  <a:cxn ang="0">
                    <a:pos x="113" y="199"/>
                  </a:cxn>
                  <a:cxn ang="0">
                    <a:pos x="106" y="189"/>
                  </a:cxn>
                  <a:cxn ang="0">
                    <a:pos x="73" y="104"/>
                  </a:cxn>
                  <a:cxn ang="0">
                    <a:pos x="59" y="66"/>
                  </a:cxn>
                  <a:cxn ang="0">
                    <a:pos x="39" y="28"/>
                  </a:cxn>
                  <a:cxn ang="0">
                    <a:pos x="39" y="19"/>
                  </a:cxn>
                  <a:cxn ang="0">
                    <a:pos x="33" y="19"/>
                  </a:cxn>
                  <a:cxn ang="0">
                    <a:pos x="26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34" h="210">
                    <a:moveTo>
                      <a:pt x="133" y="209"/>
                    </a:moveTo>
                    <a:lnTo>
                      <a:pt x="126" y="209"/>
                    </a:lnTo>
                    <a:lnTo>
                      <a:pt x="119" y="209"/>
                    </a:lnTo>
                    <a:lnTo>
                      <a:pt x="113" y="199"/>
                    </a:lnTo>
                    <a:lnTo>
                      <a:pt x="106" y="189"/>
                    </a:lnTo>
                    <a:lnTo>
                      <a:pt x="73" y="104"/>
                    </a:lnTo>
                    <a:lnTo>
                      <a:pt x="59" y="66"/>
                    </a:lnTo>
                    <a:lnTo>
                      <a:pt x="39" y="28"/>
                    </a:lnTo>
                    <a:lnTo>
                      <a:pt x="39" y="19"/>
                    </a:lnTo>
                    <a:lnTo>
                      <a:pt x="33" y="19"/>
                    </a:lnTo>
                    <a:lnTo>
                      <a:pt x="26" y="9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" name="Freeform 387"/>
              <p:cNvSpPr>
                <a:spLocks/>
              </p:cNvSpPr>
              <p:nvPr/>
            </p:nvSpPr>
            <p:spPr bwMode="auto">
              <a:xfrm>
                <a:off x="1226" y="3415"/>
                <a:ext cx="97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9"/>
                  </a:cxn>
                  <a:cxn ang="0">
                    <a:pos x="20" y="19"/>
                  </a:cxn>
                  <a:cxn ang="0">
                    <a:pos x="20" y="37"/>
                  </a:cxn>
                  <a:cxn ang="0">
                    <a:pos x="27" y="47"/>
                  </a:cxn>
                  <a:cxn ang="0">
                    <a:pos x="33" y="76"/>
                  </a:cxn>
                  <a:cxn ang="0">
                    <a:pos x="33" y="95"/>
                  </a:cxn>
                  <a:cxn ang="0">
                    <a:pos x="40" y="105"/>
                  </a:cxn>
                  <a:cxn ang="0">
                    <a:pos x="47" y="133"/>
                  </a:cxn>
                  <a:cxn ang="0">
                    <a:pos x="47" y="152"/>
                  </a:cxn>
                  <a:cxn ang="0">
                    <a:pos x="54" y="162"/>
                  </a:cxn>
                  <a:cxn ang="0">
                    <a:pos x="54" y="181"/>
                  </a:cxn>
                  <a:cxn ang="0">
                    <a:pos x="60" y="190"/>
                  </a:cxn>
                  <a:cxn ang="0">
                    <a:pos x="67" y="190"/>
                  </a:cxn>
                  <a:cxn ang="0">
                    <a:pos x="74" y="200"/>
                  </a:cxn>
                  <a:cxn ang="0">
                    <a:pos x="80" y="210"/>
                  </a:cxn>
                  <a:cxn ang="0">
                    <a:pos x="87" y="210"/>
                  </a:cxn>
                  <a:cxn ang="0">
                    <a:pos x="101" y="210"/>
                  </a:cxn>
                  <a:cxn ang="0">
                    <a:pos x="108" y="210"/>
                  </a:cxn>
                </a:cxnLst>
                <a:rect l="0" t="0" r="r" b="b"/>
                <a:pathLst>
                  <a:path w="109" h="211">
                    <a:moveTo>
                      <a:pt x="0" y="0"/>
                    </a:moveTo>
                    <a:lnTo>
                      <a:pt x="13" y="9"/>
                    </a:lnTo>
                    <a:lnTo>
                      <a:pt x="20" y="19"/>
                    </a:lnTo>
                    <a:lnTo>
                      <a:pt x="20" y="37"/>
                    </a:lnTo>
                    <a:lnTo>
                      <a:pt x="27" y="47"/>
                    </a:lnTo>
                    <a:lnTo>
                      <a:pt x="33" y="76"/>
                    </a:lnTo>
                    <a:lnTo>
                      <a:pt x="33" y="95"/>
                    </a:lnTo>
                    <a:lnTo>
                      <a:pt x="40" y="105"/>
                    </a:lnTo>
                    <a:lnTo>
                      <a:pt x="47" y="133"/>
                    </a:lnTo>
                    <a:lnTo>
                      <a:pt x="47" y="152"/>
                    </a:lnTo>
                    <a:lnTo>
                      <a:pt x="54" y="162"/>
                    </a:lnTo>
                    <a:lnTo>
                      <a:pt x="54" y="181"/>
                    </a:lnTo>
                    <a:lnTo>
                      <a:pt x="60" y="190"/>
                    </a:lnTo>
                    <a:lnTo>
                      <a:pt x="67" y="190"/>
                    </a:lnTo>
                    <a:lnTo>
                      <a:pt x="74" y="200"/>
                    </a:lnTo>
                    <a:lnTo>
                      <a:pt x="80" y="210"/>
                    </a:lnTo>
                    <a:lnTo>
                      <a:pt x="87" y="210"/>
                    </a:lnTo>
                    <a:lnTo>
                      <a:pt x="101" y="210"/>
                    </a:lnTo>
                    <a:lnTo>
                      <a:pt x="108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77" name="Picture 388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56" y="2160"/>
              <a:ext cx="12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8" name="Freeform 389"/>
            <p:cNvSpPr>
              <a:spLocks/>
            </p:cNvSpPr>
            <p:nvPr/>
          </p:nvSpPr>
          <p:spPr bwMode="auto">
            <a:xfrm>
              <a:off x="1130" y="1440"/>
              <a:ext cx="140" cy="163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0"/>
                </a:cxn>
                <a:cxn ang="0">
                  <a:pos x="59" y="92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8" y="0"/>
                </a:cxn>
                <a:cxn ang="0">
                  <a:pos x="98" y="32"/>
                </a:cxn>
                <a:cxn ang="0">
                  <a:pos x="85" y="69"/>
                </a:cxn>
                <a:cxn ang="0">
                  <a:pos x="74" y="100"/>
                </a:cxn>
                <a:cxn ang="0">
                  <a:pos x="68" y="131"/>
                </a:cxn>
                <a:cxn ang="0">
                  <a:pos x="75" y="145"/>
                </a:cxn>
                <a:cxn ang="0">
                  <a:pos x="94" y="136"/>
                </a:cxn>
                <a:cxn ang="0">
                  <a:pos x="110" y="124"/>
                </a:cxn>
                <a:cxn ang="0">
                  <a:pos x="126" y="110"/>
                </a:cxn>
                <a:cxn ang="0">
                  <a:pos x="133" y="103"/>
                </a:cxn>
                <a:cxn ang="0">
                  <a:pos x="139" y="110"/>
                </a:cxn>
                <a:cxn ang="0">
                  <a:pos x="147" y="119"/>
                </a:cxn>
                <a:cxn ang="0">
                  <a:pos x="154" y="131"/>
                </a:cxn>
                <a:cxn ang="0">
                  <a:pos x="149" y="137"/>
                </a:cxn>
                <a:cxn ang="0">
                  <a:pos x="136" y="138"/>
                </a:cxn>
                <a:cxn ang="0">
                  <a:pos x="123" y="139"/>
                </a:cxn>
                <a:cxn ang="0">
                  <a:pos x="110" y="142"/>
                </a:cxn>
                <a:cxn ang="0">
                  <a:pos x="98" y="146"/>
                </a:cxn>
                <a:cxn ang="0">
                  <a:pos x="88" y="150"/>
                </a:cxn>
                <a:cxn ang="0">
                  <a:pos x="79" y="154"/>
                </a:cxn>
                <a:cxn ang="0">
                  <a:pos x="72" y="159"/>
                </a:cxn>
                <a:cxn ang="0">
                  <a:pos x="63" y="148"/>
                </a:cxn>
                <a:cxn ang="0">
                  <a:pos x="48" y="119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7" h="163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7"/>
                  </a:lnTo>
                  <a:lnTo>
                    <a:pt x="36" y="59"/>
                  </a:lnTo>
                  <a:lnTo>
                    <a:pt x="41" y="70"/>
                  </a:lnTo>
                  <a:lnTo>
                    <a:pt x="48" y="82"/>
                  </a:lnTo>
                  <a:lnTo>
                    <a:pt x="51" y="91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9" y="92"/>
                  </a:lnTo>
                  <a:lnTo>
                    <a:pt x="61" y="82"/>
                  </a:lnTo>
                  <a:lnTo>
                    <a:pt x="65" y="70"/>
                  </a:lnTo>
                  <a:lnTo>
                    <a:pt x="67" y="5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68" y="0"/>
                  </a:lnTo>
                  <a:lnTo>
                    <a:pt x="106" y="11"/>
                  </a:lnTo>
                  <a:lnTo>
                    <a:pt x="98" y="32"/>
                  </a:lnTo>
                  <a:lnTo>
                    <a:pt x="91" y="51"/>
                  </a:lnTo>
                  <a:lnTo>
                    <a:pt x="85" y="69"/>
                  </a:lnTo>
                  <a:lnTo>
                    <a:pt x="79" y="85"/>
                  </a:lnTo>
                  <a:lnTo>
                    <a:pt x="74" y="100"/>
                  </a:lnTo>
                  <a:lnTo>
                    <a:pt x="72" y="115"/>
                  </a:lnTo>
                  <a:lnTo>
                    <a:pt x="68" y="131"/>
                  </a:lnTo>
                  <a:lnTo>
                    <a:pt x="65" y="148"/>
                  </a:lnTo>
                  <a:lnTo>
                    <a:pt x="75" y="145"/>
                  </a:lnTo>
                  <a:lnTo>
                    <a:pt x="84" y="141"/>
                  </a:lnTo>
                  <a:lnTo>
                    <a:pt x="94" y="136"/>
                  </a:lnTo>
                  <a:lnTo>
                    <a:pt x="103" y="130"/>
                  </a:lnTo>
                  <a:lnTo>
                    <a:pt x="110" y="124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32" y="102"/>
                  </a:lnTo>
                  <a:lnTo>
                    <a:pt x="133" y="103"/>
                  </a:lnTo>
                  <a:lnTo>
                    <a:pt x="134" y="106"/>
                  </a:lnTo>
                  <a:lnTo>
                    <a:pt x="139" y="110"/>
                  </a:lnTo>
                  <a:lnTo>
                    <a:pt x="142" y="114"/>
                  </a:lnTo>
                  <a:lnTo>
                    <a:pt x="147" y="119"/>
                  </a:lnTo>
                  <a:lnTo>
                    <a:pt x="151" y="126"/>
                  </a:lnTo>
                  <a:lnTo>
                    <a:pt x="154" y="131"/>
                  </a:lnTo>
                  <a:lnTo>
                    <a:pt x="156" y="137"/>
                  </a:lnTo>
                  <a:lnTo>
                    <a:pt x="149" y="137"/>
                  </a:lnTo>
                  <a:lnTo>
                    <a:pt x="142" y="138"/>
                  </a:lnTo>
                  <a:lnTo>
                    <a:pt x="136" y="138"/>
                  </a:lnTo>
                  <a:lnTo>
                    <a:pt x="129" y="139"/>
                  </a:lnTo>
                  <a:lnTo>
                    <a:pt x="123" y="139"/>
                  </a:lnTo>
                  <a:lnTo>
                    <a:pt x="116" y="142"/>
                  </a:lnTo>
                  <a:lnTo>
                    <a:pt x="110" y="142"/>
                  </a:lnTo>
                  <a:lnTo>
                    <a:pt x="104" y="144"/>
                  </a:lnTo>
                  <a:lnTo>
                    <a:pt x="98" y="146"/>
                  </a:lnTo>
                  <a:lnTo>
                    <a:pt x="93" y="148"/>
                  </a:lnTo>
                  <a:lnTo>
                    <a:pt x="88" y="150"/>
                  </a:lnTo>
                  <a:lnTo>
                    <a:pt x="83" y="152"/>
                  </a:lnTo>
                  <a:lnTo>
                    <a:pt x="79" y="154"/>
                  </a:lnTo>
                  <a:lnTo>
                    <a:pt x="74" y="157"/>
                  </a:lnTo>
                  <a:lnTo>
                    <a:pt x="72" y="159"/>
                  </a:lnTo>
                  <a:lnTo>
                    <a:pt x="69" y="162"/>
                  </a:lnTo>
                  <a:lnTo>
                    <a:pt x="63" y="148"/>
                  </a:lnTo>
                  <a:lnTo>
                    <a:pt x="56" y="134"/>
                  </a:lnTo>
                  <a:lnTo>
                    <a:pt x="48" y="119"/>
                  </a:lnTo>
                  <a:lnTo>
                    <a:pt x="39" y="104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390"/>
            <p:cNvSpPr>
              <a:spLocks/>
            </p:cNvSpPr>
            <p:nvPr/>
          </p:nvSpPr>
          <p:spPr bwMode="auto">
            <a:xfrm>
              <a:off x="1152" y="1392"/>
              <a:ext cx="141" cy="164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1"/>
                </a:cxn>
                <a:cxn ang="0">
                  <a:pos x="60" y="93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9" y="0"/>
                </a:cxn>
                <a:cxn ang="0">
                  <a:pos x="99" y="32"/>
                </a:cxn>
                <a:cxn ang="0">
                  <a:pos x="86" y="69"/>
                </a:cxn>
                <a:cxn ang="0">
                  <a:pos x="75" y="101"/>
                </a:cxn>
                <a:cxn ang="0">
                  <a:pos x="69" y="132"/>
                </a:cxn>
                <a:cxn ang="0">
                  <a:pos x="76" y="146"/>
                </a:cxn>
                <a:cxn ang="0">
                  <a:pos x="95" y="137"/>
                </a:cxn>
                <a:cxn ang="0">
                  <a:pos x="111" y="125"/>
                </a:cxn>
                <a:cxn ang="0">
                  <a:pos x="127" y="110"/>
                </a:cxn>
                <a:cxn ang="0">
                  <a:pos x="134" y="104"/>
                </a:cxn>
                <a:cxn ang="0">
                  <a:pos x="139" y="110"/>
                </a:cxn>
                <a:cxn ang="0">
                  <a:pos x="148" y="120"/>
                </a:cxn>
                <a:cxn ang="0">
                  <a:pos x="155" y="132"/>
                </a:cxn>
                <a:cxn ang="0">
                  <a:pos x="150" y="138"/>
                </a:cxn>
                <a:cxn ang="0">
                  <a:pos x="137" y="139"/>
                </a:cxn>
                <a:cxn ang="0">
                  <a:pos x="123" y="140"/>
                </a:cxn>
                <a:cxn ang="0">
                  <a:pos x="111" y="143"/>
                </a:cxn>
                <a:cxn ang="0">
                  <a:pos x="99" y="146"/>
                </a:cxn>
                <a:cxn ang="0">
                  <a:pos x="88" y="151"/>
                </a:cxn>
                <a:cxn ang="0">
                  <a:pos x="79" y="155"/>
                </a:cxn>
                <a:cxn ang="0">
                  <a:pos x="72" y="160"/>
                </a:cxn>
                <a:cxn ang="0">
                  <a:pos x="63" y="149"/>
                </a:cxn>
                <a:cxn ang="0">
                  <a:pos x="48" y="120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8" h="164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8"/>
                  </a:lnTo>
                  <a:lnTo>
                    <a:pt x="36" y="59"/>
                  </a:lnTo>
                  <a:lnTo>
                    <a:pt x="42" y="70"/>
                  </a:lnTo>
                  <a:lnTo>
                    <a:pt x="48" y="82"/>
                  </a:lnTo>
                  <a:lnTo>
                    <a:pt x="52" y="92"/>
                  </a:lnTo>
                  <a:lnTo>
                    <a:pt x="55" y="101"/>
                  </a:lnTo>
                  <a:lnTo>
                    <a:pt x="57" y="98"/>
                  </a:lnTo>
                  <a:lnTo>
                    <a:pt x="60" y="93"/>
                  </a:lnTo>
                  <a:lnTo>
                    <a:pt x="61" y="83"/>
                  </a:lnTo>
                  <a:lnTo>
                    <a:pt x="65" y="70"/>
                  </a:lnTo>
                  <a:lnTo>
                    <a:pt x="68" y="56"/>
                  </a:lnTo>
                  <a:lnTo>
                    <a:pt x="70" y="38"/>
                  </a:lnTo>
                  <a:lnTo>
                    <a:pt x="70" y="20"/>
                  </a:lnTo>
                  <a:lnTo>
                    <a:pt x="69" y="0"/>
                  </a:lnTo>
                  <a:lnTo>
                    <a:pt x="106" y="12"/>
                  </a:lnTo>
                  <a:lnTo>
                    <a:pt x="99" y="32"/>
                  </a:lnTo>
                  <a:lnTo>
                    <a:pt x="92" y="52"/>
                  </a:lnTo>
                  <a:lnTo>
                    <a:pt x="86" y="69"/>
                  </a:lnTo>
                  <a:lnTo>
                    <a:pt x="79" y="85"/>
                  </a:lnTo>
                  <a:lnTo>
                    <a:pt x="75" y="101"/>
                  </a:lnTo>
                  <a:lnTo>
                    <a:pt x="72" y="116"/>
                  </a:lnTo>
                  <a:lnTo>
                    <a:pt x="69" y="132"/>
                  </a:lnTo>
                  <a:lnTo>
                    <a:pt x="66" y="149"/>
                  </a:lnTo>
                  <a:lnTo>
                    <a:pt x="76" y="146"/>
                  </a:lnTo>
                  <a:lnTo>
                    <a:pt x="85" y="142"/>
                  </a:lnTo>
                  <a:lnTo>
                    <a:pt x="95" y="137"/>
                  </a:lnTo>
                  <a:lnTo>
                    <a:pt x="104" y="130"/>
                  </a:lnTo>
                  <a:lnTo>
                    <a:pt x="111" y="125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5" y="106"/>
                  </a:lnTo>
                  <a:lnTo>
                    <a:pt x="139" y="110"/>
                  </a:lnTo>
                  <a:lnTo>
                    <a:pt x="143" y="114"/>
                  </a:lnTo>
                  <a:lnTo>
                    <a:pt x="148" y="120"/>
                  </a:lnTo>
                  <a:lnTo>
                    <a:pt x="152" y="126"/>
                  </a:lnTo>
                  <a:lnTo>
                    <a:pt x="155" y="132"/>
                  </a:lnTo>
                  <a:lnTo>
                    <a:pt x="157" y="138"/>
                  </a:lnTo>
                  <a:lnTo>
                    <a:pt x="150" y="138"/>
                  </a:lnTo>
                  <a:lnTo>
                    <a:pt x="143" y="138"/>
                  </a:lnTo>
                  <a:lnTo>
                    <a:pt x="137" y="139"/>
                  </a:lnTo>
                  <a:lnTo>
                    <a:pt x="130" y="140"/>
                  </a:lnTo>
                  <a:lnTo>
                    <a:pt x="123" y="140"/>
                  </a:lnTo>
                  <a:lnTo>
                    <a:pt x="117" y="142"/>
                  </a:lnTo>
                  <a:lnTo>
                    <a:pt x="111" y="143"/>
                  </a:lnTo>
                  <a:lnTo>
                    <a:pt x="104" y="145"/>
                  </a:lnTo>
                  <a:lnTo>
                    <a:pt x="99" y="146"/>
                  </a:lnTo>
                  <a:lnTo>
                    <a:pt x="94" y="149"/>
                  </a:lnTo>
                  <a:lnTo>
                    <a:pt x="88" y="151"/>
                  </a:lnTo>
                  <a:lnTo>
                    <a:pt x="84" y="153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2" y="160"/>
                  </a:lnTo>
                  <a:lnTo>
                    <a:pt x="69" y="163"/>
                  </a:lnTo>
                  <a:lnTo>
                    <a:pt x="63" y="149"/>
                  </a:lnTo>
                  <a:lnTo>
                    <a:pt x="56" y="134"/>
                  </a:lnTo>
                  <a:lnTo>
                    <a:pt x="48" y="120"/>
                  </a:lnTo>
                  <a:lnTo>
                    <a:pt x="39" y="105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6" name="Group 391"/>
          <p:cNvGrpSpPr>
            <a:grpSpLocks/>
          </p:cNvGrpSpPr>
          <p:nvPr/>
        </p:nvGrpSpPr>
        <p:grpSpPr bwMode="auto">
          <a:xfrm>
            <a:off x="3467100" y="1895469"/>
            <a:ext cx="274638" cy="346075"/>
            <a:chOff x="945" y="1392"/>
            <a:chExt cx="652" cy="2291"/>
          </a:xfrm>
        </p:grpSpPr>
        <p:sp>
          <p:nvSpPr>
            <p:cNvPr id="127" name="Freeform 392"/>
            <p:cNvSpPr>
              <a:spLocks/>
            </p:cNvSpPr>
            <p:nvPr/>
          </p:nvSpPr>
          <p:spPr bwMode="auto">
            <a:xfrm>
              <a:off x="1152" y="1584"/>
              <a:ext cx="172" cy="159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2" y="45"/>
                </a:cxn>
                <a:cxn ang="0">
                  <a:pos x="38" y="62"/>
                </a:cxn>
                <a:cxn ang="0">
                  <a:pos x="58" y="82"/>
                </a:cxn>
                <a:cxn ang="0">
                  <a:pos x="73" y="101"/>
                </a:cxn>
                <a:cxn ang="0">
                  <a:pos x="74" y="90"/>
                </a:cxn>
                <a:cxn ang="0">
                  <a:pos x="73" y="69"/>
                </a:cxn>
                <a:cxn ang="0">
                  <a:pos x="65" y="37"/>
                </a:cxn>
                <a:cxn ang="0">
                  <a:pos x="50" y="0"/>
                </a:cxn>
                <a:cxn ang="0">
                  <a:pos x="92" y="28"/>
                </a:cxn>
                <a:cxn ang="0">
                  <a:pos x="91" y="64"/>
                </a:cxn>
                <a:cxn ang="0">
                  <a:pos x="92" y="97"/>
                </a:cxn>
                <a:cxn ang="0">
                  <a:pos x="98" y="127"/>
                </a:cxn>
                <a:cxn ang="0">
                  <a:pos x="109" y="140"/>
                </a:cxn>
                <a:cxn ang="0">
                  <a:pos x="127" y="129"/>
                </a:cxn>
                <a:cxn ang="0">
                  <a:pos x="138" y="114"/>
                </a:cxn>
                <a:cxn ang="0">
                  <a:pos x="150" y="98"/>
                </a:cxn>
                <a:cxn ang="0">
                  <a:pos x="155" y="91"/>
                </a:cxn>
                <a:cxn ang="0">
                  <a:pos x="162" y="97"/>
                </a:cxn>
                <a:cxn ang="0">
                  <a:pos x="175" y="105"/>
                </a:cxn>
                <a:cxn ang="0">
                  <a:pos x="186" y="115"/>
                </a:cxn>
                <a:cxn ang="0">
                  <a:pos x="184" y="121"/>
                </a:cxn>
                <a:cxn ang="0">
                  <a:pos x="171" y="125"/>
                </a:cxn>
                <a:cxn ang="0">
                  <a:pos x="157" y="127"/>
                </a:cxn>
                <a:cxn ang="0">
                  <a:pos x="145" y="133"/>
                </a:cxn>
                <a:cxn ang="0">
                  <a:pos x="135" y="137"/>
                </a:cxn>
                <a:cxn ang="0">
                  <a:pos x="126" y="143"/>
                </a:cxn>
                <a:cxn ang="0">
                  <a:pos x="118" y="148"/>
                </a:cxn>
                <a:cxn ang="0">
                  <a:pos x="112" y="155"/>
                </a:cxn>
                <a:cxn ang="0">
                  <a:pos x="99" y="145"/>
                </a:cxn>
                <a:cxn ang="0">
                  <a:pos x="72" y="118"/>
                </a:cxn>
                <a:cxn ang="0">
                  <a:pos x="43" y="93"/>
                </a:cxn>
                <a:cxn ang="0">
                  <a:pos x="14" y="73"/>
                </a:cxn>
              </a:cxnLst>
              <a:rect l="0" t="0" r="r" b="b"/>
              <a:pathLst>
                <a:path w="193" h="159">
                  <a:moveTo>
                    <a:pt x="0" y="66"/>
                  </a:moveTo>
                  <a:lnTo>
                    <a:pt x="14" y="37"/>
                  </a:lnTo>
                  <a:lnTo>
                    <a:pt x="15" y="39"/>
                  </a:lnTo>
                  <a:lnTo>
                    <a:pt x="22" y="45"/>
                  </a:lnTo>
                  <a:lnTo>
                    <a:pt x="28" y="52"/>
                  </a:lnTo>
                  <a:lnTo>
                    <a:pt x="38" y="62"/>
                  </a:lnTo>
                  <a:lnTo>
                    <a:pt x="48" y="72"/>
                  </a:lnTo>
                  <a:lnTo>
                    <a:pt x="58" y="82"/>
                  </a:lnTo>
                  <a:lnTo>
                    <a:pt x="66" y="92"/>
                  </a:lnTo>
                  <a:lnTo>
                    <a:pt x="73" y="101"/>
                  </a:lnTo>
                  <a:lnTo>
                    <a:pt x="73" y="97"/>
                  </a:lnTo>
                  <a:lnTo>
                    <a:pt x="74" y="90"/>
                  </a:lnTo>
                  <a:lnTo>
                    <a:pt x="73" y="81"/>
                  </a:lnTo>
                  <a:lnTo>
                    <a:pt x="73" y="69"/>
                  </a:lnTo>
                  <a:lnTo>
                    <a:pt x="70" y="55"/>
                  </a:lnTo>
                  <a:lnTo>
                    <a:pt x="65" y="37"/>
                  </a:lnTo>
                  <a:lnTo>
                    <a:pt x="58" y="20"/>
                  </a:lnTo>
                  <a:lnTo>
                    <a:pt x="50" y="0"/>
                  </a:lnTo>
                  <a:lnTo>
                    <a:pt x="92" y="7"/>
                  </a:lnTo>
                  <a:lnTo>
                    <a:pt x="92" y="28"/>
                  </a:lnTo>
                  <a:lnTo>
                    <a:pt x="91" y="47"/>
                  </a:lnTo>
                  <a:lnTo>
                    <a:pt x="91" y="64"/>
                  </a:lnTo>
                  <a:lnTo>
                    <a:pt x="91" y="81"/>
                  </a:lnTo>
                  <a:lnTo>
                    <a:pt x="92" y="97"/>
                  </a:lnTo>
                  <a:lnTo>
                    <a:pt x="96" y="112"/>
                  </a:lnTo>
                  <a:lnTo>
                    <a:pt x="98" y="127"/>
                  </a:lnTo>
                  <a:lnTo>
                    <a:pt x="102" y="145"/>
                  </a:lnTo>
                  <a:lnTo>
                    <a:pt x="109" y="140"/>
                  </a:lnTo>
                  <a:lnTo>
                    <a:pt x="118" y="135"/>
                  </a:lnTo>
                  <a:lnTo>
                    <a:pt x="127" y="129"/>
                  </a:lnTo>
                  <a:lnTo>
                    <a:pt x="132" y="121"/>
                  </a:lnTo>
                  <a:lnTo>
                    <a:pt x="138" y="114"/>
                  </a:lnTo>
                  <a:lnTo>
                    <a:pt x="145" y="107"/>
                  </a:lnTo>
                  <a:lnTo>
                    <a:pt x="150" y="98"/>
                  </a:lnTo>
                  <a:lnTo>
                    <a:pt x="153" y="90"/>
                  </a:lnTo>
                  <a:lnTo>
                    <a:pt x="155" y="91"/>
                  </a:lnTo>
                  <a:lnTo>
                    <a:pt x="157" y="93"/>
                  </a:lnTo>
                  <a:lnTo>
                    <a:pt x="162" y="97"/>
                  </a:lnTo>
                  <a:lnTo>
                    <a:pt x="167" y="100"/>
                  </a:lnTo>
                  <a:lnTo>
                    <a:pt x="175" y="105"/>
                  </a:lnTo>
                  <a:lnTo>
                    <a:pt x="181" y="110"/>
                  </a:lnTo>
                  <a:lnTo>
                    <a:pt x="186" y="115"/>
                  </a:lnTo>
                  <a:lnTo>
                    <a:pt x="192" y="120"/>
                  </a:lnTo>
                  <a:lnTo>
                    <a:pt x="184" y="121"/>
                  </a:lnTo>
                  <a:lnTo>
                    <a:pt x="176" y="122"/>
                  </a:lnTo>
                  <a:lnTo>
                    <a:pt x="171" y="125"/>
                  </a:lnTo>
                  <a:lnTo>
                    <a:pt x="163" y="126"/>
                  </a:lnTo>
                  <a:lnTo>
                    <a:pt x="157" y="127"/>
                  </a:lnTo>
                  <a:lnTo>
                    <a:pt x="150" y="130"/>
                  </a:lnTo>
                  <a:lnTo>
                    <a:pt x="145" y="133"/>
                  </a:lnTo>
                  <a:lnTo>
                    <a:pt x="140" y="135"/>
                  </a:lnTo>
                  <a:lnTo>
                    <a:pt x="135" y="137"/>
                  </a:lnTo>
                  <a:lnTo>
                    <a:pt x="129" y="140"/>
                  </a:lnTo>
                  <a:lnTo>
                    <a:pt x="126" y="143"/>
                  </a:lnTo>
                  <a:lnTo>
                    <a:pt x="120" y="145"/>
                  </a:lnTo>
                  <a:lnTo>
                    <a:pt x="118" y="148"/>
                  </a:lnTo>
                  <a:lnTo>
                    <a:pt x="114" y="151"/>
                  </a:lnTo>
                  <a:lnTo>
                    <a:pt x="112" y="155"/>
                  </a:lnTo>
                  <a:lnTo>
                    <a:pt x="109" y="158"/>
                  </a:lnTo>
                  <a:lnTo>
                    <a:pt x="99" y="145"/>
                  </a:lnTo>
                  <a:lnTo>
                    <a:pt x="85" y="132"/>
                  </a:lnTo>
                  <a:lnTo>
                    <a:pt x="72" y="118"/>
                  </a:lnTo>
                  <a:lnTo>
                    <a:pt x="57" y="106"/>
                  </a:lnTo>
                  <a:lnTo>
                    <a:pt x="43" y="93"/>
                  </a:lnTo>
                  <a:lnTo>
                    <a:pt x="27" y="82"/>
                  </a:lnTo>
                  <a:lnTo>
                    <a:pt x="14" y="73"/>
                  </a:lnTo>
                  <a:lnTo>
                    <a:pt x="0" y="66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128" name="Group 393"/>
            <p:cNvGrpSpPr>
              <a:grpSpLocks/>
            </p:cNvGrpSpPr>
            <p:nvPr/>
          </p:nvGrpSpPr>
          <p:grpSpPr bwMode="auto">
            <a:xfrm>
              <a:off x="945" y="1477"/>
              <a:ext cx="652" cy="2206"/>
              <a:chOff x="945" y="1477"/>
              <a:chExt cx="652" cy="2206"/>
            </a:xfrm>
          </p:grpSpPr>
          <p:sp>
            <p:nvSpPr>
              <p:cNvPr id="132" name="Freeform 394"/>
              <p:cNvSpPr>
                <a:spLocks/>
              </p:cNvSpPr>
              <p:nvPr/>
            </p:nvSpPr>
            <p:spPr bwMode="auto">
              <a:xfrm>
                <a:off x="1189" y="1477"/>
                <a:ext cx="75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6"/>
                  </a:cxn>
                  <a:cxn ang="0">
                    <a:pos x="0" y="356"/>
                  </a:cxn>
                  <a:cxn ang="0">
                    <a:pos x="0" y="337"/>
                  </a:cxn>
                  <a:cxn ang="0">
                    <a:pos x="0" y="328"/>
                  </a:cxn>
                  <a:cxn ang="0">
                    <a:pos x="0" y="309"/>
                  </a:cxn>
                  <a:cxn ang="0">
                    <a:pos x="0" y="290"/>
                  </a:cxn>
                  <a:cxn ang="0">
                    <a:pos x="0" y="272"/>
                  </a:cxn>
                  <a:cxn ang="0">
                    <a:pos x="0" y="253"/>
                  </a:cxn>
                  <a:cxn ang="0">
                    <a:pos x="0" y="234"/>
                  </a:cxn>
                  <a:cxn ang="0">
                    <a:pos x="6" y="215"/>
                  </a:cxn>
                  <a:cxn ang="0">
                    <a:pos x="12" y="197"/>
                  </a:cxn>
                  <a:cxn ang="0">
                    <a:pos x="12" y="168"/>
                  </a:cxn>
                  <a:cxn ang="0">
                    <a:pos x="19" y="159"/>
                  </a:cxn>
                  <a:cxn ang="0">
                    <a:pos x="19" y="150"/>
                  </a:cxn>
                  <a:cxn ang="0">
                    <a:pos x="25" y="140"/>
                  </a:cxn>
                  <a:cxn ang="0">
                    <a:pos x="25" y="131"/>
                  </a:cxn>
                  <a:cxn ang="0">
                    <a:pos x="31" y="131"/>
                  </a:cxn>
                  <a:cxn ang="0">
                    <a:pos x="31" y="122"/>
                  </a:cxn>
                  <a:cxn ang="0">
                    <a:pos x="38" y="112"/>
                  </a:cxn>
                  <a:cxn ang="0">
                    <a:pos x="44" y="103"/>
                  </a:cxn>
                  <a:cxn ang="0">
                    <a:pos x="57" y="84"/>
                  </a:cxn>
                  <a:cxn ang="0">
                    <a:pos x="63" y="75"/>
                  </a:cxn>
                  <a:cxn ang="0">
                    <a:pos x="70" y="65"/>
                  </a:cxn>
                  <a:cxn ang="0">
                    <a:pos x="76" y="56"/>
                  </a:cxn>
                  <a:cxn ang="0">
                    <a:pos x="83" y="46"/>
                  </a:cxn>
                  <a:cxn ang="0">
                    <a:pos x="83" y="28"/>
                  </a:cxn>
                  <a:cxn ang="0">
                    <a:pos x="83" y="18"/>
                  </a:cxn>
                  <a:cxn ang="0">
                    <a:pos x="83" y="9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56"/>
                  </a:cxn>
                  <a:cxn ang="0">
                    <a:pos x="70" y="122"/>
                  </a:cxn>
                  <a:cxn ang="0">
                    <a:pos x="70" y="140"/>
                  </a:cxn>
                  <a:cxn ang="0">
                    <a:pos x="63" y="178"/>
                  </a:cxn>
                  <a:cxn ang="0">
                    <a:pos x="63" y="187"/>
                  </a:cxn>
                  <a:cxn ang="0">
                    <a:pos x="57" y="206"/>
                  </a:cxn>
                  <a:cxn ang="0">
                    <a:pos x="57" y="225"/>
                  </a:cxn>
                  <a:cxn ang="0">
                    <a:pos x="51" y="234"/>
                  </a:cxn>
                  <a:cxn ang="0">
                    <a:pos x="51" y="244"/>
                  </a:cxn>
                  <a:cxn ang="0">
                    <a:pos x="44" y="272"/>
                  </a:cxn>
                  <a:cxn ang="0">
                    <a:pos x="38" y="281"/>
                  </a:cxn>
                  <a:cxn ang="0">
                    <a:pos x="38" y="290"/>
                  </a:cxn>
                  <a:cxn ang="0">
                    <a:pos x="31" y="300"/>
                  </a:cxn>
                  <a:cxn ang="0">
                    <a:pos x="31" y="309"/>
                  </a:cxn>
                  <a:cxn ang="0">
                    <a:pos x="25" y="319"/>
                  </a:cxn>
                  <a:cxn ang="0">
                    <a:pos x="19" y="328"/>
                  </a:cxn>
                  <a:cxn ang="0">
                    <a:pos x="12" y="337"/>
                  </a:cxn>
                  <a:cxn ang="0">
                    <a:pos x="12" y="347"/>
                  </a:cxn>
                  <a:cxn ang="0">
                    <a:pos x="6" y="356"/>
                  </a:cxn>
                  <a:cxn ang="0">
                    <a:pos x="0" y="356"/>
                  </a:cxn>
                  <a:cxn ang="0">
                    <a:pos x="0" y="366"/>
                  </a:cxn>
                </a:cxnLst>
                <a:rect l="0" t="0" r="r" b="b"/>
                <a:pathLst>
                  <a:path w="84" h="367">
                    <a:moveTo>
                      <a:pt x="0" y="366"/>
                    </a:moveTo>
                    <a:lnTo>
                      <a:pt x="0" y="366"/>
                    </a:lnTo>
                    <a:lnTo>
                      <a:pt x="0" y="356"/>
                    </a:lnTo>
                    <a:lnTo>
                      <a:pt x="0" y="337"/>
                    </a:lnTo>
                    <a:lnTo>
                      <a:pt x="0" y="328"/>
                    </a:lnTo>
                    <a:lnTo>
                      <a:pt x="0" y="309"/>
                    </a:lnTo>
                    <a:lnTo>
                      <a:pt x="0" y="290"/>
                    </a:lnTo>
                    <a:lnTo>
                      <a:pt x="0" y="272"/>
                    </a:lnTo>
                    <a:lnTo>
                      <a:pt x="0" y="253"/>
                    </a:lnTo>
                    <a:lnTo>
                      <a:pt x="0" y="234"/>
                    </a:lnTo>
                    <a:lnTo>
                      <a:pt x="6" y="215"/>
                    </a:lnTo>
                    <a:lnTo>
                      <a:pt x="12" y="197"/>
                    </a:lnTo>
                    <a:lnTo>
                      <a:pt x="12" y="168"/>
                    </a:lnTo>
                    <a:lnTo>
                      <a:pt x="19" y="159"/>
                    </a:lnTo>
                    <a:lnTo>
                      <a:pt x="19" y="150"/>
                    </a:lnTo>
                    <a:lnTo>
                      <a:pt x="25" y="140"/>
                    </a:lnTo>
                    <a:lnTo>
                      <a:pt x="25" y="131"/>
                    </a:lnTo>
                    <a:lnTo>
                      <a:pt x="31" y="131"/>
                    </a:lnTo>
                    <a:lnTo>
                      <a:pt x="31" y="122"/>
                    </a:lnTo>
                    <a:lnTo>
                      <a:pt x="38" y="112"/>
                    </a:lnTo>
                    <a:lnTo>
                      <a:pt x="44" y="103"/>
                    </a:lnTo>
                    <a:lnTo>
                      <a:pt x="57" y="84"/>
                    </a:lnTo>
                    <a:lnTo>
                      <a:pt x="63" y="75"/>
                    </a:lnTo>
                    <a:lnTo>
                      <a:pt x="70" y="65"/>
                    </a:lnTo>
                    <a:lnTo>
                      <a:pt x="76" y="56"/>
                    </a:lnTo>
                    <a:lnTo>
                      <a:pt x="83" y="4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3" y="9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56"/>
                    </a:lnTo>
                    <a:lnTo>
                      <a:pt x="70" y="122"/>
                    </a:lnTo>
                    <a:lnTo>
                      <a:pt x="70" y="140"/>
                    </a:lnTo>
                    <a:lnTo>
                      <a:pt x="63" y="178"/>
                    </a:lnTo>
                    <a:lnTo>
                      <a:pt x="63" y="187"/>
                    </a:lnTo>
                    <a:lnTo>
                      <a:pt x="57" y="206"/>
                    </a:lnTo>
                    <a:lnTo>
                      <a:pt x="57" y="225"/>
                    </a:lnTo>
                    <a:lnTo>
                      <a:pt x="51" y="234"/>
                    </a:lnTo>
                    <a:lnTo>
                      <a:pt x="51" y="244"/>
                    </a:lnTo>
                    <a:lnTo>
                      <a:pt x="44" y="272"/>
                    </a:lnTo>
                    <a:lnTo>
                      <a:pt x="38" y="281"/>
                    </a:lnTo>
                    <a:lnTo>
                      <a:pt x="38" y="290"/>
                    </a:lnTo>
                    <a:lnTo>
                      <a:pt x="31" y="300"/>
                    </a:lnTo>
                    <a:lnTo>
                      <a:pt x="31" y="309"/>
                    </a:lnTo>
                    <a:lnTo>
                      <a:pt x="25" y="319"/>
                    </a:lnTo>
                    <a:lnTo>
                      <a:pt x="19" y="328"/>
                    </a:lnTo>
                    <a:lnTo>
                      <a:pt x="12" y="337"/>
                    </a:lnTo>
                    <a:lnTo>
                      <a:pt x="12" y="347"/>
                    </a:lnTo>
                    <a:lnTo>
                      <a:pt x="6" y="356"/>
                    </a:lnTo>
                    <a:lnTo>
                      <a:pt x="0" y="356"/>
                    </a:lnTo>
                    <a:lnTo>
                      <a:pt x="0" y="366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" name="Freeform 395"/>
              <p:cNvSpPr>
                <a:spLocks/>
              </p:cNvSpPr>
              <p:nvPr/>
            </p:nvSpPr>
            <p:spPr bwMode="auto">
              <a:xfrm>
                <a:off x="1136" y="2756"/>
                <a:ext cx="74" cy="453"/>
              </a:xfrm>
              <a:custGeom>
                <a:avLst/>
                <a:gdLst/>
                <a:ahLst/>
                <a:cxnLst>
                  <a:cxn ang="0">
                    <a:pos x="82" y="395"/>
                  </a:cxn>
                  <a:cxn ang="0">
                    <a:pos x="82" y="395"/>
                  </a:cxn>
                  <a:cxn ang="0">
                    <a:pos x="75" y="395"/>
                  </a:cxn>
                  <a:cxn ang="0">
                    <a:pos x="75" y="405"/>
                  </a:cxn>
                  <a:cxn ang="0">
                    <a:pos x="69" y="405"/>
                  </a:cxn>
                  <a:cxn ang="0">
                    <a:pos x="69" y="414"/>
                  </a:cxn>
                  <a:cxn ang="0">
                    <a:pos x="63" y="423"/>
                  </a:cxn>
                  <a:cxn ang="0">
                    <a:pos x="63" y="433"/>
                  </a:cxn>
                  <a:cxn ang="0">
                    <a:pos x="63" y="442"/>
                  </a:cxn>
                  <a:cxn ang="0">
                    <a:pos x="63" y="452"/>
                  </a:cxn>
                  <a:cxn ang="0">
                    <a:pos x="63" y="442"/>
                  </a:cxn>
                  <a:cxn ang="0">
                    <a:pos x="63" y="433"/>
                  </a:cxn>
                  <a:cxn ang="0">
                    <a:pos x="63" y="423"/>
                  </a:cxn>
                  <a:cxn ang="0">
                    <a:pos x="56" y="405"/>
                  </a:cxn>
                  <a:cxn ang="0">
                    <a:pos x="56" y="395"/>
                  </a:cxn>
                  <a:cxn ang="0">
                    <a:pos x="50" y="385"/>
                  </a:cxn>
                  <a:cxn ang="0">
                    <a:pos x="44" y="367"/>
                  </a:cxn>
                  <a:cxn ang="0">
                    <a:pos x="44" y="357"/>
                  </a:cxn>
                  <a:cxn ang="0">
                    <a:pos x="37" y="348"/>
                  </a:cxn>
                  <a:cxn ang="0">
                    <a:pos x="31" y="329"/>
                  </a:cxn>
                  <a:cxn ang="0">
                    <a:pos x="25" y="320"/>
                  </a:cxn>
                  <a:cxn ang="0">
                    <a:pos x="12" y="301"/>
                  </a:cxn>
                  <a:cxn ang="0">
                    <a:pos x="12" y="292"/>
                  </a:cxn>
                  <a:cxn ang="0">
                    <a:pos x="6" y="272"/>
                  </a:cxn>
                  <a:cxn ang="0">
                    <a:pos x="6" y="263"/>
                  </a:cxn>
                  <a:cxn ang="0">
                    <a:pos x="6" y="254"/>
                  </a:cxn>
                  <a:cxn ang="0">
                    <a:pos x="6" y="244"/>
                  </a:cxn>
                  <a:cxn ang="0">
                    <a:pos x="0" y="235"/>
                  </a:cxn>
                  <a:cxn ang="0">
                    <a:pos x="0" y="226"/>
                  </a:cxn>
                  <a:cxn ang="0">
                    <a:pos x="6" y="216"/>
                  </a:cxn>
                  <a:cxn ang="0">
                    <a:pos x="6" y="197"/>
                  </a:cxn>
                  <a:cxn ang="0">
                    <a:pos x="6" y="188"/>
                  </a:cxn>
                  <a:cxn ang="0">
                    <a:pos x="12" y="179"/>
                  </a:cxn>
                  <a:cxn ang="0">
                    <a:pos x="12" y="169"/>
                  </a:cxn>
                  <a:cxn ang="0">
                    <a:pos x="18" y="169"/>
                  </a:cxn>
                  <a:cxn ang="0">
                    <a:pos x="18" y="159"/>
                  </a:cxn>
                  <a:cxn ang="0">
                    <a:pos x="18" y="150"/>
                  </a:cxn>
                  <a:cxn ang="0">
                    <a:pos x="25" y="141"/>
                  </a:cxn>
                  <a:cxn ang="0">
                    <a:pos x="25" y="131"/>
                  </a:cxn>
                  <a:cxn ang="0">
                    <a:pos x="31" y="122"/>
                  </a:cxn>
                  <a:cxn ang="0">
                    <a:pos x="31" y="113"/>
                  </a:cxn>
                  <a:cxn ang="0">
                    <a:pos x="31" y="103"/>
                  </a:cxn>
                  <a:cxn ang="0">
                    <a:pos x="31" y="94"/>
                  </a:cxn>
                  <a:cxn ang="0">
                    <a:pos x="31" y="84"/>
                  </a:cxn>
                  <a:cxn ang="0">
                    <a:pos x="31" y="75"/>
                  </a:cxn>
                  <a:cxn ang="0">
                    <a:pos x="31" y="66"/>
                  </a:cxn>
                  <a:cxn ang="0">
                    <a:pos x="37" y="56"/>
                  </a:cxn>
                  <a:cxn ang="0">
                    <a:pos x="37" y="46"/>
                  </a:cxn>
                  <a:cxn ang="0">
                    <a:pos x="44" y="37"/>
                  </a:cxn>
                  <a:cxn ang="0">
                    <a:pos x="44" y="28"/>
                  </a:cxn>
                  <a:cxn ang="0">
                    <a:pos x="50" y="28"/>
                  </a:cxn>
                  <a:cxn ang="0">
                    <a:pos x="50" y="18"/>
                  </a:cxn>
                  <a:cxn ang="0">
                    <a:pos x="56" y="18"/>
                  </a:cxn>
                  <a:cxn ang="0">
                    <a:pos x="63" y="9"/>
                  </a:cxn>
                  <a:cxn ang="0">
                    <a:pos x="75" y="0"/>
                  </a:cxn>
                  <a:cxn ang="0">
                    <a:pos x="82" y="0"/>
                  </a:cxn>
                  <a:cxn ang="0">
                    <a:pos x="82" y="395"/>
                  </a:cxn>
                </a:cxnLst>
                <a:rect l="0" t="0" r="r" b="b"/>
                <a:pathLst>
                  <a:path w="83" h="453">
                    <a:moveTo>
                      <a:pt x="82" y="395"/>
                    </a:moveTo>
                    <a:lnTo>
                      <a:pt x="82" y="395"/>
                    </a:lnTo>
                    <a:lnTo>
                      <a:pt x="75" y="395"/>
                    </a:lnTo>
                    <a:lnTo>
                      <a:pt x="75" y="405"/>
                    </a:lnTo>
                    <a:lnTo>
                      <a:pt x="69" y="405"/>
                    </a:lnTo>
                    <a:lnTo>
                      <a:pt x="69" y="414"/>
                    </a:lnTo>
                    <a:lnTo>
                      <a:pt x="63" y="423"/>
                    </a:lnTo>
                    <a:lnTo>
                      <a:pt x="63" y="433"/>
                    </a:lnTo>
                    <a:lnTo>
                      <a:pt x="63" y="442"/>
                    </a:lnTo>
                    <a:lnTo>
                      <a:pt x="63" y="452"/>
                    </a:lnTo>
                    <a:lnTo>
                      <a:pt x="63" y="442"/>
                    </a:lnTo>
                    <a:lnTo>
                      <a:pt x="63" y="433"/>
                    </a:lnTo>
                    <a:lnTo>
                      <a:pt x="63" y="423"/>
                    </a:lnTo>
                    <a:lnTo>
                      <a:pt x="56" y="405"/>
                    </a:lnTo>
                    <a:lnTo>
                      <a:pt x="56" y="395"/>
                    </a:lnTo>
                    <a:lnTo>
                      <a:pt x="50" y="385"/>
                    </a:lnTo>
                    <a:lnTo>
                      <a:pt x="44" y="367"/>
                    </a:lnTo>
                    <a:lnTo>
                      <a:pt x="44" y="357"/>
                    </a:lnTo>
                    <a:lnTo>
                      <a:pt x="37" y="348"/>
                    </a:lnTo>
                    <a:lnTo>
                      <a:pt x="31" y="329"/>
                    </a:lnTo>
                    <a:lnTo>
                      <a:pt x="25" y="320"/>
                    </a:lnTo>
                    <a:lnTo>
                      <a:pt x="12" y="301"/>
                    </a:lnTo>
                    <a:lnTo>
                      <a:pt x="12" y="292"/>
                    </a:lnTo>
                    <a:lnTo>
                      <a:pt x="6" y="272"/>
                    </a:lnTo>
                    <a:lnTo>
                      <a:pt x="6" y="263"/>
                    </a:lnTo>
                    <a:lnTo>
                      <a:pt x="6" y="254"/>
                    </a:lnTo>
                    <a:lnTo>
                      <a:pt x="6" y="244"/>
                    </a:lnTo>
                    <a:lnTo>
                      <a:pt x="0" y="235"/>
                    </a:lnTo>
                    <a:lnTo>
                      <a:pt x="0" y="226"/>
                    </a:lnTo>
                    <a:lnTo>
                      <a:pt x="6" y="216"/>
                    </a:lnTo>
                    <a:lnTo>
                      <a:pt x="6" y="197"/>
                    </a:lnTo>
                    <a:lnTo>
                      <a:pt x="6" y="188"/>
                    </a:lnTo>
                    <a:lnTo>
                      <a:pt x="12" y="179"/>
                    </a:lnTo>
                    <a:lnTo>
                      <a:pt x="12" y="169"/>
                    </a:lnTo>
                    <a:lnTo>
                      <a:pt x="18" y="169"/>
                    </a:lnTo>
                    <a:lnTo>
                      <a:pt x="18" y="159"/>
                    </a:lnTo>
                    <a:lnTo>
                      <a:pt x="18" y="150"/>
                    </a:lnTo>
                    <a:lnTo>
                      <a:pt x="25" y="141"/>
                    </a:lnTo>
                    <a:lnTo>
                      <a:pt x="25" y="131"/>
                    </a:lnTo>
                    <a:lnTo>
                      <a:pt x="31" y="122"/>
                    </a:lnTo>
                    <a:lnTo>
                      <a:pt x="31" y="113"/>
                    </a:lnTo>
                    <a:lnTo>
                      <a:pt x="31" y="103"/>
                    </a:lnTo>
                    <a:lnTo>
                      <a:pt x="31" y="94"/>
                    </a:lnTo>
                    <a:lnTo>
                      <a:pt x="31" y="84"/>
                    </a:lnTo>
                    <a:lnTo>
                      <a:pt x="31" y="75"/>
                    </a:lnTo>
                    <a:lnTo>
                      <a:pt x="31" y="66"/>
                    </a:lnTo>
                    <a:lnTo>
                      <a:pt x="37" y="56"/>
                    </a:lnTo>
                    <a:lnTo>
                      <a:pt x="37" y="46"/>
                    </a:lnTo>
                    <a:lnTo>
                      <a:pt x="44" y="37"/>
                    </a:lnTo>
                    <a:lnTo>
                      <a:pt x="44" y="28"/>
                    </a:lnTo>
                    <a:lnTo>
                      <a:pt x="50" y="28"/>
                    </a:lnTo>
                    <a:lnTo>
                      <a:pt x="50" y="18"/>
                    </a:lnTo>
                    <a:lnTo>
                      <a:pt x="56" y="18"/>
                    </a:lnTo>
                    <a:lnTo>
                      <a:pt x="63" y="9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395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" name="Freeform 396"/>
              <p:cNvSpPr>
                <a:spLocks/>
              </p:cNvSpPr>
              <p:nvPr/>
            </p:nvSpPr>
            <p:spPr bwMode="auto">
              <a:xfrm>
                <a:off x="1409" y="2718"/>
                <a:ext cx="104" cy="4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25" y="9"/>
                  </a:cxn>
                  <a:cxn ang="0">
                    <a:pos x="32" y="18"/>
                  </a:cxn>
                  <a:cxn ang="0">
                    <a:pos x="51" y="37"/>
                  </a:cxn>
                  <a:cxn ang="0">
                    <a:pos x="71" y="74"/>
                  </a:cxn>
                  <a:cxn ang="0">
                    <a:pos x="83" y="94"/>
                  </a:cxn>
                  <a:cxn ang="0">
                    <a:pos x="90" y="121"/>
                  </a:cxn>
                  <a:cxn ang="0">
                    <a:pos x="96" y="149"/>
                  </a:cxn>
                  <a:cxn ang="0">
                    <a:pos x="102" y="197"/>
                  </a:cxn>
                  <a:cxn ang="0">
                    <a:pos x="109" y="244"/>
                  </a:cxn>
                  <a:cxn ang="0">
                    <a:pos x="109" y="262"/>
                  </a:cxn>
                  <a:cxn ang="0">
                    <a:pos x="116" y="290"/>
                  </a:cxn>
                  <a:cxn ang="0">
                    <a:pos x="109" y="319"/>
                  </a:cxn>
                  <a:cxn ang="0">
                    <a:pos x="109" y="357"/>
                  </a:cxn>
                  <a:cxn ang="0">
                    <a:pos x="102" y="375"/>
                  </a:cxn>
                  <a:cxn ang="0">
                    <a:pos x="96" y="403"/>
                  </a:cxn>
                  <a:cxn ang="0">
                    <a:pos x="90" y="432"/>
                  </a:cxn>
                  <a:cxn ang="0">
                    <a:pos x="90" y="365"/>
                  </a:cxn>
                  <a:cxn ang="0">
                    <a:pos x="90" y="310"/>
                  </a:cxn>
                  <a:cxn ang="0">
                    <a:pos x="83" y="282"/>
                  </a:cxn>
                  <a:cxn ang="0">
                    <a:pos x="77" y="253"/>
                  </a:cxn>
                  <a:cxn ang="0">
                    <a:pos x="71" y="216"/>
                  </a:cxn>
                  <a:cxn ang="0">
                    <a:pos x="58" y="187"/>
                  </a:cxn>
                  <a:cxn ang="0">
                    <a:pos x="51" y="169"/>
                  </a:cxn>
                  <a:cxn ang="0">
                    <a:pos x="38" y="149"/>
                  </a:cxn>
                  <a:cxn ang="0">
                    <a:pos x="19" y="131"/>
                  </a:cxn>
                  <a:cxn ang="0">
                    <a:pos x="13" y="121"/>
                  </a:cxn>
                  <a:cxn ang="0">
                    <a:pos x="0" y="103"/>
                  </a:cxn>
                  <a:cxn ang="0">
                    <a:pos x="0" y="84"/>
                  </a:cxn>
                  <a:cxn ang="0">
                    <a:pos x="0" y="56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17" h="43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9"/>
                    </a:lnTo>
                    <a:lnTo>
                      <a:pt x="25" y="9"/>
                    </a:lnTo>
                    <a:lnTo>
                      <a:pt x="25" y="18"/>
                    </a:lnTo>
                    <a:lnTo>
                      <a:pt x="32" y="18"/>
                    </a:lnTo>
                    <a:lnTo>
                      <a:pt x="38" y="18"/>
                    </a:lnTo>
                    <a:lnTo>
                      <a:pt x="51" y="37"/>
                    </a:lnTo>
                    <a:lnTo>
                      <a:pt x="64" y="56"/>
                    </a:lnTo>
                    <a:lnTo>
                      <a:pt x="71" y="74"/>
                    </a:lnTo>
                    <a:lnTo>
                      <a:pt x="77" y="84"/>
                    </a:lnTo>
                    <a:lnTo>
                      <a:pt x="83" y="94"/>
                    </a:lnTo>
                    <a:lnTo>
                      <a:pt x="83" y="103"/>
                    </a:lnTo>
                    <a:lnTo>
                      <a:pt x="90" y="121"/>
                    </a:lnTo>
                    <a:lnTo>
                      <a:pt x="90" y="131"/>
                    </a:lnTo>
                    <a:lnTo>
                      <a:pt x="96" y="149"/>
                    </a:lnTo>
                    <a:lnTo>
                      <a:pt x="96" y="169"/>
                    </a:lnTo>
                    <a:lnTo>
                      <a:pt x="102" y="197"/>
                    </a:lnTo>
                    <a:lnTo>
                      <a:pt x="109" y="234"/>
                    </a:lnTo>
                    <a:lnTo>
                      <a:pt x="109" y="244"/>
                    </a:lnTo>
                    <a:lnTo>
                      <a:pt x="109" y="253"/>
                    </a:lnTo>
                    <a:lnTo>
                      <a:pt x="109" y="262"/>
                    </a:lnTo>
                    <a:lnTo>
                      <a:pt x="116" y="282"/>
                    </a:lnTo>
                    <a:lnTo>
                      <a:pt x="116" y="290"/>
                    </a:lnTo>
                    <a:lnTo>
                      <a:pt x="116" y="300"/>
                    </a:lnTo>
                    <a:lnTo>
                      <a:pt x="109" y="319"/>
                    </a:lnTo>
                    <a:lnTo>
                      <a:pt x="109" y="328"/>
                    </a:lnTo>
                    <a:lnTo>
                      <a:pt x="109" y="357"/>
                    </a:lnTo>
                    <a:lnTo>
                      <a:pt x="102" y="365"/>
                    </a:lnTo>
                    <a:lnTo>
                      <a:pt x="102" y="375"/>
                    </a:lnTo>
                    <a:lnTo>
                      <a:pt x="102" y="394"/>
                    </a:lnTo>
                    <a:lnTo>
                      <a:pt x="96" y="403"/>
                    </a:lnTo>
                    <a:lnTo>
                      <a:pt x="96" y="413"/>
                    </a:lnTo>
                    <a:lnTo>
                      <a:pt x="90" y="432"/>
                    </a:lnTo>
                    <a:lnTo>
                      <a:pt x="90" y="394"/>
                    </a:lnTo>
                    <a:lnTo>
                      <a:pt x="90" y="365"/>
                    </a:lnTo>
                    <a:lnTo>
                      <a:pt x="90" y="328"/>
                    </a:lnTo>
                    <a:lnTo>
                      <a:pt x="90" y="310"/>
                    </a:lnTo>
                    <a:lnTo>
                      <a:pt x="83" y="300"/>
                    </a:lnTo>
                    <a:lnTo>
                      <a:pt x="83" y="282"/>
                    </a:lnTo>
                    <a:lnTo>
                      <a:pt x="83" y="262"/>
                    </a:lnTo>
                    <a:lnTo>
                      <a:pt x="77" y="253"/>
                    </a:lnTo>
                    <a:lnTo>
                      <a:pt x="71" y="234"/>
                    </a:lnTo>
                    <a:lnTo>
                      <a:pt x="71" y="216"/>
                    </a:lnTo>
                    <a:lnTo>
                      <a:pt x="64" y="206"/>
                    </a:lnTo>
                    <a:lnTo>
                      <a:pt x="58" y="187"/>
                    </a:lnTo>
                    <a:lnTo>
                      <a:pt x="51" y="178"/>
                    </a:lnTo>
                    <a:lnTo>
                      <a:pt x="51" y="169"/>
                    </a:lnTo>
                    <a:lnTo>
                      <a:pt x="44" y="159"/>
                    </a:lnTo>
                    <a:lnTo>
                      <a:pt x="38" y="149"/>
                    </a:lnTo>
                    <a:lnTo>
                      <a:pt x="32" y="141"/>
                    </a:lnTo>
                    <a:lnTo>
                      <a:pt x="19" y="131"/>
                    </a:lnTo>
                    <a:lnTo>
                      <a:pt x="13" y="131"/>
                    </a:lnTo>
                    <a:lnTo>
                      <a:pt x="13" y="121"/>
                    </a:lnTo>
                    <a:lnTo>
                      <a:pt x="6" y="112"/>
                    </a:lnTo>
                    <a:lnTo>
                      <a:pt x="0" y="103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Freeform 397"/>
              <p:cNvSpPr>
                <a:spLocks/>
              </p:cNvSpPr>
              <p:nvPr/>
            </p:nvSpPr>
            <p:spPr bwMode="auto">
              <a:xfrm>
                <a:off x="1225" y="2671"/>
                <a:ext cx="179" cy="499"/>
              </a:xfrm>
              <a:custGeom>
                <a:avLst/>
                <a:gdLst/>
                <a:ahLst/>
                <a:cxnLst>
                  <a:cxn ang="0">
                    <a:pos x="201" y="46"/>
                  </a:cxn>
                  <a:cxn ang="0">
                    <a:pos x="194" y="37"/>
                  </a:cxn>
                  <a:cxn ang="0">
                    <a:pos x="187" y="28"/>
                  </a:cxn>
                  <a:cxn ang="0">
                    <a:pos x="174" y="18"/>
                  </a:cxn>
                  <a:cxn ang="0">
                    <a:pos x="161" y="9"/>
                  </a:cxn>
                  <a:cxn ang="0">
                    <a:pos x="148" y="0"/>
                  </a:cxn>
                  <a:cxn ang="0">
                    <a:pos x="135" y="0"/>
                  </a:cxn>
                  <a:cxn ang="0">
                    <a:pos x="123" y="9"/>
                  </a:cxn>
                  <a:cxn ang="0">
                    <a:pos x="103" y="18"/>
                  </a:cxn>
                  <a:cxn ang="0">
                    <a:pos x="90" y="18"/>
                  </a:cxn>
                  <a:cxn ang="0">
                    <a:pos x="71" y="18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9" y="28"/>
                  </a:cxn>
                  <a:cxn ang="0">
                    <a:pos x="19" y="46"/>
                  </a:cxn>
                  <a:cxn ang="0">
                    <a:pos x="13" y="65"/>
                  </a:cxn>
                  <a:cxn ang="0">
                    <a:pos x="0" y="65"/>
                  </a:cxn>
                  <a:cxn ang="0">
                    <a:pos x="0" y="488"/>
                  </a:cxn>
                  <a:cxn ang="0">
                    <a:pos x="13" y="479"/>
                  </a:cxn>
                  <a:cxn ang="0">
                    <a:pos x="19" y="460"/>
                  </a:cxn>
                  <a:cxn ang="0">
                    <a:pos x="32" y="432"/>
                  </a:cxn>
                  <a:cxn ang="0">
                    <a:pos x="32" y="385"/>
                  </a:cxn>
                  <a:cxn ang="0">
                    <a:pos x="39" y="347"/>
                  </a:cxn>
                  <a:cxn ang="0">
                    <a:pos x="39" y="329"/>
                  </a:cxn>
                  <a:cxn ang="0">
                    <a:pos x="39" y="300"/>
                  </a:cxn>
                  <a:cxn ang="0">
                    <a:pos x="39" y="253"/>
                  </a:cxn>
                  <a:cxn ang="0">
                    <a:pos x="39" y="225"/>
                  </a:cxn>
                  <a:cxn ang="0">
                    <a:pos x="45" y="216"/>
                  </a:cxn>
                  <a:cxn ang="0">
                    <a:pos x="52" y="206"/>
                  </a:cxn>
                  <a:cxn ang="0">
                    <a:pos x="58" y="188"/>
                  </a:cxn>
                  <a:cxn ang="0">
                    <a:pos x="77" y="168"/>
                  </a:cxn>
                  <a:cxn ang="0">
                    <a:pos x="90" y="160"/>
                  </a:cxn>
                  <a:cxn ang="0">
                    <a:pos x="103" y="150"/>
                  </a:cxn>
                  <a:cxn ang="0">
                    <a:pos x="116" y="140"/>
                  </a:cxn>
                  <a:cxn ang="0">
                    <a:pos x="129" y="122"/>
                  </a:cxn>
                  <a:cxn ang="0">
                    <a:pos x="142" y="94"/>
                  </a:cxn>
                  <a:cxn ang="0">
                    <a:pos x="155" y="74"/>
                  </a:cxn>
                  <a:cxn ang="0">
                    <a:pos x="174" y="65"/>
                  </a:cxn>
                  <a:cxn ang="0">
                    <a:pos x="187" y="56"/>
                  </a:cxn>
                  <a:cxn ang="0">
                    <a:pos x="201" y="46"/>
                  </a:cxn>
                </a:cxnLst>
                <a:rect l="0" t="0" r="r" b="b"/>
                <a:pathLst>
                  <a:path w="202" h="499">
                    <a:moveTo>
                      <a:pt x="201" y="46"/>
                    </a:moveTo>
                    <a:lnTo>
                      <a:pt x="201" y="46"/>
                    </a:lnTo>
                    <a:lnTo>
                      <a:pt x="201" y="37"/>
                    </a:lnTo>
                    <a:lnTo>
                      <a:pt x="194" y="37"/>
                    </a:lnTo>
                    <a:lnTo>
                      <a:pt x="194" y="28"/>
                    </a:lnTo>
                    <a:lnTo>
                      <a:pt x="187" y="28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8" y="9"/>
                    </a:lnTo>
                    <a:lnTo>
                      <a:pt x="161" y="9"/>
                    </a:lnTo>
                    <a:lnTo>
                      <a:pt x="155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3" y="9"/>
                    </a:lnTo>
                    <a:lnTo>
                      <a:pt x="110" y="9"/>
                    </a:lnTo>
                    <a:lnTo>
                      <a:pt x="103" y="18"/>
                    </a:lnTo>
                    <a:lnTo>
                      <a:pt x="97" y="18"/>
                    </a:lnTo>
                    <a:lnTo>
                      <a:pt x="90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18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45" y="28"/>
                    </a:lnTo>
                    <a:lnTo>
                      <a:pt x="39" y="28"/>
                    </a:lnTo>
                    <a:lnTo>
                      <a:pt x="26" y="37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498"/>
                    </a:lnTo>
                    <a:lnTo>
                      <a:pt x="0" y="488"/>
                    </a:lnTo>
                    <a:lnTo>
                      <a:pt x="6" y="488"/>
                    </a:lnTo>
                    <a:lnTo>
                      <a:pt x="13" y="479"/>
                    </a:lnTo>
                    <a:lnTo>
                      <a:pt x="19" y="469"/>
                    </a:lnTo>
                    <a:lnTo>
                      <a:pt x="19" y="460"/>
                    </a:lnTo>
                    <a:lnTo>
                      <a:pt x="26" y="451"/>
                    </a:lnTo>
                    <a:lnTo>
                      <a:pt x="32" y="432"/>
                    </a:lnTo>
                    <a:lnTo>
                      <a:pt x="32" y="403"/>
                    </a:lnTo>
                    <a:lnTo>
                      <a:pt x="32" y="385"/>
                    </a:lnTo>
                    <a:lnTo>
                      <a:pt x="39" y="357"/>
                    </a:lnTo>
                    <a:lnTo>
                      <a:pt x="39" y="347"/>
                    </a:lnTo>
                    <a:lnTo>
                      <a:pt x="39" y="337"/>
                    </a:lnTo>
                    <a:lnTo>
                      <a:pt x="39" y="329"/>
                    </a:lnTo>
                    <a:lnTo>
                      <a:pt x="39" y="319"/>
                    </a:lnTo>
                    <a:lnTo>
                      <a:pt x="39" y="300"/>
                    </a:lnTo>
                    <a:lnTo>
                      <a:pt x="39" y="272"/>
                    </a:lnTo>
                    <a:lnTo>
                      <a:pt x="39" y="253"/>
                    </a:lnTo>
                    <a:lnTo>
                      <a:pt x="39" y="244"/>
                    </a:lnTo>
                    <a:lnTo>
                      <a:pt x="39" y="225"/>
                    </a:lnTo>
                    <a:lnTo>
                      <a:pt x="45" y="225"/>
                    </a:lnTo>
                    <a:lnTo>
                      <a:pt x="45" y="216"/>
                    </a:lnTo>
                    <a:lnTo>
                      <a:pt x="45" y="206"/>
                    </a:lnTo>
                    <a:lnTo>
                      <a:pt x="52" y="206"/>
                    </a:lnTo>
                    <a:lnTo>
                      <a:pt x="52" y="197"/>
                    </a:lnTo>
                    <a:lnTo>
                      <a:pt x="58" y="188"/>
                    </a:lnTo>
                    <a:lnTo>
                      <a:pt x="65" y="178"/>
                    </a:lnTo>
                    <a:lnTo>
                      <a:pt x="77" y="168"/>
                    </a:lnTo>
                    <a:lnTo>
                      <a:pt x="84" y="168"/>
                    </a:lnTo>
                    <a:lnTo>
                      <a:pt x="90" y="160"/>
                    </a:lnTo>
                    <a:lnTo>
                      <a:pt x="97" y="160"/>
                    </a:lnTo>
                    <a:lnTo>
                      <a:pt x="103" y="150"/>
                    </a:lnTo>
                    <a:lnTo>
                      <a:pt x="110" y="150"/>
                    </a:lnTo>
                    <a:lnTo>
                      <a:pt x="116" y="140"/>
                    </a:lnTo>
                    <a:lnTo>
                      <a:pt x="123" y="131"/>
                    </a:lnTo>
                    <a:lnTo>
                      <a:pt x="129" y="122"/>
                    </a:lnTo>
                    <a:lnTo>
                      <a:pt x="142" y="103"/>
                    </a:lnTo>
                    <a:lnTo>
                      <a:pt x="142" y="94"/>
                    </a:lnTo>
                    <a:lnTo>
                      <a:pt x="148" y="84"/>
                    </a:lnTo>
                    <a:lnTo>
                      <a:pt x="155" y="74"/>
                    </a:lnTo>
                    <a:lnTo>
                      <a:pt x="168" y="65"/>
                    </a:lnTo>
                    <a:lnTo>
                      <a:pt x="174" y="65"/>
                    </a:lnTo>
                    <a:lnTo>
                      <a:pt x="181" y="56"/>
                    </a:lnTo>
                    <a:lnTo>
                      <a:pt x="187" y="56"/>
                    </a:lnTo>
                    <a:lnTo>
                      <a:pt x="194" y="46"/>
                    </a:lnTo>
                    <a:lnTo>
                      <a:pt x="201" y="46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Freeform 398"/>
              <p:cNvSpPr>
                <a:spLocks/>
              </p:cNvSpPr>
              <p:nvPr/>
            </p:nvSpPr>
            <p:spPr bwMode="auto">
              <a:xfrm>
                <a:off x="1422" y="2747"/>
                <a:ext cx="84" cy="3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9" y="19"/>
                  </a:cxn>
                  <a:cxn ang="0">
                    <a:pos x="26" y="38"/>
                  </a:cxn>
                  <a:cxn ang="0">
                    <a:pos x="39" y="47"/>
                  </a:cxn>
                  <a:cxn ang="0">
                    <a:pos x="39" y="57"/>
                  </a:cxn>
                  <a:cxn ang="0">
                    <a:pos x="46" y="66"/>
                  </a:cxn>
                  <a:cxn ang="0">
                    <a:pos x="53" y="86"/>
                  </a:cxn>
                  <a:cxn ang="0">
                    <a:pos x="59" y="95"/>
                  </a:cxn>
                  <a:cxn ang="0">
                    <a:pos x="66" y="114"/>
                  </a:cxn>
                  <a:cxn ang="0">
                    <a:pos x="66" y="123"/>
                  </a:cxn>
                  <a:cxn ang="0">
                    <a:pos x="73" y="133"/>
                  </a:cxn>
                  <a:cxn ang="0">
                    <a:pos x="73" y="152"/>
                  </a:cxn>
                  <a:cxn ang="0">
                    <a:pos x="79" y="172"/>
                  </a:cxn>
                  <a:cxn ang="0">
                    <a:pos x="79" y="181"/>
                  </a:cxn>
                  <a:cxn ang="0">
                    <a:pos x="86" y="191"/>
                  </a:cxn>
                  <a:cxn ang="0">
                    <a:pos x="86" y="201"/>
                  </a:cxn>
                  <a:cxn ang="0">
                    <a:pos x="86" y="219"/>
                  </a:cxn>
                  <a:cxn ang="0">
                    <a:pos x="86" y="238"/>
                  </a:cxn>
                  <a:cxn ang="0">
                    <a:pos x="93" y="258"/>
                  </a:cxn>
                  <a:cxn ang="0">
                    <a:pos x="93" y="277"/>
                  </a:cxn>
                  <a:cxn ang="0">
                    <a:pos x="93" y="305"/>
                  </a:cxn>
                  <a:cxn ang="0">
                    <a:pos x="93" y="325"/>
                  </a:cxn>
                </a:cxnLst>
                <a:rect l="0" t="0" r="r" b="b"/>
                <a:pathLst>
                  <a:path w="94" h="326">
                    <a:moveTo>
                      <a:pt x="0" y="0"/>
                    </a:moveTo>
                    <a:lnTo>
                      <a:pt x="6" y="9"/>
                    </a:lnTo>
                    <a:lnTo>
                      <a:pt x="13" y="9"/>
                    </a:lnTo>
                    <a:lnTo>
                      <a:pt x="19" y="19"/>
                    </a:lnTo>
                    <a:lnTo>
                      <a:pt x="26" y="38"/>
                    </a:lnTo>
                    <a:lnTo>
                      <a:pt x="39" y="47"/>
                    </a:lnTo>
                    <a:lnTo>
                      <a:pt x="39" y="57"/>
                    </a:lnTo>
                    <a:lnTo>
                      <a:pt x="46" y="66"/>
                    </a:lnTo>
                    <a:lnTo>
                      <a:pt x="53" y="86"/>
                    </a:lnTo>
                    <a:lnTo>
                      <a:pt x="59" y="95"/>
                    </a:lnTo>
                    <a:lnTo>
                      <a:pt x="66" y="114"/>
                    </a:lnTo>
                    <a:lnTo>
                      <a:pt x="66" y="123"/>
                    </a:lnTo>
                    <a:lnTo>
                      <a:pt x="73" y="133"/>
                    </a:lnTo>
                    <a:lnTo>
                      <a:pt x="73" y="152"/>
                    </a:lnTo>
                    <a:lnTo>
                      <a:pt x="79" y="172"/>
                    </a:lnTo>
                    <a:lnTo>
                      <a:pt x="79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9"/>
                    </a:lnTo>
                    <a:lnTo>
                      <a:pt x="86" y="238"/>
                    </a:lnTo>
                    <a:lnTo>
                      <a:pt x="93" y="258"/>
                    </a:lnTo>
                    <a:lnTo>
                      <a:pt x="93" y="277"/>
                    </a:lnTo>
                    <a:lnTo>
                      <a:pt x="93" y="305"/>
                    </a:lnTo>
                    <a:lnTo>
                      <a:pt x="93" y="32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Freeform 399"/>
              <p:cNvSpPr>
                <a:spLocks/>
              </p:cNvSpPr>
              <p:nvPr/>
            </p:nvSpPr>
            <p:spPr bwMode="auto">
              <a:xfrm>
                <a:off x="1202" y="2708"/>
                <a:ext cx="191" cy="269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07" y="0"/>
                  </a:cxn>
                  <a:cxn ang="0">
                    <a:pos x="200" y="0"/>
                  </a:cxn>
                  <a:cxn ang="0">
                    <a:pos x="193" y="0"/>
                  </a:cxn>
                  <a:cxn ang="0">
                    <a:pos x="180" y="0"/>
                  </a:cxn>
                  <a:cxn ang="0">
                    <a:pos x="167" y="9"/>
                  </a:cxn>
                  <a:cxn ang="0">
                    <a:pos x="153" y="9"/>
                  </a:cxn>
                  <a:cxn ang="0">
                    <a:pos x="147" y="9"/>
                  </a:cxn>
                  <a:cxn ang="0">
                    <a:pos x="140" y="19"/>
                  </a:cxn>
                  <a:cxn ang="0">
                    <a:pos x="127" y="19"/>
                  </a:cxn>
                  <a:cxn ang="0">
                    <a:pos x="120" y="28"/>
                  </a:cxn>
                  <a:cxn ang="0">
                    <a:pos x="113" y="28"/>
                  </a:cxn>
                  <a:cxn ang="0">
                    <a:pos x="107" y="28"/>
                  </a:cxn>
                  <a:cxn ang="0">
                    <a:pos x="93" y="38"/>
                  </a:cxn>
                  <a:cxn ang="0">
                    <a:pos x="86" y="47"/>
                  </a:cxn>
                  <a:cxn ang="0">
                    <a:pos x="80" y="47"/>
                  </a:cxn>
                  <a:cxn ang="0">
                    <a:pos x="80" y="57"/>
                  </a:cxn>
                  <a:cxn ang="0">
                    <a:pos x="73" y="66"/>
                  </a:cxn>
                  <a:cxn ang="0">
                    <a:pos x="66" y="66"/>
                  </a:cxn>
                  <a:cxn ang="0">
                    <a:pos x="66" y="76"/>
                  </a:cxn>
                  <a:cxn ang="0">
                    <a:pos x="60" y="76"/>
                  </a:cxn>
                  <a:cxn ang="0">
                    <a:pos x="53" y="86"/>
                  </a:cxn>
                  <a:cxn ang="0">
                    <a:pos x="53" y="95"/>
                  </a:cxn>
                  <a:cxn ang="0">
                    <a:pos x="46" y="115"/>
                  </a:cxn>
                  <a:cxn ang="0">
                    <a:pos x="46" y="124"/>
                  </a:cxn>
                  <a:cxn ang="0">
                    <a:pos x="40" y="124"/>
                  </a:cxn>
                  <a:cxn ang="0">
                    <a:pos x="33" y="134"/>
                  </a:cxn>
                  <a:cxn ang="0">
                    <a:pos x="33" y="143"/>
                  </a:cxn>
                  <a:cxn ang="0">
                    <a:pos x="27" y="152"/>
                  </a:cxn>
                  <a:cxn ang="0">
                    <a:pos x="27" y="162"/>
                  </a:cxn>
                  <a:cxn ang="0">
                    <a:pos x="20" y="172"/>
                  </a:cxn>
                  <a:cxn ang="0">
                    <a:pos x="20" y="181"/>
                  </a:cxn>
                  <a:cxn ang="0">
                    <a:pos x="13" y="191"/>
                  </a:cxn>
                  <a:cxn ang="0">
                    <a:pos x="6" y="210"/>
                  </a:cxn>
                  <a:cxn ang="0">
                    <a:pos x="6" y="229"/>
                  </a:cxn>
                  <a:cxn ang="0">
                    <a:pos x="0" y="248"/>
                  </a:cxn>
                  <a:cxn ang="0">
                    <a:pos x="0" y="268"/>
                  </a:cxn>
                </a:cxnLst>
                <a:rect l="0" t="0" r="r" b="b"/>
                <a:pathLst>
                  <a:path w="215" h="269">
                    <a:moveTo>
                      <a:pt x="214" y="0"/>
                    </a:moveTo>
                    <a:lnTo>
                      <a:pt x="207" y="0"/>
                    </a:lnTo>
                    <a:lnTo>
                      <a:pt x="200" y="0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7" y="9"/>
                    </a:lnTo>
                    <a:lnTo>
                      <a:pt x="153" y="9"/>
                    </a:lnTo>
                    <a:lnTo>
                      <a:pt x="147" y="9"/>
                    </a:lnTo>
                    <a:lnTo>
                      <a:pt x="140" y="19"/>
                    </a:lnTo>
                    <a:lnTo>
                      <a:pt x="127" y="19"/>
                    </a:lnTo>
                    <a:lnTo>
                      <a:pt x="120" y="28"/>
                    </a:lnTo>
                    <a:lnTo>
                      <a:pt x="113" y="28"/>
                    </a:lnTo>
                    <a:lnTo>
                      <a:pt x="107" y="28"/>
                    </a:lnTo>
                    <a:lnTo>
                      <a:pt x="93" y="38"/>
                    </a:lnTo>
                    <a:lnTo>
                      <a:pt x="86" y="47"/>
                    </a:lnTo>
                    <a:lnTo>
                      <a:pt x="80" y="47"/>
                    </a:lnTo>
                    <a:lnTo>
                      <a:pt x="80" y="57"/>
                    </a:lnTo>
                    <a:lnTo>
                      <a:pt x="73" y="66"/>
                    </a:lnTo>
                    <a:lnTo>
                      <a:pt x="66" y="66"/>
                    </a:lnTo>
                    <a:lnTo>
                      <a:pt x="66" y="76"/>
                    </a:lnTo>
                    <a:lnTo>
                      <a:pt x="60" y="76"/>
                    </a:lnTo>
                    <a:lnTo>
                      <a:pt x="53" y="86"/>
                    </a:lnTo>
                    <a:lnTo>
                      <a:pt x="53" y="95"/>
                    </a:lnTo>
                    <a:lnTo>
                      <a:pt x="46" y="115"/>
                    </a:lnTo>
                    <a:lnTo>
                      <a:pt x="46" y="124"/>
                    </a:lnTo>
                    <a:lnTo>
                      <a:pt x="40" y="124"/>
                    </a:lnTo>
                    <a:lnTo>
                      <a:pt x="33" y="134"/>
                    </a:lnTo>
                    <a:lnTo>
                      <a:pt x="33" y="143"/>
                    </a:lnTo>
                    <a:lnTo>
                      <a:pt x="27" y="152"/>
                    </a:lnTo>
                    <a:lnTo>
                      <a:pt x="27" y="162"/>
                    </a:lnTo>
                    <a:lnTo>
                      <a:pt x="20" y="172"/>
                    </a:lnTo>
                    <a:lnTo>
                      <a:pt x="20" y="181"/>
                    </a:lnTo>
                    <a:lnTo>
                      <a:pt x="13" y="191"/>
                    </a:lnTo>
                    <a:lnTo>
                      <a:pt x="6" y="210"/>
                    </a:lnTo>
                    <a:lnTo>
                      <a:pt x="6" y="229"/>
                    </a:lnTo>
                    <a:lnTo>
                      <a:pt x="0" y="248"/>
                    </a:lnTo>
                    <a:lnTo>
                      <a:pt x="0" y="26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Freeform 400"/>
              <p:cNvSpPr>
                <a:spLocks/>
              </p:cNvSpPr>
              <p:nvPr/>
            </p:nvSpPr>
            <p:spPr bwMode="auto">
              <a:xfrm>
                <a:off x="945" y="2299"/>
                <a:ext cx="158" cy="661"/>
              </a:xfrm>
              <a:custGeom>
                <a:avLst/>
                <a:gdLst/>
                <a:ahLst/>
                <a:cxnLst>
                  <a:cxn ang="0">
                    <a:pos x="78" y="28"/>
                  </a:cxn>
                  <a:cxn ang="0">
                    <a:pos x="85" y="75"/>
                  </a:cxn>
                  <a:cxn ang="0">
                    <a:pos x="85" y="103"/>
                  </a:cxn>
                  <a:cxn ang="0">
                    <a:pos x="85" y="141"/>
                  </a:cxn>
                  <a:cxn ang="0">
                    <a:pos x="85" y="179"/>
                  </a:cxn>
                  <a:cxn ang="0">
                    <a:pos x="85" y="198"/>
                  </a:cxn>
                  <a:cxn ang="0">
                    <a:pos x="85" y="216"/>
                  </a:cxn>
                  <a:cxn ang="0">
                    <a:pos x="78" y="235"/>
                  </a:cxn>
                  <a:cxn ang="0">
                    <a:pos x="72" y="254"/>
                  </a:cxn>
                  <a:cxn ang="0">
                    <a:pos x="65" y="273"/>
                  </a:cxn>
                  <a:cxn ang="0">
                    <a:pos x="52" y="301"/>
                  </a:cxn>
                  <a:cxn ang="0">
                    <a:pos x="39" y="311"/>
                  </a:cxn>
                  <a:cxn ang="0">
                    <a:pos x="32" y="320"/>
                  </a:cxn>
                  <a:cxn ang="0">
                    <a:pos x="26" y="339"/>
                  </a:cxn>
                  <a:cxn ang="0">
                    <a:pos x="19" y="367"/>
                  </a:cxn>
                  <a:cxn ang="0">
                    <a:pos x="19" y="414"/>
                  </a:cxn>
                  <a:cxn ang="0">
                    <a:pos x="19" y="452"/>
                  </a:cxn>
                  <a:cxn ang="0">
                    <a:pos x="13" y="499"/>
                  </a:cxn>
                  <a:cxn ang="0">
                    <a:pos x="6" y="518"/>
                  </a:cxn>
                  <a:cxn ang="0">
                    <a:pos x="6" y="546"/>
                  </a:cxn>
                  <a:cxn ang="0">
                    <a:pos x="0" y="584"/>
                  </a:cxn>
                  <a:cxn ang="0">
                    <a:pos x="6" y="612"/>
                  </a:cxn>
                  <a:cxn ang="0">
                    <a:pos x="6" y="631"/>
                  </a:cxn>
                  <a:cxn ang="0">
                    <a:pos x="13" y="660"/>
                  </a:cxn>
                  <a:cxn ang="0">
                    <a:pos x="13" y="641"/>
                  </a:cxn>
                  <a:cxn ang="0">
                    <a:pos x="13" y="622"/>
                  </a:cxn>
                  <a:cxn ang="0">
                    <a:pos x="13" y="594"/>
                  </a:cxn>
                  <a:cxn ang="0">
                    <a:pos x="19" y="556"/>
                  </a:cxn>
                  <a:cxn ang="0">
                    <a:pos x="19" y="537"/>
                  </a:cxn>
                  <a:cxn ang="0">
                    <a:pos x="32" y="499"/>
                  </a:cxn>
                  <a:cxn ang="0">
                    <a:pos x="45" y="471"/>
                  </a:cxn>
                  <a:cxn ang="0">
                    <a:pos x="52" y="452"/>
                  </a:cxn>
                  <a:cxn ang="0">
                    <a:pos x="72" y="424"/>
                  </a:cxn>
                  <a:cxn ang="0">
                    <a:pos x="98" y="386"/>
                  </a:cxn>
                  <a:cxn ang="0">
                    <a:pos x="118" y="348"/>
                  </a:cxn>
                  <a:cxn ang="0">
                    <a:pos x="124" y="330"/>
                  </a:cxn>
                  <a:cxn ang="0">
                    <a:pos x="131" y="311"/>
                  </a:cxn>
                  <a:cxn ang="0">
                    <a:pos x="137" y="292"/>
                  </a:cxn>
                  <a:cxn ang="0">
                    <a:pos x="150" y="264"/>
                  </a:cxn>
                  <a:cxn ang="0">
                    <a:pos x="157" y="245"/>
                  </a:cxn>
                  <a:cxn ang="0">
                    <a:pos x="163" y="226"/>
                  </a:cxn>
                  <a:cxn ang="0">
                    <a:pos x="170" y="198"/>
                  </a:cxn>
                  <a:cxn ang="0">
                    <a:pos x="177" y="179"/>
                  </a:cxn>
                  <a:cxn ang="0">
                    <a:pos x="170" y="160"/>
                  </a:cxn>
                  <a:cxn ang="0">
                    <a:pos x="157" y="122"/>
                  </a:cxn>
                  <a:cxn ang="0">
                    <a:pos x="150" y="84"/>
                  </a:cxn>
                  <a:cxn ang="0">
                    <a:pos x="131" y="47"/>
                  </a:cxn>
                  <a:cxn ang="0">
                    <a:pos x="124" y="37"/>
                  </a:cxn>
                  <a:cxn ang="0">
                    <a:pos x="118" y="18"/>
                  </a:cxn>
                  <a:cxn ang="0">
                    <a:pos x="111" y="9"/>
                  </a:cxn>
                  <a:cxn ang="0">
                    <a:pos x="98" y="9"/>
                  </a:cxn>
                  <a:cxn ang="0">
                    <a:pos x="91" y="9"/>
                  </a:cxn>
                  <a:cxn ang="0">
                    <a:pos x="78" y="18"/>
                  </a:cxn>
                </a:cxnLst>
                <a:rect l="0" t="0" r="r" b="b"/>
                <a:pathLst>
                  <a:path w="178" h="661">
                    <a:moveTo>
                      <a:pt x="78" y="28"/>
                    </a:moveTo>
                    <a:lnTo>
                      <a:pt x="78" y="28"/>
                    </a:lnTo>
                    <a:lnTo>
                      <a:pt x="78" y="47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5" y="103"/>
                    </a:lnTo>
                    <a:lnTo>
                      <a:pt x="85" y="122"/>
                    </a:lnTo>
                    <a:lnTo>
                      <a:pt x="85" y="141"/>
                    </a:lnTo>
                    <a:lnTo>
                      <a:pt x="85" y="160"/>
                    </a:lnTo>
                    <a:lnTo>
                      <a:pt x="85" y="179"/>
                    </a:lnTo>
                    <a:lnTo>
                      <a:pt x="85" y="188"/>
                    </a:lnTo>
                    <a:lnTo>
                      <a:pt x="85" y="198"/>
                    </a:lnTo>
                    <a:lnTo>
                      <a:pt x="85" y="207"/>
                    </a:lnTo>
                    <a:lnTo>
                      <a:pt x="85" y="216"/>
                    </a:lnTo>
                    <a:lnTo>
                      <a:pt x="78" y="226"/>
                    </a:lnTo>
                    <a:lnTo>
                      <a:pt x="78" y="235"/>
                    </a:lnTo>
                    <a:lnTo>
                      <a:pt x="78" y="245"/>
                    </a:lnTo>
                    <a:lnTo>
                      <a:pt x="72" y="254"/>
                    </a:lnTo>
                    <a:lnTo>
                      <a:pt x="72" y="264"/>
                    </a:lnTo>
                    <a:lnTo>
                      <a:pt x="65" y="273"/>
                    </a:lnTo>
                    <a:lnTo>
                      <a:pt x="52" y="292"/>
                    </a:lnTo>
                    <a:lnTo>
                      <a:pt x="52" y="301"/>
                    </a:lnTo>
                    <a:lnTo>
                      <a:pt x="45" y="301"/>
                    </a:lnTo>
                    <a:lnTo>
                      <a:pt x="39" y="311"/>
                    </a:lnTo>
                    <a:lnTo>
                      <a:pt x="32" y="311"/>
                    </a:lnTo>
                    <a:lnTo>
                      <a:pt x="32" y="320"/>
                    </a:lnTo>
                    <a:lnTo>
                      <a:pt x="26" y="330"/>
                    </a:lnTo>
                    <a:lnTo>
                      <a:pt x="26" y="339"/>
                    </a:lnTo>
                    <a:lnTo>
                      <a:pt x="26" y="358"/>
                    </a:lnTo>
                    <a:lnTo>
                      <a:pt x="19" y="367"/>
                    </a:lnTo>
                    <a:lnTo>
                      <a:pt x="19" y="386"/>
                    </a:lnTo>
                    <a:lnTo>
                      <a:pt x="19" y="414"/>
                    </a:lnTo>
                    <a:lnTo>
                      <a:pt x="19" y="433"/>
                    </a:lnTo>
                    <a:lnTo>
                      <a:pt x="19" y="452"/>
                    </a:lnTo>
                    <a:lnTo>
                      <a:pt x="13" y="471"/>
                    </a:lnTo>
                    <a:lnTo>
                      <a:pt x="13" y="499"/>
                    </a:lnTo>
                    <a:lnTo>
                      <a:pt x="6" y="509"/>
                    </a:lnTo>
                    <a:lnTo>
                      <a:pt x="6" y="518"/>
                    </a:lnTo>
                    <a:lnTo>
                      <a:pt x="6" y="528"/>
                    </a:lnTo>
                    <a:lnTo>
                      <a:pt x="6" y="546"/>
                    </a:lnTo>
                    <a:lnTo>
                      <a:pt x="0" y="565"/>
                    </a:lnTo>
                    <a:lnTo>
                      <a:pt x="0" y="584"/>
                    </a:lnTo>
                    <a:lnTo>
                      <a:pt x="6" y="594"/>
                    </a:lnTo>
                    <a:lnTo>
                      <a:pt x="6" y="612"/>
                    </a:lnTo>
                    <a:lnTo>
                      <a:pt x="6" y="622"/>
                    </a:lnTo>
                    <a:lnTo>
                      <a:pt x="6" y="631"/>
                    </a:lnTo>
                    <a:lnTo>
                      <a:pt x="13" y="650"/>
                    </a:lnTo>
                    <a:lnTo>
                      <a:pt x="13" y="660"/>
                    </a:lnTo>
                    <a:lnTo>
                      <a:pt x="13" y="650"/>
                    </a:lnTo>
                    <a:lnTo>
                      <a:pt x="13" y="641"/>
                    </a:lnTo>
                    <a:lnTo>
                      <a:pt x="13" y="631"/>
                    </a:lnTo>
                    <a:lnTo>
                      <a:pt x="13" y="622"/>
                    </a:lnTo>
                    <a:lnTo>
                      <a:pt x="13" y="603"/>
                    </a:lnTo>
                    <a:lnTo>
                      <a:pt x="13" y="594"/>
                    </a:lnTo>
                    <a:lnTo>
                      <a:pt x="13" y="575"/>
                    </a:lnTo>
                    <a:lnTo>
                      <a:pt x="19" y="556"/>
                    </a:lnTo>
                    <a:lnTo>
                      <a:pt x="19" y="546"/>
                    </a:lnTo>
                    <a:lnTo>
                      <a:pt x="19" y="537"/>
                    </a:lnTo>
                    <a:lnTo>
                      <a:pt x="26" y="518"/>
                    </a:lnTo>
                    <a:lnTo>
                      <a:pt x="32" y="499"/>
                    </a:lnTo>
                    <a:lnTo>
                      <a:pt x="39" y="480"/>
                    </a:lnTo>
                    <a:lnTo>
                      <a:pt x="45" y="471"/>
                    </a:lnTo>
                    <a:lnTo>
                      <a:pt x="45" y="462"/>
                    </a:lnTo>
                    <a:lnTo>
                      <a:pt x="52" y="452"/>
                    </a:lnTo>
                    <a:lnTo>
                      <a:pt x="59" y="443"/>
                    </a:lnTo>
                    <a:lnTo>
                      <a:pt x="72" y="424"/>
                    </a:lnTo>
                    <a:lnTo>
                      <a:pt x="85" y="405"/>
                    </a:lnTo>
                    <a:lnTo>
                      <a:pt x="98" y="386"/>
                    </a:lnTo>
                    <a:lnTo>
                      <a:pt x="111" y="367"/>
                    </a:lnTo>
                    <a:lnTo>
                      <a:pt x="118" y="348"/>
                    </a:lnTo>
                    <a:lnTo>
                      <a:pt x="118" y="339"/>
                    </a:lnTo>
                    <a:lnTo>
                      <a:pt x="124" y="330"/>
                    </a:lnTo>
                    <a:lnTo>
                      <a:pt x="131" y="320"/>
                    </a:lnTo>
                    <a:lnTo>
                      <a:pt x="131" y="311"/>
                    </a:lnTo>
                    <a:lnTo>
                      <a:pt x="131" y="301"/>
                    </a:lnTo>
                    <a:lnTo>
                      <a:pt x="137" y="292"/>
                    </a:lnTo>
                    <a:lnTo>
                      <a:pt x="144" y="282"/>
                    </a:lnTo>
                    <a:lnTo>
                      <a:pt x="150" y="264"/>
                    </a:lnTo>
                    <a:lnTo>
                      <a:pt x="157" y="254"/>
                    </a:lnTo>
                    <a:lnTo>
                      <a:pt x="157" y="245"/>
                    </a:lnTo>
                    <a:lnTo>
                      <a:pt x="163" y="235"/>
                    </a:lnTo>
                    <a:lnTo>
                      <a:pt x="163" y="226"/>
                    </a:lnTo>
                    <a:lnTo>
                      <a:pt x="170" y="216"/>
                    </a:lnTo>
                    <a:lnTo>
                      <a:pt x="170" y="198"/>
                    </a:lnTo>
                    <a:lnTo>
                      <a:pt x="170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41"/>
                    </a:lnTo>
                    <a:lnTo>
                      <a:pt x="157" y="122"/>
                    </a:lnTo>
                    <a:lnTo>
                      <a:pt x="157" y="103"/>
                    </a:lnTo>
                    <a:lnTo>
                      <a:pt x="150" y="84"/>
                    </a:lnTo>
                    <a:lnTo>
                      <a:pt x="144" y="66"/>
                    </a:lnTo>
                    <a:lnTo>
                      <a:pt x="131" y="47"/>
                    </a:lnTo>
                    <a:lnTo>
                      <a:pt x="131" y="37"/>
                    </a:lnTo>
                    <a:lnTo>
                      <a:pt x="124" y="37"/>
                    </a:lnTo>
                    <a:lnTo>
                      <a:pt x="124" y="28"/>
                    </a:lnTo>
                    <a:lnTo>
                      <a:pt x="118" y="18"/>
                    </a:lnTo>
                    <a:lnTo>
                      <a:pt x="111" y="18"/>
                    </a:lnTo>
                    <a:lnTo>
                      <a:pt x="111" y="9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18"/>
                    </a:lnTo>
                    <a:lnTo>
                      <a:pt x="78" y="2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Freeform 401"/>
              <p:cNvSpPr>
                <a:spLocks/>
              </p:cNvSpPr>
              <p:nvPr/>
            </p:nvSpPr>
            <p:spPr bwMode="auto">
              <a:xfrm>
                <a:off x="1011" y="2260"/>
                <a:ext cx="234" cy="462"/>
              </a:xfrm>
              <a:custGeom>
                <a:avLst/>
                <a:gdLst/>
                <a:ahLst/>
                <a:cxnLst>
                  <a:cxn ang="0">
                    <a:pos x="230" y="432"/>
                  </a:cxn>
                  <a:cxn ang="0">
                    <a:pos x="236" y="414"/>
                  </a:cxn>
                  <a:cxn ang="0">
                    <a:pos x="243" y="394"/>
                  </a:cxn>
                  <a:cxn ang="0">
                    <a:pos x="249" y="386"/>
                  </a:cxn>
                  <a:cxn ang="0">
                    <a:pos x="256" y="376"/>
                  </a:cxn>
                  <a:cxn ang="0">
                    <a:pos x="256" y="357"/>
                  </a:cxn>
                  <a:cxn ang="0">
                    <a:pos x="263" y="329"/>
                  </a:cxn>
                  <a:cxn ang="0">
                    <a:pos x="263" y="310"/>
                  </a:cxn>
                  <a:cxn ang="0">
                    <a:pos x="263" y="291"/>
                  </a:cxn>
                  <a:cxn ang="0">
                    <a:pos x="256" y="263"/>
                  </a:cxn>
                  <a:cxn ang="0">
                    <a:pos x="243" y="244"/>
                  </a:cxn>
                  <a:cxn ang="0">
                    <a:pos x="230" y="225"/>
                  </a:cxn>
                  <a:cxn ang="0">
                    <a:pos x="217" y="207"/>
                  </a:cxn>
                  <a:cxn ang="0">
                    <a:pos x="197" y="187"/>
                  </a:cxn>
                  <a:cxn ang="0">
                    <a:pos x="184" y="178"/>
                  </a:cxn>
                  <a:cxn ang="0">
                    <a:pos x="177" y="169"/>
                  </a:cxn>
                  <a:cxn ang="0">
                    <a:pos x="170" y="150"/>
                  </a:cxn>
                  <a:cxn ang="0">
                    <a:pos x="164" y="131"/>
                  </a:cxn>
                  <a:cxn ang="0">
                    <a:pos x="157" y="112"/>
                  </a:cxn>
                  <a:cxn ang="0">
                    <a:pos x="151" y="84"/>
                  </a:cxn>
                  <a:cxn ang="0">
                    <a:pos x="144" y="66"/>
                  </a:cxn>
                  <a:cxn ang="0">
                    <a:pos x="131" y="37"/>
                  </a:cxn>
                  <a:cxn ang="0">
                    <a:pos x="118" y="18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78" y="0"/>
                  </a:cxn>
                  <a:cxn ang="0">
                    <a:pos x="65" y="9"/>
                  </a:cxn>
                  <a:cxn ang="0">
                    <a:pos x="52" y="18"/>
                  </a:cxn>
                  <a:cxn ang="0">
                    <a:pos x="33" y="18"/>
                  </a:cxn>
                  <a:cxn ang="0">
                    <a:pos x="20" y="18"/>
                  </a:cxn>
                  <a:cxn ang="0">
                    <a:pos x="6" y="28"/>
                  </a:cxn>
                  <a:cxn ang="0">
                    <a:pos x="0" y="37"/>
                  </a:cxn>
                  <a:cxn ang="0">
                    <a:pos x="0" y="56"/>
                  </a:cxn>
                  <a:cxn ang="0">
                    <a:pos x="0" y="84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6" y="56"/>
                  </a:cxn>
                  <a:cxn ang="0">
                    <a:pos x="20" y="56"/>
                  </a:cxn>
                  <a:cxn ang="0">
                    <a:pos x="33" y="56"/>
                  </a:cxn>
                  <a:cxn ang="0">
                    <a:pos x="39" y="66"/>
                  </a:cxn>
                  <a:cxn ang="0">
                    <a:pos x="52" y="112"/>
                  </a:cxn>
                  <a:cxn ang="0">
                    <a:pos x="65" y="150"/>
                  </a:cxn>
                  <a:cxn ang="0">
                    <a:pos x="72" y="187"/>
                  </a:cxn>
                  <a:cxn ang="0">
                    <a:pos x="85" y="207"/>
                  </a:cxn>
                  <a:cxn ang="0">
                    <a:pos x="99" y="225"/>
                  </a:cxn>
                  <a:cxn ang="0">
                    <a:pos x="112" y="235"/>
                  </a:cxn>
                  <a:cxn ang="0">
                    <a:pos x="118" y="244"/>
                  </a:cxn>
                  <a:cxn ang="0">
                    <a:pos x="131" y="263"/>
                  </a:cxn>
                  <a:cxn ang="0">
                    <a:pos x="144" y="291"/>
                  </a:cxn>
                  <a:cxn ang="0">
                    <a:pos x="144" y="310"/>
                  </a:cxn>
                  <a:cxn ang="0">
                    <a:pos x="151" y="329"/>
                  </a:cxn>
                  <a:cxn ang="0">
                    <a:pos x="151" y="348"/>
                  </a:cxn>
                  <a:cxn ang="0">
                    <a:pos x="157" y="366"/>
                  </a:cxn>
                  <a:cxn ang="0">
                    <a:pos x="170" y="386"/>
                  </a:cxn>
                  <a:cxn ang="0">
                    <a:pos x="177" y="394"/>
                  </a:cxn>
                  <a:cxn ang="0">
                    <a:pos x="191" y="414"/>
                  </a:cxn>
                  <a:cxn ang="0">
                    <a:pos x="197" y="423"/>
                  </a:cxn>
                  <a:cxn ang="0">
                    <a:pos x="204" y="442"/>
                  </a:cxn>
                  <a:cxn ang="0">
                    <a:pos x="210" y="461"/>
                  </a:cxn>
                  <a:cxn ang="0">
                    <a:pos x="217" y="442"/>
                  </a:cxn>
                  <a:cxn ang="0">
                    <a:pos x="230" y="432"/>
                  </a:cxn>
                </a:cxnLst>
                <a:rect l="0" t="0" r="r" b="b"/>
                <a:pathLst>
                  <a:path w="264" h="462">
                    <a:moveTo>
                      <a:pt x="230" y="432"/>
                    </a:moveTo>
                    <a:lnTo>
                      <a:pt x="230" y="432"/>
                    </a:lnTo>
                    <a:lnTo>
                      <a:pt x="230" y="423"/>
                    </a:lnTo>
                    <a:lnTo>
                      <a:pt x="236" y="414"/>
                    </a:lnTo>
                    <a:lnTo>
                      <a:pt x="236" y="404"/>
                    </a:lnTo>
                    <a:lnTo>
                      <a:pt x="243" y="394"/>
                    </a:lnTo>
                    <a:lnTo>
                      <a:pt x="243" y="386"/>
                    </a:lnTo>
                    <a:lnTo>
                      <a:pt x="249" y="386"/>
                    </a:lnTo>
                    <a:lnTo>
                      <a:pt x="249" y="376"/>
                    </a:lnTo>
                    <a:lnTo>
                      <a:pt x="256" y="376"/>
                    </a:lnTo>
                    <a:lnTo>
                      <a:pt x="256" y="366"/>
                    </a:lnTo>
                    <a:lnTo>
                      <a:pt x="256" y="357"/>
                    </a:lnTo>
                    <a:lnTo>
                      <a:pt x="263" y="338"/>
                    </a:lnTo>
                    <a:lnTo>
                      <a:pt x="263" y="329"/>
                    </a:lnTo>
                    <a:lnTo>
                      <a:pt x="263" y="319"/>
                    </a:lnTo>
                    <a:lnTo>
                      <a:pt x="263" y="310"/>
                    </a:lnTo>
                    <a:lnTo>
                      <a:pt x="263" y="301"/>
                    </a:lnTo>
                    <a:lnTo>
                      <a:pt x="263" y="291"/>
                    </a:lnTo>
                    <a:lnTo>
                      <a:pt x="263" y="282"/>
                    </a:lnTo>
                    <a:lnTo>
                      <a:pt x="256" y="263"/>
                    </a:lnTo>
                    <a:lnTo>
                      <a:pt x="249" y="253"/>
                    </a:lnTo>
                    <a:lnTo>
                      <a:pt x="243" y="244"/>
                    </a:lnTo>
                    <a:lnTo>
                      <a:pt x="236" y="235"/>
                    </a:lnTo>
                    <a:lnTo>
                      <a:pt x="230" y="225"/>
                    </a:lnTo>
                    <a:lnTo>
                      <a:pt x="223" y="216"/>
                    </a:lnTo>
                    <a:lnTo>
                      <a:pt x="217" y="207"/>
                    </a:lnTo>
                    <a:lnTo>
                      <a:pt x="204" y="197"/>
                    </a:lnTo>
                    <a:lnTo>
                      <a:pt x="197" y="187"/>
                    </a:lnTo>
                    <a:lnTo>
                      <a:pt x="191" y="178"/>
                    </a:lnTo>
                    <a:lnTo>
                      <a:pt x="184" y="178"/>
                    </a:lnTo>
                    <a:lnTo>
                      <a:pt x="184" y="169"/>
                    </a:lnTo>
                    <a:lnTo>
                      <a:pt x="177" y="169"/>
                    </a:lnTo>
                    <a:lnTo>
                      <a:pt x="177" y="159"/>
                    </a:lnTo>
                    <a:lnTo>
                      <a:pt x="170" y="150"/>
                    </a:lnTo>
                    <a:lnTo>
                      <a:pt x="164" y="141"/>
                    </a:lnTo>
                    <a:lnTo>
                      <a:pt x="164" y="131"/>
                    </a:lnTo>
                    <a:lnTo>
                      <a:pt x="164" y="122"/>
                    </a:lnTo>
                    <a:lnTo>
                      <a:pt x="157" y="112"/>
                    </a:lnTo>
                    <a:lnTo>
                      <a:pt x="157" y="103"/>
                    </a:lnTo>
                    <a:lnTo>
                      <a:pt x="151" y="84"/>
                    </a:lnTo>
                    <a:lnTo>
                      <a:pt x="151" y="74"/>
                    </a:lnTo>
                    <a:lnTo>
                      <a:pt x="144" y="66"/>
                    </a:lnTo>
                    <a:lnTo>
                      <a:pt x="138" y="46"/>
                    </a:lnTo>
                    <a:lnTo>
                      <a:pt x="131" y="37"/>
                    </a:lnTo>
                    <a:lnTo>
                      <a:pt x="131" y="28"/>
                    </a:lnTo>
                    <a:lnTo>
                      <a:pt x="118" y="18"/>
                    </a:lnTo>
                    <a:lnTo>
                      <a:pt x="112" y="9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9"/>
                    </a:lnTo>
                    <a:lnTo>
                      <a:pt x="65" y="9"/>
                    </a:lnTo>
                    <a:lnTo>
                      <a:pt x="59" y="9"/>
                    </a:lnTo>
                    <a:lnTo>
                      <a:pt x="52" y="18"/>
                    </a:lnTo>
                    <a:lnTo>
                      <a:pt x="46" y="18"/>
                    </a:lnTo>
                    <a:lnTo>
                      <a:pt x="33" y="18"/>
                    </a:lnTo>
                    <a:lnTo>
                      <a:pt x="26" y="18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6" y="94"/>
                    </a:lnTo>
                    <a:lnTo>
                      <a:pt x="6" y="103"/>
                    </a:lnTo>
                    <a:lnTo>
                      <a:pt x="6" y="94"/>
                    </a:lnTo>
                    <a:lnTo>
                      <a:pt x="6" y="74"/>
                    </a:lnTo>
                    <a:lnTo>
                      <a:pt x="6" y="66"/>
                    </a:lnTo>
                    <a:lnTo>
                      <a:pt x="6" y="56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6" y="56"/>
                    </a:lnTo>
                    <a:lnTo>
                      <a:pt x="33" y="56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6" y="84"/>
                    </a:lnTo>
                    <a:lnTo>
                      <a:pt x="52" y="112"/>
                    </a:lnTo>
                    <a:lnTo>
                      <a:pt x="59" y="141"/>
                    </a:lnTo>
                    <a:lnTo>
                      <a:pt x="65" y="150"/>
                    </a:lnTo>
                    <a:lnTo>
                      <a:pt x="72" y="169"/>
                    </a:lnTo>
                    <a:lnTo>
                      <a:pt x="72" y="187"/>
                    </a:lnTo>
                    <a:lnTo>
                      <a:pt x="78" y="197"/>
                    </a:lnTo>
                    <a:lnTo>
                      <a:pt x="85" y="207"/>
                    </a:lnTo>
                    <a:lnTo>
                      <a:pt x="92" y="225"/>
                    </a:lnTo>
                    <a:lnTo>
                      <a:pt x="99" y="225"/>
                    </a:lnTo>
                    <a:lnTo>
                      <a:pt x="105" y="235"/>
                    </a:lnTo>
                    <a:lnTo>
                      <a:pt x="112" y="235"/>
                    </a:lnTo>
                    <a:lnTo>
                      <a:pt x="112" y="244"/>
                    </a:lnTo>
                    <a:lnTo>
                      <a:pt x="118" y="244"/>
                    </a:lnTo>
                    <a:lnTo>
                      <a:pt x="125" y="253"/>
                    </a:lnTo>
                    <a:lnTo>
                      <a:pt x="131" y="263"/>
                    </a:lnTo>
                    <a:lnTo>
                      <a:pt x="138" y="273"/>
                    </a:lnTo>
                    <a:lnTo>
                      <a:pt x="144" y="291"/>
                    </a:lnTo>
                    <a:lnTo>
                      <a:pt x="144" y="301"/>
                    </a:lnTo>
                    <a:lnTo>
                      <a:pt x="144" y="310"/>
                    </a:lnTo>
                    <a:lnTo>
                      <a:pt x="144" y="319"/>
                    </a:lnTo>
                    <a:lnTo>
                      <a:pt x="151" y="329"/>
                    </a:lnTo>
                    <a:lnTo>
                      <a:pt x="151" y="338"/>
                    </a:lnTo>
                    <a:lnTo>
                      <a:pt x="151" y="348"/>
                    </a:lnTo>
                    <a:lnTo>
                      <a:pt x="157" y="357"/>
                    </a:lnTo>
                    <a:lnTo>
                      <a:pt x="157" y="366"/>
                    </a:lnTo>
                    <a:lnTo>
                      <a:pt x="164" y="376"/>
                    </a:lnTo>
                    <a:lnTo>
                      <a:pt x="170" y="386"/>
                    </a:lnTo>
                    <a:lnTo>
                      <a:pt x="170" y="394"/>
                    </a:lnTo>
                    <a:lnTo>
                      <a:pt x="177" y="394"/>
                    </a:lnTo>
                    <a:lnTo>
                      <a:pt x="191" y="40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23"/>
                    </a:lnTo>
                    <a:lnTo>
                      <a:pt x="204" y="432"/>
                    </a:lnTo>
                    <a:lnTo>
                      <a:pt x="204" y="442"/>
                    </a:lnTo>
                    <a:lnTo>
                      <a:pt x="204" y="461"/>
                    </a:lnTo>
                    <a:lnTo>
                      <a:pt x="210" y="461"/>
                    </a:lnTo>
                    <a:lnTo>
                      <a:pt x="210" y="451"/>
                    </a:lnTo>
                    <a:lnTo>
                      <a:pt x="217" y="442"/>
                    </a:lnTo>
                    <a:lnTo>
                      <a:pt x="223" y="442"/>
                    </a:lnTo>
                    <a:lnTo>
                      <a:pt x="230" y="432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Freeform 402"/>
              <p:cNvSpPr>
                <a:spLocks/>
              </p:cNvSpPr>
              <p:nvPr/>
            </p:nvSpPr>
            <p:spPr bwMode="auto">
              <a:xfrm>
                <a:off x="1072" y="2299"/>
                <a:ext cx="137" cy="325"/>
              </a:xfrm>
              <a:custGeom>
                <a:avLst/>
                <a:gdLst/>
                <a:ahLst/>
                <a:cxnLst>
                  <a:cxn ang="0">
                    <a:pos x="153" y="324"/>
                  </a:cxn>
                  <a:cxn ang="0">
                    <a:pos x="153" y="314"/>
                  </a:cxn>
                  <a:cxn ang="0">
                    <a:pos x="153" y="295"/>
                  </a:cxn>
                  <a:cxn ang="0">
                    <a:pos x="146" y="286"/>
                  </a:cxn>
                  <a:cxn ang="0">
                    <a:pos x="146" y="276"/>
                  </a:cxn>
                  <a:cxn ang="0">
                    <a:pos x="139" y="266"/>
                  </a:cxn>
                  <a:cxn ang="0">
                    <a:pos x="139" y="257"/>
                  </a:cxn>
                  <a:cxn ang="0">
                    <a:pos x="132" y="247"/>
                  </a:cxn>
                  <a:cxn ang="0">
                    <a:pos x="132" y="238"/>
                  </a:cxn>
                  <a:cxn ang="0">
                    <a:pos x="126" y="228"/>
                  </a:cxn>
                  <a:cxn ang="0">
                    <a:pos x="119" y="219"/>
                  </a:cxn>
                  <a:cxn ang="0">
                    <a:pos x="112" y="209"/>
                  </a:cxn>
                  <a:cxn ang="0">
                    <a:pos x="99" y="200"/>
                  </a:cxn>
                  <a:cxn ang="0">
                    <a:pos x="99" y="190"/>
                  </a:cxn>
                  <a:cxn ang="0">
                    <a:pos x="93" y="190"/>
                  </a:cxn>
                  <a:cxn ang="0">
                    <a:pos x="86" y="171"/>
                  </a:cxn>
                  <a:cxn ang="0">
                    <a:pos x="79" y="162"/>
                  </a:cxn>
                  <a:cxn ang="0">
                    <a:pos x="46" y="76"/>
                  </a:cxn>
                  <a:cxn ang="0">
                    <a:pos x="40" y="57"/>
                  </a:cxn>
                  <a:cxn ang="0">
                    <a:pos x="26" y="37"/>
                  </a:cxn>
                  <a:cxn ang="0">
                    <a:pos x="20" y="19"/>
                  </a:cxn>
                  <a:cxn ang="0">
                    <a:pos x="6" y="9"/>
                  </a:cxn>
                  <a:cxn ang="0">
                    <a:pos x="0" y="0"/>
                  </a:cxn>
                </a:cxnLst>
                <a:rect l="0" t="0" r="r" b="b"/>
                <a:pathLst>
                  <a:path w="154" h="325">
                    <a:moveTo>
                      <a:pt x="153" y="324"/>
                    </a:moveTo>
                    <a:lnTo>
                      <a:pt x="153" y="314"/>
                    </a:lnTo>
                    <a:lnTo>
                      <a:pt x="153" y="295"/>
                    </a:lnTo>
                    <a:lnTo>
                      <a:pt x="146" y="286"/>
                    </a:lnTo>
                    <a:lnTo>
                      <a:pt x="146" y="276"/>
                    </a:lnTo>
                    <a:lnTo>
                      <a:pt x="139" y="266"/>
                    </a:lnTo>
                    <a:lnTo>
                      <a:pt x="139" y="257"/>
                    </a:lnTo>
                    <a:lnTo>
                      <a:pt x="132" y="247"/>
                    </a:lnTo>
                    <a:lnTo>
                      <a:pt x="132" y="238"/>
                    </a:lnTo>
                    <a:lnTo>
                      <a:pt x="126" y="228"/>
                    </a:lnTo>
                    <a:lnTo>
                      <a:pt x="119" y="219"/>
                    </a:lnTo>
                    <a:lnTo>
                      <a:pt x="112" y="209"/>
                    </a:lnTo>
                    <a:lnTo>
                      <a:pt x="99" y="200"/>
                    </a:lnTo>
                    <a:lnTo>
                      <a:pt x="99" y="190"/>
                    </a:lnTo>
                    <a:lnTo>
                      <a:pt x="93" y="190"/>
                    </a:lnTo>
                    <a:lnTo>
                      <a:pt x="86" y="171"/>
                    </a:lnTo>
                    <a:lnTo>
                      <a:pt x="79" y="162"/>
                    </a:lnTo>
                    <a:lnTo>
                      <a:pt x="46" y="76"/>
                    </a:lnTo>
                    <a:lnTo>
                      <a:pt x="40" y="57"/>
                    </a:lnTo>
                    <a:lnTo>
                      <a:pt x="26" y="37"/>
                    </a:lnTo>
                    <a:lnTo>
                      <a:pt x="20" y="19"/>
                    </a:lnTo>
                    <a:lnTo>
                      <a:pt x="6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Freeform 403"/>
              <p:cNvSpPr>
                <a:spLocks/>
              </p:cNvSpPr>
              <p:nvPr/>
            </p:nvSpPr>
            <p:spPr bwMode="auto">
              <a:xfrm>
                <a:off x="975" y="2374"/>
                <a:ext cx="91" cy="40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3" y="9"/>
                  </a:cxn>
                  <a:cxn ang="0">
                    <a:pos x="93" y="29"/>
                  </a:cxn>
                  <a:cxn ang="0">
                    <a:pos x="93" y="37"/>
                  </a:cxn>
                  <a:cxn ang="0">
                    <a:pos x="93" y="47"/>
                  </a:cxn>
                  <a:cxn ang="0">
                    <a:pos x="101" y="57"/>
                  </a:cxn>
                  <a:cxn ang="0">
                    <a:pos x="101" y="76"/>
                  </a:cxn>
                  <a:cxn ang="0">
                    <a:pos x="101" y="86"/>
                  </a:cxn>
                  <a:cxn ang="0">
                    <a:pos x="101" y="104"/>
                  </a:cxn>
                  <a:cxn ang="0">
                    <a:pos x="101" y="114"/>
                  </a:cxn>
                  <a:cxn ang="0">
                    <a:pos x="93" y="134"/>
                  </a:cxn>
                  <a:cxn ang="0">
                    <a:pos x="93" y="143"/>
                  </a:cxn>
                  <a:cxn ang="0">
                    <a:pos x="93" y="163"/>
                  </a:cxn>
                  <a:cxn ang="0">
                    <a:pos x="87" y="171"/>
                  </a:cxn>
                  <a:cxn ang="0">
                    <a:pos x="74" y="201"/>
                  </a:cxn>
                  <a:cxn ang="0">
                    <a:pos x="67" y="210"/>
                  </a:cxn>
                  <a:cxn ang="0">
                    <a:pos x="67" y="220"/>
                  </a:cxn>
                  <a:cxn ang="0">
                    <a:pos x="60" y="230"/>
                  </a:cxn>
                  <a:cxn ang="0">
                    <a:pos x="54" y="238"/>
                  </a:cxn>
                  <a:cxn ang="0">
                    <a:pos x="46" y="248"/>
                  </a:cxn>
                  <a:cxn ang="0">
                    <a:pos x="40" y="258"/>
                  </a:cxn>
                  <a:cxn ang="0">
                    <a:pos x="40" y="268"/>
                  </a:cxn>
                  <a:cxn ang="0">
                    <a:pos x="26" y="277"/>
                  </a:cxn>
                  <a:cxn ang="0">
                    <a:pos x="20" y="297"/>
                  </a:cxn>
                  <a:cxn ang="0">
                    <a:pos x="20" y="305"/>
                  </a:cxn>
                  <a:cxn ang="0">
                    <a:pos x="13" y="325"/>
                  </a:cxn>
                  <a:cxn ang="0">
                    <a:pos x="7" y="335"/>
                  </a:cxn>
                  <a:cxn ang="0">
                    <a:pos x="7" y="344"/>
                  </a:cxn>
                  <a:cxn ang="0">
                    <a:pos x="0" y="364"/>
                  </a:cxn>
                  <a:cxn ang="0">
                    <a:pos x="0" y="372"/>
                  </a:cxn>
                  <a:cxn ang="0">
                    <a:pos x="0" y="392"/>
                  </a:cxn>
                  <a:cxn ang="0">
                    <a:pos x="0" y="402"/>
                  </a:cxn>
                </a:cxnLst>
                <a:rect l="0" t="0" r="r" b="b"/>
                <a:pathLst>
                  <a:path w="102" h="403">
                    <a:moveTo>
                      <a:pt x="87" y="0"/>
                    </a:moveTo>
                    <a:lnTo>
                      <a:pt x="93" y="9"/>
                    </a:lnTo>
                    <a:lnTo>
                      <a:pt x="93" y="29"/>
                    </a:lnTo>
                    <a:lnTo>
                      <a:pt x="93" y="37"/>
                    </a:lnTo>
                    <a:lnTo>
                      <a:pt x="93" y="47"/>
                    </a:lnTo>
                    <a:lnTo>
                      <a:pt x="101" y="57"/>
                    </a:lnTo>
                    <a:lnTo>
                      <a:pt x="101" y="76"/>
                    </a:lnTo>
                    <a:lnTo>
                      <a:pt x="101" y="86"/>
                    </a:lnTo>
                    <a:lnTo>
                      <a:pt x="101" y="104"/>
                    </a:lnTo>
                    <a:lnTo>
                      <a:pt x="101" y="114"/>
                    </a:lnTo>
                    <a:lnTo>
                      <a:pt x="93" y="134"/>
                    </a:lnTo>
                    <a:lnTo>
                      <a:pt x="93" y="143"/>
                    </a:lnTo>
                    <a:lnTo>
                      <a:pt x="93" y="163"/>
                    </a:lnTo>
                    <a:lnTo>
                      <a:pt x="87" y="171"/>
                    </a:lnTo>
                    <a:lnTo>
                      <a:pt x="74" y="201"/>
                    </a:lnTo>
                    <a:lnTo>
                      <a:pt x="67" y="210"/>
                    </a:lnTo>
                    <a:lnTo>
                      <a:pt x="67" y="220"/>
                    </a:lnTo>
                    <a:lnTo>
                      <a:pt x="60" y="230"/>
                    </a:lnTo>
                    <a:lnTo>
                      <a:pt x="54" y="238"/>
                    </a:lnTo>
                    <a:lnTo>
                      <a:pt x="46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26" y="277"/>
                    </a:lnTo>
                    <a:lnTo>
                      <a:pt x="20" y="297"/>
                    </a:lnTo>
                    <a:lnTo>
                      <a:pt x="20" y="305"/>
                    </a:lnTo>
                    <a:lnTo>
                      <a:pt x="13" y="325"/>
                    </a:lnTo>
                    <a:lnTo>
                      <a:pt x="7" y="335"/>
                    </a:lnTo>
                    <a:lnTo>
                      <a:pt x="7" y="344"/>
                    </a:lnTo>
                    <a:lnTo>
                      <a:pt x="0" y="364"/>
                    </a:lnTo>
                    <a:lnTo>
                      <a:pt x="0" y="372"/>
                    </a:lnTo>
                    <a:lnTo>
                      <a:pt x="0" y="392"/>
                    </a:lnTo>
                    <a:lnTo>
                      <a:pt x="0" y="40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Freeform 404"/>
              <p:cNvSpPr>
                <a:spLocks/>
              </p:cNvSpPr>
              <p:nvPr/>
            </p:nvSpPr>
            <p:spPr bwMode="auto">
              <a:xfrm>
                <a:off x="1202" y="1896"/>
                <a:ext cx="50" cy="156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8" y="8"/>
                  </a:cxn>
                  <a:cxn ang="0">
                    <a:pos x="42" y="8"/>
                  </a:cxn>
                  <a:cxn ang="0">
                    <a:pos x="36" y="17"/>
                  </a:cxn>
                  <a:cxn ang="0">
                    <a:pos x="30" y="17"/>
                  </a:cxn>
                  <a:cxn ang="0">
                    <a:pos x="24" y="17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12" y="45"/>
                  </a:cxn>
                  <a:cxn ang="0">
                    <a:pos x="6" y="54"/>
                  </a:cxn>
                  <a:cxn ang="0">
                    <a:pos x="0" y="64"/>
                  </a:cxn>
                  <a:cxn ang="0">
                    <a:pos x="0" y="155"/>
                  </a:cxn>
                  <a:cxn ang="0">
                    <a:pos x="6" y="146"/>
                  </a:cxn>
                  <a:cxn ang="0">
                    <a:pos x="6" y="137"/>
                  </a:cxn>
                  <a:cxn ang="0">
                    <a:pos x="12" y="127"/>
                  </a:cxn>
                  <a:cxn ang="0">
                    <a:pos x="18" y="109"/>
                  </a:cxn>
                  <a:cxn ang="0">
                    <a:pos x="30" y="100"/>
                  </a:cxn>
                  <a:cxn ang="0">
                    <a:pos x="36" y="73"/>
                  </a:cxn>
                  <a:cxn ang="0">
                    <a:pos x="55" y="54"/>
                  </a:cxn>
                  <a:cxn ang="0">
                    <a:pos x="55" y="0"/>
                  </a:cxn>
                </a:cxnLst>
                <a:rect l="0" t="0" r="r" b="b"/>
                <a:pathLst>
                  <a:path w="56" h="156">
                    <a:moveTo>
                      <a:pt x="55" y="0"/>
                    </a:moveTo>
                    <a:lnTo>
                      <a:pt x="55" y="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6" y="54"/>
                    </a:lnTo>
                    <a:lnTo>
                      <a:pt x="0" y="64"/>
                    </a:lnTo>
                    <a:lnTo>
                      <a:pt x="0" y="155"/>
                    </a:lnTo>
                    <a:lnTo>
                      <a:pt x="6" y="146"/>
                    </a:lnTo>
                    <a:lnTo>
                      <a:pt x="6" y="137"/>
                    </a:lnTo>
                    <a:lnTo>
                      <a:pt x="12" y="127"/>
                    </a:lnTo>
                    <a:lnTo>
                      <a:pt x="18" y="109"/>
                    </a:lnTo>
                    <a:lnTo>
                      <a:pt x="30" y="100"/>
                    </a:lnTo>
                    <a:lnTo>
                      <a:pt x="36" y="73"/>
                    </a:lnTo>
                    <a:lnTo>
                      <a:pt x="55" y="5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Freeform 405"/>
              <p:cNvSpPr>
                <a:spLocks/>
              </p:cNvSpPr>
              <p:nvPr/>
            </p:nvSpPr>
            <p:spPr bwMode="auto">
              <a:xfrm>
                <a:off x="1176" y="1955"/>
                <a:ext cx="39" cy="31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97"/>
                  </a:cxn>
                  <a:cxn ang="0">
                    <a:pos x="43" y="316"/>
                  </a:cxn>
                  <a:cxn ang="0">
                    <a:pos x="30" y="28"/>
                  </a:cxn>
                  <a:cxn ang="0">
                    <a:pos x="6" y="0"/>
                  </a:cxn>
                </a:cxnLst>
                <a:rect l="0" t="0" r="r" b="b"/>
                <a:pathLst>
                  <a:path w="44" h="317">
                    <a:moveTo>
                      <a:pt x="6" y="0"/>
                    </a:moveTo>
                    <a:lnTo>
                      <a:pt x="6" y="0"/>
                    </a:lnTo>
                    <a:lnTo>
                      <a:pt x="0" y="297"/>
                    </a:lnTo>
                    <a:lnTo>
                      <a:pt x="43" y="316"/>
                    </a:lnTo>
                    <a:lnTo>
                      <a:pt x="30" y="2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Freeform 406"/>
              <p:cNvSpPr>
                <a:spLocks/>
              </p:cNvSpPr>
              <p:nvPr/>
            </p:nvSpPr>
            <p:spPr bwMode="auto">
              <a:xfrm>
                <a:off x="988" y="1619"/>
                <a:ext cx="240" cy="472"/>
              </a:xfrm>
              <a:custGeom>
                <a:avLst/>
                <a:gdLst/>
                <a:ahLst/>
                <a:cxnLst>
                  <a:cxn ang="0">
                    <a:pos x="131" y="9"/>
                  </a:cxn>
                  <a:cxn ang="0">
                    <a:pos x="144" y="9"/>
                  </a:cxn>
                  <a:cxn ang="0">
                    <a:pos x="163" y="18"/>
                  </a:cxn>
                  <a:cxn ang="0">
                    <a:pos x="177" y="37"/>
                  </a:cxn>
                  <a:cxn ang="0">
                    <a:pos x="203" y="56"/>
                  </a:cxn>
                  <a:cxn ang="0">
                    <a:pos x="223" y="66"/>
                  </a:cxn>
                  <a:cxn ang="0">
                    <a:pos x="249" y="84"/>
                  </a:cxn>
                  <a:cxn ang="0">
                    <a:pos x="262" y="103"/>
                  </a:cxn>
                  <a:cxn ang="0">
                    <a:pos x="262" y="132"/>
                  </a:cxn>
                  <a:cxn ang="0">
                    <a:pos x="262" y="160"/>
                  </a:cxn>
                  <a:cxn ang="0">
                    <a:pos x="269" y="188"/>
                  </a:cxn>
                  <a:cxn ang="0">
                    <a:pos x="269" y="216"/>
                  </a:cxn>
                  <a:cxn ang="0">
                    <a:pos x="269" y="245"/>
                  </a:cxn>
                  <a:cxn ang="0">
                    <a:pos x="255" y="273"/>
                  </a:cxn>
                  <a:cxn ang="0">
                    <a:pos x="242" y="301"/>
                  </a:cxn>
                  <a:cxn ang="0">
                    <a:pos x="236" y="452"/>
                  </a:cxn>
                  <a:cxn ang="0">
                    <a:pos x="216" y="273"/>
                  </a:cxn>
                  <a:cxn ang="0">
                    <a:pos x="203" y="254"/>
                  </a:cxn>
                  <a:cxn ang="0">
                    <a:pos x="190" y="225"/>
                  </a:cxn>
                  <a:cxn ang="0">
                    <a:pos x="183" y="197"/>
                  </a:cxn>
                  <a:cxn ang="0">
                    <a:pos x="177" y="169"/>
                  </a:cxn>
                  <a:cxn ang="0">
                    <a:pos x="163" y="141"/>
                  </a:cxn>
                  <a:cxn ang="0">
                    <a:pos x="157" y="112"/>
                  </a:cxn>
                  <a:cxn ang="0">
                    <a:pos x="144" y="103"/>
                  </a:cxn>
                  <a:cxn ang="0">
                    <a:pos x="124" y="94"/>
                  </a:cxn>
                  <a:cxn ang="0">
                    <a:pos x="118" y="112"/>
                  </a:cxn>
                  <a:cxn ang="0">
                    <a:pos x="111" y="132"/>
                  </a:cxn>
                  <a:cxn ang="0">
                    <a:pos x="111" y="169"/>
                  </a:cxn>
                  <a:cxn ang="0">
                    <a:pos x="111" y="207"/>
                  </a:cxn>
                  <a:cxn ang="0">
                    <a:pos x="111" y="254"/>
                  </a:cxn>
                  <a:cxn ang="0">
                    <a:pos x="105" y="282"/>
                  </a:cxn>
                  <a:cxn ang="0">
                    <a:pos x="91" y="310"/>
                  </a:cxn>
                  <a:cxn ang="0">
                    <a:pos x="78" y="329"/>
                  </a:cxn>
                  <a:cxn ang="0">
                    <a:pos x="65" y="348"/>
                  </a:cxn>
                  <a:cxn ang="0">
                    <a:pos x="58" y="376"/>
                  </a:cxn>
                  <a:cxn ang="0">
                    <a:pos x="39" y="414"/>
                  </a:cxn>
                  <a:cxn ang="0">
                    <a:pos x="13" y="452"/>
                  </a:cxn>
                  <a:cxn ang="0">
                    <a:pos x="13" y="442"/>
                  </a:cxn>
                  <a:cxn ang="0">
                    <a:pos x="26" y="404"/>
                  </a:cxn>
                  <a:cxn ang="0">
                    <a:pos x="32" y="376"/>
                  </a:cxn>
                  <a:cxn ang="0">
                    <a:pos x="32" y="329"/>
                  </a:cxn>
                  <a:cxn ang="0">
                    <a:pos x="32" y="282"/>
                  </a:cxn>
                  <a:cxn ang="0">
                    <a:pos x="32" y="245"/>
                  </a:cxn>
                  <a:cxn ang="0">
                    <a:pos x="39" y="216"/>
                  </a:cxn>
                  <a:cxn ang="0">
                    <a:pos x="52" y="188"/>
                  </a:cxn>
                  <a:cxn ang="0">
                    <a:pos x="52" y="160"/>
                  </a:cxn>
                  <a:cxn ang="0">
                    <a:pos x="39" y="132"/>
                  </a:cxn>
                  <a:cxn ang="0">
                    <a:pos x="32" y="103"/>
                  </a:cxn>
                  <a:cxn ang="0">
                    <a:pos x="39" y="75"/>
                  </a:cxn>
                  <a:cxn ang="0">
                    <a:pos x="45" y="56"/>
                  </a:cxn>
                  <a:cxn ang="0">
                    <a:pos x="65" y="46"/>
                  </a:cxn>
                  <a:cxn ang="0">
                    <a:pos x="71" y="18"/>
                  </a:cxn>
                  <a:cxn ang="0">
                    <a:pos x="85" y="0"/>
                  </a:cxn>
                  <a:cxn ang="0">
                    <a:pos x="105" y="0"/>
                  </a:cxn>
                  <a:cxn ang="0">
                    <a:pos x="98" y="28"/>
                  </a:cxn>
                  <a:cxn ang="0">
                    <a:pos x="111" y="18"/>
                  </a:cxn>
                </a:cxnLst>
                <a:rect l="0" t="0" r="r" b="b"/>
                <a:pathLst>
                  <a:path w="270" h="472">
                    <a:moveTo>
                      <a:pt x="124" y="9"/>
                    </a:moveTo>
                    <a:lnTo>
                      <a:pt x="124" y="9"/>
                    </a:lnTo>
                    <a:lnTo>
                      <a:pt x="131" y="9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4" y="9"/>
                    </a:lnTo>
                    <a:lnTo>
                      <a:pt x="150" y="9"/>
                    </a:lnTo>
                    <a:lnTo>
                      <a:pt x="157" y="9"/>
                    </a:lnTo>
                    <a:lnTo>
                      <a:pt x="163" y="18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77" y="37"/>
                    </a:lnTo>
                    <a:lnTo>
                      <a:pt x="183" y="4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3" y="66"/>
                    </a:lnTo>
                    <a:lnTo>
                      <a:pt x="236" y="75"/>
                    </a:lnTo>
                    <a:lnTo>
                      <a:pt x="242" y="75"/>
                    </a:lnTo>
                    <a:lnTo>
                      <a:pt x="249" y="84"/>
                    </a:lnTo>
                    <a:lnTo>
                      <a:pt x="255" y="94"/>
                    </a:lnTo>
                    <a:lnTo>
                      <a:pt x="255" y="103"/>
                    </a:lnTo>
                    <a:lnTo>
                      <a:pt x="262" y="103"/>
                    </a:lnTo>
                    <a:lnTo>
                      <a:pt x="262" y="112"/>
                    </a:lnTo>
                    <a:lnTo>
                      <a:pt x="262" y="122"/>
                    </a:lnTo>
                    <a:lnTo>
                      <a:pt x="262" y="132"/>
                    </a:lnTo>
                    <a:lnTo>
                      <a:pt x="262" y="141"/>
                    </a:lnTo>
                    <a:lnTo>
                      <a:pt x="262" y="150"/>
                    </a:lnTo>
                    <a:lnTo>
                      <a:pt x="262" y="160"/>
                    </a:lnTo>
                    <a:lnTo>
                      <a:pt x="262" y="169"/>
                    </a:lnTo>
                    <a:lnTo>
                      <a:pt x="262" y="179"/>
                    </a:lnTo>
                    <a:lnTo>
                      <a:pt x="269" y="188"/>
                    </a:lnTo>
                    <a:lnTo>
                      <a:pt x="269" y="197"/>
                    </a:lnTo>
                    <a:lnTo>
                      <a:pt x="269" y="207"/>
                    </a:lnTo>
                    <a:lnTo>
                      <a:pt x="269" y="216"/>
                    </a:lnTo>
                    <a:lnTo>
                      <a:pt x="269" y="225"/>
                    </a:lnTo>
                    <a:lnTo>
                      <a:pt x="269" y="235"/>
                    </a:lnTo>
                    <a:lnTo>
                      <a:pt x="269" y="245"/>
                    </a:lnTo>
                    <a:lnTo>
                      <a:pt x="262" y="254"/>
                    </a:lnTo>
                    <a:lnTo>
                      <a:pt x="262" y="263"/>
                    </a:lnTo>
                    <a:lnTo>
                      <a:pt x="255" y="273"/>
                    </a:lnTo>
                    <a:lnTo>
                      <a:pt x="249" y="282"/>
                    </a:lnTo>
                    <a:lnTo>
                      <a:pt x="242" y="291"/>
                    </a:lnTo>
                    <a:lnTo>
                      <a:pt x="242" y="301"/>
                    </a:lnTo>
                    <a:lnTo>
                      <a:pt x="242" y="471"/>
                    </a:lnTo>
                    <a:lnTo>
                      <a:pt x="236" y="461"/>
                    </a:lnTo>
                    <a:lnTo>
                      <a:pt x="236" y="452"/>
                    </a:lnTo>
                    <a:lnTo>
                      <a:pt x="229" y="433"/>
                    </a:lnTo>
                    <a:lnTo>
                      <a:pt x="216" y="414"/>
                    </a:lnTo>
                    <a:lnTo>
                      <a:pt x="216" y="273"/>
                    </a:lnTo>
                    <a:lnTo>
                      <a:pt x="210" y="263"/>
                    </a:lnTo>
                    <a:lnTo>
                      <a:pt x="210" y="254"/>
                    </a:lnTo>
                    <a:lnTo>
                      <a:pt x="203" y="254"/>
                    </a:lnTo>
                    <a:lnTo>
                      <a:pt x="203" y="245"/>
                    </a:lnTo>
                    <a:lnTo>
                      <a:pt x="197" y="235"/>
                    </a:lnTo>
                    <a:lnTo>
                      <a:pt x="190" y="225"/>
                    </a:lnTo>
                    <a:lnTo>
                      <a:pt x="190" y="216"/>
                    </a:lnTo>
                    <a:lnTo>
                      <a:pt x="183" y="207"/>
                    </a:lnTo>
                    <a:lnTo>
                      <a:pt x="183" y="197"/>
                    </a:lnTo>
                    <a:lnTo>
                      <a:pt x="183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50"/>
                    </a:lnTo>
                    <a:lnTo>
                      <a:pt x="163" y="141"/>
                    </a:lnTo>
                    <a:lnTo>
                      <a:pt x="163" y="132"/>
                    </a:lnTo>
                    <a:lnTo>
                      <a:pt x="157" y="122"/>
                    </a:lnTo>
                    <a:lnTo>
                      <a:pt x="157" y="112"/>
                    </a:lnTo>
                    <a:lnTo>
                      <a:pt x="150" y="112"/>
                    </a:lnTo>
                    <a:lnTo>
                      <a:pt x="150" y="103"/>
                    </a:lnTo>
                    <a:lnTo>
                      <a:pt x="144" y="103"/>
                    </a:lnTo>
                    <a:lnTo>
                      <a:pt x="137" y="94"/>
                    </a:lnTo>
                    <a:lnTo>
                      <a:pt x="131" y="94"/>
                    </a:lnTo>
                    <a:lnTo>
                      <a:pt x="124" y="94"/>
                    </a:lnTo>
                    <a:lnTo>
                      <a:pt x="118" y="94"/>
                    </a:lnTo>
                    <a:lnTo>
                      <a:pt x="118" y="103"/>
                    </a:lnTo>
                    <a:lnTo>
                      <a:pt x="118" y="112"/>
                    </a:lnTo>
                    <a:lnTo>
                      <a:pt x="111" y="112"/>
                    </a:lnTo>
                    <a:lnTo>
                      <a:pt x="111" y="122"/>
                    </a:lnTo>
                    <a:lnTo>
                      <a:pt x="111" y="132"/>
                    </a:lnTo>
                    <a:lnTo>
                      <a:pt x="111" y="150"/>
                    </a:lnTo>
                    <a:lnTo>
                      <a:pt x="111" y="160"/>
                    </a:lnTo>
                    <a:lnTo>
                      <a:pt x="111" y="169"/>
                    </a:lnTo>
                    <a:lnTo>
                      <a:pt x="111" y="188"/>
                    </a:lnTo>
                    <a:lnTo>
                      <a:pt x="111" y="197"/>
                    </a:lnTo>
                    <a:lnTo>
                      <a:pt x="111" y="207"/>
                    </a:lnTo>
                    <a:lnTo>
                      <a:pt x="111" y="225"/>
                    </a:lnTo>
                    <a:lnTo>
                      <a:pt x="111" y="235"/>
                    </a:lnTo>
                    <a:lnTo>
                      <a:pt x="111" y="254"/>
                    </a:lnTo>
                    <a:lnTo>
                      <a:pt x="105" y="263"/>
                    </a:lnTo>
                    <a:lnTo>
                      <a:pt x="105" y="273"/>
                    </a:lnTo>
                    <a:lnTo>
                      <a:pt x="105" y="282"/>
                    </a:lnTo>
                    <a:lnTo>
                      <a:pt x="98" y="291"/>
                    </a:lnTo>
                    <a:lnTo>
                      <a:pt x="98" y="301"/>
                    </a:lnTo>
                    <a:lnTo>
                      <a:pt x="91" y="310"/>
                    </a:lnTo>
                    <a:lnTo>
                      <a:pt x="85" y="320"/>
                    </a:lnTo>
                    <a:lnTo>
                      <a:pt x="85" y="329"/>
                    </a:lnTo>
                    <a:lnTo>
                      <a:pt x="78" y="329"/>
                    </a:lnTo>
                    <a:lnTo>
                      <a:pt x="71" y="338"/>
                    </a:lnTo>
                    <a:lnTo>
                      <a:pt x="65" y="338"/>
                    </a:lnTo>
                    <a:lnTo>
                      <a:pt x="65" y="348"/>
                    </a:lnTo>
                    <a:lnTo>
                      <a:pt x="58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2" y="386"/>
                    </a:lnTo>
                    <a:lnTo>
                      <a:pt x="45" y="395"/>
                    </a:lnTo>
                    <a:lnTo>
                      <a:pt x="39" y="414"/>
                    </a:lnTo>
                    <a:lnTo>
                      <a:pt x="26" y="433"/>
                    </a:lnTo>
                    <a:lnTo>
                      <a:pt x="19" y="442"/>
                    </a:lnTo>
                    <a:lnTo>
                      <a:pt x="13" y="452"/>
                    </a:lnTo>
                    <a:lnTo>
                      <a:pt x="0" y="461"/>
                    </a:lnTo>
                    <a:lnTo>
                      <a:pt x="6" y="452"/>
                    </a:lnTo>
                    <a:lnTo>
                      <a:pt x="13" y="442"/>
                    </a:lnTo>
                    <a:lnTo>
                      <a:pt x="19" y="433"/>
                    </a:lnTo>
                    <a:lnTo>
                      <a:pt x="19" y="414"/>
                    </a:lnTo>
                    <a:lnTo>
                      <a:pt x="26" y="404"/>
                    </a:lnTo>
                    <a:lnTo>
                      <a:pt x="26" y="395"/>
                    </a:lnTo>
                    <a:lnTo>
                      <a:pt x="26" y="386"/>
                    </a:lnTo>
                    <a:lnTo>
                      <a:pt x="32" y="376"/>
                    </a:lnTo>
                    <a:lnTo>
                      <a:pt x="32" y="358"/>
                    </a:lnTo>
                    <a:lnTo>
                      <a:pt x="32" y="338"/>
                    </a:lnTo>
                    <a:lnTo>
                      <a:pt x="32" y="329"/>
                    </a:lnTo>
                    <a:lnTo>
                      <a:pt x="32" y="310"/>
                    </a:lnTo>
                    <a:lnTo>
                      <a:pt x="32" y="291"/>
                    </a:lnTo>
                    <a:lnTo>
                      <a:pt x="32" y="282"/>
                    </a:lnTo>
                    <a:lnTo>
                      <a:pt x="32" y="273"/>
                    </a:lnTo>
                    <a:lnTo>
                      <a:pt x="32" y="254"/>
                    </a:lnTo>
                    <a:lnTo>
                      <a:pt x="32" y="245"/>
                    </a:lnTo>
                    <a:lnTo>
                      <a:pt x="32" y="235"/>
                    </a:lnTo>
                    <a:lnTo>
                      <a:pt x="39" y="225"/>
                    </a:lnTo>
                    <a:lnTo>
                      <a:pt x="39" y="216"/>
                    </a:lnTo>
                    <a:lnTo>
                      <a:pt x="45" y="207"/>
                    </a:lnTo>
                    <a:lnTo>
                      <a:pt x="45" y="197"/>
                    </a:lnTo>
                    <a:lnTo>
                      <a:pt x="52" y="188"/>
                    </a:lnTo>
                    <a:lnTo>
                      <a:pt x="52" y="179"/>
                    </a:lnTo>
                    <a:lnTo>
                      <a:pt x="52" y="169"/>
                    </a:lnTo>
                    <a:lnTo>
                      <a:pt x="52" y="160"/>
                    </a:lnTo>
                    <a:lnTo>
                      <a:pt x="52" y="150"/>
                    </a:lnTo>
                    <a:lnTo>
                      <a:pt x="45" y="141"/>
                    </a:lnTo>
                    <a:lnTo>
                      <a:pt x="39" y="13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32" y="84"/>
                    </a:lnTo>
                    <a:lnTo>
                      <a:pt x="39" y="75"/>
                    </a:lnTo>
                    <a:lnTo>
                      <a:pt x="39" y="66"/>
                    </a:lnTo>
                    <a:lnTo>
                      <a:pt x="45" y="66"/>
                    </a:lnTo>
                    <a:lnTo>
                      <a:pt x="45" y="56"/>
                    </a:lnTo>
                    <a:lnTo>
                      <a:pt x="52" y="56"/>
                    </a:lnTo>
                    <a:lnTo>
                      <a:pt x="58" y="46"/>
                    </a:lnTo>
                    <a:lnTo>
                      <a:pt x="65" y="46"/>
                    </a:lnTo>
                    <a:lnTo>
                      <a:pt x="65" y="37"/>
                    </a:lnTo>
                    <a:lnTo>
                      <a:pt x="71" y="28"/>
                    </a:lnTo>
                    <a:lnTo>
                      <a:pt x="71" y="18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18" y="9"/>
                    </a:lnTo>
                    <a:lnTo>
                      <a:pt x="98" y="28"/>
                    </a:lnTo>
                    <a:lnTo>
                      <a:pt x="105" y="28"/>
                    </a:lnTo>
                    <a:lnTo>
                      <a:pt x="105" y="18"/>
                    </a:lnTo>
                    <a:lnTo>
                      <a:pt x="111" y="18"/>
                    </a:lnTo>
                    <a:lnTo>
                      <a:pt x="118" y="9"/>
                    </a:lnTo>
                    <a:lnTo>
                      <a:pt x="124" y="9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Freeform 407"/>
              <p:cNvSpPr>
                <a:spLocks/>
              </p:cNvSpPr>
              <p:nvPr/>
            </p:nvSpPr>
            <p:spPr bwMode="auto">
              <a:xfrm>
                <a:off x="1023" y="1649"/>
                <a:ext cx="149" cy="49"/>
              </a:xfrm>
              <a:custGeom>
                <a:avLst/>
                <a:gdLst/>
                <a:ahLst/>
                <a:cxnLst>
                  <a:cxn ang="0">
                    <a:pos x="166" y="38"/>
                  </a:cxn>
                  <a:cxn ang="0">
                    <a:pos x="146" y="28"/>
                  </a:cxn>
                  <a:cxn ang="0">
                    <a:pos x="139" y="19"/>
                  </a:cxn>
                  <a:cxn ang="0">
                    <a:pos x="132" y="9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19" y="0"/>
                  </a:cxn>
                  <a:cxn ang="0">
                    <a:pos x="112" y="0"/>
                  </a:cxn>
                  <a:cxn ang="0">
                    <a:pos x="112" y="9"/>
                  </a:cxn>
                  <a:cxn ang="0">
                    <a:pos x="106" y="9"/>
                  </a:cxn>
                  <a:cxn ang="0">
                    <a:pos x="106" y="19"/>
                  </a:cxn>
                  <a:cxn ang="0">
                    <a:pos x="99" y="19"/>
                  </a:cxn>
                  <a:cxn ang="0">
                    <a:pos x="92" y="28"/>
                  </a:cxn>
                  <a:cxn ang="0">
                    <a:pos x="86" y="28"/>
                  </a:cxn>
                  <a:cxn ang="0">
                    <a:pos x="79" y="28"/>
                  </a:cxn>
                  <a:cxn ang="0">
                    <a:pos x="73" y="28"/>
                  </a:cxn>
                  <a:cxn ang="0">
                    <a:pos x="59" y="28"/>
                  </a:cxn>
                  <a:cxn ang="0">
                    <a:pos x="53" y="19"/>
                  </a:cxn>
                  <a:cxn ang="0">
                    <a:pos x="39" y="19"/>
                  </a:cxn>
                  <a:cxn ang="0">
                    <a:pos x="26" y="19"/>
                  </a:cxn>
                  <a:cxn ang="0">
                    <a:pos x="19" y="28"/>
                  </a:cxn>
                  <a:cxn ang="0">
                    <a:pos x="13" y="28"/>
                  </a:cxn>
                  <a:cxn ang="0">
                    <a:pos x="6" y="38"/>
                  </a:cxn>
                  <a:cxn ang="0">
                    <a:pos x="0" y="48"/>
                  </a:cxn>
                </a:cxnLst>
                <a:rect l="0" t="0" r="r" b="b"/>
                <a:pathLst>
                  <a:path w="167" h="49">
                    <a:moveTo>
                      <a:pt x="166" y="38"/>
                    </a:moveTo>
                    <a:lnTo>
                      <a:pt x="146" y="28"/>
                    </a:lnTo>
                    <a:lnTo>
                      <a:pt x="139" y="19"/>
                    </a:lnTo>
                    <a:lnTo>
                      <a:pt x="132" y="9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9" y="0"/>
                    </a:lnTo>
                    <a:lnTo>
                      <a:pt x="112" y="0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6" y="19"/>
                    </a:lnTo>
                    <a:lnTo>
                      <a:pt x="99" y="19"/>
                    </a:lnTo>
                    <a:lnTo>
                      <a:pt x="92" y="28"/>
                    </a:lnTo>
                    <a:lnTo>
                      <a:pt x="86" y="28"/>
                    </a:lnTo>
                    <a:lnTo>
                      <a:pt x="79" y="28"/>
                    </a:lnTo>
                    <a:lnTo>
                      <a:pt x="73" y="28"/>
                    </a:lnTo>
                    <a:lnTo>
                      <a:pt x="59" y="28"/>
                    </a:lnTo>
                    <a:lnTo>
                      <a:pt x="53" y="19"/>
                    </a:lnTo>
                    <a:lnTo>
                      <a:pt x="39" y="19"/>
                    </a:lnTo>
                    <a:lnTo>
                      <a:pt x="26" y="19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6" y="3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Freeform 408"/>
              <p:cNvSpPr>
                <a:spLocks/>
              </p:cNvSpPr>
              <p:nvPr/>
            </p:nvSpPr>
            <p:spPr bwMode="auto">
              <a:xfrm>
                <a:off x="1118" y="1677"/>
                <a:ext cx="78" cy="231"/>
              </a:xfrm>
              <a:custGeom>
                <a:avLst/>
                <a:gdLst/>
                <a:ahLst/>
                <a:cxnLst>
                  <a:cxn ang="0">
                    <a:pos x="87" y="230"/>
                  </a:cxn>
                  <a:cxn ang="0">
                    <a:pos x="87" y="210"/>
                  </a:cxn>
                  <a:cxn ang="0">
                    <a:pos x="87" y="192"/>
                  </a:cxn>
                  <a:cxn ang="0">
                    <a:pos x="87" y="182"/>
                  </a:cxn>
                  <a:cxn ang="0">
                    <a:pos x="87" y="172"/>
                  </a:cxn>
                  <a:cxn ang="0">
                    <a:pos x="87" y="163"/>
                  </a:cxn>
                  <a:cxn ang="0">
                    <a:pos x="87" y="153"/>
                  </a:cxn>
                  <a:cxn ang="0">
                    <a:pos x="87" y="143"/>
                  </a:cxn>
                  <a:cxn ang="0">
                    <a:pos x="87" y="133"/>
                  </a:cxn>
                  <a:cxn ang="0">
                    <a:pos x="80" y="124"/>
                  </a:cxn>
                  <a:cxn ang="0">
                    <a:pos x="80" y="115"/>
                  </a:cxn>
                  <a:cxn ang="0">
                    <a:pos x="73" y="105"/>
                  </a:cxn>
                  <a:cxn ang="0">
                    <a:pos x="73" y="96"/>
                  </a:cxn>
                  <a:cxn ang="0">
                    <a:pos x="53" y="66"/>
                  </a:cxn>
                  <a:cxn ang="0">
                    <a:pos x="33" y="29"/>
                  </a:cxn>
                  <a:cxn ang="0">
                    <a:pos x="20" y="19"/>
                  </a:cxn>
                  <a:cxn ang="0">
                    <a:pos x="13" y="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88" h="231">
                    <a:moveTo>
                      <a:pt x="87" y="230"/>
                    </a:moveTo>
                    <a:lnTo>
                      <a:pt x="87" y="210"/>
                    </a:lnTo>
                    <a:lnTo>
                      <a:pt x="87" y="192"/>
                    </a:lnTo>
                    <a:lnTo>
                      <a:pt x="87" y="182"/>
                    </a:lnTo>
                    <a:lnTo>
                      <a:pt x="87" y="172"/>
                    </a:lnTo>
                    <a:lnTo>
                      <a:pt x="87" y="163"/>
                    </a:lnTo>
                    <a:lnTo>
                      <a:pt x="87" y="153"/>
                    </a:lnTo>
                    <a:lnTo>
                      <a:pt x="87" y="143"/>
                    </a:lnTo>
                    <a:lnTo>
                      <a:pt x="87" y="133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5"/>
                    </a:lnTo>
                    <a:lnTo>
                      <a:pt x="73" y="96"/>
                    </a:lnTo>
                    <a:lnTo>
                      <a:pt x="53" y="66"/>
                    </a:lnTo>
                    <a:lnTo>
                      <a:pt x="33" y="29"/>
                    </a:lnTo>
                    <a:lnTo>
                      <a:pt x="20" y="1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Freeform 409"/>
              <p:cNvSpPr>
                <a:spLocks/>
              </p:cNvSpPr>
              <p:nvPr/>
            </p:nvSpPr>
            <p:spPr bwMode="auto">
              <a:xfrm>
                <a:off x="1017" y="1688"/>
                <a:ext cx="54" cy="344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53" y="9"/>
                  </a:cxn>
                  <a:cxn ang="0">
                    <a:pos x="46" y="19"/>
                  </a:cxn>
                  <a:cxn ang="0">
                    <a:pos x="46" y="28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76"/>
                  </a:cxn>
                  <a:cxn ang="0">
                    <a:pos x="53" y="85"/>
                  </a:cxn>
                  <a:cxn ang="0">
                    <a:pos x="53" y="95"/>
                  </a:cxn>
                  <a:cxn ang="0">
                    <a:pos x="53" y="104"/>
                  </a:cxn>
                  <a:cxn ang="0">
                    <a:pos x="53" y="114"/>
                  </a:cxn>
                  <a:cxn ang="0">
                    <a:pos x="53" y="123"/>
                  </a:cxn>
                  <a:cxn ang="0">
                    <a:pos x="53" y="133"/>
                  </a:cxn>
                  <a:cxn ang="0">
                    <a:pos x="46" y="142"/>
                  </a:cxn>
                  <a:cxn ang="0">
                    <a:pos x="46" y="162"/>
                  </a:cxn>
                  <a:cxn ang="0">
                    <a:pos x="40" y="180"/>
                  </a:cxn>
                  <a:cxn ang="0">
                    <a:pos x="40" y="200"/>
                  </a:cxn>
                  <a:cxn ang="0">
                    <a:pos x="33" y="219"/>
                  </a:cxn>
                  <a:cxn ang="0">
                    <a:pos x="33" y="228"/>
                  </a:cxn>
                  <a:cxn ang="0">
                    <a:pos x="26" y="238"/>
                  </a:cxn>
                  <a:cxn ang="0">
                    <a:pos x="26" y="247"/>
                  </a:cxn>
                  <a:cxn ang="0">
                    <a:pos x="20" y="247"/>
                  </a:cxn>
                  <a:cxn ang="0">
                    <a:pos x="20" y="257"/>
                  </a:cxn>
                  <a:cxn ang="0">
                    <a:pos x="20" y="266"/>
                  </a:cxn>
                  <a:cxn ang="0">
                    <a:pos x="20" y="276"/>
                  </a:cxn>
                  <a:cxn ang="0">
                    <a:pos x="0" y="343"/>
                  </a:cxn>
                </a:cxnLst>
                <a:rect l="0" t="0" r="r" b="b"/>
                <a:pathLst>
                  <a:path w="61" h="344">
                    <a:moveTo>
                      <a:pt x="60" y="0"/>
                    </a:moveTo>
                    <a:lnTo>
                      <a:pt x="53" y="0"/>
                    </a:lnTo>
                    <a:lnTo>
                      <a:pt x="53" y="9"/>
                    </a:lnTo>
                    <a:lnTo>
                      <a:pt x="46" y="19"/>
                    </a:lnTo>
                    <a:lnTo>
                      <a:pt x="46" y="28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95"/>
                    </a:lnTo>
                    <a:lnTo>
                      <a:pt x="53" y="104"/>
                    </a:lnTo>
                    <a:lnTo>
                      <a:pt x="53" y="114"/>
                    </a:lnTo>
                    <a:lnTo>
                      <a:pt x="53" y="123"/>
                    </a:lnTo>
                    <a:lnTo>
                      <a:pt x="53" y="133"/>
                    </a:lnTo>
                    <a:lnTo>
                      <a:pt x="46" y="142"/>
                    </a:lnTo>
                    <a:lnTo>
                      <a:pt x="46" y="162"/>
                    </a:lnTo>
                    <a:lnTo>
                      <a:pt x="40" y="180"/>
                    </a:lnTo>
                    <a:lnTo>
                      <a:pt x="40" y="200"/>
                    </a:lnTo>
                    <a:lnTo>
                      <a:pt x="33" y="219"/>
                    </a:lnTo>
                    <a:lnTo>
                      <a:pt x="33" y="228"/>
                    </a:lnTo>
                    <a:lnTo>
                      <a:pt x="26" y="238"/>
                    </a:lnTo>
                    <a:lnTo>
                      <a:pt x="26" y="247"/>
                    </a:lnTo>
                    <a:lnTo>
                      <a:pt x="20" y="247"/>
                    </a:lnTo>
                    <a:lnTo>
                      <a:pt x="20" y="257"/>
                    </a:lnTo>
                    <a:lnTo>
                      <a:pt x="20" y="266"/>
                    </a:lnTo>
                    <a:lnTo>
                      <a:pt x="20" y="276"/>
                    </a:lnTo>
                    <a:lnTo>
                      <a:pt x="0" y="343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Freeform 410"/>
              <p:cNvSpPr>
                <a:spLocks/>
              </p:cNvSpPr>
              <p:nvPr/>
            </p:nvSpPr>
            <p:spPr bwMode="auto">
              <a:xfrm>
                <a:off x="1304" y="1764"/>
                <a:ext cx="264" cy="471"/>
              </a:xfrm>
              <a:custGeom>
                <a:avLst/>
                <a:gdLst/>
                <a:ahLst/>
                <a:cxnLst>
                  <a:cxn ang="0">
                    <a:pos x="6" y="188"/>
                  </a:cxn>
                  <a:cxn ang="0">
                    <a:pos x="20" y="178"/>
                  </a:cxn>
                  <a:cxn ang="0">
                    <a:pos x="26" y="160"/>
                  </a:cxn>
                  <a:cxn ang="0">
                    <a:pos x="26" y="131"/>
                  </a:cxn>
                  <a:cxn ang="0">
                    <a:pos x="26" y="84"/>
                  </a:cxn>
                  <a:cxn ang="0">
                    <a:pos x="33" y="56"/>
                  </a:cxn>
                  <a:cxn ang="0">
                    <a:pos x="46" y="28"/>
                  </a:cxn>
                  <a:cxn ang="0">
                    <a:pos x="65" y="9"/>
                  </a:cxn>
                  <a:cxn ang="0">
                    <a:pos x="78" y="0"/>
                  </a:cxn>
                  <a:cxn ang="0">
                    <a:pos x="98" y="0"/>
                  </a:cxn>
                  <a:cxn ang="0">
                    <a:pos x="118" y="9"/>
                  </a:cxn>
                  <a:cxn ang="0">
                    <a:pos x="138" y="28"/>
                  </a:cxn>
                  <a:cxn ang="0">
                    <a:pos x="144" y="46"/>
                  </a:cxn>
                  <a:cxn ang="0">
                    <a:pos x="157" y="65"/>
                  </a:cxn>
                  <a:cxn ang="0">
                    <a:pos x="164" y="94"/>
                  </a:cxn>
                  <a:cxn ang="0">
                    <a:pos x="170" y="131"/>
                  </a:cxn>
                  <a:cxn ang="0">
                    <a:pos x="177" y="169"/>
                  </a:cxn>
                  <a:cxn ang="0">
                    <a:pos x="190" y="188"/>
                  </a:cxn>
                  <a:cxn ang="0">
                    <a:pos x="204" y="206"/>
                  </a:cxn>
                  <a:cxn ang="0">
                    <a:pos x="217" y="235"/>
                  </a:cxn>
                  <a:cxn ang="0">
                    <a:pos x="217" y="263"/>
                  </a:cxn>
                  <a:cxn ang="0">
                    <a:pos x="223" y="300"/>
                  </a:cxn>
                  <a:cxn ang="0">
                    <a:pos x="230" y="338"/>
                  </a:cxn>
                  <a:cxn ang="0">
                    <a:pos x="243" y="385"/>
                  </a:cxn>
                  <a:cxn ang="0">
                    <a:pos x="249" y="413"/>
                  </a:cxn>
                  <a:cxn ang="0">
                    <a:pos x="269" y="441"/>
                  </a:cxn>
                  <a:cxn ang="0">
                    <a:pos x="289" y="470"/>
                  </a:cxn>
                  <a:cxn ang="0">
                    <a:pos x="282" y="470"/>
                  </a:cxn>
                  <a:cxn ang="0">
                    <a:pos x="256" y="441"/>
                  </a:cxn>
                  <a:cxn ang="0">
                    <a:pos x="223" y="404"/>
                  </a:cxn>
                  <a:cxn ang="0">
                    <a:pos x="197" y="366"/>
                  </a:cxn>
                  <a:cxn ang="0">
                    <a:pos x="183" y="338"/>
                  </a:cxn>
                  <a:cxn ang="0">
                    <a:pos x="170" y="309"/>
                  </a:cxn>
                  <a:cxn ang="0">
                    <a:pos x="164" y="281"/>
                  </a:cxn>
                  <a:cxn ang="0">
                    <a:pos x="164" y="253"/>
                  </a:cxn>
                  <a:cxn ang="0">
                    <a:pos x="157" y="225"/>
                  </a:cxn>
                  <a:cxn ang="0">
                    <a:pos x="144" y="216"/>
                  </a:cxn>
                  <a:cxn ang="0">
                    <a:pos x="125" y="197"/>
                  </a:cxn>
                  <a:cxn ang="0">
                    <a:pos x="98" y="160"/>
                  </a:cxn>
                  <a:cxn ang="0">
                    <a:pos x="85" y="122"/>
                  </a:cxn>
                  <a:cxn ang="0">
                    <a:pos x="65" y="112"/>
                  </a:cxn>
                  <a:cxn ang="0">
                    <a:pos x="52" y="122"/>
                  </a:cxn>
                  <a:cxn ang="0">
                    <a:pos x="33" y="140"/>
                  </a:cxn>
                  <a:cxn ang="0">
                    <a:pos x="26" y="169"/>
                  </a:cxn>
                  <a:cxn ang="0">
                    <a:pos x="6" y="188"/>
                  </a:cxn>
                </a:cxnLst>
                <a:rect l="0" t="0" r="r" b="b"/>
                <a:pathLst>
                  <a:path w="297" h="471">
                    <a:moveTo>
                      <a:pt x="0" y="188"/>
                    </a:moveTo>
                    <a:lnTo>
                      <a:pt x="0" y="188"/>
                    </a:lnTo>
                    <a:lnTo>
                      <a:pt x="6" y="188"/>
                    </a:lnTo>
                    <a:lnTo>
                      <a:pt x="13" y="188"/>
                    </a:lnTo>
                    <a:lnTo>
                      <a:pt x="13" y="178"/>
                    </a:lnTo>
                    <a:lnTo>
                      <a:pt x="20" y="178"/>
                    </a:lnTo>
                    <a:lnTo>
                      <a:pt x="20" y="169"/>
                    </a:lnTo>
                    <a:lnTo>
                      <a:pt x="20" y="160"/>
                    </a:lnTo>
                    <a:lnTo>
                      <a:pt x="26" y="160"/>
                    </a:lnTo>
                    <a:lnTo>
                      <a:pt x="26" y="150"/>
                    </a:lnTo>
                    <a:lnTo>
                      <a:pt x="26" y="140"/>
                    </a:lnTo>
                    <a:lnTo>
                      <a:pt x="26" y="131"/>
                    </a:lnTo>
                    <a:lnTo>
                      <a:pt x="26" y="122"/>
                    </a:lnTo>
                    <a:lnTo>
                      <a:pt x="20" y="103"/>
                    </a:lnTo>
                    <a:lnTo>
                      <a:pt x="26" y="84"/>
                    </a:lnTo>
                    <a:lnTo>
                      <a:pt x="26" y="74"/>
                    </a:lnTo>
                    <a:lnTo>
                      <a:pt x="26" y="65"/>
                    </a:lnTo>
                    <a:lnTo>
                      <a:pt x="33" y="56"/>
                    </a:lnTo>
                    <a:lnTo>
                      <a:pt x="33" y="46"/>
                    </a:lnTo>
                    <a:lnTo>
                      <a:pt x="39" y="37"/>
                    </a:lnTo>
                    <a:lnTo>
                      <a:pt x="46" y="28"/>
                    </a:lnTo>
                    <a:lnTo>
                      <a:pt x="52" y="18"/>
                    </a:lnTo>
                    <a:lnTo>
                      <a:pt x="59" y="9"/>
                    </a:lnTo>
                    <a:lnTo>
                      <a:pt x="65" y="9"/>
                    </a:lnTo>
                    <a:lnTo>
                      <a:pt x="72" y="9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9"/>
                    </a:lnTo>
                    <a:lnTo>
                      <a:pt x="112" y="9"/>
                    </a:lnTo>
                    <a:lnTo>
                      <a:pt x="118" y="9"/>
                    </a:lnTo>
                    <a:lnTo>
                      <a:pt x="125" y="18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38" y="37"/>
                    </a:lnTo>
                    <a:lnTo>
                      <a:pt x="144" y="37"/>
                    </a:lnTo>
                    <a:lnTo>
                      <a:pt x="144" y="46"/>
                    </a:lnTo>
                    <a:lnTo>
                      <a:pt x="151" y="46"/>
                    </a:lnTo>
                    <a:lnTo>
                      <a:pt x="151" y="56"/>
                    </a:lnTo>
                    <a:lnTo>
                      <a:pt x="157" y="65"/>
                    </a:lnTo>
                    <a:lnTo>
                      <a:pt x="157" y="74"/>
                    </a:lnTo>
                    <a:lnTo>
                      <a:pt x="164" y="84"/>
                    </a:lnTo>
                    <a:lnTo>
                      <a:pt x="164" y="94"/>
                    </a:lnTo>
                    <a:lnTo>
                      <a:pt x="164" y="112"/>
                    </a:lnTo>
                    <a:lnTo>
                      <a:pt x="170" y="122"/>
                    </a:lnTo>
                    <a:lnTo>
                      <a:pt x="170" y="131"/>
                    </a:lnTo>
                    <a:lnTo>
                      <a:pt x="170" y="150"/>
                    </a:lnTo>
                    <a:lnTo>
                      <a:pt x="177" y="160"/>
                    </a:lnTo>
                    <a:lnTo>
                      <a:pt x="177" y="169"/>
                    </a:lnTo>
                    <a:lnTo>
                      <a:pt x="183" y="178"/>
                    </a:lnTo>
                    <a:lnTo>
                      <a:pt x="190" y="178"/>
                    </a:lnTo>
                    <a:lnTo>
                      <a:pt x="190" y="188"/>
                    </a:lnTo>
                    <a:lnTo>
                      <a:pt x="197" y="188"/>
                    </a:lnTo>
                    <a:lnTo>
                      <a:pt x="204" y="197"/>
                    </a:lnTo>
                    <a:lnTo>
                      <a:pt x="204" y="206"/>
                    </a:lnTo>
                    <a:lnTo>
                      <a:pt x="210" y="216"/>
                    </a:lnTo>
                    <a:lnTo>
                      <a:pt x="210" y="225"/>
                    </a:lnTo>
                    <a:lnTo>
                      <a:pt x="217" y="235"/>
                    </a:lnTo>
                    <a:lnTo>
                      <a:pt x="217" y="244"/>
                    </a:lnTo>
                    <a:lnTo>
                      <a:pt x="217" y="253"/>
                    </a:lnTo>
                    <a:lnTo>
                      <a:pt x="217" y="263"/>
                    </a:lnTo>
                    <a:lnTo>
                      <a:pt x="223" y="281"/>
                    </a:lnTo>
                    <a:lnTo>
                      <a:pt x="223" y="291"/>
                    </a:lnTo>
                    <a:lnTo>
                      <a:pt x="223" y="300"/>
                    </a:lnTo>
                    <a:lnTo>
                      <a:pt x="223" y="319"/>
                    </a:lnTo>
                    <a:lnTo>
                      <a:pt x="223" y="329"/>
                    </a:lnTo>
                    <a:lnTo>
                      <a:pt x="230" y="338"/>
                    </a:lnTo>
                    <a:lnTo>
                      <a:pt x="230" y="347"/>
                    </a:lnTo>
                    <a:lnTo>
                      <a:pt x="236" y="366"/>
                    </a:lnTo>
                    <a:lnTo>
                      <a:pt x="243" y="385"/>
                    </a:lnTo>
                    <a:lnTo>
                      <a:pt x="243" y="395"/>
                    </a:lnTo>
                    <a:lnTo>
                      <a:pt x="249" y="404"/>
                    </a:lnTo>
                    <a:lnTo>
                      <a:pt x="249" y="413"/>
                    </a:lnTo>
                    <a:lnTo>
                      <a:pt x="256" y="423"/>
                    </a:lnTo>
                    <a:lnTo>
                      <a:pt x="262" y="432"/>
                    </a:lnTo>
                    <a:lnTo>
                      <a:pt x="269" y="441"/>
                    </a:lnTo>
                    <a:lnTo>
                      <a:pt x="275" y="451"/>
                    </a:lnTo>
                    <a:lnTo>
                      <a:pt x="282" y="460"/>
                    </a:lnTo>
                    <a:lnTo>
                      <a:pt x="289" y="470"/>
                    </a:lnTo>
                    <a:lnTo>
                      <a:pt x="296" y="470"/>
                    </a:lnTo>
                    <a:lnTo>
                      <a:pt x="289" y="470"/>
                    </a:lnTo>
                    <a:lnTo>
                      <a:pt x="282" y="470"/>
                    </a:lnTo>
                    <a:lnTo>
                      <a:pt x="269" y="460"/>
                    </a:lnTo>
                    <a:lnTo>
                      <a:pt x="262" y="451"/>
                    </a:lnTo>
                    <a:lnTo>
                      <a:pt x="256" y="441"/>
                    </a:lnTo>
                    <a:lnTo>
                      <a:pt x="243" y="432"/>
                    </a:lnTo>
                    <a:lnTo>
                      <a:pt x="230" y="413"/>
                    </a:lnTo>
                    <a:lnTo>
                      <a:pt x="223" y="404"/>
                    </a:lnTo>
                    <a:lnTo>
                      <a:pt x="210" y="385"/>
                    </a:lnTo>
                    <a:lnTo>
                      <a:pt x="204" y="375"/>
                    </a:lnTo>
                    <a:lnTo>
                      <a:pt x="197" y="366"/>
                    </a:lnTo>
                    <a:lnTo>
                      <a:pt x="197" y="357"/>
                    </a:lnTo>
                    <a:lnTo>
                      <a:pt x="190" y="347"/>
                    </a:lnTo>
                    <a:lnTo>
                      <a:pt x="183" y="338"/>
                    </a:lnTo>
                    <a:lnTo>
                      <a:pt x="177" y="329"/>
                    </a:lnTo>
                    <a:lnTo>
                      <a:pt x="177" y="319"/>
                    </a:lnTo>
                    <a:lnTo>
                      <a:pt x="170" y="309"/>
                    </a:lnTo>
                    <a:lnTo>
                      <a:pt x="170" y="300"/>
                    </a:lnTo>
                    <a:lnTo>
                      <a:pt x="170" y="291"/>
                    </a:lnTo>
                    <a:lnTo>
                      <a:pt x="164" y="281"/>
                    </a:lnTo>
                    <a:lnTo>
                      <a:pt x="164" y="272"/>
                    </a:lnTo>
                    <a:lnTo>
                      <a:pt x="164" y="263"/>
                    </a:lnTo>
                    <a:lnTo>
                      <a:pt x="164" y="253"/>
                    </a:lnTo>
                    <a:lnTo>
                      <a:pt x="164" y="244"/>
                    </a:lnTo>
                    <a:lnTo>
                      <a:pt x="157" y="235"/>
                    </a:lnTo>
                    <a:lnTo>
                      <a:pt x="157" y="225"/>
                    </a:lnTo>
                    <a:lnTo>
                      <a:pt x="151" y="225"/>
                    </a:lnTo>
                    <a:lnTo>
                      <a:pt x="151" y="216"/>
                    </a:lnTo>
                    <a:lnTo>
                      <a:pt x="144" y="216"/>
                    </a:lnTo>
                    <a:lnTo>
                      <a:pt x="138" y="216"/>
                    </a:lnTo>
                    <a:lnTo>
                      <a:pt x="131" y="206"/>
                    </a:lnTo>
                    <a:lnTo>
                      <a:pt x="125" y="197"/>
                    </a:lnTo>
                    <a:lnTo>
                      <a:pt x="118" y="188"/>
                    </a:lnTo>
                    <a:lnTo>
                      <a:pt x="112" y="178"/>
                    </a:lnTo>
                    <a:lnTo>
                      <a:pt x="98" y="160"/>
                    </a:lnTo>
                    <a:lnTo>
                      <a:pt x="91" y="131"/>
                    </a:lnTo>
                    <a:lnTo>
                      <a:pt x="85" y="131"/>
                    </a:lnTo>
                    <a:lnTo>
                      <a:pt x="85" y="122"/>
                    </a:lnTo>
                    <a:lnTo>
                      <a:pt x="78" y="122"/>
                    </a:lnTo>
                    <a:lnTo>
                      <a:pt x="72" y="112"/>
                    </a:lnTo>
                    <a:lnTo>
                      <a:pt x="65" y="112"/>
                    </a:lnTo>
                    <a:lnTo>
                      <a:pt x="59" y="112"/>
                    </a:lnTo>
                    <a:lnTo>
                      <a:pt x="52" y="112"/>
                    </a:lnTo>
                    <a:lnTo>
                      <a:pt x="52" y="122"/>
                    </a:lnTo>
                    <a:lnTo>
                      <a:pt x="46" y="122"/>
                    </a:lnTo>
                    <a:lnTo>
                      <a:pt x="39" y="131"/>
                    </a:lnTo>
                    <a:lnTo>
                      <a:pt x="33" y="140"/>
                    </a:lnTo>
                    <a:lnTo>
                      <a:pt x="33" y="150"/>
                    </a:lnTo>
                    <a:lnTo>
                      <a:pt x="33" y="160"/>
                    </a:lnTo>
                    <a:lnTo>
                      <a:pt x="26" y="169"/>
                    </a:lnTo>
                    <a:lnTo>
                      <a:pt x="20" y="178"/>
                    </a:lnTo>
                    <a:lnTo>
                      <a:pt x="13" y="188"/>
                    </a:lnTo>
                    <a:lnTo>
                      <a:pt x="6" y="188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Freeform 411"/>
              <p:cNvSpPr>
                <a:spLocks/>
              </p:cNvSpPr>
              <p:nvPr/>
            </p:nvSpPr>
            <p:spPr bwMode="auto">
              <a:xfrm>
                <a:off x="1250" y="1820"/>
                <a:ext cx="85" cy="129"/>
              </a:xfrm>
              <a:custGeom>
                <a:avLst/>
                <a:gdLst/>
                <a:ahLst/>
                <a:cxnLst>
                  <a:cxn ang="0">
                    <a:pos x="95" y="8"/>
                  </a:cxn>
                  <a:cxn ang="0">
                    <a:pos x="95" y="8"/>
                  </a:cxn>
                  <a:cxn ang="0">
                    <a:pos x="88" y="8"/>
                  </a:cxn>
                  <a:cxn ang="0">
                    <a:pos x="81" y="8"/>
                  </a:cxn>
                  <a:cxn ang="0">
                    <a:pos x="81" y="0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38" y="8"/>
                  </a:cxn>
                  <a:cxn ang="0">
                    <a:pos x="31" y="8"/>
                  </a:cxn>
                  <a:cxn ang="0">
                    <a:pos x="25" y="17"/>
                  </a:cxn>
                  <a:cxn ang="0">
                    <a:pos x="19" y="17"/>
                  </a:cxn>
                  <a:cxn ang="0">
                    <a:pos x="19" y="27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6" y="54"/>
                  </a:cxn>
                  <a:cxn ang="0">
                    <a:pos x="6" y="64"/>
                  </a:cxn>
                  <a:cxn ang="0">
                    <a:pos x="6" y="82"/>
                  </a:cxn>
                  <a:cxn ang="0">
                    <a:pos x="0" y="100"/>
                  </a:cxn>
                  <a:cxn ang="0">
                    <a:pos x="0" y="128"/>
                  </a:cxn>
                  <a:cxn ang="0">
                    <a:pos x="95" y="8"/>
                  </a:cxn>
                </a:cxnLst>
                <a:rect l="0" t="0" r="r" b="b"/>
                <a:pathLst>
                  <a:path w="96" h="129">
                    <a:moveTo>
                      <a:pt x="95" y="8"/>
                    </a:moveTo>
                    <a:lnTo>
                      <a:pt x="95" y="8"/>
                    </a:lnTo>
                    <a:lnTo>
                      <a:pt x="88" y="8"/>
                    </a:lnTo>
                    <a:lnTo>
                      <a:pt x="81" y="8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9" y="17"/>
                    </a:lnTo>
                    <a:lnTo>
                      <a:pt x="19" y="27"/>
                    </a:lnTo>
                    <a:lnTo>
                      <a:pt x="13" y="36"/>
                    </a:lnTo>
                    <a:lnTo>
                      <a:pt x="13" y="45"/>
                    </a:lnTo>
                    <a:lnTo>
                      <a:pt x="6" y="54"/>
                    </a:lnTo>
                    <a:lnTo>
                      <a:pt x="6" y="64"/>
                    </a:lnTo>
                    <a:lnTo>
                      <a:pt x="6" y="82"/>
                    </a:lnTo>
                    <a:lnTo>
                      <a:pt x="0" y="100"/>
                    </a:lnTo>
                    <a:lnTo>
                      <a:pt x="0" y="128"/>
                    </a:lnTo>
                    <a:lnTo>
                      <a:pt x="95" y="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Freeform 412"/>
              <p:cNvSpPr>
                <a:spLocks/>
              </p:cNvSpPr>
              <p:nvPr/>
            </p:nvSpPr>
            <p:spPr bwMode="auto">
              <a:xfrm>
                <a:off x="1190" y="1849"/>
                <a:ext cx="134" cy="309"/>
              </a:xfrm>
              <a:custGeom>
                <a:avLst/>
                <a:gdLst/>
                <a:ahLst/>
                <a:cxnLst>
                  <a:cxn ang="0">
                    <a:pos x="6" y="308"/>
                  </a:cxn>
                  <a:cxn ang="0">
                    <a:pos x="13" y="298"/>
                  </a:cxn>
                  <a:cxn ang="0">
                    <a:pos x="26" y="289"/>
                  </a:cxn>
                  <a:cxn ang="0">
                    <a:pos x="45" y="270"/>
                  </a:cxn>
                  <a:cxn ang="0">
                    <a:pos x="64" y="252"/>
                  </a:cxn>
                  <a:cxn ang="0">
                    <a:pos x="77" y="233"/>
                  </a:cxn>
                  <a:cxn ang="0">
                    <a:pos x="84" y="214"/>
                  </a:cxn>
                  <a:cxn ang="0">
                    <a:pos x="97" y="186"/>
                  </a:cxn>
                  <a:cxn ang="0">
                    <a:pos x="97" y="168"/>
                  </a:cxn>
                  <a:cxn ang="0">
                    <a:pos x="103" y="149"/>
                  </a:cxn>
                  <a:cxn ang="0">
                    <a:pos x="103" y="130"/>
                  </a:cxn>
                  <a:cxn ang="0">
                    <a:pos x="116" y="112"/>
                  </a:cxn>
                  <a:cxn ang="0">
                    <a:pos x="129" y="112"/>
                  </a:cxn>
                  <a:cxn ang="0">
                    <a:pos x="135" y="102"/>
                  </a:cxn>
                  <a:cxn ang="0">
                    <a:pos x="142" y="93"/>
                  </a:cxn>
                  <a:cxn ang="0">
                    <a:pos x="142" y="74"/>
                  </a:cxn>
                  <a:cxn ang="0">
                    <a:pos x="149" y="65"/>
                  </a:cxn>
                  <a:cxn ang="0">
                    <a:pos x="149" y="46"/>
                  </a:cxn>
                  <a:cxn ang="0">
                    <a:pos x="149" y="28"/>
                  </a:cxn>
                  <a:cxn ang="0">
                    <a:pos x="142" y="9"/>
                  </a:cxn>
                  <a:cxn ang="0">
                    <a:pos x="149" y="0"/>
                  </a:cxn>
                  <a:cxn ang="0">
                    <a:pos x="129" y="18"/>
                  </a:cxn>
                  <a:cxn ang="0">
                    <a:pos x="103" y="46"/>
                  </a:cxn>
                  <a:cxn ang="0">
                    <a:pos x="71" y="93"/>
                  </a:cxn>
                  <a:cxn ang="0">
                    <a:pos x="58" y="121"/>
                  </a:cxn>
                  <a:cxn ang="0">
                    <a:pos x="38" y="130"/>
                  </a:cxn>
                  <a:cxn ang="0">
                    <a:pos x="26" y="149"/>
                  </a:cxn>
                  <a:cxn ang="0">
                    <a:pos x="13" y="168"/>
                  </a:cxn>
                  <a:cxn ang="0">
                    <a:pos x="6" y="186"/>
                  </a:cxn>
                  <a:cxn ang="0">
                    <a:pos x="0" y="214"/>
                  </a:cxn>
                  <a:cxn ang="0">
                    <a:pos x="0" y="233"/>
                  </a:cxn>
                  <a:cxn ang="0">
                    <a:pos x="0" y="261"/>
                  </a:cxn>
                  <a:cxn ang="0">
                    <a:pos x="0" y="279"/>
                  </a:cxn>
                  <a:cxn ang="0">
                    <a:pos x="6" y="308"/>
                  </a:cxn>
                </a:cxnLst>
                <a:rect l="0" t="0" r="r" b="b"/>
                <a:pathLst>
                  <a:path w="150" h="309">
                    <a:moveTo>
                      <a:pt x="6" y="308"/>
                    </a:moveTo>
                    <a:lnTo>
                      <a:pt x="6" y="308"/>
                    </a:lnTo>
                    <a:lnTo>
                      <a:pt x="6" y="298"/>
                    </a:lnTo>
                    <a:lnTo>
                      <a:pt x="13" y="298"/>
                    </a:lnTo>
                    <a:lnTo>
                      <a:pt x="19" y="289"/>
                    </a:lnTo>
                    <a:lnTo>
                      <a:pt x="26" y="289"/>
                    </a:lnTo>
                    <a:lnTo>
                      <a:pt x="38" y="279"/>
                    </a:lnTo>
                    <a:lnTo>
                      <a:pt x="45" y="270"/>
                    </a:lnTo>
                    <a:lnTo>
                      <a:pt x="51" y="261"/>
                    </a:lnTo>
                    <a:lnTo>
                      <a:pt x="64" y="252"/>
                    </a:lnTo>
                    <a:lnTo>
                      <a:pt x="71" y="242"/>
                    </a:lnTo>
                    <a:lnTo>
                      <a:pt x="77" y="233"/>
                    </a:lnTo>
                    <a:lnTo>
                      <a:pt x="84" y="223"/>
                    </a:lnTo>
                    <a:lnTo>
                      <a:pt x="84" y="214"/>
                    </a:lnTo>
                    <a:lnTo>
                      <a:pt x="90" y="205"/>
                    </a:lnTo>
                    <a:lnTo>
                      <a:pt x="97" y="186"/>
                    </a:lnTo>
                    <a:lnTo>
                      <a:pt x="97" y="177"/>
                    </a:lnTo>
                    <a:lnTo>
                      <a:pt x="97" y="168"/>
                    </a:lnTo>
                    <a:lnTo>
                      <a:pt x="97" y="158"/>
                    </a:lnTo>
                    <a:lnTo>
                      <a:pt x="103" y="149"/>
                    </a:lnTo>
                    <a:lnTo>
                      <a:pt x="103" y="139"/>
                    </a:lnTo>
                    <a:lnTo>
                      <a:pt x="103" y="130"/>
                    </a:lnTo>
                    <a:lnTo>
                      <a:pt x="110" y="121"/>
                    </a:lnTo>
                    <a:lnTo>
                      <a:pt x="116" y="112"/>
                    </a:lnTo>
                    <a:lnTo>
                      <a:pt x="122" y="112"/>
                    </a:lnTo>
                    <a:lnTo>
                      <a:pt x="129" y="112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5" y="93"/>
                    </a:lnTo>
                    <a:lnTo>
                      <a:pt x="142" y="93"/>
                    </a:lnTo>
                    <a:lnTo>
                      <a:pt x="142" y="84"/>
                    </a:lnTo>
                    <a:lnTo>
                      <a:pt x="142" y="74"/>
                    </a:lnTo>
                    <a:lnTo>
                      <a:pt x="149" y="74"/>
                    </a:lnTo>
                    <a:lnTo>
                      <a:pt x="149" y="65"/>
                    </a:lnTo>
                    <a:lnTo>
                      <a:pt x="149" y="55"/>
                    </a:lnTo>
                    <a:lnTo>
                      <a:pt x="149" y="46"/>
                    </a:lnTo>
                    <a:lnTo>
                      <a:pt x="149" y="37"/>
                    </a:lnTo>
                    <a:lnTo>
                      <a:pt x="149" y="28"/>
                    </a:lnTo>
                    <a:lnTo>
                      <a:pt x="142" y="18"/>
                    </a:lnTo>
                    <a:lnTo>
                      <a:pt x="142" y="9"/>
                    </a:lnTo>
                    <a:lnTo>
                      <a:pt x="149" y="9"/>
                    </a:lnTo>
                    <a:lnTo>
                      <a:pt x="149" y="0"/>
                    </a:lnTo>
                    <a:lnTo>
                      <a:pt x="142" y="9"/>
                    </a:lnTo>
                    <a:lnTo>
                      <a:pt x="129" y="18"/>
                    </a:lnTo>
                    <a:lnTo>
                      <a:pt x="116" y="37"/>
                    </a:lnTo>
                    <a:lnTo>
                      <a:pt x="103" y="46"/>
                    </a:lnTo>
                    <a:lnTo>
                      <a:pt x="90" y="74"/>
                    </a:lnTo>
                    <a:lnTo>
                      <a:pt x="71" y="93"/>
                    </a:lnTo>
                    <a:lnTo>
                      <a:pt x="64" y="102"/>
                    </a:lnTo>
                    <a:lnTo>
                      <a:pt x="58" y="121"/>
                    </a:lnTo>
                    <a:lnTo>
                      <a:pt x="45" y="130"/>
                    </a:lnTo>
                    <a:lnTo>
                      <a:pt x="38" y="130"/>
                    </a:lnTo>
                    <a:lnTo>
                      <a:pt x="32" y="139"/>
                    </a:lnTo>
                    <a:lnTo>
                      <a:pt x="26" y="149"/>
                    </a:lnTo>
                    <a:lnTo>
                      <a:pt x="19" y="158"/>
                    </a:lnTo>
                    <a:lnTo>
                      <a:pt x="13" y="168"/>
                    </a:lnTo>
                    <a:lnTo>
                      <a:pt x="13" y="177"/>
                    </a:lnTo>
                    <a:lnTo>
                      <a:pt x="6" y="186"/>
                    </a:lnTo>
                    <a:lnTo>
                      <a:pt x="0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0" y="242"/>
                    </a:lnTo>
                    <a:lnTo>
                      <a:pt x="0" y="261"/>
                    </a:lnTo>
                    <a:lnTo>
                      <a:pt x="0" y="270"/>
                    </a:lnTo>
                    <a:lnTo>
                      <a:pt x="0" y="279"/>
                    </a:lnTo>
                    <a:lnTo>
                      <a:pt x="6" y="289"/>
                    </a:lnTo>
                    <a:lnTo>
                      <a:pt x="6" y="308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Freeform 413"/>
              <p:cNvSpPr>
                <a:spLocks/>
              </p:cNvSpPr>
              <p:nvPr/>
            </p:nvSpPr>
            <p:spPr bwMode="auto">
              <a:xfrm>
                <a:off x="1296" y="1848"/>
                <a:ext cx="27" cy="108"/>
              </a:xfrm>
              <a:custGeom>
                <a:avLst/>
                <a:gdLst/>
                <a:ahLst/>
                <a:cxnLst>
                  <a:cxn ang="0">
                    <a:pos x="11" y="107"/>
                  </a:cxn>
                  <a:cxn ang="0">
                    <a:pos x="11" y="107"/>
                  </a:cxn>
                  <a:cxn ang="0">
                    <a:pos x="11" y="98"/>
                  </a:cxn>
                  <a:cxn ang="0">
                    <a:pos x="17" y="98"/>
                  </a:cxn>
                  <a:cxn ang="0">
                    <a:pos x="17" y="89"/>
                  </a:cxn>
                  <a:cxn ang="0">
                    <a:pos x="23" y="89"/>
                  </a:cxn>
                  <a:cxn ang="0">
                    <a:pos x="23" y="80"/>
                  </a:cxn>
                  <a:cxn ang="0">
                    <a:pos x="23" y="71"/>
                  </a:cxn>
                  <a:cxn ang="0">
                    <a:pos x="29" y="71"/>
                  </a:cxn>
                  <a:cxn ang="0">
                    <a:pos x="29" y="62"/>
                  </a:cxn>
                  <a:cxn ang="0">
                    <a:pos x="29" y="53"/>
                  </a:cxn>
                  <a:cxn ang="0">
                    <a:pos x="29" y="44"/>
                  </a:cxn>
                  <a:cxn ang="0">
                    <a:pos x="29" y="35"/>
                  </a:cxn>
                  <a:cxn ang="0">
                    <a:pos x="29" y="26"/>
                  </a:cxn>
                  <a:cxn ang="0">
                    <a:pos x="23" y="17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11" y="1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1"/>
                  </a:cxn>
                  <a:cxn ang="0">
                    <a:pos x="0" y="80"/>
                  </a:cxn>
                  <a:cxn ang="0">
                    <a:pos x="0" y="89"/>
                  </a:cxn>
                  <a:cxn ang="0">
                    <a:pos x="5" y="89"/>
                  </a:cxn>
                  <a:cxn ang="0">
                    <a:pos x="5" y="98"/>
                  </a:cxn>
                  <a:cxn ang="0">
                    <a:pos x="11" y="107"/>
                  </a:cxn>
                </a:cxnLst>
                <a:rect l="0" t="0" r="r" b="b"/>
                <a:pathLst>
                  <a:path w="30" h="108">
                    <a:moveTo>
                      <a:pt x="11" y="107"/>
                    </a:moveTo>
                    <a:lnTo>
                      <a:pt x="11" y="107"/>
                    </a:lnTo>
                    <a:lnTo>
                      <a:pt x="11" y="98"/>
                    </a:lnTo>
                    <a:lnTo>
                      <a:pt x="17" y="98"/>
                    </a:lnTo>
                    <a:lnTo>
                      <a:pt x="17" y="89"/>
                    </a:lnTo>
                    <a:lnTo>
                      <a:pt x="23" y="89"/>
                    </a:lnTo>
                    <a:lnTo>
                      <a:pt x="23" y="80"/>
                    </a:lnTo>
                    <a:lnTo>
                      <a:pt x="23" y="71"/>
                    </a:lnTo>
                    <a:lnTo>
                      <a:pt x="29" y="71"/>
                    </a:lnTo>
                    <a:lnTo>
                      <a:pt x="29" y="62"/>
                    </a:lnTo>
                    <a:lnTo>
                      <a:pt x="29" y="53"/>
                    </a:lnTo>
                    <a:lnTo>
                      <a:pt x="29" y="44"/>
                    </a:lnTo>
                    <a:lnTo>
                      <a:pt x="29" y="35"/>
                    </a:lnTo>
                    <a:lnTo>
                      <a:pt x="29" y="26"/>
                    </a:lnTo>
                    <a:lnTo>
                      <a:pt x="23" y="17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8"/>
                    </a:lnTo>
                    <a:lnTo>
                      <a:pt x="11" y="107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Freeform 414"/>
              <p:cNvSpPr>
                <a:spLocks/>
              </p:cNvSpPr>
              <p:nvPr/>
            </p:nvSpPr>
            <p:spPr bwMode="auto">
              <a:xfrm>
                <a:off x="1148" y="2191"/>
                <a:ext cx="449" cy="569"/>
              </a:xfrm>
              <a:custGeom>
                <a:avLst/>
                <a:gdLst/>
                <a:ahLst/>
                <a:cxnLst>
                  <a:cxn ang="0">
                    <a:pos x="46" y="170"/>
                  </a:cxn>
                  <a:cxn ang="0">
                    <a:pos x="39" y="151"/>
                  </a:cxn>
                  <a:cxn ang="0">
                    <a:pos x="33" y="132"/>
                  </a:cxn>
                  <a:cxn ang="0">
                    <a:pos x="13" y="122"/>
                  </a:cxn>
                  <a:cxn ang="0">
                    <a:pos x="0" y="104"/>
                  </a:cxn>
                  <a:cxn ang="0">
                    <a:pos x="0" y="76"/>
                  </a:cxn>
                  <a:cxn ang="0">
                    <a:pos x="6" y="56"/>
                  </a:cxn>
                  <a:cxn ang="0">
                    <a:pos x="20" y="28"/>
                  </a:cxn>
                  <a:cxn ang="0">
                    <a:pos x="33" y="9"/>
                  </a:cxn>
                  <a:cxn ang="0">
                    <a:pos x="59" y="0"/>
                  </a:cxn>
                  <a:cxn ang="0">
                    <a:pos x="85" y="9"/>
                  </a:cxn>
                  <a:cxn ang="0">
                    <a:pos x="126" y="18"/>
                  </a:cxn>
                  <a:cxn ang="0">
                    <a:pos x="145" y="18"/>
                  </a:cxn>
                  <a:cxn ang="0">
                    <a:pos x="165" y="18"/>
                  </a:cxn>
                  <a:cxn ang="0">
                    <a:pos x="185" y="28"/>
                  </a:cxn>
                  <a:cxn ang="0">
                    <a:pos x="205" y="47"/>
                  </a:cxn>
                  <a:cxn ang="0">
                    <a:pos x="225" y="76"/>
                  </a:cxn>
                  <a:cxn ang="0">
                    <a:pos x="238" y="94"/>
                  </a:cxn>
                  <a:cxn ang="0">
                    <a:pos x="245" y="122"/>
                  </a:cxn>
                  <a:cxn ang="0">
                    <a:pos x="258" y="142"/>
                  </a:cxn>
                  <a:cxn ang="0">
                    <a:pos x="278" y="151"/>
                  </a:cxn>
                  <a:cxn ang="0">
                    <a:pos x="291" y="161"/>
                  </a:cxn>
                  <a:cxn ang="0">
                    <a:pos x="318" y="179"/>
                  </a:cxn>
                  <a:cxn ang="0">
                    <a:pos x="338" y="207"/>
                  </a:cxn>
                  <a:cxn ang="0">
                    <a:pos x="351" y="237"/>
                  </a:cxn>
                  <a:cxn ang="0">
                    <a:pos x="364" y="265"/>
                  </a:cxn>
                  <a:cxn ang="0">
                    <a:pos x="377" y="302"/>
                  </a:cxn>
                  <a:cxn ang="0">
                    <a:pos x="384" y="340"/>
                  </a:cxn>
                  <a:cxn ang="0">
                    <a:pos x="390" y="368"/>
                  </a:cxn>
                  <a:cxn ang="0">
                    <a:pos x="404" y="388"/>
                  </a:cxn>
                  <a:cxn ang="0">
                    <a:pos x="418" y="406"/>
                  </a:cxn>
                  <a:cxn ang="0">
                    <a:pos x="444" y="435"/>
                  </a:cxn>
                  <a:cxn ang="0">
                    <a:pos x="470" y="473"/>
                  </a:cxn>
                  <a:cxn ang="0">
                    <a:pos x="490" y="511"/>
                  </a:cxn>
                  <a:cxn ang="0">
                    <a:pos x="497" y="539"/>
                  </a:cxn>
                  <a:cxn ang="0">
                    <a:pos x="504" y="568"/>
                  </a:cxn>
                  <a:cxn ang="0">
                    <a:pos x="490" y="549"/>
                  </a:cxn>
                  <a:cxn ang="0">
                    <a:pos x="477" y="529"/>
                  </a:cxn>
                  <a:cxn ang="0">
                    <a:pos x="464" y="501"/>
                  </a:cxn>
                  <a:cxn ang="0">
                    <a:pos x="444" y="491"/>
                  </a:cxn>
                  <a:cxn ang="0">
                    <a:pos x="411" y="473"/>
                  </a:cxn>
                  <a:cxn ang="0">
                    <a:pos x="384" y="445"/>
                  </a:cxn>
                  <a:cxn ang="0">
                    <a:pos x="364" y="416"/>
                  </a:cxn>
                  <a:cxn ang="0">
                    <a:pos x="358" y="388"/>
                  </a:cxn>
                  <a:cxn ang="0">
                    <a:pos x="338" y="378"/>
                  </a:cxn>
                  <a:cxn ang="0">
                    <a:pos x="325" y="360"/>
                  </a:cxn>
                  <a:cxn ang="0">
                    <a:pos x="312" y="340"/>
                  </a:cxn>
                  <a:cxn ang="0">
                    <a:pos x="305" y="312"/>
                  </a:cxn>
                  <a:cxn ang="0">
                    <a:pos x="291" y="274"/>
                  </a:cxn>
                  <a:cxn ang="0">
                    <a:pos x="271" y="237"/>
                  </a:cxn>
                  <a:cxn ang="0">
                    <a:pos x="258" y="207"/>
                  </a:cxn>
                  <a:cxn ang="0">
                    <a:pos x="205" y="179"/>
                  </a:cxn>
                  <a:cxn ang="0">
                    <a:pos x="126" y="132"/>
                  </a:cxn>
                  <a:cxn ang="0">
                    <a:pos x="106" y="132"/>
                  </a:cxn>
                  <a:cxn ang="0">
                    <a:pos x="92" y="142"/>
                  </a:cxn>
                  <a:cxn ang="0">
                    <a:pos x="85" y="170"/>
                  </a:cxn>
                </a:cxnLst>
                <a:rect l="0" t="0" r="r" b="b"/>
                <a:pathLst>
                  <a:path w="505" h="569">
                    <a:moveTo>
                      <a:pt x="46" y="179"/>
                    </a:moveTo>
                    <a:lnTo>
                      <a:pt x="46" y="179"/>
                    </a:lnTo>
                    <a:lnTo>
                      <a:pt x="46" y="170"/>
                    </a:lnTo>
                    <a:lnTo>
                      <a:pt x="46" y="161"/>
                    </a:lnTo>
                    <a:lnTo>
                      <a:pt x="39" y="161"/>
                    </a:lnTo>
                    <a:lnTo>
                      <a:pt x="39" y="151"/>
                    </a:lnTo>
                    <a:lnTo>
                      <a:pt x="39" y="142"/>
                    </a:lnTo>
                    <a:lnTo>
                      <a:pt x="33" y="142"/>
                    </a:lnTo>
                    <a:lnTo>
                      <a:pt x="33" y="132"/>
                    </a:lnTo>
                    <a:lnTo>
                      <a:pt x="26" y="132"/>
                    </a:lnTo>
                    <a:lnTo>
                      <a:pt x="20" y="122"/>
                    </a:lnTo>
                    <a:lnTo>
                      <a:pt x="13" y="122"/>
                    </a:lnTo>
                    <a:lnTo>
                      <a:pt x="6" y="113"/>
                    </a:lnTo>
                    <a:lnTo>
                      <a:pt x="6" y="104"/>
                    </a:lnTo>
                    <a:lnTo>
                      <a:pt x="0" y="104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47"/>
                    </a:lnTo>
                    <a:lnTo>
                      <a:pt x="13" y="38"/>
                    </a:lnTo>
                    <a:lnTo>
                      <a:pt x="20" y="28"/>
                    </a:lnTo>
                    <a:lnTo>
                      <a:pt x="20" y="18"/>
                    </a:lnTo>
                    <a:lnTo>
                      <a:pt x="26" y="18"/>
                    </a:lnTo>
                    <a:lnTo>
                      <a:pt x="33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99" y="9"/>
                    </a:lnTo>
                    <a:lnTo>
                      <a:pt x="113" y="9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39" y="18"/>
                    </a:lnTo>
                    <a:lnTo>
                      <a:pt x="145" y="18"/>
                    </a:lnTo>
                    <a:lnTo>
                      <a:pt x="152" y="9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72" y="18"/>
                    </a:lnTo>
                    <a:lnTo>
                      <a:pt x="178" y="28"/>
                    </a:lnTo>
                    <a:lnTo>
                      <a:pt x="185" y="28"/>
                    </a:lnTo>
                    <a:lnTo>
                      <a:pt x="192" y="38"/>
                    </a:lnTo>
                    <a:lnTo>
                      <a:pt x="198" y="47"/>
                    </a:lnTo>
                    <a:lnTo>
                      <a:pt x="205" y="47"/>
                    </a:lnTo>
                    <a:lnTo>
                      <a:pt x="219" y="56"/>
                    </a:lnTo>
                    <a:lnTo>
                      <a:pt x="225" y="66"/>
                    </a:lnTo>
                    <a:lnTo>
                      <a:pt x="225" y="76"/>
                    </a:lnTo>
                    <a:lnTo>
                      <a:pt x="232" y="76"/>
                    </a:lnTo>
                    <a:lnTo>
                      <a:pt x="232" y="84"/>
                    </a:lnTo>
                    <a:lnTo>
                      <a:pt x="238" y="94"/>
                    </a:lnTo>
                    <a:lnTo>
                      <a:pt x="238" y="104"/>
                    </a:lnTo>
                    <a:lnTo>
                      <a:pt x="245" y="113"/>
                    </a:lnTo>
                    <a:lnTo>
                      <a:pt x="245" y="122"/>
                    </a:lnTo>
                    <a:lnTo>
                      <a:pt x="252" y="122"/>
                    </a:lnTo>
                    <a:lnTo>
                      <a:pt x="258" y="132"/>
                    </a:lnTo>
                    <a:lnTo>
                      <a:pt x="258" y="142"/>
                    </a:lnTo>
                    <a:lnTo>
                      <a:pt x="265" y="151"/>
                    </a:lnTo>
                    <a:lnTo>
                      <a:pt x="271" y="151"/>
                    </a:lnTo>
                    <a:lnTo>
                      <a:pt x="278" y="151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91" y="161"/>
                    </a:lnTo>
                    <a:lnTo>
                      <a:pt x="298" y="170"/>
                    </a:lnTo>
                    <a:lnTo>
                      <a:pt x="312" y="179"/>
                    </a:lnTo>
                    <a:lnTo>
                      <a:pt x="318" y="179"/>
                    </a:lnTo>
                    <a:lnTo>
                      <a:pt x="325" y="189"/>
                    </a:lnTo>
                    <a:lnTo>
                      <a:pt x="331" y="199"/>
                    </a:lnTo>
                    <a:lnTo>
                      <a:pt x="338" y="207"/>
                    </a:lnTo>
                    <a:lnTo>
                      <a:pt x="344" y="217"/>
                    </a:lnTo>
                    <a:lnTo>
                      <a:pt x="351" y="227"/>
                    </a:lnTo>
                    <a:lnTo>
                      <a:pt x="351" y="237"/>
                    </a:lnTo>
                    <a:lnTo>
                      <a:pt x="358" y="245"/>
                    </a:lnTo>
                    <a:lnTo>
                      <a:pt x="364" y="255"/>
                    </a:lnTo>
                    <a:lnTo>
                      <a:pt x="364" y="265"/>
                    </a:lnTo>
                    <a:lnTo>
                      <a:pt x="371" y="274"/>
                    </a:lnTo>
                    <a:lnTo>
                      <a:pt x="371" y="284"/>
                    </a:lnTo>
                    <a:lnTo>
                      <a:pt x="377" y="302"/>
                    </a:lnTo>
                    <a:lnTo>
                      <a:pt x="377" y="312"/>
                    </a:lnTo>
                    <a:lnTo>
                      <a:pt x="384" y="322"/>
                    </a:lnTo>
                    <a:lnTo>
                      <a:pt x="384" y="340"/>
                    </a:lnTo>
                    <a:lnTo>
                      <a:pt x="384" y="360"/>
                    </a:lnTo>
                    <a:lnTo>
                      <a:pt x="390" y="360"/>
                    </a:lnTo>
                    <a:lnTo>
                      <a:pt x="390" y="368"/>
                    </a:lnTo>
                    <a:lnTo>
                      <a:pt x="397" y="378"/>
                    </a:lnTo>
                    <a:lnTo>
                      <a:pt x="397" y="388"/>
                    </a:lnTo>
                    <a:lnTo>
                      <a:pt x="404" y="388"/>
                    </a:lnTo>
                    <a:lnTo>
                      <a:pt x="404" y="397"/>
                    </a:lnTo>
                    <a:lnTo>
                      <a:pt x="411" y="397"/>
                    </a:lnTo>
                    <a:lnTo>
                      <a:pt x="418" y="406"/>
                    </a:lnTo>
                    <a:lnTo>
                      <a:pt x="424" y="416"/>
                    </a:lnTo>
                    <a:lnTo>
                      <a:pt x="431" y="416"/>
                    </a:lnTo>
                    <a:lnTo>
                      <a:pt x="444" y="435"/>
                    </a:lnTo>
                    <a:lnTo>
                      <a:pt x="457" y="445"/>
                    </a:lnTo>
                    <a:lnTo>
                      <a:pt x="464" y="463"/>
                    </a:lnTo>
                    <a:lnTo>
                      <a:pt x="470" y="473"/>
                    </a:lnTo>
                    <a:lnTo>
                      <a:pt x="477" y="483"/>
                    </a:lnTo>
                    <a:lnTo>
                      <a:pt x="483" y="491"/>
                    </a:lnTo>
                    <a:lnTo>
                      <a:pt x="490" y="511"/>
                    </a:lnTo>
                    <a:lnTo>
                      <a:pt x="497" y="521"/>
                    </a:lnTo>
                    <a:lnTo>
                      <a:pt x="497" y="529"/>
                    </a:lnTo>
                    <a:lnTo>
                      <a:pt x="497" y="539"/>
                    </a:lnTo>
                    <a:lnTo>
                      <a:pt x="504" y="549"/>
                    </a:lnTo>
                    <a:lnTo>
                      <a:pt x="504" y="558"/>
                    </a:lnTo>
                    <a:lnTo>
                      <a:pt x="504" y="568"/>
                    </a:lnTo>
                    <a:lnTo>
                      <a:pt x="497" y="568"/>
                    </a:lnTo>
                    <a:lnTo>
                      <a:pt x="497" y="558"/>
                    </a:lnTo>
                    <a:lnTo>
                      <a:pt x="490" y="549"/>
                    </a:lnTo>
                    <a:lnTo>
                      <a:pt x="490" y="539"/>
                    </a:lnTo>
                    <a:lnTo>
                      <a:pt x="483" y="539"/>
                    </a:lnTo>
                    <a:lnTo>
                      <a:pt x="477" y="529"/>
                    </a:lnTo>
                    <a:lnTo>
                      <a:pt x="477" y="521"/>
                    </a:lnTo>
                    <a:lnTo>
                      <a:pt x="470" y="511"/>
                    </a:lnTo>
                    <a:lnTo>
                      <a:pt x="464" y="501"/>
                    </a:lnTo>
                    <a:lnTo>
                      <a:pt x="457" y="501"/>
                    </a:lnTo>
                    <a:lnTo>
                      <a:pt x="450" y="491"/>
                    </a:lnTo>
                    <a:lnTo>
                      <a:pt x="444" y="491"/>
                    </a:lnTo>
                    <a:lnTo>
                      <a:pt x="431" y="483"/>
                    </a:lnTo>
                    <a:lnTo>
                      <a:pt x="424" y="483"/>
                    </a:lnTo>
                    <a:lnTo>
                      <a:pt x="411" y="473"/>
                    </a:lnTo>
                    <a:lnTo>
                      <a:pt x="397" y="454"/>
                    </a:lnTo>
                    <a:lnTo>
                      <a:pt x="390" y="454"/>
                    </a:lnTo>
                    <a:lnTo>
                      <a:pt x="384" y="445"/>
                    </a:lnTo>
                    <a:lnTo>
                      <a:pt x="377" y="435"/>
                    </a:lnTo>
                    <a:lnTo>
                      <a:pt x="371" y="426"/>
                    </a:lnTo>
                    <a:lnTo>
                      <a:pt x="364" y="416"/>
                    </a:lnTo>
                    <a:lnTo>
                      <a:pt x="364" y="406"/>
                    </a:lnTo>
                    <a:lnTo>
                      <a:pt x="358" y="397"/>
                    </a:lnTo>
                    <a:lnTo>
                      <a:pt x="358" y="388"/>
                    </a:lnTo>
                    <a:lnTo>
                      <a:pt x="351" y="388"/>
                    </a:lnTo>
                    <a:lnTo>
                      <a:pt x="344" y="378"/>
                    </a:lnTo>
                    <a:lnTo>
                      <a:pt x="338" y="378"/>
                    </a:lnTo>
                    <a:lnTo>
                      <a:pt x="331" y="368"/>
                    </a:lnTo>
                    <a:lnTo>
                      <a:pt x="325" y="368"/>
                    </a:lnTo>
                    <a:lnTo>
                      <a:pt x="325" y="360"/>
                    </a:lnTo>
                    <a:lnTo>
                      <a:pt x="318" y="360"/>
                    </a:lnTo>
                    <a:lnTo>
                      <a:pt x="318" y="350"/>
                    </a:lnTo>
                    <a:lnTo>
                      <a:pt x="312" y="340"/>
                    </a:lnTo>
                    <a:lnTo>
                      <a:pt x="312" y="331"/>
                    </a:lnTo>
                    <a:lnTo>
                      <a:pt x="305" y="322"/>
                    </a:lnTo>
                    <a:lnTo>
                      <a:pt x="305" y="312"/>
                    </a:lnTo>
                    <a:lnTo>
                      <a:pt x="298" y="302"/>
                    </a:lnTo>
                    <a:lnTo>
                      <a:pt x="298" y="293"/>
                    </a:lnTo>
                    <a:lnTo>
                      <a:pt x="291" y="274"/>
                    </a:lnTo>
                    <a:lnTo>
                      <a:pt x="284" y="265"/>
                    </a:lnTo>
                    <a:lnTo>
                      <a:pt x="278" y="245"/>
                    </a:lnTo>
                    <a:lnTo>
                      <a:pt x="271" y="237"/>
                    </a:lnTo>
                    <a:lnTo>
                      <a:pt x="265" y="227"/>
                    </a:lnTo>
                    <a:lnTo>
                      <a:pt x="265" y="217"/>
                    </a:lnTo>
                    <a:lnTo>
                      <a:pt x="258" y="207"/>
                    </a:lnTo>
                    <a:lnTo>
                      <a:pt x="252" y="207"/>
                    </a:lnTo>
                    <a:lnTo>
                      <a:pt x="245" y="199"/>
                    </a:lnTo>
                    <a:lnTo>
                      <a:pt x="205" y="179"/>
                    </a:lnTo>
                    <a:lnTo>
                      <a:pt x="172" y="151"/>
                    </a:lnTo>
                    <a:lnTo>
                      <a:pt x="132" y="132"/>
                    </a:lnTo>
                    <a:lnTo>
                      <a:pt x="126" y="132"/>
                    </a:lnTo>
                    <a:lnTo>
                      <a:pt x="119" y="132"/>
                    </a:lnTo>
                    <a:lnTo>
                      <a:pt x="113" y="132"/>
                    </a:lnTo>
                    <a:lnTo>
                      <a:pt x="106" y="132"/>
                    </a:lnTo>
                    <a:lnTo>
                      <a:pt x="99" y="132"/>
                    </a:lnTo>
                    <a:lnTo>
                      <a:pt x="99" y="142"/>
                    </a:lnTo>
                    <a:lnTo>
                      <a:pt x="92" y="142"/>
                    </a:lnTo>
                    <a:lnTo>
                      <a:pt x="85" y="151"/>
                    </a:lnTo>
                    <a:lnTo>
                      <a:pt x="85" y="161"/>
                    </a:lnTo>
                    <a:lnTo>
                      <a:pt x="85" y="170"/>
                    </a:lnTo>
                    <a:lnTo>
                      <a:pt x="85" y="189"/>
                    </a:lnTo>
                    <a:lnTo>
                      <a:pt x="46" y="179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Freeform 415"/>
              <p:cNvSpPr>
                <a:spLocks/>
              </p:cNvSpPr>
              <p:nvPr/>
            </p:nvSpPr>
            <p:spPr bwMode="auto">
              <a:xfrm>
                <a:off x="1183" y="2328"/>
                <a:ext cx="45" cy="12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12"/>
                  </a:cxn>
                  <a:cxn ang="0">
                    <a:pos x="6" y="1212"/>
                  </a:cxn>
                  <a:cxn ang="0">
                    <a:pos x="12" y="1222"/>
                  </a:cxn>
                  <a:cxn ang="0">
                    <a:pos x="12" y="1232"/>
                  </a:cxn>
                  <a:cxn ang="0">
                    <a:pos x="19" y="1232"/>
                  </a:cxn>
                  <a:cxn ang="0">
                    <a:pos x="25" y="1232"/>
                  </a:cxn>
                  <a:cxn ang="0">
                    <a:pos x="30" y="1232"/>
                  </a:cxn>
                  <a:cxn ang="0">
                    <a:pos x="37" y="1232"/>
                  </a:cxn>
                  <a:cxn ang="0">
                    <a:pos x="43" y="1222"/>
                  </a:cxn>
                  <a:cxn ang="0">
                    <a:pos x="43" y="1212"/>
                  </a:cxn>
                  <a:cxn ang="0">
                    <a:pos x="50" y="1203"/>
                  </a:cxn>
                  <a:cxn ang="0">
                    <a:pos x="43" y="19"/>
                  </a:cxn>
                  <a:cxn ang="0">
                    <a:pos x="0" y="0"/>
                  </a:cxn>
                </a:cxnLst>
                <a:rect l="0" t="0" r="r" b="b"/>
                <a:pathLst>
                  <a:path w="51" h="1233">
                    <a:moveTo>
                      <a:pt x="0" y="0"/>
                    </a:moveTo>
                    <a:lnTo>
                      <a:pt x="0" y="0"/>
                    </a:lnTo>
                    <a:lnTo>
                      <a:pt x="0" y="1212"/>
                    </a:lnTo>
                    <a:lnTo>
                      <a:pt x="6" y="1212"/>
                    </a:lnTo>
                    <a:lnTo>
                      <a:pt x="12" y="1222"/>
                    </a:lnTo>
                    <a:lnTo>
                      <a:pt x="12" y="1232"/>
                    </a:lnTo>
                    <a:lnTo>
                      <a:pt x="19" y="1232"/>
                    </a:lnTo>
                    <a:lnTo>
                      <a:pt x="25" y="1232"/>
                    </a:lnTo>
                    <a:lnTo>
                      <a:pt x="30" y="1232"/>
                    </a:lnTo>
                    <a:lnTo>
                      <a:pt x="37" y="1232"/>
                    </a:lnTo>
                    <a:lnTo>
                      <a:pt x="43" y="1222"/>
                    </a:lnTo>
                    <a:lnTo>
                      <a:pt x="43" y="1212"/>
                    </a:lnTo>
                    <a:lnTo>
                      <a:pt x="50" y="1203"/>
                    </a:lnTo>
                    <a:lnTo>
                      <a:pt x="4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Freeform 416"/>
              <p:cNvSpPr>
                <a:spLocks/>
              </p:cNvSpPr>
              <p:nvPr/>
            </p:nvSpPr>
            <p:spPr bwMode="auto">
              <a:xfrm>
                <a:off x="1196" y="1858"/>
                <a:ext cx="126" cy="183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6" y="172"/>
                  </a:cxn>
                  <a:cxn ang="0">
                    <a:pos x="6" y="162"/>
                  </a:cxn>
                  <a:cxn ang="0">
                    <a:pos x="13" y="162"/>
                  </a:cxn>
                  <a:cxn ang="0">
                    <a:pos x="13" y="153"/>
                  </a:cxn>
                  <a:cxn ang="0">
                    <a:pos x="20" y="143"/>
                  </a:cxn>
                  <a:cxn ang="0">
                    <a:pos x="27" y="134"/>
                  </a:cxn>
                  <a:cxn ang="0">
                    <a:pos x="33" y="134"/>
                  </a:cxn>
                  <a:cxn ang="0">
                    <a:pos x="40" y="124"/>
                  </a:cxn>
                  <a:cxn ang="0">
                    <a:pos x="80" y="76"/>
                  </a:cxn>
                  <a:cxn ang="0">
                    <a:pos x="87" y="66"/>
                  </a:cxn>
                  <a:cxn ang="0">
                    <a:pos x="93" y="47"/>
                  </a:cxn>
                  <a:cxn ang="0">
                    <a:pos x="100" y="38"/>
                  </a:cxn>
                  <a:cxn ang="0">
                    <a:pos x="113" y="28"/>
                  </a:cxn>
                  <a:cxn ang="0">
                    <a:pos x="120" y="19"/>
                  </a:cxn>
                  <a:cxn ang="0">
                    <a:pos x="127" y="19"/>
                  </a:cxn>
                  <a:cxn ang="0">
                    <a:pos x="127" y="9"/>
                  </a:cxn>
                  <a:cxn ang="0">
                    <a:pos x="134" y="9"/>
                  </a:cxn>
                  <a:cxn ang="0">
                    <a:pos x="134" y="0"/>
                  </a:cxn>
                  <a:cxn ang="0">
                    <a:pos x="141" y="0"/>
                  </a:cxn>
                </a:cxnLst>
                <a:rect l="0" t="0" r="r" b="b"/>
                <a:pathLst>
                  <a:path w="142" h="183">
                    <a:moveTo>
                      <a:pt x="0" y="182"/>
                    </a:moveTo>
                    <a:lnTo>
                      <a:pt x="6" y="172"/>
                    </a:lnTo>
                    <a:lnTo>
                      <a:pt x="6" y="162"/>
                    </a:lnTo>
                    <a:lnTo>
                      <a:pt x="13" y="162"/>
                    </a:lnTo>
                    <a:lnTo>
                      <a:pt x="13" y="153"/>
                    </a:lnTo>
                    <a:lnTo>
                      <a:pt x="20" y="143"/>
                    </a:lnTo>
                    <a:lnTo>
                      <a:pt x="27" y="134"/>
                    </a:lnTo>
                    <a:lnTo>
                      <a:pt x="33" y="134"/>
                    </a:lnTo>
                    <a:lnTo>
                      <a:pt x="40" y="124"/>
                    </a:lnTo>
                    <a:lnTo>
                      <a:pt x="80" y="76"/>
                    </a:lnTo>
                    <a:lnTo>
                      <a:pt x="87" y="66"/>
                    </a:lnTo>
                    <a:lnTo>
                      <a:pt x="93" y="47"/>
                    </a:lnTo>
                    <a:lnTo>
                      <a:pt x="100" y="38"/>
                    </a:lnTo>
                    <a:lnTo>
                      <a:pt x="113" y="28"/>
                    </a:lnTo>
                    <a:lnTo>
                      <a:pt x="120" y="19"/>
                    </a:lnTo>
                    <a:lnTo>
                      <a:pt x="127" y="19"/>
                    </a:lnTo>
                    <a:lnTo>
                      <a:pt x="127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Freeform 417"/>
              <p:cNvSpPr>
                <a:spLocks/>
              </p:cNvSpPr>
              <p:nvPr/>
            </p:nvSpPr>
            <p:spPr bwMode="auto">
              <a:xfrm>
                <a:off x="1220" y="1562"/>
                <a:ext cx="60" cy="11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104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13" y="57"/>
                  </a:cxn>
                  <a:cxn ang="0">
                    <a:pos x="19" y="47"/>
                  </a:cxn>
                  <a:cxn ang="0">
                    <a:pos x="26" y="47"/>
                  </a:cxn>
                  <a:cxn ang="0">
                    <a:pos x="46" y="19"/>
                  </a:cxn>
                  <a:cxn ang="0">
                    <a:pos x="66" y="0"/>
                  </a:cxn>
                </a:cxnLst>
                <a:rect l="0" t="0" r="r" b="b"/>
                <a:pathLst>
                  <a:path w="67" h="115">
                    <a:moveTo>
                      <a:pt x="0" y="114"/>
                    </a:moveTo>
                    <a:lnTo>
                      <a:pt x="0" y="104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13" y="57"/>
                    </a:lnTo>
                    <a:lnTo>
                      <a:pt x="19" y="47"/>
                    </a:lnTo>
                    <a:lnTo>
                      <a:pt x="26" y="47"/>
                    </a:lnTo>
                    <a:lnTo>
                      <a:pt x="46" y="19"/>
                    </a:lnTo>
                    <a:lnTo>
                      <a:pt x="6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Freeform 418"/>
              <p:cNvSpPr>
                <a:spLocks/>
              </p:cNvSpPr>
              <p:nvPr/>
            </p:nvSpPr>
            <p:spPr bwMode="auto">
              <a:xfrm>
                <a:off x="1308" y="1812"/>
                <a:ext cx="24" cy="14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6" y="144"/>
                  </a:cxn>
                  <a:cxn ang="0">
                    <a:pos x="6" y="134"/>
                  </a:cxn>
                  <a:cxn ang="0">
                    <a:pos x="13" y="134"/>
                  </a:cxn>
                  <a:cxn ang="0">
                    <a:pos x="13" y="124"/>
                  </a:cxn>
                  <a:cxn ang="0">
                    <a:pos x="13" y="115"/>
                  </a:cxn>
                  <a:cxn ang="0">
                    <a:pos x="20" y="115"/>
                  </a:cxn>
                  <a:cxn ang="0">
                    <a:pos x="20" y="105"/>
                  </a:cxn>
                  <a:cxn ang="0">
                    <a:pos x="20" y="95"/>
                  </a:cxn>
                  <a:cxn ang="0">
                    <a:pos x="20" y="86"/>
                  </a:cxn>
                  <a:cxn ang="0">
                    <a:pos x="20" y="76"/>
                  </a:cxn>
                  <a:cxn ang="0">
                    <a:pos x="20" y="67"/>
                  </a:cxn>
                  <a:cxn ang="0">
                    <a:pos x="20" y="57"/>
                  </a:cxn>
                  <a:cxn ang="0">
                    <a:pos x="20" y="38"/>
                  </a:cxn>
                  <a:cxn ang="0">
                    <a:pos x="20" y="28"/>
                  </a:cxn>
                  <a:cxn ang="0">
                    <a:pos x="20" y="9"/>
                  </a:cxn>
                  <a:cxn ang="0">
                    <a:pos x="27" y="0"/>
                  </a:cxn>
                </a:cxnLst>
                <a:rect l="0" t="0" r="r" b="b"/>
                <a:pathLst>
                  <a:path w="28" h="145">
                    <a:moveTo>
                      <a:pt x="0" y="144"/>
                    </a:moveTo>
                    <a:lnTo>
                      <a:pt x="6" y="144"/>
                    </a:lnTo>
                    <a:lnTo>
                      <a:pt x="6" y="134"/>
                    </a:lnTo>
                    <a:lnTo>
                      <a:pt x="13" y="134"/>
                    </a:lnTo>
                    <a:lnTo>
                      <a:pt x="13" y="124"/>
                    </a:lnTo>
                    <a:lnTo>
                      <a:pt x="13" y="115"/>
                    </a:lnTo>
                    <a:lnTo>
                      <a:pt x="20" y="115"/>
                    </a:lnTo>
                    <a:lnTo>
                      <a:pt x="20" y="105"/>
                    </a:lnTo>
                    <a:lnTo>
                      <a:pt x="20" y="95"/>
                    </a:lnTo>
                    <a:lnTo>
                      <a:pt x="20" y="86"/>
                    </a:lnTo>
                    <a:lnTo>
                      <a:pt x="20" y="76"/>
                    </a:lnTo>
                    <a:lnTo>
                      <a:pt x="20" y="67"/>
                    </a:lnTo>
                    <a:lnTo>
                      <a:pt x="20" y="57"/>
                    </a:lnTo>
                    <a:lnTo>
                      <a:pt x="20" y="38"/>
                    </a:lnTo>
                    <a:lnTo>
                      <a:pt x="20" y="28"/>
                    </a:lnTo>
                    <a:lnTo>
                      <a:pt x="20" y="9"/>
                    </a:lnTo>
                    <a:lnTo>
                      <a:pt x="27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Freeform 419"/>
              <p:cNvSpPr>
                <a:spLocks/>
              </p:cNvSpPr>
              <p:nvPr/>
            </p:nvSpPr>
            <p:spPr bwMode="auto">
              <a:xfrm>
                <a:off x="1387" y="1849"/>
                <a:ext cx="143" cy="34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28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66"/>
                  </a:cxn>
                  <a:cxn ang="0">
                    <a:pos x="60" y="76"/>
                  </a:cxn>
                  <a:cxn ang="0">
                    <a:pos x="73" y="95"/>
                  </a:cxn>
                  <a:cxn ang="0">
                    <a:pos x="80" y="114"/>
                  </a:cxn>
                  <a:cxn ang="0">
                    <a:pos x="86" y="133"/>
                  </a:cxn>
                  <a:cxn ang="0">
                    <a:pos x="93" y="152"/>
                  </a:cxn>
                  <a:cxn ang="0">
                    <a:pos x="99" y="162"/>
                  </a:cxn>
                  <a:cxn ang="0">
                    <a:pos x="99" y="172"/>
                  </a:cxn>
                  <a:cxn ang="0">
                    <a:pos x="106" y="181"/>
                  </a:cxn>
                  <a:cxn ang="0">
                    <a:pos x="106" y="191"/>
                  </a:cxn>
                  <a:cxn ang="0">
                    <a:pos x="106" y="210"/>
                  </a:cxn>
                  <a:cxn ang="0">
                    <a:pos x="113" y="219"/>
                  </a:cxn>
                  <a:cxn ang="0">
                    <a:pos x="113" y="229"/>
                  </a:cxn>
                  <a:cxn ang="0">
                    <a:pos x="119" y="248"/>
                  </a:cxn>
                  <a:cxn ang="0">
                    <a:pos x="119" y="267"/>
                  </a:cxn>
                  <a:cxn ang="0">
                    <a:pos x="126" y="277"/>
                  </a:cxn>
                  <a:cxn ang="0">
                    <a:pos x="126" y="286"/>
                  </a:cxn>
                  <a:cxn ang="0">
                    <a:pos x="133" y="296"/>
                  </a:cxn>
                  <a:cxn ang="0">
                    <a:pos x="139" y="305"/>
                  </a:cxn>
                  <a:cxn ang="0">
                    <a:pos x="139" y="315"/>
                  </a:cxn>
                  <a:cxn ang="0">
                    <a:pos x="146" y="324"/>
                  </a:cxn>
                  <a:cxn ang="0">
                    <a:pos x="153" y="334"/>
                  </a:cxn>
                  <a:cxn ang="0">
                    <a:pos x="160" y="344"/>
                  </a:cxn>
                </a:cxnLst>
                <a:rect l="0" t="0" r="r" b="b"/>
                <a:pathLst>
                  <a:path w="161" h="345">
                    <a:moveTo>
                      <a:pt x="0" y="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28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66"/>
                    </a:lnTo>
                    <a:lnTo>
                      <a:pt x="60" y="76"/>
                    </a:lnTo>
                    <a:lnTo>
                      <a:pt x="73" y="95"/>
                    </a:lnTo>
                    <a:lnTo>
                      <a:pt x="80" y="114"/>
                    </a:lnTo>
                    <a:lnTo>
                      <a:pt x="86" y="133"/>
                    </a:lnTo>
                    <a:lnTo>
                      <a:pt x="93" y="152"/>
                    </a:lnTo>
                    <a:lnTo>
                      <a:pt x="99" y="162"/>
                    </a:lnTo>
                    <a:lnTo>
                      <a:pt x="99" y="172"/>
                    </a:lnTo>
                    <a:lnTo>
                      <a:pt x="106" y="181"/>
                    </a:lnTo>
                    <a:lnTo>
                      <a:pt x="106" y="191"/>
                    </a:lnTo>
                    <a:lnTo>
                      <a:pt x="106" y="210"/>
                    </a:lnTo>
                    <a:lnTo>
                      <a:pt x="113" y="219"/>
                    </a:lnTo>
                    <a:lnTo>
                      <a:pt x="113" y="229"/>
                    </a:lnTo>
                    <a:lnTo>
                      <a:pt x="119" y="248"/>
                    </a:lnTo>
                    <a:lnTo>
                      <a:pt x="119" y="267"/>
                    </a:lnTo>
                    <a:lnTo>
                      <a:pt x="126" y="277"/>
                    </a:lnTo>
                    <a:lnTo>
                      <a:pt x="126" y="286"/>
                    </a:lnTo>
                    <a:lnTo>
                      <a:pt x="133" y="296"/>
                    </a:lnTo>
                    <a:lnTo>
                      <a:pt x="139" y="305"/>
                    </a:lnTo>
                    <a:lnTo>
                      <a:pt x="139" y="315"/>
                    </a:lnTo>
                    <a:lnTo>
                      <a:pt x="146" y="324"/>
                    </a:lnTo>
                    <a:lnTo>
                      <a:pt x="153" y="334"/>
                    </a:lnTo>
                    <a:lnTo>
                      <a:pt x="160" y="344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Freeform 420"/>
              <p:cNvSpPr>
                <a:spLocks/>
              </p:cNvSpPr>
              <p:nvPr/>
            </p:nvSpPr>
            <p:spPr bwMode="auto">
              <a:xfrm>
                <a:off x="1190" y="3090"/>
                <a:ext cx="78" cy="316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86" y="0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28"/>
                  </a:cxn>
                  <a:cxn ang="0">
                    <a:pos x="66" y="57"/>
                  </a:cxn>
                  <a:cxn ang="0">
                    <a:pos x="59" y="66"/>
                  </a:cxn>
                  <a:cxn ang="0">
                    <a:pos x="53" y="85"/>
                  </a:cxn>
                  <a:cxn ang="0">
                    <a:pos x="46" y="9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6" y="133"/>
                  </a:cxn>
                  <a:cxn ang="0">
                    <a:pos x="19" y="143"/>
                  </a:cxn>
                  <a:cxn ang="0">
                    <a:pos x="12" y="152"/>
                  </a:cxn>
                  <a:cxn ang="0">
                    <a:pos x="0" y="171"/>
                  </a:cxn>
                  <a:cxn ang="0">
                    <a:pos x="0" y="286"/>
                  </a:cxn>
                  <a:cxn ang="0">
                    <a:pos x="0" y="295"/>
                  </a:cxn>
                  <a:cxn ang="0">
                    <a:pos x="6" y="305"/>
                  </a:cxn>
                  <a:cxn ang="0">
                    <a:pos x="12" y="305"/>
                  </a:cxn>
                  <a:cxn ang="0">
                    <a:pos x="19" y="315"/>
                  </a:cxn>
                  <a:cxn ang="0">
                    <a:pos x="26" y="315"/>
                  </a:cxn>
                  <a:cxn ang="0">
                    <a:pos x="32" y="305"/>
                  </a:cxn>
                  <a:cxn ang="0">
                    <a:pos x="39" y="305"/>
                  </a:cxn>
                  <a:cxn ang="0">
                    <a:pos x="39" y="295"/>
                  </a:cxn>
                  <a:cxn ang="0">
                    <a:pos x="46" y="286"/>
                  </a:cxn>
                  <a:cxn ang="0">
                    <a:pos x="46" y="152"/>
                  </a:cxn>
                  <a:cxn ang="0">
                    <a:pos x="46" y="143"/>
                  </a:cxn>
                  <a:cxn ang="0">
                    <a:pos x="53" y="143"/>
                  </a:cxn>
                  <a:cxn ang="0">
                    <a:pos x="53" y="133"/>
                  </a:cxn>
                  <a:cxn ang="0">
                    <a:pos x="59" y="133"/>
                  </a:cxn>
                  <a:cxn ang="0">
                    <a:pos x="66" y="123"/>
                  </a:cxn>
                  <a:cxn ang="0">
                    <a:pos x="66" y="114"/>
                  </a:cxn>
                  <a:cxn ang="0">
                    <a:pos x="73" y="114"/>
                  </a:cxn>
                  <a:cxn ang="0">
                    <a:pos x="73" y="105"/>
                  </a:cxn>
                  <a:cxn ang="0">
                    <a:pos x="79" y="95"/>
                  </a:cxn>
                  <a:cxn ang="0">
                    <a:pos x="79" y="76"/>
                  </a:cxn>
                  <a:cxn ang="0">
                    <a:pos x="79" y="66"/>
                  </a:cxn>
                  <a:cxn ang="0">
                    <a:pos x="86" y="57"/>
                  </a:cxn>
                  <a:cxn ang="0">
                    <a:pos x="86" y="38"/>
                  </a:cxn>
                  <a:cxn ang="0">
                    <a:pos x="86" y="28"/>
                  </a:cxn>
                  <a:cxn ang="0">
                    <a:pos x="86" y="19"/>
                  </a:cxn>
                  <a:cxn ang="0">
                    <a:pos x="86" y="0"/>
                  </a:cxn>
                </a:cxnLst>
                <a:rect l="0" t="0" r="r" b="b"/>
                <a:pathLst>
                  <a:path w="87" h="316">
                    <a:moveTo>
                      <a:pt x="86" y="0"/>
                    </a:moveTo>
                    <a:lnTo>
                      <a:pt x="86" y="0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28"/>
                    </a:lnTo>
                    <a:lnTo>
                      <a:pt x="66" y="57"/>
                    </a:lnTo>
                    <a:lnTo>
                      <a:pt x="59" y="66"/>
                    </a:lnTo>
                    <a:lnTo>
                      <a:pt x="53" y="85"/>
                    </a:lnTo>
                    <a:lnTo>
                      <a:pt x="46" y="9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6" y="133"/>
                    </a:lnTo>
                    <a:lnTo>
                      <a:pt x="19" y="143"/>
                    </a:lnTo>
                    <a:lnTo>
                      <a:pt x="12" y="152"/>
                    </a:lnTo>
                    <a:lnTo>
                      <a:pt x="0" y="171"/>
                    </a:lnTo>
                    <a:lnTo>
                      <a:pt x="0" y="286"/>
                    </a:lnTo>
                    <a:lnTo>
                      <a:pt x="0" y="295"/>
                    </a:lnTo>
                    <a:lnTo>
                      <a:pt x="6" y="305"/>
                    </a:lnTo>
                    <a:lnTo>
                      <a:pt x="12" y="305"/>
                    </a:lnTo>
                    <a:lnTo>
                      <a:pt x="19" y="315"/>
                    </a:lnTo>
                    <a:lnTo>
                      <a:pt x="26" y="315"/>
                    </a:lnTo>
                    <a:lnTo>
                      <a:pt x="32" y="305"/>
                    </a:lnTo>
                    <a:lnTo>
                      <a:pt x="39" y="305"/>
                    </a:lnTo>
                    <a:lnTo>
                      <a:pt x="39" y="295"/>
                    </a:lnTo>
                    <a:lnTo>
                      <a:pt x="46" y="286"/>
                    </a:lnTo>
                    <a:lnTo>
                      <a:pt x="46" y="152"/>
                    </a:lnTo>
                    <a:lnTo>
                      <a:pt x="46" y="143"/>
                    </a:lnTo>
                    <a:lnTo>
                      <a:pt x="53" y="143"/>
                    </a:lnTo>
                    <a:lnTo>
                      <a:pt x="53" y="133"/>
                    </a:lnTo>
                    <a:lnTo>
                      <a:pt x="59" y="133"/>
                    </a:lnTo>
                    <a:lnTo>
                      <a:pt x="66" y="123"/>
                    </a:lnTo>
                    <a:lnTo>
                      <a:pt x="66" y="114"/>
                    </a:lnTo>
                    <a:lnTo>
                      <a:pt x="73" y="114"/>
                    </a:lnTo>
                    <a:lnTo>
                      <a:pt x="73" y="105"/>
                    </a:lnTo>
                    <a:lnTo>
                      <a:pt x="79" y="95"/>
                    </a:lnTo>
                    <a:lnTo>
                      <a:pt x="79" y="76"/>
                    </a:lnTo>
                    <a:lnTo>
                      <a:pt x="79" y="66"/>
                    </a:lnTo>
                    <a:lnTo>
                      <a:pt x="86" y="57"/>
                    </a:lnTo>
                    <a:lnTo>
                      <a:pt x="86" y="38"/>
                    </a:lnTo>
                    <a:lnTo>
                      <a:pt x="86" y="28"/>
                    </a:lnTo>
                    <a:lnTo>
                      <a:pt x="86" y="19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007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Freeform 421"/>
              <p:cNvSpPr>
                <a:spLocks/>
              </p:cNvSpPr>
              <p:nvPr/>
            </p:nvSpPr>
            <p:spPr bwMode="auto">
              <a:xfrm>
                <a:off x="1205" y="3129"/>
                <a:ext cx="55" cy="96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7" y="85"/>
                  </a:cxn>
                  <a:cxn ang="0">
                    <a:pos x="13" y="75"/>
                  </a:cxn>
                  <a:cxn ang="0">
                    <a:pos x="27" y="66"/>
                  </a:cxn>
                  <a:cxn ang="0">
                    <a:pos x="33" y="47"/>
                  </a:cxn>
                  <a:cxn ang="0">
                    <a:pos x="40" y="47"/>
                  </a:cxn>
                  <a:cxn ang="0">
                    <a:pos x="47" y="37"/>
                  </a:cxn>
                  <a:cxn ang="0">
                    <a:pos x="53" y="19"/>
                  </a:cxn>
                  <a:cxn ang="0">
                    <a:pos x="53" y="9"/>
                  </a:cxn>
                  <a:cxn ang="0">
                    <a:pos x="61" y="0"/>
                  </a:cxn>
                </a:cxnLst>
                <a:rect l="0" t="0" r="r" b="b"/>
                <a:pathLst>
                  <a:path w="62" h="96">
                    <a:moveTo>
                      <a:pt x="0" y="95"/>
                    </a:moveTo>
                    <a:lnTo>
                      <a:pt x="7" y="85"/>
                    </a:lnTo>
                    <a:lnTo>
                      <a:pt x="13" y="75"/>
                    </a:lnTo>
                    <a:lnTo>
                      <a:pt x="27" y="66"/>
                    </a:lnTo>
                    <a:lnTo>
                      <a:pt x="33" y="47"/>
                    </a:lnTo>
                    <a:lnTo>
                      <a:pt x="40" y="47"/>
                    </a:lnTo>
                    <a:lnTo>
                      <a:pt x="47" y="37"/>
                    </a:lnTo>
                    <a:lnTo>
                      <a:pt x="53" y="19"/>
                    </a:lnTo>
                    <a:lnTo>
                      <a:pt x="53" y="9"/>
                    </a:lnTo>
                    <a:lnTo>
                      <a:pt x="6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Freeform 422"/>
              <p:cNvSpPr>
                <a:spLocks/>
              </p:cNvSpPr>
              <p:nvPr/>
            </p:nvSpPr>
            <p:spPr bwMode="auto">
              <a:xfrm>
                <a:off x="1022" y="1619"/>
                <a:ext cx="164" cy="80"/>
              </a:xfrm>
              <a:custGeom>
                <a:avLst/>
                <a:gdLst/>
                <a:ahLst/>
                <a:cxnLst>
                  <a:cxn ang="0">
                    <a:pos x="176" y="61"/>
                  </a:cxn>
                  <a:cxn ang="0">
                    <a:pos x="163" y="52"/>
                  </a:cxn>
                  <a:cxn ang="0">
                    <a:pos x="150" y="52"/>
                  </a:cxn>
                  <a:cxn ang="0">
                    <a:pos x="137" y="43"/>
                  </a:cxn>
                  <a:cxn ang="0">
                    <a:pos x="137" y="26"/>
                  </a:cxn>
                  <a:cxn ang="0">
                    <a:pos x="131" y="17"/>
                  </a:cxn>
                  <a:cxn ang="0">
                    <a:pos x="117" y="9"/>
                  </a:cxn>
                  <a:cxn ang="0">
                    <a:pos x="104" y="9"/>
                  </a:cxn>
                  <a:cxn ang="0">
                    <a:pos x="97" y="0"/>
                  </a:cxn>
                  <a:cxn ang="0">
                    <a:pos x="85" y="9"/>
                  </a:cxn>
                  <a:cxn ang="0">
                    <a:pos x="72" y="17"/>
                  </a:cxn>
                  <a:cxn ang="0">
                    <a:pos x="65" y="26"/>
                  </a:cxn>
                  <a:cxn ang="0">
                    <a:pos x="78" y="9"/>
                  </a:cxn>
                  <a:cxn ang="0">
                    <a:pos x="65" y="0"/>
                  </a:cxn>
                  <a:cxn ang="0">
                    <a:pos x="51" y="0"/>
                  </a:cxn>
                  <a:cxn ang="0">
                    <a:pos x="45" y="9"/>
                  </a:cxn>
                  <a:cxn ang="0">
                    <a:pos x="32" y="17"/>
                  </a:cxn>
                  <a:cxn ang="0">
                    <a:pos x="26" y="35"/>
                  </a:cxn>
                  <a:cxn ang="0">
                    <a:pos x="19" y="43"/>
                  </a:cxn>
                  <a:cxn ang="0">
                    <a:pos x="6" y="52"/>
                  </a:cxn>
                  <a:cxn ang="0">
                    <a:pos x="0" y="61"/>
                  </a:cxn>
                  <a:cxn ang="0">
                    <a:pos x="0" y="79"/>
                  </a:cxn>
                  <a:cxn ang="0">
                    <a:pos x="6" y="61"/>
                  </a:cxn>
                  <a:cxn ang="0">
                    <a:pos x="13" y="52"/>
                  </a:cxn>
                  <a:cxn ang="0">
                    <a:pos x="26" y="43"/>
                  </a:cxn>
                  <a:cxn ang="0">
                    <a:pos x="51" y="43"/>
                  </a:cxn>
                  <a:cxn ang="0">
                    <a:pos x="72" y="52"/>
                  </a:cxn>
                  <a:cxn ang="0">
                    <a:pos x="85" y="52"/>
                  </a:cxn>
                  <a:cxn ang="0">
                    <a:pos x="97" y="43"/>
                  </a:cxn>
                  <a:cxn ang="0">
                    <a:pos x="104" y="35"/>
                  </a:cxn>
                  <a:cxn ang="0">
                    <a:pos x="110" y="26"/>
                  </a:cxn>
                  <a:cxn ang="0">
                    <a:pos x="124" y="26"/>
                  </a:cxn>
                  <a:cxn ang="0">
                    <a:pos x="131" y="35"/>
                  </a:cxn>
                  <a:cxn ang="0">
                    <a:pos x="143" y="52"/>
                  </a:cxn>
                  <a:cxn ang="0">
                    <a:pos x="169" y="61"/>
                  </a:cxn>
                  <a:cxn ang="0">
                    <a:pos x="183" y="61"/>
                  </a:cxn>
                </a:cxnLst>
                <a:rect l="0" t="0" r="r" b="b"/>
                <a:pathLst>
                  <a:path w="184" h="80">
                    <a:moveTo>
                      <a:pt x="176" y="61"/>
                    </a:moveTo>
                    <a:lnTo>
                      <a:pt x="176" y="61"/>
                    </a:lnTo>
                    <a:lnTo>
                      <a:pt x="169" y="61"/>
                    </a:lnTo>
                    <a:lnTo>
                      <a:pt x="163" y="52"/>
                    </a:lnTo>
                    <a:lnTo>
                      <a:pt x="156" y="52"/>
                    </a:lnTo>
                    <a:lnTo>
                      <a:pt x="150" y="52"/>
                    </a:lnTo>
                    <a:lnTo>
                      <a:pt x="143" y="43"/>
                    </a:lnTo>
                    <a:lnTo>
                      <a:pt x="137" y="43"/>
                    </a:lnTo>
                    <a:lnTo>
                      <a:pt x="137" y="35"/>
                    </a:lnTo>
                    <a:lnTo>
                      <a:pt x="137" y="26"/>
                    </a:lnTo>
                    <a:lnTo>
                      <a:pt x="131" y="26"/>
                    </a:lnTo>
                    <a:lnTo>
                      <a:pt x="131" y="17"/>
                    </a:lnTo>
                    <a:lnTo>
                      <a:pt x="124" y="17"/>
                    </a:lnTo>
                    <a:lnTo>
                      <a:pt x="117" y="9"/>
                    </a:lnTo>
                    <a:lnTo>
                      <a:pt x="110" y="9"/>
                    </a:lnTo>
                    <a:lnTo>
                      <a:pt x="104" y="9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9"/>
                    </a:lnTo>
                    <a:lnTo>
                      <a:pt x="72" y="17"/>
                    </a:lnTo>
                    <a:lnTo>
                      <a:pt x="65" y="17"/>
                    </a:lnTo>
                    <a:lnTo>
                      <a:pt x="65" y="26"/>
                    </a:lnTo>
                    <a:lnTo>
                      <a:pt x="58" y="26"/>
                    </a:lnTo>
                    <a:lnTo>
                      <a:pt x="78" y="9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5" y="9"/>
                    </a:lnTo>
                    <a:lnTo>
                      <a:pt x="39" y="9"/>
                    </a:lnTo>
                    <a:lnTo>
                      <a:pt x="32" y="17"/>
                    </a:lnTo>
                    <a:lnTo>
                      <a:pt x="32" y="26"/>
                    </a:lnTo>
                    <a:lnTo>
                      <a:pt x="26" y="35"/>
                    </a:lnTo>
                    <a:lnTo>
                      <a:pt x="26" y="43"/>
                    </a:lnTo>
                    <a:lnTo>
                      <a:pt x="19" y="43"/>
                    </a:lnTo>
                    <a:lnTo>
                      <a:pt x="13" y="52"/>
                    </a:lnTo>
                    <a:lnTo>
                      <a:pt x="6" y="52"/>
                    </a:lnTo>
                    <a:lnTo>
                      <a:pt x="6" y="6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6" y="61"/>
                    </a:lnTo>
                    <a:lnTo>
                      <a:pt x="13" y="61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6" y="43"/>
                    </a:lnTo>
                    <a:lnTo>
                      <a:pt x="39" y="43"/>
                    </a:lnTo>
                    <a:lnTo>
                      <a:pt x="51" y="43"/>
                    </a:lnTo>
                    <a:lnTo>
                      <a:pt x="58" y="52"/>
                    </a:lnTo>
                    <a:lnTo>
                      <a:pt x="72" y="52"/>
                    </a:lnTo>
                    <a:lnTo>
                      <a:pt x="78" y="52"/>
                    </a:lnTo>
                    <a:lnTo>
                      <a:pt x="85" y="52"/>
                    </a:lnTo>
                    <a:lnTo>
                      <a:pt x="91" y="5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04" y="35"/>
                    </a:lnTo>
                    <a:lnTo>
                      <a:pt x="110" y="35"/>
                    </a:lnTo>
                    <a:lnTo>
                      <a:pt x="110" y="26"/>
                    </a:lnTo>
                    <a:lnTo>
                      <a:pt x="117" y="26"/>
                    </a:lnTo>
                    <a:lnTo>
                      <a:pt x="124" y="26"/>
                    </a:lnTo>
                    <a:lnTo>
                      <a:pt x="131" y="26"/>
                    </a:lnTo>
                    <a:lnTo>
                      <a:pt x="131" y="35"/>
                    </a:lnTo>
                    <a:lnTo>
                      <a:pt x="137" y="43"/>
                    </a:lnTo>
                    <a:lnTo>
                      <a:pt x="143" y="52"/>
                    </a:lnTo>
                    <a:lnTo>
                      <a:pt x="163" y="61"/>
                    </a:lnTo>
                    <a:lnTo>
                      <a:pt x="169" y="61"/>
                    </a:lnTo>
                    <a:lnTo>
                      <a:pt x="176" y="61"/>
                    </a:lnTo>
                    <a:lnTo>
                      <a:pt x="183" y="61"/>
                    </a:lnTo>
                    <a:lnTo>
                      <a:pt x="176" y="61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423"/>
              <p:cNvSpPr>
                <a:spLocks noChangeShapeType="1"/>
              </p:cNvSpPr>
              <p:nvPr/>
            </p:nvSpPr>
            <p:spPr bwMode="auto">
              <a:xfrm flipV="1">
                <a:off x="1190" y="2632"/>
                <a:ext cx="0" cy="58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2" name="Line 424"/>
              <p:cNvSpPr>
                <a:spLocks noChangeShapeType="1"/>
              </p:cNvSpPr>
              <p:nvPr/>
            </p:nvSpPr>
            <p:spPr bwMode="auto">
              <a:xfrm flipV="1">
                <a:off x="1190" y="2556"/>
                <a:ext cx="0" cy="5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3" name="Line 425"/>
              <p:cNvSpPr>
                <a:spLocks noChangeShapeType="1"/>
              </p:cNvSpPr>
              <p:nvPr/>
            </p:nvSpPr>
            <p:spPr bwMode="auto">
              <a:xfrm flipV="1">
                <a:off x="1190" y="2480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" name="Freeform 426"/>
              <p:cNvSpPr>
                <a:spLocks/>
              </p:cNvSpPr>
              <p:nvPr/>
            </p:nvSpPr>
            <p:spPr bwMode="auto">
              <a:xfrm>
                <a:off x="1404" y="2393"/>
                <a:ext cx="173" cy="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20" y="28"/>
                  </a:cxn>
                  <a:cxn ang="0">
                    <a:pos x="27" y="38"/>
                  </a:cxn>
                  <a:cxn ang="0">
                    <a:pos x="33" y="47"/>
                  </a:cxn>
                  <a:cxn ang="0">
                    <a:pos x="40" y="57"/>
                  </a:cxn>
                  <a:cxn ang="0">
                    <a:pos x="47" y="66"/>
                  </a:cxn>
                  <a:cxn ang="0">
                    <a:pos x="53" y="76"/>
                  </a:cxn>
                  <a:cxn ang="0">
                    <a:pos x="67" y="105"/>
                  </a:cxn>
                  <a:cxn ang="0">
                    <a:pos x="73" y="114"/>
                  </a:cxn>
                  <a:cxn ang="0">
                    <a:pos x="73" y="133"/>
                  </a:cxn>
                  <a:cxn ang="0">
                    <a:pos x="80" y="143"/>
                  </a:cxn>
                  <a:cxn ang="0">
                    <a:pos x="80" y="152"/>
                  </a:cxn>
                  <a:cxn ang="0">
                    <a:pos x="87" y="162"/>
                  </a:cxn>
                  <a:cxn ang="0">
                    <a:pos x="87" y="171"/>
                  </a:cxn>
                  <a:cxn ang="0">
                    <a:pos x="93" y="181"/>
                  </a:cxn>
                  <a:cxn ang="0">
                    <a:pos x="100" y="191"/>
                  </a:cxn>
                  <a:cxn ang="0">
                    <a:pos x="100" y="200"/>
                  </a:cxn>
                  <a:cxn ang="0">
                    <a:pos x="106" y="200"/>
                  </a:cxn>
                  <a:cxn ang="0">
                    <a:pos x="113" y="209"/>
                  </a:cxn>
                  <a:cxn ang="0">
                    <a:pos x="126" y="219"/>
                  </a:cxn>
                  <a:cxn ang="0">
                    <a:pos x="133" y="229"/>
                  </a:cxn>
                  <a:cxn ang="0">
                    <a:pos x="146" y="248"/>
                  </a:cxn>
                  <a:cxn ang="0">
                    <a:pos x="160" y="257"/>
                  </a:cxn>
                  <a:cxn ang="0">
                    <a:pos x="166" y="267"/>
                  </a:cxn>
                  <a:cxn ang="0">
                    <a:pos x="173" y="276"/>
                  </a:cxn>
                  <a:cxn ang="0">
                    <a:pos x="180" y="286"/>
                  </a:cxn>
                  <a:cxn ang="0">
                    <a:pos x="187" y="295"/>
                  </a:cxn>
                  <a:cxn ang="0">
                    <a:pos x="194" y="305"/>
                  </a:cxn>
                  <a:cxn ang="0">
                    <a:pos x="194" y="315"/>
                  </a:cxn>
                </a:cxnLst>
                <a:rect l="0" t="0" r="r" b="b"/>
                <a:pathLst>
                  <a:path w="195" h="316">
                    <a:moveTo>
                      <a:pt x="0" y="0"/>
                    </a:moveTo>
                    <a:lnTo>
                      <a:pt x="6" y="9"/>
                    </a:lnTo>
                    <a:lnTo>
                      <a:pt x="20" y="28"/>
                    </a:lnTo>
                    <a:lnTo>
                      <a:pt x="27" y="38"/>
                    </a:lnTo>
                    <a:lnTo>
                      <a:pt x="33" y="47"/>
                    </a:lnTo>
                    <a:lnTo>
                      <a:pt x="40" y="57"/>
                    </a:lnTo>
                    <a:lnTo>
                      <a:pt x="47" y="66"/>
                    </a:lnTo>
                    <a:lnTo>
                      <a:pt x="53" y="76"/>
                    </a:lnTo>
                    <a:lnTo>
                      <a:pt x="67" y="105"/>
                    </a:lnTo>
                    <a:lnTo>
                      <a:pt x="73" y="114"/>
                    </a:lnTo>
                    <a:lnTo>
                      <a:pt x="73" y="133"/>
                    </a:lnTo>
                    <a:lnTo>
                      <a:pt x="80" y="143"/>
                    </a:lnTo>
                    <a:lnTo>
                      <a:pt x="80" y="152"/>
                    </a:lnTo>
                    <a:lnTo>
                      <a:pt x="87" y="162"/>
                    </a:lnTo>
                    <a:lnTo>
                      <a:pt x="87" y="171"/>
                    </a:lnTo>
                    <a:lnTo>
                      <a:pt x="93" y="181"/>
                    </a:lnTo>
                    <a:lnTo>
                      <a:pt x="100" y="191"/>
                    </a:lnTo>
                    <a:lnTo>
                      <a:pt x="100" y="200"/>
                    </a:lnTo>
                    <a:lnTo>
                      <a:pt x="106" y="200"/>
                    </a:lnTo>
                    <a:lnTo>
                      <a:pt x="113" y="209"/>
                    </a:lnTo>
                    <a:lnTo>
                      <a:pt x="126" y="219"/>
                    </a:lnTo>
                    <a:lnTo>
                      <a:pt x="133" y="229"/>
                    </a:lnTo>
                    <a:lnTo>
                      <a:pt x="146" y="248"/>
                    </a:lnTo>
                    <a:lnTo>
                      <a:pt x="160" y="257"/>
                    </a:lnTo>
                    <a:lnTo>
                      <a:pt x="166" y="267"/>
                    </a:lnTo>
                    <a:lnTo>
                      <a:pt x="173" y="276"/>
                    </a:lnTo>
                    <a:lnTo>
                      <a:pt x="180" y="286"/>
                    </a:lnTo>
                    <a:lnTo>
                      <a:pt x="187" y="295"/>
                    </a:lnTo>
                    <a:lnTo>
                      <a:pt x="194" y="305"/>
                    </a:lnTo>
                    <a:lnTo>
                      <a:pt x="194" y="31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65" name="Group 427"/>
              <p:cNvGrpSpPr>
                <a:grpSpLocks/>
              </p:cNvGrpSpPr>
              <p:nvPr/>
            </p:nvGrpSpPr>
            <p:grpSpPr bwMode="auto">
              <a:xfrm>
                <a:off x="1094" y="3396"/>
                <a:ext cx="257" cy="287"/>
                <a:chOff x="1804" y="3440"/>
                <a:chExt cx="289" cy="287"/>
              </a:xfrm>
            </p:grpSpPr>
            <p:sp>
              <p:nvSpPr>
                <p:cNvPr id="174" name="Freeform 428"/>
                <p:cNvSpPr>
                  <a:spLocks/>
                </p:cNvSpPr>
                <p:nvPr/>
              </p:nvSpPr>
              <p:spPr bwMode="auto">
                <a:xfrm>
                  <a:off x="1979" y="3468"/>
                  <a:ext cx="114" cy="1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6" y="19"/>
                    </a:cxn>
                    <a:cxn ang="0">
                      <a:pos x="13" y="38"/>
                    </a:cxn>
                    <a:cxn ang="0">
                      <a:pos x="19" y="48"/>
                    </a:cxn>
                    <a:cxn ang="0">
                      <a:pos x="26" y="67"/>
                    </a:cxn>
                    <a:cxn ang="0">
                      <a:pos x="33" y="105"/>
                    </a:cxn>
                    <a:cxn ang="0">
                      <a:pos x="33" y="124"/>
                    </a:cxn>
                    <a:cxn ang="0">
                      <a:pos x="39" y="143"/>
                    </a:cxn>
                    <a:cxn ang="0">
                      <a:pos x="53" y="163"/>
                    </a:cxn>
                    <a:cxn ang="0">
                      <a:pos x="53" y="172"/>
                    </a:cxn>
                    <a:cxn ang="0">
                      <a:pos x="59" y="172"/>
                    </a:cxn>
                    <a:cxn ang="0">
                      <a:pos x="66" y="182"/>
                    </a:cxn>
                    <a:cxn ang="0">
                      <a:pos x="73" y="182"/>
                    </a:cxn>
                    <a:cxn ang="0">
                      <a:pos x="86" y="192"/>
                    </a:cxn>
                    <a:cxn ang="0">
                      <a:pos x="93" y="192"/>
                    </a:cxn>
                    <a:cxn ang="0">
                      <a:pos x="99" y="192"/>
                    </a:cxn>
                    <a:cxn ang="0">
                      <a:pos x="113" y="192"/>
                    </a:cxn>
                  </a:cxnLst>
                  <a:rect l="0" t="0" r="r" b="b"/>
                  <a:pathLst>
                    <a:path w="114" h="193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3" y="38"/>
                      </a:lnTo>
                      <a:lnTo>
                        <a:pt x="19" y="48"/>
                      </a:lnTo>
                      <a:lnTo>
                        <a:pt x="26" y="67"/>
                      </a:lnTo>
                      <a:lnTo>
                        <a:pt x="33" y="105"/>
                      </a:lnTo>
                      <a:lnTo>
                        <a:pt x="33" y="124"/>
                      </a:lnTo>
                      <a:lnTo>
                        <a:pt x="39" y="143"/>
                      </a:lnTo>
                      <a:lnTo>
                        <a:pt x="53" y="163"/>
                      </a:lnTo>
                      <a:lnTo>
                        <a:pt x="53" y="172"/>
                      </a:lnTo>
                      <a:lnTo>
                        <a:pt x="59" y="172"/>
                      </a:lnTo>
                      <a:lnTo>
                        <a:pt x="66" y="182"/>
                      </a:lnTo>
                      <a:lnTo>
                        <a:pt x="73" y="182"/>
                      </a:lnTo>
                      <a:lnTo>
                        <a:pt x="86" y="192"/>
                      </a:lnTo>
                      <a:lnTo>
                        <a:pt x="93" y="192"/>
                      </a:lnTo>
                      <a:lnTo>
                        <a:pt x="99" y="192"/>
                      </a:lnTo>
                      <a:lnTo>
                        <a:pt x="113" y="192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5" name="Freeform 429"/>
                <p:cNvSpPr>
                  <a:spLocks/>
                </p:cNvSpPr>
                <p:nvPr/>
              </p:nvSpPr>
              <p:spPr bwMode="auto">
                <a:xfrm>
                  <a:off x="1804" y="3440"/>
                  <a:ext cx="127" cy="221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119" y="9"/>
                    </a:cxn>
                    <a:cxn ang="0">
                      <a:pos x="112" y="9"/>
                    </a:cxn>
                    <a:cxn ang="0">
                      <a:pos x="106" y="9"/>
                    </a:cxn>
                    <a:cxn ang="0">
                      <a:pos x="99" y="19"/>
                    </a:cxn>
                    <a:cxn ang="0">
                      <a:pos x="99" y="28"/>
                    </a:cxn>
                    <a:cxn ang="0">
                      <a:pos x="86" y="48"/>
                    </a:cxn>
                    <a:cxn ang="0">
                      <a:pos x="79" y="76"/>
                    </a:cxn>
                    <a:cxn ang="0">
                      <a:pos x="79" y="85"/>
                    </a:cxn>
                    <a:cxn ang="0">
                      <a:pos x="72" y="105"/>
                    </a:cxn>
                    <a:cxn ang="0">
                      <a:pos x="72" y="114"/>
                    </a:cxn>
                    <a:cxn ang="0">
                      <a:pos x="72" y="134"/>
                    </a:cxn>
                    <a:cxn ang="0">
                      <a:pos x="66" y="143"/>
                    </a:cxn>
                    <a:cxn ang="0">
                      <a:pos x="66" y="162"/>
                    </a:cxn>
                    <a:cxn ang="0">
                      <a:pos x="59" y="171"/>
                    </a:cxn>
                    <a:cxn ang="0">
                      <a:pos x="53" y="181"/>
                    </a:cxn>
                    <a:cxn ang="0">
                      <a:pos x="46" y="191"/>
                    </a:cxn>
                    <a:cxn ang="0">
                      <a:pos x="39" y="200"/>
                    </a:cxn>
                    <a:cxn ang="0">
                      <a:pos x="33" y="200"/>
                    </a:cxn>
                    <a:cxn ang="0">
                      <a:pos x="26" y="210"/>
                    </a:cxn>
                    <a:cxn ang="0">
                      <a:pos x="19" y="220"/>
                    </a:cxn>
                    <a:cxn ang="0">
                      <a:pos x="13" y="220"/>
                    </a:cxn>
                    <a:cxn ang="0">
                      <a:pos x="6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127" h="221">
                      <a:moveTo>
                        <a:pt x="126" y="0"/>
                      </a:moveTo>
                      <a:lnTo>
                        <a:pt x="119" y="9"/>
                      </a:lnTo>
                      <a:lnTo>
                        <a:pt x="112" y="9"/>
                      </a:lnTo>
                      <a:lnTo>
                        <a:pt x="106" y="9"/>
                      </a:lnTo>
                      <a:lnTo>
                        <a:pt x="99" y="19"/>
                      </a:lnTo>
                      <a:lnTo>
                        <a:pt x="99" y="28"/>
                      </a:lnTo>
                      <a:lnTo>
                        <a:pt x="86" y="48"/>
                      </a:lnTo>
                      <a:lnTo>
                        <a:pt x="79" y="76"/>
                      </a:lnTo>
                      <a:lnTo>
                        <a:pt x="79" y="85"/>
                      </a:lnTo>
                      <a:lnTo>
                        <a:pt x="72" y="105"/>
                      </a:lnTo>
                      <a:lnTo>
                        <a:pt x="72" y="114"/>
                      </a:lnTo>
                      <a:lnTo>
                        <a:pt x="72" y="134"/>
                      </a:lnTo>
                      <a:lnTo>
                        <a:pt x="66" y="143"/>
                      </a:lnTo>
                      <a:lnTo>
                        <a:pt x="66" y="162"/>
                      </a:lnTo>
                      <a:lnTo>
                        <a:pt x="59" y="171"/>
                      </a:lnTo>
                      <a:lnTo>
                        <a:pt x="53" y="181"/>
                      </a:lnTo>
                      <a:lnTo>
                        <a:pt x="46" y="191"/>
                      </a:lnTo>
                      <a:lnTo>
                        <a:pt x="39" y="200"/>
                      </a:lnTo>
                      <a:lnTo>
                        <a:pt x="33" y="200"/>
                      </a:lnTo>
                      <a:lnTo>
                        <a:pt x="26" y="210"/>
                      </a:lnTo>
                      <a:lnTo>
                        <a:pt x="19" y="220"/>
                      </a:lnTo>
                      <a:lnTo>
                        <a:pt x="13" y="220"/>
                      </a:lnTo>
                      <a:lnTo>
                        <a:pt x="6" y="220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6" name="Freeform 430"/>
                <p:cNvSpPr>
                  <a:spLocks/>
                </p:cNvSpPr>
                <p:nvPr/>
              </p:nvSpPr>
              <p:spPr bwMode="auto">
                <a:xfrm>
                  <a:off x="1951" y="3526"/>
                  <a:ext cx="20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0" y="28"/>
                    </a:cxn>
                    <a:cxn ang="0">
                      <a:pos x="0" y="37"/>
                    </a:cxn>
                    <a:cxn ang="0">
                      <a:pos x="19" y="47"/>
                    </a:cxn>
                    <a:cxn ang="0">
                      <a:pos x="19" y="85"/>
                    </a:cxn>
                    <a:cxn ang="0">
                      <a:pos x="19" y="123"/>
                    </a:cxn>
                    <a:cxn ang="0">
                      <a:pos x="19" y="142"/>
                    </a:cxn>
                    <a:cxn ang="0">
                      <a:pos x="19" y="162"/>
                    </a:cxn>
                    <a:cxn ang="0">
                      <a:pos x="19" y="180"/>
                    </a:cxn>
                    <a:cxn ang="0">
                      <a:pos x="19" y="190"/>
                    </a:cxn>
                    <a:cxn ang="0">
                      <a:pos x="19" y="200"/>
                    </a:cxn>
                  </a:cxnLst>
                  <a:rect l="0" t="0" r="r" b="b"/>
                  <a:pathLst>
                    <a:path w="20" h="2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19" y="47"/>
                      </a:lnTo>
                      <a:lnTo>
                        <a:pt x="19" y="85"/>
                      </a:lnTo>
                      <a:lnTo>
                        <a:pt x="19" y="123"/>
                      </a:lnTo>
                      <a:lnTo>
                        <a:pt x="19" y="142"/>
                      </a:lnTo>
                      <a:lnTo>
                        <a:pt x="19" y="162"/>
                      </a:lnTo>
                      <a:lnTo>
                        <a:pt x="19" y="180"/>
                      </a:lnTo>
                      <a:lnTo>
                        <a:pt x="19" y="190"/>
                      </a:lnTo>
                      <a:lnTo>
                        <a:pt x="19" y="20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" name="Freeform 431"/>
                <p:cNvSpPr>
                  <a:spLocks/>
                </p:cNvSpPr>
                <p:nvPr/>
              </p:nvSpPr>
              <p:spPr bwMode="auto">
                <a:xfrm>
                  <a:off x="1878" y="3488"/>
                  <a:ext cx="48" cy="210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7" y="9"/>
                    </a:cxn>
                    <a:cxn ang="0">
                      <a:pos x="40" y="19"/>
                    </a:cxn>
                    <a:cxn ang="0">
                      <a:pos x="33" y="28"/>
                    </a:cxn>
                    <a:cxn ang="0">
                      <a:pos x="33" y="37"/>
                    </a:cxn>
                    <a:cxn ang="0">
                      <a:pos x="26" y="57"/>
                    </a:cxn>
                    <a:cxn ang="0">
                      <a:pos x="26" y="66"/>
                    </a:cxn>
                    <a:cxn ang="0">
                      <a:pos x="26" y="94"/>
                    </a:cxn>
                    <a:cxn ang="0">
                      <a:pos x="26" y="132"/>
                    </a:cxn>
                    <a:cxn ang="0">
                      <a:pos x="26" y="142"/>
                    </a:cxn>
                    <a:cxn ang="0">
                      <a:pos x="26" y="161"/>
                    </a:cxn>
                    <a:cxn ang="0">
                      <a:pos x="20" y="171"/>
                    </a:cxn>
                    <a:cxn ang="0">
                      <a:pos x="13" y="189"/>
                    </a:cxn>
                    <a:cxn ang="0">
                      <a:pos x="6" y="199"/>
                    </a:cxn>
                    <a:cxn ang="0">
                      <a:pos x="0" y="199"/>
                    </a:cxn>
                    <a:cxn ang="0">
                      <a:pos x="0" y="209"/>
                    </a:cxn>
                    <a:cxn ang="0">
                      <a:pos x="0" y="199"/>
                    </a:cxn>
                  </a:cxnLst>
                  <a:rect l="0" t="0" r="r" b="b"/>
                  <a:pathLst>
                    <a:path w="48" h="210">
                      <a:moveTo>
                        <a:pt x="47" y="0"/>
                      </a:moveTo>
                      <a:lnTo>
                        <a:pt x="47" y="9"/>
                      </a:lnTo>
                      <a:lnTo>
                        <a:pt x="40" y="19"/>
                      </a:lnTo>
                      <a:lnTo>
                        <a:pt x="33" y="28"/>
                      </a:lnTo>
                      <a:lnTo>
                        <a:pt x="33" y="37"/>
                      </a:lnTo>
                      <a:lnTo>
                        <a:pt x="26" y="57"/>
                      </a:lnTo>
                      <a:lnTo>
                        <a:pt x="26" y="66"/>
                      </a:lnTo>
                      <a:lnTo>
                        <a:pt x="26" y="94"/>
                      </a:lnTo>
                      <a:lnTo>
                        <a:pt x="26" y="132"/>
                      </a:lnTo>
                      <a:lnTo>
                        <a:pt x="26" y="142"/>
                      </a:lnTo>
                      <a:lnTo>
                        <a:pt x="26" y="161"/>
                      </a:lnTo>
                      <a:lnTo>
                        <a:pt x="20" y="171"/>
                      </a:lnTo>
                      <a:lnTo>
                        <a:pt x="13" y="189"/>
                      </a:lnTo>
                      <a:lnTo>
                        <a:pt x="6" y="199"/>
                      </a:lnTo>
                      <a:lnTo>
                        <a:pt x="0" y="199"/>
                      </a:lnTo>
                      <a:lnTo>
                        <a:pt x="0" y="209"/>
                      </a:lnTo>
                      <a:lnTo>
                        <a:pt x="0" y="199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66" name="Freeform 432"/>
              <p:cNvSpPr>
                <a:spLocks/>
              </p:cNvSpPr>
              <p:nvPr/>
            </p:nvSpPr>
            <p:spPr bwMode="auto">
              <a:xfrm>
                <a:off x="1226" y="3444"/>
                <a:ext cx="42" cy="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9"/>
                  </a:cxn>
                  <a:cxn ang="0">
                    <a:pos x="12" y="37"/>
                  </a:cxn>
                  <a:cxn ang="0">
                    <a:pos x="12" y="76"/>
                  </a:cxn>
                  <a:cxn ang="0">
                    <a:pos x="19" y="114"/>
                  </a:cxn>
                  <a:cxn ang="0">
                    <a:pos x="19" y="133"/>
                  </a:cxn>
                  <a:cxn ang="0">
                    <a:pos x="26" y="142"/>
                  </a:cxn>
                  <a:cxn ang="0">
                    <a:pos x="33" y="171"/>
                  </a:cxn>
                  <a:cxn ang="0">
                    <a:pos x="39" y="180"/>
                  </a:cxn>
                  <a:cxn ang="0">
                    <a:pos x="39" y="190"/>
                  </a:cxn>
                  <a:cxn ang="0">
                    <a:pos x="46" y="190"/>
                  </a:cxn>
                  <a:cxn ang="0">
                    <a:pos x="46" y="200"/>
                  </a:cxn>
                  <a:cxn ang="0">
                    <a:pos x="46" y="190"/>
                  </a:cxn>
                </a:cxnLst>
                <a:rect l="0" t="0" r="r" b="b"/>
                <a:pathLst>
                  <a:path w="47" h="201">
                    <a:moveTo>
                      <a:pt x="0" y="0"/>
                    </a:moveTo>
                    <a:lnTo>
                      <a:pt x="6" y="19"/>
                    </a:lnTo>
                    <a:lnTo>
                      <a:pt x="12" y="37"/>
                    </a:lnTo>
                    <a:lnTo>
                      <a:pt x="12" y="76"/>
                    </a:lnTo>
                    <a:lnTo>
                      <a:pt x="19" y="114"/>
                    </a:lnTo>
                    <a:lnTo>
                      <a:pt x="19" y="133"/>
                    </a:lnTo>
                    <a:lnTo>
                      <a:pt x="26" y="142"/>
                    </a:lnTo>
                    <a:lnTo>
                      <a:pt x="33" y="171"/>
                    </a:lnTo>
                    <a:lnTo>
                      <a:pt x="39" y="180"/>
                    </a:lnTo>
                    <a:lnTo>
                      <a:pt x="39" y="190"/>
                    </a:lnTo>
                    <a:lnTo>
                      <a:pt x="46" y="190"/>
                    </a:lnTo>
                    <a:lnTo>
                      <a:pt x="46" y="200"/>
                    </a:lnTo>
                    <a:lnTo>
                      <a:pt x="46" y="19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Freeform 433"/>
              <p:cNvSpPr>
                <a:spLocks/>
              </p:cNvSpPr>
              <p:nvPr/>
            </p:nvSpPr>
            <p:spPr bwMode="auto">
              <a:xfrm>
                <a:off x="1118" y="3492"/>
                <a:ext cx="59" cy="144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19"/>
                  </a:cxn>
                  <a:cxn ang="0">
                    <a:pos x="52" y="47"/>
                  </a:cxn>
                  <a:cxn ang="0">
                    <a:pos x="52" y="66"/>
                  </a:cxn>
                  <a:cxn ang="0">
                    <a:pos x="45" y="85"/>
                  </a:cxn>
                  <a:cxn ang="0">
                    <a:pos x="45" y="95"/>
                  </a:cxn>
                  <a:cxn ang="0">
                    <a:pos x="39" y="10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5" y="123"/>
                  </a:cxn>
                  <a:cxn ang="0">
                    <a:pos x="25" y="133"/>
                  </a:cxn>
                  <a:cxn ang="0">
                    <a:pos x="19" y="133"/>
                  </a:cxn>
                  <a:cxn ang="0">
                    <a:pos x="12" y="143"/>
                  </a:cxn>
                  <a:cxn ang="0">
                    <a:pos x="6" y="143"/>
                  </a:cxn>
                  <a:cxn ang="0">
                    <a:pos x="0" y="143"/>
                  </a:cxn>
                </a:cxnLst>
                <a:rect l="0" t="0" r="r" b="b"/>
                <a:pathLst>
                  <a:path w="66" h="144">
                    <a:moveTo>
                      <a:pt x="65" y="0"/>
                    </a:moveTo>
                    <a:lnTo>
                      <a:pt x="58" y="19"/>
                    </a:lnTo>
                    <a:lnTo>
                      <a:pt x="52" y="47"/>
                    </a:lnTo>
                    <a:lnTo>
                      <a:pt x="52" y="66"/>
                    </a:lnTo>
                    <a:lnTo>
                      <a:pt x="45" y="85"/>
                    </a:lnTo>
                    <a:lnTo>
                      <a:pt x="45" y="95"/>
                    </a:lnTo>
                    <a:lnTo>
                      <a:pt x="39" y="10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5" y="123"/>
                    </a:lnTo>
                    <a:lnTo>
                      <a:pt x="25" y="133"/>
                    </a:lnTo>
                    <a:lnTo>
                      <a:pt x="19" y="133"/>
                    </a:lnTo>
                    <a:lnTo>
                      <a:pt x="12" y="143"/>
                    </a:lnTo>
                    <a:lnTo>
                      <a:pt x="6" y="143"/>
                    </a:lnTo>
                    <a:lnTo>
                      <a:pt x="0" y="143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Freeform 434"/>
              <p:cNvSpPr>
                <a:spLocks/>
              </p:cNvSpPr>
              <p:nvPr/>
            </p:nvSpPr>
            <p:spPr bwMode="auto">
              <a:xfrm>
                <a:off x="1054" y="3387"/>
                <a:ext cx="143" cy="23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3" y="9"/>
                  </a:cxn>
                  <a:cxn ang="0">
                    <a:pos x="146" y="9"/>
                  </a:cxn>
                  <a:cxn ang="0">
                    <a:pos x="139" y="19"/>
                  </a:cxn>
                  <a:cxn ang="0">
                    <a:pos x="133" y="28"/>
                  </a:cxn>
                  <a:cxn ang="0">
                    <a:pos x="133" y="38"/>
                  </a:cxn>
                  <a:cxn ang="0">
                    <a:pos x="126" y="47"/>
                  </a:cxn>
                  <a:cxn ang="0">
                    <a:pos x="119" y="66"/>
                  </a:cxn>
                  <a:cxn ang="0">
                    <a:pos x="113" y="95"/>
                  </a:cxn>
                  <a:cxn ang="0">
                    <a:pos x="113" y="114"/>
                  </a:cxn>
                  <a:cxn ang="0">
                    <a:pos x="106" y="143"/>
                  </a:cxn>
                  <a:cxn ang="0">
                    <a:pos x="99" y="162"/>
                  </a:cxn>
                  <a:cxn ang="0">
                    <a:pos x="99" y="171"/>
                  </a:cxn>
                  <a:cxn ang="0">
                    <a:pos x="93" y="181"/>
                  </a:cxn>
                  <a:cxn ang="0">
                    <a:pos x="86" y="191"/>
                  </a:cxn>
                  <a:cxn ang="0">
                    <a:pos x="80" y="200"/>
                  </a:cxn>
                  <a:cxn ang="0">
                    <a:pos x="73" y="200"/>
                  </a:cxn>
                  <a:cxn ang="0">
                    <a:pos x="73" y="209"/>
                  </a:cxn>
                  <a:cxn ang="0">
                    <a:pos x="66" y="209"/>
                  </a:cxn>
                  <a:cxn ang="0">
                    <a:pos x="60" y="219"/>
                  </a:cxn>
                  <a:cxn ang="0">
                    <a:pos x="46" y="219"/>
                  </a:cxn>
                  <a:cxn ang="0">
                    <a:pos x="40" y="229"/>
                  </a:cxn>
                  <a:cxn ang="0">
                    <a:pos x="27" y="229"/>
                  </a:cxn>
                  <a:cxn ang="0">
                    <a:pos x="13" y="229"/>
                  </a:cxn>
                  <a:cxn ang="0">
                    <a:pos x="0" y="229"/>
                  </a:cxn>
                  <a:cxn ang="0">
                    <a:pos x="0" y="219"/>
                  </a:cxn>
                </a:cxnLst>
                <a:rect l="0" t="0" r="r" b="b"/>
                <a:pathLst>
                  <a:path w="161" h="230">
                    <a:moveTo>
                      <a:pt x="160" y="0"/>
                    </a:moveTo>
                    <a:lnTo>
                      <a:pt x="153" y="9"/>
                    </a:lnTo>
                    <a:lnTo>
                      <a:pt x="146" y="9"/>
                    </a:lnTo>
                    <a:lnTo>
                      <a:pt x="139" y="19"/>
                    </a:lnTo>
                    <a:lnTo>
                      <a:pt x="133" y="28"/>
                    </a:lnTo>
                    <a:lnTo>
                      <a:pt x="133" y="38"/>
                    </a:lnTo>
                    <a:lnTo>
                      <a:pt x="126" y="47"/>
                    </a:lnTo>
                    <a:lnTo>
                      <a:pt x="119" y="66"/>
                    </a:lnTo>
                    <a:lnTo>
                      <a:pt x="113" y="95"/>
                    </a:lnTo>
                    <a:lnTo>
                      <a:pt x="113" y="114"/>
                    </a:lnTo>
                    <a:lnTo>
                      <a:pt x="106" y="143"/>
                    </a:lnTo>
                    <a:lnTo>
                      <a:pt x="99" y="162"/>
                    </a:lnTo>
                    <a:lnTo>
                      <a:pt x="99" y="171"/>
                    </a:lnTo>
                    <a:lnTo>
                      <a:pt x="93" y="181"/>
                    </a:lnTo>
                    <a:lnTo>
                      <a:pt x="86" y="191"/>
                    </a:lnTo>
                    <a:lnTo>
                      <a:pt x="80" y="200"/>
                    </a:lnTo>
                    <a:lnTo>
                      <a:pt x="73" y="200"/>
                    </a:lnTo>
                    <a:lnTo>
                      <a:pt x="73" y="209"/>
                    </a:lnTo>
                    <a:lnTo>
                      <a:pt x="66" y="209"/>
                    </a:lnTo>
                    <a:lnTo>
                      <a:pt x="60" y="219"/>
                    </a:lnTo>
                    <a:lnTo>
                      <a:pt x="46" y="219"/>
                    </a:lnTo>
                    <a:lnTo>
                      <a:pt x="40" y="229"/>
                    </a:lnTo>
                    <a:lnTo>
                      <a:pt x="27" y="229"/>
                    </a:lnTo>
                    <a:lnTo>
                      <a:pt x="13" y="229"/>
                    </a:lnTo>
                    <a:lnTo>
                      <a:pt x="0" y="229"/>
                    </a:lnTo>
                    <a:lnTo>
                      <a:pt x="0" y="219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Freeform 435"/>
              <p:cNvSpPr>
                <a:spLocks/>
              </p:cNvSpPr>
              <p:nvPr/>
            </p:nvSpPr>
            <p:spPr bwMode="auto">
              <a:xfrm>
                <a:off x="1148" y="3405"/>
                <a:ext cx="67" cy="221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9"/>
                  </a:cxn>
                  <a:cxn ang="0">
                    <a:pos x="60" y="9"/>
                  </a:cxn>
                  <a:cxn ang="0">
                    <a:pos x="53" y="19"/>
                  </a:cxn>
                  <a:cxn ang="0">
                    <a:pos x="53" y="28"/>
                  </a:cxn>
                  <a:cxn ang="0">
                    <a:pos x="40" y="47"/>
                  </a:cxn>
                  <a:cxn ang="0">
                    <a:pos x="40" y="57"/>
                  </a:cxn>
                  <a:cxn ang="0">
                    <a:pos x="40" y="66"/>
                  </a:cxn>
                  <a:cxn ang="0">
                    <a:pos x="27" y="133"/>
                  </a:cxn>
                  <a:cxn ang="0">
                    <a:pos x="20" y="162"/>
                  </a:cxn>
                  <a:cxn ang="0">
                    <a:pos x="13" y="191"/>
                  </a:cxn>
                  <a:cxn ang="0">
                    <a:pos x="13" y="200"/>
                  </a:cxn>
                  <a:cxn ang="0">
                    <a:pos x="7" y="210"/>
                  </a:cxn>
                  <a:cxn ang="0">
                    <a:pos x="0" y="220"/>
                  </a:cxn>
                </a:cxnLst>
                <a:rect l="0" t="0" r="r" b="b"/>
                <a:pathLst>
                  <a:path w="75" h="221">
                    <a:moveTo>
                      <a:pt x="74" y="0"/>
                    </a:moveTo>
                    <a:lnTo>
                      <a:pt x="66" y="9"/>
                    </a:lnTo>
                    <a:lnTo>
                      <a:pt x="60" y="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40" y="47"/>
                    </a:lnTo>
                    <a:lnTo>
                      <a:pt x="40" y="57"/>
                    </a:lnTo>
                    <a:lnTo>
                      <a:pt x="40" y="66"/>
                    </a:lnTo>
                    <a:lnTo>
                      <a:pt x="27" y="133"/>
                    </a:lnTo>
                    <a:lnTo>
                      <a:pt x="20" y="162"/>
                    </a:lnTo>
                    <a:lnTo>
                      <a:pt x="13" y="191"/>
                    </a:lnTo>
                    <a:lnTo>
                      <a:pt x="13" y="200"/>
                    </a:lnTo>
                    <a:lnTo>
                      <a:pt x="7" y="210"/>
                    </a:lnTo>
                    <a:lnTo>
                      <a:pt x="0" y="22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Freeform 436"/>
              <p:cNvSpPr>
                <a:spLocks/>
              </p:cNvSpPr>
              <p:nvPr/>
            </p:nvSpPr>
            <p:spPr bwMode="auto">
              <a:xfrm>
                <a:off x="1176" y="3405"/>
                <a:ext cx="50" cy="24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1" y="19"/>
                  </a:cxn>
                  <a:cxn ang="0">
                    <a:pos x="41" y="28"/>
                  </a:cxn>
                  <a:cxn ang="0">
                    <a:pos x="34" y="37"/>
                  </a:cxn>
                  <a:cxn ang="0">
                    <a:pos x="34" y="57"/>
                  </a:cxn>
                  <a:cxn ang="0">
                    <a:pos x="34" y="66"/>
                  </a:cxn>
                  <a:cxn ang="0">
                    <a:pos x="27" y="95"/>
                  </a:cxn>
                  <a:cxn ang="0">
                    <a:pos x="27" y="143"/>
                  </a:cxn>
                  <a:cxn ang="0">
                    <a:pos x="27" y="171"/>
                  </a:cxn>
                  <a:cxn ang="0">
                    <a:pos x="20" y="200"/>
                  </a:cxn>
                  <a:cxn ang="0">
                    <a:pos x="20" y="210"/>
                  </a:cxn>
                  <a:cxn ang="0">
                    <a:pos x="20" y="219"/>
                  </a:cxn>
                  <a:cxn ang="0">
                    <a:pos x="13" y="228"/>
                  </a:cxn>
                  <a:cxn ang="0">
                    <a:pos x="7" y="238"/>
                  </a:cxn>
                  <a:cxn ang="0">
                    <a:pos x="0" y="238"/>
                  </a:cxn>
                  <a:cxn ang="0">
                    <a:pos x="0" y="248"/>
                  </a:cxn>
                </a:cxnLst>
                <a:rect l="0" t="0" r="r" b="b"/>
                <a:pathLst>
                  <a:path w="56" h="249">
                    <a:moveTo>
                      <a:pt x="55" y="0"/>
                    </a:moveTo>
                    <a:lnTo>
                      <a:pt x="41" y="19"/>
                    </a:lnTo>
                    <a:lnTo>
                      <a:pt x="41" y="28"/>
                    </a:lnTo>
                    <a:lnTo>
                      <a:pt x="34" y="37"/>
                    </a:lnTo>
                    <a:lnTo>
                      <a:pt x="34" y="57"/>
                    </a:lnTo>
                    <a:lnTo>
                      <a:pt x="34" y="66"/>
                    </a:lnTo>
                    <a:lnTo>
                      <a:pt x="27" y="95"/>
                    </a:lnTo>
                    <a:lnTo>
                      <a:pt x="27" y="143"/>
                    </a:lnTo>
                    <a:lnTo>
                      <a:pt x="27" y="171"/>
                    </a:lnTo>
                    <a:lnTo>
                      <a:pt x="20" y="200"/>
                    </a:lnTo>
                    <a:lnTo>
                      <a:pt x="20" y="210"/>
                    </a:lnTo>
                    <a:lnTo>
                      <a:pt x="20" y="219"/>
                    </a:lnTo>
                    <a:lnTo>
                      <a:pt x="13" y="228"/>
                    </a:lnTo>
                    <a:lnTo>
                      <a:pt x="7" y="238"/>
                    </a:lnTo>
                    <a:lnTo>
                      <a:pt x="0" y="238"/>
                    </a:lnTo>
                    <a:lnTo>
                      <a:pt x="0" y="248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1" name="Freeform 437"/>
              <p:cNvSpPr>
                <a:spLocks/>
              </p:cNvSpPr>
              <p:nvPr/>
            </p:nvSpPr>
            <p:spPr bwMode="auto">
              <a:xfrm>
                <a:off x="1229" y="3396"/>
                <a:ext cx="96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57"/>
                  </a:cxn>
                  <a:cxn ang="0">
                    <a:pos x="46" y="76"/>
                  </a:cxn>
                  <a:cxn ang="0">
                    <a:pos x="60" y="95"/>
                  </a:cxn>
                  <a:cxn ang="0">
                    <a:pos x="60" y="105"/>
                  </a:cxn>
                  <a:cxn ang="0">
                    <a:pos x="60" y="114"/>
                  </a:cxn>
                  <a:cxn ang="0">
                    <a:pos x="66" y="133"/>
                  </a:cxn>
                  <a:cxn ang="0">
                    <a:pos x="73" y="162"/>
                  </a:cxn>
                  <a:cxn ang="0">
                    <a:pos x="80" y="181"/>
                  </a:cxn>
                  <a:cxn ang="0">
                    <a:pos x="86" y="181"/>
                  </a:cxn>
                  <a:cxn ang="0">
                    <a:pos x="86" y="190"/>
                  </a:cxn>
                  <a:cxn ang="0">
                    <a:pos x="93" y="200"/>
                  </a:cxn>
                  <a:cxn ang="0">
                    <a:pos x="100" y="200"/>
                  </a:cxn>
                  <a:cxn ang="0">
                    <a:pos x="107" y="210"/>
                  </a:cxn>
                </a:cxnLst>
                <a:rect l="0" t="0" r="r" b="b"/>
                <a:pathLst>
                  <a:path w="108" h="211">
                    <a:moveTo>
                      <a:pt x="0" y="0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57"/>
                    </a:lnTo>
                    <a:lnTo>
                      <a:pt x="46" y="76"/>
                    </a:lnTo>
                    <a:lnTo>
                      <a:pt x="60" y="95"/>
                    </a:lnTo>
                    <a:lnTo>
                      <a:pt x="60" y="105"/>
                    </a:lnTo>
                    <a:lnTo>
                      <a:pt x="60" y="114"/>
                    </a:lnTo>
                    <a:lnTo>
                      <a:pt x="66" y="133"/>
                    </a:lnTo>
                    <a:lnTo>
                      <a:pt x="73" y="162"/>
                    </a:lnTo>
                    <a:lnTo>
                      <a:pt x="80" y="181"/>
                    </a:lnTo>
                    <a:lnTo>
                      <a:pt x="86" y="181"/>
                    </a:lnTo>
                    <a:lnTo>
                      <a:pt x="86" y="190"/>
                    </a:lnTo>
                    <a:lnTo>
                      <a:pt x="93" y="200"/>
                    </a:lnTo>
                    <a:lnTo>
                      <a:pt x="100" y="200"/>
                    </a:lnTo>
                    <a:lnTo>
                      <a:pt x="107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Freeform 438"/>
              <p:cNvSpPr>
                <a:spLocks/>
              </p:cNvSpPr>
              <p:nvPr/>
            </p:nvSpPr>
            <p:spPr bwMode="auto">
              <a:xfrm>
                <a:off x="1231" y="3387"/>
                <a:ext cx="119" cy="210"/>
              </a:xfrm>
              <a:custGeom>
                <a:avLst/>
                <a:gdLst/>
                <a:ahLst/>
                <a:cxnLst>
                  <a:cxn ang="0">
                    <a:pos x="133" y="209"/>
                  </a:cxn>
                  <a:cxn ang="0">
                    <a:pos x="126" y="209"/>
                  </a:cxn>
                  <a:cxn ang="0">
                    <a:pos x="119" y="209"/>
                  </a:cxn>
                  <a:cxn ang="0">
                    <a:pos x="113" y="199"/>
                  </a:cxn>
                  <a:cxn ang="0">
                    <a:pos x="106" y="189"/>
                  </a:cxn>
                  <a:cxn ang="0">
                    <a:pos x="73" y="104"/>
                  </a:cxn>
                  <a:cxn ang="0">
                    <a:pos x="59" y="66"/>
                  </a:cxn>
                  <a:cxn ang="0">
                    <a:pos x="39" y="28"/>
                  </a:cxn>
                  <a:cxn ang="0">
                    <a:pos x="39" y="19"/>
                  </a:cxn>
                  <a:cxn ang="0">
                    <a:pos x="33" y="19"/>
                  </a:cxn>
                  <a:cxn ang="0">
                    <a:pos x="26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34" h="210">
                    <a:moveTo>
                      <a:pt x="133" y="209"/>
                    </a:moveTo>
                    <a:lnTo>
                      <a:pt x="126" y="209"/>
                    </a:lnTo>
                    <a:lnTo>
                      <a:pt x="119" y="209"/>
                    </a:lnTo>
                    <a:lnTo>
                      <a:pt x="113" y="199"/>
                    </a:lnTo>
                    <a:lnTo>
                      <a:pt x="106" y="189"/>
                    </a:lnTo>
                    <a:lnTo>
                      <a:pt x="73" y="104"/>
                    </a:lnTo>
                    <a:lnTo>
                      <a:pt x="59" y="66"/>
                    </a:lnTo>
                    <a:lnTo>
                      <a:pt x="39" y="28"/>
                    </a:lnTo>
                    <a:lnTo>
                      <a:pt x="39" y="19"/>
                    </a:lnTo>
                    <a:lnTo>
                      <a:pt x="33" y="19"/>
                    </a:lnTo>
                    <a:lnTo>
                      <a:pt x="26" y="9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Freeform 439"/>
              <p:cNvSpPr>
                <a:spLocks/>
              </p:cNvSpPr>
              <p:nvPr/>
            </p:nvSpPr>
            <p:spPr bwMode="auto">
              <a:xfrm>
                <a:off x="1226" y="3415"/>
                <a:ext cx="97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9"/>
                  </a:cxn>
                  <a:cxn ang="0">
                    <a:pos x="20" y="19"/>
                  </a:cxn>
                  <a:cxn ang="0">
                    <a:pos x="20" y="37"/>
                  </a:cxn>
                  <a:cxn ang="0">
                    <a:pos x="27" y="47"/>
                  </a:cxn>
                  <a:cxn ang="0">
                    <a:pos x="33" y="76"/>
                  </a:cxn>
                  <a:cxn ang="0">
                    <a:pos x="33" y="95"/>
                  </a:cxn>
                  <a:cxn ang="0">
                    <a:pos x="40" y="105"/>
                  </a:cxn>
                  <a:cxn ang="0">
                    <a:pos x="47" y="133"/>
                  </a:cxn>
                  <a:cxn ang="0">
                    <a:pos x="47" y="152"/>
                  </a:cxn>
                  <a:cxn ang="0">
                    <a:pos x="54" y="162"/>
                  </a:cxn>
                  <a:cxn ang="0">
                    <a:pos x="54" y="181"/>
                  </a:cxn>
                  <a:cxn ang="0">
                    <a:pos x="60" y="190"/>
                  </a:cxn>
                  <a:cxn ang="0">
                    <a:pos x="67" y="190"/>
                  </a:cxn>
                  <a:cxn ang="0">
                    <a:pos x="74" y="200"/>
                  </a:cxn>
                  <a:cxn ang="0">
                    <a:pos x="80" y="210"/>
                  </a:cxn>
                  <a:cxn ang="0">
                    <a:pos x="87" y="210"/>
                  </a:cxn>
                  <a:cxn ang="0">
                    <a:pos x="101" y="210"/>
                  </a:cxn>
                  <a:cxn ang="0">
                    <a:pos x="108" y="210"/>
                  </a:cxn>
                </a:cxnLst>
                <a:rect l="0" t="0" r="r" b="b"/>
                <a:pathLst>
                  <a:path w="109" h="211">
                    <a:moveTo>
                      <a:pt x="0" y="0"/>
                    </a:moveTo>
                    <a:lnTo>
                      <a:pt x="13" y="9"/>
                    </a:lnTo>
                    <a:lnTo>
                      <a:pt x="20" y="19"/>
                    </a:lnTo>
                    <a:lnTo>
                      <a:pt x="20" y="37"/>
                    </a:lnTo>
                    <a:lnTo>
                      <a:pt x="27" y="47"/>
                    </a:lnTo>
                    <a:lnTo>
                      <a:pt x="33" y="76"/>
                    </a:lnTo>
                    <a:lnTo>
                      <a:pt x="33" y="95"/>
                    </a:lnTo>
                    <a:lnTo>
                      <a:pt x="40" y="105"/>
                    </a:lnTo>
                    <a:lnTo>
                      <a:pt x="47" y="133"/>
                    </a:lnTo>
                    <a:lnTo>
                      <a:pt x="47" y="152"/>
                    </a:lnTo>
                    <a:lnTo>
                      <a:pt x="54" y="162"/>
                    </a:lnTo>
                    <a:lnTo>
                      <a:pt x="54" y="181"/>
                    </a:lnTo>
                    <a:lnTo>
                      <a:pt x="60" y="190"/>
                    </a:lnTo>
                    <a:lnTo>
                      <a:pt x="67" y="190"/>
                    </a:lnTo>
                    <a:lnTo>
                      <a:pt x="74" y="200"/>
                    </a:lnTo>
                    <a:lnTo>
                      <a:pt x="80" y="210"/>
                    </a:lnTo>
                    <a:lnTo>
                      <a:pt x="87" y="210"/>
                    </a:lnTo>
                    <a:lnTo>
                      <a:pt x="101" y="210"/>
                    </a:lnTo>
                    <a:lnTo>
                      <a:pt x="108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129" name="Picture 440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56" y="2160"/>
              <a:ext cx="12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0" name="Freeform 441"/>
            <p:cNvSpPr>
              <a:spLocks/>
            </p:cNvSpPr>
            <p:nvPr/>
          </p:nvSpPr>
          <p:spPr bwMode="auto">
            <a:xfrm>
              <a:off x="1130" y="1440"/>
              <a:ext cx="140" cy="163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0"/>
                </a:cxn>
                <a:cxn ang="0">
                  <a:pos x="59" y="92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8" y="0"/>
                </a:cxn>
                <a:cxn ang="0">
                  <a:pos x="98" y="32"/>
                </a:cxn>
                <a:cxn ang="0">
                  <a:pos x="85" y="69"/>
                </a:cxn>
                <a:cxn ang="0">
                  <a:pos x="74" y="100"/>
                </a:cxn>
                <a:cxn ang="0">
                  <a:pos x="68" y="131"/>
                </a:cxn>
                <a:cxn ang="0">
                  <a:pos x="75" y="145"/>
                </a:cxn>
                <a:cxn ang="0">
                  <a:pos x="94" y="136"/>
                </a:cxn>
                <a:cxn ang="0">
                  <a:pos x="110" y="124"/>
                </a:cxn>
                <a:cxn ang="0">
                  <a:pos x="126" y="110"/>
                </a:cxn>
                <a:cxn ang="0">
                  <a:pos x="133" y="103"/>
                </a:cxn>
                <a:cxn ang="0">
                  <a:pos x="139" y="110"/>
                </a:cxn>
                <a:cxn ang="0">
                  <a:pos x="147" y="119"/>
                </a:cxn>
                <a:cxn ang="0">
                  <a:pos x="154" y="131"/>
                </a:cxn>
                <a:cxn ang="0">
                  <a:pos x="149" y="137"/>
                </a:cxn>
                <a:cxn ang="0">
                  <a:pos x="136" y="138"/>
                </a:cxn>
                <a:cxn ang="0">
                  <a:pos x="123" y="139"/>
                </a:cxn>
                <a:cxn ang="0">
                  <a:pos x="110" y="142"/>
                </a:cxn>
                <a:cxn ang="0">
                  <a:pos x="98" y="146"/>
                </a:cxn>
                <a:cxn ang="0">
                  <a:pos x="88" y="150"/>
                </a:cxn>
                <a:cxn ang="0">
                  <a:pos x="79" y="154"/>
                </a:cxn>
                <a:cxn ang="0">
                  <a:pos x="72" y="159"/>
                </a:cxn>
                <a:cxn ang="0">
                  <a:pos x="63" y="148"/>
                </a:cxn>
                <a:cxn ang="0">
                  <a:pos x="48" y="119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7" h="163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7"/>
                  </a:lnTo>
                  <a:lnTo>
                    <a:pt x="36" y="59"/>
                  </a:lnTo>
                  <a:lnTo>
                    <a:pt x="41" y="70"/>
                  </a:lnTo>
                  <a:lnTo>
                    <a:pt x="48" y="82"/>
                  </a:lnTo>
                  <a:lnTo>
                    <a:pt x="51" y="91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9" y="92"/>
                  </a:lnTo>
                  <a:lnTo>
                    <a:pt x="61" y="82"/>
                  </a:lnTo>
                  <a:lnTo>
                    <a:pt x="65" y="70"/>
                  </a:lnTo>
                  <a:lnTo>
                    <a:pt x="67" y="5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68" y="0"/>
                  </a:lnTo>
                  <a:lnTo>
                    <a:pt x="106" y="11"/>
                  </a:lnTo>
                  <a:lnTo>
                    <a:pt x="98" y="32"/>
                  </a:lnTo>
                  <a:lnTo>
                    <a:pt x="91" y="51"/>
                  </a:lnTo>
                  <a:lnTo>
                    <a:pt x="85" y="69"/>
                  </a:lnTo>
                  <a:lnTo>
                    <a:pt x="79" y="85"/>
                  </a:lnTo>
                  <a:lnTo>
                    <a:pt x="74" y="100"/>
                  </a:lnTo>
                  <a:lnTo>
                    <a:pt x="72" y="115"/>
                  </a:lnTo>
                  <a:lnTo>
                    <a:pt x="68" y="131"/>
                  </a:lnTo>
                  <a:lnTo>
                    <a:pt x="65" y="148"/>
                  </a:lnTo>
                  <a:lnTo>
                    <a:pt x="75" y="145"/>
                  </a:lnTo>
                  <a:lnTo>
                    <a:pt x="84" y="141"/>
                  </a:lnTo>
                  <a:lnTo>
                    <a:pt x="94" y="136"/>
                  </a:lnTo>
                  <a:lnTo>
                    <a:pt x="103" y="130"/>
                  </a:lnTo>
                  <a:lnTo>
                    <a:pt x="110" y="124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32" y="102"/>
                  </a:lnTo>
                  <a:lnTo>
                    <a:pt x="133" y="103"/>
                  </a:lnTo>
                  <a:lnTo>
                    <a:pt x="134" y="106"/>
                  </a:lnTo>
                  <a:lnTo>
                    <a:pt x="139" y="110"/>
                  </a:lnTo>
                  <a:lnTo>
                    <a:pt x="142" y="114"/>
                  </a:lnTo>
                  <a:lnTo>
                    <a:pt x="147" y="119"/>
                  </a:lnTo>
                  <a:lnTo>
                    <a:pt x="151" y="126"/>
                  </a:lnTo>
                  <a:lnTo>
                    <a:pt x="154" y="131"/>
                  </a:lnTo>
                  <a:lnTo>
                    <a:pt x="156" y="137"/>
                  </a:lnTo>
                  <a:lnTo>
                    <a:pt x="149" y="137"/>
                  </a:lnTo>
                  <a:lnTo>
                    <a:pt x="142" y="138"/>
                  </a:lnTo>
                  <a:lnTo>
                    <a:pt x="136" y="138"/>
                  </a:lnTo>
                  <a:lnTo>
                    <a:pt x="129" y="139"/>
                  </a:lnTo>
                  <a:lnTo>
                    <a:pt x="123" y="139"/>
                  </a:lnTo>
                  <a:lnTo>
                    <a:pt x="116" y="142"/>
                  </a:lnTo>
                  <a:lnTo>
                    <a:pt x="110" y="142"/>
                  </a:lnTo>
                  <a:lnTo>
                    <a:pt x="104" y="144"/>
                  </a:lnTo>
                  <a:lnTo>
                    <a:pt x="98" y="146"/>
                  </a:lnTo>
                  <a:lnTo>
                    <a:pt x="93" y="148"/>
                  </a:lnTo>
                  <a:lnTo>
                    <a:pt x="88" y="150"/>
                  </a:lnTo>
                  <a:lnTo>
                    <a:pt x="83" y="152"/>
                  </a:lnTo>
                  <a:lnTo>
                    <a:pt x="79" y="154"/>
                  </a:lnTo>
                  <a:lnTo>
                    <a:pt x="74" y="157"/>
                  </a:lnTo>
                  <a:lnTo>
                    <a:pt x="72" y="159"/>
                  </a:lnTo>
                  <a:lnTo>
                    <a:pt x="69" y="162"/>
                  </a:lnTo>
                  <a:lnTo>
                    <a:pt x="63" y="148"/>
                  </a:lnTo>
                  <a:lnTo>
                    <a:pt x="56" y="134"/>
                  </a:lnTo>
                  <a:lnTo>
                    <a:pt x="48" y="119"/>
                  </a:lnTo>
                  <a:lnTo>
                    <a:pt x="39" y="104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442"/>
            <p:cNvSpPr>
              <a:spLocks/>
            </p:cNvSpPr>
            <p:nvPr/>
          </p:nvSpPr>
          <p:spPr bwMode="auto">
            <a:xfrm>
              <a:off x="1152" y="1392"/>
              <a:ext cx="141" cy="164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1"/>
                </a:cxn>
                <a:cxn ang="0">
                  <a:pos x="60" y="93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9" y="0"/>
                </a:cxn>
                <a:cxn ang="0">
                  <a:pos x="99" y="32"/>
                </a:cxn>
                <a:cxn ang="0">
                  <a:pos x="86" y="69"/>
                </a:cxn>
                <a:cxn ang="0">
                  <a:pos x="75" y="101"/>
                </a:cxn>
                <a:cxn ang="0">
                  <a:pos x="69" y="132"/>
                </a:cxn>
                <a:cxn ang="0">
                  <a:pos x="76" y="146"/>
                </a:cxn>
                <a:cxn ang="0">
                  <a:pos x="95" y="137"/>
                </a:cxn>
                <a:cxn ang="0">
                  <a:pos x="111" y="125"/>
                </a:cxn>
                <a:cxn ang="0">
                  <a:pos x="127" y="110"/>
                </a:cxn>
                <a:cxn ang="0">
                  <a:pos x="134" y="104"/>
                </a:cxn>
                <a:cxn ang="0">
                  <a:pos x="139" y="110"/>
                </a:cxn>
                <a:cxn ang="0">
                  <a:pos x="148" y="120"/>
                </a:cxn>
                <a:cxn ang="0">
                  <a:pos x="155" y="132"/>
                </a:cxn>
                <a:cxn ang="0">
                  <a:pos x="150" y="138"/>
                </a:cxn>
                <a:cxn ang="0">
                  <a:pos x="137" y="139"/>
                </a:cxn>
                <a:cxn ang="0">
                  <a:pos x="123" y="140"/>
                </a:cxn>
                <a:cxn ang="0">
                  <a:pos x="111" y="143"/>
                </a:cxn>
                <a:cxn ang="0">
                  <a:pos x="99" y="146"/>
                </a:cxn>
                <a:cxn ang="0">
                  <a:pos x="88" y="151"/>
                </a:cxn>
                <a:cxn ang="0">
                  <a:pos x="79" y="155"/>
                </a:cxn>
                <a:cxn ang="0">
                  <a:pos x="72" y="160"/>
                </a:cxn>
                <a:cxn ang="0">
                  <a:pos x="63" y="149"/>
                </a:cxn>
                <a:cxn ang="0">
                  <a:pos x="48" y="120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8" h="164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8"/>
                  </a:lnTo>
                  <a:lnTo>
                    <a:pt x="36" y="59"/>
                  </a:lnTo>
                  <a:lnTo>
                    <a:pt x="42" y="70"/>
                  </a:lnTo>
                  <a:lnTo>
                    <a:pt x="48" y="82"/>
                  </a:lnTo>
                  <a:lnTo>
                    <a:pt x="52" y="92"/>
                  </a:lnTo>
                  <a:lnTo>
                    <a:pt x="55" y="101"/>
                  </a:lnTo>
                  <a:lnTo>
                    <a:pt x="57" y="98"/>
                  </a:lnTo>
                  <a:lnTo>
                    <a:pt x="60" y="93"/>
                  </a:lnTo>
                  <a:lnTo>
                    <a:pt x="61" y="83"/>
                  </a:lnTo>
                  <a:lnTo>
                    <a:pt x="65" y="70"/>
                  </a:lnTo>
                  <a:lnTo>
                    <a:pt x="68" y="56"/>
                  </a:lnTo>
                  <a:lnTo>
                    <a:pt x="70" y="38"/>
                  </a:lnTo>
                  <a:lnTo>
                    <a:pt x="70" y="20"/>
                  </a:lnTo>
                  <a:lnTo>
                    <a:pt x="69" y="0"/>
                  </a:lnTo>
                  <a:lnTo>
                    <a:pt x="106" y="12"/>
                  </a:lnTo>
                  <a:lnTo>
                    <a:pt x="99" y="32"/>
                  </a:lnTo>
                  <a:lnTo>
                    <a:pt x="92" y="52"/>
                  </a:lnTo>
                  <a:lnTo>
                    <a:pt x="86" y="69"/>
                  </a:lnTo>
                  <a:lnTo>
                    <a:pt x="79" y="85"/>
                  </a:lnTo>
                  <a:lnTo>
                    <a:pt x="75" y="101"/>
                  </a:lnTo>
                  <a:lnTo>
                    <a:pt x="72" y="116"/>
                  </a:lnTo>
                  <a:lnTo>
                    <a:pt x="69" y="132"/>
                  </a:lnTo>
                  <a:lnTo>
                    <a:pt x="66" y="149"/>
                  </a:lnTo>
                  <a:lnTo>
                    <a:pt x="76" y="146"/>
                  </a:lnTo>
                  <a:lnTo>
                    <a:pt x="85" y="142"/>
                  </a:lnTo>
                  <a:lnTo>
                    <a:pt x="95" y="137"/>
                  </a:lnTo>
                  <a:lnTo>
                    <a:pt x="104" y="130"/>
                  </a:lnTo>
                  <a:lnTo>
                    <a:pt x="111" y="125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5" y="106"/>
                  </a:lnTo>
                  <a:lnTo>
                    <a:pt x="139" y="110"/>
                  </a:lnTo>
                  <a:lnTo>
                    <a:pt x="143" y="114"/>
                  </a:lnTo>
                  <a:lnTo>
                    <a:pt x="148" y="120"/>
                  </a:lnTo>
                  <a:lnTo>
                    <a:pt x="152" y="126"/>
                  </a:lnTo>
                  <a:lnTo>
                    <a:pt x="155" y="132"/>
                  </a:lnTo>
                  <a:lnTo>
                    <a:pt x="157" y="138"/>
                  </a:lnTo>
                  <a:lnTo>
                    <a:pt x="150" y="138"/>
                  </a:lnTo>
                  <a:lnTo>
                    <a:pt x="143" y="138"/>
                  </a:lnTo>
                  <a:lnTo>
                    <a:pt x="137" y="139"/>
                  </a:lnTo>
                  <a:lnTo>
                    <a:pt x="130" y="140"/>
                  </a:lnTo>
                  <a:lnTo>
                    <a:pt x="123" y="140"/>
                  </a:lnTo>
                  <a:lnTo>
                    <a:pt x="117" y="142"/>
                  </a:lnTo>
                  <a:lnTo>
                    <a:pt x="111" y="143"/>
                  </a:lnTo>
                  <a:lnTo>
                    <a:pt x="104" y="145"/>
                  </a:lnTo>
                  <a:lnTo>
                    <a:pt x="99" y="146"/>
                  </a:lnTo>
                  <a:lnTo>
                    <a:pt x="94" y="149"/>
                  </a:lnTo>
                  <a:lnTo>
                    <a:pt x="88" y="151"/>
                  </a:lnTo>
                  <a:lnTo>
                    <a:pt x="84" y="153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2" y="160"/>
                  </a:lnTo>
                  <a:lnTo>
                    <a:pt x="69" y="163"/>
                  </a:lnTo>
                  <a:lnTo>
                    <a:pt x="63" y="149"/>
                  </a:lnTo>
                  <a:lnTo>
                    <a:pt x="56" y="134"/>
                  </a:lnTo>
                  <a:lnTo>
                    <a:pt x="48" y="120"/>
                  </a:lnTo>
                  <a:lnTo>
                    <a:pt x="39" y="105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8" name="Group 443"/>
          <p:cNvGrpSpPr>
            <a:grpSpLocks/>
          </p:cNvGrpSpPr>
          <p:nvPr/>
        </p:nvGrpSpPr>
        <p:grpSpPr bwMode="auto">
          <a:xfrm>
            <a:off x="4922838" y="1238244"/>
            <a:ext cx="355600" cy="498475"/>
            <a:chOff x="945" y="1392"/>
            <a:chExt cx="652" cy="2291"/>
          </a:xfrm>
        </p:grpSpPr>
        <p:sp>
          <p:nvSpPr>
            <p:cNvPr id="179" name="Freeform 444"/>
            <p:cNvSpPr>
              <a:spLocks/>
            </p:cNvSpPr>
            <p:nvPr/>
          </p:nvSpPr>
          <p:spPr bwMode="auto">
            <a:xfrm>
              <a:off x="1152" y="1584"/>
              <a:ext cx="172" cy="159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2" y="45"/>
                </a:cxn>
                <a:cxn ang="0">
                  <a:pos x="38" y="62"/>
                </a:cxn>
                <a:cxn ang="0">
                  <a:pos x="58" y="82"/>
                </a:cxn>
                <a:cxn ang="0">
                  <a:pos x="73" y="101"/>
                </a:cxn>
                <a:cxn ang="0">
                  <a:pos x="74" y="90"/>
                </a:cxn>
                <a:cxn ang="0">
                  <a:pos x="73" y="69"/>
                </a:cxn>
                <a:cxn ang="0">
                  <a:pos x="65" y="37"/>
                </a:cxn>
                <a:cxn ang="0">
                  <a:pos x="50" y="0"/>
                </a:cxn>
                <a:cxn ang="0">
                  <a:pos x="92" y="28"/>
                </a:cxn>
                <a:cxn ang="0">
                  <a:pos x="91" y="64"/>
                </a:cxn>
                <a:cxn ang="0">
                  <a:pos x="92" y="97"/>
                </a:cxn>
                <a:cxn ang="0">
                  <a:pos x="98" y="127"/>
                </a:cxn>
                <a:cxn ang="0">
                  <a:pos x="109" y="140"/>
                </a:cxn>
                <a:cxn ang="0">
                  <a:pos x="127" y="129"/>
                </a:cxn>
                <a:cxn ang="0">
                  <a:pos x="138" y="114"/>
                </a:cxn>
                <a:cxn ang="0">
                  <a:pos x="150" y="98"/>
                </a:cxn>
                <a:cxn ang="0">
                  <a:pos x="155" y="91"/>
                </a:cxn>
                <a:cxn ang="0">
                  <a:pos x="162" y="97"/>
                </a:cxn>
                <a:cxn ang="0">
                  <a:pos x="175" y="105"/>
                </a:cxn>
                <a:cxn ang="0">
                  <a:pos x="186" y="115"/>
                </a:cxn>
                <a:cxn ang="0">
                  <a:pos x="184" y="121"/>
                </a:cxn>
                <a:cxn ang="0">
                  <a:pos x="171" y="125"/>
                </a:cxn>
                <a:cxn ang="0">
                  <a:pos x="157" y="127"/>
                </a:cxn>
                <a:cxn ang="0">
                  <a:pos x="145" y="133"/>
                </a:cxn>
                <a:cxn ang="0">
                  <a:pos x="135" y="137"/>
                </a:cxn>
                <a:cxn ang="0">
                  <a:pos x="126" y="143"/>
                </a:cxn>
                <a:cxn ang="0">
                  <a:pos x="118" y="148"/>
                </a:cxn>
                <a:cxn ang="0">
                  <a:pos x="112" y="155"/>
                </a:cxn>
                <a:cxn ang="0">
                  <a:pos x="99" y="145"/>
                </a:cxn>
                <a:cxn ang="0">
                  <a:pos x="72" y="118"/>
                </a:cxn>
                <a:cxn ang="0">
                  <a:pos x="43" y="93"/>
                </a:cxn>
                <a:cxn ang="0">
                  <a:pos x="14" y="73"/>
                </a:cxn>
              </a:cxnLst>
              <a:rect l="0" t="0" r="r" b="b"/>
              <a:pathLst>
                <a:path w="193" h="159">
                  <a:moveTo>
                    <a:pt x="0" y="66"/>
                  </a:moveTo>
                  <a:lnTo>
                    <a:pt x="14" y="37"/>
                  </a:lnTo>
                  <a:lnTo>
                    <a:pt x="15" y="39"/>
                  </a:lnTo>
                  <a:lnTo>
                    <a:pt x="22" y="45"/>
                  </a:lnTo>
                  <a:lnTo>
                    <a:pt x="28" y="52"/>
                  </a:lnTo>
                  <a:lnTo>
                    <a:pt x="38" y="62"/>
                  </a:lnTo>
                  <a:lnTo>
                    <a:pt x="48" y="72"/>
                  </a:lnTo>
                  <a:lnTo>
                    <a:pt x="58" y="82"/>
                  </a:lnTo>
                  <a:lnTo>
                    <a:pt x="66" y="92"/>
                  </a:lnTo>
                  <a:lnTo>
                    <a:pt x="73" y="101"/>
                  </a:lnTo>
                  <a:lnTo>
                    <a:pt x="73" y="97"/>
                  </a:lnTo>
                  <a:lnTo>
                    <a:pt x="74" y="90"/>
                  </a:lnTo>
                  <a:lnTo>
                    <a:pt x="73" y="81"/>
                  </a:lnTo>
                  <a:lnTo>
                    <a:pt x="73" y="69"/>
                  </a:lnTo>
                  <a:lnTo>
                    <a:pt x="70" y="55"/>
                  </a:lnTo>
                  <a:lnTo>
                    <a:pt x="65" y="37"/>
                  </a:lnTo>
                  <a:lnTo>
                    <a:pt x="58" y="20"/>
                  </a:lnTo>
                  <a:lnTo>
                    <a:pt x="50" y="0"/>
                  </a:lnTo>
                  <a:lnTo>
                    <a:pt x="92" y="7"/>
                  </a:lnTo>
                  <a:lnTo>
                    <a:pt x="92" y="28"/>
                  </a:lnTo>
                  <a:lnTo>
                    <a:pt x="91" y="47"/>
                  </a:lnTo>
                  <a:lnTo>
                    <a:pt x="91" y="64"/>
                  </a:lnTo>
                  <a:lnTo>
                    <a:pt x="91" y="81"/>
                  </a:lnTo>
                  <a:lnTo>
                    <a:pt x="92" y="97"/>
                  </a:lnTo>
                  <a:lnTo>
                    <a:pt x="96" y="112"/>
                  </a:lnTo>
                  <a:lnTo>
                    <a:pt x="98" y="127"/>
                  </a:lnTo>
                  <a:lnTo>
                    <a:pt x="102" y="145"/>
                  </a:lnTo>
                  <a:lnTo>
                    <a:pt x="109" y="140"/>
                  </a:lnTo>
                  <a:lnTo>
                    <a:pt x="118" y="135"/>
                  </a:lnTo>
                  <a:lnTo>
                    <a:pt x="127" y="129"/>
                  </a:lnTo>
                  <a:lnTo>
                    <a:pt x="132" y="121"/>
                  </a:lnTo>
                  <a:lnTo>
                    <a:pt x="138" y="114"/>
                  </a:lnTo>
                  <a:lnTo>
                    <a:pt x="145" y="107"/>
                  </a:lnTo>
                  <a:lnTo>
                    <a:pt x="150" y="98"/>
                  </a:lnTo>
                  <a:lnTo>
                    <a:pt x="153" y="90"/>
                  </a:lnTo>
                  <a:lnTo>
                    <a:pt x="155" y="91"/>
                  </a:lnTo>
                  <a:lnTo>
                    <a:pt x="157" y="93"/>
                  </a:lnTo>
                  <a:lnTo>
                    <a:pt x="162" y="97"/>
                  </a:lnTo>
                  <a:lnTo>
                    <a:pt x="167" y="100"/>
                  </a:lnTo>
                  <a:lnTo>
                    <a:pt x="175" y="105"/>
                  </a:lnTo>
                  <a:lnTo>
                    <a:pt x="181" y="110"/>
                  </a:lnTo>
                  <a:lnTo>
                    <a:pt x="186" y="115"/>
                  </a:lnTo>
                  <a:lnTo>
                    <a:pt x="192" y="120"/>
                  </a:lnTo>
                  <a:lnTo>
                    <a:pt x="184" y="121"/>
                  </a:lnTo>
                  <a:lnTo>
                    <a:pt x="176" y="122"/>
                  </a:lnTo>
                  <a:lnTo>
                    <a:pt x="171" y="125"/>
                  </a:lnTo>
                  <a:lnTo>
                    <a:pt x="163" y="126"/>
                  </a:lnTo>
                  <a:lnTo>
                    <a:pt x="157" y="127"/>
                  </a:lnTo>
                  <a:lnTo>
                    <a:pt x="150" y="130"/>
                  </a:lnTo>
                  <a:lnTo>
                    <a:pt x="145" y="133"/>
                  </a:lnTo>
                  <a:lnTo>
                    <a:pt x="140" y="135"/>
                  </a:lnTo>
                  <a:lnTo>
                    <a:pt x="135" y="137"/>
                  </a:lnTo>
                  <a:lnTo>
                    <a:pt x="129" y="140"/>
                  </a:lnTo>
                  <a:lnTo>
                    <a:pt x="126" y="143"/>
                  </a:lnTo>
                  <a:lnTo>
                    <a:pt x="120" y="145"/>
                  </a:lnTo>
                  <a:lnTo>
                    <a:pt x="118" y="148"/>
                  </a:lnTo>
                  <a:lnTo>
                    <a:pt x="114" y="151"/>
                  </a:lnTo>
                  <a:lnTo>
                    <a:pt x="112" y="155"/>
                  </a:lnTo>
                  <a:lnTo>
                    <a:pt x="109" y="158"/>
                  </a:lnTo>
                  <a:lnTo>
                    <a:pt x="99" y="145"/>
                  </a:lnTo>
                  <a:lnTo>
                    <a:pt x="85" y="132"/>
                  </a:lnTo>
                  <a:lnTo>
                    <a:pt x="72" y="118"/>
                  </a:lnTo>
                  <a:lnTo>
                    <a:pt x="57" y="106"/>
                  </a:lnTo>
                  <a:lnTo>
                    <a:pt x="43" y="93"/>
                  </a:lnTo>
                  <a:lnTo>
                    <a:pt x="27" y="82"/>
                  </a:lnTo>
                  <a:lnTo>
                    <a:pt x="14" y="73"/>
                  </a:lnTo>
                  <a:lnTo>
                    <a:pt x="0" y="66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180" name="Group 445"/>
            <p:cNvGrpSpPr>
              <a:grpSpLocks/>
            </p:cNvGrpSpPr>
            <p:nvPr/>
          </p:nvGrpSpPr>
          <p:grpSpPr bwMode="auto">
            <a:xfrm>
              <a:off x="945" y="1477"/>
              <a:ext cx="652" cy="2206"/>
              <a:chOff x="945" y="1477"/>
              <a:chExt cx="652" cy="2206"/>
            </a:xfrm>
          </p:grpSpPr>
          <p:sp>
            <p:nvSpPr>
              <p:cNvPr id="184" name="Freeform 446"/>
              <p:cNvSpPr>
                <a:spLocks/>
              </p:cNvSpPr>
              <p:nvPr/>
            </p:nvSpPr>
            <p:spPr bwMode="auto">
              <a:xfrm>
                <a:off x="1189" y="1477"/>
                <a:ext cx="75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6"/>
                  </a:cxn>
                  <a:cxn ang="0">
                    <a:pos x="0" y="356"/>
                  </a:cxn>
                  <a:cxn ang="0">
                    <a:pos x="0" y="337"/>
                  </a:cxn>
                  <a:cxn ang="0">
                    <a:pos x="0" y="328"/>
                  </a:cxn>
                  <a:cxn ang="0">
                    <a:pos x="0" y="309"/>
                  </a:cxn>
                  <a:cxn ang="0">
                    <a:pos x="0" y="290"/>
                  </a:cxn>
                  <a:cxn ang="0">
                    <a:pos x="0" y="272"/>
                  </a:cxn>
                  <a:cxn ang="0">
                    <a:pos x="0" y="253"/>
                  </a:cxn>
                  <a:cxn ang="0">
                    <a:pos x="0" y="234"/>
                  </a:cxn>
                  <a:cxn ang="0">
                    <a:pos x="6" y="215"/>
                  </a:cxn>
                  <a:cxn ang="0">
                    <a:pos x="12" y="197"/>
                  </a:cxn>
                  <a:cxn ang="0">
                    <a:pos x="12" y="168"/>
                  </a:cxn>
                  <a:cxn ang="0">
                    <a:pos x="19" y="159"/>
                  </a:cxn>
                  <a:cxn ang="0">
                    <a:pos x="19" y="150"/>
                  </a:cxn>
                  <a:cxn ang="0">
                    <a:pos x="25" y="140"/>
                  </a:cxn>
                  <a:cxn ang="0">
                    <a:pos x="25" y="131"/>
                  </a:cxn>
                  <a:cxn ang="0">
                    <a:pos x="31" y="131"/>
                  </a:cxn>
                  <a:cxn ang="0">
                    <a:pos x="31" y="122"/>
                  </a:cxn>
                  <a:cxn ang="0">
                    <a:pos x="38" y="112"/>
                  </a:cxn>
                  <a:cxn ang="0">
                    <a:pos x="44" y="103"/>
                  </a:cxn>
                  <a:cxn ang="0">
                    <a:pos x="57" y="84"/>
                  </a:cxn>
                  <a:cxn ang="0">
                    <a:pos x="63" y="75"/>
                  </a:cxn>
                  <a:cxn ang="0">
                    <a:pos x="70" y="65"/>
                  </a:cxn>
                  <a:cxn ang="0">
                    <a:pos x="76" y="56"/>
                  </a:cxn>
                  <a:cxn ang="0">
                    <a:pos x="83" y="46"/>
                  </a:cxn>
                  <a:cxn ang="0">
                    <a:pos x="83" y="28"/>
                  </a:cxn>
                  <a:cxn ang="0">
                    <a:pos x="83" y="18"/>
                  </a:cxn>
                  <a:cxn ang="0">
                    <a:pos x="83" y="9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56"/>
                  </a:cxn>
                  <a:cxn ang="0">
                    <a:pos x="70" y="122"/>
                  </a:cxn>
                  <a:cxn ang="0">
                    <a:pos x="70" y="140"/>
                  </a:cxn>
                  <a:cxn ang="0">
                    <a:pos x="63" y="178"/>
                  </a:cxn>
                  <a:cxn ang="0">
                    <a:pos x="63" y="187"/>
                  </a:cxn>
                  <a:cxn ang="0">
                    <a:pos x="57" y="206"/>
                  </a:cxn>
                  <a:cxn ang="0">
                    <a:pos x="57" y="225"/>
                  </a:cxn>
                  <a:cxn ang="0">
                    <a:pos x="51" y="234"/>
                  </a:cxn>
                  <a:cxn ang="0">
                    <a:pos x="51" y="244"/>
                  </a:cxn>
                  <a:cxn ang="0">
                    <a:pos x="44" y="272"/>
                  </a:cxn>
                  <a:cxn ang="0">
                    <a:pos x="38" y="281"/>
                  </a:cxn>
                  <a:cxn ang="0">
                    <a:pos x="38" y="290"/>
                  </a:cxn>
                  <a:cxn ang="0">
                    <a:pos x="31" y="300"/>
                  </a:cxn>
                  <a:cxn ang="0">
                    <a:pos x="31" y="309"/>
                  </a:cxn>
                  <a:cxn ang="0">
                    <a:pos x="25" y="319"/>
                  </a:cxn>
                  <a:cxn ang="0">
                    <a:pos x="19" y="328"/>
                  </a:cxn>
                  <a:cxn ang="0">
                    <a:pos x="12" y="337"/>
                  </a:cxn>
                  <a:cxn ang="0">
                    <a:pos x="12" y="347"/>
                  </a:cxn>
                  <a:cxn ang="0">
                    <a:pos x="6" y="356"/>
                  </a:cxn>
                  <a:cxn ang="0">
                    <a:pos x="0" y="356"/>
                  </a:cxn>
                  <a:cxn ang="0">
                    <a:pos x="0" y="366"/>
                  </a:cxn>
                </a:cxnLst>
                <a:rect l="0" t="0" r="r" b="b"/>
                <a:pathLst>
                  <a:path w="84" h="367">
                    <a:moveTo>
                      <a:pt x="0" y="366"/>
                    </a:moveTo>
                    <a:lnTo>
                      <a:pt x="0" y="366"/>
                    </a:lnTo>
                    <a:lnTo>
                      <a:pt x="0" y="356"/>
                    </a:lnTo>
                    <a:lnTo>
                      <a:pt x="0" y="337"/>
                    </a:lnTo>
                    <a:lnTo>
                      <a:pt x="0" y="328"/>
                    </a:lnTo>
                    <a:lnTo>
                      <a:pt x="0" y="309"/>
                    </a:lnTo>
                    <a:lnTo>
                      <a:pt x="0" y="290"/>
                    </a:lnTo>
                    <a:lnTo>
                      <a:pt x="0" y="272"/>
                    </a:lnTo>
                    <a:lnTo>
                      <a:pt x="0" y="253"/>
                    </a:lnTo>
                    <a:lnTo>
                      <a:pt x="0" y="234"/>
                    </a:lnTo>
                    <a:lnTo>
                      <a:pt x="6" y="215"/>
                    </a:lnTo>
                    <a:lnTo>
                      <a:pt x="12" y="197"/>
                    </a:lnTo>
                    <a:lnTo>
                      <a:pt x="12" y="168"/>
                    </a:lnTo>
                    <a:lnTo>
                      <a:pt x="19" y="159"/>
                    </a:lnTo>
                    <a:lnTo>
                      <a:pt x="19" y="150"/>
                    </a:lnTo>
                    <a:lnTo>
                      <a:pt x="25" y="140"/>
                    </a:lnTo>
                    <a:lnTo>
                      <a:pt x="25" y="131"/>
                    </a:lnTo>
                    <a:lnTo>
                      <a:pt x="31" y="131"/>
                    </a:lnTo>
                    <a:lnTo>
                      <a:pt x="31" y="122"/>
                    </a:lnTo>
                    <a:lnTo>
                      <a:pt x="38" y="112"/>
                    </a:lnTo>
                    <a:lnTo>
                      <a:pt x="44" y="103"/>
                    </a:lnTo>
                    <a:lnTo>
                      <a:pt x="57" y="84"/>
                    </a:lnTo>
                    <a:lnTo>
                      <a:pt x="63" y="75"/>
                    </a:lnTo>
                    <a:lnTo>
                      <a:pt x="70" y="65"/>
                    </a:lnTo>
                    <a:lnTo>
                      <a:pt x="76" y="56"/>
                    </a:lnTo>
                    <a:lnTo>
                      <a:pt x="83" y="4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3" y="9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56"/>
                    </a:lnTo>
                    <a:lnTo>
                      <a:pt x="70" y="122"/>
                    </a:lnTo>
                    <a:lnTo>
                      <a:pt x="70" y="140"/>
                    </a:lnTo>
                    <a:lnTo>
                      <a:pt x="63" y="178"/>
                    </a:lnTo>
                    <a:lnTo>
                      <a:pt x="63" y="187"/>
                    </a:lnTo>
                    <a:lnTo>
                      <a:pt x="57" y="206"/>
                    </a:lnTo>
                    <a:lnTo>
                      <a:pt x="57" y="225"/>
                    </a:lnTo>
                    <a:lnTo>
                      <a:pt x="51" y="234"/>
                    </a:lnTo>
                    <a:lnTo>
                      <a:pt x="51" y="244"/>
                    </a:lnTo>
                    <a:lnTo>
                      <a:pt x="44" y="272"/>
                    </a:lnTo>
                    <a:lnTo>
                      <a:pt x="38" y="281"/>
                    </a:lnTo>
                    <a:lnTo>
                      <a:pt x="38" y="290"/>
                    </a:lnTo>
                    <a:lnTo>
                      <a:pt x="31" y="300"/>
                    </a:lnTo>
                    <a:lnTo>
                      <a:pt x="31" y="309"/>
                    </a:lnTo>
                    <a:lnTo>
                      <a:pt x="25" y="319"/>
                    </a:lnTo>
                    <a:lnTo>
                      <a:pt x="19" y="328"/>
                    </a:lnTo>
                    <a:lnTo>
                      <a:pt x="12" y="337"/>
                    </a:lnTo>
                    <a:lnTo>
                      <a:pt x="12" y="347"/>
                    </a:lnTo>
                    <a:lnTo>
                      <a:pt x="6" y="356"/>
                    </a:lnTo>
                    <a:lnTo>
                      <a:pt x="0" y="356"/>
                    </a:lnTo>
                    <a:lnTo>
                      <a:pt x="0" y="366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Freeform 447"/>
              <p:cNvSpPr>
                <a:spLocks/>
              </p:cNvSpPr>
              <p:nvPr/>
            </p:nvSpPr>
            <p:spPr bwMode="auto">
              <a:xfrm>
                <a:off x="1136" y="2756"/>
                <a:ext cx="74" cy="453"/>
              </a:xfrm>
              <a:custGeom>
                <a:avLst/>
                <a:gdLst/>
                <a:ahLst/>
                <a:cxnLst>
                  <a:cxn ang="0">
                    <a:pos x="82" y="395"/>
                  </a:cxn>
                  <a:cxn ang="0">
                    <a:pos x="82" y="395"/>
                  </a:cxn>
                  <a:cxn ang="0">
                    <a:pos x="75" y="395"/>
                  </a:cxn>
                  <a:cxn ang="0">
                    <a:pos x="75" y="405"/>
                  </a:cxn>
                  <a:cxn ang="0">
                    <a:pos x="69" y="405"/>
                  </a:cxn>
                  <a:cxn ang="0">
                    <a:pos x="69" y="414"/>
                  </a:cxn>
                  <a:cxn ang="0">
                    <a:pos x="63" y="423"/>
                  </a:cxn>
                  <a:cxn ang="0">
                    <a:pos x="63" y="433"/>
                  </a:cxn>
                  <a:cxn ang="0">
                    <a:pos x="63" y="442"/>
                  </a:cxn>
                  <a:cxn ang="0">
                    <a:pos x="63" y="452"/>
                  </a:cxn>
                  <a:cxn ang="0">
                    <a:pos x="63" y="442"/>
                  </a:cxn>
                  <a:cxn ang="0">
                    <a:pos x="63" y="433"/>
                  </a:cxn>
                  <a:cxn ang="0">
                    <a:pos x="63" y="423"/>
                  </a:cxn>
                  <a:cxn ang="0">
                    <a:pos x="56" y="405"/>
                  </a:cxn>
                  <a:cxn ang="0">
                    <a:pos x="56" y="395"/>
                  </a:cxn>
                  <a:cxn ang="0">
                    <a:pos x="50" y="385"/>
                  </a:cxn>
                  <a:cxn ang="0">
                    <a:pos x="44" y="367"/>
                  </a:cxn>
                  <a:cxn ang="0">
                    <a:pos x="44" y="357"/>
                  </a:cxn>
                  <a:cxn ang="0">
                    <a:pos x="37" y="348"/>
                  </a:cxn>
                  <a:cxn ang="0">
                    <a:pos x="31" y="329"/>
                  </a:cxn>
                  <a:cxn ang="0">
                    <a:pos x="25" y="320"/>
                  </a:cxn>
                  <a:cxn ang="0">
                    <a:pos x="12" y="301"/>
                  </a:cxn>
                  <a:cxn ang="0">
                    <a:pos x="12" y="292"/>
                  </a:cxn>
                  <a:cxn ang="0">
                    <a:pos x="6" y="272"/>
                  </a:cxn>
                  <a:cxn ang="0">
                    <a:pos x="6" y="263"/>
                  </a:cxn>
                  <a:cxn ang="0">
                    <a:pos x="6" y="254"/>
                  </a:cxn>
                  <a:cxn ang="0">
                    <a:pos x="6" y="244"/>
                  </a:cxn>
                  <a:cxn ang="0">
                    <a:pos x="0" y="235"/>
                  </a:cxn>
                  <a:cxn ang="0">
                    <a:pos x="0" y="226"/>
                  </a:cxn>
                  <a:cxn ang="0">
                    <a:pos x="6" y="216"/>
                  </a:cxn>
                  <a:cxn ang="0">
                    <a:pos x="6" y="197"/>
                  </a:cxn>
                  <a:cxn ang="0">
                    <a:pos x="6" y="188"/>
                  </a:cxn>
                  <a:cxn ang="0">
                    <a:pos x="12" y="179"/>
                  </a:cxn>
                  <a:cxn ang="0">
                    <a:pos x="12" y="169"/>
                  </a:cxn>
                  <a:cxn ang="0">
                    <a:pos x="18" y="169"/>
                  </a:cxn>
                  <a:cxn ang="0">
                    <a:pos x="18" y="159"/>
                  </a:cxn>
                  <a:cxn ang="0">
                    <a:pos x="18" y="150"/>
                  </a:cxn>
                  <a:cxn ang="0">
                    <a:pos x="25" y="141"/>
                  </a:cxn>
                  <a:cxn ang="0">
                    <a:pos x="25" y="131"/>
                  </a:cxn>
                  <a:cxn ang="0">
                    <a:pos x="31" y="122"/>
                  </a:cxn>
                  <a:cxn ang="0">
                    <a:pos x="31" y="113"/>
                  </a:cxn>
                  <a:cxn ang="0">
                    <a:pos x="31" y="103"/>
                  </a:cxn>
                  <a:cxn ang="0">
                    <a:pos x="31" y="94"/>
                  </a:cxn>
                  <a:cxn ang="0">
                    <a:pos x="31" y="84"/>
                  </a:cxn>
                  <a:cxn ang="0">
                    <a:pos x="31" y="75"/>
                  </a:cxn>
                  <a:cxn ang="0">
                    <a:pos x="31" y="66"/>
                  </a:cxn>
                  <a:cxn ang="0">
                    <a:pos x="37" y="56"/>
                  </a:cxn>
                  <a:cxn ang="0">
                    <a:pos x="37" y="46"/>
                  </a:cxn>
                  <a:cxn ang="0">
                    <a:pos x="44" y="37"/>
                  </a:cxn>
                  <a:cxn ang="0">
                    <a:pos x="44" y="28"/>
                  </a:cxn>
                  <a:cxn ang="0">
                    <a:pos x="50" y="28"/>
                  </a:cxn>
                  <a:cxn ang="0">
                    <a:pos x="50" y="18"/>
                  </a:cxn>
                  <a:cxn ang="0">
                    <a:pos x="56" y="18"/>
                  </a:cxn>
                  <a:cxn ang="0">
                    <a:pos x="63" y="9"/>
                  </a:cxn>
                  <a:cxn ang="0">
                    <a:pos x="75" y="0"/>
                  </a:cxn>
                  <a:cxn ang="0">
                    <a:pos x="82" y="0"/>
                  </a:cxn>
                  <a:cxn ang="0">
                    <a:pos x="82" y="395"/>
                  </a:cxn>
                </a:cxnLst>
                <a:rect l="0" t="0" r="r" b="b"/>
                <a:pathLst>
                  <a:path w="83" h="453">
                    <a:moveTo>
                      <a:pt x="82" y="395"/>
                    </a:moveTo>
                    <a:lnTo>
                      <a:pt x="82" y="395"/>
                    </a:lnTo>
                    <a:lnTo>
                      <a:pt x="75" y="395"/>
                    </a:lnTo>
                    <a:lnTo>
                      <a:pt x="75" y="405"/>
                    </a:lnTo>
                    <a:lnTo>
                      <a:pt x="69" y="405"/>
                    </a:lnTo>
                    <a:lnTo>
                      <a:pt x="69" y="414"/>
                    </a:lnTo>
                    <a:lnTo>
                      <a:pt x="63" y="423"/>
                    </a:lnTo>
                    <a:lnTo>
                      <a:pt x="63" y="433"/>
                    </a:lnTo>
                    <a:lnTo>
                      <a:pt x="63" y="442"/>
                    </a:lnTo>
                    <a:lnTo>
                      <a:pt x="63" y="452"/>
                    </a:lnTo>
                    <a:lnTo>
                      <a:pt x="63" y="442"/>
                    </a:lnTo>
                    <a:lnTo>
                      <a:pt x="63" y="433"/>
                    </a:lnTo>
                    <a:lnTo>
                      <a:pt x="63" y="423"/>
                    </a:lnTo>
                    <a:lnTo>
                      <a:pt x="56" y="405"/>
                    </a:lnTo>
                    <a:lnTo>
                      <a:pt x="56" y="395"/>
                    </a:lnTo>
                    <a:lnTo>
                      <a:pt x="50" y="385"/>
                    </a:lnTo>
                    <a:lnTo>
                      <a:pt x="44" y="367"/>
                    </a:lnTo>
                    <a:lnTo>
                      <a:pt x="44" y="357"/>
                    </a:lnTo>
                    <a:lnTo>
                      <a:pt x="37" y="348"/>
                    </a:lnTo>
                    <a:lnTo>
                      <a:pt x="31" y="329"/>
                    </a:lnTo>
                    <a:lnTo>
                      <a:pt x="25" y="320"/>
                    </a:lnTo>
                    <a:lnTo>
                      <a:pt x="12" y="301"/>
                    </a:lnTo>
                    <a:lnTo>
                      <a:pt x="12" y="292"/>
                    </a:lnTo>
                    <a:lnTo>
                      <a:pt x="6" y="272"/>
                    </a:lnTo>
                    <a:lnTo>
                      <a:pt x="6" y="263"/>
                    </a:lnTo>
                    <a:lnTo>
                      <a:pt x="6" y="254"/>
                    </a:lnTo>
                    <a:lnTo>
                      <a:pt x="6" y="244"/>
                    </a:lnTo>
                    <a:lnTo>
                      <a:pt x="0" y="235"/>
                    </a:lnTo>
                    <a:lnTo>
                      <a:pt x="0" y="226"/>
                    </a:lnTo>
                    <a:lnTo>
                      <a:pt x="6" y="216"/>
                    </a:lnTo>
                    <a:lnTo>
                      <a:pt x="6" y="197"/>
                    </a:lnTo>
                    <a:lnTo>
                      <a:pt x="6" y="188"/>
                    </a:lnTo>
                    <a:lnTo>
                      <a:pt x="12" y="179"/>
                    </a:lnTo>
                    <a:lnTo>
                      <a:pt x="12" y="169"/>
                    </a:lnTo>
                    <a:lnTo>
                      <a:pt x="18" y="169"/>
                    </a:lnTo>
                    <a:lnTo>
                      <a:pt x="18" y="159"/>
                    </a:lnTo>
                    <a:lnTo>
                      <a:pt x="18" y="150"/>
                    </a:lnTo>
                    <a:lnTo>
                      <a:pt x="25" y="141"/>
                    </a:lnTo>
                    <a:lnTo>
                      <a:pt x="25" y="131"/>
                    </a:lnTo>
                    <a:lnTo>
                      <a:pt x="31" y="122"/>
                    </a:lnTo>
                    <a:lnTo>
                      <a:pt x="31" y="113"/>
                    </a:lnTo>
                    <a:lnTo>
                      <a:pt x="31" y="103"/>
                    </a:lnTo>
                    <a:lnTo>
                      <a:pt x="31" y="94"/>
                    </a:lnTo>
                    <a:lnTo>
                      <a:pt x="31" y="84"/>
                    </a:lnTo>
                    <a:lnTo>
                      <a:pt x="31" y="75"/>
                    </a:lnTo>
                    <a:lnTo>
                      <a:pt x="31" y="66"/>
                    </a:lnTo>
                    <a:lnTo>
                      <a:pt x="37" y="56"/>
                    </a:lnTo>
                    <a:lnTo>
                      <a:pt x="37" y="46"/>
                    </a:lnTo>
                    <a:lnTo>
                      <a:pt x="44" y="37"/>
                    </a:lnTo>
                    <a:lnTo>
                      <a:pt x="44" y="28"/>
                    </a:lnTo>
                    <a:lnTo>
                      <a:pt x="50" y="28"/>
                    </a:lnTo>
                    <a:lnTo>
                      <a:pt x="50" y="18"/>
                    </a:lnTo>
                    <a:lnTo>
                      <a:pt x="56" y="18"/>
                    </a:lnTo>
                    <a:lnTo>
                      <a:pt x="63" y="9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395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Freeform 448"/>
              <p:cNvSpPr>
                <a:spLocks/>
              </p:cNvSpPr>
              <p:nvPr/>
            </p:nvSpPr>
            <p:spPr bwMode="auto">
              <a:xfrm>
                <a:off x="1409" y="2718"/>
                <a:ext cx="104" cy="4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25" y="9"/>
                  </a:cxn>
                  <a:cxn ang="0">
                    <a:pos x="32" y="18"/>
                  </a:cxn>
                  <a:cxn ang="0">
                    <a:pos x="51" y="37"/>
                  </a:cxn>
                  <a:cxn ang="0">
                    <a:pos x="71" y="74"/>
                  </a:cxn>
                  <a:cxn ang="0">
                    <a:pos x="83" y="94"/>
                  </a:cxn>
                  <a:cxn ang="0">
                    <a:pos x="90" y="121"/>
                  </a:cxn>
                  <a:cxn ang="0">
                    <a:pos x="96" y="149"/>
                  </a:cxn>
                  <a:cxn ang="0">
                    <a:pos x="102" y="197"/>
                  </a:cxn>
                  <a:cxn ang="0">
                    <a:pos x="109" y="244"/>
                  </a:cxn>
                  <a:cxn ang="0">
                    <a:pos x="109" y="262"/>
                  </a:cxn>
                  <a:cxn ang="0">
                    <a:pos x="116" y="290"/>
                  </a:cxn>
                  <a:cxn ang="0">
                    <a:pos x="109" y="319"/>
                  </a:cxn>
                  <a:cxn ang="0">
                    <a:pos x="109" y="357"/>
                  </a:cxn>
                  <a:cxn ang="0">
                    <a:pos x="102" y="375"/>
                  </a:cxn>
                  <a:cxn ang="0">
                    <a:pos x="96" y="403"/>
                  </a:cxn>
                  <a:cxn ang="0">
                    <a:pos x="90" y="432"/>
                  </a:cxn>
                  <a:cxn ang="0">
                    <a:pos x="90" y="365"/>
                  </a:cxn>
                  <a:cxn ang="0">
                    <a:pos x="90" y="310"/>
                  </a:cxn>
                  <a:cxn ang="0">
                    <a:pos x="83" y="282"/>
                  </a:cxn>
                  <a:cxn ang="0">
                    <a:pos x="77" y="253"/>
                  </a:cxn>
                  <a:cxn ang="0">
                    <a:pos x="71" y="216"/>
                  </a:cxn>
                  <a:cxn ang="0">
                    <a:pos x="58" y="187"/>
                  </a:cxn>
                  <a:cxn ang="0">
                    <a:pos x="51" y="169"/>
                  </a:cxn>
                  <a:cxn ang="0">
                    <a:pos x="38" y="149"/>
                  </a:cxn>
                  <a:cxn ang="0">
                    <a:pos x="19" y="131"/>
                  </a:cxn>
                  <a:cxn ang="0">
                    <a:pos x="13" y="121"/>
                  </a:cxn>
                  <a:cxn ang="0">
                    <a:pos x="0" y="103"/>
                  </a:cxn>
                  <a:cxn ang="0">
                    <a:pos x="0" y="84"/>
                  </a:cxn>
                  <a:cxn ang="0">
                    <a:pos x="0" y="56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17" h="43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9"/>
                    </a:lnTo>
                    <a:lnTo>
                      <a:pt x="25" y="9"/>
                    </a:lnTo>
                    <a:lnTo>
                      <a:pt x="25" y="18"/>
                    </a:lnTo>
                    <a:lnTo>
                      <a:pt x="32" y="18"/>
                    </a:lnTo>
                    <a:lnTo>
                      <a:pt x="38" y="18"/>
                    </a:lnTo>
                    <a:lnTo>
                      <a:pt x="51" y="37"/>
                    </a:lnTo>
                    <a:lnTo>
                      <a:pt x="64" y="56"/>
                    </a:lnTo>
                    <a:lnTo>
                      <a:pt x="71" y="74"/>
                    </a:lnTo>
                    <a:lnTo>
                      <a:pt x="77" y="84"/>
                    </a:lnTo>
                    <a:lnTo>
                      <a:pt x="83" y="94"/>
                    </a:lnTo>
                    <a:lnTo>
                      <a:pt x="83" y="103"/>
                    </a:lnTo>
                    <a:lnTo>
                      <a:pt x="90" y="121"/>
                    </a:lnTo>
                    <a:lnTo>
                      <a:pt x="90" y="131"/>
                    </a:lnTo>
                    <a:lnTo>
                      <a:pt x="96" y="149"/>
                    </a:lnTo>
                    <a:lnTo>
                      <a:pt x="96" y="169"/>
                    </a:lnTo>
                    <a:lnTo>
                      <a:pt x="102" y="197"/>
                    </a:lnTo>
                    <a:lnTo>
                      <a:pt x="109" y="234"/>
                    </a:lnTo>
                    <a:lnTo>
                      <a:pt x="109" y="244"/>
                    </a:lnTo>
                    <a:lnTo>
                      <a:pt x="109" y="253"/>
                    </a:lnTo>
                    <a:lnTo>
                      <a:pt x="109" y="262"/>
                    </a:lnTo>
                    <a:lnTo>
                      <a:pt x="116" y="282"/>
                    </a:lnTo>
                    <a:lnTo>
                      <a:pt x="116" y="290"/>
                    </a:lnTo>
                    <a:lnTo>
                      <a:pt x="116" y="300"/>
                    </a:lnTo>
                    <a:lnTo>
                      <a:pt x="109" y="319"/>
                    </a:lnTo>
                    <a:lnTo>
                      <a:pt x="109" y="328"/>
                    </a:lnTo>
                    <a:lnTo>
                      <a:pt x="109" y="357"/>
                    </a:lnTo>
                    <a:lnTo>
                      <a:pt x="102" y="365"/>
                    </a:lnTo>
                    <a:lnTo>
                      <a:pt x="102" y="375"/>
                    </a:lnTo>
                    <a:lnTo>
                      <a:pt x="102" y="394"/>
                    </a:lnTo>
                    <a:lnTo>
                      <a:pt x="96" y="403"/>
                    </a:lnTo>
                    <a:lnTo>
                      <a:pt x="96" y="413"/>
                    </a:lnTo>
                    <a:lnTo>
                      <a:pt x="90" y="432"/>
                    </a:lnTo>
                    <a:lnTo>
                      <a:pt x="90" y="394"/>
                    </a:lnTo>
                    <a:lnTo>
                      <a:pt x="90" y="365"/>
                    </a:lnTo>
                    <a:lnTo>
                      <a:pt x="90" y="328"/>
                    </a:lnTo>
                    <a:lnTo>
                      <a:pt x="90" y="310"/>
                    </a:lnTo>
                    <a:lnTo>
                      <a:pt x="83" y="300"/>
                    </a:lnTo>
                    <a:lnTo>
                      <a:pt x="83" y="282"/>
                    </a:lnTo>
                    <a:lnTo>
                      <a:pt x="83" y="262"/>
                    </a:lnTo>
                    <a:lnTo>
                      <a:pt x="77" y="253"/>
                    </a:lnTo>
                    <a:lnTo>
                      <a:pt x="71" y="234"/>
                    </a:lnTo>
                    <a:lnTo>
                      <a:pt x="71" y="216"/>
                    </a:lnTo>
                    <a:lnTo>
                      <a:pt x="64" y="206"/>
                    </a:lnTo>
                    <a:lnTo>
                      <a:pt x="58" y="187"/>
                    </a:lnTo>
                    <a:lnTo>
                      <a:pt x="51" y="178"/>
                    </a:lnTo>
                    <a:lnTo>
                      <a:pt x="51" y="169"/>
                    </a:lnTo>
                    <a:lnTo>
                      <a:pt x="44" y="159"/>
                    </a:lnTo>
                    <a:lnTo>
                      <a:pt x="38" y="149"/>
                    </a:lnTo>
                    <a:lnTo>
                      <a:pt x="32" y="141"/>
                    </a:lnTo>
                    <a:lnTo>
                      <a:pt x="19" y="131"/>
                    </a:lnTo>
                    <a:lnTo>
                      <a:pt x="13" y="131"/>
                    </a:lnTo>
                    <a:lnTo>
                      <a:pt x="13" y="121"/>
                    </a:lnTo>
                    <a:lnTo>
                      <a:pt x="6" y="112"/>
                    </a:lnTo>
                    <a:lnTo>
                      <a:pt x="0" y="103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Freeform 449"/>
              <p:cNvSpPr>
                <a:spLocks/>
              </p:cNvSpPr>
              <p:nvPr/>
            </p:nvSpPr>
            <p:spPr bwMode="auto">
              <a:xfrm>
                <a:off x="1225" y="2671"/>
                <a:ext cx="179" cy="499"/>
              </a:xfrm>
              <a:custGeom>
                <a:avLst/>
                <a:gdLst/>
                <a:ahLst/>
                <a:cxnLst>
                  <a:cxn ang="0">
                    <a:pos x="201" y="46"/>
                  </a:cxn>
                  <a:cxn ang="0">
                    <a:pos x="194" y="37"/>
                  </a:cxn>
                  <a:cxn ang="0">
                    <a:pos x="187" y="28"/>
                  </a:cxn>
                  <a:cxn ang="0">
                    <a:pos x="174" y="18"/>
                  </a:cxn>
                  <a:cxn ang="0">
                    <a:pos x="161" y="9"/>
                  </a:cxn>
                  <a:cxn ang="0">
                    <a:pos x="148" y="0"/>
                  </a:cxn>
                  <a:cxn ang="0">
                    <a:pos x="135" y="0"/>
                  </a:cxn>
                  <a:cxn ang="0">
                    <a:pos x="123" y="9"/>
                  </a:cxn>
                  <a:cxn ang="0">
                    <a:pos x="103" y="18"/>
                  </a:cxn>
                  <a:cxn ang="0">
                    <a:pos x="90" y="18"/>
                  </a:cxn>
                  <a:cxn ang="0">
                    <a:pos x="71" y="18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9" y="28"/>
                  </a:cxn>
                  <a:cxn ang="0">
                    <a:pos x="19" y="46"/>
                  </a:cxn>
                  <a:cxn ang="0">
                    <a:pos x="13" y="65"/>
                  </a:cxn>
                  <a:cxn ang="0">
                    <a:pos x="0" y="65"/>
                  </a:cxn>
                  <a:cxn ang="0">
                    <a:pos x="0" y="488"/>
                  </a:cxn>
                  <a:cxn ang="0">
                    <a:pos x="13" y="479"/>
                  </a:cxn>
                  <a:cxn ang="0">
                    <a:pos x="19" y="460"/>
                  </a:cxn>
                  <a:cxn ang="0">
                    <a:pos x="32" y="432"/>
                  </a:cxn>
                  <a:cxn ang="0">
                    <a:pos x="32" y="385"/>
                  </a:cxn>
                  <a:cxn ang="0">
                    <a:pos x="39" y="347"/>
                  </a:cxn>
                  <a:cxn ang="0">
                    <a:pos x="39" y="329"/>
                  </a:cxn>
                  <a:cxn ang="0">
                    <a:pos x="39" y="300"/>
                  </a:cxn>
                  <a:cxn ang="0">
                    <a:pos x="39" y="253"/>
                  </a:cxn>
                  <a:cxn ang="0">
                    <a:pos x="39" y="225"/>
                  </a:cxn>
                  <a:cxn ang="0">
                    <a:pos x="45" y="216"/>
                  </a:cxn>
                  <a:cxn ang="0">
                    <a:pos x="52" y="206"/>
                  </a:cxn>
                  <a:cxn ang="0">
                    <a:pos x="58" y="188"/>
                  </a:cxn>
                  <a:cxn ang="0">
                    <a:pos x="77" y="168"/>
                  </a:cxn>
                  <a:cxn ang="0">
                    <a:pos x="90" y="160"/>
                  </a:cxn>
                  <a:cxn ang="0">
                    <a:pos x="103" y="150"/>
                  </a:cxn>
                  <a:cxn ang="0">
                    <a:pos x="116" y="140"/>
                  </a:cxn>
                  <a:cxn ang="0">
                    <a:pos x="129" y="122"/>
                  </a:cxn>
                  <a:cxn ang="0">
                    <a:pos x="142" y="94"/>
                  </a:cxn>
                  <a:cxn ang="0">
                    <a:pos x="155" y="74"/>
                  </a:cxn>
                  <a:cxn ang="0">
                    <a:pos x="174" y="65"/>
                  </a:cxn>
                  <a:cxn ang="0">
                    <a:pos x="187" y="56"/>
                  </a:cxn>
                  <a:cxn ang="0">
                    <a:pos x="201" y="46"/>
                  </a:cxn>
                </a:cxnLst>
                <a:rect l="0" t="0" r="r" b="b"/>
                <a:pathLst>
                  <a:path w="202" h="499">
                    <a:moveTo>
                      <a:pt x="201" y="46"/>
                    </a:moveTo>
                    <a:lnTo>
                      <a:pt x="201" y="46"/>
                    </a:lnTo>
                    <a:lnTo>
                      <a:pt x="201" y="37"/>
                    </a:lnTo>
                    <a:lnTo>
                      <a:pt x="194" y="37"/>
                    </a:lnTo>
                    <a:lnTo>
                      <a:pt x="194" y="28"/>
                    </a:lnTo>
                    <a:lnTo>
                      <a:pt x="187" y="28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8" y="9"/>
                    </a:lnTo>
                    <a:lnTo>
                      <a:pt x="161" y="9"/>
                    </a:lnTo>
                    <a:lnTo>
                      <a:pt x="155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3" y="9"/>
                    </a:lnTo>
                    <a:lnTo>
                      <a:pt x="110" y="9"/>
                    </a:lnTo>
                    <a:lnTo>
                      <a:pt x="103" y="18"/>
                    </a:lnTo>
                    <a:lnTo>
                      <a:pt x="97" y="18"/>
                    </a:lnTo>
                    <a:lnTo>
                      <a:pt x="90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18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45" y="28"/>
                    </a:lnTo>
                    <a:lnTo>
                      <a:pt x="39" y="28"/>
                    </a:lnTo>
                    <a:lnTo>
                      <a:pt x="26" y="37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498"/>
                    </a:lnTo>
                    <a:lnTo>
                      <a:pt x="0" y="488"/>
                    </a:lnTo>
                    <a:lnTo>
                      <a:pt x="6" y="488"/>
                    </a:lnTo>
                    <a:lnTo>
                      <a:pt x="13" y="479"/>
                    </a:lnTo>
                    <a:lnTo>
                      <a:pt x="19" y="469"/>
                    </a:lnTo>
                    <a:lnTo>
                      <a:pt x="19" y="460"/>
                    </a:lnTo>
                    <a:lnTo>
                      <a:pt x="26" y="451"/>
                    </a:lnTo>
                    <a:lnTo>
                      <a:pt x="32" y="432"/>
                    </a:lnTo>
                    <a:lnTo>
                      <a:pt x="32" y="403"/>
                    </a:lnTo>
                    <a:lnTo>
                      <a:pt x="32" y="385"/>
                    </a:lnTo>
                    <a:lnTo>
                      <a:pt x="39" y="357"/>
                    </a:lnTo>
                    <a:lnTo>
                      <a:pt x="39" y="347"/>
                    </a:lnTo>
                    <a:lnTo>
                      <a:pt x="39" y="337"/>
                    </a:lnTo>
                    <a:lnTo>
                      <a:pt x="39" y="329"/>
                    </a:lnTo>
                    <a:lnTo>
                      <a:pt x="39" y="319"/>
                    </a:lnTo>
                    <a:lnTo>
                      <a:pt x="39" y="300"/>
                    </a:lnTo>
                    <a:lnTo>
                      <a:pt x="39" y="272"/>
                    </a:lnTo>
                    <a:lnTo>
                      <a:pt x="39" y="253"/>
                    </a:lnTo>
                    <a:lnTo>
                      <a:pt x="39" y="244"/>
                    </a:lnTo>
                    <a:lnTo>
                      <a:pt x="39" y="225"/>
                    </a:lnTo>
                    <a:lnTo>
                      <a:pt x="45" y="225"/>
                    </a:lnTo>
                    <a:lnTo>
                      <a:pt x="45" y="216"/>
                    </a:lnTo>
                    <a:lnTo>
                      <a:pt x="45" y="206"/>
                    </a:lnTo>
                    <a:lnTo>
                      <a:pt x="52" y="206"/>
                    </a:lnTo>
                    <a:lnTo>
                      <a:pt x="52" y="197"/>
                    </a:lnTo>
                    <a:lnTo>
                      <a:pt x="58" y="188"/>
                    </a:lnTo>
                    <a:lnTo>
                      <a:pt x="65" y="178"/>
                    </a:lnTo>
                    <a:lnTo>
                      <a:pt x="77" y="168"/>
                    </a:lnTo>
                    <a:lnTo>
                      <a:pt x="84" y="168"/>
                    </a:lnTo>
                    <a:lnTo>
                      <a:pt x="90" y="160"/>
                    </a:lnTo>
                    <a:lnTo>
                      <a:pt x="97" y="160"/>
                    </a:lnTo>
                    <a:lnTo>
                      <a:pt x="103" y="150"/>
                    </a:lnTo>
                    <a:lnTo>
                      <a:pt x="110" y="150"/>
                    </a:lnTo>
                    <a:lnTo>
                      <a:pt x="116" y="140"/>
                    </a:lnTo>
                    <a:lnTo>
                      <a:pt x="123" y="131"/>
                    </a:lnTo>
                    <a:lnTo>
                      <a:pt x="129" y="122"/>
                    </a:lnTo>
                    <a:lnTo>
                      <a:pt x="142" y="103"/>
                    </a:lnTo>
                    <a:lnTo>
                      <a:pt x="142" y="94"/>
                    </a:lnTo>
                    <a:lnTo>
                      <a:pt x="148" y="84"/>
                    </a:lnTo>
                    <a:lnTo>
                      <a:pt x="155" y="74"/>
                    </a:lnTo>
                    <a:lnTo>
                      <a:pt x="168" y="65"/>
                    </a:lnTo>
                    <a:lnTo>
                      <a:pt x="174" y="65"/>
                    </a:lnTo>
                    <a:lnTo>
                      <a:pt x="181" y="56"/>
                    </a:lnTo>
                    <a:lnTo>
                      <a:pt x="187" y="56"/>
                    </a:lnTo>
                    <a:lnTo>
                      <a:pt x="194" y="46"/>
                    </a:lnTo>
                    <a:lnTo>
                      <a:pt x="201" y="46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Freeform 450"/>
              <p:cNvSpPr>
                <a:spLocks/>
              </p:cNvSpPr>
              <p:nvPr/>
            </p:nvSpPr>
            <p:spPr bwMode="auto">
              <a:xfrm>
                <a:off x="1422" y="2747"/>
                <a:ext cx="84" cy="3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9" y="19"/>
                  </a:cxn>
                  <a:cxn ang="0">
                    <a:pos x="26" y="38"/>
                  </a:cxn>
                  <a:cxn ang="0">
                    <a:pos x="39" y="47"/>
                  </a:cxn>
                  <a:cxn ang="0">
                    <a:pos x="39" y="57"/>
                  </a:cxn>
                  <a:cxn ang="0">
                    <a:pos x="46" y="66"/>
                  </a:cxn>
                  <a:cxn ang="0">
                    <a:pos x="53" y="86"/>
                  </a:cxn>
                  <a:cxn ang="0">
                    <a:pos x="59" y="95"/>
                  </a:cxn>
                  <a:cxn ang="0">
                    <a:pos x="66" y="114"/>
                  </a:cxn>
                  <a:cxn ang="0">
                    <a:pos x="66" y="123"/>
                  </a:cxn>
                  <a:cxn ang="0">
                    <a:pos x="73" y="133"/>
                  </a:cxn>
                  <a:cxn ang="0">
                    <a:pos x="73" y="152"/>
                  </a:cxn>
                  <a:cxn ang="0">
                    <a:pos x="79" y="172"/>
                  </a:cxn>
                  <a:cxn ang="0">
                    <a:pos x="79" y="181"/>
                  </a:cxn>
                  <a:cxn ang="0">
                    <a:pos x="86" y="191"/>
                  </a:cxn>
                  <a:cxn ang="0">
                    <a:pos x="86" y="201"/>
                  </a:cxn>
                  <a:cxn ang="0">
                    <a:pos x="86" y="219"/>
                  </a:cxn>
                  <a:cxn ang="0">
                    <a:pos x="86" y="238"/>
                  </a:cxn>
                  <a:cxn ang="0">
                    <a:pos x="93" y="258"/>
                  </a:cxn>
                  <a:cxn ang="0">
                    <a:pos x="93" y="277"/>
                  </a:cxn>
                  <a:cxn ang="0">
                    <a:pos x="93" y="305"/>
                  </a:cxn>
                  <a:cxn ang="0">
                    <a:pos x="93" y="325"/>
                  </a:cxn>
                </a:cxnLst>
                <a:rect l="0" t="0" r="r" b="b"/>
                <a:pathLst>
                  <a:path w="94" h="326">
                    <a:moveTo>
                      <a:pt x="0" y="0"/>
                    </a:moveTo>
                    <a:lnTo>
                      <a:pt x="6" y="9"/>
                    </a:lnTo>
                    <a:lnTo>
                      <a:pt x="13" y="9"/>
                    </a:lnTo>
                    <a:lnTo>
                      <a:pt x="19" y="19"/>
                    </a:lnTo>
                    <a:lnTo>
                      <a:pt x="26" y="38"/>
                    </a:lnTo>
                    <a:lnTo>
                      <a:pt x="39" y="47"/>
                    </a:lnTo>
                    <a:lnTo>
                      <a:pt x="39" y="57"/>
                    </a:lnTo>
                    <a:lnTo>
                      <a:pt x="46" y="66"/>
                    </a:lnTo>
                    <a:lnTo>
                      <a:pt x="53" y="86"/>
                    </a:lnTo>
                    <a:lnTo>
                      <a:pt x="59" y="95"/>
                    </a:lnTo>
                    <a:lnTo>
                      <a:pt x="66" y="114"/>
                    </a:lnTo>
                    <a:lnTo>
                      <a:pt x="66" y="123"/>
                    </a:lnTo>
                    <a:lnTo>
                      <a:pt x="73" y="133"/>
                    </a:lnTo>
                    <a:lnTo>
                      <a:pt x="73" y="152"/>
                    </a:lnTo>
                    <a:lnTo>
                      <a:pt x="79" y="172"/>
                    </a:lnTo>
                    <a:lnTo>
                      <a:pt x="79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9"/>
                    </a:lnTo>
                    <a:lnTo>
                      <a:pt x="86" y="238"/>
                    </a:lnTo>
                    <a:lnTo>
                      <a:pt x="93" y="258"/>
                    </a:lnTo>
                    <a:lnTo>
                      <a:pt x="93" y="277"/>
                    </a:lnTo>
                    <a:lnTo>
                      <a:pt x="93" y="305"/>
                    </a:lnTo>
                    <a:lnTo>
                      <a:pt x="93" y="32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Freeform 451"/>
              <p:cNvSpPr>
                <a:spLocks/>
              </p:cNvSpPr>
              <p:nvPr/>
            </p:nvSpPr>
            <p:spPr bwMode="auto">
              <a:xfrm>
                <a:off x="1202" y="2708"/>
                <a:ext cx="191" cy="269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07" y="0"/>
                  </a:cxn>
                  <a:cxn ang="0">
                    <a:pos x="200" y="0"/>
                  </a:cxn>
                  <a:cxn ang="0">
                    <a:pos x="193" y="0"/>
                  </a:cxn>
                  <a:cxn ang="0">
                    <a:pos x="180" y="0"/>
                  </a:cxn>
                  <a:cxn ang="0">
                    <a:pos x="167" y="9"/>
                  </a:cxn>
                  <a:cxn ang="0">
                    <a:pos x="153" y="9"/>
                  </a:cxn>
                  <a:cxn ang="0">
                    <a:pos x="147" y="9"/>
                  </a:cxn>
                  <a:cxn ang="0">
                    <a:pos x="140" y="19"/>
                  </a:cxn>
                  <a:cxn ang="0">
                    <a:pos x="127" y="19"/>
                  </a:cxn>
                  <a:cxn ang="0">
                    <a:pos x="120" y="28"/>
                  </a:cxn>
                  <a:cxn ang="0">
                    <a:pos x="113" y="28"/>
                  </a:cxn>
                  <a:cxn ang="0">
                    <a:pos x="107" y="28"/>
                  </a:cxn>
                  <a:cxn ang="0">
                    <a:pos x="93" y="38"/>
                  </a:cxn>
                  <a:cxn ang="0">
                    <a:pos x="86" y="47"/>
                  </a:cxn>
                  <a:cxn ang="0">
                    <a:pos x="80" y="47"/>
                  </a:cxn>
                  <a:cxn ang="0">
                    <a:pos x="80" y="57"/>
                  </a:cxn>
                  <a:cxn ang="0">
                    <a:pos x="73" y="66"/>
                  </a:cxn>
                  <a:cxn ang="0">
                    <a:pos x="66" y="66"/>
                  </a:cxn>
                  <a:cxn ang="0">
                    <a:pos x="66" y="76"/>
                  </a:cxn>
                  <a:cxn ang="0">
                    <a:pos x="60" y="76"/>
                  </a:cxn>
                  <a:cxn ang="0">
                    <a:pos x="53" y="86"/>
                  </a:cxn>
                  <a:cxn ang="0">
                    <a:pos x="53" y="95"/>
                  </a:cxn>
                  <a:cxn ang="0">
                    <a:pos x="46" y="115"/>
                  </a:cxn>
                  <a:cxn ang="0">
                    <a:pos x="46" y="124"/>
                  </a:cxn>
                  <a:cxn ang="0">
                    <a:pos x="40" y="124"/>
                  </a:cxn>
                  <a:cxn ang="0">
                    <a:pos x="33" y="134"/>
                  </a:cxn>
                  <a:cxn ang="0">
                    <a:pos x="33" y="143"/>
                  </a:cxn>
                  <a:cxn ang="0">
                    <a:pos x="27" y="152"/>
                  </a:cxn>
                  <a:cxn ang="0">
                    <a:pos x="27" y="162"/>
                  </a:cxn>
                  <a:cxn ang="0">
                    <a:pos x="20" y="172"/>
                  </a:cxn>
                  <a:cxn ang="0">
                    <a:pos x="20" y="181"/>
                  </a:cxn>
                  <a:cxn ang="0">
                    <a:pos x="13" y="191"/>
                  </a:cxn>
                  <a:cxn ang="0">
                    <a:pos x="6" y="210"/>
                  </a:cxn>
                  <a:cxn ang="0">
                    <a:pos x="6" y="229"/>
                  </a:cxn>
                  <a:cxn ang="0">
                    <a:pos x="0" y="248"/>
                  </a:cxn>
                  <a:cxn ang="0">
                    <a:pos x="0" y="268"/>
                  </a:cxn>
                </a:cxnLst>
                <a:rect l="0" t="0" r="r" b="b"/>
                <a:pathLst>
                  <a:path w="215" h="269">
                    <a:moveTo>
                      <a:pt x="214" y="0"/>
                    </a:moveTo>
                    <a:lnTo>
                      <a:pt x="207" y="0"/>
                    </a:lnTo>
                    <a:lnTo>
                      <a:pt x="200" y="0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7" y="9"/>
                    </a:lnTo>
                    <a:lnTo>
                      <a:pt x="153" y="9"/>
                    </a:lnTo>
                    <a:lnTo>
                      <a:pt x="147" y="9"/>
                    </a:lnTo>
                    <a:lnTo>
                      <a:pt x="140" y="19"/>
                    </a:lnTo>
                    <a:lnTo>
                      <a:pt x="127" y="19"/>
                    </a:lnTo>
                    <a:lnTo>
                      <a:pt x="120" y="28"/>
                    </a:lnTo>
                    <a:lnTo>
                      <a:pt x="113" y="28"/>
                    </a:lnTo>
                    <a:lnTo>
                      <a:pt x="107" y="28"/>
                    </a:lnTo>
                    <a:lnTo>
                      <a:pt x="93" y="38"/>
                    </a:lnTo>
                    <a:lnTo>
                      <a:pt x="86" y="47"/>
                    </a:lnTo>
                    <a:lnTo>
                      <a:pt x="80" y="47"/>
                    </a:lnTo>
                    <a:lnTo>
                      <a:pt x="80" y="57"/>
                    </a:lnTo>
                    <a:lnTo>
                      <a:pt x="73" y="66"/>
                    </a:lnTo>
                    <a:lnTo>
                      <a:pt x="66" y="66"/>
                    </a:lnTo>
                    <a:lnTo>
                      <a:pt x="66" y="76"/>
                    </a:lnTo>
                    <a:lnTo>
                      <a:pt x="60" y="76"/>
                    </a:lnTo>
                    <a:lnTo>
                      <a:pt x="53" y="86"/>
                    </a:lnTo>
                    <a:lnTo>
                      <a:pt x="53" y="95"/>
                    </a:lnTo>
                    <a:lnTo>
                      <a:pt x="46" y="115"/>
                    </a:lnTo>
                    <a:lnTo>
                      <a:pt x="46" y="124"/>
                    </a:lnTo>
                    <a:lnTo>
                      <a:pt x="40" y="124"/>
                    </a:lnTo>
                    <a:lnTo>
                      <a:pt x="33" y="134"/>
                    </a:lnTo>
                    <a:lnTo>
                      <a:pt x="33" y="143"/>
                    </a:lnTo>
                    <a:lnTo>
                      <a:pt x="27" y="152"/>
                    </a:lnTo>
                    <a:lnTo>
                      <a:pt x="27" y="162"/>
                    </a:lnTo>
                    <a:lnTo>
                      <a:pt x="20" y="172"/>
                    </a:lnTo>
                    <a:lnTo>
                      <a:pt x="20" y="181"/>
                    </a:lnTo>
                    <a:lnTo>
                      <a:pt x="13" y="191"/>
                    </a:lnTo>
                    <a:lnTo>
                      <a:pt x="6" y="210"/>
                    </a:lnTo>
                    <a:lnTo>
                      <a:pt x="6" y="229"/>
                    </a:lnTo>
                    <a:lnTo>
                      <a:pt x="0" y="248"/>
                    </a:lnTo>
                    <a:lnTo>
                      <a:pt x="0" y="26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Freeform 452"/>
              <p:cNvSpPr>
                <a:spLocks/>
              </p:cNvSpPr>
              <p:nvPr/>
            </p:nvSpPr>
            <p:spPr bwMode="auto">
              <a:xfrm>
                <a:off x="945" y="2299"/>
                <a:ext cx="158" cy="661"/>
              </a:xfrm>
              <a:custGeom>
                <a:avLst/>
                <a:gdLst/>
                <a:ahLst/>
                <a:cxnLst>
                  <a:cxn ang="0">
                    <a:pos x="78" y="28"/>
                  </a:cxn>
                  <a:cxn ang="0">
                    <a:pos x="85" y="75"/>
                  </a:cxn>
                  <a:cxn ang="0">
                    <a:pos x="85" y="103"/>
                  </a:cxn>
                  <a:cxn ang="0">
                    <a:pos x="85" y="141"/>
                  </a:cxn>
                  <a:cxn ang="0">
                    <a:pos x="85" y="179"/>
                  </a:cxn>
                  <a:cxn ang="0">
                    <a:pos x="85" y="198"/>
                  </a:cxn>
                  <a:cxn ang="0">
                    <a:pos x="85" y="216"/>
                  </a:cxn>
                  <a:cxn ang="0">
                    <a:pos x="78" y="235"/>
                  </a:cxn>
                  <a:cxn ang="0">
                    <a:pos x="72" y="254"/>
                  </a:cxn>
                  <a:cxn ang="0">
                    <a:pos x="65" y="273"/>
                  </a:cxn>
                  <a:cxn ang="0">
                    <a:pos x="52" y="301"/>
                  </a:cxn>
                  <a:cxn ang="0">
                    <a:pos x="39" y="311"/>
                  </a:cxn>
                  <a:cxn ang="0">
                    <a:pos x="32" y="320"/>
                  </a:cxn>
                  <a:cxn ang="0">
                    <a:pos x="26" y="339"/>
                  </a:cxn>
                  <a:cxn ang="0">
                    <a:pos x="19" y="367"/>
                  </a:cxn>
                  <a:cxn ang="0">
                    <a:pos x="19" y="414"/>
                  </a:cxn>
                  <a:cxn ang="0">
                    <a:pos x="19" y="452"/>
                  </a:cxn>
                  <a:cxn ang="0">
                    <a:pos x="13" y="499"/>
                  </a:cxn>
                  <a:cxn ang="0">
                    <a:pos x="6" y="518"/>
                  </a:cxn>
                  <a:cxn ang="0">
                    <a:pos x="6" y="546"/>
                  </a:cxn>
                  <a:cxn ang="0">
                    <a:pos x="0" y="584"/>
                  </a:cxn>
                  <a:cxn ang="0">
                    <a:pos x="6" y="612"/>
                  </a:cxn>
                  <a:cxn ang="0">
                    <a:pos x="6" y="631"/>
                  </a:cxn>
                  <a:cxn ang="0">
                    <a:pos x="13" y="660"/>
                  </a:cxn>
                  <a:cxn ang="0">
                    <a:pos x="13" y="641"/>
                  </a:cxn>
                  <a:cxn ang="0">
                    <a:pos x="13" y="622"/>
                  </a:cxn>
                  <a:cxn ang="0">
                    <a:pos x="13" y="594"/>
                  </a:cxn>
                  <a:cxn ang="0">
                    <a:pos x="19" y="556"/>
                  </a:cxn>
                  <a:cxn ang="0">
                    <a:pos x="19" y="537"/>
                  </a:cxn>
                  <a:cxn ang="0">
                    <a:pos x="32" y="499"/>
                  </a:cxn>
                  <a:cxn ang="0">
                    <a:pos x="45" y="471"/>
                  </a:cxn>
                  <a:cxn ang="0">
                    <a:pos x="52" y="452"/>
                  </a:cxn>
                  <a:cxn ang="0">
                    <a:pos x="72" y="424"/>
                  </a:cxn>
                  <a:cxn ang="0">
                    <a:pos x="98" y="386"/>
                  </a:cxn>
                  <a:cxn ang="0">
                    <a:pos x="118" y="348"/>
                  </a:cxn>
                  <a:cxn ang="0">
                    <a:pos x="124" y="330"/>
                  </a:cxn>
                  <a:cxn ang="0">
                    <a:pos x="131" y="311"/>
                  </a:cxn>
                  <a:cxn ang="0">
                    <a:pos x="137" y="292"/>
                  </a:cxn>
                  <a:cxn ang="0">
                    <a:pos x="150" y="264"/>
                  </a:cxn>
                  <a:cxn ang="0">
                    <a:pos x="157" y="245"/>
                  </a:cxn>
                  <a:cxn ang="0">
                    <a:pos x="163" y="226"/>
                  </a:cxn>
                  <a:cxn ang="0">
                    <a:pos x="170" y="198"/>
                  </a:cxn>
                  <a:cxn ang="0">
                    <a:pos x="177" y="179"/>
                  </a:cxn>
                  <a:cxn ang="0">
                    <a:pos x="170" y="160"/>
                  </a:cxn>
                  <a:cxn ang="0">
                    <a:pos x="157" y="122"/>
                  </a:cxn>
                  <a:cxn ang="0">
                    <a:pos x="150" y="84"/>
                  </a:cxn>
                  <a:cxn ang="0">
                    <a:pos x="131" y="47"/>
                  </a:cxn>
                  <a:cxn ang="0">
                    <a:pos x="124" y="37"/>
                  </a:cxn>
                  <a:cxn ang="0">
                    <a:pos x="118" y="18"/>
                  </a:cxn>
                  <a:cxn ang="0">
                    <a:pos x="111" y="9"/>
                  </a:cxn>
                  <a:cxn ang="0">
                    <a:pos x="98" y="9"/>
                  </a:cxn>
                  <a:cxn ang="0">
                    <a:pos x="91" y="9"/>
                  </a:cxn>
                  <a:cxn ang="0">
                    <a:pos x="78" y="18"/>
                  </a:cxn>
                </a:cxnLst>
                <a:rect l="0" t="0" r="r" b="b"/>
                <a:pathLst>
                  <a:path w="178" h="661">
                    <a:moveTo>
                      <a:pt x="78" y="28"/>
                    </a:moveTo>
                    <a:lnTo>
                      <a:pt x="78" y="28"/>
                    </a:lnTo>
                    <a:lnTo>
                      <a:pt x="78" y="47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5" y="103"/>
                    </a:lnTo>
                    <a:lnTo>
                      <a:pt x="85" y="122"/>
                    </a:lnTo>
                    <a:lnTo>
                      <a:pt x="85" y="141"/>
                    </a:lnTo>
                    <a:lnTo>
                      <a:pt x="85" y="160"/>
                    </a:lnTo>
                    <a:lnTo>
                      <a:pt x="85" y="179"/>
                    </a:lnTo>
                    <a:lnTo>
                      <a:pt x="85" y="188"/>
                    </a:lnTo>
                    <a:lnTo>
                      <a:pt x="85" y="198"/>
                    </a:lnTo>
                    <a:lnTo>
                      <a:pt x="85" y="207"/>
                    </a:lnTo>
                    <a:lnTo>
                      <a:pt x="85" y="216"/>
                    </a:lnTo>
                    <a:lnTo>
                      <a:pt x="78" y="226"/>
                    </a:lnTo>
                    <a:lnTo>
                      <a:pt x="78" y="235"/>
                    </a:lnTo>
                    <a:lnTo>
                      <a:pt x="78" y="245"/>
                    </a:lnTo>
                    <a:lnTo>
                      <a:pt x="72" y="254"/>
                    </a:lnTo>
                    <a:lnTo>
                      <a:pt x="72" y="264"/>
                    </a:lnTo>
                    <a:lnTo>
                      <a:pt x="65" y="273"/>
                    </a:lnTo>
                    <a:lnTo>
                      <a:pt x="52" y="292"/>
                    </a:lnTo>
                    <a:lnTo>
                      <a:pt x="52" y="301"/>
                    </a:lnTo>
                    <a:lnTo>
                      <a:pt x="45" y="301"/>
                    </a:lnTo>
                    <a:lnTo>
                      <a:pt x="39" y="311"/>
                    </a:lnTo>
                    <a:lnTo>
                      <a:pt x="32" y="311"/>
                    </a:lnTo>
                    <a:lnTo>
                      <a:pt x="32" y="320"/>
                    </a:lnTo>
                    <a:lnTo>
                      <a:pt x="26" y="330"/>
                    </a:lnTo>
                    <a:lnTo>
                      <a:pt x="26" y="339"/>
                    </a:lnTo>
                    <a:lnTo>
                      <a:pt x="26" y="358"/>
                    </a:lnTo>
                    <a:lnTo>
                      <a:pt x="19" y="367"/>
                    </a:lnTo>
                    <a:lnTo>
                      <a:pt x="19" y="386"/>
                    </a:lnTo>
                    <a:lnTo>
                      <a:pt x="19" y="414"/>
                    </a:lnTo>
                    <a:lnTo>
                      <a:pt x="19" y="433"/>
                    </a:lnTo>
                    <a:lnTo>
                      <a:pt x="19" y="452"/>
                    </a:lnTo>
                    <a:lnTo>
                      <a:pt x="13" y="471"/>
                    </a:lnTo>
                    <a:lnTo>
                      <a:pt x="13" y="499"/>
                    </a:lnTo>
                    <a:lnTo>
                      <a:pt x="6" y="509"/>
                    </a:lnTo>
                    <a:lnTo>
                      <a:pt x="6" y="518"/>
                    </a:lnTo>
                    <a:lnTo>
                      <a:pt x="6" y="528"/>
                    </a:lnTo>
                    <a:lnTo>
                      <a:pt x="6" y="546"/>
                    </a:lnTo>
                    <a:lnTo>
                      <a:pt x="0" y="565"/>
                    </a:lnTo>
                    <a:lnTo>
                      <a:pt x="0" y="584"/>
                    </a:lnTo>
                    <a:lnTo>
                      <a:pt x="6" y="594"/>
                    </a:lnTo>
                    <a:lnTo>
                      <a:pt x="6" y="612"/>
                    </a:lnTo>
                    <a:lnTo>
                      <a:pt x="6" y="622"/>
                    </a:lnTo>
                    <a:lnTo>
                      <a:pt x="6" y="631"/>
                    </a:lnTo>
                    <a:lnTo>
                      <a:pt x="13" y="650"/>
                    </a:lnTo>
                    <a:lnTo>
                      <a:pt x="13" y="660"/>
                    </a:lnTo>
                    <a:lnTo>
                      <a:pt x="13" y="650"/>
                    </a:lnTo>
                    <a:lnTo>
                      <a:pt x="13" y="641"/>
                    </a:lnTo>
                    <a:lnTo>
                      <a:pt x="13" y="631"/>
                    </a:lnTo>
                    <a:lnTo>
                      <a:pt x="13" y="622"/>
                    </a:lnTo>
                    <a:lnTo>
                      <a:pt x="13" y="603"/>
                    </a:lnTo>
                    <a:lnTo>
                      <a:pt x="13" y="594"/>
                    </a:lnTo>
                    <a:lnTo>
                      <a:pt x="13" y="575"/>
                    </a:lnTo>
                    <a:lnTo>
                      <a:pt x="19" y="556"/>
                    </a:lnTo>
                    <a:lnTo>
                      <a:pt x="19" y="546"/>
                    </a:lnTo>
                    <a:lnTo>
                      <a:pt x="19" y="537"/>
                    </a:lnTo>
                    <a:lnTo>
                      <a:pt x="26" y="518"/>
                    </a:lnTo>
                    <a:lnTo>
                      <a:pt x="32" y="499"/>
                    </a:lnTo>
                    <a:lnTo>
                      <a:pt x="39" y="480"/>
                    </a:lnTo>
                    <a:lnTo>
                      <a:pt x="45" y="471"/>
                    </a:lnTo>
                    <a:lnTo>
                      <a:pt x="45" y="462"/>
                    </a:lnTo>
                    <a:lnTo>
                      <a:pt x="52" y="452"/>
                    </a:lnTo>
                    <a:lnTo>
                      <a:pt x="59" y="443"/>
                    </a:lnTo>
                    <a:lnTo>
                      <a:pt x="72" y="424"/>
                    </a:lnTo>
                    <a:lnTo>
                      <a:pt x="85" y="405"/>
                    </a:lnTo>
                    <a:lnTo>
                      <a:pt x="98" y="386"/>
                    </a:lnTo>
                    <a:lnTo>
                      <a:pt x="111" y="367"/>
                    </a:lnTo>
                    <a:lnTo>
                      <a:pt x="118" y="348"/>
                    </a:lnTo>
                    <a:lnTo>
                      <a:pt x="118" y="339"/>
                    </a:lnTo>
                    <a:lnTo>
                      <a:pt x="124" y="330"/>
                    </a:lnTo>
                    <a:lnTo>
                      <a:pt x="131" y="320"/>
                    </a:lnTo>
                    <a:lnTo>
                      <a:pt x="131" y="311"/>
                    </a:lnTo>
                    <a:lnTo>
                      <a:pt x="131" y="301"/>
                    </a:lnTo>
                    <a:lnTo>
                      <a:pt x="137" y="292"/>
                    </a:lnTo>
                    <a:lnTo>
                      <a:pt x="144" y="282"/>
                    </a:lnTo>
                    <a:lnTo>
                      <a:pt x="150" y="264"/>
                    </a:lnTo>
                    <a:lnTo>
                      <a:pt x="157" y="254"/>
                    </a:lnTo>
                    <a:lnTo>
                      <a:pt x="157" y="245"/>
                    </a:lnTo>
                    <a:lnTo>
                      <a:pt x="163" y="235"/>
                    </a:lnTo>
                    <a:lnTo>
                      <a:pt x="163" y="226"/>
                    </a:lnTo>
                    <a:lnTo>
                      <a:pt x="170" y="216"/>
                    </a:lnTo>
                    <a:lnTo>
                      <a:pt x="170" y="198"/>
                    </a:lnTo>
                    <a:lnTo>
                      <a:pt x="170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41"/>
                    </a:lnTo>
                    <a:lnTo>
                      <a:pt x="157" y="122"/>
                    </a:lnTo>
                    <a:lnTo>
                      <a:pt x="157" y="103"/>
                    </a:lnTo>
                    <a:lnTo>
                      <a:pt x="150" y="84"/>
                    </a:lnTo>
                    <a:lnTo>
                      <a:pt x="144" y="66"/>
                    </a:lnTo>
                    <a:lnTo>
                      <a:pt x="131" y="47"/>
                    </a:lnTo>
                    <a:lnTo>
                      <a:pt x="131" y="37"/>
                    </a:lnTo>
                    <a:lnTo>
                      <a:pt x="124" y="37"/>
                    </a:lnTo>
                    <a:lnTo>
                      <a:pt x="124" y="28"/>
                    </a:lnTo>
                    <a:lnTo>
                      <a:pt x="118" y="18"/>
                    </a:lnTo>
                    <a:lnTo>
                      <a:pt x="111" y="18"/>
                    </a:lnTo>
                    <a:lnTo>
                      <a:pt x="111" y="9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18"/>
                    </a:lnTo>
                    <a:lnTo>
                      <a:pt x="78" y="2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Freeform 453"/>
              <p:cNvSpPr>
                <a:spLocks/>
              </p:cNvSpPr>
              <p:nvPr/>
            </p:nvSpPr>
            <p:spPr bwMode="auto">
              <a:xfrm>
                <a:off x="1011" y="2260"/>
                <a:ext cx="234" cy="462"/>
              </a:xfrm>
              <a:custGeom>
                <a:avLst/>
                <a:gdLst/>
                <a:ahLst/>
                <a:cxnLst>
                  <a:cxn ang="0">
                    <a:pos x="230" y="432"/>
                  </a:cxn>
                  <a:cxn ang="0">
                    <a:pos x="236" y="414"/>
                  </a:cxn>
                  <a:cxn ang="0">
                    <a:pos x="243" y="394"/>
                  </a:cxn>
                  <a:cxn ang="0">
                    <a:pos x="249" y="386"/>
                  </a:cxn>
                  <a:cxn ang="0">
                    <a:pos x="256" y="376"/>
                  </a:cxn>
                  <a:cxn ang="0">
                    <a:pos x="256" y="357"/>
                  </a:cxn>
                  <a:cxn ang="0">
                    <a:pos x="263" y="329"/>
                  </a:cxn>
                  <a:cxn ang="0">
                    <a:pos x="263" y="310"/>
                  </a:cxn>
                  <a:cxn ang="0">
                    <a:pos x="263" y="291"/>
                  </a:cxn>
                  <a:cxn ang="0">
                    <a:pos x="256" y="263"/>
                  </a:cxn>
                  <a:cxn ang="0">
                    <a:pos x="243" y="244"/>
                  </a:cxn>
                  <a:cxn ang="0">
                    <a:pos x="230" y="225"/>
                  </a:cxn>
                  <a:cxn ang="0">
                    <a:pos x="217" y="207"/>
                  </a:cxn>
                  <a:cxn ang="0">
                    <a:pos x="197" y="187"/>
                  </a:cxn>
                  <a:cxn ang="0">
                    <a:pos x="184" y="178"/>
                  </a:cxn>
                  <a:cxn ang="0">
                    <a:pos x="177" y="169"/>
                  </a:cxn>
                  <a:cxn ang="0">
                    <a:pos x="170" y="150"/>
                  </a:cxn>
                  <a:cxn ang="0">
                    <a:pos x="164" y="131"/>
                  </a:cxn>
                  <a:cxn ang="0">
                    <a:pos x="157" y="112"/>
                  </a:cxn>
                  <a:cxn ang="0">
                    <a:pos x="151" y="84"/>
                  </a:cxn>
                  <a:cxn ang="0">
                    <a:pos x="144" y="66"/>
                  </a:cxn>
                  <a:cxn ang="0">
                    <a:pos x="131" y="37"/>
                  </a:cxn>
                  <a:cxn ang="0">
                    <a:pos x="118" y="18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78" y="0"/>
                  </a:cxn>
                  <a:cxn ang="0">
                    <a:pos x="65" y="9"/>
                  </a:cxn>
                  <a:cxn ang="0">
                    <a:pos x="52" y="18"/>
                  </a:cxn>
                  <a:cxn ang="0">
                    <a:pos x="33" y="18"/>
                  </a:cxn>
                  <a:cxn ang="0">
                    <a:pos x="20" y="18"/>
                  </a:cxn>
                  <a:cxn ang="0">
                    <a:pos x="6" y="28"/>
                  </a:cxn>
                  <a:cxn ang="0">
                    <a:pos x="0" y="37"/>
                  </a:cxn>
                  <a:cxn ang="0">
                    <a:pos x="0" y="56"/>
                  </a:cxn>
                  <a:cxn ang="0">
                    <a:pos x="0" y="84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6" y="56"/>
                  </a:cxn>
                  <a:cxn ang="0">
                    <a:pos x="20" y="56"/>
                  </a:cxn>
                  <a:cxn ang="0">
                    <a:pos x="33" y="56"/>
                  </a:cxn>
                  <a:cxn ang="0">
                    <a:pos x="39" y="66"/>
                  </a:cxn>
                  <a:cxn ang="0">
                    <a:pos x="52" y="112"/>
                  </a:cxn>
                  <a:cxn ang="0">
                    <a:pos x="65" y="150"/>
                  </a:cxn>
                  <a:cxn ang="0">
                    <a:pos x="72" y="187"/>
                  </a:cxn>
                  <a:cxn ang="0">
                    <a:pos x="85" y="207"/>
                  </a:cxn>
                  <a:cxn ang="0">
                    <a:pos x="99" y="225"/>
                  </a:cxn>
                  <a:cxn ang="0">
                    <a:pos x="112" y="235"/>
                  </a:cxn>
                  <a:cxn ang="0">
                    <a:pos x="118" y="244"/>
                  </a:cxn>
                  <a:cxn ang="0">
                    <a:pos x="131" y="263"/>
                  </a:cxn>
                  <a:cxn ang="0">
                    <a:pos x="144" y="291"/>
                  </a:cxn>
                  <a:cxn ang="0">
                    <a:pos x="144" y="310"/>
                  </a:cxn>
                  <a:cxn ang="0">
                    <a:pos x="151" y="329"/>
                  </a:cxn>
                  <a:cxn ang="0">
                    <a:pos x="151" y="348"/>
                  </a:cxn>
                  <a:cxn ang="0">
                    <a:pos x="157" y="366"/>
                  </a:cxn>
                  <a:cxn ang="0">
                    <a:pos x="170" y="386"/>
                  </a:cxn>
                  <a:cxn ang="0">
                    <a:pos x="177" y="394"/>
                  </a:cxn>
                  <a:cxn ang="0">
                    <a:pos x="191" y="414"/>
                  </a:cxn>
                  <a:cxn ang="0">
                    <a:pos x="197" y="423"/>
                  </a:cxn>
                  <a:cxn ang="0">
                    <a:pos x="204" y="442"/>
                  </a:cxn>
                  <a:cxn ang="0">
                    <a:pos x="210" y="461"/>
                  </a:cxn>
                  <a:cxn ang="0">
                    <a:pos x="217" y="442"/>
                  </a:cxn>
                  <a:cxn ang="0">
                    <a:pos x="230" y="432"/>
                  </a:cxn>
                </a:cxnLst>
                <a:rect l="0" t="0" r="r" b="b"/>
                <a:pathLst>
                  <a:path w="264" h="462">
                    <a:moveTo>
                      <a:pt x="230" y="432"/>
                    </a:moveTo>
                    <a:lnTo>
                      <a:pt x="230" y="432"/>
                    </a:lnTo>
                    <a:lnTo>
                      <a:pt x="230" y="423"/>
                    </a:lnTo>
                    <a:lnTo>
                      <a:pt x="236" y="414"/>
                    </a:lnTo>
                    <a:lnTo>
                      <a:pt x="236" y="404"/>
                    </a:lnTo>
                    <a:lnTo>
                      <a:pt x="243" y="394"/>
                    </a:lnTo>
                    <a:lnTo>
                      <a:pt x="243" y="386"/>
                    </a:lnTo>
                    <a:lnTo>
                      <a:pt x="249" y="386"/>
                    </a:lnTo>
                    <a:lnTo>
                      <a:pt x="249" y="376"/>
                    </a:lnTo>
                    <a:lnTo>
                      <a:pt x="256" y="376"/>
                    </a:lnTo>
                    <a:lnTo>
                      <a:pt x="256" y="366"/>
                    </a:lnTo>
                    <a:lnTo>
                      <a:pt x="256" y="357"/>
                    </a:lnTo>
                    <a:lnTo>
                      <a:pt x="263" y="338"/>
                    </a:lnTo>
                    <a:lnTo>
                      <a:pt x="263" y="329"/>
                    </a:lnTo>
                    <a:lnTo>
                      <a:pt x="263" y="319"/>
                    </a:lnTo>
                    <a:lnTo>
                      <a:pt x="263" y="310"/>
                    </a:lnTo>
                    <a:lnTo>
                      <a:pt x="263" y="301"/>
                    </a:lnTo>
                    <a:lnTo>
                      <a:pt x="263" y="291"/>
                    </a:lnTo>
                    <a:lnTo>
                      <a:pt x="263" y="282"/>
                    </a:lnTo>
                    <a:lnTo>
                      <a:pt x="256" y="263"/>
                    </a:lnTo>
                    <a:lnTo>
                      <a:pt x="249" y="253"/>
                    </a:lnTo>
                    <a:lnTo>
                      <a:pt x="243" y="244"/>
                    </a:lnTo>
                    <a:lnTo>
                      <a:pt x="236" y="235"/>
                    </a:lnTo>
                    <a:lnTo>
                      <a:pt x="230" y="225"/>
                    </a:lnTo>
                    <a:lnTo>
                      <a:pt x="223" y="216"/>
                    </a:lnTo>
                    <a:lnTo>
                      <a:pt x="217" y="207"/>
                    </a:lnTo>
                    <a:lnTo>
                      <a:pt x="204" y="197"/>
                    </a:lnTo>
                    <a:lnTo>
                      <a:pt x="197" y="187"/>
                    </a:lnTo>
                    <a:lnTo>
                      <a:pt x="191" y="178"/>
                    </a:lnTo>
                    <a:lnTo>
                      <a:pt x="184" y="178"/>
                    </a:lnTo>
                    <a:lnTo>
                      <a:pt x="184" y="169"/>
                    </a:lnTo>
                    <a:lnTo>
                      <a:pt x="177" y="169"/>
                    </a:lnTo>
                    <a:lnTo>
                      <a:pt x="177" y="159"/>
                    </a:lnTo>
                    <a:lnTo>
                      <a:pt x="170" y="150"/>
                    </a:lnTo>
                    <a:lnTo>
                      <a:pt x="164" y="141"/>
                    </a:lnTo>
                    <a:lnTo>
                      <a:pt x="164" y="131"/>
                    </a:lnTo>
                    <a:lnTo>
                      <a:pt x="164" y="122"/>
                    </a:lnTo>
                    <a:lnTo>
                      <a:pt x="157" y="112"/>
                    </a:lnTo>
                    <a:lnTo>
                      <a:pt x="157" y="103"/>
                    </a:lnTo>
                    <a:lnTo>
                      <a:pt x="151" y="84"/>
                    </a:lnTo>
                    <a:lnTo>
                      <a:pt x="151" y="74"/>
                    </a:lnTo>
                    <a:lnTo>
                      <a:pt x="144" y="66"/>
                    </a:lnTo>
                    <a:lnTo>
                      <a:pt x="138" y="46"/>
                    </a:lnTo>
                    <a:lnTo>
                      <a:pt x="131" y="37"/>
                    </a:lnTo>
                    <a:lnTo>
                      <a:pt x="131" y="28"/>
                    </a:lnTo>
                    <a:lnTo>
                      <a:pt x="118" y="18"/>
                    </a:lnTo>
                    <a:lnTo>
                      <a:pt x="112" y="9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9"/>
                    </a:lnTo>
                    <a:lnTo>
                      <a:pt x="65" y="9"/>
                    </a:lnTo>
                    <a:lnTo>
                      <a:pt x="59" y="9"/>
                    </a:lnTo>
                    <a:lnTo>
                      <a:pt x="52" y="18"/>
                    </a:lnTo>
                    <a:lnTo>
                      <a:pt x="46" y="18"/>
                    </a:lnTo>
                    <a:lnTo>
                      <a:pt x="33" y="18"/>
                    </a:lnTo>
                    <a:lnTo>
                      <a:pt x="26" y="18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6" y="94"/>
                    </a:lnTo>
                    <a:lnTo>
                      <a:pt x="6" y="103"/>
                    </a:lnTo>
                    <a:lnTo>
                      <a:pt x="6" y="94"/>
                    </a:lnTo>
                    <a:lnTo>
                      <a:pt x="6" y="74"/>
                    </a:lnTo>
                    <a:lnTo>
                      <a:pt x="6" y="66"/>
                    </a:lnTo>
                    <a:lnTo>
                      <a:pt x="6" y="56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6" y="56"/>
                    </a:lnTo>
                    <a:lnTo>
                      <a:pt x="33" y="56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6" y="84"/>
                    </a:lnTo>
                    <a:lnTo>
                      <a:pt x="52" y="112"/>
                    </a:lnTo>
                    <a:lnTo>
                      <a:pt x="59" y="141"/>
                    </a:lnTo>
                    <a:lnTo>
                      <a:pt x="65" y="150"/>
                    </a:lnTo>
                    <a:lnTo>
                      <a:pt x="72" y="169"/>
                    </a:lnTo>
                    <a:lnTo>
                      <a:pt x="72" y="187"/>
                    </a:lnTo>
                    <a:lnTo>
                      <a:pt x="78" y="197"/>
                    </a:lnTo>
                    <a:lnTo>
                      <a:pt x="85" y="207"/>
                    </a:lnTo>
                    <a:lnTo>
                      <a:pt x="92" y="225"/>
                    </a:lnTo>
                    <a:lnTo>
                      <a:pt x="99" y="225"/>
                    </a:lnTo>
                    <a:lnTo>
                      <a:pt x="105" y="235"/>
                    </a:lnTo>
                    <a:lnTo>
                      <a:pt x="112" y="235"/>
                    </a:lnTo>
                    <a:lnTo>
                      <a:pt x="112" y="244"/>
                    </a:lnTo>
                    <a:lnTo>
                      <a:pt x="118" y="244"/>
                    </a:lnTo>
                    <a:lnTo>
                      <a:pt x="125" y="253"/>
                    </a:lnTo>
                    <a:lnTo>
                      <a:pt x="131" y="263"/>
                    </a:lnTo>
                    <a:lnTo>
                      <a:pt x="138" y="273"/>
                    </a:lnTo>
                    <a:lnTo>
                      <a:pt x="144" y="291"/>
                    </a:lnTo>
                    <a:lnTo>
                      <a:pt x="144" y="301"/>
                    </a:lnTo>
                    <a:lnTo>
                      <a:pt x="144" y="310"/>
                    </a:lnTo>
                    <a:lnTo>
                      <a:pt x="144" y="319"/>
                    </a:lnTo>
                    <a:lnTo>
                      <a:pt x="151" y="329"/>
                    </a:lnTo>
                    <a:lnTo>
                      <a:pt x="151" y="338"/>
                    </a:lnTo>
                    <a:lnTo>
                      <a:pt x="151" y="348"/>
                    </a:lnTo>
                    <a:lnTo>
                      <a:pt x="157" y="357"/>
                    </a:lnTo>
                    <a:lnTo>
                      <a:pt x="157" y="366"/>
                    </a:lnTo>
                    <a:lnTo>
                      <a:pt x="164" y="376"/>
                    </a:lnTo>
                    <a:lnTo>
                      <a:pt x="170" y="386"/>
                    </a:lnTo>
                    <a:lnTo>
                      <a:pt x="170" y="394"/>
                    </a:lnTo>
                    <a:lnTo>
                      <a:pt x="177" y="394"/>
                    </a:lnTo>
                    <a:lnTo>
                      <a:pt x="191" y="40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23"/>
                    </a:lnTo>
                    <a:lnTo>
                      <a:pt x="204" y="432"/>
                    </a:lnTo>
                    <a:lnTo>
                      <a:pt x="204" y="442"/>
                    </a:lnTo>
                    <a:lnTo>
                      <a:pt x="204" y="461"/>
                    </a:lnTo>
                    <a:lnTo>
                      <a:pt x="210" y="461"/>
                    </a:lnTo>
                    <a:lnTo>
                      <a:pt x="210" y="451"/>
                    </a:lnTo>
                    <a:lnTo>
                      <a:pt x="217" y="442"/>
                    </a:lnTo>
                    <a:lnTo>
                      <a:pt x="223" y="442"/>
                    </a:lnTo>
                    <a:lnTo>
                      <a:pt x="230" y="432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2" name="Freeform 454"/>
              <p:cNvSpPr>
                <a:spLocks/>
              </p:cNvSpPr>
              <p:nvPr/>
            </p:nvSpPr>
            <p:spPr bwMode="auto">
              <a:xfrm>
                <a:off x="1072" y="2299"/>
                <a:ext cx="137" cy="325"/>
              </a:xfrm>
              <a:custGeom>
                <a:avLst/>
                <a:gdLst/>
                <a:ahLst/>
                <a:cxnLst>
                  <a:cxn ang="0">
                    <a:pos x="153" y="324"/>
                  </a:cxn>
                  <a:cxn ang="0">
                    <a:pos x="153" y="314"/>
                  </a:cxn>
                  <a:cxn ang="0">
                    <a:pos x="153" y="295"/>
                  </a:cxn>
                  <a:cxn ang="0">
                    <a:pos x="146" y="286"/>
                  </a:cxn>
                  <a:cxn ang="0">
                    <a:pos x="146" y="276"/>
                  </a:cxn>
                  <a:cxn ang="0">
                    <a:pos x="139" y="266"/>
                  </a:cxn>
                  <a:cxn ang="0">
                    <a:pos x="139" y="257"/>
                  </a:cxn>
                  <a:cxn ang="0">
                    <a:pos x="132" y="247"/>
                  </a:cxn>
                  <a:cxn ang="0">
                    <a:pos x="132" y="238"/>
                  </a:cxn>
                  <a:cxn ang="0">
                    <a:pos x="126" y="228"/>
                  </a:cxn>
                  <a:cxn ang="0">
                    <a:pos x="119" y="219"/>
                  </a:cxn>
                  <a:cxn ang="0">
                    <a:pos x="112" y="209"/>
                  </a:cxn>
                  <a:cxn ang="0">
                    <a:pos x="99" y="200"/>
                  </a:cxn>
                  <a:cxn ang="0">
                    <a:pos x="99" y="190"/>
                  </a:cxn>
                  <a:cxn ang="0">
                    <a:pos x="93" y="190"/>
                  </a:cxn>
                  <a:cxn ang="0">
                    <a:pos x="86" y="171"/>
                  </a:cxn>
                  <a:cxn ang="0">
                    <a:pos x="79" y="162"/>
                  </a:cxn>
                  <a:cxn ang="0">
                    <a:pos x="46" y="76"/>
                  </a:cxn>
                  <a:cxn ang="0">
                    <a:pos x="40" y="57"/>
                  </a:cxn>
                  <a:cxn ang="0">
                    <a:pos x="26" y="37"/>
                  </a:cxn>
                  <a:cxn ang="0">
                    <a:pos x="20" y="19"/>
                  </a:cxn>
                  <a:cxn ang="0">
                    <a:pos x="6" y="9"/>
                  </a:cxn>
                  <a:cxn ang="0">
                    <a:pos x="0" y="0"/>
                  </a:cxn>
                </a:cxnLst>
                <a:rect l="0" t="0" r="r" b="b"/>
                <a:pathLst>
                  <a:path w="154" h="325">
                    <a:moveTo>
                      <a:pt x="153" y="324"/>
                    </a:moveTo>
                    <a:lnTo>
                      <a:pt x="153" y="314"/>
                    </a:lnTo>
                    <a:lnTo>
                      <a:pt x="153" y="295"/>
                    </a:lnTo>
                    <a:lnTo>
                      <a:pt x="146" y="286"/>
                    </a:lnTo>
                    <a:lnTo>
                      <a:pt x="146" y="276"/>
                    </a:lnTo>
                    <a:lnTo>
                      <a:pt x="139" y="266"/>
                    </a:lnTo>
                    <a:lnTo>
                      <a:pt x="139" y="257"/>
                    </a:lnTo>
                    <a:lnTo>
                      <a:pt x="132" y="247"/>
                    </a:lnTo>
                    <a:lnTo>
                      <a:pt x="132" y="238"/>
                    </a:lnTo>
                    <a:lnTo>
                      <a:pt x="126" y="228"/>
                    </a:lnTo>
                    <a:lnTo>
                      <a:pt x="119" y="219"/>
                    </a:lnTo>
                    <a:lnTo>
                      <a:pt x="112" y="209"/>
                    </a:lnTo>
                    <a:lnTo>
                      <a:pt x="99" y="200"/>
                    </a:lnTo>
                    <a:lnTo>
                      <a:pt x="99" y="190"/>
                    </a:lnTo>
                    <a:lnTo>
                      <a:pt x="93" y="190"/>
                    </a:lnTo>
                    <a:lnTo>
                      <a:pt x="86" y="171"/>
                    </a:lnTo>
                    <a:lnTo>
                      <a:pt x="79" y="162"/>
                    </a:lnTo>
                    <a:lnTo>
                      <a:pt x="46" y="76"/>
                    </a:lnTo>
                    <a:lnTo>
                      <a:pt x="40" y="57"/>
                    </a:lnTo>
                    <a:lnTo>
                      <a:pt x="26" y="37"/>
                    </a:lnTo>
                    <a:lnTo>
                      <a:pt x="20" y="19"/>
                    </a:lnTo>
                    <a:lnTo>
                      <a:pt x="6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3" name="Freeform 455"/>
              <p:cNvSpPr>
                <a:spLocks/>
              </p:cNvSpPr>
              <p:nvPr/>
            </p:nvSpPr>
            <p:spPr bwMode="auto">
              <a:xfrm>
                <a:off x="975" y="2374"/>
                <a:ext cx="91" cy="40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3" y="9"/>
                  </a:cxn>
                  <a:cxn ang="0">
                    <a:pos x="93" y="29"/>
                  </a:cxn>
                  <a:cxn ang="0">
                    <a:pos x="93" y="37"/>
                  </a:cxn>
                  <a:cxn ang="0">
                    <a:pos x="93" y="47"/>
                  </a:cxn>
                  <a:cxn ang="0">
                    <a:pos x="101" y="57"/>
                  </a:cxn>
                  <a:cxn ang="0">
                    <a:pos x="101" y="76"/>
                  </a:cxn>
                  <a:cxn ang="0">
                    <a:pos x="101" y="86"/>
                  </a:cxn>
                  <a:cxn ang="0">
                    <a:pos x="101" y="104"/>
                  </a:cxn>
                  <a:cxn ang="0">
                    <a:pos x="101" y="114"/>
                  </a:cxn>
                  <a:cxn ang="0">
                    <a:pos x="93" y="134"/>
                  </a:cxn>
                  <a:cxn ang="0">
                    <a:pos x="93" y="143"/>
                  </a:cxn>
                  <a:cxn ang="0">
                    <a:pos x="93" y="163"/>
                  </a:cxn>
                  <a:cxn ang="0">
                    <a:pos x="87" y="171"/>
                  </a:cxn>
                  <a:cxn ang="0">
                    <a:pos x="74" y="201"/>
                  </a:cxn>
                  <a:cxn ang="0">
                    <a:pos x="67" y="210"/>
                  </a:cxn>
                  <a:cxn ang="0">
                    <a:pos x="67" y="220"/>
                  </a:cxn>
                  <a:cxn ang="0">
                    <a:pos x="60" y="230"/>
                  </a:cxn>
                  <a:cxn ang="0">
                    <a:pos x="54" y="238"/>
                  </a:cxn>
                  <a:cxn ang="0">
                    <a:pos x="46" y="248"/>
                  </a:cxn>
                  <a:cxn ang="0">
                    <a:pos x="40" y="258"/>
                  </a:cxn>
                  <a:cxn ang="0">
                    <a:pos x="40" y="268"/>
                  </a:cxn>
                  <a:cxn ang="0">
                    <a:pos x="26" y="277"/>
                  </a:cxn>
                  <a:cxn ang="0">
                    <a:pos x="20" y="297"/>
                  </a:cxn>
                  <a:cxn ang="0">
                    <a:pos x="20" y="305"/>
                  </a:cxn>
                  <a:cxn ang="0">
                    <a:pos x="13" y="325"/>
                  </a:cxn>
                  <a:cxn ang="0">
                    <a:pos x="7" y="335"/>
                  </a:cxn>
                  <a:cxn ang="0">
                    <a:pos x="7" y="344"/>
                  </a:cxn>
                  <a:cxn ang="0">
                    <a:pos x="0" y="364"/>
                  </a:cxn>
                  <a:cxn ang="0">
                    <a:pos x="0" y="372"/>
                  </a:cxn>
                  <a:cxn ang="0">
                    <a:pos x="0" y="392"/>
                  </a:cxn>
                  <a:cxn ang="0">
                    <a:pos x="0" y="402"/>
                  </a:cxn>
                </a:cxnLst>
                <a:rect l="0" t="0" r="r" b="b"/>
                <a:pathLst>
                  <a:path w="102" h="403">
                    <a:moveTo>
                      <a:pt x="87" y="0"/>
                    </a:moveTo>
                    <a:lnTo>
                      <a:pt x="93" y="9"/>
                    </a:lnTo>
                    <a:lnTo>
                      <a:pt x="93" y="29"/>
                    </a:lnTo>
                    <a:lnTo>
                      <a:pt x="93" y="37"/>
                    </a:lnTo>
                    <a:lnTo>
                      <a:pt x="93" y="47"/>
                    </a:lnTo>
                    <a:lnTo>
                      <a:pt x="101" y="57"/>
                    </a:lnTo>
                    <a:lnTo>
                      <a:pt x="101" y="76"/>
                    </a:lnTo>
                    <a:lnTo>
                      <a:pt x="101" y="86"/>
                    </a:lnTo>
                    <a:lnTo>
                      <a:pt x="101" y="104"/>
                    </a:lnTo>
                    <a:lnTo>
                      <a:pt x="101" y="114"/>
                    </a:lnTo>
                    <a:lnTo>
                      <a:pt x="93" y="134"/>
                    </a:lnTo>
                    <a:lnTo>
                      <a:pt x="93" y="143"/>
                    </a:lnTo>
                    <a:lnTo>
                      <a:pt x="93" y="163"/>
                    </a:lnTo>
                    <a:lnTo>
                      <a:pt x="87" y="171"/>
                    </a:lnTo>
                    <a:lnTo>
                      <a:pt x="74" y="201"/>
                    </a:lnTo>
                    <a:lnTo>
                      <a:pt x="67" y="210"/>
                    </a:lnTo>
                    <a:lnTo>
                      <a:pt x="67" y="220"/>
                    </a:lnTo>
                    <a:lnTo>
                      <a:pt x="60" y="230"/>
                    </a:lnTo>
                    <a:lnTo>
                      <a:pt x="54" y="238"/>
                    </a:lnTo>
                    <a:lnTo>
                      <a:pt x="46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26" y="277"/>
                    </a:lnTo>
                    <a:lnTo>
                      <a:pt x="20" y="297"/>
                    </a:lnTo>
                    <a:lnTo>
                      <a:pt x="20" y="305"/>
                    </a:lnTo>
                    <a:lnTo>
                      <a:pt x="13" y="325"/>
                    </a:lnTo>
                    <a:lnTo>
                      <a:pt x="7" y="335"/>
                    </a:lnTo>
                    <a:lnTo>
                      <a:pt x="7" y="344"/>
                    </a:lnTo>
                    <a:lnTo>
                      <a:pt x="0" y="364"/>
                    </a:lnTo>
                    <a:lnTo>
                      <a:pt x="0" y="372"/>
                    </a:lnTo>
                    <a:lnTo>
                      <a:pt x="0" y="392"/>
                    </a:lnTo>
                    <a:lnTo>
                      <a:pt x="0" y="40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Freeform 456"/>
              <p:cNvSpPr>
                <a:spLocks/>
              </p:cNvSpPr>
              <p:nvPr/>
            </p:nvSpPr>
            <p:spPr bwMode="auto">
              <a:xfrm>
                <a:off x="1202" y="1896"/>
                <a:ext cx="50" cy="156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8" y="8"/>
                  </a:cxn>
                  <a:cxn ang="0">
                    <a:pos x="42" y="8"/>
                  </a:cxn>
                  <a:cxn ang="0">
                    <a:pos x="36" y="17"/>
                  </a:cxn>
                  <a:cxn ang="0">
                    <a:pos x="30" y="17"/>
                  </a:cxn>
                  <a:cxn ang="0">
                    <a:pos x="24" y="17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12" y="45"/>
                  </a:cxn>
                  <a:cxn ang="0">
                    <a:pos x="6" y="54"/>
                  </a:cxn>
                  <a:cxn ang="0">
                    <a:pos x="0" y="64"/>
                  </a:cxn>
                  <a:cxn ang="0">
                    <a:pos x="0" y="155"/>
                  </a:cxn>
                  <a:cxn ang="0">
                    <a:pos x="6" y="146"/>
                  </a:cxn>
                  <a:cxn ang="0">
                    <a:pos x="6" y="137"/>
                  </a:cxn>
                  <a:cxn ang="0">
                    <a:pos x="12" y="127"/>
                  </a:cxn>
                  <a:cxn ang="0">
                    <a:pos x="18" y="109"/>
                  </a:cxn>
                  <a:cxn ang="0">
                    <a:pos x="30" y="100"/>
                  </a:cxn>
                  <a:cxn ang="0">
                    <a:pos x="36" y="73"/>
                  </a:cxn>
                  <a:cxn ang="0">
                    <a:pos x="55" y="54"/>
                  </a:cxn>
                  <a:cxn ang="0">
                    <a:pos x="55" y="0"/>
                  </a:cxn>
                </a:cxnLst>
                <a:rect l="0" t="0" r="r" b="b"/>
                <a:pathLst>
                  <a:path w="56" h="156">
                    <a:moveTo>
                      <a:pt x="55" y="0"/>
                    </a:moveTo>
                    <a:lnTo>
                      <a:pt x="55" y="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6" y="54"/>
                    </a:lnTo>
                    <a:lnTo>
                      <a:pt x="0" y="64"/>
                    </a:lnTo>
                    <a:lnTo>
                      <a:pt x="0" y="155"/>
                    </a:lnTo>
                    <a:lnTo>
                      <a:pt x="6" y="146"/>
                    </a:lnTo>
                    <a:lnTo>
                      <a:pt x="6" y="137"/>
                    </a:lnTo>
                    <a:lnTo>
                      <a:pt x="12" y="127"/>
                    </a:lnTo>
                    <a:lnTo>
                      <a:pt x="18" y="109"/>
                    </a:lnTo>
                    <a:lnTo>
                      <a:pt x="30" y="100"/>
                    </a:lnTo>
                    <a:lnTo>
                      <a:pt x="36" y="73"/>
                    </a:lnTo>
                    <a:lnTo>
                      <a:pt x="55" y="5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Freeform 457"/>
              <p:cNvSpPr>
                <a:spLocks/>
              </p:cNvSpPr>
              <p:nvPr/>
            </p:nvSpPr>
            <p:spPr bwMode="auto">
              <a:xfrm>
                <a:off x="1176" y="1955"/>
                <a:ext cx="39" cy="31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97"/>
                  </a:cxn>
                  <a:cxn ang="0">
                    <a:pos x="43" y="316"/>
                  </a:cxn>
                  <a:cxn ang="0">
                    <a:pos x="30" y="28"/>
                  </a:cxn>
                  <a:cxn ang="0">
                    <a:pos x="6" y="0"/>
                  </a:cxn>
                </a:cxnLst>
                <a:rect l="0" t="0" r="r" b="b"/>
                <a:pathLst>
                  <a:path w="44" h="317">
                    <a:moveTo>
                      <a:pt x="6" y="0"/>
                    </a:moveTo>
                    <a:lnTo>
                      <a:pt x="6" y="0"/>
                    </a:lnTo>
                    <a:lnTo>
                      <a:pt x="0" y="297"/>
                    </a:lnTo>
                    <a:lnTo>
                      <a:pt x="43" y="316"/>
                    </a:lnTo>
                    <a:lnTo>
                      <a:pt x="30" y="2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Freeform 458"/>
              <p:cNvSpPr>
                <a:spLocks/>
              </p:cNvSpPr>
              <p:nvPr/>
            </p:nvSpPr>
            <p:spPr bwMode="auto">
              <a:xfrm>
                <a:off x="988" y="1619"/>
                <a:ext cx="240" cy="472"/>
              </a:xfrm>
              <a:custGeom>
                <a:avLst/>
                <a:gdLst/>
                <a:ahLst/>
                <a:cxnLst>
                  <a:cxn ang="0">
                    <a:pos x="131" y="9"/>
                  </a:cxn>
                  <a:cxn ang="0">
                    <a:pos x="144" y="9"/>
                  </a:cxn>
                  <a:cxn ang="0">
                    <a:pos x="163" y="18"/>
                  </a:cxn>
                  <a:cxn ang="0">
                    <a:pos x="177" y="37"/>
                  </a:cxn>
                  <a:cxn ang="0">
                    <a:pos x="203" y="56"/>
                  </a:cxn>
                  <a:cxn ang="0">
                    <a:pos x="223" y="66"/>
                  </a:cxn>
                  <a:cxn ang="0">
                    <a:pos x="249" y="84"/>
                  </a:cxn>
                  <a:cxn ang="0">
                    <a:pos x="262" y="103"/>
                  </a:cxn>
                  <a:cxn ang="0">
                    <a:pos x="262" y="132"/>
                  </a:cxn>
                  <a:cxn ang="0">
                    <a:pos x="262" y="160"/>
                  </a:cxn>
                  <a:cxn ang="0">
                    <a:pos x="269" y="188"/>
                  </a:cxn>
                  <a:cxn ang="0">
                    <a:pos x="269" y="216"/>
                  </a:cxn>
                  <a:cxn ang="0">
                    <a:pos x="269" y="245"/>
                  </a:cxn>
                  <a:cxn ang="0">
                    <a:pos x="255" y="273"/>
                  </a:cxn>
                  <a:cxn ang="0">
                    <a:pos x="242" y="301"/>
                  </a:cxn>
                  <a:cxn ang="0">
                    <a:pos x="236" y="452"/>
                  </a:cxn>
                  <a:cxn ang="0">
                    <a:pos x="216" y="273"/>
                  </a:cxn>
                  <a:cxn ang="0">
                    <a:pos x="203" y="254"/>
                  </a:cxn>
                  <a:cxn ang="0">
                    <a:pos x="190" y="225"/>
                  </a:cxn>
                  <a:cxn ang="0">
                    <a:pos x="183" y="197"/>
                  </a:cxn>
                  <a:cxn ang="0">
                    <a:pos x="177" y="169"/>
                  </a:cxn>
                  <a:cxn ang="0">
                    <a:pos x="163" y="141"/>
                  </a:cxn>
                  <a:cxn ang="0">
                    <a:pos x="157" y="112"/>
                  </a:cxn>
                  <a:cxn ang="0">
                    <a:pos x="144" y="103"/>
                  </a:cxn>
                  <a:cxn ang="0">
                    <a:pos x="124" y="94"/>
                  </a:cxn>
                  <a:cxn ang="0">
                    <a:pos x="118" y="112"/>
                  </a:cxn>
                  <a:cxn ang="0">
                    <a:pos x="111" y="132"/>
                  </a:cxn>
                  <a:cxn ang="0">
                    <a:pos x="111" y="169"/>
                  </a:cxn>
                  <a:cxn ang="0">
                    <a:pos x="111" y="207"/>
                  </a:cxn>
                  <a:cxn ang="0">
                    <a:pos x="111" y="254"/>
                  </a:cxn>
                  <a:cxn ang="0">
                    <a:pos x="105" y="282"/>
                  </a:cxn>
                  <a:cxn ang="0">
                    <a:pos x="91" y="310"/>
                  </a:cxn>
                  <a:cxn ang="0">
                    <a:pos x="78" y="329"/>
                  </a:cxn>
                  <a:cxn ang="0">
                    <a:pos x="65" y="348"/>
                  </a:cxn>
                  <a:cxn ang="0">
                    <a:pos x="58" y="376"/>
                  </a:cxn>
                  <a:cxn ang="0">
                    <a:pos x="39" y="414"/>
                  </a:cxn>
                  <a:cxn ang="0">
                    <a:pos x="13" y="452"/>
                  </a:cxn>
                  <a:cxn ang="0">
                    <a:pos x="13" y="442"/>
                  </a:cxn>
                  <a:cxn ang="0">
                    <a:pos x="26" y="404"/>
                  </a:cxn>
                  <a:cxn ang="0">
                    <a:pos x="32" y="376"/>
                  </a:cxn>
                  <a:cxn ang="0">
                    <a:pos x="32" y="329"/>
                  </a:cxn>
                  <a:cxn ang="0">
                    <a:pos x="32" y="282"/>
                  </a:cxn>
                  <a:cxn ang="0">
                    <a:pos x="32" y="245"/>
                  </a:cxn>
                  <a:cxn ang="0">
                    <a:pos x="39" y="216"/>
                  </a:cxn>
                  <a:cxn ang="0">
                    <a:pos x="52" y="188"/>
                  </a:cxn>
                  <a:cxn ang="0">
                    <a:pos x="52" y="160"/>
                  </a:cxn>
                  <a:cxn ang="0">
                    <a:pos x="39" y="132"/>
                  </a:cxn>
                  <a:cxn ang="0">
                    <a:pos x="32" y="103"/>
                  </a:cxn>
                  <a:cxn ang="0">
                    <a:pos x="39" y="75"/>
                  </a:cxn>
                  <a:cxn ang="0">
                    <a:pos x="45" y="56"/>
                  </a:cxn>
                  <a:cxn ang="0">
                    <a:pos x="65" y="46"/>
                  </a:cxn>
                  <a:cxn ang="0">
                    <a:pos x="71" y="18"/>
                  </a:cxn>
                  <a:cxn ang="0">
                    <a:pos x="85" y="0"/>
                  </a:cxn>
                  <a:cxn ang="0">
                    <a:pos x="105" y="0"/>
                  </a:cxn>
                  <a:cxn ang="0">
                    <a:pos x="98" y="28"/>
                  </a:cxn>
                  <a:cxn ang="0">
                    <a:pos x="111" y="18"/>
                  </a:cxn>
                </a:cxnLst>
                <a:rect l="0" t="0" r="r" b="b"/>
                <a:pathLst>
                  <a:path w="270" h="472">
                    <a:moveTo>
                      <a:pt x="124" y="9"/>
                    </a:moveTo>
                    <a:lnTo>
                      <a:pt x="124" y="9"/>
                    </a:lnTo>
                    <a:lnTo>
                      <a:pt x="131" y="9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4" y="9"/>
                    </a:lnTo>
                    <a:lnTo>
                      <a:pt x="150" y="9"/>
                    </a:lnTo>
                    <a:lnTo>
                      <a:pt x="157" y="9"/>
                    </a:lnTo>
                    <a:lnTo>
                      <a:pt x="163" y="18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77" y="37"/>
                    </a:lnTo>
                    <a:lnTo>
                      <a:pt x="183" y="4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3" y="66"/>
                    </a:lnTo>
                    <a:lnTo>
                      <a:pt x="236" y="75"/>
                    </a:lnTo>
                    <a:lnTo>
                      <a:pt x="242" y="75"/>
                    </a:lnTo>
                    <a:lnTo>
                      <a:pt x="249" y="84"/>
                    </a:lnTo>
                    <a:lnTo>
                      <a:pt x="255" y="94"/>
                    </a:lnTo>
                    <a:lnTo>
                      <a:pt x="255" y="103"/>
                    </a:lnTo>
                    <a:lnTo>
                      <a:pt x="262" y="103"/>
                    </a:lnTo>
                    <a:lnTo>
                      <a:pt x="262" y="112"/>
                    </a:lnTo>
                    <a:lnTo>
                      <a:pt x="262" y="122"/>
                    </a:lnTo>
                    <a:lnTo>
                      <a:pt x="262" y="132"/>
                    </a:lnTo>
                    <a:lnTo>
                      <a:pt x="262" y="141"/>
                    </a:lnTo>
                    <a:lnTo>
                      <a:pt x="262" y="150"/>
                    </a:lnTo>
                    <a:lnTo>
                      <a:pt x="262" y="160"/>
                    </a:lnTo>
                    <a:lnTo>
                      <a:pt x="262" y="169"/>
                    </a:lnTo>
                    <a:lnTo>
                      <a:pt x="262" y="179"/>
                    </a:lnTo>
                    <a:lnTo>
                      <a:pt x="269" y="188"/>
                    </a:lnTo>
                    <a:lnTo>
                      <a:pt x="269" y="197"/>
                    </a:lnTo>
                    <a:lnTo>
                      <a:pt x="269" y="207"/>
                    </a:lnTo>
                    <a:lnTo>
                      <a:pt x="269" y="216"/>
                    </a:lnTo>
                    <a:lnTo>
                      <a:pt x="269" y="225"/>
                    </a:lnTo>
                    <a:lnTo>
                      <a:pt x="269" y="235"/>
                    </a:lnTo>
                    <a:lnTo>
                      <a:pt x="269" y="245"/>
                    </a:lnTo>
                    <a:lnTo>
                      <a:pt x="262" y="254"/>
                    </a:lnTo>
                    <a:lnTo>
                      <a:pt x="262" y="263"/>
                    </a:lnTo>
                    <a:lnTo>
                      <a:pt x="255" y="273"/>
                    </a:lnTo>
                    <a:lnTo>
                      <a:pt x="249" y="282"/>
                    </a:lnTo>
                    <a:lnTo>
                      <a:pt x="242" y="291"/>
                    </a:lnTo>
                    <a:lnTo>
                      <a:pt x="242" y="301"/>
                    </a:lnTo>
                    <a:lnTo>
                      <a:pt x="242" y="471"/>
                    </a:lnTo>
                    <a:lnTo>
                      <a:pt x="236" y="461"/>
                    </a:lnTo>
                    <a:lnTo>
                      <a:pt x="236" y="452"/>
                    </a:lnTo>
                    <a:lnTo>
                      <a:pt x="229" y="433"/>
                    </a:lnTo>
                    <a:lnTo>
                      <a:pt x="216" y="414"/>
                    </a:lnTo>
                    <a:lnTo>
                      <a:pt x="216" y="273"/>
                    </a:lnTo>
                    <a:lnTo>
                      <a:pt x="210" y="263"/>
                    </a:lnTo>
                    <a:lnTo>
                      <a:pt x="210" y="254"/>
                    </a:lnTo>
                    <a:lnTo>
                      <a:pt x="203" y="254"/>
                    </a:lnTo>
                    <a:lnTo>
                      <a:pt x="203" y="245"/>
                    </a:lnTo>
                    <a:lnTo>
                      <a:pt x="197" y="235"/>
                    </a:lnTo>
                    <a:lnTo>
                      <a:pt x="190" y="225"/>
                    </a:lnTo>
                    <a:lnTo>
                      <a:pt x="190" y="216"/>
                    </a:lnTo>
                    <a:lnTo>
                      <a:pt x="183" y="207"/>
                    </a:lnTo>
                    <a:lnTo>
                      <a:pt x="183" y="197"/>
                    </a:lnTo>
                    <a:lnTo>
                      <a:pt x="183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50"/>
                    </a:lnTo>
                    <a:lnTo>
                      <a:pt x="163" y="141"/>
                    </a:lnTo>
                    <a:lnTo>
                      <a:pt x="163" y="132"/>
                    </a:lnTo>
                    <a:lnTo>
                      <a:pt x="157" y="122"/>
                    </a:lnTo>
                    <a:lnTo>
                      <a:pt x="157" y="112"/>
                    </a:lnTo>
                    <a:lnTo>
                      <a:pt x="150" y="112"/>
                    </a:lnTo>
                    <a:lnTo>
                      <a:pt x="150" y="103"/>
                    </a:lnTo>
                    <a:lnTo>
                      <a:pt x="144" y="103"/>
                    </a:lnTo>
                    <a:lnTo>
                      <a:pt x="137" y="94"/>
                    </a:lnTo>
                    <a:lnTo>
                      <a:pt x="131" y="94"/>
                    </a:lnTo>
                    <a:lnTo>
                      <a:pt x="124" y="94"/>
                    </a:lnTo>
                    <a:lnTo>
                      <a:pt x="118" y="94"/>
                    </a:lnTo>
                    <a:lnTo>
                      <a:pt x="118" y="103"/>
                    </a:lnTo>
                    <a:lnTo>
                      <a:pt x="118" y="112"/>
                    </a:lnTo>
                    <a:lnTo>
                      <a:pt x="111" y="112"/>
                    </a:lnTo>
                    <a:lnTo>
                      <a:pt x="111" y="122"/>
                    </a:lnTo>
                    <a:lnTo>
                      <a:pt x="111" y="132"/>
                    </a:lnTo>
                    <a:lnTo>
                      <a:pt x="111" y="150"/>
                    </a:lnTo>
                    <a:lnTo>
                      <a:pt x="111" y="160"/>
                    </a:lnTo>
                    <a:lnTo>
                      <a:pt x="111" y="169"/>
                    </a:lnTo>
                    <a:lnTo>
                      <a:pt x="111" y="188"/>
                    </a:lnTo>
                    <a:lnTo>
                      <a:pt x="111" y="197"/>
                    </a:lnTo>
                    <a:lnTo>
                      <a:pt x="111" y="207"/>
                    </a:lnTo>
                    <a:lnTo>
                      <a:pt x="111" y="225"/>
                    </a:lnTo>
                    <a:lnTo>
                      <a:pt x="111" y="235"/>
                    </a:lnTo>
                    <a:lnTo>
                      <a:pt x="111" y="254"/>
                    </a:lnTo>
                    <a:lnTo>
                      <a:pt x="105" y="263"/>
                    </a:lnTo>
                    <a:lnTo>
                      <a:pt x="105" y="273"/>
                    </a:lnTo>
                    <a:lnTo>
                      <a:pt x="105" y="282"/>
                    </a:lnTo>
                    <a:lnTo>
                      <a:pt x="98" y="291"/>
                    </a:lnTo>
                    <a:lnTo>
                      <a:pt x="98" y="301"/>
                    </a:lnTo>
                    <a:lnTo>
                      <a:pt x="91" y="310"/>
                    </a:lnTo>
                    <a:lnTo>
                      <a:pt x="85" y="320"/>
                    </a:lnTo>
                    <a:lnTo>
                      <a:pt x="85" y="329"/>
                    </a:lnTo>
                    <a:lnTo>
                      <a:pt x="78" y="329"/>
                    </a:lnTo>
                    <a:lnTo>
                      <a:pt x="71" y="338"/>
                    </a:lnTo>
                    <a:lnTo>
                      <a:pt x="65" y="338"/>
                    </a:lnTo>
                    <a:lnTo>
                      <a:pt x="65" y="348"/>
                    </a:lnTo>
                    <a:lnTo>
                      <a:pt x="58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2" y="386"/>
                    </a:lnTo>
                    <a:lnTo>
                      <a:pt x="45" y="395"/>
                    </a:lnTo>
                    <a:lnTo>
                      <a:pt x="39" y="414"/>
                    </a:lnTo>
                    <a:lnTo>
                      <a:pt x="26" y="433"/>
                    </a:lnTo>
                    <a:lnTo>
                      <a:pt x="19" y="442"/>
                    </a:lnTo>
                    <a:lnTo>
                      <a:pt x="13" y="452"/>
                    </a:lnTo>
                    <a:lnTo>
                      <a:pt x="0" y="461"/>
                    </a:lnTo>
                    <a:lnTo>
                      <a:pt x="6" y="452"/>
                    </a:lnTo>
                    <a:lnTo>
                      <a:pt x="13" y="442"/>
                    </a:lnTo>
                    <a:lnTo>
                      <a:pt x="19" y="433"/>
                    </a:lnTo>
                    <a:lnTo>
                      <a:pt x="19" y="414"/>
                    </a:lnTo>
                    <a:lnTo>
                      <a:pt x="26" y="404"/>
                    </a:lnTo>
                    <a:lnTo>
                      <a:pt x="26" y="395"/>
                    </a:lnTo>
                    <a:lnTo>
                      <a:pt x="26" y="386"/>
                    </a:lnTo>
                    <a:lnTo>
                      <a:pt x="32" y="376"/>
                    </a:lnTo>
                    <a:lnTo>
                      <a:pt x="32" y="358"/>
                    </a:lnTo>
                    <a:lnTo>
                      <a:pt x="32" y="338"/>
                    </a:lnTo>
                    <a:lnTo>
                      <a:pt x="32" y="329"/>
                    </a:lnTo>
                    <a:lnTo>
                      <a:pt x="32" y="310"/>
                    </a:lnTo>
                    <a:lnTo>
                      <a:pt x="32" y="291"/>
                    </a:lnTo>
                    <a:lnTo>
                      <a:pt x="32" y="282"/>
                    </a:lnTo>
                    <a:lnTo>
                      <a:pt x="32" y="273"/>
                    </a:lnTo>
                    <a:lnTo>
                      <a:pt x="32" y="254"/>
                    </a:lnTo>
                    <a:lnTo>
                      <a:pt x="32" y="245"/>
                    </a:lnTo>
                    <a:lnTo>
                      <a:pt x="32" y="235"/>
                    </a:lnTo>
                    <a:lnTo>
                      <a:pt x="39" y="225"/>
                    </a:lnTo>
                    <a:lnTo>
                      <a:pt x="39" y="216"/>
                    </a:lnTo>
                    <a:lnTo>
                      <a:pt x="45" y="207"/>
                    </a:lnTo>
                    <a:lnTo>
                      <a:pt x="45" y="197"/>
                    </a:lnTo>
                    <a:lnTo>
                      <a:pt x="52" y="188"/>
                    </a:lnTo>
                    <a:lnTo>
                      <a:pt x="52" y="179"/>
                    </a:lnTo>
                    <a:lnTo>
                      <a:pt x="52" y="169"/>
                    </a:lnTo>
                    <a:lnTo>
                      <a:pt x="52" y="160"/>
                    </a:lnTo>
                    <a:lnTo>
                      <a:pt x="52" y="150"/>
                    </a:lnTo>
                    <a:lnTo>
                      <a:pt x="45" y="141"/>
                    </a:lnTo>
                    <a:lnTo>
                      <a:pt x="39" y="13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32" y="84"/>
                    </a:lnTo>
                    <a:lnTo>
                      <a:pt x="39" y="75"/>
                    </a:lnTo>
                    <a:lnTo>
                      <a:pt x="39" y="66"/>
                    </a:lnTo>
                    <a:lnTo>
                      <a:pt x="45" y="66"/>
                    </a:lnTo>
                    <a:lnTo>
                      <a:pt x="45" y="56"/>
                    </a:lnTo>
                    <a:lnTo>
                      <a:pt x="52" y="56"/>
                    </a:lnTo>
                    <a:lnTo>
                      <a:pt x="58" y="46"/>
                    </a:lnTo>
                    <a:lnTo>
                      <a:pt x="65" y="46"/>
                    </a:lnTo>
                    <a:lnTo>
                      <a:pt x="65" y="37"/>
                    </a:lnTo>
                    <a:lnTo>
                      <a:pt x="71" y="28"/>
                    </a:lnTo>
                    <a:lnTo>
                      <a:pt x="71" y="18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18" y="9"/>
                    </a:lnTo>
                    <a:lnTo>
                      <a:pt x="98" y="28"/>
                    </a:lnTo>
                    <a:lnTo>
                      <a:pt x="105" y="28"/>
                    </a:lnTo>
                    <a:lnTo>
                      <a:pt x="105" y="18"/>
                    </a:lnTo>
                    <a:lnTo>
                      <a:pt x="111" y="18"/>
                    </a:lnTo>
                    <a:lnTo>
                      <a:pt x="118" y="9"/>
                    </a:lnTo>
                    <a:lnTo>
                      <a:pt x="124" y="9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Freeform 459"/>
              <p:cNvSpPr>
                <a:spLocks/>
              </p:cNvSpPr>
              <p:nvPr/>
            </p:nvSpPr>
            <p:spPr bwMode="auto">
              <a:xfrm>
                <a:off x="1023" y="1649"/>
                <a:ext cx="149" cy="49"/>
              </a:xfrm>
              <a:custGeom>
                <a:avLst/>
                <a:gdLst/>
                <a:ahLst/>
                <a:cxnLst>
                  <a:cxn ang="0">
                    <a:pos x="166" y="38"/>
                  </a:cxn>
                  <a:cxn ang="0">
                    <a:pos x="146" y="28"/>
                  </a:cxn>
                  <a:cxn ang="0">
                    <a:pos x="139" y="19"/>
                  </a:cxn>
                  <a:cxn ang="0">
                    <a:pos x="132" y="9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19" y="0"/>
                  </a:cxn>
                  <a:cxn ang="0">
                    <a:pos x="112" y="0"/>
                  </a:cxn>
                  <a:cxn ang="0">
                    <a:pos x="112" y="9"/>
                  </a:cxn>
                  <a:cxn ang="0">
                    <a:pos x="106" y="9"/>
                  </a:cxn>
                  <a:cxn ang="0">
                    <a:pos x="106" y="19"/>
                  </a:cxn>
                  <a:cxn ang="0">
                    <a:pos x="99" y="19"/>
                  </a:cxn>
                  <a:cxn ang="0">
                    <a:pos x="92" y="28"/>
                  </a:cxn>
                  <a:cxn ang="0">
                    <a:pos x="86" y="28"/>
                  </a:cxn>
                  <a:cxn ang="0">
                    <a:pos x="79" y="28"/>
                  </a:cxn>
                  <a:cxn ang="0">
                    <a:pos x="73" y="28"/>
                  </a:cxn>
                  <a:cxn ang="0">
                    <a:pos x="59" y="28"/>
                  </a:cxn>
                  <a:cxn ang="0">
                    <a:pos x="53" y="19"/>
                  </a:cxn>
                  <a:cxn ang="0">
                    <a:pos x="39" y="19"/>
                  </a:cxn>
                  <a:cxn ang="0">
                    <a:pos x="26" y="19"/>
                  </a:cxn>
                  <a:cxn ang="0">
                    <a:pos x="19" y="28"/>
                  </a:cxn>
                  <a:cxn ang="0">
                    <a:pos x="13" y="28"/>
                  </a:cxn>
                  <a:cxn ang="0">
                    <a:pos x="6" y="38"/>
                  </a:cxn>
                  <a:cxn ang="0">
                    <a:pos x="0" y="48"/>
                  </a:cxn>
                </a:cxnLst>
                <a:rect l="0" t="0" r="r" b="b"/>
                <a:pathLst>
                  <a:path w="167" h="49">
                    <a:moveTo>
                      <a:pt x="166" y="38"/>
                    </a:moveTo>
                    <a:lnTo>
                      <a:pt x="146" y="28"/>
                    </a:lnTo>
                    <a:lnTo>
                      <a:pt x="139" y="19"/>
                    </a:lnTo>
                    <a:lnTo>
                      <a:pt x="132" y="9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9" y="0"/>
                    </a:lnTo>
                    <a:lnTo>
                      <a:pt x="112" y="0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6" y="19"/>
                    </a:lnTo>
                    <a:lnTo>
                      <a:pt x="99" y="19"/>
                    </a:lnTo>
                    <a:lnTo>
                      <a:pt x="92" y="28"/>
                    </a:lnTo>
                    <a:lnTo>
                      <a:pt x="86" y="28"/>
                    </a:lnTo>
                    <a:lnTo>
                      <a:pt x="79" y="28"/>
                    </a:lnTo>
                    <a:lnTo>
                      <a:pt x="73" y="28"/>
                    </a:lnTo>
                    <a:lnTo>
                      <a:pt x="59" y="28"/>
                    </a:lnTo>
                    <a:lnTo>
                      <a:pt x="53" y="19"/>
                    </a:lnTo>
                    <a:lnTo>
                      <a:pt x="39" y="19"/>
                    </a:lnTo>
                    <a:lnTo>
                      <a:pt x="26" y="19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6" y="3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Freeform 460"/>
              <p:cNvSpPr>
                <a:spLocks/>
              </p:cNvSpPr>
              <p:nvPr/>
            </p:nvSpPr>
            <p:spPr bwMode="auto">
              <a:xfrm>
                <a:off x="1118" y="1677"/>
                <a:ext cx="78" cy="231"/>
              </a:xfrm>
              <a:custGeom>
                <a:avLst/>
                <a:gdLst/>
                <a:ahLst/>
                <a:cxnLst>
                  <a:cxn ang="0">
                    <a:pos x="87" y="230"/>
                  </a:cxn>
                  <a:cxn ang="0">
                    <a:pos x="87" y="210"/>
                  </a:cxn>
                  <a:cxn ang="0">
                    <a:pos x="87" y="192"/>
                  </a:cxn>
                  <a:cxn ang="0">
                    <a:pos x="87" y="182"/>
                  </a:cxn>
                  <a:cxn ang="0">
                    <a:pos x="87" y="172"/>
                  </a:cxn>
                  <a:cxn ang="0">
                    <a:pos x="87" y="163"/>
                  </a:cxn>
                  <a:cxn ang="0">
                    <a:pos x="87" y="153"/>
                  </a:cxn>
                  <a:cxn ang="0">
                    <a:pos x="87" y="143"/>
                  </a:cxn>
                  <a:cxn ang="0">
                    <a:pos x="87" y="133"/>
                  </a:cxn>
                  <a:cxn ang="0">
                    <a:pos x="80" y="124"/>
                  </a:cxn>
                  <a:cxn ang="0">
                    <a:pos x="80" y="115"/>
                  </a:cxn>
                  <a:cxn ang="0">
                    <a:pos x="73" y="105"/>
                  </a:cxn>
                  <a:cxn ang="0">
                    <a:pos x="73" y="96"/>
                  </a:cxn>
                  <a:cxn ang="0">
                    <a:pos x="53" y="66"/>
                  </a:cxn>
                  <a:cxn ang="0">
                    <a:pos x="33" y="29"/>
                  </a:cxn>
                  <a:cxn ang="0">
                    <a:pos x="20" y="19"/>
                  </a:cxn>
                  <a:cxn ang="0">
                    <a:pos x="13" y="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88" h="231">
                    <a:moveTo>
                      <a:pt x="87" y="230"/>
                    </a:moveTo>
                    <a:lnTo>
                      <a:pt x="87" y="210"/>
                    </a:lnTo>
                    <a:lnTo>
                      <a:pt x="87" y="192"/>
                    </a:lnTo>
                    <a:lnTo>
                      <a:pt x="87" y="182"/>
                    </a:lnTo>
                    <a:lnTo>
                      <a:pt x="87" y="172"/>
                    </a:lnTo>
                    <a:lnTo>
                      <a:pt x="87" y="163"/>
                    </a:lnTo>
                    <a:lnTo>
                      <a:pt x="87" y="153"/>
                    </a:lnTo>
                    <a:lnTo>
                      <a:pt x="87" y="143"/>
                    </a:lnTo>
                    <a:lnTo>
                      <a:pt x="87" y="133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5"/>
                    </a:lnTo>
                    <a:lnTo>
                      <a:pt x="73" y="96"/>
                    </a:lnTo>
                    <a:lnTo>
                      <a:pt x="53" y="66"/>
                    </a:lnTo>
                    <a:lnTo>
                      <a:pt x="33" y="29"/>
                    </a:lnTo>
                    <a:lnTo>
                      <a:pt x="20" y="1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Freeform 461"/>
              <p:cNvSpPr>
                <a:spLocks/>
              </p:cNvSpPr>
              <p:nvPr/>
            </p:nvSpPr>
            <p:spPr bwMode="auto">
              <a:xfrm>
                <a:off x="1017" y="1688"/>
                <a:ext cx="54" cy="344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53" y="9"/>
                  </a:cxn>
                  <a:cxn ang="0">
                    <a:pos x="46" y="19"/>
                  </a:cxn>
                  <a:cxn ang="0">
                    <a:pos x="46" y="28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76"/>
                  </a:cxn>
                  <a:cxn ang="0">
                    <a:pos x="53" y="85"/>
                  </a:cxn>
                  <a:cxn ang="0">
                    <a:pos x="53" y="95"/>
                  </a:cxn>
                  <a:cxn ang="0">
                    <a:pos x="53" y="104"/>
                  </a:cxn>
                  <a:cxn ang="0">
                    <a:pos x="53" y="114"/>
                  </a:cxn>
                  <a:cxn ang="0">
                    <a:pos x="53" y="123"/>
                  </a:cxn>
                  <a:cxn ang="0">
                    <a:pos x="53" y="133"/>
                  </a:cxn>
                  <a:cxn ang="0">
                    <a:pos x="46" y="142"/>
                  </a:cxn>
                  <a:cxn ang="0">
                    <a:pos x="46" y="162"/>
                  </a:cxn>
                  <a:cxn ang="0">
                    <a:pos x="40" y="180"/>
                  </a:cxn>
                  <a:cxn ang="0">
                    <a:pos x="40" y="200"/>
                  </a:cxn>
                  <a:cxn ang="0">
                    <a:pos x="33" y="219"/>
                  </a:cxn>
                  <a:cxn ang="0">
                    <a:pos x="33" y="228"/>
                  </a:cxn>
                  <a:cxn ang="0">
                    <a:pos x="26" y="238"/>
                  </a:cxn>
                  <a:cxn ang="0">
                    <a:pos x="26" y="247"/>
                  </a:cxn>
                  <a:cxn ang="0">
                    <a:pos x="20" y="247"/>
                  </a:cxn>
                  <a:cxn ang="0">
                    <a:pos x="20" y="257"/>
                  </a:cxn>
                  <a:cxn ang="0">
                    <a:pos x="20" y="266"/>
                  </a:cxn>
                  <a:cxn ang="0">
                    <a:pos x="20" y="276"/>
                  </a:cxn>
                  <a:cxn ang="0">
                    <a:pos x="0" y="343"/>
                  </a:cxn>
                </a:cxnLst>
                <a:rect l="0" t="0" r="r" b="b"/>
                <a:pathLst>
                  <a:path w="61" h="344">
                    <a:moveTo>
                      <a:pt x="60" y="0"/>
                    </a:moveTo>
                    <a:lnTo>
                      <a:pt x="53" y="0"/>
                    </a:lnTo>
                    <a:lnTo>
                      <a:pt x="53" y="9"/>
                    </a:lnTo>
                    <a:lnTo>
                      <a:pt x="46" y="19"/>
                    </a:lnTo>
                    <a:lnTo>
                      <a:pt x="46" y="28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95"/>
                    </a:lnTo>
                    <a:lnTo>
                      <a:pt x="53" y="104"/>
                    </a:lnTo>
                    <a:lnTo>
                      <a:pt x="53" y="114"/>
                    </a:lnTo>
                    <a:lnTo>
                      <a:pt x="53" y="123"/>
                    </a:lnTo>
                    <a:lnTo>
                      <a:pt x="53" y="133"/>
                    </a:lnTo>
                    <a:lnTo>
                      <a:pt x="46" y="142"/>
                    </a:lnTo>
                    <a:lnTo>
                      <a:pt x="46" y="162"/>
                    </a:lnTo>
                    <a:lnTo>
                      <a:pt x="40" y="180"/>
                    </a:lnTo>
                    <a:lnTo>
                      <a:pt x="40" y="200"/>
                    </a:lnTo>
                    <a:lnTo>
                      <a:pt x="33" y="219"/>
                    </a:lnTo>
                    <a:lnTo>
                      <a:pt x="33" y="228"/>
                    </a:lnTo>
                    <a:lnTo>
                      <a:pt x="26" y="238"/>
                    </a:lnTo>
                    <a:lnTo>
                      <a:pt x="26" y="247"/>
                    </a:lnTo>
                    <a:lnTo>
                      <a:pt x="20" y="247"/>
                    </a:lnTo>
                    <a:lnTo>
                      <a:pt x="20" y="257"/>
                    </a:lnTo>
                    <a:lnTo>
                      <a:pt x="20" y="266"/>
                    </a:lnTo>
                    <a:lnTo>
                      <a:pt x="20" y="276"/>
                    </a:lnTo>
                    <a:lnTo>
                      <a:pt x="0" y="343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Freeform 462"/>
              <p:cNvSpPr>
                <a:spLocks/>
              </p:cNvSpPr>
              <p:nvPr/>
            </p:nvSpPr>
            <p:spPr bwMode="auto">
              <a:xfrm>
                <a:off x="1304" y="1764"/>
                <a:ext cx="264" cy="471"/>
              </a:xfrm>
              <a:custGeom>
                <a:avLst/>
                <a:gdLst/>
                <a:ahLst/>
                <a:cxnLst>
                  <a:cxn ang="0">
                    <a:pos x="6" y="188"/>
                  </a:cxn>
                  <a:cxn ang="0">
                    <a:pos x="20" y="178"/>
                  </a:cxn>
                  <a:cxn ang="0">
                    <a:pos x="26" y="160"/>
                  </a:cxn>
                  <a:cxn ang="0">
                    <a:pos x="26" y="131"/>
                  </a:cxn>
                  <a:cxn ang="0">
                    <a:pos x="26" y="84"/>
                  </a:cxn>
                  <a:cxn ang="0">
                    <a:pos x="33" y="56"/>
                  </a:cxn>
                  <a:cxn ang="0">
                    <a:pos x="46" y="28"/>
                  </a:cxn>
                  <a:cxn ang="0">
                    <a:pos x="65" y="9"/>
                  </a:cxn>
                  <a:cxn ang="0">
                    <a:pos x="78" y="0"/>
                  </a:cxn>
                  <a:cxn ang="0">
                    <a:pos x="98" y="0"/>
                  </a:cxn>
                  <a:cxn ang="0">
                    <a:pos x="118" y="9"/>
                  </a:cxn>
                  <a:cxn ang="0">
                    <a:pos x="138" y="28"/>
                  </a:cxn>
                  <a:cxn ang="0">
                    <a:pos x="144" y="46"/>
                  </a:cxn>
                  <a:cxn ang="0">
                    <a:pos x="157" y="65"/>
                  </a:cxn>
                  <a:cxn ang="0">
                    <a:pos x="164" y="94"/>
                  </a:cxn>
                  <a:cxn ang="0">
                    <a:pos x="170" y="131"/>
                  </a:cxn>
                  <a:cxn ang="0">
                    <a:pos x="177" y="169"/>
                  </a:cxn>
                  <a:cxn ang="0">
                    <a:pos x="190" y="188"/>
                  </a:cxn>
                  <a:cxn ang="0">
                    <a:pos x="204" y="206"/>
                  </a:cxn>
                  <a:cxn ang="0">
                    <a:pos x="217" y="235"/>
                  </a:cxn>
                  <a:cxn ang="0">
                    <a:pos x="217" y="263"/>
                  </a:cxn>
                  <a:cxn ang="0">
                    <a:pos x="223" y="300"/>
                  </a:cxn>
                  <a:cxn ang="0">
                    <a:pos x="230" y="338"/>
                  </a:cxn>
                  <a:cxn ang="0">
                    <a:pos x="243" y="385"/>
                  </a:cxn>
                  <a:cxn ang="0">
                    <a:pos x="249" y="413"/>
                  </a:cxn>
                  <a:cxn ang="0">
                    <a:pos x="269" y="441"/>
                  </a:cxn>
                  <a:cxn ang="0">
                    <a:pos x="289" y="470"/>
                  </a:cxn>
                  <a:cxn ang="0">
                    <a:pos x="282" y="470"/>
                  </a:cxn>
                  <a:cxn ang="0">
                    <a:pos x="256" y="441"/>
                  </a:cxn>
                  <a:cxn ang="0">
                    <a:pos x="223" y="404"/>
                  </a:cxn>
                  <a:cxn ang="0">
                    <a:pos x="197" y="366"/>
                  </a:cxn>
                  <a:cxn ang="0">
                    <a:pos x="183" y="338"/>
                  </a:cxn>
                  <a:cxn ang="0">
                    <a:pos x="170" y="309"/>
                  </a:cxn>
                  <a:cxn ang="0">
                    <a:pos x="164" y="281"/>
                  </a:cxn>
                  <a:cxn ang="0">
                    <a:pos x="164" y="253"/>
                  </a:cxn>
                  <a:cxn ang="0">
                    <a:pos x="157" y="225"/>
                  </a:cxn>
                  <a:cxn ang="0">
                    <a:pos x="144" y="216"/>
                  </a:cxn>
                  <a:cxn ang="0">
                    <a:pos x="125" y="197"/>
                  </a:cxn>
                  <a:cxn ang="0">
                    <a:pos x="98" y="160"/>
                  </a:cxn>
                  <a:cxn ang="0">
                    <a:pos x="85" y="122"/>
                  </a:cxn>
                  <a:cxn ang="0">
                    <a:pos x="65" y="112"/>
                  </a:cxn>
                  <a:cxn ang="0">
                    <a:pos x="52" y="122"/>
                  </a:cxn>
                  <a:cxn ang="0">
                    <a:pos x="33" y="140"/>
                  </a:cxn>
                  <a:cxn ang="0">
                    <a:pos x="26" y="169"/>
                  </a:cxn>
                  <a:cxn ang="0">
                    <a:pos x="6" y="188"/>
                  </a:cxn>
                </a:cxnLst>
                <a:rect l="0" t="0" r="r" b="b"/>
                <a:pathLst>
                  <a:path w="297" h="471">
                    <a:moveTo>
                      <a:pt x="0" y="188"/>
                    </a:moveTo>
                    <a:lnTo>
                      <a:pt x="0" y="188"/>
                    </a:lnTo>
                    <a:lnTo>
                      <a:pt x="6" y="188"/>
                    </a:lnTo>
                    <a:lnTo>
                      <a:pt x="13" y="188"/>
                    </a:lnTo>
                    <a:lnTo>
                      <a:pt x="13" y="178"/>
                    </a:lnTo>
                    <a:lnTo>
                      <a:pt x="20" y="178"/>
                    </a:lnTo>
                    <a:lnTo>
                      <a:pt x="20" y="169"/>
                    </a:lnTo>
                    <a:lnTo>
                      <a:pt x="20" y="160"/>
                    </a:lnTo>
                    <a:lnTo>
                      <a:pt x="26" y="160"/>
                    </a:lnTo>
                    <a:lnTo>
                      <a:pt x="26" y="150"/>
                    </a:lnTo>
                    <a:lnTo>
                      <a:pt x="26" y="140"/>
                    </a:lnTo>
                    <a:lnTo>
                      <a:pt x="26" y="131"/>
                    </a:lnTo>
                    <a:lnTo>
                      <a:pt x="26" y="122"/>
                    </a:lnTo>
                    <a:lnTo>
                      <a:pt x="20" y="103"/>
                    </a:lnTo>
                    <a:lnTo>
                      <a:pt x="26" y="84"/>
                    </a:lnTo>
                    <a:lnTo>
                      <a:pt x="26" y="74"/>
                    </a:lnTo>
                    <a:lnTo>
                      <a:pt x="26" y="65"/>
                    </a:lnTo>
                    <a:lnTo>
                      <a:pt x="33" y="56"/>
                    </a:lnTo>
                    <a:lnTo>
                      <a:pt x="33" y="46"/>
                    </a:lnTo>
                    <a:lnTo>
                      <a:pt x="39" y="37"/>
                    </a:lnTo>
                    <a:lnTo>
                      <a:pt x="46" y="28"/>
                    </a:lnTo>
                    <a:lnTo>
                      <a:pt x="52" y="18"/>
                    </a:lnTo>
                    <a:lnTo>
                      <a:pt x="59" y="9"/>
                    </a:lnTo>
                    <a:lnTo>
                      <a:pt x="65" y="9"/>
                    </a:lnTo>
                    <a:lnTo>
                      <a:pt x="72" y="9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9"/>
                    </a:lnTo>
                    <a:lnTo>
                      <a:pt x="112" y="9"/>
                    </a:lnTo>
                    <a:lnTo>
                      <a:pt x="118" y="9"/>
                    </a:lnTo>
                    <a:lnTo>
                      <a:pt x="125" y="18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38" y="37"/>
                    </a:lnTo>
                    <a:lnTo>
                      <a:pt x="144" y="37"/>
                    </a:lnTo>
                    <a:lnTo>
                      <a:pt x="144" y="46"/>
                    </a:lnTo>
                    <a:lnTo>
                      <a:pt x="151" y="46"/>
                    </a:lnTo>
                    <a:lnTo>
                      <a:pt x="151" y="56"/>
                    </a:lnTo>
                    <a:lnTo>
                      <a:pt x="157" y="65"/>
                    </a:lnTo>
                    <a:lnTo>
                      <a:pt x="157" y="74"/>
                    </a:lnTo>
                    <a:lnTo>
                      <a:pt x="164" y="84"/>
                    </a:lnTo>
                    <a:lnTo>
                      <a:pt x="164" y="94"/>
                    </a:lnTo>
                    <a:lnTo>
                      <a:pt x="164" y="112"/>
                    </a:lnTo>
                    <a:lnTo>
                      <a:pt x="170" y="122"/>
                    </a:lnTo>
                    <a:lnTo>
                      <a:pt x="170" y="131"/>
                    </a:lnTo>
                    <a:lnTo>
                      <a:pt x="170" y="150"/>
                    </a:lnTo>
                    <a:lnTo>
                      <a:pt x="177" y="160"/>
                    </a:lnTo>
                    <a:lnTo>
                      <a:pt x="177" y="169"/>
                    </a:lnTo>
                    <a:lnTo>
                      <a:pt x="183" y="178"/>
                    </a:lnTo>
                    <a:lnTo>
                      <a:pt x="190" y="178"/>
                    </a:lnTo>
                    <a:lnTo>
                      <a:pt x="190" y="188"/>
                    </a:lnTo>
                    <a:lnTo>
                      <a:pt x="197" y="188"/>
                    </a:lnTo>
                    <a:lnTo>
                      <a:pt x="204" y="197"/>
                    </a:lnTo>
                    <a:lnTo>
                      <a:pt x="204" y="206"/>
                    </a:lnTo>
                    <a:lnTo>
                      <a:pt x="210" y="216"/>
                    </a:lnTo>
                    <a:lnTo>
                      <a:pt x="210" y="225"/>
                    </a:lnTo>
                    <a:lnTo>
                      <a:pt x="217" y="235"/>
                    </a:lnTo>
                    <a:lnTo>
                      <a:pt x="217" y="244"/>
                    </a:lnTo>
                    <a:lnTo>
                      <a:pt x="217" y="253"/>
                    </a:lnTo>
                    <a:lnTo>
                      <a:pt x="217" y="263"/>
                    </a:lnTo>
                    <a:lnTo>
                      <a:pt x="223" y="281"/>
                    </a:lnTo>
                    <a:lnTo>
                      <a:pt x="223" y="291"/>
                    </a:lnTo>
                    <a:lnTo>
                      <a:pt x="223" y="300"/>
                    </a:lnTo>
                    <a:lnTo>
                      <a:pt x="223" y="319"/>
                    </a:lnTo>
                    <a:lnTo>
                      <a:pt x="223" y="329"/>
                    </a:lnTo>
                    <a:lnTo>
                      <a:pt x="230" y="338"/>
                    </a:lnTo>
                    <a:lnTo>
                      <a:pt x="230" y="347"/>
                    </a:lnTo>
                    <a:lnTo>
                      <a:pt x="236" y="366"/>
                    </a:lnTo>
                    <a:lnTo>
                      <a:pt x="243" y="385"/>
                    </a:lnTo>
                    <a:lnTo>
                      <a:pt x="243" y="395"/>
                    </a:lnTo>
                    <a:lnTo>
                      <a:pt x="249" y="404"/>
                    </a:lnTo>
                    <a:lnTo>
                      <a:pt x="249" y="413"/>
                    </a:lnTo>
                    <a:lnTo>
                      <a:pt x="256" y="423"/>
                    </a:lnTo>
                    <a:lnTo>
                      <a:pt x="262" y="432"/>
                    </a:lnTo>
                    <a:lnTo>
                      <a:pt x="269" y="441"/>
                    </a:lnTo>
                    <a:lnTo>
                      <a:pt x="275" y="451"/>
                    </a:lnTo>
                    <a:lnTo>
                      <a:pt x="282" y="460"/>
                    </a:lnTo>
                    <a:lnTo>
                      <a:pt x="289" y="470"/>
                    </a:lnTo>
                    <a:lnTo>
                      <a:pt x="296" y="470"/>
                    </a:lnTo>
                    <a:lnTo>
                      <a:pt x="289" y="470"/>
                    </a:lnTo>
                    <a:lnTo>
                      <a:pt x="282" y="470"/>
                    </a:lnTo>
                    <a:lnTo>
                      <a:pt x="269" y="460"/>
                    </a:lnTo>
                    <a:lnTo>
                      <a:pt x="262" y="451"/>
                    </a:lnTo>
                    <a:lnTo>
                      <a:pt x="256" y="441"/>
                    </a:lnTo>
                    <a:lnTo>
                      <a:pt x="243" y="432"/>
                    </a:lnTo>
                    <a:lnTo>
                      <a:pt x="230" y="413"/>
                    </a:lnTo>
                    <a:lnTo>
                      <a:pt x="223" y="404"/>
                    </a:lnTo>
                    <a:lnTo>
                      <a:pt x="210" y="385"/>
                    </a:lnTo>
                    <a:lnTo>
                      <a:pt x="204" y="375"/>
                    </a:lnTo>
                    <a:lnTo>
                      <a:pt x="197" y="366"/>
                    </a:lnTo>
                    <a:lnTo>
                      <a:pt x="197" y="357"/>
                    </a:lnTo>
                    <a:lnTo>
                      <a:pt x="190" y="347"/>
                    </a:lnTo>
                    <a:lnTo>
                      <a:pt x="183" y="338"/>
                    </a:lnTo>
                    <a:lnTo>
                      <a:pt x="177" y="329"/>
                    </a:lnTo>
                    <a:lnTo>
                      <a:pt x="177" y="319"/>
                    </a:lnTo>
                    <a:lnTo>
                      <a:pt x="170" y="309"/>
                    </a:lnTo>
                    <a:lnTo>
                      <a:pt x="170" y="300"/>
                    </a:lnTo>
                    <a:lnTo>
                      <a:pt x="170" y="291"/>
                    </a:lnTo>
                    <a:lnTo>
                      <a:pt x="164" y="281"/>
                    </a:lnTo>
                    <a:lnTo>
                      <a:pt x="164" y="272"/>
                    </a:lnTo>
                    <a:lnTo>
                      <a:pt x="164" y="263"/>
                    </a:lnTo>
                    <a:lnTo>
                      <a:pt x="164" y="253"/>
                    </a:lnTo>
                    <a:lnTo>
                      <a:pt x="164" y="244"/>
                    </a:lnTo>
                    <a:lnTo>
                      <a:pt x="157" y="235"/>
                    </a:lnTo>
                    <a:lnTo>
                      <a:pt x="157" y="225"/>
                    </a:lnTo>
                    <a:lnTo>
                      <a:pt x="151" y="225"/>
                    </a:lnTo>
                    <a:lnTo>
                      <a:pt x="151" y="216"/>
                    </a:lnTo>
                    <a:lnTo>
                      <a:pt x="144" y="216"/>
                    </a:lnTo>
                    <a:lnTo>
                      <a:pt x="138" y="216"/>
                    </a:lnTo>
                    <a:lnTo>
                      <a:pt x="131" y="206"/>
                    </a:lnTo>
                    <a:lnTo>
                      <a:pt x="125" y="197"/>
                    </a:lnTo>
                    <a:lnTo>
                      <a:pt x="118" y="188"/>
                    </a:lnTo>
                    <a:lnTo>
                      <a:pt x="112" y="178"/>
                    </a:lnTo>
                    <a:lnTo>
                      <a:pt x="98" y="160"/>
                    </a:lnTo>
                    <a:lnTo>
                      <a:pt x="91" y="131"/>
                    </a:lnTo>
                    <a:lnTo>
                      <a:pt x="85" y="131"/>
                    </a:lnTo>
                    <a:lnTo>
                      <a:pt x="85" y="122"/>
                    </a:lnTo>
                    <a:lnTo>
                      <a:pt x="78" y="122"/>
                    </a:lnTo>
                    <a:lnTo>
                      <a:pt x="72" y="112"/>
                    </a:lnTo>
                    <a:lnTo>
                      <a:pt x="65" y="112"/>
                    </a:lnTo>
                    <a:lnTo>
                      <a:pt x="59" y="112"/>
                    </a:lnTo>
                    <a:lnTo>
                      <a:pt x="52" y="112"/>
                    </a:lnTo>
                    <a:lnTo>
                      <a:pt x="52" y="122"/>
                    </a:lnTo>
                    <a:lnTo>
                      <a:pt x="46" y="122"/>
                    </a:lnTo>
                    <a:lnTo>
                      <a:pt x="39" y="131"/>
                    </a:lnTo>
                    <a:lnTo>
                      <a:pt x="33" y="140"/>
                    </a:lnTo>
                    <a:lnTo>
                      <a:pt x="33" y="150"/>
                    </a:lnTo>
                    <a:lnTo>
                      <a:pt x="33" y="160"/>
                    </a:lnTo>
                    <a:lnTo>
                      <a:pt x="26" y="169"/>
                    </a:lnTo>
                    <a:lnTo>
                      <a:pt x="20" y="178"/>
                    </a:lnTo>
                    <a:lnTo>
                      <a:pt x="13" y="188"/>
                    </a:lnTo>
                    <a:lnTo>
                      <a:pt x="6" y="188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Freeform 463"/>
              <p:cNvSpPr>
                <a:spLocks/>
              </p:cNvSpPr>
              <p:nvPr/>
            </p:nvSpPr>
            <p:spPr bwMode="auto">
              <a:xfrm>
                <a:off x="1250" y="1820"/>
                <a:ext cx="85" cy="129"/>
              </a:xfrm>
              <a:custGeom>
                <a:avLst/>
                <a:gdLst/>
                <a:ahLst/>
                <a:cxnLst>
                  <a:cxn ang="0">
                    <a:pos x="95" y="8"/>
                  </a:cxn>
                  <a:cxn ang="0">
                    <a:pos x="95" y="8"/>
                  </a:cxn>
                  <a:cxn ang="0">
                    <a:pos x="88" y="8"/>
                  </a:cxn>
                  <a:cxn ang="0">
                    <a:pos x="81" y="8"/>
                  </a:cxn>
                  <a:cxn ang="0">
                    <a:pos x="81" y="0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38" y="8"/>
                  </a:cxn>
                  <a:cxn ang="0">
                    <a:pos x="31" y="8"/>
                  </a:cxn>
                  <a:cxn ang="0">
                    <a:pos x="25" y="17"/>
                  </a:cxn>
                  <a:cxn ang="0">
                    <a:pos x="19" y="17"/>
                  </a:cxn>
                  <a:cxn ang="0">
                    <a:pos x="19" y="27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6" y="54"/>
                  </a:cxn>
                  <a:cxn ang="0">
                    <a:pos x="6" y="64"/>
                  </a:cxn>
                  <a:cxn ang="0">
                    <a:pos x="6" y="82"/>
                  </a:cxn>
                  <a:cxn ang="0">
                    <a:pos x="0" y="100"/>
                  </a:cxn>
                  <a:cxn ang="0">
                    <a:pos x="0" y="128"/>
                  </a:cxn>
                  <a:cxn ang="0">
                    <a:pos x="95" y="8"/>
                  </a:cxn>
                </a:cxnLst>
                <a:rect l="0" t="0" r="r" b="b"/>
                <a:pathLst>
                  <a:path w="96" h="129">
                    <a:moveTo>
                      <a:pt x="95" y="8"/>
                    </a:moveTo>
                    <a:lnTo>
                      <a:pt x="95" y="8"/>
                    </a:lnTo>
                    <a:lnTo>
                      <a:pt x="88" y="8"/>
                    </a:lnTo>
                    <a:lnTo>
                      <a:pt x="81" y="8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9" y="17"/>
                    </a:lnTo>
                    <a:lnTo>
                      <a:pt x="19" y="27"/>
                    </a:lnTo>
                    <a:lnTo>
                      <a:pt x="13" y="36"/>
                    </a:lnTo>
                    <a:lnTo>
                      <a:pt x="13" y="45"/>
                    </a:lnTo>
                    <a:lnTo>
                      <a:pt x="6" y="54"/>
                    </a:lnTo>
                    <a:lnTo>
                      <a:pt x="6" y="64"/>
                    </a:lnTo>
                    <a:lnTo>
                      <a:pt x="6" y="82"/>
                    </a:lnTo>
                    <a:lnTo>
                      <a:pt x="0" y="100"/>
                    </a:lnTo>
                    <a:lnTo>
                      <a:pt x="0" y="128"/>
                    </a:lnTo>
                    <a:lnTo>
                      <a:pt x="95" y="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Freeform 464"/>
              <p:cNvSpPr>
                <a:spLocks/>
              </p:cNvSpPr>
              <p:nvPr/>
            </p:nvSpPr>
            <p:spPr bwMode="auto">
              <a:xfrm>
                <a:off x="1190" y="1849"/>
                <a:ext cx="134" cy="309"/>
              </a:xfrm>
              <a:custGeom>
                <a:avLst/>
                <a:gdLst/>
                <a:ahLst/>
                <a:cxnLst>
                  <a:cxn ang="0">
                    <a:pos x="6" y="308"/>
                  </a:cxn>
                  <a:cxn ang="0">
                    <a:pos x="13" y="298"/>
                  </a:cxn>
                  <a:cxn ang="0">
                    <a:pos x="26" y="289"/>
                  </a:cxn>
                  <a:cxn ang="0">
                    <a:pos x="45" y="270"/>
                  </a:cxn>
                  <a:cxn ang="0">
                    <a:pos x="64" y="252"/>
                  </a:cxn>
                  <a:cxn ang="0">
                    <a:pos x="77" y="233"/>
                  </a:cxn>
                  <a:cxn ang="0">
                    <a:pos x="84" y="214"/>
                  </a:cxn>
                  <a:cxn ang="0">
                    <a:pos x="97" y="186"/>
                  </a:cxn>
                  <a:cxn ang="0">
                    <a:pos x="97" y="168"/>
                  </a:cxn>
                  <a:cxn ang="0">
                    <a:pos x="103" y="149"/>
                  </a:cxn>
                  <a:cxn ang="0">
                    <a:pos x="103" y="130"/>
                  </a:cxn>
                  <a:cxn ang="0">
                    <a:pos x="116" y="112"/>
                  </a:cxn>
                  <a:cxn ang="0">
                    <a:pos x="129" y="112"/>
                  </a:cxn>
                  <a:cxn ang="0">
                    <a:pos x="135" y="102"/>
                  </a:cxn>
                  <a:cxn ang="0">
                    <a:pos x="142" y="93"/>
                  </a:cxn>
                  <a:cxn ang="0">
                    <a:pos x="142" y="74"/>
                  </a:cxn>
                  <a:cxn ang="0">
                    <a:pos x="149" y="65"/>
                  </a:cxn>
                  <a:cxn ang="0">
                    <a:pos x="149" y="46"/>
                  </a:cxn>
                  <a:cxn ang="0">
                    <a:pos x="149" y="28"/>
                  </a:cxn>
                  <a:cxn ang="0">
                    <a:pos x="142" y="9"/>
                  </a:cxn>
                  <a:cxn ang="0">
                    <a:pos x="149" y="0"/>
                  </a:cxn>
                  <a:cxn ang="0">
                    <a:pos x="129" y="18"/>
                  </a:cxn>
                  <a:cxn ang="0">
                    <a:pos x="103" y="46"/>
                  </a:cxn>
                  <a:cxn ang="0">
                    <a:pos x="71" y="93"/>
                  </a:cxn>
                  <a:cxn ang="0">
                    <a:pos x="58" y="121"/>
                  </a:cxn>
                  <a:cxn ang="0">
                    <a:pos x="38" y="130"/>
                  </a:cxn>
                  <a:cxn ang="0">
                    <a:pos x="26" y="149"/>
                  </a:cxn>
                  <a:cxn ang="0">
                    <a:pos x="13" y="168"/>
                  </a:cxn>
                  <a:cxn ang="0">
                    <a:pos x="6" y="186"/>
                  </a:cxn>
                  <a:cxn ang="0">
                    <a:pos x="0" y="214"/>
                  </a:cxn>
                  <a:cxn ang="0">
                    <a:pos x="0" y="233"/>
                  </a:cxn>
                  <a:cxn ang="0">
                    <a:pos x="0" y="261"/>
                  </a:cxn>
                  <a:cxn ang="0">
                    <a:pos x="0" y="279"/>
                  </a:cxn>
                  <a:cxn ang="0">
                    <a:pos x="6" y="308"/>
                  </a:cxn>
                </a:cxnLst>
                <a:rect l="0" t="0" r="r" b="b"/>
                <a:pathLst>
                  <a:path w="150" h="309">
                    <a:moveTo>
                      <a:pt x="6" y="308"/>
                    </a:moveTo>
                    <a:lnTo>
                      <a:pt x="6" y="308"/>
                    </a:lnTo>
                    <a:lnTo>
                      <a:pt x="6" y="298"/>
                    </a:lnTo>
                    <a:lnTo>
                      <a:pt x="13" y="298"/>
                    </a:lnTo>
                    <a:lnTo>
                      <a:pt x="19" y="289"/>
                    </a:lnTo>
                    <a:lnTo>
                      <a:pt x="26" y="289"/>
                    </a:lnTo>
                    <a:lnTo>
                      <a:pt x="38" y="279"/>
                    </a:lnTo>
                    <a:lnTo>
                      <a:pt x="45" y="270"/>
                    </a:lnTo>
                    <a:lnTo>
                      <a:pt x="51" y="261"/>
                    </a:lnTo>
                    <a:lnTo>
                      <a:pt x="64" y="252"/>
                    </a:lnTo>
                    <a:lnTo>
                      <a:pt x="71" y="242"/>
                    </a:lnTo>
                    <a:lnTo>
                      <a:pt x="77" y="233"/>
                    </a:lnTo>
                    <a:lnTo>
                      <a:pt x="84" y="223"/>
                    </a:lnTo>
                    <a:lnTo>
                      <a:pt x="84" y="214"/>
                    </a:lnTo>
                    <a:lnTo>
                      <a:pt x="90" y="205"/>
                    </a:lnTo>
                    <a:lnTo>
                      <a:pt x="97" y="186"/>
                    </a:lnTo>
                    <a:lnTo>
                      <a:pt x="97" y="177"/>
                    </a:lnTo>
                    <a:lnTo>
                      <a:pt x="97" y="168"/>
                    </a:lnTo>
                    <a:lnTo>
                      <a:pt x="97" y="158"/>
                    </a:lnTo>
                    <a:lnTo>
                      <a:pt x="103" y="149"/>
                    </a:lnTo>
                    <a:lnTo>
                      <a:pt x="103" y="139"/>
                    </a:lnTo>
                    <a:lnTo>
                      <a:pt x="103" y="130"/>
                    </a:lnTo>
                    <a:lnTo>
                      <a:pt x="110" y="121"/>
                    </a:lnTo>
                    <a:lnTo>
                      <a:pt x="116" y="112"/>
                    </a:lnTo>
                    <a:lnTo>
                      <a:pt x="122" y="112"/>
                    </a:lnTo>
                    <a:lnTo>
                      <a:pt x="129" y="112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5" y="93"/>
                    </a:lnTo>
                    <a:lnTo>
                      <a:pt x="142" y="93"/>
                    </a:lnTo>
                    <a:lnTo>
                      <a:pt x="142" y="84"/>
                    </a:lnTo>
                    <a:lnTo>
                      <a:pt x="142" y="74"/>
                    </a:lnTo>
                    <a:lnTo>
                      <a:pt x="149" y="74"/>
                    </a:lnTo>
                    <a:lnTo>
                      <a:pt x="149" y="65"/>
                    </a:lnTo>
                    <a:lnTo>
                      <a:pt x="149" y="55"/>
                    </a:lnTo>
                    <a:lnTo>
                      <a:pt x="149" y="46"/>
                    </a:lnTo>
                    <a:lnTo>
                      <a:pt x="149" y="37"/>
                    </a:lnTo>
                    <a:lnTo>
                      <a:pt x="149" y="28"/>
                    </a:lnTo>
                    <a:lnTo>
                      <a:pt x="142" y="18"/>
                    </a:lnTo>
                    <a:lnTo>
                      <a:pt x="142" y="9"/>
                    </a:lnTo>
                    <a:lnTo>
                      <a:pt x="149" y="9"/>
                    </a:lnTo>
                    <a:lnTo>
                      <a:pt x="149" y="0"/>
                    </a:lnTo>
                    <a:lnTo>
                      <a:pt x="142" y="9"/>
                    </a:lnTo>
                    <a:lnTo>
                      <a:pt x="129" y="18"/>
                    </a:lnTo>
                    <a:lnTo>
                      <a:pt x="116" y="37"/>
                    </a:lnTo>
                    <a:lnTo>
                      <a:pt x="103" y="46"/>
                    </a:lnTo>
                    <a:lnTo>
                      <a:pt x="90" y="74"/>
                    </a:lnTo>
                    <a:lnTo>
                      <a:pt x="71" y="93"/>
                    </a:lnTo>
                    <a:lnTo>
                      <a:pt x="64" y="102"/>
                    </a:lnTo>
                    <a:lnTo>
                      <a:pt x="58" y="121"/>
                    </a:lnTo>
                    <a:lnTo>
                      <a:pt x="45" y="130"/>
                    </a:lnTo>
                    <a:lnTo>
                      <a:pt x="38" y="130"/>
                    </a:lnTo>
                    <a:lnTo>
                      <a:pt x="32" y="139"/>
                    </a:lnTo>
                    <a:lnTo>
                      <a:pt x="26" y="149"/>
                    </a:lnTo>
                    <a:lnTo>
                      <a:pt x="19" y="158"/>
                    </a:lnTo>
                    <a:lnTo>
                      <a:pt x="13" y="168"/>
                    </a:lnTo>
                    <a:lnTo>
                      <a:pt x="13" y="177"/>
                    </a:lnTo>
                    <a:lnTo>
                      <a:pt x="6" y="186"/>
                    </a:lnTo>
                    <a:lnTo>
                      <a:pt x="0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0" y="242"/>
                    </a:lnTo>
                    <a:lnTo>
                      <a:pt x="0" y="261"/>
                    </a:lnTo>
                    <a:lnTo>
                      <a:pt x="0" y="270"/>
                    </a:lnTo>
                    <a:lnTo>
                      <a:pt x="0" y="279"/>
                    </a:lnTo>
                    <a:lnTo>
                      <a:pt x="6" y="289"/>
                    </a:lnTo>
                    <a:lnTo>
                      <a:pt x="6" y="308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Freeform 465"/>
              <p:cNvSpPr>
                <a:spLocks/>
              </p:cNvSpPr>
              <p:nvPr/>
            </p:nvSpPr>
            <p:spPr bwMode="auto">
              <a:xfrm>
                <a:off x="1296" y="1848"/>
                <a:ext cx="27" cy="108"/>
              </a:xfrm>
              <a:custGeom>
                <a:avLst/>
                <a:gdLst/>
                <a:ahLst/>
                <a:cxnLst>
                  <a:cxn ang="0">
                    <a:pos x="11" y="107"/>
                  </a:cxn>
                  <a:cxn ang="0">
                    <a:pos x="11" y="107"/>
                  </a:cxn>
                  <a:cxn ang="0">
                    <a:pos x="11" y="98"/>
                  </a:cxn>
                  <a:cxn ang="0">
                    <a:pos x="17" y="98"/>
                  </a:cxn>
                  <a:cxn ang="0">
                    <a:pos x="17" y="89"/>
                  </a:cxn>
                  <a:cxn ang="0">
                    <a:pos x="23" y="89"/>
                  </a:cxn>
                  <a:cxn ang="0">
                    <a:pos x="23" y="80"/>
                  </a:cxn>
                  <a:cxn ang="0">
                    <a:pos x="23" y="71"/>
                  </a:cxn>
                  <a:cxn ang="0">
                    <a:pos x="29" y="71"/>
                  </a:cxn>
                  <a:cxn ang="0">
                    <a:pos x="29" y="62"/>
                  </a:cxn>
                  <a:cxn ang="0">
                    <a:pos x="29" y="53"/>
                  </a:cxn>
                  <a:cxn ang="0">
                    <a:pos x="29" y="44"/>
                  </a:cxn>
                  <a:cxn ang="0">
                    <a:pos x="29" y="35"/>
                  </a:cxn>
                  <a:cxn ang="0">
                    <a:pos x="29" y="26"/>
                  </a:cxn>
                  <a:cxn ang="0">
                    <a:pos x="23" y="17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11" y="1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1"/>
                  </a:cxn>
                  <a:cxn ang="0">
                    <a:pos x="0" y="80"/>
                  </a:cxn>
                  <a:cxn ang="0">
                    <a:pos x="0" y="89"/>
                  </a:cxn>
                  <a:cxn ang="0">
                    <a:pos x="5" y="89"/>
                  </a:cxn>
                  <a:cxn ang="0">
                    <a:pos x="5" y="98"/>
                  </a:cxn>
                  <a:cxn ang="0">
                    <a:pos x="11" y="107"/>
                  </a:cxn>
                </a:cxnLst>
                <a:rect l="0" t="0" r="r" b="b"/>
                <a:pathLst>
                  <a:path w="30" h="108">
                    <a:moveTo>
                      <a:pt x="11" y="107"/>
                    </a:moveTo>
                    <a:lnTo>
                      <a:pt x="11" y="107"/>
                    </a:lnTo>
                    <a:lnTo>
                      <a:pt x="11" y="98"/>
                    </a:lnTo>
                    <a:lnTo>
                      <a:pt x="17" y="98"/>
                    </a:lnTo>
                    <a:lnTo>
                      <a:pt x="17" y="89"/>
                    </a:lnTo>
                    <a:lnTo>
                      <a:pt x="23" y="89"/>
                    </a:lnTo>
                    <a:lnTo>
                      <a:pt x="23" y="80"/>
                    </a:lnTo>
                    <a:lnTo>
                      <a:pt x="23" y="71"/>
                    </a:lnTo>
                    <a:lnTo>
                      <a:pt x="29" y="71"/>
                    </a:lnTo>
                    <a:lnTo>
                      <a:pt x="29" y="62"/>
                    </a:lnTo>
                    <a:lnTo>
                      <a:pt x="29" y="53"/>
                    </a:lnTo>
                    <a:lnTo>
                      <a:pt x="29" y="44"/>
                    </a:lnTo>
                    <a:lnTo>
                      <a:pt x="29" y="35"/>
                    </a:lnTo>
                    <a:lnTo>
                      <a:pt x="29" y="26"/>
                    </a:lnTo>
                    <a:lnTo>
                      <a:pt x="23" y="17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8"/>
                    </a:lnTo>
                    <a:lnTo>
                      <a:pt x="11" y="107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Freeform 466"/>
              <p:cNvSpPr>
                <a:spLocks/>
              </p:cNvSpPr>
              <p:nvPr/>
            </p:nvSpPr>
            <p:spPr bwMode="auto">
              <a:xfrm>
                <a:off x="1148" y="2191"/>
                <a:ext cx="449" cy="569"/>
              </a:xfrm>
              <a:custGeom>
                <a:avLst/>
                <a:gdLst/>
                <a:ahLst/>
                <a:cxnLst>
                  <a:cxn ang="0">
                    <a:pos x="46" y="170"/>
                  </a:cxn>
                  <a:cxn ang="0">
                    <a:pos x="39" y="151"/>
                  </a:cxn>
                  <a:cxn ang="0">
                    <a:pos x="33" y="132"/>
                  </a:cxn>
                  <a:cxn ang="0">
                    <a:pos x="13" y="122"/>
                  </a:cxn>
                  <a:cxn ang="0">
                    <a:pos x="0" y="104"/>
                  </a:cxn>
                  <a:cxn ang="0">
                    <a:pos x="0" y="76"/>
                  </a:cxn>
                  <a:cxn ang="0">
                    <a:pos x="6" y="56"/>
                  </a:cxn>
                  <a:cxn ang="0">
                    <a:pos x="20" y="28"/>
                  </a:cxn>
                  <a:cxn ang="0">
                    <a:pos x="33" y="9"/>
                  </a:cxn>
                  <a:cxn ang="0">
                    <a:pos x="59" y="0"/>
                  </a:cxn>
                  <a:cxn ang="0">
                    <a:pos x="85" y="9"/>
                  </a:cxn>
                  <a:cxn ang="0">
                    <a:pos x="126" y="18"/>
                  </a:cxn>
                  <a:cxn ang="0">
                    <a:pos x="145" y="18"/>
                  </a:cxn>
                  <a:cxn ang="0">
                    <a:pos x="165" y="18"/>
                  </a:cxn>
                  <a:cxn ang="0">
                    <a:pos x="185" y="28"/>
                  </a:cxn>
                  <a:cxn ang="0">
                    <a:pos x="205" y="47"/>
                  </a:cxn>
                  <a:cxn ang="0">
                    <a:pos x="225" y="76"/>
                  </a:cxn>
                  <a:cxn ang="0">
                    <a:pos x="238" y="94"/>
                  </a:cxn>
                  <a:cxn ang="0">
                    <a:pos x="245" y="122"/>
                  </a:cxn>
                  <a:cxn ang="0">
                    <a:pos x="258" y="142"/>
                  </a:cxn>
                  <a:cxn ang="0">
                    <a:pos x="278" y="151"/>
                  </a:cxn>
                  <a:cxn ang="0">
                    <a:pos x="291" y="161"/>
                  </a:cxn>
                  <a:cxn ang="0">
                    <a:pos x="318" y="179"/>
                  </a:cxn>
                  <a:cxn ang="0">
                    <a:pos x="338" y="207"/>
                  </a:cxn>
                  <a:cxn ang="0">
                    <a:pos x="351" y="237"/>
                  </a:cxn>
                  <a:cxn ang="0">
                    <a:pos x="364" y="265"/>
                  </a:cxn>
                  <a:cxn ang="0">
                    <a:pos x="377" y="302"/>
                  </a:cxn>
                  <a:cxn ang="0">
                    <a:pos x="384" y="340"/>
                  </a:cxn>
                  <a:cxn ang="0">
                    <a:pos x="390" y="368"/>
                  </a:cxn>
                  <a:cxn ang="0">
                    <a:pos x="404" y="388"/>
                  </a:cxn>
                  <a:cxn ang="0">
                    <a:pos x="418" y="406"/>
                  </a:cxn>
                  <a:cxn ang="0">
                    <a:pos x="444" y="435"/>
                  </a:cxn>
                  <a:cxn ang="0">
                    <a:pos x="470" y="473"/>
                  </a:cxn>
                  <a:cxn ang="0">
                    <a:pos x="490" y="511"/>
                  </a:cxn>
                  <a:cxn ang="0">
                    <a:pos x="497" y="539"/>
                  </a:cxn>
                  <a:cxn ang="0">
                    <a:pos x="504" y="568"/>
                  </a:cxn>
                  <a:cxn ang="0">
                    <a:pos x="490" y="549"/>
                  </a:cxn>
                  <a:cxn ang="0">
                    <a:pos x="477" y="529"/>
                  </a:cxn>
                  <a:cxn ang="0">
                    <a:pos x="464" y="501"/>
                  </a:cxn>
                  <a:cxn ang="0">
                    <a:pos x="444" y="491"/>
                  </a:cxn>
                  <a:cxn ang="0">
                    <a:pos x="411" y="473"/>
                  </a:cxn>
                  <a:cxn ang="0">
                    <a:pos x="384" y="445"/>
                  </a:cxn>
                  <a:cxn ang="0">
                    <a:pos x="364" y="416"/>
                  </a:cxn>
                  <a:cxn ang="0">
                    <a:pos x="358" y="388"/>
                  </a:cxn>
                  <a:cxn ang="0">
                    <a:pos x="338" y="378"/>
                  </a:cxn>
                  <a:cxn ang="0">
                    <a:pos x="325" y="360"/>
                  </a:cxn>
                  <a:cxn ang="0">
                    <a:pos x="312" y="340"/>
                  </a:cxn>
                  <a:cxn ang="0">
                    <a:pos x="305" y="312"/>
                  </a:cxn>
                  <a:cxn ang="0">
                    <a:pos x="291" y="274"/>
                  </a:cxn>
                  <a:cxn ang="0">
                    <a:pos x="271" y="237"/>
                  </a:cxn>
                  <a:cxn ang="0">
                    <a:pos x="258" y="207"/>
                  </a:cxn>
                  <a:cxn ang="0">
                    <a:pos x="205" y="179"/>
                  </a:cxn>
                  <a:cxn ang="0">
                    <a:pos x="126" y="132"/>
                  </a:cxn>
                  <a:cxn ang="0">
                    <a:pos x="106" y="132"/>
                  </a:cxn>
                  <a:cxn ang="0">
                    <a:pos x="92" y="142"/>
                  </a:cxn>
                  <a:cxn ang="0">
                    <a:pos x="85" y="170"/>
                  </a:cxn>
                </a:cxnLst>
                <a:rect l="0" t="0" r="r" b="b"/>
                <a:pathLst>
                  <a:path w="505" h="569">
                    <a:moveTo>
                      <a:pt x="46" y="179"/>
                    </a:moveTo>
                    <a:lnTo>
                      <a:pt x="46" y="179"/>
                    </a:lnTo>
                    <a:lnTo>
                      <a:pt x="46" y="170"/>
                    </a:lnTo>
                    <a:lnTo>
                      <a:pt x="46" y="161"/>
                    </a:lnTo>
                    <a:lnTo>
                      <a:pt x="39" y="161"/>
                    </a:lnTo>
                    <a:lnTo>
                      <a:pt x="39" y="151"/>
                    </a:lnTo>
                    <a:lnTo>
                      <a:pt x="39" y="142"/>
                    </a:lnTo>
                    <a:lnTo>
                      <a:pt x="33" y="142"/>
                    </a:lnTo>
                    <a:lnTo>
                      <a:pt x="33" y="132"/>
                    </a:lnTo>
                    <a:lnTo>
                      <a:pt x="26" y="132"/>
                    </a:lnTo>
                    <a:lnTo>
                      <a:pt x="20" y="122"/>
                    </a:lnTo>
                    <a:lnTo>
                      <a:pt x="13" y="122"/>
                    </a:lnTo>
                    <a:lnTo>
                      <a:pt x="6" y="113"/>
                    </a:lnTo>
                    <a:lnTo>
                      <a:pt x="6" y="104"/>
                    </a:lnTo>
                    <a:lnTo>
                      <a:pt x="0" y="104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47"/>
                    </a:lnTo>
                    <a:lnTo>
                      <a:pt x="13" y="38"/>
                    </a:lnTo>
                    <a:lnTo>
                      <a:pt x="20" y="28"/>
                    </a:lnTo>
                    <a:lnTo>
                      <a:pt x="20" y="18"/>
                    </a:lnTo>
                    <a:lnTo>
                      <a:pt x="26" y="18"/>
                    </a:lnTo>
                    <a:lnTo>
                      <a:pt x="33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99" y="9"/>
                    </a:lnTo>
                    <a:lnTo>
                      <a:pt x="113" y="9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39" y="18"/>
                    </a:lnTo>
                    <a:lnTo>
                      <a:pt x="145" y="18"/>
                    </a:lnTo>
                    <a:lnTo>
                      <a:pt x="152" y="9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72" y="18"/>
                    </a:lnTo>
                    <a:lnTo>
                      <a:pt x="178" y="28"/>
                    </a:lnTo>
                    <a:lnTo>
                      <a:pt x="185" y="28"/>
                    </a:lnTo>
                    <a:lnTo>
                      <a:pt x="192" y="38"/>
                    </a:lnTo>
                    <a:lnTo>
                      <a:pt x="198" y="47"/>
                    </a:lnTo>
                    <a:lnTo>
                      <a:pt x="205" y="47"/>
                    </a:lnTo>
                    <a:lnTo>
                      <a:pt x="219" y="56"/>
                    </a:lnTo>
                    <a:lnTo>
                      <a:pt x="225" y="66"/>
                    </a:lnTo>
                    <a:lnTo>
                      <a:pt x="225" y="76"/>
                    </a:lnTo>
                    <a:lnTo>
                      <a:pt x="232" y="76"/>
                    </a:lnTo>
                    <a:lnTo>
                      <a:pt x="232" y="84"/>
                    </a:lnTo>
                    <a:lnTo>
                      <a:pt x="238" y="94"/>
                    </a:lnTo>
                    <a:lnTo>
                      <a:pt x="238" y="104"/>
                    </a:lnTo>
                    <a:lnTo>
                      <a:pt x="245" y="113"/>
                    </a:lnTo>
                    <a:lnTo>
                      <a:pt x="245" y="122"/>
                    </a:lnTo>
                    <a:lnTo>
                      <a:pt x="252" y="122"/>
                    </a:lnTo>
                    <a:lnTo>
                      <a:pt x="258" y="132"/>
                    </a:lnTo>
                    <a:lnTo>
                      <a:pt x="258" y="142"/>
                    </a:lnTo>
                    <a:lnTo>
                      <a:pt x="265" y="151"/>
                    </a:lnTo>
                    <a:lnTo>
                      <a:pt x="271" y="151"/>
                    </a:lnTo>
                    <a:lnTo>
                      <a:pt x="278" y="151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91" y="161"/>
                    </a:lnTo>
                    <a:lnTo>
                      <a:pt x="298" y="170"/>
                    </a:lnTo>
                    <a:lnTo>
                      <a:pt x="312" y="179"/>
                    </a:lnTo>
                    <a:lnTo>
                      <a:pt x="318" y="179"/>
                    </a:lnTo>
                    <a:lnTo>
                      <a:pt x="325" y="189"/>
                    </a:lnTo>
                    <a:lnTo>
                      <a:pt x="331" y="199"/>
                    </a:lnTo>
                    <a:lnTo>
                      <a:pt x="338" y="207"/>
                    </a:lnTo>
                    <a:lnTo>
                      <a:pt x="344" y="217"/>
                    </a:lnTo>
                    <a:lnTo>
                      <a:pt x="351" y="227"/>
                    </a:lnTo>
                    <a:lnTo>
                      <a:pt x="351" y="237"/>
                    </a:lnTo>
                    <a:lnTo>
                      <a:pt x="358" y="245"/>
                    </a:lnTo>
                    <a:lnTo>
                      <a:pt x="364" y="255"/>
                    </a:lnTo>
                    <a:lnTo>
                      <a:pt x="364" y="265"/>
                    </a:lnTo>
                    <a:lnTo>
                      <a:pt x="371" y="274"/>
                    </a:lnTo>
                    <a:lnTo>
                      <a:pt x="371" y="284"/>
                    </a:lnTo>
                    <a:lnTo>
                      <a:pt x="377" y="302"/>
                    </a:lnTo>
                    <a:lnTo>
                      <a:pt x="377" y="312"/>
                    </a:lnTo>
                    <a:lnTo>
                      <a:pt x="384" y="322"/>
                    </a:lnTo>
                    <a:lnTo>
                      <a:pt x="384" y="340"/>
                    </a:lnTo>
                    <a:lnTo>
                      <a:pt x="384" y="360"/>
                    </a:lnTo>
                    <a:lnTo>
                      <a:pt x="390" y="360"/>
                    </a:lnTo>
                    <a:lnTo>
                      <a:pt x="390" y="368"/>
                    </a:lnTo>
                    <a:lnTo>
                      <a:pt x="397" y="378"/>
                    </a:lnTo>
                    <a:lnTo>
                      <a:pt x="397" y="388"/>
                    </a:lnTo>
                    <a:lnTo>
                      <a:pt x="404" y="388"/>
                    </a:lnTo>
                    <a:lnTo>
                      <a:pt x="404" y="397"/>
                    </a:lnTo>
                    <a:lnTo>
                      <a:pt x="411" y="397"/>
                    </a:lnTo>
                    <a:lnTo>
                      <a:pt x="418" y="406"/>
                    </a:lnTo>
                    <a:lnTo>
                      <a:pt x="424" y="416"/>
                    </a:lnTo>
                    <a:lnTo>
                      <a:pt x="431" y="416"/>
                    </a:lnTo>
                    <a:lnTo>
                      <a:pt x="444" y="435"/>
                    </a:lnTo>
                    <a:lnTo>
                      <a:pt x="457" y="445"/>
                    </a:lnTo>
                    <a:lnTo>
                      <a:pt x="464" y="463"/>
                    </a:lnTo>
                    <a:lnTo>
                      <a:pt x="470" y="473"/>
                    </a:lnTo>
                    <a:lnTo>
                      <a:pt x="477" y="483"/>
                    </a:lnTo>
                    <a:lnTo>
                      <a:pt x="483" y="491"/>
                    </a:lnTo>
                    <a:lnTo>
                      <a:pt x="490" y="511"/>
                    </a:lnTo>
                    <a:lnTo>
                      <a:pt x="497" y="521"/>
                    </a:lnTo>
                    <a:lnTo>
                      <a:pt x="497" y="529"/>
                    </a:lnTo>
                    <a:lnTo>
                      <a:pt x="497" y="539"/>
                    </a:lnTo>
                    <a:lnTo>
                      <a:pt x="504" y="549"/>
                    </a:lnTo>
                    <a:lnTo>
                      <a:pt x="504" y="558"/>
                    </a:lnTo>
                    <a:lnTo>
                      <a:pt x="504" y="568"/>
                    </a:lnTo>
                    <a:lnTo>
                      <a:pt x="497" y="568"/>
                    </a:lnTo>
                    <a:lnTo>
                      <a:pt x="497" y="558"/>
                    </a:lnTo>
                    <a:lnTo>
                      <a:pt x="490" y="549"/>
                    </a:lnTo>
                    <a:lnTo>
                      <a:pt x="490" y="539"/>
                    </a:lnTo>
                    <a:lnTo>
                      <a:pt x="483" y="539"/>
                    </a:lnTo>
                    <a:lnTo>
                      <a:pt x="477" y="529"/>
                    </a:lnTo>
                    <a:lnTo>
                      <a:pt x="477" y="521"/>
                    </a:lnTo>
                    <a:lnTo>
                      <a:pt x="470" y="511"/>
                    </a:lnTo>
                    <a:lnTo>
                      <a:pt x="464" y="501"/>
                    </a:lnTo>
                    <a:lnTo>
                      <a:pt x="457" y="501"/>
                    </a:lnTo>
                    <a:lnTo>
                      <a:pt x="450" y="491"/>
                    </a:lnTo>
                    <a:lnTo>
                      <a:pt x="444" y="491"/>
                    </a:lnTo>
                    <a:lnTo>
                      <a:pt x="431" y="483"/>
                    </a:lnTo>
                    <a:lnTo>
                      <a:pt x="424" y="483"/>
                    </a:lnTo>
                    <a:lnTo>
                      <a:pt x="411" y="473"/>
                    </a:lnTo>
                    <a:lnTo>
                      <a:pt x="397" y="454"/>
                    </a:lnTo>
                    <a:lnTo>
                      <a:pt x="390" y="454"/>
                    </a:lnTo>
                    <a:lnTo>
                      <a:pt x="384" y="445"/>
                    </a:lnTo>
                    <a:lnTo>
                      <a:pt x="377" y="435"/>
                    </a:lnTo>
                    <a:lnTo>
                      <a:pt x="371" y="426"/>
                    </a:lnTo>
                    <a:lnTo>
                      <a:pt x="364" y="416"/>
                    </a:lnTo>
                    <a:lnTo>
                      <a:pt x="364" y="406"/>
                    </a:lnTo>
                    <a:lnTo>
                      <a:pt x="358" y="397"/>
                    </a:lnTo>
                    <a:lnTo>
                      <a:pt x="358" y="388"/>
                    </a:lnTo>
                    <a:lnTo>
                      <a:pt x="351" y="388"/>
                    </a:lnTo>
                    <a:lnTo>
                      <a:pt x="344" y="378"/>
                    </a:lnTo>
                    <a:lnTo>
                      <a:pt x="338" y="378"/>
                    </a:lnTo>
                    <a:lnTo>
                      <a:pt x="331" y="368"/>
                    </a:lnTo>
                    <a:lnTo>
                      <a:pt x="325" y="368"/>
                    </a:lnTo>
                    <a:lnTo>
                      <a:pt x="325" y="360"/>
                    </a:lnTo>
                    <a:lnTo>
                      <a:pt x="318" y="360"/>
                    </a:lnTo>
                    <a:lnTo>
                      <a:pt x="318" y="350"/>
                    </a:lnTo>
                    <a:lnTo>
                      <a:pt x="312" y="340"/>
                    </a:lnTo>
                    <a:lnTo>
                      <a:pt x="312" y="331"/>
                    </a:lnTo>
                    <a:lnTo>
                      <a:pt x="305" y="322"/>
                    </a:lnTo>
                    <a:lnTo>
                      <a:pt x="305" y="312"/>
                    </a:lnTo>
                    <a:lnTo>
                      <a:pt x="298" y="302"/>
                    </a:lnTo>
                    <a:lnTo>
                      <a:pt x="298" y="293"/>
                    </a:lnTo>
                    <a:lnTo>
                      <a:pt x="291" y="274"/>
                    </a:lnTo>
                    <a:lnTo>
                      <a:pt x="284" y="265"/>
                    </a:lnTo>
                    <a:lnTo>
                      <a:pt x="278" y="245"/>
                    </a:lnTo>
                    <a:lnTo>
                      <a:pt x="271" y="237"/>
                    </a:lnTo>
                    <a:lnTo>
                      <a:pt x="265" y="227"/>
                    </a:lnTo>
                    <a:lnTo>
                      <a:pt x="265" y="217"/>
                    </a:lnTo>
                    <a:lnTo>
                      <a:pt x="258" y="207"/>
                    </a:lnTo>
                    <a:lnTo>
                      <a:pt x="252" y="207"/>
                    </a:lnTo>
                    <a:lnTo>
                      <a:pt x="245" y="199"/>
                    </a:lnTo>
                    <a:lnTo>
                      <a:pt x="205" y="179"/>
                    </a:lnTo>
                    <a:lnTo>
                      <a:pt x="172" y="151"/>
                    </a:lnTo>
                    <a:lnTo>
                      <a:pt x="132" y="132"/>
                    </a:lnTo>
                    <a:lnTo>
                      <a:pt x="126" y="132"/>
                    </a:lnTo>
                    <a:lnTo>
                      <a:pt x="119" y="132"/>
                    </a:lnTo>
                    <a:lnTo>
                      <a:pt x="113" y="132"/>
                    </a:lnTo>
                    <a:lnTo>
                      <a:pt x="106" y="132"/>
                    </a:lnTo>
                    <a:lnTo>
                      <a:pt x="99" y="132"/>
                    </a:lnTo>
                    <a:lnTo>
                      <a:pt x="99" y="142"/>
                    </a:lnTo>
                    <a:lnTo>
                      <a:pt x="92" y="142"/>
                    </a:lnTo>
                    <a:lnTo>
                      <a:pt x="85" y="151"/>
                    </a:lnTo>
                    <a:lnTo>
                      <a:pt x="85" y="161"/>
                    </a:lnTo>
                    <a:lnTo>
                      <a:pt x="85" y="170"/>
                    </a:lnTo>
                    <a:lnTo>
                      <a:pt x="85" y="189"/>
                    </a:lnTo>
                    <a:lnTo>
                      <a:pt x="46" y="179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Freeform 467"/>
              <p:cNvSpPr>
                <a:spLocks/>
              </p:cNvSpPr>
              <p:nvPr/>
            </p:nvSpPr>
            <p:spPr bwMode="auto">
              <a:xfrm>
                <a:off x="1183" y="2328"/>
                <a:ext cx="45" cy="12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12"/>
                  </a:cxn>
                  <a:cxn ang="0">
                    <a:pos x="6" y="1212"/>
                  </a:cxn>
                  <a:cxn ang="0">
                    <a:pos x="12" y="1222"/>
                  </a:cxn>
                  <a:cxn ang="0">
                    <a:pos x="12" y="1232"/>
                  </a:cxn>
                  <a:cxn ang="0">
                    <a:pos x="19" y="1232"/>
                  </a:cxn>
                  <a:cxn ang="0">
                    <a:pos x="25" y="1232"/>
                  </a:cxn>
                  <a:cxn ang="0">
                    <a:pos x="30" y="1232"/>
                  </a:cxn>
                  <a:cxn ang="0">
                    <a:pos x="37" y="1232"/>
                  </a:cxn>
                  <a:cxn ang="0">
                    <a:pos x="43" y="1222"/>
                  </a:cxn>
                  <a:cxn ang="0">
                    <a:pos x="43" y="1212"/>
                  </a:cxn>
                  <a:cxn ang="0">
                    <a:pos x="50" y="1203"/>
                  </a:cxn>
                  <a:cxn ang="0">
                    <a:pos x="43" y="19"/>
                  </a:cxn>
                  <a:cxn ang="0">
                    <a:pos x="0" y="0"/>
                  </a:cxn>
                </a:cxnLst>
                <a:rect l="0" t="0" r="r" b="b"/>
                <a:pathLst>
                  <a:path w="51" h="1233">
                    <a:moveTo>
                      <a:pt x="0" y="0"/>
                    </a:moveTo>
                    <a:lnTo>
                      <a:pt x="0" y="0"/>
                    </a:lnTo>
                    <a:lnTo>
                      <a:pt x="0" y="1212"/>
                    </a:lnTo>
                    <a:lnTo>
                      <a:pt x="6" y="1212"/>
                    </a:lnTo>
                    <a:lnTo>
                      <a:pt x="12" y="1222"/>
                    </a:lnTo>
                    <a:lnTo>
                      <a:pt x="12" y="1232"/>
                    </a:lnTo>
                    <a:lnTo>
                      <a:pt x="19" y="1232"/>
                    </a:lnTo>
                    <a:lnTo>
                      <a:pt x="25" y="1232"/>
                    </a:lnTo>
                    <a:lnTo>
                      <a:pt x="30" y="1232"/>
                    </a:lnTo>
                    <a:lnTo>
                      <a:pt x="37" y="1232"/>
                    </a:lnTo>
                    <a:lnTo>
                      <a:pt x="43" y="1222"/>
                    </a:lnTo>
                    <a:lnTo>
                      <a:pt x="43" y="1212"/>
                    </a:lnTo>
                    <a:lnTo>
                      <a:pt x="50" y="1203"/>
                    </a:lnTo>
                    <a:lnTo>
                      <a:pt x="4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Freeform 468"/>
              <p:cNvSpPr>
                <a:spLocks/>
              </p:cNvSpPr>
              <p:nvPr/>
            </p:nvSpPr>
            <p:spPr bwMode="auto">
              <a:xfrm>
                <a:off x="1196" y="1858"/>
                <a:ext cx="126" cy="183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6" y="172"/>
                  </a:cxn>
                  <a:cxn ang="0">
                    <a:pos x="6" y="162"/>
                  </a:cxn>
                  <a:cxn ang="0">
                    <a:pos x="13" y="162"/>
                  </a:cxn>
                  <a:cxn ang="0">
                    <a:pos x="13" y="153"/>
                  </a:cxn>
                  <a:cxn ang="0">
                    <a:pos x="20" y="143"/>
                  </a:cxn>
                  <a:cxn ang="0">
                    <a:pos x="27" y="134"/>
                  </a:cxn>
                  <a:cxn ang="0">
                    <a:pos x="33" y="134"/>
                  </a:cxn>
                  <a:cxn ang="0">
                    <a:pos x="40" y="124"/>
                  </a:cxn>
                  <a:cxn ang="0">
                    <a:pos x="80" y="76"/>
                  </a:cxn>
                  <a:cxn ang="0">
                    <a:pos x="87" y="66"/>
                  </a:cxn>
                  <a:cxn ang="0">
                    <a:pos x="93" y="47"/>
                  </a:cxn>
                  <a:cxn ang="0">
                    <a:pos x="100" y="38"/>
                  </a:cxn>
                  <a:cxn ang="0">
                    <a:pos x="113" y="28"/>
                  </a:cxn>
                  <a:cxn ang="0">
                    <a:pos x="120" y="19"/>
                  </a:cxn>
                  <a:cxn ang="0">
                    <a:pos x="127" y="19"/>
                  </a:cxn>
                  <a:cxn ang="0">
                    <a:pos x="127" y="9"/>
                  </a:cxn>
                  <a:cxn ang="0">
                    <a:pos x="134" y="9"/>
                  </a:cxn>
                  <a:cxn ang="0">
                    <a:pos x="134" y="0"/>
                  </a:cxn>
                  <a:cxn ang="0">
                    <a:pos x="141" y="0"/>
                  </a:cxn>
                </a:cxnLst>
                <a:rect l="0" t="0" r="r" b="b"/>
                <a:pathLst>
                  <a:path w="142" h="183">
                    <a:moveTo>
                      <a:pt x="0" y="182"/>
                    </a:moveTo>
                    <a:lnTo>
                      <a:pt x="6" y="172"/>
                    </a:lnTo>
                    <a:lnTo>
                      <a:pt x="6" y="162"/>
                    </a:lnTo>
                    <a:lnTo>
                      <a:pt x="13" y="162"/>
                    </a:lnTo>
                    <a:lnTo>
                      <a:pt x="13" y="153"/>
                    </a:lnTo>
                    <a:lnTo>
                      <a:pt x="20" y="143"/>
                    </a:lnTo>
                    <a:lnTo>
                      <a:pt x="27" y="134"/>
                    </a:lnTo>
                    <a:lnTo>
                      <a:pt x="33" y="134"/>
                    </a:lnTo>
                    <a:lnTo>
                      <a:pt x="40" y="124"/>
                    </a:lnTo>
                    <a:lnTo>
                      <a:pt x="80" y="76"/>
                    </a:lnTo>
                    <a:lnTo>
                      <a:pt x="87" y="66"/>
                    </a:lnTo>
                    <a:lnTo>
                      <a:pt x="93" y="47"/>
                    </a:lnTo>
                    <a:lnTo>
                      <a:pt x="100" y="38"/>
                    </a:lnTo>
                    <a:lnTo>
                      <a:pt x="113" y="28"/>
                    </a:lnTo>
                    <a:lnTo>
                      <a:pt x="120" y="19"/>
                    </a:lnTo>
                    <a:lnTo>
                      <a:pt x="127" y="19"/>
                    </a:lnTo>
                    <a:lnTo>
                      <a:pt x="127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Freeform 469"/>
              <p:cNvSpPr>
                <a:spLocks/>
              </p:cNvSpPr>
              <p:nvPr/>
            </p:nvSpPr>
            <p:spPr bwMode="auto">
              <a:xfrm>
                <a:off x="1220" y="1562"/>
                <a:ext cx="60" cy="11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104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13" y="57"/>
                  </a:cxn>
                  <a:cxn ang="0">
                    <a:pos x="19" y="47"/>
                  </a:cxn>
                  <a:cxn ang="0">
                    <a:pos x="26" y="47"/>
                  </a:cxn>
                  <a:cxn ang="0">
                    <a:pos x="46" y="19"/>
                  </a:cxn>
                  <a:cxn ang="0">
                    <a:pos x="66" y="0"/>
                  </a:cxn>
                </a:cxnLst>
                <a:rect l="0" t="0" r="r" b="b"/>
                <a:pathLst>
                  <a:path w="67" h="115">
                    <a:moveTo>
                      <a:pt x="0" y="114"/>
                    </a:moveTo>
                    <a:lnTo>
                      <a:pt x="0" y="104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13" y="57"/>
                    </a:lnTo>
                    <a:lnTo>
                      <a:pt x="19" y="47"/>
                    </a:lnTo>
                    <a:lnTo>
                      <a:pt x="26" y="47"/>
                    </a:lnTo>
                    <a:lnTo>
                      <a:pt x="46" y="19"/>
                    </a:lnTo>
                    <a:lnTo>
                      <a:pt x="6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Freeform 470"/>
              <p:cNvSpPr>
                <a:spLocks/>
              </p:cNvSpPr>
              <p:nvPr/>
            </p:nvSpPr>
            <p:spPr bwMode="auto">
              <a:xfrm>
                <a:off x="1308" y="1812"/>
                <a:ext cx="24" cy="14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6" y="144"/>
                  </a:cxn>
                  <a:cxn ang="0">
                    <a:pos x="6" y="134"/>
                  </a:cxn>
                  <a:cxn ang="0">
                    <a:pos x="13" y="134"/>
                  </a:cxn>
                  <a:cxn ang="0">
                    <a:pos x="13" y="124"/>
                  </a:cxn>
                  <a:cxn ang="0">
                    <a:pos x="13" y="115"/>
                  </a:cxn>
                  <a:cxn ang="0">
                    <a:pos x="20" y="115"/>
                  </a:cxn>
                  <a:cxn ang="0">
                    <a:pos x="20" y="105"/>
                  </a:cxn>
                  <a:cxn ang="0">
                    <a:pos x="20" y="95"/>
                  </a:cxn>
                  <a:cxn ang="0">
                    <a:pos x="20" y="86"/>
                  </a:cxn>
                  <a:cxn ang="0">
                    <a:pos x="20" y="76"/>
                  </a:cxn>
                  <a:cxn ang="0">
                    <a:pos x="20" y="67"/>
                  </a:cxn>
                  <a:cxn ang="0">
                    <a:pos x="20" y="57"/>
                  </a:cxn>
                  <a:cxn ang="0">
                    <a:pos x="20" y="38"/>
                  </a:cxn>
                  <a:cxn ang="0">
                    <a:pos x="20" y="28"/>
                  </a:cxn>
                  <a:cxn ang="0">
                    <a:pos x="20" y="9"/>
                  </a:cxn>
                  <a:cxn ang="0">
                    <a:pos x="27" y="0"/>
                  </a:cxn>
                </a:cxnLst>
                <a:rect l="0" t="0" r="r" b="b"/>
                <a:pathLst>
                  <a:path w="28" h="145">
                    <a:moveTo>
                      <a:pt x="0" y="144"/>
                    </a:moveTo>
                    <a:lnTo>
                      <a:pt x="6" y="144"/>
                    </a:lnTo>
                    <a:lnTo>
                      <a:pt x="6" y="134"/>
                    </a:lnTo>
                    <a:lnTo>
                      <a:pt x="13" y="134"/>
                    </a:lnTo>
                    <a:lnTo>
                      <a:pt x="13" y="124"/>
                    </a:lnTo>
                    <a:lnTo>
                      <a:pt x="13" y="115"/>
                    </a:lnTo>
                    <a:lnTo>
                      <a:pt x="20" y="115"/>
                    </a:lnTo>
                    <a:lnTo>
                      <a:pt x="20" y="105"/>
                    </a:lnTo>
                    <a:lnTo>
                      <a:pt x="20" y="95"/>
                    </a:lnTo>
                    <a:lnTo>
                      <a:pt x="20" y="86"/>
                    </a:lnTo>
                    <a:lnTo>
                      <a:pt x="20" y="76"/>
                    </a:lnTo>
                    <a:lnTo>
                      <a:pt x="20" y="67"/>
                    </a:lnTo>
                    <a:lnTo>
                      <a:pt x="20" y="57"/>
                    </a:lnTo>
                    <a:lnTo>
                      <a:pt x="20" y="38"/>
                    </a:lnTo>
                    <a:lnTo>
                      <a:pt x="20" y="28"/>
                    </a:lnTo>
                    <a:lnTo>
                      <a:pt x="20" y="9"/>
                    </a:lnTo>
                    <a:lnTo>
                      <a:pt x="27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Freeform 471"/>
              <p:cNvSpPr>
                <a:spLocks/>
              </p:cNvSpPr>
              <p:nvPr/>
            </p:nvSpPr>
            <p:spPr bwMode="auto">
              <a:xfrm>
                <a:off x="1387" y="1849"/>
                <a:ext cx="143" cy="34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28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66"/>
                  </a:cxn>
                  <a:cxn ang="0">
                    <a:pos x="60" y="76"/>
                  </a:cxn>
                  <a:cxn ang="0">
                    <a:pos x="73" y="95"/>
                  </a:cxn>
                  <a:cxn ang="0">
                    <a:pos x="80" y="114"/>
                  </a:cxn>
                  <a:cxn ang="0">
                    <a:pos x="86" y="133"/>
                  </a:cxn>
                  <a:cxn ang="0">
                    <a:pos x="93" y="152"/>
                  </a:cxn>
                  <a:cxn ang="0">
                    <a:pos x="99" y="162"/>
                  </a:cxn>
                  <a:cxn ang="0">
                    <a:pos x="99" y="172"/>
                  </a:cxn>
                  <a:cxn ang="0">
                    <a:pos x="106" y="181"/>
                  </a:cxn>
                  <a:cxn ang="0">
                    <a:pos x="106" y="191"/>
                  </a:cxn>
                  <a:cxn ang="0">
                    <a:pos x="106" y="210"/>
                  </a:cxn>
                  <a:cxn ang="0">
                    <a:pos x="113" y="219"/>
                  </a:cxn>
                  <a:cxn ang="0">
                    <a:pos x="113" y="229"/>
                  </a:cxn>
                  <a:cxn ang="0">
                    <a:pos x="119" y="248"/>
                  </a:cxn>
                  <a:cxn ang="0">
                    <a:pos x="119" y="267"/>
                  </a:cxn>
                  <a:cxn ang="0">
                    <a:pos x="126" y="277"/>
                  </a:cxn>
                  <a:cxn ang="0">
                    <a:pos x="126" y="286"/>
                  </a:cxn>
                  <a:cxn ang="0">
                    <a:pos x="133" y="296"/>
                  </a:cxn>
                  <a:cxn ang="0">
                    <a:pos x="139" y="305"/>
                  </a:cxn>
                  <a:cxn ang="0">
                    <a:pos x="139" y="315"/>
                  </a:cxn>
                  <a:cxn ang="0">
                    <a:pos x="146" y="324"/>
                  </a:cxn>
                  <a:cxn ang="0">
                    <a:pos x="153" y="334"/>
                  </a:cxn>
                  <a:cxn ang="0">
                    <a:pos x="160" y="344"/>
                  </a:cxn>
                </a:cxnLst>
                <a:rect l="0" t="0" r="r" b="b"/>
                <a:pathLst>
                  <a:path w="161" h="345">
                    <a:moveTo>
                      <a:pt x="0" y="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28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66"/>
                    </a:lnTo>
                    <a:lnTo>
                      <a:pt x="60" y="76"/>
                    </a:lnTo>
                    <a:lnTo>
                      <a:pt x="73" y="95"/>
                    </a:lnTo>
                    <a:lnTo>
                      <a:pt x="80" y="114"/>
                    </a:lnTo>
                    <a:lnTo>
                      <a:pt x="86" y="133"/>
                    </a:lnTo>
                    <a:lnTo>
                      <a:pt x="93" y="152"/>
                    </a:lnTo>
                    <a:lnTo>
                      <a:pt x="99" y="162"/>
                    </a:lnTo>
                    <a:lnTo>
                      <a:pt x="99" y="172"/>
                    </a:lnTo>
                    <a:lnTo>
                      <a:pt x="106" y="181"/>
                    </a:lnTo>
                    <a:lnTo>
                      <a:pt x="106" y="191"/>
                    </a:lnTo>
                    <a:lnTo>
                      <a:pt x="106" y="210"/>
                    </a:lnTo>
                    <a:lnTo>
                      <a:pt x="113" y="219"/>
                    </a:lnTo>
                    <a:lnTo>
                      <a:pt x="113" y="229"/>
                    </a:lnTo>
                    <a:lnTo>
                      <a:pt x="119" y="248"/>
                    </a:lnTo>
                    <a:lnTo>
                      <a:pt x="119" y="267"/>
                    </a:lnTo>
                    <a:lnTo>
                      <a:pt x="126" y="277"/>
                    </a:lnTo>
                    <a:lnTo>
                      <a:pt x="126" y="286"/>
                    </a:lnTo>
                    <a:lnTo>
                      <a:pt x="133" y="296"/>
                    </a:lnTo>
                    <a:lnTo>
                      <a:pt x="139" y="305"/>
                    </a:lnTo>
                    <a:lnTo>
                      <a:pt x="139" y="315"/>
                    </a:lnTo>
                    <a:lnTo>
                      <a:pt x="146" y="324"/>
                    </a:lnTo>
                    <a:lnTo>
                      <a:pt x="153" y="334"/>
                    </a:lnTo>
                    <a:lnTo>
                      <a:pt x="160" y="344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Freeform 472"/>
              <p:cNvSpPr>
                <a:spLocks/>
              </p:cNvSpPr>
              <p:nvPr/>
            </p:nvSpPr>
            <p:spPr bwMode="auto">
              <a:xfrm>
                <a:off x="1190" y="3090"/>
                <a:ext cx="78" cy="316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86" y="0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28"/>
                  </a:cxn>
                  <a:cxn ang="0">
                    <a:pos x="66" y="57"/>
                  </a:cxn>
                  <a:cxn ang="0">
                    <a:pos x="59" y="66"/>
                  </a:cxn>
                  <a:cxn ang="0">
                    <a:pos x="53" y="85"/>
                  </a:cxn>
                  <a:cxn ang="0">
                    <a:pos x="46" y="9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6" y="133"/>
                  </a:cxn>
                  <a:cxn ang="0">
                    <a:pos x="19" y="143"/>
                  </a:cxn>
                  <a:cxn ang="0">
                    <a:pos x="12" y="152"/>
                  </a:cxn>
                  <a:cxn ang="0">
                    <a:pos x="0" y="171"/>
                  </a:cxn>
                  <a:cxn ang="0">
                    <a:pos x="0" y="286"/>
                  </a:cxn>
                  <a:cxn ang="0">
                    <a:pos x="0" y="295"/>
                  </a:cxn>
                  <a:cxn ang="0">
                    <a:pos x="6" y="305"/>
                  </a:cxn>
                  <a:cxn ang="0">
                    <a:pos x="12" y="305"/>
                  </a:cxn>
                  <a:cxn ang="0">
                    <a:pos x="19" y="315"/>
                  </a:cxn>
                  <a:cxn ang="0">
                    <a:pos x="26" y="315"/>
                  </a:cxn>
                  <a:cxn ang="0">
                    <a:pos x="32" y="305"/>
                  </a:cxn>
                  <a:cxn ang="0">
                    <a:pos x="39" y="305"/>
                  </a:cxn>
                  <a:cxn ang="0">
                    <a:pos x="39" y="295"/>
                  </a:cxn>
                  <a:cxn ang="0">
                    <a:pos x="46" y="286"/>
                  </a:cxn>
                  <a:cxn ang="0">
                    <a:pos x="46" y="152"/>
                  </a:cxn>
                  <a:cxn ang="0">
                    <a:pos x="46" y="143"/>
                  </a:cxn>
                  <a:cxn ang="0">
                    <a:pos x="53" y="143"/>
                  </a:cxn>
                  <a:cxn ang="0">
                    <a:pos x="53" y="133"/>
                  </a:cxn>
                  <a:cxn ang="0">
                    <a:pos x="59" y="133"/>
                  </a:cxn>
                  <a:cxn ang="0">
                    <a:pos x="66" y="123"/>
                  </a:cxn>
                  <a:cxn ang="0">
                    <a:pos x="66" y="114"/>
                  </a:cxn>
                  <a:cxn ang="0">
                    <a:pos x="73" y="114"/>
                  </a:cxn>
                  <a:cxn ang="0">
                    <a:pos x="73" y="105"/>
                  </a:cxn>
                  <a:cxn ang="0">
                    <a:pos x="79" y="95"/>
                  </a:cxn>
                  <a:cxn ang="0">
                    <a:pos x="79" y="76"/>
                  </a:cxn>
                  <a:cxn ang="0">
                    <a:pos x="79" y="66"/>
                  </a:cxn>
                  <a:cxn ang="0">
                    <a:pos x="86" y="57"/>
                  </a:cxn>
                  <a:cxn ang="0">
                    <a:pos x="86" y="38"/>
                  </a:cxn>
                  <a:cxn ang="0">
                    <a:pos x="86" y="28"/>
                  </a:cxn>
                  <a:cxn ang="0">
                    <a:pos x="86" y="19"/>
                  </a:cxn>
                  <a:cxn ang="0">
                    <a:pos x="86" y="0"/>
                  </a:cxn>
                </a:cxnLst>
                <a:rect l="0" t="0" r="r" b="b"/>
                <a:pathLst>
                  <a:path w="87" h="316">
                    <a:moveTo>
                      <a:pt x="86" y="0"/>
                    </a:moveTo>
                    <a:lnTo>
                      <a:pt x="86" y="0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28"/>
                    </a:lnTo>
                    <a:lnTo>
                      <a:pt x="66" y="57"/>
                    </a:lnTo>
                    <a:lnTo>
                      <a:pt x="59" y="66"/>
                    </a:lnTo>
                    <a:lnTo>
                      <a:pt x="53" y="85"/>
                    </a:lnTo>
                    <a:lnTo>
                      <a:pt x="46" y="9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6" y="133"/>
                    </a:lnTo>
                    <a:lnTo>
                      <a:pt x="19" y="143"/>
                    </a:lnTo>
                    <a:lnTo>
                      <a:pt x="12" y="152"/>
                    </a:lnTo>
                    <a:lnTo>
                      <a:pt x="0" y="171"/>
                    </a:lnTo>
                    <a:lnTo>
                      <a:pt x="0" y="286"/>
                    </a:lnTo>
                    <a:lnTo>
                      <a:pt x="0" y="295"/>
                    </a:lnTo>
                    <a:lnTo>
                      <a:pt x="6" y="305"/>
                    </a:lnTo>
                    <a:lnTo>
                      <a:pt x="12" y="305"/>
                    </a:lnTo>
                    <a:lnTo>
                      <a:pt x="19" y="315"/>
                    </a:lnTo>
                    <a:lnTo>
                      <a:pt x="26" y="315"/>
                    </a:lnTo>
                    <a:lnTo>
                      <a:pt x="32" y="305"/>
                    </a:lnTo>
                    <a:lnTo>
                      <a:pt x="39" y="305"/>
                    </a:lnTo>
                    <a:lnTo>
                      <a:pt x="39" y="295"/>
                    </a:lnTo>
                    <a:lnTo>
                      <a:pt x="46" y="286"/>
                    </a:lnTo>
                    <a:lnTo>
                      <a:pt x="46" y="152"/>
                    </a:lnTo>
                    <a:lnTo>
                      <a:pt x="46" y="143"/>
                    </a:lnTo>
                    <a:lnTo>
                      <a:pt x="53" y="143"/>
                    </a:lnTo>
                    <a:lnTo>
                      <a:pt x="53" y="133"/>
                    </a:lnTo>
                    <a:lnTo>
                      <a:pt x="59" y="133"/>
                    </a:lnTo>
                    <a:lnTo>
                      <a:pt x="66" y="123"/>
                    </a:lnTo>
                    <a:lnTo>
                      <a:pt x="66" y="114"/>
                    </a:lnTo>
                    <a:lnTo>
                      <a:pt x="73" y="114"/>
                    </a:lnTo>
                    <a:lnTo>
                      <a:pt x="73" y="105"/>
                    </a:lnTo>
                    <a:lnTo>
                      <a:pt x="79" y="95"/>
                    </a:lnTo>
                    <a:lnTo>
                      <a:pt x="79" y="76"/>
                    </a:lnTo>
                    <a:lnTo>
                      <a:pt x="79" y="66"/>
                    </a:lnTo>
                    <a:lnTo>
                      <a:pt x="86" y="57"/>
                    </a:lnTo>
                    <a:lnTo>
                      <a:pt x="86" y="38"/>
                    </a:lnTo>
                    <a:lnTo>
                      <a:pt x="86" y="28"/>
                    </a:lnTo>
                    <a:lnTo>
                      <a:pt x="86" y="19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007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Freeform 473"/>
              <p:cNvSpPr>
                <a:spLocks/>
              </p:cNvSpPr>
              <p:nvPr/>
            </p:nvSpPr>
            <p:spPr bwMode="auto">
              <a:xfrm>
                <a:off x="1205" y="3129"/>
                <a:ext cx="55" cy="96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7" y="85"/>
                  </a:cxn>
                  <a:cxn ang="0">
                    <a:pos x="13" y="75"/>
                  </a:cxn>
                  <a:cxn ang="0">
                    <a:pos x="27" y="66"/>
                  </a:cxn>
                  <a:cxn ang="0">
                    <a:pos x="33" y="47"/>
                  </a:cxn>
                  <a:cxn ang="0">
                    <a:pos x="40" y="47"/>
                  </a:cxn>
                  <a:cxn ang="0">
                    <a:pos x="47" y="37"/>
                  </a:cxn>
                  <a:cxn ang="0">
                    <a:pos x="53" y="19"/>
                  </a:cxn>
                  <a:cxn ang="0">
                    <a:pos x="53" y="9"/>
                  </a:cxn>
                  <a:cxn ang="0">
                    <a:pos x="61" y="0"/>
                  </a:cxn>
                </a:cxnLst>
                <a:rect l="0" t="0" r="r" b="b"/>
                <a:pathLst>
                  <a:path w="62" h="96">
                    <a:moveTo>
                      <a:pt x="0" y="95"/>
                    </a:moveTo>
                    <a:lnTo>
                      <a:pt x="7" y="85"/>
                    </a:lnTo>
                    <a:lnTo>
                      <a:pt x="13" y="75"/>
                    </a:lnTo>
                    <a:lnTo>
                      <a:pt x="27" y="66"/>
                    </a:lnTo>
                    <a:lnTo>
                      <a:pt x="33" y="47"/>
                    </a:lnTo>
                    <a:lnTo>
                      <a:pt x="40" y="47"/>
                    </a:lnTo>
                    <a:lnTo>
                      <a:pt x="47" y="37"/>
                    </a:lnTo>
                    <a:lnTo>
                      <a:pt x="53" y="19"/>
                    </a:lnTo>
                    <a:lnTo>
                      <a:pt x="53" y="9"/>
                    </a:lnTo>
                    <a:lnTo>
                      <a:pt x="6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Freeform 474"/>
              <p:cNvSpPr>
                <a:spLocks/>
              </p:cNvSpPr>
              <p:nvPr/>
            </p:nvSpPr>
            <p:spPr bwMode="auto">
              <a:xfrm>
                <a:off x="1022" y="1619"/>
                <a:ext cx="164" cy="80"/>
              </a:xfrm>
              <a:custGeom>
                <a:avLst/>
                <a:gdLst/>
                <a:ahLst/>
                <a:cxnLst>
                  <a:cxn ang="0">
                    <a:pos x="176" y="61"/>
                  </a:cxn>
                  <a:cxn ang="0">
                    <a:pos x="163" y="52"/>
                  </a:cxn>
                  <a:cxn ang="0">
                    <a:pos x="150" y="52"/>
                  </a:cxn>
                  <a:cxn ang="0">
                    <a:pos x="137" y="43"/>
                  </a:cxn>
                  <a:cxn ang="0">
                    <a:pos x="137" y="26"/>
                  </a:cxn>
                  <a:cxn ang="0">
                    <a:pos x="131" y="17"/>
                  </a:cxn>
                  <a:cxn ang="0">
                    <a:pos x="117" y="9"/>
                  </a:cxn>
                  <a:cxn ang="0">
                    <a:pos x="104" y="9"/>
                  </a:cxn>
                  <a:cxn ang="0">
                    <a:pos x="97" y="0"/>
                  </a:cxn>
                  <a:cxn ang="0">
                    <a:pos x="85" y="9"/>
                  </a:cxn>
                  <a:cxn ang="0">
                    <a:pos x="72" y="17"/>
                  </a:cxn>
                  <a:cxn ang="0">
                    <a:pos x="65" y="26"/>
                  </a:cxn>
                  <a:cxn ang="0">
                    <a:pos x="78" y="9"/>
                  </a:cxn>
                  <a:cxn ang="0">
                    <a:pos x="65" y="0"/>
                  </a:cxn>
                  <a:cxn ang="0">
                    <a:pos x="51" y="0"/>
                  </a:cxn>
                  <a:cxn ang="0">
                    <a:pos x="45" y="9"/>
                  </a:cxn>
                  <a:cxn ang="0">
                    <a:pos x="32" y="17"/>
                  </a:cxn>
                  <a:cxn ang="0">
                    <a:pos x="26" y="35"/>
                  </a:cxn>
                  <a:cxn ang="0">
                    <a:pos x="19" y="43"/>
                  </a:cxn>
                  <a:cxn ang="0">
                    <a:pos x="6" y="52"/>
                  </a:cxn>
                  <a:cxn ang="0">
                    <a:pos x="0" y="61"/>
                  </a:cxn>
                  <a:cxn ang="0">
                    <a:pos x="0" y="79"/>
                  </a:cxn>
                  <a:cxn ang="0">
                    <a:pos x="6" y="61"/>
                  </a:cxn>
                  <a:cxn ang="0">
                    <a:pos x="13" y="52"/>
                  </a:cxn>
                  <a:cxn ang="0">
                    <a:pos x="26" y="43"/>
                  </a:cxn>
                  <a:cxn ang="0">
                    <a:pos x="51" y="43"/>
                  </a:cxn>
                  <a:cxn ang="0">
                    <a:pos x="72" y="52"/>
                  </a:cxn>
                  <a:cxn ang="0">
                    <a:pos x="85" y="52"/>
                  </a:cxn>
                  <a:cxn ang="0">
                    <a:pos x="97" y="43"/>
                  </a:cxn>
                  <a:cxn ang="0">
                    <a:pos x="104" y="35"/>
                  </a:cxn>
                  <a:cxn ang="0">
                    <a:pos x="110" y="26"/>
                  </a:cxn>
                  <a:cxn ang="0">
                    <a:pos x="124" y="26"/>
                  </a:cxn>
                  <a:cxn ang="0">
                    <a:pos x="131" y="35"/>
                  </a:cxn>
                  <a:cxn ang="0">
                    <a:pos x="143" y="52"/>
                  </a:cxn>
                  <a:cxn ang="0">
                    <a:pos x="169" y="61"/>
                  </a:cxn>
                  <a:cxn ang="0">
                    <a:pos x="183" y="61"/>
                  </a:cxn>
                </a:cxnLst>
                <a:rect l="0" t="0" r="r" b="b"/>
                <a:pathLst>
                  <a:path w="184" h="80">
                    <a:moveTo>
                      <a:pt x="176" y="61"/>
                    </a:moveTo>
                    <a:lnTo>
                      <a:pt x="176" y="61"/>
                    </a:lnTo>
                    <a:lnTo>
                      <a:pt x="169" y="61"/>
                    </a:lnTo>
                    <a:lnTo>
                      <a:pt x="163" y="52"/>
                    </a:lnTo>
                    <a:lnTo>
                      <a:pt x="156" y="52"/>
                    </a:lnTo>
                    <a:lnTo>
                      <a:pt x="150" y="52"/>
                    </a:lnTo>
                    <a:lnTo>
                      <a:pt x="143" y="43"/>
                    </a:lnTo>
                    <a:lnTo>
                      <a:pt x="137" y="43"/>
                    </a:lnTo>
                    <a:lnTo>
                      <a:pt x="137" y="35"/>
                    </a:lnTo>
                    <a:lnTo>
                      <a:pt x="137" y="26"/>
                    </a:lnTo>
                    <a:lnTo>
                      <a:pt x="131" y="26"/>
                    </a:lnTo>
                    <a:lnTo>
                      <a:pt x="131" y="17"/>
                    </a:lnTo>
                    <a:lnTo>
                      <a:pt x="124" y="17"/>
                    </a:lnTo>
                    <a:lnTo>
                      <a:pt x="117" y="9"/>
                    </a:lnTo>
                    <a:lnTo>
                      <a:pt x="110" y="9"/>
                    </a:lnTo>
                    <a:lnTo>
                      <a:pt x="104" y="9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9"/>
                    </a:lnTo>
                    <a:lnTo>
                      <a:pt x="72" y="17"/>
                    </a:lnTo>
                    <a:lnTo>
                      <a:pt x="65" y="17"/>
                    </a:lnTo>
                    <a:lnTo>
                      <a:pt x="65" y="26"/>
                    </a:lnTo>
                    <a:lnTo>
                      <a:pt x="58" y="26"/>
                    </a:lnTo>
                    <a:lnTo>
                      <a:pt x="78" y="9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5" y="9"/>
                    </a:lnTo>
                    <a:lnTo>
                      <a:pt x="39" y="9"/>
                    </a:lnTo>
                    <a:lnTo>
                      <a:pt x="32" y="17"/>
                    </a:lnTo>
                    <a:lnTo>
                      <a:pt x="32" y="26"/>
                    </a:lnTo>
                    <a:lnTo>
                      <a:pt x="26" y="35"/>
                    </a:lnTo>
                    <a:lnTo>
                      <a:pt x="26" y="43"/>
                    </a:lnTo>
                    <a:lnTo>
                      <a:pt x="19" y="43"/>
                    </a:lnTo>
                    <a:lnTo>
                      <a:pt x="13" y="52"/>
                    </a:lnTo>
                    <a:lnTo>
                      <a:pt x="6" y="52"/>
                    </a:lnTo>
                    <a:lnTo>
                      <a:pt x="6" y="6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6" y="61"/>
                    </a:lnTo>
                    <a:lnTo>
                      <a:pt x="13" y="61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6" y="43"/>
                    </a:lnTo>
                    <a:lnTo>
                      <a:pt x="39" y="43"/>
                    </a:lnTo>
                    <a:lnTo>
                      <a:pt x="51" y="43"/>
                    </a:lnTo>
                    <a:lnTo>
                      <a:pt x="58" y="52"/>
                    </a:lnTo>
                    <a:lnTo>
                      <a:pt x="72" y="52"/>
                    </a:lnTo>
                    <a:lnTo>
                      <a:pt x="78" y="52"/>
                    </a:lnTo>
                    <a:lnTo>
                      <a:pt x="85" y="52"/>
                    </a:lnTo>
                    <a:lnTo>
                      <a:pt x="91" y="5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04" y="35"/>
                    </a:lnTo>
                    <a:lnTo>
                      <a:pt x="110" y="35"/>
                    </a:lnTo>
                    <a:lnTo>
                      <a:pt x="110" y="26"/>
                    </a:lnTo>
                    <a:lnTo>
                      <a:pt x="117" y="26"/>
                    </a:lnTo>
                    <a:lnTo>
                      <a:pt x="124" y="26"/>
                    </a:lnTo>
                    <a:lnTo>
                      <a:pt x="131" y="26"/>
                    </a:lnTo>
                    <a:lnTo>
                      <a:pt x="131" y="35"/>
                    </a:lnTo>
                    <a:lnTo>
                      <a:pt x="137" y="43"/>
                    </a:lnTo>
                    <a:lnTo>
                      <a:pt x="143" y="52"/>
                    </a:lnTo>
                    <a:lnTo>
                      <a:pt x="163" y="61"/>
                    </a:lnTo>
                    <a:lnTo>
                      <a:pt x="169" y="61"/>
                    </a:lnTo>
                    <a:lnTo>
                      <a:pt x="176" y="61"/>
                    </a:lnTo>
                    <a:lnTo>
                      <a:pt x="183" y="61"/>
                    </a:lnTo>
                    <a:lnTo>
                      <a:pt x="176" y="61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Line 475"/>
              <p:cNvSpPr>
                <a:spLocks noChangeShapeType="1"/>
              </p:cNvSpPr>
              <p:nvPr/>
            </p:nvSpPr>
            <p:spPr bwMode="auto">
              <a:xfrm flipV="1">
                <a:off x="1190" y="2632"/>
                <a:ext cx="0" cy="58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4" name="Line 476"/>
              <p:cNvSpPr>
                <a:spLocks noChangeShapeType="1"/>
              </p:cNvSpPr>
              <p:nvPr/>
            </p:nvSpPr>
            <p:spPr bwMode="auto">
              <a:xfrm flipV="1">
                <a:off x="1190" y="2556"/>
                <a:ext cx="0" cy="5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5" name="Line 477"/>
              <p:cNvSpPr>
                <a:spLocks noChangeShapeType="1"/>
              </p:cNvSpPr>
              <p:nvPr/>
            </p:nvSpPr>
            <p:spPr bwMode="auto">
              <a:xfrm flipV="1">
                <a:off x="1190" y="2480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6" name="Freeform 478"/>
              <p:cNvSpPr>
                <a:spLocks/>
              </p:cNvSpPr>
              <p:nvPr/>
            </p:nvSpPr>
            <p:spPr bwMode="auto">
              <a:xfrm>
                <a:off x="1404" y="2393"/>
                <a:ext cx="173" cy="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20" y="28"/>
                  </a:cxn>
                  <a:cxn ang="0">
                    <a:pos x="27" y="38"/>
                  </a:cxn>
                  <a:cxn ang="0">
                    <a:pos x="33" y="47"/>
                  </a:cxn>
                  <a:cxn ang="0">
                    <a:pos x="40" y="57"/>
                  </a:cxn>
                  <a:cxn ang="0">
                    <a:pos x="47" y="66"/>
                  </a:cxn>
                  <a:cxn ang="0">
                    <a:pos x="53" y="76"/>
                  </a:cxn>
                  <a:cxn ang="0">
                    <a:pos x="67" y="105"/>
                  </a:cxn>
                  <a:cxn ang="0">
                    <a:pos x="73" y="114"/>
                  </a:cxn>
                  <a:cxn ang="0">
                    <a:pos x="73" y="133"/>
                  </a:cxn>
                  <a:cxn ang="0">
                    <a:pos x="80" y="143"/>
                  </a:cxn>
                  <a:cxn ang="0">
                    <a:pos x="80" y="152"/>
                  </a:cxn>
                  <a:cxn ang="0">
                    <a:pos x="87" y="162"/>
                  </a:cxn>
                  <a:cxn ang="0">
                    <a:pos x="87" y="171"/>
                  </a:cxn>
                  <a:cxn ang="0">
                    <a:pos x="93" y="181"/>
                  </a:cxn>
                  <a:cxn ang="0">
                    <a:pos x="100" y="191"/>
                  </a:cxn>
                  <a:cxn ang="0">
                    <a:pos x="100" y="200"/>
                  </a:cxn>
                  <a:cxn ang="0">
                    <a:pos x="106" y="200"/>
                  </a:cxn>
                  <a:cxn ang="0">
                    <a:pos x="113" y="209"/>
                  </a:cxn>
                  <a:cxn ang="0">
                    <a:pos x="126" y="219"/>
                  </a:cxn>
                  <a:cxn ang="0">
                    <a:pos x="133" y="229"/>
                  </a:cxn>
                  <a:cxn ang="0">
                    <a:pos x="146" y="248"/>
                  </a:cxn>
                  <a:cxn ang="0">
                    <a:pos x="160" y="257"/>
                  </a:cxn>
                  <a:cxn ang="0">
                    <a:pos x="166" y="267"/>
                  </a:cxn>
                  <a:cxn ang="0">
                    <a:pos x="173" y="276"/>
                  </a:cxn>
                  <a:cxn ang="0">
                    <a:pos x="180" y="286"/>
                  </a:cxn>
                  <a:cxn ang="0">
                    <a:pos x="187" y="295"/>
                  </a:cxn>
                  <a:cxn ang="0">
                    <a:pos x="194" y="305"/>
                  </a:cxn>
                  <a:cxn ang="0">
                    <a:pos x="194" y="315"/>
                  </a:cxn>
                </a:cxnLst>
                <a:rect l="0" t="0" r="r" b="b"/>
                <a:pathLst>
                  <a:path w="195" h="316">
                    <a:moveTo>
                      <a:pt x="0" y="0"/>
                    </a:moveTo>
                    <a:lnTo>
                      <a:pt x="6" y="9"/>
                    </a:lnTo>
                    <a:lnTo>
                      <a:pt x="20" y="28"/>
                    </a:lnTo>
                    <a:lnTo>
                      <a:pt x="27" y="38"/>
                    </a:lnTo>
                    <a:lnTo>
                      <a:pt x="33" y="47"/>
                    </a:lnTo>
                    <a:lnTo>
                      <a:pt x="40" y="57"/>
                    </a:lnTo>
                    <a:lnTo>
                      <a:pt x="47" y="66"/>
                    </a:lnTo>
                    <a:lnTo>
                      <a:pt x="53" y="76"/>
                    </a:lnTo>
                    <a:lnTo>
                      <a:pt x="67" y="105"/>
                    </a:lnTo>
                    <a:lnTo>
                      <a:pt x="73" y="114"/>
                    </a:lnTo>
                    <a:lnTo>
                      <a:pt x="73" y="133"/>
                    </a:lnTo>
                    <a:lnTo>
                      <a:pt x="80" y="143"/>
                    </a:lnTo>
                    <a:lnTo>
                      <a:pt x="80" y="152"/>
                    </a:lnTo>
                    <a:lnTo>
                      <a:pt x="87" y="162"/>
                    </a:lnTo>
                    <a:lnTo>
                      <a:pt x="87" y="171"/>
                    </a:lnTo>
                    <a:lnTo>
                      <a:pt x="93" y="181"/>
                    </a:lnTo>
                    <a:lnTo>
                      <a:pt x="100" y="191"/>
                    </a:lnTo>
                    <a:lnTo>
                      <a:pt x="100" y="200"/>
                    </a:lnTo>
                    <a:lnTo>
                      <a:pt x="106" y="200"/>
                    </a:lnTo>
                    <a:lnTo>
                      <a:pt x="113" y="209"/>
                    </a:lnTo>
                    <a:lnTo>
                      <a:pt x="126" y="219"/>
                    </a:lnTo>
                    <a:lnTo>
                      <a:pt x="133" y="229"/>
                    </a:lnTo>
                    <a:lnTo>
                      <a:pt x="146" y="248"/>
                    </a:lnTo>
                    <a:lnTo>
                      <a:pt x="160" y="257"/>
                    </a:lnTo>
                    <a:lnTo>
                      <a:pt x="166" y="267"/>
                    </a:lnTo>
                    <a:lnTo>
                      <a:pt x="173" y="276"/>
                    </a:lnTo>
                    <a:lnTo>
                      <a:pt x="180" y="286"/>
                    </a:lnTo>
                    <a:lnTo>
                      <a:pt x="187" y="295"/>
                    </a:lnTo>
                    <a:lnTo>
                      <a:pt x="194" y="305"/>
                    </a:lnTo>
                    <a:lnTo>
                      <a:pt x="194" y="31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17" name="Group 479"/>
              <p:cNvGrpSpPr>
                <a:grpSpLocks/>
              </p:cNvGrpSpPr>
              <p:nvPr/>
            </p:nvGrpSpPr>
            <p:grpSpPr bwMode="auto">
              <a:xfrm>
                <a:off x="1094" y="3396"/>
                <a:ext cx="257" cy="287"/>
                <a:chOff x="1804" y="3440"/>
                <a:chExt cx="289" cy="287"/>
              </a:xfrm>
            </p:grpSpPr>
            <p:sp>
              <p:nvSpPr>
                <p:cNvPr id="226" name="Freeform 480"/>
                <p:cNvSpPr>
                  <a:spLocks/>
                </p:cNvSpPr>
                <p:nvPr/>
              </p:nvSpPr>
              <p:spPr bwMode="auto">
                <a:xfrm>
                  <a:off x="1979" y="3468"/>
                  <a:ext cx="114" cy="1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6" y="19"/>
                    </a:cxn>
                    <a:cxn ang="0">
                      <a:pos x="13" y="38"/>
                    </a:cxn>
                    <a:cxn ang="0">
                      <a:pos x="19" y="48"/>
                    </a:cxn>
                    <a:cxn ang="0">
                      <a:pos x="26" y="67"/>
                    </a:cxn>
                    <a:cxn ang="0">
                      <a:pos x="33" y="105"/>
                    </a:cxn>
                    <a:cxn ang="0">
                      <a:pos x="33" y="124"/>
                    </a:cxn>
                    <a:cxn ang="0">
                      <a:pos x="39" y="143"/>
                    </a:cxn>
                    <a:cxn ang="0">
                      <a:pos x="53" y="163"/>
                    </a:cxn>
                    <a:cxn ang="0">
                      <a:pos x="53" y="172"/>
                    </a:cxn>
                    <a:cxn ang="0">
                      <a:pos x="59" y="172"/>
                    </a:cxn>
                    <a:cxn ang="0">
                      <a:pos x="66" y="182"/>
                    </a:cxn>
                    <a:cxn ang="0">
                      <a:pos x="73" y="182"/>
                    </a:cxn>
                    <a:cxn ang="0">
                      <a:pos x="86" y="192"/>
                    </a:cxn>
                    <a:cxn ang="0">
                      <a:pos x="93" y="192"/>
                    </a:cxn>
                    <a:cxn ang="0">
                      <a:pos x="99" y="192"/>
                    </a:cxn>
                    <a:cxn ang="0">
                      <a:pos x="113" y="192"/>
                    </a:cxn>
                  </a:cxnLst>
                  <a:rect l="0" t="0" r="r" b="b"/>
                  <a:pathLst>
                    <a:path w="114" h="193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3" y="38"/>
                      </a:lnTo>
                      <a:lnTo>
                        <a:pt x="19" y="48"/>
                      </a:lnTo>
                      <a:lnTo>
                        <a:pt x="26" y="67"/>
                      </a:lnTo>
                      <a:lnTo>
                        <a:pt x="33" y="105"/>
                      </a:lnTo>
                      <a:lnTo>
                        <a:pt x="33" y="124"/>
                      </a:lnTo>
                      <a:lnTo>
                        <a:pt x="39" y="143"/>
                      </a:lnTo>
                      <a:lnTo>
                        <a:pt x="53" y="163"/>
                      </a:lnTo>
                      <a:lnTo>
                        <a:pt x="53" y="172"/>
                      </a:lnTo>
                      <a:lnTo>
                        <a:pt x="59" y="172"/>
                      </a:lnTo>
                      <a:lnTo>
                        <a:pt x="66" y="182"/>
                      </a:lnTo>
                      <a:lnTo>
                        <a:pt x="73" y="182"/>
                      </a:lnTo>
                      <a:lnTo>
                        <a:pt x="86" y="192"/>
                      </a:lnTo>
                      <a:lnTo>
                        <a:pt x="93" y="192"/>
                      </a:lnTo>
                      <a:lnTo>
                        <a:pt x="99" y="192"/>
                      </a:lnTo>
                      <a:lnTo>
                        <a:pt x="113" y="192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7" name="Freeform 481"/>
                <p:cNvSpPr>
                  <a:spLocks/>
                </p:cNvSpPr>
                <p:nvPr/>
              </p:nvSpPr>
              <p:spPr bwMode="auto">
                <a:xfrm>
                  <a:off x="1804" y="3440"/>
                  <a:ext cx="127" cy="221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119" y="9"/>
                    </a:cxn>
                    <a:cxn ang="0">
                      <a:pos x="112" y="9"/>
                    </a:cxn>
                    <a:cxn ang="0">
                      <a:pos x="106" y="9"/>
                    </a:cxn>
                    <a:cxn ang="0">
                      <a:pos x="99" y="19"/>
                    </a:cxn>
                    <a:cxn ang="0">
                      <a:pos x="99" y="28"/>
                    </a:cxn>
                    <a:cxn ang="0">
                      <a:pos x="86" y="48"/>
                    </a:cxn>
                    <a:cxn ang="0">
                      <a:pos x="79" y="76"/>
                    </a:cxn>
                    <a:cxn ang="0">
                      <a:pos x="79" y="85"/>
                    </a:cxn>
                    <a:cxn ang="0">
                      <a:pos x="72" y="105"/>
                    </a:cxn>
                    <a:cxn ang="0">
                      <a:pos x="72" y="114"/>
                    </a:cxn>
                    <a:cxn ang="0">
                      <a:pos x="72" y="134"/>
                    </a:cxn>
                    <a:cxn ang="0">
                      <a:pos x="66" y="143"/>
                    </a:cxn>
                    <a:cxn ang="0">
                      <a:pos x="66" y="162"/>
                    </a:cxn>
                    <a:cxn ang="0">
                      <a:pos x="59" y="171"/>
                    </a:cxn>
                    <a:cxn ang="0">
                      <a:pos x="53" y="181"/>
                    </a:cxn>
                    <a:cxn ang="0">
                      <a:pos x="46" y="191"/>
                    </a:cxn>
                    <a:cxn ang="0">
                      <a:pos x="39" y="200"/>
                    </a:cxn>
                    <a:cxn ang="0">
                      <a:pos x="33" y="200"/>
                    </a:cxn>
                    <a:cxn ang="0">
                      <a:pos x="26" y="210"/>
                    </a:cxn>
                    <a:cxn ang="0">
                      <a:pos x="19" y="220"/>
                    </a:cxn>
                    <a:cxn ang="0">
                      <a:pos x="13" y="220"/>
                    </a:cxn>
                    <a:cxn ang="0">
                      <a:pos x="6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127" h="221">
                      <a:moveTo>
                        <a:pt x="126" y="0"/>
                      </a:moveTo>
                      <a:lnTo>
                        <a:pt x="119" y="9"/>
                      </a:lnTo>
                      <a:lnTo>
                        <a:pt x="112" y="9"/>
                      </a:lnTo>
                      <a:lnTo>
                        <a:pt x="106" y="9"/>
                      </a:lnTo>
                      <a:lnTo>
                        <a:pt x="99" y="19"/>
                      </a:lnTo>
                      <a:lnTo>
                        <a:pt x="99" y="28"/>
                      </a:lnTo>
                      <a:lnTo>
                        <a:pt x="86" y="48"/>
                      </a:lnTo>
                      <a:lnTo>
                        <a:pt x="79" y="76"/>
                      </a:lnTo>
                      <a:lnTo>
                        <a:pt x="79" y="85"/>
                      </a:lnTo>
                      <a:lnTo>
                        <a:pt x="72" y="105"/>
                      </a:lnTo>
                      <a:lnTo>
                        <a:pt x="72" y="114"/>
                      </a:lnTo>
                      <a:lnTo>
                        <a:pt x="72" y="134"/>
                      </a:lnTo>
                      <a:lnTo>
                        <a:pt x="66" y="143"/>
                      </a:lnTo>
                      <a:lnTo>
                        <a:pt x="66" y="162"/>
                      </a:lnTo>
                      <a:lnTo>
                        <a:pt x="59" y="171"/>
                      </a:lnTo>
                      <a:lnTo>
                        <a:pt x="53" y="181"/>
                      </a:lnTo>
                      <a:lnTo>
                        <a:pt x="46" y="191"/>
                      </a:lnTo>
                      <a:lnTo>
                        <a:pt x="39" y="200"/>
                      </a:lnTo>
                      <a:lnTo>
                        <a:pt x="33" y="200"/>
                      </a:lnTo>
                      <a:lnTo>
                        <a:pt x="26" y="210"/>
                      </a:lnTo>
                      <a:lnTo>
                        <a:pt x="19" y="220"/>
                      </a:lnTo>
                      <a:lnTo>
                        <a:pt x="13" y="220"/>
                      </a:lnTo>
                      <a:lnTo>
                        <a:pt x="6" y="220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8" name="Freeform 482"/>
                <p:cNvSpPr>
                  <a:spLocks/>
                </p:cNvSpPr>
                <p:nvPr/>
              </p:nvSpPr>
              <p:spPr bwMode="auto">
                <a:xfrm>
                  <a:off x="1951" y="3526"/>
                  <a:ext cx="20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0" y="28"/>
                    </a:cxn>
                    <a:cxn ang="0">
                      <a:pos x="0" y="37"/>
                    </a:cxn>
                    <a:cxn ang="0">
                      <a:pos x="19" y="47"/>
                    </a:cxn>
                    <a:cxn ang="0">
                      <a:pos x="19" y="85"/>
                    </a:cxn>
                    <a:cxn ang="0">
                      <a:pos x="19" y="123"/>
                    </a:cxn>
                    <a:cxn ang="0">
                      <a:pos x="19" y="142"/>
                    </a:cxn>
                    <a:cxn ang="0">
                      <a:pos x="19" y="162"/>
                    </a:cxn>
                    <a:cxn ang="0">
                      <a:pos x="19" y="180"/>
                    </a:cxn>
                    <a:cxn ang="0">
                      <a:pos x="19" y="190"/>
                    </a:cxn>
                    <a:cxn ang="0">
                      <a:pos x="19" y="200"/>
                    </a:cxn>
                  </a:cxnLst>
                  <a:rect l="0" t="0" r="r" b="b"/>
                  <a:pathLst>
                    <a:path w="20" h="2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19" y="47"/>
                      </a:lnTo>
                      <a:lnTo>
                        <a:pt x="19" y="85"/>
                      </a:lnTo>
                      <a:lnTo>
                        <a:pt x="19" y="123"/>
                      </a:lnTo>
                      <a:lnTo>
                        <a:pt x="19" y="142"/>
                      </a:lnTo>
                      <a:lnTo>
                        <a:pt x="19" y="162"/>
                      </a:lnTo>
                      <a:lnTo>
                        <a:pt x="19" y="180"/>
                      </a:lnTo>
                      <a:lnTo>
                        <a:pt x="19" y="190"/>
                      </a:lnTo>
                      <a:lnTo>
                        <a:pt x="19" y="20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9" name="Freeform 483"/>
                <p:cNvSpPr>
                  <a:spLocks/>
                </p:cNvSpPr>
                <p:nvPr/>
              </p:nvSpPr>
              <p:spPr bwMode="auto">
                <a:xfrm>
                  <a:off x="1878" y="3488"/>
                  <a:ext cx="48" cy="210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7" y="9"/>
                    </a:cxn>
                    <a:cxn ang="0">
                      <a:pos x="40" y="19"/>
                    </a:cxn>
                    <a:cxn ang="0">
                      <a:pos x="33" y="28"/>
                    </a:cxn>
                    <a:cxn ang="0">
                      <a:pos x="33" y="37"/>
                    </a:cxn>
                    <a:cxn ang="0">
                      <a:pos x="26" y="57"/>
                    </a:cxn>
                    <a:cxn ang="0">
                      <a:pos x="26" y="66"/>
                    </a:cxn>
                    <a:cxn ang="0">
                      <a:pos x="26" y="94"/>
                    </a:cxn>
                    <a:cxn ang="0">
                      <a:pos x="26" y="132"/>
                    </a:cxn>
                    <a:cxn ang="0">
                      <a:pos x="26" y="142"/>
                    </a:cxn>
                    <a:cxn ang="0">
                      <a:pos x="26" y="161"/>
                    </a:cxn>
                    <a:cxn ang="0">
                      <a:pos x="20" y="171"/>
                    </a:cxn>
                    <a:cxn ang="0">
                      <a:pos x="13" y="189"/>
                    </a:cxn>
                    <a:cxn ang="0">
                      <a:pos x="6" y="199"/>
                    </a:cxn>
                    <a:cxn ang="0">
                      <a:pos x="0" y="199"/>
                    </a:cxn>
                    <a:cxn ang="0">
                      <a:pos x="0" y="209"/>
                    </a:cxn>
                    <a:cxn ang="0">
                      <a:pos x="0" y="199"/>
                    </a:cxn>
                  </a:cxnLst>
                  <a:rect l="0" t="0" r="r" b="b"/>
                  <a:pathLst>
                    <a:path w="48" h="210">
                      <a:moveTo>
                        <a:pt x="47" y="0"/>
                      </a:moveTo>
                      <a:lnTo>
                        <a:pt x="47" y="9"/>
                      </a:lnTo>
                      <a:lnTo>
                        <a:pt x="40" y="19"/>
                      </a:lnTo>
                      <a:lnTo>
                        <a:pt x="33" y="28"/>
                      </a:lnTo>
                      <a:lnTo>
                        <a:pt x="33" y="37"/>
                      </a:lnTo>
                      <a:lnTo>
                        <a:pt x="26" y="57"/>
                      </a:lnTo>
                      <a:lnTo>
                        <a:pt x="26" y="66"/>
                      </a:lnTo>
                      <a:lnTo>
                        <a:pt x="26" y="94"/>
                      </a:lnTo>
                      <a:lnTo>
                        <a:pt x="26" y="132"/>
                      </a:lnTo>
                      <a:lnTo>
                        <a:pt x="26" y="142"/>
                      </a:lnTo>
                      <a:lnTo>
                        <a:pt x="26" y="161"/>
                      </a:lnTo>
                      <a:lnTo>
                        <a:pt x="20" y="171"/>
                      </a:lnTo>
                      <a:lnTo>
                        <a:pt x="13" y="189"/>
                      </a:lnTo>
                      <a:lnTo>
                        <a:pt x="6" y="199"/>
                      </a:lnTo>
                      <a:lnTo>
                        <a:pt x="0" y="199"/>
                      </a:lnTo>
                      <a:lnTo>
                        <a:pt x="0" y="209"/>
                      </a:lnTo>
                      <a:lnTo>
                        <a:pt x="0" y="199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18" name="Freeform 484"/>
              <p:cNvSpPr>
                <a:spLocks/>
              </p:cNvSpPr>
              <p:nvPr/>
            </p:nvSpPr>
            <p:spPr bwMode="auto">
              <a:xfrm>
                <a:off x="1226" y="3444"/>
                <a:ext cx="42" cy="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9"/>
                  </a:cxn>
                  <a:cxn ang="0">
                    <a:pos x="12" y="37"/>
                  </a:cxn>
                  <a:cxn ang="0">
                    <a:pos x="12" y="76"/>
                  </a:cxn>
                  <a:cxn ang="0">
                    <a:pos x="19" y="114"/>
                  </a:cxn>
                  <a:cxn ang="0">
                    <a:pos x="19" y="133"/>
                  </a:cxn>
                  <a:cxn ang="0">
                    <a:pos x="26" y="142"/>
                  </a:cxn>
                  <a:cxn ang="0">
                    <a:pos x="33" y="171"/>
                  </a:cxn>
                  <a:cxn ang="0">
                    <a:pos x="39" y="180"/>
                  </a:cxn>
                  <a:cxn ang="0">
                    <a:pos x="39" y="190"/>
                  </a:cxn>
                  <a:cxn ang="0">
                    <a:pos x="46" y="190"/>
                  </a:cxn>
                  <a:cxn ang="0">
                    <a:pos x="46" y="200"/>
                  </a:cxn>
                  <a:cxn ang="0">
                    <a:pos x="46" y="190"/>
                  </a:cxn>
                </a:cxnLst>
                <a:rect l="0" t="0" r="r" b="b"/>
                <a:pathLst>
                  <a:path w="47" h="201">
                    <a:moveTo>
                      <a:pt x="0" y="0"/>
                    </a:moveTo>
                    <a:lnTo>
                      <a:pt x="6" y="19"/>
                    </a:lnTo>
                    <a:lnTo>
                      <a:pt x="12" y="37"/>
                    </a:lnTo>
                    <a:lnTo>
                      <a:pt x="12" y="76"/>
                    </a:lnTo>
                    <a:lnTo>
                      <a:pt x="19" y="114"/>
                    </a:lnTo>
                    <a:lnTo>
                      <a:pt x="19" y="133"/>
                    </a:lnTo>
                    <a:lnTo>
                      <a:pt x="26" y="142"/>
                    </a:lnTo>
                    <a:lnTo>
                      <a:pt x="33" y="171"/>
                    </a:lnTo>
                    <a:lnTo>
                      <a:pt x="39" y="180"/>
                    </a:lnTo>
                    <a:lnTo>
                      <a:pt x="39" y="190"/>
                    </a:lnTo>
                    <a:lnTo>
                      <a:pt x="46" y="190"/>
                    </a:lnTo>
                    <a:lnTo>
                      <a:pt x="46" y="200"/>
                    </a:lnTo>
                    <a:lnTo>
                      <a:pt x="46" y="19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9" name="Freeform 485"/>
              <p:cNvSpPr>
                <a:spLocks/>
              </p:cNvSpPr>
              <p:nvPr/>
            </p:nvSpPr>
            <p:spPr bwMode="auto">
              <a:xfrm>
                <a:off x="1118" y="3492"/>
                <a:ext cx="59" cy="144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19"/>
                  </a:cxn>
                  <a:cxn ang="0">
                    <a:pos x="52" y="47"/>
                  </a:cxn>
                  <a:cxn ang="0">
                    <a:pos x="52" y="66"/>
                  </a:cxn>
                  <a:cxn ang="0">
                    <a:pos x="45" y="85"/>
                  </a:cxn>
                  <a:cxn ang="0">
                    <a:pos x="45" y="95"/>
                  </a:cxn>
                  <a:cxn ang="0">
                    <a:pos x="39" y="10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5" y="123"/>
                  </a:cxn>
                  <a:cxn ang="0">
                    <a:pos x="25" y="133"/>
                  </a:cxn>
                  <a:cxn ang="0">
                    <a:pos x="19" y="133"/>
                  </a:cxn>
                  <a:cxn ang="0">
                    <a:pos x="12" y="143"/>
                  </a:cxn>
                  <a:cxn ang="0">
                    <a:pos x="6" y="143"/>
                  </a:cxn>
                  <a:cxn ang="0">
                    <a:pos x="0" y="143"/>
                  </a:cxn>
                </a:cxnLst>
                <a:rect l="0" t="0" r="r" b="b"/>
                <a:pathLst>
                  <a:path w="66" h="144">
                    <a:moveTo>
                      <a:pt x="65" y="0"/>
                    </a:moveTo>
                    <a:lnTo>
                      <a:pt x="58" y="19"/>
                    </a:lnTo>
                    <a:lnTo>
                      <a:pt x="52" y="47"/>
                    </a:lnTo>
                    <a:lnTo>
                      <a:pt x="52" y="66"/>
                    </a:lnTo>
                    <a:lnTo>
                      <a:pt x="45" y="85"/>
                    </a:lnTo>
                    <a:lnTo>
                      <a:pt x="45" y="95"/>
                    </a:lnTo>
                    <a:lnTo>
                      <a:pt x="39" y="10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5" y="123"/>
                    </a:lnTo>
                    <a:lnTo>
                      <a:pt x="25" y="133"/>
                    </a:lnTo>
                    <a:lnTo>
                      <a:pt x="19" y="133"/>
                    </a:lnTo>
                    <a:lnTo>
                      <a:pt x="12" y="143"/>
                    </a:lnTo>
                    <a:lnTo>
                      <a:pt x="6" y="143"/>
                    </a:lnTo>
                    <a:lnTo>
                      <a:pt x="0" y="143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Freeform 486"/>
              <p:cNvSpPr>
                <a:spLocks/>
              </p:cNvSpPr>
              <p:nvPr/>
            </p:nvSpPr>
            <p:spPr bwMode="auto">
              <a:xfrm>
                <a:off x="1054" y="3387"/>
                <a:ext cx="143" cy="23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3" y="9"/>
                  </a:cxn>
                  <a:cxn ang="0">
                    <a:pos x="146" y="9"/>
                  </a:cxn>
                  <a:cxn ang="0">
                    <a:pos x="139" y="19"/>
                  </a:cxn>
                  <a:cxn ang="0">
                    <a:pos x="133" y="28"/>
                  </a:cxn>
                  <a:cxn ang="0">
                    <a:pos x="133" y="38"/>
                  </a:cxn>
                  <a:cxn ang="0">
                    <a:pos x="126" y="47"/>
                  </a:cxn>
                  <a:cxn ang="0">
                    <a:pos x="119" y="66"/>
                  </a:cxn>
                  <a:cxn ang="0">
                    <a:pos x="113" y="95"/>
                  </a:cxn>
                  <a:cxn ang="0">
                    <a:pos x="113" y="114"/>
                  </a:cxn>
                  <a:cxn ang="0">
                    <a:pos x="106" y="143"/>
                  </a:cxn>
                  <a:cxn ang="0">
                    <a:pos x="99" y="162"/>
                  </a:cxn>
                  <a:cxn ang="0">
                    <a:pos x="99" y="171"/>
                  </a:cxn>
                  <a:cxn ang="0">
                    <a:pos x="93" y="181"/>
                  </a:cxn>
                  <a:cxn ang="0">
                    <a:pos x="86" y="191"/>
                  </a:cxn>
                  <a:cxn ang="0">
                    <a:pos x="80" y="200"/>
                  </a:cxn>
                  <a:cxn ang="0">
                    <a:pos x="73" y="200"/>
                  </a:cxn>
                  <a:cxn ang="0">
                    <a:pos x="73" y="209"/>
                  </a:cxn>
                  <a:cxn ang="0">
                    <a:pos x="66" y="209"/>
                  </a:cxn>
                  <a:cxn ang="0">
                    <a:pos x="60" y="219"/>
                  </a:cxn>
                  <a:cxn ang="0">
                    <a:pos x="46" y="219"/>
                  </a:cxn>
                  <a:cxn ang="0">
                    <a:pos x="40" y="229"/>
                  </a:cxn>
                  <a:cxn ang="0">
                    <a:pos x="27" y="229"/>
                  </a:cxn>
                  <a:cxn ang="0">
                    <a:pos x="13" y="229"/>
                  </a:cxn>
                  <a:cxn ang="0">
                    <a:pos x="0" y="229"/>
                  </a:cxn>
                  <a:cxn ang="0">
                    <a:pos x="0" y="219"/>
                  </a:cxn>
                </a:cxnLst>
                <a:rect l="0" t="0" r="r" b="b"/>
                <a:pathLst>
                  <a:path w="161" h="230">
                    <a:moveTo>
                      <a:pt x="160" y="0"/>
                    </a:moveTo>
                    <a:lnTo>
                      <a:pt x="153" y="9"/>
                    </a:lnTo>
                    <a:lnTo>
                      <a:pt x="146" y="9"/>
                    </a:lnTo>
                    <a:lnTo>
                      <a:pt x="139" y="19"/>
                    </a:lnTo>
                    <a:lnTo>
                      <a:pt x="133" y="28"/>
                    </a:lnTo>
                    <a:lnTo>
                      <a:pt x="133" y="38"/>
                    </a:lnTo>
                    <a:lnTo>
                      <a:pt x="126" y="47"/>
                    </a:lnTo>
                    <a:lnTo>
                      <a:pt x="119" y="66"/>
                    </a:lnTo>
                    <a:lnTo>
                      <a:pt x="113" y="95"/>
                    </a:lnTo>
                    <a:lnTo>
                      <a:pt x="113" y="114"/>
                    </a:lnTo>
                    <a:lnTo>
                      <a:pt x="106" y="143"/>
                    </a:lnTo>
                    <a:lnTo>
                      <a:pt x="99" y="162"/>
                    </a:lnTo>
                    <a:lnTo>
                      <a:pt x="99" y="171"/>
                    </a:lnTo>
                    <a:lnTo>
                      <a:pt x="93" y="181"/>
                    </a:lnTo>
                    <a:lnTo>
                      <a:pt x="86" y="191"/>
                    </a:lnTo>
                    <a:lnTo>
                      <a:pt x="80" y="200"/>
                    </a:lnTo>
                    <a:lnTo>
                      <a:pt x="73" y="200"/>
                    </a:lnTo>
                    <a:lnTo>
                      <a:pt x="73" y="209"/>
                    </a:lnTo>
                    <a:lnTo>
                      <a:pt x="66" y="209"/>
                    </a:lnTo>
                    <a:lnTo>
                      <a:pt x="60" y="219"/>
                    </a:lnTo>
                    <a:lnTo>
                      <a:pt x="46" y="219"/>
                    </a:lnTo>
                    <a:lnTo>
                      <a:pt x="40" y="229"/>
                    </a:lnTo>
                    <a:lnTo>
                      <a:pt x="27" y="229"/>
                    </a:lnTo>
                    <a:lnTo>
                      <a:pt x="13" y="229"/>
                    </a:lnTo>
                    <a:lnTo>
                      <a:pt x="0" y="229"/>
                    </a:lnTo>
                    <a:lnTo>
                      <a:pt x="0" y="219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Freeform 487"/>
              <p:cNvSpPr>
                <a:spLocks/>
              </p:cNvSpPr>
              <p:nvPr/>
            </p:nvSpPr>
            <p:spPr bwMode="auto">
              <a:xfrm>
                <a:off x="1148" y="3405"/>
                <a:ext cx="67" cy="221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9"/>
                  </a:cxn>
                  <a:cxn ang="0">
                    <a:pos x="60" y="9"/>
                  </a:cxn>
                  <a:cxn ang="0">
                    <a:pos x="53" y="19"/>
                  </a:cxn>
                  <a:cxn ang="0">
                    <a:pos x="53" y="28"/>
                  </a:cxn>
                  <a:cxn ang="0">
                    <a:pos x="40" y="47"/>
                  </a:cxn>
                  <a:cxn ang="0">
                    <a:pos x="40" y="57"/>
                  </a:cxn>
                  <a:cxn ang="0">
                    <a:pos x="40" y="66"/>
                  </a:cxn>
                  <a:cxn ang="0">
                    <a:pos x="27" y="133"/>
                  </a:cxn>
                  <a:cxn ang="0">
                    <a:pos x="20" y="162"/>
                  </a:cxn>
                  <a:cxn ang="0">
                    <a:pos x="13" y="191"/>
                  </a:cxn>
                  <a:cxn ang="0">
                    <a:pos x="13" y="200"/>
                  </a:cxn>
                  <a:cxn ang="0">
                    <a:pos x="7" y="210"/>
                  </a:cxn>
                  <a:cxn ang="0">
                    <a:pos x="0" y="220"/>
                  </a:cxn>
                </a:cxnLst>
                <a:rect l="0" t="0" r="r" b="b"/>
                <a:pathLst>
                  <a:path w="75" h="221">
                    <a:moveTo>
                      <a:pt x="74" y="0"/>
                    </a:moveTo>
                    <a:lnTo>
                      <a:pt x="66" y="9"/>
                    </a:lnTo>
                    <a:lnTo>
                      <a:pt x="60" y="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40" y="47"/>
                    </a:lnTo>
                    <a:lnTo>
                      <a:pt x="40" y="57"/>
                    </a:lnTo>
                    <a:lnTo>
                      <a:pt x="40" y="66"/>
                    </a:lnTo>
                    <a:lnTo>
                      <a:pt x="27" y="133"/>
                    </a:lnTo>
                    <a:lnTo>
                      <a:pt x="20" y="162"/>
                    </a:lnTo>
                    <a:lnTo>
                      <a:pt x="13" y="191"/>
                    </a:lnTo>
                    <a:lnTo>
                      <a:pt x="13" y="200"/>
                    </a:lnTo>
                    <a:lnTo>
                      <a:pt x="7" y="210"/>
                    </a:lnTo>
                    <a:lnTo>
                      <a:pt x="0" y="22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2" name="Freeform 488"/>
              <p:cNvSpPr>
                <a:spLocks/>
              </p:cNvSpPr>
              <p:nvPr/>
            </p:nvSpPr>
            <p:spPr bwMode="auto">
              <a:xfrm>
                <a:off x="1176" y="3405"/>
                <a:ext cx="50" cy="24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1" y="19"/>
                  </a:cxn>
                  <a:cxn ang="0">
                    <a:pos x="41" y="28"/>
                  </a:cxn>
                  <a:cxn ang="0">
                    <a:pos x="34" y="37"/>
                  </a:cxn>
                  <a:cxn ang="0">
                    <a:pos x="34" y="57"/>
                  </a:cxn>
                  <a:cxn ang="0">
                    <a:pos x="34" y="66"/>
                  </a:cxn>
                  <a:cxn ang="0">
                    <a:pos x="27" y="95"/>
                  </a:cxn>
                  <a:cxn ang="0">
                    <a:pos x="27" y="143"/>
                  </a:cxn>
                  <a:cxn ang="0">
                    <a:pos x="27" y="171"/>
                  </a:cxn>
                  <a:cxn ang="0">
                    <a:pos x="20" y="200"/>
                  </a:cxn>
                  <a:cxn ang="0">
                    <a:pos x="20" y="210"/>
                  </a:cxn>
                  <a:cxn ang="0">
                    <a:pos x="20" y="219"/>
                  </a:cxn>
                  <a:cxn ang="0">
                    <a:pos x="13" y="228"/>
                  </a:cxn>
                  <a:cxn ang="0">
                    <a:pos x="7" y="238"/>
                  </a:cxn>
                  <a:cxn ang="0">
                    <a:pos x="0" y="238"/>
                  </a:cxn>
                  <a:cxn ang="0">
                    <a:pos x="0" y="248"/>
                  </a:cxn>
                </a:cxnLst>
                <a:rect l="0" t="0" r="r" b="b"/>
                <a:pathLst>
                  <a:path w="56" h="249">
                    <a:moveTo>
                      <a:pt x="55" y="0"/>
                    </a:moveTo>
                    <a:lnTo>
                      <a:pt x="41" y="19"/>
                    </a:lnTo>
                    <a:lnTo>
                      <a:pt x="41" y="28"/>
                    </a:lnTo>
                    <a:lnTo>
                      <a:pt x="34" y="37"/>
                    </a:lnTo>
                    <a:lnTo>
                      <a:pt x="34" y="57"/>
                    </a:lnTo>
                    <a:lnTo>
                      <a:pt x="34" y="66"/>
                    </a:lnTo>
                    <a:lnTo>
                      <a:pt x="27" y="95"/>
                    </a:lnTo>
                    <a:lnTo>
                      <a:pt x="27" y="143"/>
                    </a:lnTo>
                    <a:lnTo>
                      <a:pt x="27" y="171"/>
                    </a:lnTo>
                    <a:lnTo>
                      <a:pt x="20" y="200"/>
                    </a:lnTo>
                    <a:lnTo>
                      <a:pt x="20" y="210"/>
                    </a:lnTo>
                    <a:lnTo>
                      <a:pt x="20" y="219"/>
                    </a:lnTo>
                    <a:lnTo>
                      <a:pt x="13" y="228"/>
                    </a:lnTo>
                    <a:lnTo>
                      <a:pt x="7" y="238"/>
                    </a:lnTo>
                    <a:lnTo>
                      <a:pt x="0" y="238"/>
                    </a:lnTo>
                    <a:lnTo>
                      <a:pt x="0" y="248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3" name="Freeform 489"/>
              <p:cNvSpPr>
                <a:spLocks/>
              </p:cNvSpPr>
              <p:nvPr/>
            </p:nvSpPr>
            <p:spPr bwMode="auto">
              <a:xfrm>
                <a:off x="1229" y="3396"/>
                <a:ext cx="96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57"/>
                  </a:cxn>
                  <a:cxn ang="0">
                    <a:pos x="46" y="76"/>
                  </a:cxn>
                  <a:cxn ang="0">
                    <a:pos x="60" y="95"/>
                  </a:cxn>
                  <a:cxn ang="0">
                    <a:pos x="60" y="105"/>
                  </a:cxn>
                  <a:cxn ang="0">
                    <a:pos x="60" y="114"/>
                  </a:cxn>
                  <a:cxn ang="0">
                    <a:pos x="66" y="133"/>
                  </a:cxn>
                  <a:cxn ang="0">
                    <a:pos x="73" y="162"/>
                  </a:cxn>
                  <a:cxn ang="0">
                    <a:pos x="80" y="181"/>
                  </a:cxn>
                  <a:cxn ang="0">
                    <a:pos x="86" y="181"/>
                  </a:cxn>
                  <a:cxn ang="0">
                    <a:pos x="86" y="190"/>
                  </a:cxn>
                  <a:cxn ang="0">
                    <a:pos x="93" y="200"/>
                  </a:cxn>
                  <a:cxn ang="0">
                    <a:pos x="100" y="200"/>
                  </a:cxn>
                  <a:cxn ang="0">
                    <a:pos x="107" y="210"/>
                  </a:cxn>
                </a:cxnLst>
                <a:rect l="0" t="0" r="r" b="b"/>
                <a:pathLst>
                  <a:path w="108" h="211">
                    <a:moveTo>
                      <a:pt x="0" y="0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57"/>
                    </a:lnTo>
                    <a:lnTo>
                      <a:pt x="46" y="76"/>
                    </a:lnTo>
                    <a:lnTo>
                      <a:pt x="60" y="95"/>
                    </a:lnTo>
                    <a:lnTo>
                      <a:pt x="60" y="105"/>
                    </a:lnTo>
                    <a:lnTo>
                      <a:pt x="60" y="114"/>
                    </a:lnTo>
                    <a:lnTo>
                      <a:pt x="66" y="133"/>
                    </a:lnTo>
                    <a:lnTo>
                      <a:pt x="73" y="162"/>
                    </a:lnTo>
                    <a:lnTo>
                      <a:pt x="80" y="181"/>
                    </a:lnTo>
                    <a:lnTo>
                      <a:pt x="86" y="181"/>
                    </a:lnTo>
                    <a:lnTo>
                      <a:pt x="86" y="190"/>
                    </a:lnTo>
                    <a:lnTo>
                      <a:pt x="93" y="200"/>
                    </a:lnTo>
                    <a:lnTo>
                      <a:pt x="100" y="200"/>
                    </a:lnTo>
                    <a:lnTo>
                      <a:pt x="107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4" name="Freeform 490"/>
              <p:cNvSpPr>
                <a:spLocks/>
              </p:cNvSpPr>
              <p:nvPr/>
            </p:nvSpPr>
            <p:spPr bwMode="auto">
              <a:xfrm>
                <a:off x="1231" y="3387"/>
                <a:ext cx="119" cy="210"/>
              </a:xfrm>
              <a:custGeom>
                <a:avLst/>
                <a:gdLst/>
                <a:ahLst/>
                <a:cxnLst>
                  <a:cxn ang="0">
                    <a:pos x="133" y="209"/>
                  </a:cxn>
                  <a:cxn ang="0">
                    <a:pos x="126" y="209"/>
                  </a:cxn>
                  <a:cxn ang="0">
                    <a:pos x="119" y="209"/>
                  </a:cxn>
                  <a:cxn ang="0">
                    <a:pos x="113" y="199"/>
                  </a:cxn>
                  <a:cxn ang="0">
                    <a:pos x="106" y="189"/>
                  </a:cxn>
                  <a:cxn ang="0">
                    <a:pos x="73" y="104"/>
                  </a:cxn>
                  <a:cxn ang="0">
                    <a:pos x="59" y="66"/>
                  </a:cxn>
                  <a:cxn ang="0">
                    <a:pos x="39" y="28"/>
                  </a:cxn>
                  <a:cxn ang="0">
                    <a:pos x="39" y="19"/>
                  </a:cxn>
                  <a:cxn ang="0">
                    <a:pos x="33" y="19"/>
                  </a:cxn>
                  <a:cxn ang="0">
                    <a:pos x="26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34" h="210">
                    <a:moveTo>
                      <a:pt x="133" y="209"/>
                    </a:moveTo>
                    <a:lnTo>
                      <a:pt x="126" y="209"/>
                    </a:lnTo>
                    <a:lnTo>
                      <a:pt x="119" y="209"/>
                    </a:lnTo>
                    <a:lnTo>
                      <a:pt x="113" y="199"/>
                    </a:lnTo>
                    <a:lnTo>
                      <a:pt x="106" y="189"/>
                    </a:lnTo>
                    <a:lnTo>
                      <a:pt x="73" y="104"/>
                    </a:lnTo>
                    <a:lnTo>
                      <a:pt x="59" y="66"/>
                    </a:lnTo>
                    <a:lnTo>
                      <a:pt x="39" y="28"/>
                    </a:lnTo>
                    <a:lnTo>
                      <a:pt x="39" y="19"/>
                    </a:lnTo>
                    <a:lnTo>
                      <a:pt x="33" y="19"/>
                    </a:lnTo>
                    <a:lnTo>
                      <a:pt x="26" y="9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" name="Freeform 491"/>
              <p:cNvSpPr>
                <a:spLocks/>
              </p:cNvSpPr>
              <p:nvPr/>
            </p:nvSpPr>
            <p:spPr bwMode="auto">
              <a:xfrm>
                <a:off x="1226" y="3415"/>
                <a:ext cx="97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9"/>
                  </a:cxn>
                  <a:cxn ang="0">
                    <a:pos x="20" y="19"/>
                  </a:cxn>
                  <a:cxn ang="0">
                    <a:pos x="20" y="37"/>
                  </a:cxn>
                  <a:cxn ang="0">
                    <a:pos x="27" y="47"/>
                  </a:cxn>
                  <a:cxn ang="0">
                    <a:pos x="33" y="76"/>
                  </a:cxn>
                  <a:cxn ang="0">
                    <a:pos x="33" y="95"/>
                  </a:cxn>
                  <a:cxn ang="0">
                    <a:pos x="40" y="105"/>
                  </a:cxn>
                  <a:cxn ang="0">
                    <a:pos x="47" y="133"/>
                  </a:cxn>
                  <a:cxn ang="0">
                    <a:pos x="47" y="152"/>
                  </a:cxn>
                  <a:cxn ang="0">
                    <a:pos x="54" y="162"/>
                  </a:cxn>
                  <a:cxn ang="0">
                    <a:pos x="54" y="181"/>
                  </a:cxn>
                  <a:cxn ang="0">
                    <a:pos x="60" y="190"/>
                  </a:cxn>
                  <a:cxn ang="0">
                    <a:pos x="67" y="190"/>
                  </a:cxn>
                  <a:cxn ang="0">
                    <a:pos x="74" y="200"/>
                  </a:cxn>
                  <a:cxn ang="0">
                    <a:pos x="80" y="210"/>
                  </a:cxn>
                  <a:cxn ang="0">
                    <a:pos x="87" y="210"/>
                  </a:cxn>
                  <a:cxn ang="0">
                    <a:pos x="101" y="210"/>
                  </a:cxn>
                  <a:cxn ang="0">
                    <a:pos x="108" y="210"/>
                  </a:cxn>
                </a:cxnLst>
                <a:rect l="0" t="0" r="r" b="b"/>
                <a:pathLst>
                  <a:path w="109" h="211">
                    <a:moveTo>
                      <a:pt x="0" y="0"/>
                    </a:moveTo>
                    <a:lnTo>
                      <a:pt x="13" y="9"/>
                    </a:lnTo>
                    <a:lnTo>
                      <a:pt x="20" y="19"/>
                    </a:lnTo>
                    <a:lnTo>
                      <a:pt x="20" y="37"/>
                    </a:lnTo>
                    <a:lnTo>
                      <a:pt x="27" y="47"/>
                    </a:lnTo>
                    <a:lnTo>
                      <a:pt x="33" y="76"/>
                    </a:lnTo>
                    <a:lnTo>
                      <a:pt x="33" y="95"/>
                    </a:lnTo>
                    <a:lnTo>
                      <a:pt x="40" y="105"/>
                    </a:lnTo>
                    <a:lnTo>
                      <a:pt x="47" y="133"/>
                    </a:lnTo>
                    <a:lnTo>
                      <a:pt x="47" y="152"/>
                    </a:lnTo>
                    <a:lnTo>
                      <a:pt x="54" y="162"/>
                    </a:lnTo>
                    <a:lnTo>
                      <a:pt x="54" y="181"/>
                    </a:lnTo>
                    <a:lnTo>
                      <a:pt x="60" y="190"/>
                    </a:lnTo>
                    <a:lnTo>
                      <a:pt x="67" y="190"/>
                    </a:lnTo>
                    <a:lnTo>
                      <a:pt x="74" y="200"/>
                    </a:lnTo>
                    <a:lnTo>
                      <a:pt x="80" y="210"/>
                    </a:lnTo>
                    <a:lnTo>
                      <a:pt x="87" y="210"/>
                    </a:lnTo>
                    <a:lnTo>
                      <a:pt x="101" y="210"/>
                    </a:lnTo>
                    <a:lnTo>
                      <a:pt x="108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181" name="Picture 492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56" y="2160"/>
              <a:ext cx="12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2" name="Freeform 493"/>
            <p:cNvSpPr>
              <a:spLocks/>
            </p:cNvSpPr>
            <p:nvPr/>
          </p:nvSpPr>
          <p:spPr bwMode="auto">
            <a:xfrm>
              <a:off x="1130" y="1440"/>
              <a:ext cx="140" cy="163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0"/>
                </a:cxn>
                <a:cxn ang="0">
                  <a:pos x="59" y="92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8" y="0"/>
                </a:cxn>
                <a:cxn ang="0">
                  <a:pos x="98" y="32"/>
                </a:cxn>
                <a:cxn ang="0">
                  <a:pos x="85" y="69"/>
                </a:cxn>
                <a:cxn ang="0">
                  <a:pos x="74" y="100"/>
                </a:cxn>
                <a:cxn ang="0">
                  <a:pos x="68" y="131"/>
                </a:cxn>
                <a:cxn ang="0">
                  <a:pos x="75" y="145"/>
                </a:cxn>
                <a:cxn ang="0">
                  <a:pos x="94" y="136"/>
                </a:cxn>
                <a:cxn ang="0">
                  <a:pos x="110" y="124"/>
                </a:cxn>
                <a:cxn ang="0">
                  <a:pos x="126" y="110"/>
                </a:cxn>
                <a:cxn ang="0">
                  <a:pos x="133" y="103"/>
                </a:cxn>
                <a:cxn ang="0">
                  <a:pos x="139" y="110"/>
                </a:cxn>
                <a:cxn ang="0">
                  <a:pos x="147" y="119"/>
                </a:cxn>
                <a:cxn ang="0">
                  <a:pos x="154" y="131"/>
                </a:cxn>
                <a:cxn ang="0">
                  <a:pos x="149" y="137"/>
                </a:cxn>
                <a:cxn ang="0">
                  <a:pos x="136" y="138"/>
                </a:cxn>
                <a:cxn ang="0">
                  <a:pos x="123" y="139"/>
                </a:cxn>
                <a:cxn ang="0">
                  <a:pos x="110" y="142"/>
                </a:cxn>
                <a:cxn ang="0">
                  <a:pos x="98" y="146"/>
                </a:cxn>
                <a:cxn ang="0">
                  <a:pos x="88" y="150"/>
                </a:cxn>
                <a:cxn ang="0">
                  <a:pos x="79" y="154"/>
                </a:cxn>
                <a:cxn ang="0">
                  <a:pos x="72" y="159"/>
                </a:cxn>
                <a:cxn ang="0">
                  <a:pos x="63" y="148"/>
                </a:cxn>
                <a:cxn ang="0">
                  <a:pos x="48" y="119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7" h="163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7"/>
                  </a:lnTo>
                  <a:lnTo>
                    <a:pt x="36" y="59"/>
                  </a:lnTo>
                  <a:lnTo>
                    <a:pt x="41" y="70"/>
                  </a:lnTo>
                  <a:lnTo>
                    <a:pt x="48" y="82"/>
                  </a:lnTo>
                  <a:lnTo>
                    <a:pt x="51" y="91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9" y="92"/>
                  </a:lnTo>
                  <a:lnTo>
                    <a:pt x="61" y="82"/>
                  </a:lnTo>
                  <a:lnTo>
                    <a:pt x="65" y="70"/>
                  </a:lnTo>
                  <a:lnTo>
                    <a:pt x="67" y="5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68" y="0"/>
                  </a:lnTo>
                  <a:lnTo>
                    <a:pt x="106" y="11"/>
                  </a:lnTo>
                  <a:lnTo>
                    <a:pt x="98" y="32"/>
                  </a:lnTo>
                  <a:lnTo>
                    <a:pt x="91" y="51"/>
                  </a:lnTo>
                  <a:lnTo>
                    <a:pt x="85" y="69"/>
                  </a:lnTo>
                  <a:lnTo>
                    <a:pt x="79" y="85"/>
                  </a:lnTo>
                  <a:lnTo>
                    <a:pt x="74" y="100"/>
                  </a:lnTo>
                  <a:lnTo>
                    <a:pt x="72" y="115"/>
                  </a:lnTo>
                  <a:lnTo>
                    <a:pt x="68" y="131"/>
                  </a:lnTo>
                  <a:lnTo>
                    <a:pt x="65" y="148"/>
                  </a:lnTo>
                  <a:lnTo>
                    <a:pt x="75" y="145"/>
                  </a:lnTo>
                  <a:lnTo>
                    <a:pt x="84" y="141"/>
                  </a:lnTo>
                  <a:lnTo>
                    <a:pt x="94" y="136"/>
                  </a:lnTo>
                  <a:lnTo>
                    <a:pt x="103" y="130"/>
                  </a:lnTo>
                  <a:lnTo>
                    <a:pt x="110" y="124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32" y="102"/>
                  </a:lnTo>
                  <a:lnTo>
                    <a:pt x="133" y="103"/>
                  </a:lnTo>
                  <a:lnTo>
                    <a:pt x="134" y="106"/>
                  </a:lnTo>
                  <a:lnTo>
                    <a:pt x="139" y="110"/>
                  </a:lnTo>
                  <a:lnTo>
                    <a:pt x="142" y="114"/>
                  </a:lnTo>
                  <a:lnTo>
                    <a:pt x="147" y="119"/>
                  </a:lnTo>
                  <a:lnTo>
                    <a:pt x="151" y="126"/>
                  </a:lnTo>
                  <a:lnTo>
                    <a:pt x="154" y="131"/>
                  </a:lnTo>
                  <a:lnTo>
                    <a:pt x="156" y="137"/>
                  </a:lnTo>
                  <a:lnTo>
                    <a:pt x="149" y="137"/>
                  </a:lnTo>
                  <a:lnTo>
                    <a:pt x="142" y="138"/>
                  </a:lnTo>
                  <a:lnTo>
                    <a:pt x="136" y="138"/>
                  </a:lnTo>
                  <a:lnTo>
                    <a:pt x="129" y="139"/>
                  </a:lnTo>
                  <a:lnTo>
                    <a:pt x="123" y="139"/>
                  </a:lnTo>
                  <a:lnTo>
                    <a:pt x="116" y="142"/>
                  </a:lnTo>
                  <a:lnTo>
                    <a:pt x="110" y="142"/>
                  </a:lnTo>
                  <a:lnTo>
                    <a:pt x="104" y="144"/>
                  </a:lnTo>
                  <a:lnTo>
                    <a:pt x="98" y="146"/>
                  </a:lnTo>
                  <a:lnTo>
                    <a:pt x="93" y="148"/>
                  </a:lnTo>
                  <a:lnTo>
                    <a:pt x="88" y="150"/>
                  </a:lnTo>
                  <a:lnTo>
                    <a:pt x="83" y="152"/>
                  </a:lnTo>
                  <a:lnTo>
                    <a:pt x="79" y="154"/>
                  </a:lnTo>
                  <a:lnTo>
                    <a:pt x="74" y="157"/>
                  </a:lnTo>
                  <a:lnTo>
                    <a:pt x="72" y="159"/>
                  </a:lnTo>
                  <a:lnTo>
                    <a:pt x="69" y="162"/>
                  </a:lnTo>
                  <a:lnTo>
                    <a:pt x="63" y="148"/>
                  </a:lnTo>
                  <a:lnTo>
                    <a:pt x="56" y="134"/>
                  </a:lnTo>
                  <a:lnTo>
                    <a:pt x="48" y="119"/>
                  </a:lnTo>
                  <a:lnTo>
                    <a:pt x="39" y="104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494"/>
            <p:cNvSpPr>
              <a:spLocks/>
            </p:cNvSpPr>
            <p:nvPr/>
          </p:nvSpPr>
          <p:spPr bwMode="auto">
            <a:xfrm>
              <a:off x="1152" y="1392"/>
              <a:ext cx="141" cy="164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1"/>
                </a:cxn>
                <a:cxn ang="0">
                  <a:pos x="60" y="93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9" y="0"/>
                </a:cxn>
                <a:cxn ang="0">
                  <a:pos x="99" y="32"/>
                </a:cxn>
                <a:cxn ang="0">
                  <a:pos x="86" y="69"/>
                </a:cxn>
                <a:cxn ang="0">
                  <a:pos x="75" y="101"/>
                </a:cxn>
                <a:cxn ang="0">
                  <a:pos x="69" y="132"/>
                </a:cxn>
                <a:cxn ang="0">
                  <a:pos x="76" y="146"/>
                </a:cxn>
                <a:cxn ang="0">
                  <a:pos x="95" y="137"/>
                </a:cxn>
                <a:cxn ang="0">
                  <a:pos x="111" y="125"/>
                </a:cxn>
                <a:cxn ang="0">
                  <a:pos x="127" y="110"/>
                </a:cxn>
                <a:cxn ang="0">
                  <a:pos x="134" y="104"/>
                </a:cxn>
                <a:cxn ang="0">
                  <a:pos x="139" y="110"/>
                </a:cxn>
                <a:cxn ang="0">
                  <a:pos x="148" y="120"/>
                </a:cxn>
                <a:cxn ang="0">
                  <a:pos x="155" y="132"/>
                </a:cxn>
                <a:cxn ang="0">
                  <a:pos x="150" y="138"/>
                </a:cxn>
                <a:cxn ang="0">
                  <a:pos x="137" y="139"/>
                </a:cxn>
                <a:cxn ang="0">
                  <a:pos x="123" y="140"/>
                </a:cxn>
                <a:cxn ang="0">
                  <a:pos x="111" y="143"/>
                </a:cxn>
                <a:cxn ang="0">
                  <a:pos x="99" y="146"/>
                </a:cxn>
                <a:cxn ang="0">
                  <a:pos x="88" y="151"/>
                </a:cxn>
                <a:cxn ang="0">
                  <a:pos x="79" y="155"/>
                </a:cxn>
                <a:cxn ang="0">
                  <a:pos x="72" y="160"/>
                </a:cxn>
                <a:cxn ang="0">
                  <a:pos x="63" y="149"/>
                </a:cxn>
                <a:cxn ang="0">
                  <a:pos x="48" y="120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8" h="164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8"/>
                  </a:lnTo>
                  <a:lnTo>
                    <a:pt x="36" y="59"/>
                  </a:lnTo>
                  <a:lnTo>
                    <a:pt x="42" y="70"/>
                  </a:lnTo>
                  <a:lnTo>
                    <a:pt x="48" y="82"/>
                  </a:lnTo>
                  <a:lnTo>
                    <a:pt x="52" y="92"/>
                  </a:lnTo>
                  <a:lnTo>
                    <a:pt x="55" y="101"/>
                  </a:lnTo>
                  <a:lnTo>
                    <a:pt x="57" y="98"/>
                  </a:lnTo>
                  <a:lnTo>
                    <a:pt x="60" y="93"/>
                  </a:lnTo>
                  <a:lnTo>
                    <a:pt x="61" y="83"/>
                  </a:lnTo>
                  <a:lnTo>
                    <a:pt x="65" y="70"/>
                  </a:lnTo>
                  <a:lnTo>
                    <a:pt x="68" y="56"/>
                  </a:lnTo>
                  <a:lnTo>
                    <a:pt x="70" y="38"/>
                  </a:lnTo>
                  <a:lnTo>
                    <a:pt x="70" y="20"/>
                  </a:lnTo>
                  <a:lnTo>
                    <a:pt x="69" y="0"/>
                  </a:lnTo>
                  <a:lnTo>
                    <a:pt x="106" y="12"/>
                  </a:lnTo>
                  <a:lnTo>
                    <a:pt x="99" y="32"/>
                  </a:lnTo>
                  <a:lnTo>
                    <a:pt x="92" y="52"/>
                  </a:lnTo>
                  <a:lnTo>
                    <a:pt x="86" y="69"/>
                  </a:lnTo>
                  <a:lnTo>
                    <a:pt x="79" y="85"/>
                  </a:lnTo>
                  <a:lnTo>
                    <a:pt x="75" y="101"/>
                  </a:lnTo>
                  <a:lnTo>
                    <a:pt x="72" y="116"/>
                  </a:lnTo>
                  <a:lnTo>
                    <a:pt x="69" y="132"/>
                  </a:lnTo>
                  <a:lnTo>
                    <a:pt x="66" y="149"/>
                  </a:lnTo>
                  <a:lnTo>
                    <a:pt x="76" y="146"/>
                  </a:lnTo>
                  <a:lnTo>
                    <a:pt x="85" y="142"/>
                  </a:lnTo>
                  <a:lnTo>
                    <a:pt x="95" y="137"/>
                  </a:lnTo>
                  <a:lnTo>
                    <a:pt x="104" y="130"/>
                  </a:lnTo>
                  <a:lnTo>
                    <a:pt x="111" y="125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5" y="106"/>
                  </a:lnTo>
                  <a:lnTo>
                    <a:pt x="139" y="110"/>
                  </a:lnTo>
                  <a:lnTo>
                    <a:pt x="143" y="114"/>
                  </a:lnTo>
                  <a:lnTo>
                    <a:pt x="148" y="120"/>
                  </a:lnTo>
                  <a:lnTo>
                    <a:pt x="152" y="126"/>
                  </a:lnTo>
                  <a:lnTo>
                    <a:pt x="155" y="132"/>
                  </a:lnTo>
                  <a:lnTo>
                    <a:pt x="157" y="138"/>
                  </a:lnTo>
                  <a:lnTo>
                    <a:pt x="150" y="138"/>
                  </a:lnTo>
                  <a:lnTo>
                    <a:pt x="143" y="138"/>
                  </a:lnTo>
                  <a:lnTo>
                    <a:pt x="137" y="139"/>
                  </a:lnTo>
                  <a:lnTo>
                    <a:pt x="130" y="140"/>
                  </a:lnTo>
                  <a:lnTo>
                    <a:pt x="123" y="140"/>
                  </a:lnTo>
                  <a:lnTo>
                    <a:pt x="117" y="142"/>
                  </a:lnTo>
                  <a:lnTo>
                    <a:pt x="111" y="143"/>
                  </a:lnTo>
                  <a:lnTo>
                    <a:pt x="104" y="145"/>
                  </a:lnTo>
                  <a:lnTo>
                    <a:pt x="99" y="146"/>
                  </a:lnTo>
                  <a:lnTo>
                    <a:pt x="94" y="149"/>
                  </a:lnTo>
                  <a:lnTo>
                    <a:pt x="88" y="151"/>
                  </a:lnTo>
                  <a:lnTo>
                    <a:pt x="84" y="153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2" y="160"/>
                  </a:lnTo>
                  <a:lnTo>
                    <a:pt x="69" y="163"/>
                  </a:lnTo>
                  <a:lnTo>
                    <a:pt x="63" y="149"/>
                  </a:lnTo>
                  <a:lnTo>
                    <a:pt x="56" y="134"/>
                  </a:lnTo>
                  <a:lnTo>
                    <a:pt x="48" y="120"/>
                  </a:lnTo>
                  <a:lnTo>
                    <a:pt x="39" y="105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0" name="Group 495"/>
          <p:cNvGrpSpPr>
            <a:grpSpLocks/>
          </p:cNvGrpSpPr>
          <p:nvPr/>
        </p:nvGrpSpPr>
        <p:grpSpPr bwMode="auto">
          <a:xfrm>
            <a:off x="4932363" y="1763706"/>
            <a:ext cx="355600" cy="498475"/>
            <a:chOff x="945" y="1392"/>
            <a:chExt cx="652" cy="2291"/>
          </a:xfrm>
        </p:grpSpPr>
        <p:sp>
          <p:nvSpPr>
            <p:cNvPr id="231" name="Freeform 496"/>
            <p:cNvSpPr>
              <a:spLocks/>
            </p:cNvSpPr>
            <p:nvPr/>
          </p:nvSpPr>
          <p:spPr bwMode="auto">
            <a:xfrm>
              <a:off x="1152" y="1584"/>
              <a:ext cx="172" cy="159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2" y="45"/>
                </a:cxn>
                <a:cxn ang="0">
                  <a:pos x="38" y="62"/>
                </a:cxn>
                <a:cxn ang="0">
                  <a:pos x="58" y="82"/>
                </a:cxn>
                <a:cxn ang="0">
                  <a:pos x="73" y="101"/>
                </a:cxn>
                <a:cxn ang="0">
                  <a:pos x="74" y="90"/>
                </a:cxn>
                <a:cxn ang="0">
                  <a:pos x="73" y="69"/>
                </a:cxn>
                <a:cxn ang="0">
                  <a:pos x="65" y="37"/>
                </a:cxn>
                <a:cxn ang="0">
                  <a:pos x="50" y="0"/>
                </a:cxn>
                <a:cxn ang="0">
                  <a:pos x="92" y="28"/>
                </a:cxn>
                <a:cxn ang="0">
                  <a:pos x="91" y="64"/>
                </a:cxn>
                <a:cxn ang="0">
                  <a:pos x="92" y="97"/>
                </a:cxn>
                <a:cxn ang="0">
                  <a:pos x="98" y="127"/>
                </a:cxn>
                <a:cxn ang="0">
                  <a:pos x="109" y="140"/>
                </a:cxn>
                <a:cxn ang="0">
                  <a:pos x="127" y="129"/>
                </a:cxn>
                <a:cxn ang="0">
                  <a:pos x="138" y="114"/>
                </a:cxn>
                <a:cxn ang="0">
                  <a:pos x="150" y="98"/>
                </a:cxn>
                <a:cxn ang="0">
                  <a:pos x="155" y="91"/>
                </a:cxn>
                <a:cxn ang="0">
                  <a:pos x="162" y="97"/>
                </a:cxn>
                <a:cxn ang="0">
                  <a:pos x="175" y="105"/>
                </a:cxn>
                <a:cxn ang="0">
                  <a:pos x="186" y="115"/>
                </a:cxn>
                <a:cxn ang="0">
                  <a:pos x="184" y="121"/>
                </a:cxn>
                <a:cxn ang="0">
                  <a:pos x="171" y="125"/>
                </a:cxn>
                <a:cxn ang="0">
                  <a:pos x="157" y="127"/>
                </a:cxn>
                <a:cxn ang="0">
                  <a:pos x="145" y="133"/>
                </a:cxn>
                <a:cxn ang="0">
                  <a:pos x="135" y="137"/>
                </a:cxn>
                <a:cxn ang="0">
                  <a:pos x="126" y="143"/>
                </a:cxn>
                <a:cxn ang="0">
                  <a:pos x="118" y="148"/>
                </a:cxn>
                <a:cxn ang="0">
                  <a:pos x="112" y="155"/>
                </a:cxn>
                <a:cxn ang="0">
                  <a:pos x="99" y="145"/>
                </a:cxn>
                <a:cxn ang="0">
                  <a:pos x="72" y="118"/>
                </a:cxn>
                <a:cxn ang="0">
                  <a:pos x="43" y="93"/>
                </a:cxn>
                <a:cxn ang="0">
                  <a:pos x="14" y="73"/>
                </a:cxn>
              </a:cxnLst>
              <a:rect l="0" t="0" r="r" b="b"/>
              <a:pathLst>
                <a:path w="193" h="159">
                  <a:moveTo>
                    <a:pt x="0" y="66"/>
                  </a:moveTo>
                  <a:lnTo>
                    <a:pt x="14" y="37"/>
                  </a:lnTo>
                  <a:lnTo>
                    <a:pt x="15" y="39"/>
                  </a:lnTo>
                  <a:lnTo>
                    <a:pt x="22" y="45"/>
                  </a:lnTo>
                  <a:lnTo>
                    <a:pt x="28" y="52"/>
                  </a:lnTo>
                  <a:lnTo>
                    <a:pt x="38" y="62"/>
                  </a:lnTo>
                  <a:lnTo>
                    <a:pt x="48" y="72"/>
                  </a:lnTo>
                  <a:lnTo>
                    <a:pt x="58" y="82"/>
                  </a:lnTo>
                  <a:lnTo>
                    <a:pt x="66" y="92"/>
                  </a:lnTo>
                  <a:lnTo>
                    <a:pt x="73" y="101"/>
                  </a:lnTo>
                  <a:lnTo>
                    <a:pt x="73" y="97"/>
                  </a:lnTo>
                  <a:lnTo>
                    <a:pt x="74" y="90"/>
                  </a:lnTo>
                  <a:lnTo>
                    <a:pt x="73" y="81"/>
                  </a:lnTo>
                  <a:lnTo>
                    <a:pt x="73" y="69"/>
                  </a:lnTo>
                  <a:lnTo>
                    <a:pt x="70" y="55"/>
                  </a:lnTo>
                  <a:lnTo>
                    <a:pt x="65" y="37"/>
                  </a:lnTo>
                  <a:lnTo>
                    <a:pt x="58" y="20"/>
                  </a:lnTo>
                  <a:lnTo>
                    <a:pt x="50" y="0"/>
                  </a:lnTo>
                  <a:lnTo>
                    <a:pt x="92" y="7"/>
                  </a:lnTo>
                  <a:lnTo>
                    <a:pt x="92" y="28"/>
                  </a:lnTo>
                  <a:lnTo>
                    <a:pt x="91" y="47"/>
                  </a:lnTo>
                  <a:lnTo>
                    <a:pt x="91" y="64"/>
                  </a:lnTo>
                  <a:lnTo>
                    <a:pt x="91" y="81"/>
                  </a:lnTo>
                  <a:lnTo>
                    <a:pt x="92" y="97"/>
                  </a:lnTo>
                  <a:lnTo>
                    <a:pt x="96" y="112"/>
                  </a:lnTo>
                  <a:lnTo>
                    <a:pt x="98" y="127"/>
                  </a:lnTo>
                  <a:lnTo>
                    <a:pt x="102" y="145"/>
                  </a:lnTo>
                  <a:lnTo>
                    <a:pt x="109" y="140"/>
                  </a:lnTo>
                  <a:lnTo>
                    <a:pt x="118" y="135"/>
                  </a:lnTo>
                  <a:lnTo>
                    <a:pt x="127" y="129"/>
                  </a:lnTo>
                  <a:lnTo>
                    <a:pt x="132" y="121"/>
                  </a:lnTo>
                  <a:lnTo>
                    <a:pt x="138" y="114"/>
                  </a:lnTo>
                  <a:lnTo>
                    <a:pt x="145" y="107"/>
                  </a:lnTo>
                  <a:lnTo>
                    <a:pt x="150" y="98"/>
                  </a:lnTo>
                  <a:lnTo>
                    <a:pt x="153" y="90"/>
                  </a:lnTo>
                  <a:lnTo>
                    <a:pt x="155" y="91"/>
                  </a:lnTo>
                  <a:lnTo>
                    <a:pt x="157" y="93"/>
                  </a:lnTo>
                  <a:lnTo>
                    <a:pt x="162" y="97"/>
                  </a:lnTo>
                  <a:lnTo>
                    <a:pt x="167" y="100"/>
                  </a:lnTo>
                  <a:lnTo>
                    <a:pt x="175" y="105"/>
                  </a:lnTo>
                  <a:lnTo>
                    <a:pt x="181" y="110"/>
                  </a:lnTo>
                  <a:lnTo>
                    <a:pt x="186" y="115"/>
                  </a:lnTo>
                  <a:lnTo>
                    <a:pt x="192" y="120"/>
                  </a:lnTo>
                  <a:lnTo>
                    <a:pt x="184" y="121"/>
                  </a:lnTo>
                  <a:lnTo>
                    <a:pt x="176" y="122"/>
                  </a:lnTo>
                  <a:lnTo>
                    <a:pt x="171" y="125"/>
                  </a:lnTo>
                  <a:lnTo>
                    <a:pt x="163" y="126"/>
                  </a:lnTo>
                  <a:lnTo>
                    <a:pt x="157" y="127"/>
                  </a:lnTo>
                  <a:lnTo>
                    <a:pt x="150" y="130"/>
                  </a:lnTo>
                  <a:lnTo>
                    <a:pt x="145" y="133"/>
                  </a:lnTo>
                  <a:lnTo>
                    <a:pt x="140" y="135"/>
                  </a:lnTo>
                  <a:lnTo>
                    <a:pt x="135" y="137"/>
                  </a:lnTo>
                  <a:lnTo>
                    <a:pt x="129" y="140"/>
                  </a:lnTo>
                  <a:lnTo>
                    <a:pt x="126" y="143"/>
                  </a:lnTo>
                  <a:lnTo>
                    <a:pt x="120" y="145"/>
                  </a:lnTo>
                  <a:lnTo>
                    <a:pt x="118" y="148"/>
                  </a:lnTo>
                  <a:lnTo>
                    <a:pt x="114" y="151"/>
                  </a:lnTo>
                  <a:lnTo>
                    <a:pt x="112" y="155"/>
                  </a:lnTo>
                  <a:lnTo>
                    <a:pt x="109" y="158"/>
                  </a:lnTo>
                  <a:lnTo>
                    <a:pt x="99" y="145"/>
                  </a:lnTo>
                  <a:lnTo>
                    <a:pt x="85" y="132"/>
                  </a:lnTo>
                  <a:lnTo>
                    <a:pt x="72" y="118"/>
                  </a:lnTo>
                  <a:lnTo>
                    <a:pt x="57" y="106"/>
                  </a:lnTo>
                  <a:lnTo>
                    <a:pt x="43" y="93"/>
                  </a:lnTo>
                  <a:lnTo>
                    <a:pt x="27" y="82"/>
                  </a:lnTo>
                  <a:lnTo>
                    <a:pt x="14" y="73"/>
                  </a:lnTo>
                  <a:lnTo>
                    <a:pt x="0" y="66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232" name="Group 497"/>
            <p:cNvGrpSpPr>
              <a:grpSpLocks/>
            </p:cNvGrpSpPr>
            <p:nvPr/>
          </p:nvGrpSpPr>
          <p:grpSpPr bwMode="auto">
            <a:xfrm>
              <a:off x="945" y="1477"/>
              <a:ext cx="652" cy="2206"/>
              <a:chOff x="945" y="1477"/>
              <a:chExt cx="652" cy="2206"/>
            </a:xfrm>
          </p:grpSpPr>
          <p:sp>
            <p:nvSpPr>
              <p:cNvPr id="236" name="Freeform 498"/>
              <p:cNvSpPr>
                <a:spLocks/>
              </p:cNvSpPr>
              <p:nvPr/>
            </p:nvSpPr>
            <p:spPr bwMode="auto">
              <a:xfrm>
                <a:off x="1189" y="1477"/>
                <a:ext cx="75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6"/>
                  </a:cxn>
                  <a:cxn ang="0">
                    <a:pos x="0" y="356"/>
                  </a:cxn>
                  <a:cxn ang="0">
                    <a:pos x="0" y="337"/>
                  </a:cxn>
                  <a:cxn ang="0">
                    <a:pos x="0" y="328"/>
                  </a:cxn>
                  <a:cxn ang="0">
                    <a:pos x="0" y="309"/>
                  </a:cxn>
                  <a:cxn ang="0">
                    <a:pos x="0" y="290"/>
                  </a:cxn>
                  <a:cxn ang="0">
                    <a:pos x="0" y="272"/>
                  </a:cxn>
                  <a:cxn ang="0">
                    <a:pos x="0" y="253"/>
                  </a:cxn>
                  <a:cxn ang="0">
                    <a:pos x="0" y="234"/>
                  </a:cxn>
                  <a:cxn ang="0">
                    <a:pos x="6" y="215"/>
                  </a:cxn>
                  <a:cxn ang="0">
                    <a:pos x="12" y="197"/>
                  </a:cxn>
                  <a:cxn ang="0">
                    <a:pos x="12" y="168"/>
                  </a:cxn>
                  <a:cxn ang="0">
                    <a:pos x="19" y="159"/>
                  </a:cxn>
                  <a:cxn ang="0">
                    <a:pos x="19" y="150"/>
                  </a:cxn>
                  <a:cxn ang="0">
                    <a:pos x="25" y="140"/>
                  </a:cxn>
                  <a:cxn ang="0">
                    <a:pos x="25" y="131"/>
                  </a:cxn>
                  <a:cxn ang="0">
                    <a:pos x="31" y="131"/>
                  </a:cxn>
                  <a:cxn ang="0">
                    <a:pos x="31" y="122"/>
                  </a:cxn>
                  <a:cxn ang="0">
                    <a:pos x="38" y="112"/>
                  </a:cxn>
                  <a:cxn ang="0">
                    <a:pos x="44" y="103"/>
                  </a:cxn>
                  <a:cxn ang="0">
                    <a:pos x="57" y="84"/>
                  </a:cxn>
                  <a:cxn ang="0">
                    <a:pos x="63" y="75"/>
                  </a:cxn>
                  <a:cxn ang="0">
                    <a:pos x="70" y="65"/>
                  </a:cxn>
                  <a:cxn ang="0">
                    <a:pos x="76" y="56"/>
                  </a:cxn>
                  <a:cxn ang="0">
                    <a:pos x="83" y="46"/>
                  </a:cxn>
                  <a:cxn ang="0">
                    <a:pos x="83" y="28"/>
                  </a:cxn>
                  <a:cxn ang="0">
                    <a:pos x="83" y="18"/>
                  </a:cxn>
                  <a:cxn ang="0">
                    <a:pos x="83" y="9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56"/>
                  </a:cxn>
                  <a:cxn ang="0">
                    <a:pos x="70" y="122"/>
                  </a:cxn>
                  <a:cxn ang="0">
                    <a:pos x="70" y="140"/>
                  </a:cxn>
                  <a:cxn ang="0">
                    <a:pos x="63" y="178"/>
                  </a:cxn>
                  <a:cxn ang="0">
                    <a:pos x="63" y="187"/>
                  </a:cxn>
                  <a:cxn ang="0">
                    <a:pos x="57" y="206"/>
                  </a:cxn>
                  <a:cxn ang="0">
                    <a:pos x="57" y="225"/>
                  </a:cxn>
                  <a:cxn ang="0">
                    <a:pos x="51" y="234"/>
                  </a:cxn>
                  <a:cxn ang="0">
                    <a:pos x="51" y="244"/>
                  </a:cxn>
                  <a:cxn ang="0">
                    <a:pos x="44" y="272"/>
                  </a:cxn>
                  <a:cxn ang="0">
                    <a:pos x="38" y="281"/>
                  </a:cxn>
                  <a:cxn ang="0">
                    <a:pos x="38" y="290"/>
                  </a:cxn>
                  <a:cxn ang="0">
                    <a:pos x="31" y="300"/>
                  </a:cxn>
                  <a:cxn ang="0">
                    <a:pos x="31" y="309"/>
                  </a:cxn>
                  <a:cxn ang="0">
                    <a:pos x="25" y="319"/>
                  </a:cxn>
                  <a:cxn ang="0">
                    <a:pos x="19" y="328"/>
                  </a:cxn>
                  <a:cxn ang="0">
                    <a:pos x="12" y="337"/>
                  </a:cxn>
                  <a:cxn ang="0">
                    <a:pos x="12" y="347"/>
                  </a:cxn>
                  <a:cxn ang="0">
                    <a:pos x="6" y="356"/>
                  </a:cxn>
                  <a:cxn ang="0">
                    <a:pos x="0" y="356"/>
                  </a:cxn>
                  <a:cxn ang="0">
                    <a:pos x="0" y="366"/>
                  </a:cxn>
                </a:cxnLst>
                <a:rect l="0" t="0" r="r" b="b"/>
                <a:pathLst>
                  <a:path w="84" h="367">
                    <a:moveTo>
                      <a:pt x="0" y="366"/>
                    </a:moveTo>
                    <a:lnTo>
                      <a:pt x="0" y="366"/>
                    </a:lnTo>
                    <a:lnTo>
                      <a:pt x="0" y="356"/>
                    </a:lnTo>
                    <a:lnTo>
                      <a:pt x="0" y="337"/>
                    </a:lnTo>
                    <a:lnTo>
                      <a:pt x="0" y="328"/>
                    </a:lnTo>
                    <a:lnTo>
                      <a:pt x="0" y="309"/>
                    </a:lnTo>
                    <a:lnTo>
                      <a:pt x="0" y="290"/>
                    </a:lnTo>
                    <a:lnTo>
                      <a:pt x="0" y="272"/>
                    </a:lnTo>
                    <a:lnTo>
                      <a:pt x="0" y="253"/>
                    </a:lnTo>
                    <a:lnTo>
                      <a:pt x="0" y="234"/>
                    </a:lnTo>
                    <a:lnTo>
                      <a:pt x="6" y="215"/>
                    </a:lnTo>
                    <a:lnTo>
                      <a:pt x="12" y="197"/>
                    </a:lnTo>
                    <a:lnTo>
                      <a:pt x="12" y="168"/>
                    </a:lnTo>
                    <a:lnTo>
                      <a:pt x="19" y="159"/>
                    </a:lnTo>
                    <a:lnTo>
                      <a:pt x="19" y="150"/>
                    </a:lnTo>
                    <a:lnTo>
                      <a:pt x="25" y="140"/>
                    </a:lnTo>
                    <a:lnTo>
                      <a:pt x="25" y="131"/>
                    </a:lnTo>
                    <a:lnTo>
                      <a:pt x="31" y="131"/>
                    </a:lnTo>
                    <a:lnTo>
                      <a:pt x="31" y="122"/>
                    </a:lnTo>
                    <a:lnTo>
                      <a:pt x="38" y="112"/>
                    </a:lnTo>
                    <a:lnTo>
                      <a:pt x="44" y="103"/>
                    </a:lnTo>
                    <a:lnTo>
                      <a:pt x="57" y="84"/>
                    </a:lnTo>
                    <a:lnTo>
                      <a:pt x="63" y="75"/>
                    </a:lnTo>
                    <a:lnTo>
                      <a:pt x="70" y="65"/>
                    </a:lnTo>
                    <a:lnTo>
                      <a:pt x="76" y="56"/>
                    </a:lnTo>
                    <a:lnTo>
                      <a:pt x="83" y="4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3" y="9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56"/>
                    </a:lnTo>
                    <a:lnTo>
                      <a:pt x="70" y="122"/>
                    </a:lnTo>
                    <a:lnTo>
                      <a:pt x="70" y="140"/>
                    </a:lnTo>
                    <a:lnTo>
                      <a:pt x="63" y="178"/>
                    </a:lnTo>
                    <a:lnTo>
                      <a:pt x="63" y="187"/>
                    </a:lnTo>
                    <a:lnTo>
                      <a:pt x="57" y="206"/>
                    </a:lnTo>
                    <a:lnTo>
                      <a:pt x="57" y="225"/>
                    </a:lnTo>
                    <a:lnTo>
                      <a:pt x="51" y="234"/>
                    </a:lnTo>
                    <a:lnTo>
                      <a:pt x="51" y="244"/>
                    </a:lnTo>
                    <a:lnTo>
                      <a:pt x="44" y="272"/>
                    </a:lnTo>
                    <a:lnTo>
                      <a:pt x="38" y="281"/>
                    </a:lnTo>
                    <a:lnTo>
                      <a:pt x="38" y="290"/>
                    </a:lnTo>
                    <a:lnTo>
                      <a:pt x="31" y="300"/>
                    </a:lnTo>
                    <a:lnTo>
                      <a:pt x="31" y="309"/>
                    </a:lnTo>
                    <a:lnTo>
                      <a:pt x="25" y="319"/>
                    </a:lnTo>
                    <a:lnTo>
                      <a:pt x="19" y="328"/>
                    </a:lnTo>
                    <a:lnTo>
                      <a:pt x="12" y="337"/>
                    </a:lnTo>
                    <a:lnTo>
                      <a:pt x="12" y="347"/>
                    </a:lnTo>
                    <a:lnTo>
                      <a:pt x="6" y="356"/>
                    </a:lnTo>
                    <a:lnTo>
                      <a:pt x="0" y="356"/>
                    </a:lnTo>
                    <a:lnTo>
                      <a:pt x="0" y="366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7" name="Freeform 499"/>
              <p:cNvSpPr>
                <a:spLocks/>
              </p:cNvSpPr>
              <p:nvPr/>
            </p:nvSpPr>
            <p:spPr bwMode="auto">
              <a:xfrm>
                <a:off x="1136" y="2756"/>
                <a:ext cx="74" cy="453"/>
              </a:xfrm>
              <a:custGeom>
                <a:avLst/>
                <a:gdLst/>
                <a:ahLst/>
                <a:cxnLst>
                  <a:cxn ang="0">
                    <a:pos x="82" y="395"/>
                  </a:cxn>
                  <a:cxn ang="0">
                    <a:pos x="82" y="395"/>
                  </a:cxn>
                  <a:cxn ang="0">
                    <a:pos x="75" y="395"/>
                  </a:cxn>
                  <a:cxn ang="0">
                    <a:pos x="75" y="405"/>
                  </a:cxn>
                  <a:cxn ang="0">
                    <a:pos x="69" y="405"/>
                  </a:cxn>
                  <a:cxn ang="0">
                    <a:pos x="69" y="414"/>
                  </a:cxn>
                  <a:cxn ang="0">
                    <a:pos x="63" y="423"/>
                  </a:cxn>
                  <a:cxn ang="0">
                    <a:pos x="63" y="433"/>
                  </a:cxn>
                  <a:cxn ang="0">
                    <a:pos x="63" y="442"/>
                  </a:cxn>
                  <a:cxn ang="0">
                    <a:pos x="63" y="452"/>
                  </a:cxn>
                  <a:cxn ang="0">
                    <a:pos x="63" y="442"/>
                  </a:cxn>
                  <a:cxn ang="0">
                    <a:pos x="63" y="433"/>
                  </a:cxn>
                  <a:cxn ang="0">
                    <a:pos x="63" y="423"/>
                  </a:cxn>
                  <a:cxn ang="0">
                    <a:pos x="56" y="405"/>
                  </a:cxn>
                  <a:cxn ang="0">
                    <a:pos x="56" y="395"/>
                  </a:cxn>
                  <a:cxn ang="0">
                    <a:pos x="50" y="385"/>
                  </a:cxn>
                  <a:cxn ang="0">
                    <a:pos x="44" y="367"/>
                  </a:cxn>
                  <a:cxn ang="0">
                    <a:pos x="44" y="357"/>
                  </a:cxn>
                  <a:cxn ang="0">
                    <a:pos x="37" y="348"/>
                  </a:cxn>
                  <a:cxn ang="0">
                    <a:pos x="31" y="329"/>
                  </a:cxn>
                  <a:cxn ang="0">
                    <a:pos x="25" y="320"/>
                  </a:cxn>
                  <a:cxn ang="0">
                    <a:pos x="12" y="301"/>
                  </a:cxn>
                  <a:cxn ang="0">
                    <a:pos x="12" y="292"/>
                  </a:cxn>
                  <a:cxn ang="0">
                    <a:pos x="6" y="272"/>
                  </a:cxn>
                  <a:cxn ang="0">
                    <a:pos x="6" y="263"/>
                  </a:cxn>
                  <a:cxn ang="0">
                    <a:pos x="6" y="254"/>
                  </a:cxn>
                  <a:cxn ang="0">
                    <a:pos x="6" y="244"/>
                  </a:cxn>
                  <a:cxn ang="0">
                    <a:pos x="0" y="235"/>
                  </a:cxn>
                  <a:cxn ang="0">
                    <a:pos x="0" y="226"/>
                  </a:cxn>
                  <a:cxn ang="0">
                    <a:pos x="6" y="216"/>
                  </a:cxn>
                  <a:cxn ang="0">
                    <a:pos x="6" y="197"/>
                  </a:cxn>
                  <a:cxn ang="0">
                    <a:pos x="6" y="188"/>
                  </a:cxn>
                  <a:cxn ang="0">
                    <a:pos x="12" y="179"/>
                  </a:cxn>
                  <a:cxn ang="0">
                    <a:pos x="12" y="169"/>
                  </a:cxn>
                  <a:cxn ang="0">
                    <a:pos x="18" y="169"/>
                  </a:cxn>
                  <a:cxn ang="0">
                    <a:pos x="18" y="159"/>
                  </a:cxn>
                  <a:cxn ang="0">
                    <a:pos x="18" y="150"/>
                  </a:cxn>
                  <a:cxn ang="0">
                    <a:pos x="25" y="141"/>
                  </a:cxn>
                  <a:cxn ang="0">
                    <a:pos x="25" y="131"/>
                  </a:cxn>
                  <a:cxn ang="0">
                    <a:pos x="31" y="122"/>
                  </a:cxn>
                  <a:cxn ang="0">
                    <a:pos x="31" y="113"/>
                  </a:cxn>
                  <a:cxn ang="0">
                    <a:pos x="31" y="103"/>
                  </a:cxn>
                  <a:cxn ang="0">
                    <a:pos x="31" y="94"/>
                  </a:cxn>
                  <a:cxn ang="0">
                    <a:pos x="31" y="84"/>
                  </a:cxn>
                  <a:cxn ang="0">
                    <a:pos x="31" y="75"/>
                  </a:cxn>
                  <a:cxn ang="0">
                    <a:pos x="31" y="66"/>
                  </a:cxn>
                  <a:cxn ang="0">
                    <a:pos x="37" y="56"/>
                  </a:cxn>
                  <a:cxn ang="0">
                    <a:pos x="37" y="46"/>
                  </a:cxn>
                  <a:cxn ang="0">
                    <a:pos x="44" y="37"/>
                  </a:cxn>
                  <a:cxn ang="0">
                    <a:pos x="44" y="28"/>
                  </a:cxn>
                  <a:cxn ang="0">
                    <a:pos x="50" y="28"/>
                  </a:cxn>
                  <a:cxn ang="0">
                    <a:pos x="50" y="18"/>
                  </a:cxn>
                  <a:cxn ang="0">
                    <a:pos x="56" y="18"/>
                  </a:cxn>
                  <a:cxn ang="0">
                    <a:pos x="63" y="9"/>
                  </a:cxn>
                  <a:cxn ang="0">
                    <a:pos x="75" y="0"/>
                  </a:cxn>
                  <a:cxn ang="0">
                    <a:pos x="82" y="0"/>
                  </a:cxn>
                  <a:cxn ang="0">
                    <a:pos x="82" y="395"/>
                  </a:cxn>
                </a:cxnLst>
                <a:rect l="0" t="0" r="r" b="b"/>
                <a:pathLst>
                  <a:path w="83" h="453">
                    <a:moveTo>
                      <a:pt x="82" y="395"/>
                    </a:moveTo>
                    <a:lnTo>
                      <a:pt x="82" y="395"/>
                    </a:lnTo>
                    <a:lnTo>
                      <a:pt x="75" y="395"/>
                    </a:lnTo>
                    <a:lnTo>
                      <a:pt x="75" y="405"/>
                    </a:lnTo>
                    <a:lnTo>
                      <a:pt x="69" y="405"/>
                    </a:lnTo>
                    <a:lnTo>
                      <a:pt x="69" y="414"/>
                    </a:lnTo>
                    <a:lnTo>
                      <a:pt x="63" y="423"/>
                    </a:lnTo>
                    <a:lnTo>
                      <a:pt x="63" y="433"/>
                    </a:lnTo>
                    <a:lnTo>
                      <a:pt x="63" y="442"/>
                    </a:lnTo>
                    <a:lnTo>
                      <a:pt x="63" y="452"/>
                    </a:lnTo>
                    <a:lnTo>
                      <a:pt x="63" y="442"/>
                    </a:lnTo>
                    <a:lnTo>
                      <a:pt x="63" y="433"/>
                    </a:lnTo>
                    <a:lnTo>
                      <a:pt x="63" y="423"/>
                    </a:lnTo>
                    <a:lnTo>
                      <a:pt x="56" y="405"/>
                    </a:lnTo>
                    <a:lnTo>
                      <a:pt x="56" y="395"/>
                    </a:lnTo>
                    <a:lnTo>
                      <a:pt x="50" y="385"/>
                    </a:lnTo>
                    <a:lnTo>
                      <a:pt x="44" y="367"/>
                    </a:lnTo>
                    <a:lnTo>
                      <a:pt x="44" y="357"/>
                    </a:lnTo>
                    <a:lnTo>
                      <a:pt x="37" y="348"/>
                    </a:lnTo>
                    <a:lnTo>
                      <a:pt x="31" y="329"/>
                    </a:lnTo>
                    <a:lnTo>
                      <a:pt x="25" y="320"/>
                    </a:lnTo>
                    <a:lnTo>
                      <a:pt x="12" y="301"/>
                    </a:lnTo>
                    <a:lnTo>
                      <a:pt x="12" y="292"/>
                    </a:lnTo>
                    <a:lnTo>
                      <a:pt x="6" y="272"/>
                    </a:lnTo>
                    <a:lnTo>
                      <a:pt x="6" y="263"/>
                    </a:lnTo>
                    <a:lnTo>
                      <a:pt x="6" y="254"/>
                    </a:lnTo>
                    <a:lnTo>
                      <a:pt x="6" y="244"/>
                    </a:lnTo>
                    <a:lnTo>
                      <a:pt x="0" y="235"/>
                    </a:lnTo>
                    <a:lnTo>
                      <a:pt x="0" y="226"/>
                    </a:lnTo>
                    <a:lnTo>
                      <a:pt x="6" y="216"/>
                    </a:lnTo>
                    <a:lnTo>
                      <a:pt x="6" y="197"/>
                    </a:lnTo>
                    <a:lnTo>
                      <a:pt x="6" y="188"/>
                    </a:lnTo>
                    <a:lnTo>
                      <a:pt x="12" y="179"/>
                    </a:lnTo>
                    <a:lnTo>
                      <a:pt x="12" y="169"/>
                    </a:lnTo>
                    <a:lnTo>
                      <a:pt x="18" y="169"/>
                    </a:lnTo>
                    <a:lnTo>
                      <a:pt x="18" y="159"/>
                    </a:lnTo>
                    <a:lnTo>
                      <a:pt x="18" y="150"/>
                    </a:lnTo>
                    <a:lnTo>
                      <a:pt x="25" y="141"/>
                    </a:lnTo>
                    <a:lnTo>
                      <a:pt x="25" y="131"/>
                    </a:lnTo>
                    <a:lnTo>
                      <a:pt x="31" y="122"/>
                    </a:lnTo>
                    <a:lnTo>
                      <a:pt x="31" y="113"/>
                    </a:lnTo>
                    <a:lnTo>
                      <a:pt x="31" y="103"/>
                    </a:lnTo>
                    <a:lnTo>
                      <a:pt x="31" y="94"/>
                    </a:lnTo>
                    <a:lnTo>
                      <a:pt x="31" y="84"/>
                    </a:lnTo>
                    <a:lnTo>
                      <a:pt x="31" y="75"/>
                    </a:lnTo>
                    <a:lnTo>
                      <a:pt x="31" y="66"/>
                    </a:lnTo>
                    <a:lnTo>
                      <a:pt x="37" y="56"/>
                    </a:lnTo>
                    <a:lnTo>
                      <a:pt x="37" y="46"/>
                    </a:lnTo>
                    <a:lnTo>
                      <a:pt x="44" y="37"/>
                    </a:lnTo>
                    <a:lnTo>
                      <a:pt x="44" y="28"/>
                    </a:lnTo>
                    <a:lnTo>
                      <a:pt x="50" y="28"/>
                    </a:lnTo>
                    <a:lnTo>
                      <a:pt x="50" y="18"/>
                    </a:lnTo>
                    <a:lnTo>
                      <a:pt x="56" y="18"/>
                    </a:lnTo>
                    <a:lnTo>
                      <a:pt x="63" y="9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395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8" name="Freeform 500"/>
              <p:cNvSpPr>
                <a:spLocks/>
              </p:cNvSpPr>
              <p:nvPr/>
            </p:nvSpPr>
            <p:spPr bwMode="auto">
              <a:xfrm>
                <a:off x="1409" y="2718"/>
                <a:ext cx="104" cy="4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25" y="9"/>
                  </a:cxn>
                  <a:cxn ang="0">
                    <a:pos x="32" y="18"/>
                  </a:cxn>
                  <a:cxn ang="0">
                    <a:pos x="51" y="37"/>
                  </a:cxn>
                  <a:cxn ang="0">
                    <a:pos x="71" y="74"/>
                  </a:cxn>
                  <a:cxn ang="0">
                    <a:pos x="83" y="94"/>
                  </a:cxn>
                  <a:cxn ang="0">
                    <a:pos x="90" y="121"/>
                  </a:cxn>
                  <a:cxn ang="0">
                    <a:pos x="96" y="149"/>
                  </a:cxn>
                  <a:cxn ang="0">
                    <a:pos x="102" y="197"/>
                  </a:cxn>
                  <a:cxn ang="0">
                    <a:pos x="109" y="244"/>
                  </a:cxn>
                  <a:cxn ang="0">
                    <a:pos x="109" y="262"/>
                  </a:cxn>
                  <a:cxn ang="0">
                    <a:pos x="116" y="290"/>
                  </a:cxn>
                  <a:cxn ang="0">
                    <a:pos x="109" y="319"/>
                  </a:cxn>
                  <a:cxn ang="0">
                    <a:pos x="109" y="357"/>
                  </a:cxn>
                  <a:cxn ang="0">
                    <a:pos x="102" y="375"/>
                  </a:cxn>
                  <a:cxn ang="0">
                    <a:pos x="96" y="403"/>
                  </a:cxn>
                  <a:cxn ang="0">
                    <a:pos x="90" y="432"/>
                  </a:cxn>
                  <a:cxn ang="0">
                    <a:pos x="90" y="365"/>
                  </a:cxn>
                  <a:cxn ang="0">
                    <a:pos x="90" y="310"/>
                  </a:cxn>
                  <a:cxn ang="0">
                    <a:pos x="83" y="282"/>
                  </a:cxn>
                  <a:cxn ang="0">
                    <a:pos x="77" y="253"/>
                  </a:cxn>
                  <a:cxn ang="0">
                    <a:pos x="71" y="216"/>
                  </a:cxn>
                  <a:cxn ang="0">
                    <a:pos x="58" y="187"/>
                  </a:cxn>
                  <a:cxn ang="0">
                    <a:pos x="51" y="169"/>
                  </a:cxn>
                  <a:cxn ang="0">
                    <a:pos x="38" y="149"/>
                  </a:cxn>
                  <a:cxn ang="0">
                    <a:pos x="19" y="131"/>
                  </a:cxn>
                  <a:cxn ang="0">
                    <a:pos x="13" y="121"/>
                  </a:cxn>
                  <a:cxn ang="0">
                    <a:pos x="0" y="103"/>
                  </a:cxn>
                  <a:cxn ang="0">
                    <a:pos x="0" y="84"/>
                  </a:cxn>
                  <a:cxn ang="0">
                    <a:pos x="0" y="56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17" h="43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9"/>
                    </a:lnTo>
                    <a:lnTo>
                      <a:pt x="25" y="9"/>
                    </a:lnTo>
                    <a:lnTo>
                      <a:pt x="25" y="18"/>
                    </a:lnTo>
                    <a:lnTo>
                      <a:pt x="32" y="18"/>
                    </a:lnTo>
                    <a:lnTo>
                      <a:pt x="38" y="18"/>
                    </a:lnTo>
                    <a:lnTo>
                      <a:pt x="51" y="37"/>
                    </a:lnTo>
                    <a:lnTo>
                      <a:pt x="64" y="56"/>
                    </a:lnTo>
                    <a:lnTo>
                      <a:pt x="71" y="74"/>
                    </a:lnTo>
                    <a:lnTo>
                      <a:pt x="77" y="84"/>
                    </a:lnTo>
                    <a:lnTo>
                      <a:pt x="83" y="94"/>
                    </a:lnTo>
                    <a:lnTo>
                      <a:pt x="83" y="103"/>
                    </a:lnTo>
                    <a:lnTo>
                      <a:pt x="90" y="121"/>
                    </a:lnTo>
                    <a:lnTo>
                      <a:pt x="90" y="131"/>
                    </a:lnTo>
                    <a:lnTo>
                      <a:pt x="96" y="149"/>
                    </a:lnTo>
                    <a:lnTo>
                      <a:pt x="96" y="169"/>
                    </a:lnTo>
                    <a:lnTo>
                      <a:pt x="102" y="197"/>
                    </a:lnTo>
                    <a:lnTo>
                      <a:pt x="109" y="234"/>
                    </a:lnTo>
                    <a:lnTo>
                      <a:pt x="109" y="244"/>
                    </a:lnTo>
                    <a:lnTo>
                      <a:pt x="109" y="253"/>
                    </a:lnTo>
                    <a:lnTo>
                      <a:pt x="109" y="262"/>
                    </a:lnTo>
                    <a:lnTo>
                      <a:pt x="116" y="282"/>
                    </a:lnTo>
                    <a:lnTo>
                      <a:pt x="116" y="290"/>
                    </a:lnTo>
                    <a:lnTo>
                      <a:pt x="116" y="300"/>
                    </a:lnTo>
                    <a:lnTo>
                      <a:pt x="109" y="319"/>
                    </a:lnTo>
                    <a:lnTo>
                      <a:pt x="109" y="328"/>
                    </a:lnTo>
                    <a:lnTo>
                      <a:pt x="109" y="357"/>
                    </a:lnTo>
                    <a:lnTo>
                      <a:pt x="102" y="365"/>
                    </a:lnTo>
                    <a:lnTo>
                      <a:pt x="102" y="375"/>
                    </a:lnTo>
                    <a:lnTo>
                      <a:pt x="102" y="394"/>
                    </a:lnTo>
                    <a:lnTo>
                      <a:pt x="96" y="403"/>
                    </a:lnTo>
                    <a:lnTo>
                      <a:pt x="96" y="413"/>
                    </a:lnTo>
                    <a:lnTo>
                      <a:pt x="90" y="432"/>
                    </a:lnTo>
                    <a:lnTo>
                      <a:pt x="90" y="394"/>
                    </a:lnTo>
                    <a:lnTo>
                      <a:pt x="90" y="365"/>
                    </a:lnTo>
                    <a:lnTo>
                      <a:pt x="90" y="328"/>
                    </a:lnTo>
                    <a:lnTo>
                      <a:pt x="90" y="310"/>
                    </a:lnTo>
                    <a:lnTo>
                      <a:pt x="83" y="300"/>
                    </a:lnTo>
                    <a:lnTo>
                      <a:pt x="83" y="282"/>
                    </a:lnTo>
                    <a:lnTo>
                      <a:pt x="83" y="262"/>
                    </a:lnTo>
                    <a:lnTo>
                      <a:pt x="77" y="253"/>
                    </a:lnTo>
                    <a:lnTo>
                      <a:pt x="71" y="234"/>
                    </a:lnTo>
                    <a:lnTo>
                      <a:pt x="71" y="216"/>
                    </a:lnTo>
                    <a:lnTo>
                      <a:pt x="64" y="206"/>
                    </a:lnTo>
                    <a:lnTo>
                      <a:pt x="58" y="187"/>
                    </a:lnTo>
                    <a:lnTo>
                      <a:pt x="51" y="178"/>
                    </a:lnTo>
                    <a:lnTo>
                      <a:pt x="51" y="169"/>
                    </a:lnTo>
                    <a:lnTo>
                      <a:pt x="44" y="159"/>
                    </a:lnTo>
                    <a:lnTo>
                      <a:pt x="38" y="149"/>
                    </a:lnTo>
                    <a:lnTo>
                      <a:pt x="32" y="141"/>
                    </a:lnTo>
                    <a:lnTo>
                      <a:pt x="19" y="131"/>
                    </a:lnTo>
                    <a:lnTo>
                      <a:pt x="13" y="131"/>
                    </a:lnTo>
                    <a:lnTo>
                      <a:pt x="13" y="121"/>
                    </a:lnTo>
                    <a:lnTo>
                      <a:pt x="6" y="112"/>
                    </a:lnTo>
                    <a:lnTo>
                      <a:pt x="0" y="103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9" name="Freeform 501"/>
              <p:cNvSpPr>
                <a:spLocks/>
              </p:cNvSpPr>
              <p:nvPr/>
            </p:nvSpPr>
            <p:spPr bwMode="auto">
              <a:xfrm>
                <a:off x="1225" y="2671"/>
                <a:ext cx="179" cy="499"/>
              </a:xfrm>
              <a:custGeom>
                <a:avLst/>
                <a:gdLst/>
                <a:ahLst/>
                <a:cxnLst>
                  <a:cxn ang="0">
                    <a:pos x="201" y="46"/>
                  </a:cxn>
                  <a:cxn ang="0">
                    <a:pos x="194" y="37"/>
                  </a:cxn>
                  <a:cxn ang="0">
                    <a:pos x="187" y="28"/>
                  </a:cxn>
                  <a:cxn ang="0">
                    <a:pos x="174" y="18"/>
                  </a:cxn>
                  <a:cxn ang="0">
                    <a:pos x="161" y="9"/>
                  </a:cxn>
                  <a:cxn ang="0">
                    <a:pos x="148" y="0"/>
                  </a:cxn>
                  <a:cxn ang="0">
                    <a:pos x="135" y="0"/>
                  </a:cxn>
                  <a:cxn ang="0">
                    <a:pos x="123" y="9"/>
                  </a:cxn>
                  <a:cxn ang="0">
                    <a:pos x="103" y="18"/>
                  </a:cxn>
                  <a:cxn ang="0">
                    <a:pos x="90" y="18"/>
                  </a:cxn>
                  <a:cxn ang="0">
                    <a:pos x="71" y="18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9" y="28"/>
                  </a:cxn>
                  <a:cxn ang="0">
                    <a:pos x="19" y="46"/>
                  </a:cxn>
                  <a:cxn ang="0">
                    <a:pos x="13" y="65"/>
                  </a:cxn>
                  <a:cxn ang="0">
                    <a:pos x="0" y="65"/>
                  </a:cxn>
                  <a:cxn ang="0">
                    <a:pos x="0" y="488"/>
                  </a:cxn>
                  <a:cxn ang="0">
                    <a:pos x="13" y="479"/>
                  </a:cxn>
                  <a:cxn ang="0">
                    <a:pos x="19" y="460"/>
                  </a:cxn>
                  <a:cxn ang="0">
                    <a:pos x="32" y="432"/>
                  </a:cxn>
                  <a:cxn ang="0">
                    <a:pos x="32" y="385"/>
                  </a:cxn>
                  <a:cxn ang="0">
                    <a:pos x="39" y="347"/>
                  </a:cxn>
                  <a:cxn ang="0">
                    <a:pos x="39" y="329"/>
                  </a:cxn>
                  <a:cxn ang="0">
                    <a:pos x="39" y="300"/>
                  </a:cxn>
                  <a:cxn ang="0">
                    <a:pos x="39" y="253"/>
                  </a:cxn>
                  <a:cxn ang="0">
                    <a:pos x="39" y="225"/>
                  </a:cxn>
                  <a:cxn ang="0">
                    <a:pos x="45" y="216"/>
                  </a:cxn>
                  <a:cxn ang="0">
                    <a:pos x="52" y="206"/>
                  </a:cxn>
                  <a:cxn ang="0">
                    <a:pos x="58" y="188"/>
                  </a:cxn>
                  <a:cxn ang="0">
                    <a:pos x="77" y="168"/>
                  </a:cxn>
                  <a:cxn ang="0">
                    <a:pos x="90" y="160"/>
                  </a:cxn>
                  <a:cxn ang="0">
                    <a:pos x="103" y="150"/>
                  </a:cxn>
                  <a:cxn ang="0">
                    <a:pos x="116" y="140"/>
                  </a:cxn>
                  <a:cxn ang="0">
                    <a:pos x="129" y="122"/>
                  </a:cxn>
                  <a:cxn ang="0">
                    <a:pos x="142" y="94"/>
                  </a:cxn>
                  <a:cxn ang="0">
                    <a:pos x="155" y="74"/>
                  </a:cxn>
                  <a:cxn ang="0">
                    <a:pos x="174" y="65"/>
                  </a:cxn>
                  <a:cxn ang="0">
                    <a:pos x="187" y="56"/>
                  </a:cxn>
                  <a:cxn ang="0">
                    <a:pos x="201" y="46"/>
                  </a:cxn>
                </a:cxnLst>
                <a:rect l="0" t="0" r="r" b="b"/>
                <a:pathLst>
                  <a:path w="202" h="499">
                    <a:moveTo>
                      <a:pt x="201" y="46"/>
                    </a:moveTo>
                    <a:lnTo>
                      <a:pt x="201" y="46"/>
                    </a:lnTo>
                    <a:lnTo>
                      <a:pt x="201" y="37"/>
                    </a:lnTo>
                    <a:lnTo>
                      <a:pt x="194" y="37"/>
                    </a:lnTo>
                    <a:lnTo>
                      <a:pt x="194" y="28"/>
                    </a:lnTo>
                    <a:lnTo>
                      <a:pt x="187" y="28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8" y="9"/>
                    </a:lnTo>
                    <a:lnTo>
                      <a:pt x="161" y="9"/>
                    </a:lnTo>
                    <a:lnTo>
                      <a:pt x="155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3" y="9"/>
                    </a:lnTo>
                    <a:lnTo>
                      <a:pt x="110" y="9"/>
                    </a:lnTo>
                    <a:lnTo>
                      <a:pt x="103" y="18"/>
                    </a:lnTo>
                    <a:lnTo>
                      <a:pt x="97" y="18"/>
                    </a:lnTo>
                    <a:lnTo>
                      <a:pt x="90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18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45" y="28"/>
                    </a:lnTo>
                    <a:lnTo>
                      <a:pt x="39" y="28"/>
                    </a:lnTo>
                    <a:lnTo>
                      <a:pt x="26" y="37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498"/>
                    </a:lnTo>
                    <a:lnTo>
                      <a:pt x="0" y="488"/>
                    </a:lnTo>
                    <a:lnTo>
                      <a:pt x="6" y="488"/>
                    </a:lnTo>
                    <a:lnTo>
                      <a:pt x="13" y="479"/>
                    </a:lnTo>
                    <a:lnTo>
                      <a:pt x="19" y="469"/>
                    </a:lnTo>
                    <a:lnTo>
                      <a:pt x="19" y="460"/>
                    </a:lnTo>
                    <a:lnTo>
                      <a:pt x="26" y="451"/>
                    </a:lnTo>
                    <a:lnTo>
                      <a:pt x="32" y="432"/>
                    </a:lnTo>
                    <a:lnTo>
                      <a:pt x="32" y="403"/>
                    </a:lnTo>
                    <a:lnTo>
                      <a:pt x="32" y="385"/>
                    </a:lnTo>
                    <a:lnTo>
                      <a:pt x="39" y="357"/>
                    </a:lnTo>
                    <a:lnTo>
                      <a:pt x="39" y="347"/>
                    </a:lnTo>
                    <a:lnTo>
                      <a:pt x="39" y="337"/>
                    </a:lnTo>
                    <a:lnTo>
                      <a:pt x="39" y="329"/>
                    </a:lnTo>
                    <a:lnTo>
                      <a:pt x="39" y="319"/>
                    </a:lnTo>
                    <a:lnTo>
                      <a:pt x="39" y="300"/>
                    </a:lnTo>
                    <a:lnTo>
                      <a:pt x="39" y="272"/>
                    </a:lnTo>
                    <a:lnTo>
                      <a:pt x="39" y="253"/>
                    </a:lnTo>
                    <a:lnTo>
                      <a:pt x="39" y="244"/>
                    </a:lnTo>
                    <a:lnTo>
                      <a:pt x="39" y="225"/>
                    </a:lnTo>
                    <a:lnTo>
                      <a:pt x="45" y="225"/>
                    </a:lnTo>
                    <a:lnTo>
                      <a:pt x="45" y="216"/>
                    </a:lnTo>
                    <a:lnTo>
                      <a:pt x="45" y="206"/>
                    </a:lnTo>
                    <a:lnTo>
                      <a:pt x="52" y="206"/>
                    </a:lnTo>
                    <a:lnTo>
                      <a:pt x="52" y="197"/>
                    </a:lnTo>
                    <a:lnTo>
                      <a:pt x="58" y="188"/>
                    </a:lnTo>
                    <a:lnTo>
                      <a:pt x="65" y="178"/>
                    </a:lnTo>
                    <a:lnTo>
                      <a:pt x="77" y="168"/>
                    </a:lnTo>
                    <a:lnTo>
                      <a:pt x="84" y="168"/>
                    </a:lnTo>
                    <a:lnTo>
                      <a:pt x="90" y="160"/>
                    </a:lnTo>
                    <a:lnTo>
                      <a:pt x="97" y="160"/>
                    </a:lnTo>
                    <a:lnTo>
                      <a:pt x="103" y="150"/>
                    </a:lnTo>
                    <a:lnTo>
                      <a:pt x="110" y="150"/>
                    </a:lnTo>
                    <a:lnTo>
                      <a:pt x="116" y="140"/>
                    </a:lnTo>
                    <a:lnTo>
                      <a:pt x="123" y="131"/>
                    </a:lnTo>
                    <a:lnTo>
                      <a:pt x="129" y="122"/>
                    </a:lnTo>
                    <a:lnTo>
                      <a:pt x="142" y="103"/>
                    </a:lnTo>
                    <a:lnTo>
                      <a:pt x="142" y="94"/>
                    </a:lnTo>
                    <a:lnTo>
                      <a:pt x="148" y="84"/>
                    </a:lnTo>
                    <a:lnTo>
                      <a:pt x="155" y="74"/>
                    </a:lnTo>
                    <a:lnTo>
                      <a:pt x="168" y="65"/>
                    </a:lnTo>
                    <a:lnTo>
                      <a:pt x="174" y="65"/>
                    </a:lnTo>
                    <a:lnTo>
                      <a:pt x="181" y="56"/>
                    </a:lnTo>
                    <a:lnTo>
                      <a:pt x="187" y="56"/>
                    </a:lnTo>
                    <a:lnTo>
                      <a:pt x="194" y="46"/>
                    </a:lnTo>
                    <a:lnTo>
                      <a:pt x="201" y="46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0" name="Freeform 502"/>
              <p:cNvSpPr>
                <a:spLocks/>
              </p:cNvSpPr>
              <p:nvPr/>
            </p:nvSpPr>
            <p:spPr bwMode="auto">
              <a:xfrm>
                <a:off x="1422" y="2747"/>
                <a:ext cx="84" cy="3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9" y="19"/>
                  </a:cxn>
                  <a:cxn ang="0">
                    <a:pos x="26" y="38"/>
                  </a:cxn>
                  <a:cxn ang="0">
                    <a:pos x="39" y="47"/>
                  </a:cxn>
                  <a:cxn ang="0">
                    <a:pos x="39" y="57"/>
                  </a:cxn>
                  <a:cxn ang="0">
                    <a:pos x="46" y="66"/>
                  </a:cxn>
                  <a:cxn ang="0">
                    <a:pos x="53" y="86"/>
                  </a:cxn>
                  <a:cxn ang="0">
                    <a:pos x="59" y="95"/>
                  </a:cxn>
                  <a:cxn ang="0">
                    <a:pos x="66" y="114"/>
                  </a:cxn>
                  <a:cxn ang="0">
                    <a:pos x="66" y="123"/>
                  </a:cxn>
                  <a:cxn ang="0">
                    <a:pos x="73" y="133"/>
                  </a:cxn>
                  <a:cxn ang="0">
                    <a:pos x="73" y="152"/>
                  </a:cxn>
                  <a:cxn ang="0">
                    <a:pos x="79" y="172"/>
                  </a:cxn>
                  <a:cxn ang="0">
                    <a:pos x="79" y="181"/>
                  </a:cxn>
                  <a:cxn ang="0">
                    <a:pos x="86" y="191"/>
                  </a:cxn>
                  <a:cxn ang="0">
                    <a:pos x="86" y="201"/>
                  </a:cxn>
                  <a:cxn ang="0">
                    <a:pos x="86" y="219"/>
                  </a:cxn>
                  <a:cxn ang="0">
                    <a:pos x="86" y="238"/>
                  </a:cxn>
                  <a:cxn ang="0">
                    <a:pos x="93" y="258"/>
                  </a:cxn>
                  <a:cxn ang="0">
                    <a:pos x="93" y="277"/>
                  </a:cxn>
                  <a:cxn ang="0">
                    <a:pos x="93" y="305"/>
                  </a:cxn>
                  <a:cxn ang="0">
                    <a:pos x="93" y="325"/>
                  </a:cxn>
                </a:cxnLst>
                <a:rect l="0" t="0" r="r" b="b"/>
                <a:pathLst>
                  <a:path w="94" h="326">
                    <a:moveTo>
                      <a:pt x="0" y="0"/>
                    </a:moveTo>
                    <a:lnTo>
                      <a:pt x="6" y="9"/>
                    </a:lnTo>
                    <a:lnTo>
                      <a:pt x="13" y="9"/>
                    </a:lnTo>
                    <a:lnTo>
                      <a:pt x="19" y="19"/>
                    </a:lnTo>
                    <a:lnTo>
                      <a:pt x="26" y="38"/>
                    </a:lnTo>
                    <a:lnTo>
                      <a:pt x="39" y="47"/>
                    </a:lnTo>
                    <a:lnTo>
                      <a:pt x="39" y="57"/>
                    </a:lnTo>
                    <a:lnTo>
                      <a:pt x="46" y="66"/>
                    </a:lnTo>
                    <a:lnTo>
                      <a:pt x="53" y="86"/>
                    </a:lnTo>
                    <a:lnTo>
                      <a:pt x="59" y="95"/>
                    </a:lnTo>
                    <a:lnTo>
                      <a:pt x="66" y="114"/>
                    </a:lnTo>
                    <a:lnTo>
                      <a:pt x="66" y="123"/>
                    </a:lnTo>
                    <a:lnTo>
                      <a:pt x="73" y="133"/>
                    </a:lnTo>
                    <a:lnTo>
                      <a:pt x="73" y="152"/>
                    </a:lnTo>
                    <a:lnTo>
                      <a:pt x="79" y="172"/>
                    </a:lnTo>
                    <a:lnTo>
                      <a:pt x="79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9"/>
                    </a:lnTo>
                    <a:lnTo>
                      <a:pt x="86" y="238"/>
                    </a:lnTo>
                    <a:lnTo>
                      <a:pt x="93" y="258"/>
                    </a:lnTo>
                    <a:lnTo>
                      <a:pt x="93" y="277"/>
                    </a:lnTo>
                    <a:lnTo>
                      <a:pt x="93" y="305"/>
                    </a:lnTo>
                    <a:lnTo>
                      <a:pt x="93" y="32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1" name="Freeform 503"/>
              <p:cNvSpPr>
                <a:spLocks/>
              </p:cNvSpPr>
              <p:nvPr/>
            </p:nvSpPr>
            <p:spPr bwMode="auto">
              <a:xfrm>
                <a:off x="1202" y="2708"/>
                <a:ext cx="191" cy="269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07" y="0"/>
                  </a:cxn>
                  <a:cxn ang="0">
                    <a:pos x="200" y="0"/>
                  </a:cxn>
                  <a:cxn ang="0">
                    <a:pos x="193" y="0"/>
                  </a:cxn>
                  <a:cxn ang="0">
                    <a:pos x="180" y="0"/>
                  </a:cxn>
                  <a:cxn ang="0">
                    <a:pos x="167" y="9"/>
                  </a:cxn>
                  <a:cxn ang="0">
                    <a:pos x="153" y="9"/>
                  </a:cxn>
                  <a:cxn ang="0">
                    <a:pos x="147" y="9"/>
                  </a:cxn>
                  <a:cxn ang="0">
                    <a:pos x="140" y="19"/>
                  </a:cxn>
                  <a:cxn ang="0">
                    <a:pos x="127" y="19"/>
                  </a:cxn>
                  <a:cxn ang="0">
                    <a:pos x="120" y="28"/>
                  </a:cxn>
                  <a:cxn ang="0">
                    <a:pos x="113" y="28"/>
                  </a:cxn>
                  <a:cxn ang="0">
                    <a:pos x="107" y="28"/>
                  </a:cxn>
                  <a:cxn ang="0">
                    <a:pos x="93" y="38"/>
                  </a:cxn>
                  <a:cxn ang="0">
                    <a:pos x="86" y="47"/>
                  </a:cxn>
                  <a:cxn ang="0">
                    <a:pos x="80" y="47"/>
                  </a:cxn>
                  <a:cxn ang="0">
                    <a:pos x="80" y="57"/>
                  </a:cxn>
                  <a:cxn ang="0">
                    <a:pos x="73" y="66"/>
                  </a:cxn>
                  <a:cxn ang="0">
                    <a:pos x="66" y="66"/>
                  </a:cxn>
                  <a:cxn ang="0">
                    <a:pos x="66" y="76"/>
                  </a:cxn>
                  <a:cxn ang="0">
                    <a:pos x="60" y="76"/>
                  </a:cxn>
                  <a:cxn ang="0">
                    <a:pos x="53" y="86"/>
                  </a:cxn>
                  <a:cxn ang="0">
                    <a:pos x="53" y="95"/>
                  </a:cxn>
                  <a:cxn ang="0">
                    <a:pos x="46" y="115"/>
                  </a:cxn>
                  <a:cxn ang="0">
                    <a:pos x="46" y="124"/>
                  </a:cxn>
                  <a:cxn ang="0">
                    <a:pos x="40" y="124"/>
                  </a:cxn>
                  <a:cxn ang="0">
                    <a:pos x="33" y="134"/>
                  </a:cxn>
                  <a:cxn ang="0">
                    <a:pos x="33" y="143"/>
                  </a:cxn>
                  <a:cxn ang="0">
                    <a:pos x="27" y="152"/>
                  </a:cxn>
                  <a:cxn ang="0">
                    <a:pos x="27" y="162"/>
                  </a:cxn>
                  <a:cxn ang="0">
                    <a:pos x="20" y="172"/>
                  </a:cxn>
                  <a:cxn ang="0">
                    <a:pos x="20" y="181"/>
                  </a:cxn>
                  <a:cxn ang="0">
                    <a:pos x="13" y="191"/>
                  </a:cxn>
                  <a:cxn ang="0">
                    <a:pos x="6" y="210"/>
                  </a:cxn>
                  <a:cxn ang="0">
                    <a:pos x="6" y="229"/>
                  </a:cxn>
                  <a:cxn ang="0">
                    <a:pos x="0" y="248"/>
                  </a:cxn>
                  <a:cxn ang="0">
                    <a:pos x="0" y="268"/>
                  </a:cxn>
                </a:cxnLst>
                <a:rect l="0" t="0" r="r" b="b"/>
                <a:pathLst>
                  <a:path w="215" h="269">
                    <a:moveTo>
                      <a:pt x="214" y="0"/>
                    </a:moveTo>
                    <a:lnTo>
                      <a:pt x="207" y="0"/>
                    </a:lnTo>
                    <a:lnTo>
                      <a:pt x="200" y="0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7" y="9"/>
                    </a:lnTo>
                    <a:lnTo>
                      <a:pt x="153" y="9"/>
                    </a:lnTo>
                    <a:lnTo>
                      <a:pt x="147" y="9"/>
                    </a:lnTo>
                    <a:lnTo>
                      <a:pt x="140" y="19"/>
                    </a:lnTo>
                    <a:lnTo>
                      <a:pt x="127" y="19"/>
                    </a:lnTo>
                    <a:lnTo>
                      <a:pt x="120" y="28"/>
                    </a:lnTo>
                    <a:lnTo>
                      <a:pt x="113" y="28"/>
                    </a:lnTo>
                    <a:lnTo>
                      <a:pt x="107" y="28"/>
                    </a:lnTo>
                    <a:lnTo>
                      <a:pt x="93" y="38"/>
                    </a:lnTo>
                    <a:lnTo>
                      <a:pt x="86" y="47"/>
                    </a:lnTo>
                    <a:lnTo>
                      <a:pt x="80" y="47"/>
                    </a:lnTo>
                    <a:lnTo>
                      <a:pt x="80" y="57"/>
                    </a:lnTo>
                    <a:lnTo>
                      <a:pt x="73" y="66"/>
                    </a:lnTo>
                    <a:lnTo>
                      <a:pt x="66" y="66"/>
                    </a:lnTo>
                    <a:lnTo>
                      <a:pt x="66" y="76"/>
                    </a:lnTo>
                    <a:lnTo>
                      <a:pt x="60" y="76"/>
                    </a:lnTo>
                    <a:lnTo>
                      <a:pt x="53" y="86"/>
                    </a:lnTo>
                    <a:lnTo>
                      <a:pt x="53" y="95"/>
                    </a:lnTo>
                    <a:lnTo>
                      <a:pt x="46" y="115"/>
                    </a:lnTo>
                    <a:lnTo>
                      <a:pt x="46" y="124"/>
                    </a:lnTo>
                    <a:lnTo>
                      <a:pt x="40" y="124"/>
                    </a:lnTo>
                    <a:lnTo>
                      <a:pt x="33" y="134"/>
                    </a:lnTo>
                    <a:lnTo>
                      <a:pt x="33" y="143"/>
                    </a:lnTo>
                    <a:lnTo>
                      <a:pt x="27" y="152"/>
                    </a:lnTo>
                    <a:lnTo>
                      <a:pt x="27" y="162"/>
                    </a:lnTo>
                    <a:lnTo>
                      <a:pt x="20" y="172"/>
                    </a:lnTo>
                    <a:lnTo>
                      <a:pt x="20" y="181"/>
                    </a:lnTo>
                    <a:lnTo>
                      <a:pt x="13" y="191"/>
                    </a:lnTo>
                    <a:lnTo>
                      <a:pt x="6" y="210"/>
                    </a:lnTo>
                    <a:lnTo>
                      <a:pt x="6" y="229"/>
                    </a:lnTo>
                    <a:lnTo>
                      <a:pt x="0" y="248"/>
                    </a:lnTo>
                    <a:lnTo>
                      <a:pt x="0" y="26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2" name="Freeform 504"/>
              <p:cNvSpPr>
                <a:spLocks/>
              </p:cNvSpPr>
              <p:nvPr/>
            </p:nvSpPr>
            <p:spPr bwMode="auto">
              <a:xfrm>
                <a:off x="945" y="2299"/>
                <a:ext cx="158" cy="661"/>
              </a:xfrm>
              <a:custGeom>
                <a:avLst/>
                <a:gdLst/>
                <a:ahLst/>
                <a:cxnLst>
                  <a:cxn ang="0">
                    <a:pos x="78" y="28"/>
                  </a:cxn>
                  <a:cxn ang="0">
                    <a:pos x="85" y="75"/>
                  </a:cxn>
                  <a:cxn ang="0">
                    <a:pos x="85" y="103"/>
                  </a:cxn>
                  <a:cxn ang="0">
                    <a:pos x="85" y="141"/>
                  </a:cxn>
                  <a:cxn ang="0">
                    <a:pos x="85" y="179"/>
                  </a:cxn>
                  <a:cxn ang="0">
                    <a:pos x="85" y="198"/>
                  </a:cxn>
                  <a:cxn ang="0">
                    <a:pos x="85" y="216"/>
                  </a:cxn>
                  <a:cxn ang="0">
                    <a:pos x="78" y="235"/>
                  </a:cxn>
                  <a:cxn ang="0">
                    <a:pos x="72" y="254"/>
                  </a:cxn>
                  <a:cxn ang="0">
                    <a:pos x="65" y="273"/>
                  </a:cxn>
                  <a:cxn ang="0">
                    <a:pos x="52" y="301"/>
                  </a:cxn>
                  <a:cxn ang="0">
                    <a:pos x="39" y="311"/>
                  </a:cxn>
                  <a:cxn ang="0">
                    <a:pos x="32" y="320"/>
                  </a:cxn>
                  <a:cxn ang="0">
                    <a:pos x="26" y="339"/>
                  </a:cxn>
                  <a:cxn ang="0">
                    <a:pos x="19" y="367"/>
                  </a:cxn>
                  <a:cxn ang="0">
                    <a:pos x="19" y="414"/>
                  </a:cxn>
                  <a:cxn ang="0">
                    <a:pos x="19" y="452"/>
                  </a:cxn>
                  <a:cxn ang="0">
                    <a:pos x="13" y="499"/>
                  </a:cxn>
                  <a:cxn ang="0">
                    <a:pos x="6" y="518"/>
                  </a:cxn>
                  <a:cxn ang="0">
                    <a:pos x="6" y="546"/>
                  </a:cxn>
                  <a:cxn ang="0">
                    <a:pos x="0" y="584"/>
                  </a:cxn>
                  <a:cxn ang="0">
                    <a:pos x="6" y="612"/>
                  </a:cxn>
                  <a:cxn ang="0">
                    <a:pos x="6" y="631"/>
                  </a:cxn>
                  <a:cxn ang="0">
                    <a:pos x="13" y="660"/>
                  </a:cxn>
                  <a:cxn ang="0">
                    <a:pos x="13" y="641"/>
                  </a:cxn>
                  <a:cxn ang="0">
                    <a:pos x="13" y="622"/>
                  </a:cxn>
                  <a:cxn ang="0">
                    <a:pos x="13" y="594"/>
                  </a:cxn>
                  <a:cxn ang="0">
                    <a:pos x="19" y="556"/>
                  </a:cxn>
                  <a:cxn ang="0">
                    <a:pos x="19" y="537"/>
                  </a:cxn>
                  <a:cxn ang="0">
                    <a:pos x="32" y="499"/>
                  </a:cxn>
                  <a:cxn ang="0">
                    <a:pos x="45" y="471"/>
                  </a:cxn>
                  <a:cxn ang="0">
                    <a:pos x="52" y="452"/>
                  </a:cxn>
                  <a:cxn ang="0">
                    <a:pos x="72" y="424"/>
                  </a:cxn>
                  <a:cxn ang="0">
                    <a:pos x="98" y="386"/>
                  </a:cxn>
                  <a:cxn ang="0">
                    <a:pos x="118" y="348"/>
                  </a:cxn>
                  <a:cxn ang="0">
                    <a:pos x="124" y="330"/>
                  </a:cxn>
                  <a:cxn ang="0">
                    <a:pos x="131" y="311"/>
                  </a:cxn>
                  <a:cxn ang="0">
                    <a:pos x="137" y="292"/>
                  </a:cxn>
                  <a:cxn ang="0">
                    <a:pos x="150" y="264"/>
                  </a:cxn>
                  <a:cxn ang="0">
                    <a:pos x="157" y="245"/>
                  </a:cxn>
                  <a:cxn ang="0">
                    <a:pos x="163" y="226"/>
                  </a:cxn>
                  <a:cxn ang="0">
                    <a:pos x="170" y="198"/>
                  </a:cxn>
                  <a:cxn ang="0">
                    <a:pos x="177" y="179"/>
                  </a:cxn>
                  <a:cxn ang="0">
                    <a:pos x="170" y="160"/>
                  </a:cxn>
                  <a:cxn ang="0">
                    <a:pos x="157" y="122"/>
                  </a:cxn>
                  <a:cxn ang="0">
                    <a:pos x="150" y="84"/>
                  </a:cxn>
                  <a:cxn ang="0">
                    <a:pos x="131" y="47"/>
                  </a:cxn>
                  <a:cxn ang="0">
                    <a:pos x="124" y="37"/>
                  </a:cxn>
                  <a:cxn ang="0">
                    <a:pos x="118" y="18"/>
                  </a:cxn>
                  <a:cxn ang="0">
                    <a:pos x="111" y="9"/>
                  </a:cxn>
                  <a:cxn ang="0">
                    <a:pos x="98" y="9"/>
                  </a:cxn>
                  <a:cxn ang="0">
                    <a:pos x="91" y="9"/>
                  </a:cxn>
                  <a:cxn ang="0">
                    <a:pos x="78" y="18"/>
                  </a:cxn>
                </a:cxnLst>
                <a:rect l="0" t="0" r="r" b="b"/>
                <a:pathLst>
                  <a:path w="178" h="661">
                    <a:moveTo>
                      <a:pt x="78" y="28"/>
                    </a:moveTo>
                    <a:lnTo>
                      <a:pt x="78" y="28"/>
                    </a:lnTo>
                    <a:lnTo>
                      <a:pt x="78" y="47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5" y="103"/>
                    </a:lnTo>
                    <a:lnTo>
                      <a:pt x="85" y="122"/>
                    </a:lnTo>
                    <a:lnTo>
                      <a:pt x="85" y="141"/>
                    </a:lnTo>
                    <a:lnTo>
                      <a:pt x="85" y="160"/>
                    </a:lnTo>
                    <a:lnTo>
                      <a:pt x="85" y="179"/>
                    </a:lnTo>
                    <a:lnTo>
                      <a:pt x="85" y="188"/>
                    </a:lnTo>
                    <a:lnTo>
                      <a:pt x="85" y="198"/>
                    </a:lnTo>
                    <a:lnTo>
                      <a:pt x="85" y="207"/>
                    </a:lnTo>
                    <a:lnTo>
                      <a:pt x="85" y="216"/>
                    </a:lnTo>
                    <a:lnTo>
                      <a:pt x="78" y="226"/>
                    </a:lnTo>
                    <a:lnTo>
                      <a:pt x="78" y="235"/>
                    </a:lnTo>
                    <a:lnTo>
                      <a:pt x="78" y="245"/>
                    </a:lnTo>
                    <a:lnTo>
                      <a:pt x="72" y="254"/>
                    </a:lnTo>
                    <a:lnTo>
                      <a:pt x="72" y="264"/>
                    </a:lnTo>
                    <a:lnTo>
                      <a:pt x="65" y="273"/>
                    </a:lnTo>
                    <a:lnTo>
                      <a:pt x="52" y="292"/>
                    </a:lnTo>
                    <a:lnTo>
                      <a:pt x="52" y="301"/>
                    </a:lnTo>
                    <a:lnTo>
                      <a:pt x="45" y="301"/>
                    </a:lnTo>
                    <a:lnTo>
                      <a:pt x="39" y="311"/>
                    </a:lnTo>
                    <a:lnTo>
                      <a:pt x="32" y="311"/>
                    </a:lnTo>
                    <a:lnTo>
                      <a:pt x="32" y="320"/>
                    </a:lnTo>
                    <a:lnTo>
                      <a:pt x="26" y="330"/>
                    </a:lnTo>
                    <a:lnTo>
                      <a:pt x="26" y="339"/>
                    </a:lnTo>
                    <a:lnTo>
                      <a:pt x="26" y="358"/>
                    </a:lnTo>
                    <a:lnTo>
                      <a:pt x="19" y="367"/>
                    </a:lnTo>
                    <a:lnTo>
                      <a:pt x="19" y="386"/>
                    </a:lnTo>
                    <a:lnTo>
                      <a:pt x="19" y="414"/>
                    </a:lnTo>
                    <a:lnTo>
                      <a:pt x="19" y="433"/>
                    </a:lnTo>
                    <a:lnTo>
                      <a:pt x="19" y="452"/>
                    </a:lnTo>
                    <a:lnTo>
                      <a:pt x="13" y="471"/>
                    </a:lnTo>
                    <a:lnTo>
                      <a:pt x="13" y="499"/>
                    </a:lnTo>
                    <a:lnTo>
                      <a:pt x="6" y="509"/>
                    </a:lnTo>
                    <a:lnTo>
                      <a:pt x="6" y="518"/>
                    </a:lnTo>
                    <a:lnTo>
                      <a:pt x="6" y="528"/>
                    </a:lnTo>
                    <a:lnTo>
                      <a:pt x="6" y="546"/>
                    </a:lnTo>
                    <a:lnTo>
                      <a:pt x="0" y="565"/>
                    </a:lnTo>
                    <a:lnTo>
                      <a:pt x="0" y="584"/>
                    </a:lnTo>
                    <a:lnTo>
                      <a:pt x="6" y="594"/>
                    </a:lnTo>
                    <a:lnTo>
                      <a:pt x="6" y="612"/>
                    </a:lnTo>
                    <a:lnTo>
                      <a:pt x="6" y="622"/>
                    </a:lnTo>
                    <a:lnTo>
                      <a:pt x="6" y="631"/>
                    </a:lnTo>
                    <a:lnTo>
                      <a:pt x="13" y="650"/>
                    </a:lnTo>
                    <a:lnTo>
                      <a:pt x="13" y="660"/>
                    </a:lnTo>
                    <a:lnTo>
                      <a:pt x="13" y="650"/>
                    </a:lnTo>
                    <a:lnTo>
                      <a:pt x="13" y="641"/>
                    </a:lnTo>
                    <a:lnTo>
                      <a:pt x="13" y="631"/>
                    </a:lnTo>
                    <a:lnTo>
                      <a:pt x="13" y="622"/>
                    </a:lnTo>
                    <a:lnTo>
                      <a:pt x="13" y="603"/>
                    </a:lnTo>
                    <a:lnTo>
                      <a:pt x="13" y="594"/>
                    </a:lnTo>
                    <a:lnTo>
                      <a:pt x="13" y="575"/>
                    </a:lnTo>
                    <a:lnTo>
                      <a:pt x="19" y="556"/>
                    </a:lnTo>
                    <a:lnTo>
                      <a:pt x="19" y="546"/>
                    </a:lnTo>
                    <a:lnTo>
                      <a:pt x="19" y="537"/>
                    </a:lnTo>
                    <a:lnTo>
                      <a:pt x="26" y="518"/>
                    </a:lnTo>
                    <a:lnTo>
                      <a:pt x="32" y="499"/>
                    </a:lnTo>
                    <a:lnTo>
                      <a:pt x="39" y="480"/>
                    </a:lnTo>
                    <a:lnTo>
                      <a:pt x="45" y="471"/>
                    </a:lnTo>
                    <a:lnTo>
                      <a:pt x="45" y="462"/>
                    </a:lnTo>
                    <a:lnTo>
                      <a:pt x="52" y="452"/>
                    </a:lnTo>
                    <a:lnTo>
                      <a:pt x="59" y="443"/>
                    </a:lnTo>
                    <a:lnTo>
                      <a:pt x="72" y="424"/>
                    </a:lnTo>
                    <a:lnTo>
                      <a:pt x="85" y="405"/>
                    </a:lnTo>
                    <a:lnTo>
                      <a:pt x="98" y="386"/>
                    </a:lnTo>
                    <a:lnTo>
                      <a:pt x="111" y="367"/>
                    </a:lnTo>
                    <a:lnTo>
                      <a:pt x="118" y="348"/>
                    </a:lnTo>
                    <a:lnTo>
                      <a:pt x="118" y="339"/>
                    </a:lnTo>
                    <a:lnTo>
                      <a:pt x="124" y="330"/>
                    </a:lnTo>
                    <a:lnTo>
                      <a:pt x="131" y="320"/>
                    </a:lnTo>
                    <a:lnTo>
                      <a:pt x="131" y="311"/>
                    </a:lnTo>
                    <a:lnTo>
                      <a:pt x="131" y="301"/>
                    </a:lnTo>
                    <a:lnTo>
                      <a:pt x="137" y="292"/>
                    </a:lnTo>
                    <a:lnTo>
                      <a:pt x="144" y="282"/>
                    </a:lnTo>
                    <a:lnTo>
                      <a:pt x="150" y="264"/>
                    </a:lnTo>
                    <a:lnTo>
                      <a:pt x="157" y="254"/>
                    </a:lnTo>
                    <a:lnTo>
                      <a:pt x="157" y="245"/>
                    </a:lnTo>
                    <a:lnTo>
                      <a:pt x="163" y="235"/>
                    </a:lnTo>
                    <a:lnTo>
                      <a:pt x="163" y="226"/>
                    </a:lnTo>
                    <a:lnTo>
                      <a:pt x="170" y="216"/>
                    </a:lnTo>
                    <a:lnTo>
                      <a:pt x="170" y="198"/>
                    </a:lnTo>
                    <a:lnTo>
                      <a:pt x="170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41"/>
                    </a:lnTo>
                    <a:lnTo>
                      <a:pt x="157" y="122"/>
                    </a:lnTo>
                    <a:lnTo>
                      <a:pt x="157" y="103"/>
                    </a:lnTo>
                    <a:lnTo>
                      <a:pt x="150" y="84"/>
                    </a:lnTo>
                    <a:lnTo>
                      <a:pt x="144" y="66"/>
                    </a:lnTo>
                    <a:lnTo>
                      <a:pt x="131" y="47"/>
                    </a:lnTo>
                    <a:lnTo>
                      <a:pt x="131" y="37"/>
                    </a:lnTo>
                    <a:lnTo>
                      <a:pt x="124" y="37"/>
                    </a:lnTo>
                    <a:lnTo>
                      <a:pt x="124" y="28"/>
                    </a:lnTo>
                    <a:lnTo>
                      <a:pt x="118" y="18"/>
                    </a:lnTo>
                    <a:lnTo>
                      <a:pt x="111" y="18"/>
                    </a:lnTo>
                    <a:lnTo>
                      <a:pt x="111" y="9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18"/>
                    </a:lnTo>
                    <a:lnTo>
                      <a:pt x="78" y="2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3" name="Freeform 505"/>
              <p:cNvSpPr>
                <a:spLocks/>
              </p:cNvSpPr>
              <p:nvPr/>
            </p:nvSpPr>
            <p:spPr bwMode="auto">
              <a:xfrm>
                <a:off x="1011" y="2260"/>
                <a:ext cx="234" cy="462"/>
              </a:xfrm>
              <a:custGeom>
                <a:avLst/>
                <a:gdLst/>
                <a:ahLst/>
                <a:cxnLst>
                  <a:cxn ang="0">
                    <a:pos x="230" y="432"/>
                  </a:cxn>
                  <a:cxn ang="0">
                    <a:pos x="236" y="414"/>
                  </a:cxn>
                  <a:cxn ang="0">
                    <a:pos x="243" y="394"/>
                  </a:cxn>
                  <a:cxn ang="0">
                    <a:pos x="249" y="386"/>
                  </a:cxn>
                  <a:cxn ang="0">
                    <a:pos x="256" y="376"/>
                  </a:cxn>
                  <a:cxn ang="0">
                    <a:pos x="256" y="357"/>
                  </a:cxn>
                  <a:cxn ang="0">
                    <a:pos x="263" y="329"/>
                  </a:cxn>
                  <a:cxn ang="0">
                    <a:pos x="263" y="310"/>
                  </a:cxn>
                  <a:cxn ang="0">
                    <a:pos x="263" y="291"/>
                  </a:cxn>
                  <a:cxn ang="0">
                    <a:pos x="256" y="263"/>
                  </a:cxn>
                  <a:cxn ang="0">
                    <a:pos x="243" y="244"/>
                  </a:cxn>
                  <a:cxn ang="0">
                    <a:pos x="230" y="225"/>
                  </a:cxn>
                  <a:cxn ang="0">
                    <a:pos x="217" y="207"/>
                  </a:cxn>
                  <a:cxn ang="0">
                    <a:pos x="197" y="187"/>
                  </a:cxn>
                  <a:cxn ang="0">
                    <a:pos x="184" y="178"/>
                  </a:cxn>
                  <a:cxn ang="0">
                    <a:pos x="177" y="169"/>
                  </a:cxn>
                  <a:cxn ang="0">
                    <a:pos x="170" y="150"/>
                  </a:cxn>
                  <a:cxn ang="0">
                    <a:pos x="164" y="131"/>
                  </a:cxn>
                  <a:cxn ang="0">
                    <a:pos x="157" y="112"/>
                  </a:cxn>
                  <a:cxn ang="0">
                    <a:pos x="151" y="84"/>
                  </a:cxn>
                  <a:cxn ang="0">
                    <a:pos x="144" y="66"/>
                  </a:cxn>
                  <a:cxn ang="0">
                    <a:pos x="131" y="37"/>
                  </a:cxn>
                  <a:cxn ang="0">
                    <a:pos x="118" y="18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78" y="0"/>
                  </a:cxn>
                  <a:cxn ang="0">
                    <a:pos x="65" y="9"/>
                  </a:cxn>
                  <a:cxn ang="0">
                    <a:pos x="52" y="18"/>
                  </a:cxn>
                  <a:cxn ang="0">
                    <a:pos x="33" y="18"/>
                  </a:cxn>
                  <a:cxn ang="0">
                    <a:pos x="20" y="18"/>
                  </a:cxn>
                  <a:cxn ang="0">
                    <a:pos x="6" y="28"/>
                  </a:cxn>
                  <a:cxn ang="0">
                    <a:pos x="0" y="37"/>
                  </a:cxn>
                  <a:cxn ang="0">
                    <a:pos x="0" y="56"/>
                  </a:cxn>
                  <a:cxn ang="0">
                    <a:pos x="0" y="84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6" y="56"/>
                  </a:cxn>
                  <a:cxn ang="0">
                    <a:pos x="20" y="56"/>
                  </a:cxn>
                  <a:cxn ang="0">
                    <a:pos x="33" y="56"/>
                  </a:cxn>
                  <a:cxn ang="0">
                    <a:pos x="39" y="66"/>
                  </a:cxn>
                  <a:cxn ang="0">
                    <a:pos x="52" y="112"/>
                  </a:cxn>
                  <a:cxn ang="0">
                    <a:pos x="65" y="150"/>
                  </a:cxn>
                  <a:cxn ang="0">
                    <a:pos x="72" y="187"/>
                  </a:cxn>
                  <a:cxn ang="0">
                    <a:pos x="85" y="207"/>
                  </a:cxn>
                  <a:cxn ang="0">
                    <a:pos x="99" y="225"/>
                  </a:cxn>
                  <a:cxn ang="0">
                    <a:pos x="112" y="235"/>
                  </a:cxn>
                  <a:cxn ang="0">
                    <a:pos x="118" y="244"/>
                  </a:cxn>
                  <a:cxn ang="0">
                    <a:pos x="131" y="263"/>
                  </a:cxn>
                  <a:cxn ang="0">
                    <a:pos x="144" y="291"/>
                  </a:cxn>
                  <a:cxn ang="0">
                    <a:pos x="144" y="310"/>
                  </a:cxn>
                  <a:cxn ang="0">
                    <a:pos x="151" y="329"/>
                  </a:cxn>
                  <a:cxn ang="0">
                    <a:pos x="151" y="348"/>
                  </a:cxn>
                  <a:cxn ang="0">
                    <a:pos x="157" y="366"/>
                  </a:cxn>
                  <a:cxn ang="0">
                    <a:pos x="170" y="386"/>
                  </a:cxn>
                  <a:cxn ang="0">
                    <a:pos x="177" y="394"/>
                  </a:cxn>
                  <a:cxn ang="0">
                    <a:pos x="191" y="414"/>
                  </a:cxn>
                  <a:cxn ang="0">
                    <a:pos x="197" y="423"/>
                  </a:cxn>
                  <a:cxn ang="0">
                    <a:pos x="204" y="442"/>
                  </a:cxn>
                  <a:cxn ang="0">
                    <a:pos x="210" y="461"/>
                  </a:cxn>
                  <a:cxn ang="0">
                    <a:pos x="217" y="442"/>
                  </a:cxn>
                  <a:cxn ang="0">
                    <a:pos x="230" y="432"/>
                  </a:cxn>
                </a:cxnLst>
                <a:rect l="0" t="0" r="r" b="b"/>
                <a:pathLst>
                  <a:path w="264" h="462">
                    <a:moveTo>
                      <a:pt x="230" y="432"/>
                    </a:moveTo>
                    <a:lnTo>
                      <a:pt x="230" y="432"/>
                    </a:lnTo>
                    <a:lnTo>
                      <a:pt x="230" y="423"/>
                    </a:lnTo>
                    <a:lnTo>
                      <a:pt x="236" y="414"/>
                    </a:lnTo>
                    <a:lnTo>
                      <a:pt x="236" y="404"/>
                    </a:lnTo>
                    <a:lnTo>
                      <a:pt x="243" y="394"/>
                    </a:lnTo>
                    <a:lnTo>
                      <a:pt x="243" y="386"/>
                    </a:lnTo>
                    <a:lnTo>
                      <a:pt x="249" y="386"/>
                    </a:lnTo>
                    <a:lnTo>
                      <a:pt x="249" y="376"/>
                    </a:lnTo>
                    <a:lnTo>
                      <a:pt x="256" y="376"/>
                    </a:lnTo>
                    <a:lnTo>
                      <a:pt x="256" y="366"/>
                    </a:lnTo>
                    <a:lnTo>
                      <a:pt x="256" y="357"/>
                    </a:lnTo>
                    <a:lnTo>
                      <a:pt x="263" y="338"/>
                    </a:lnTo>
                    <a:lnTo>
                      <a:pt x="263" y="329"/>
                    </a:lnTo>
                    <a:lnTo>
                      <a:pt x="263" y="319"/>
                    </a:lnTo>
                    <a:lnTo>
                      <a:pt x="263" y="310"/>
                    </a:lnTo>
                    <a:lnTo>
                      <a:pt x="263" y="301"/>
                    </a:lnTo>
                    <a:lnTo>
                      <a:pt x="263" y="291"/>
                    </a:lnTo>
                    <a:lnTo>
                      <a:pt x="263" y="282"/>
                    </a:lnTo>
                    <a:lnTo>
                      <a:pt x="256" y="263"/>
                    </a:lnTo>
                    <a:lnTo>
                      <a:pt x="249" y="253"/>
                    </a:lnTo>
                    <a:lnTo>
                      <a:pt x="243" y="244"/>
                    </a:lnTo>
                    <a:lnTo>
                      <a:pt x="236" y="235"/>
                    </a:lnTo>
                    <a:lnTo>
                      <a:pt x="230" y="225"/>
                    </a:lnTo>
                    <a:lnTo>
                      <a:pt x="223" y="216"/>
                    </a:lnTo>
                    <a:lnTo>
                      <a:pt x="217" y="207"/>
                    </a:lnTo>
                    <a:lnTo>
                      <a:pt x="204" y="197"/>
                    </a:lnTo>
                    <a:lnTo>
                      <a:pt x="197" y="187"/>
                    </a:lnTo>
                    <a:lnTo>
                      <a:pt x="191" y="178"/>
                    </a:lnTo>
                    <a:lnTo>
                      <a:pt x="184" y="178"/>
                    </a:lnTo>
                    <a:lnTo>
                      <a:pt x="184" y="169"/>
                    </a:lnTo>
                    <a:lnTo>
                      <a:pt x="177" y="169"/>
                    </a:lnTo>
                    <a:lnTo>
                      <a:pt x="177" y="159"/>
                    </a:lnTo>
                    <a:lnTo>
                      <a:pt x="170" y="150"/>
                    </a:lnTo>
                    <a:lnTo>
                      <a:pt x="164" y="141"/>
                    </a:lnTo>
                    <a:lnTo>
                      <a:pt x="164" y="131"/>
                    </a:lnTo>
                    <a:lnTo>
                      <a:pt x="164" y="122"/>
                    </a:lnTo>
                    <a:lnTo>
                      <a:pt x="157" y="112"/>
                    </a:lnTo>
                    <a:lnTo>
                      <a:pt x="157" y="103"/>
                    </a:lnTo>
                    <a:lnTo>
                      <a:pt x="151" y="84"/>
                    </a:lnTo>
                    <a:lnTo>
                      <a:pt x="151" y="74"/>
                    </a:lnTo>
                    <a:lnTo>
                      <a:pt x="144" y="66"/>
                    </a:lnTo>
                    <a:lnTo>
                      <a:pt x="138" y="46"/>
                    </a:lnTo>
                    <a:lnTo>
                      <a:pt x="131" y="37"/>
                    </a:lnTo>
                    <a:lnTo>
                      <a:pt x="131" y="28"/>
                    </a:lnTo>
                    <a:lnTo>
                      <a:pt x="118" y="18"/>
                    </a:lnTo>
                    <a:lnTo>
                      <a:pt x="112" y="9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9"/>
                    </a:lnTo>
                    <a:lnTo>
                      <a:pt x="65" y="9"/>
                    </a:lnTo>
                    <a:lnTo>
                      <a:pt x="59" y="9"/>
                    </a:lnTo>
                    <a:lnTo>
                      <a:pt x="52" y="18"/>
                    </a:lnTo>
                    <a:lnTo>
                      <a:pt x="46" y="18"/>
                    </a:lnTo>
                    <a:lnTo>
                      <a:pt x="33" y="18"/>
                    </a:lnTo>
                    <a:lnTo>
                      <a:pt x="26" y="18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6" y="94"/>
                    </a:lnTo>
                    <a:lnTo>
                      <a:pt x="6" y="103"/>
                    </a:lnTo>
                    <a:lnTo>
                      <a:pt x="6" y="94"/>
                    </a:lnTo>
                    <a:lnTo>
                      <a:pt x="6" y="74"/>
                    </a:lnTo>
                    <a:lnTo>
                      <a:pt x="6" y="66"/>
                    </a:lnTo>
                    <a:lnTo>
                      <a:pt x="6" y="56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6" y="56"/>
                    </a:lnTo>
                    <a:lnTo>
                      <a:pt x="33" y="56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6" y="84"/>
                    </a:lnTo>
                    <a:lnTo>
                      <a:pt x="52" y="112"/>
                    </a:lnTo>
                    <a:lnTo>
                      <a:pt x="59" y="141"/>
                    </a:lnTo>
                    <a:lnTo>
                      <a:pt x="65" y="150"/>
                    </a:lnTo>
                    <a:lnTo>
                      <a:pt x="72" y="169"/>
                    </a:lnTo>
                    <a:lnTo>
                      <a:pt x="72" y="187"/>
                    </a:lnTo>
                    <a:lnTo>
                      <a:pt x="78" y="197"/>
                    </a:lnTo>
                    <a:lnTo>
                      <a:pt x="85" y="207"/>
                    </a:lnTo>
                    <a:lnTo>
                      <a:pt x="92" y="225"/>
                    </a:lnTo>
                    <a:lnTo>
                      <a:pt x="99" y="225"/>
                    </a:lnTo>
                    <a:lnTo>
                      <a:pt x="105" y="235"/>
                    </a:lnTo>
                    <a:lnTo>
                      <a:pt x="112" y="235"/>
                    </a:lnTo>
                    <a:lnTo>
                      <a:pt x="112" y="244"/>
                    </a:lnTo>
                    <a:lnTo>
                      <a:pt x="118" y="244"/>
                    </a:lnTo>
                    <a:lnTo>
                      <a:pt x="125" y="253"/>
                    </a:lnTo>
                    <a:lnTo>
                      <a:pt x="131" y="263"/>
                    </a:lnTo>
                    <a:lnTo>
                      <a:pt x="138" y="273"/>
                    </a:lnTo>
                    <a:lnTo>
                      <a:pt x="144" y="291"/>
                    </a:lnTo>
                    <a:lnTo>
                      <a:pt x="144" y="301"/>
                    </a:lnTo>
                    <a:lnTo>
                      <a:pt x="144" y="310"/>
                    </a:lnTo>
                    <a:lnTo>
                      <a:pt x="144" y="319"/>
                    </a:lnTo>
                    <a:lnTo>
                      <a:pt x="151" y="329"/>
                    </a:lnTo>
                    <a:lnTo>
                      <a:pt x="151" y="338"/>
                    </a:lnTo>
                    <a:lnTo>
                      <a:pt x="151" y="348"/>
                    </a:lnTo>
                    <a:lnTo>
                      <a:pt x="157" y="357"/>
                    </a:lnTo>
                    <a:lnTo>
                      <a:pt x="157" y="366"/>
                    </a:lnTo>
                    <a:lnTo>
                      <a:pt x="164" y="376"/>
                    </a:lnTo>
                    <a:lnTo>
                      <a:pt x="170" y="386"/>
                    </a:lnTo>
                    <a:lnTo>
                      <a:pt x="170" y="394"/>
                    </a:lnTo>
                    <a:lnTo>
                      <a:pt x="177" y="394"/>
                    </a:lnTo>
                    <a:lnTo>
                      <a:pt x="191" y="40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23"/>
                    </a:lnTo>
                    <a:lnTo>
                      <a:pt x="204" y="432"/>
                    </a:lnTo>
                    <a:lnTo>
                      <a:pt x="204" y="442"/>
                    </a:lnTo>
                    <a:lnTo>
                      <a:pt x="204" y="461"/>
                    </a:lnTo>
                    <a:lnTo>
                      <a:pt x="210" y="461"/>
                    </a:lnTo>
                    <a:lnTo>
                      <a:pt x="210" y="451"/>
                    </a:lnTo>
                    <a:lnTo>
                      <a:pt x="217" y="442"/>
                    </a:lnTo>
                    <a:lnTo>
                      <a:pt x="223" y="442"/>
                    </a:lnTo>
                    <a:lnTo>
                      <a:pt x="230" y="432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Freeform 506"/>
              <p:cNvSpPr>
                <a:spLocks/>
              </p:cNvSpPr>
              <p:nvPr/>
            </p:nvSpPr>
            <p:spPr bwMode="auto">
              <a:xfrm>
                <a:off x="1072" y="2299"/>
                <a:ext cx="137" cy="325"/>
              </a:xfrm>
              <a:custGeom>
                <a:avLst/>
                <a:gdLst/>
                <a:ahLst/>
                <a:cxnLst>
                  <a:cxn ang="0">
                    <a:pos x="153" y="324"/>
                  </a:cxn>
                  <a:cxn ang="0">
                    <a:pos x="153" y="314"/>
                  </a:cxn>
                  <a:cxn ang="0">
                    <a:pos x="153" y="295"/>
                  </a:cxn>
                  <a:cxn ang="0">
                    <a:pos x="146" y="286"/>
                  </a:cxn>
                  <a:cxn ang="0">
                    <a:pos x="146" y="276"/>
                  </a:cxn>
                  <a:cxn ang="0">
                    <a:pos x="139" y="266"/>
                  </a:cxn>
                  <a:cxn ang="0">
                    <a:pos x="139" y="257"/>
                  </a:cxn>
                  <a:cxn ang="0">
                    <a:pos x="132" y="247"/>
                  </a:cxn>
                  <a:cxn ang="0">
                    <a:pos x="132" y="238"/>
                  </a:cxn>
                  <a:cxn ang="0">
                    <a:pos x="126" y="228"/>
                  </a:cxn>
                  <a:cxn ang="0">
                    <a:pos x="119" y="219"/>
                  </a:cxn>
                  <a:cxn ang="0">
                    <a:pos x="112" y="209"/>
                  </a:cxn>
                  <a:cxn ang="0">
                    <a:pos x="99" y="200"/>
                  </a:cxn>
                  <a:cxn ang="0">
                    <a:pos x="99" y="190"/>
                  </a:cxn>
                  <a:cxn ang="0">
                    <a:pos x="93" y="190"/>
                  </a:cxn>
                  <a:cxn ang="0">
                    <a:pos x="86" y="171"/>
                  </a:cxn>
                  <a:cxn ang="0">
                    <a:pos x="79" y="162"/>
                  </a:cxn>
                  <a:cxn ang="0">
                    <a:pos x="46" y="76"/>
                  </a:cxn>
                  <a:cxn ang="0">
                    <a:pos x="40" y="57"/>
                  </a:cxn>
                  <a:cxn ang="0">
                    <a:pos x="26" y="37"/>
                  </a:cxn>
                  <a:cxn ang="0">
                    <a:pos x="20" y="19"/>
                  </a:cxn>
                  <a:cxn ang="0">
                    <a:pos x="6" y="9"/>
                  </a:cxn>
                  <a:cxn ang="0">
                    <a:pos x="0" y="0"/>
                  </a:cxn>
                </a:cxnLst>
                <a:rect l="0" t="0" r="r" b="b"/>
                <a:pathLst>
                  <a:path w="154" h="325">
                    <a:moveTo>
                      <a:pt x="153" y="324"/>
                    </a:moveTo>
                    <a:lnTo>
                      <a:pt x="153" y="314"/>
                    </a:lnTo>
                    <a:lnTo>
                      <a:pt x="153" y="295"/>
                    </a:lnTo>
                    <a:lnTo>
                      <a:pt x="146" y="286"/>
                    </a:lnTo>
                    <a:lnTo>
                      <a:pt x="146" y="276"/>
                    </a:lnTo>
                    <a:lnTo>
                      <a:pt x="139" y="266"/>
                    </a:lnTo>
                    <a:lnTo>
                      <a:pt x="139" y="257"/>
                    </a:lnTo>
                    <a:lnTo>
                      <a:pt x="132" y="247"/>
                    </a:lnTo>
                    <a:lnTo>
                      <a:pt x="132" y="238"/>
                    </a:lnTo>
                    <a:lnTo>
                      <a:pt x="126" y="228"/>
                    </a:lnTo>
                    <a:lnTo>
                      <a:pt x="119" y="219"/>
                    </a:lnTo>
                    <a:lnTo>
                      <a:pt x="112" y="209"/>
                    </a:lnTo>
                    <a:lnTo>
                      <a:pt x="99" y="200"/>
                    </a:lnTo>
                    <a:lnTo>
                      <a:pt x="99" y="190"/>
                    </a:lnTo>
                    <a:lnTo>
                      <a:pt x="93" y="190"/>
                    </a:lnTo>
                    <a:lnTo>
                      <a:pt x="86" y="171"/>
                    </a:lnTo>
                    <a:lnTo>
                      <a:pt x="79" y="162"/>
                    </a:lnTo>
                    <a:lnTo>
                      <a:pt x="46" y="76"/>
                    </a:lnTo>
                    <a:lnTo>
                      <a:pt x="40" y="57"/>
                    </a:lnTo>
                    <a:lnTo>
                      <a:pt x="26" y="37"/>
                    </a:lnTo>
                    <a:lnTo>
                      <a:pt x="20" y="19"/>
                    </a:lnTo>
                    <a:lnTo>
                      <a:pt x="6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5" name="Freeform 507"/>
              <p:cNvSpPr>
                <a:spLocks/>
              </p:cNvSpPr>
              <p:nvPr/>
            </p:nvSpPr>
            <p:spPr bwMode="auto">
              <a:xfrm>
                <a:off x="975" y="2374"/>
                <a:ext cx="91" cy="40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3" y="9"/>
                  </a:cxn>
                  <a:cxn ang="0">
                    <a:pos x="93" y="29"/>
                  </a:cxn>
                  <a:cxn ang="0">
                    <a:pos x="93" y="37"/>
                  </a:cxn>
                  <a:cxn ang="0">
                    <a:pos x="93" y="47"/>
                  </a:cxn>
                  <a:cxn ang="0">
                    <a:pos x="101" y="57"/>
                  </a:cxn>
                  <a:cxn ang="0">
                    <a:pos x="101" y="76"/>
                  </a:cxn>
                  <a:cxn ang="0">
                    <a:pos x="101" y="86"/>
                  </a:cxn>
                  <a:cxn ang="0">
                    <a:pos x="101" y="104"/>
                  </a:cxn>
                  <a:cxn ang="0">
                    <a:pos x="101" y="114"/>
                  </a:cxn>
                  <a:cxn ang="0">
                    <a:pos x="93" y="134"/>
                  </a:cxn>
                  <a:cxn ang="0">
                    <a:pos x="93" y="143"/>
                  </a:cxn>
                  <a:cxn ang="0">
                    <a:pos x="93" y="163"/>
                  </a:cxn>
                  <a:cxn ang="0">
                    <a:pos x="87" y="171"/>
                  </a:cxn>
                  <a:cxn ang="0">
                    <a:pos x="74" y="201"/>
                  </a:cxn>
                  <a:cxn ang="0">
                    <a:pos x="67" y="210"/>
                  </a:cxn>
                  <a:cxn ang="0">
                    <a:pos x="67" y="220"/>
                  </a:cxn>
                  <a:cxn ang="0">
                    <a:pos x="60" y="230"/>
                  </a:cxn>
                  <a:cxn ang="0">
                    <a:pos x="54" y="238"/>
                  </a:cxn>
                  <a:cxn ang="0">
                    <a:pos x="46" y="248"/>
                  </a:cxn>
                  <a:cxn ang="0">
                    <a:pos x="40" y="258"/>
                  </a:cxn>
                  <a:cxn ang="0">
                    <a:pos x="40" y="268"/>
                  </a:cxn>
                  <a:cxn ang="0">
                    <a:pos x="26" y="277"/>
                  </a:cxn>
                  <a:cxn ang="0">
                    <a:pos x="20" y="297"/>
                  </a:cxn>
                  <a:cxn ang="0">
                    <a:pos x="20" y="305"/>
                  </a:cxn>
                  <a:cxn ang="0">
                    <a:pos x="13" y="325"/>
                  </a:cxn>
                  <a:cxn ang="0">
                    <a:pos x="7" y="335"/>
                  </a:cxn>
                  <a:cxn ang="0">
                    <a:pos x="7" y="344"/>
                  </a:cxn>
                  <a:cxn ang="0">
                    <a:pos x="0" y="364"/>
                  </a:cxn>
                  <a:cxn ang="0">
                    <a:pos x="0" y="372"/>
                  </a:cxn>
                  <a:cxn ang="0">
                    <a:pos x="0" y="392"/>
                  </a:cxn>
                  <a:cxn ang="0">
                    <a:pos x="0" y="402"/>
                  </a:cxn>
                </a:cxnLst>
                <a:rect l="0" t="0" r="r" b="b"/>
                <a:pathLst>
                  <a:path w="102" h="403">
                    <a:moveTo>
                      <a:pt x="87" y="0"/>
                    </a:moveTo>
                    <a:lnTo>
                      <a:pt x="93" y="9"/>
                    </a:lnTo>
                    <a:lnTo>
                      <a:pt x="93" y="29"/>
                    </a:lnTo>
                    <a:lnTo>
                      <a:pt x="93" y="37"/>
                    </a:lnTo>
                    <a:lnTo>
                      <a:pt x="93" y="47"/>
                    </a:lnTo>
                    <a:lnTo>
                      <a:pt x="101" y="57"/>
                    </a:lnTo>
                    <a:lnTo>
                      <a:pt x="101" y="76"/>
                    </a:lnTo>
                    <a:lnTo>
                      <a:pt x="101" y="86"/>
                    </a:lnTo>
                    <a:lnTo>
                      <a:pt x="101" y="104"/>
                    </a:lnTo>
                    <a:lnTo>
                      <a:pt x="101" y="114"/>
                    </a:lnTo>
                    <a:lnTo>
                      <a:pt x="93" y="134"/>
                    </a:lnTo>
                    <a:lnTo>
                      <a:pt x="93" y="143"/>
                    </a:lnTo>
                    <a:lnTo>
                      <a:pt x="93" y="163"/>
                    </a:lnTo>
                    <a:lnTo>
                      <a:pt x="87" y="171"/>
                    </a:lnTo>
                    <a:lnTo>
                      <a:pt x="74" y="201"/>
                    </a:lnTo>
                    <a:lnTo>
                      <a:pt x="67" y="210"/>
                    </a:lnTo>
                    <a:lnTo>
                      <a:pt x="67" y="220"/>
                    </a:lnTo>
                    <a:lnTo>
                      <a:pt x="60" y="230"/>
                    </a:lnTo>
                    <a:lnTo>
                      <a:pt x="54" y="238"/>
                    </a:lnTo>
                    <a:lnTo>
                      <a:pt x="46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26" y="277"/>
                    </a:lnTo>
                    <a:lnTo>
                      <a:pt x="20" y="297"/>
                    </a:lnTo>
                    <a:lnTo>
                      <a:pt x="20" y="305"/>
                    </a:lnTo>
                    <a:lnTo>
                      <a:pt x="13" y="325"/>
                    </a:lnTo>
                    <a:lnTo>
                      <a:pt x="7" y="335"/>
                    </a:lnTo>
                    <a:lnTo>
                      <a:pt x="7" y="344"/>
                    </a:lnTo>
                    <a:lnTo>
                      <a:pt x="0" y="364"/>
                    </a:lnTo>
                    <a:lnTo>
                      <a:pt x="0" y="372"/>
                    </a:lnTo>
                    <a:lnTo>
                      <a:pt x="0" y="392"/>
                    </a:lnTo>
                    <a:lnTo>
                      <a:pt x="0" y="40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6" name="Freeform 508"/>
              <p:cNvSpPr>
                <a:spLocks/>
              </p:cNvSpPr>
              <p:nvPr/>
            </p:nvSpPr>
            <p:spPr bwMode="auto">
              <a:xfrm>
                <a:off x="1202" y="1896"/>
                <a:ext cx="50" cy="156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8" y="8"/>
                  </a:cxn>
                  <a:cxn ang="0">
                    <a:pos x="42" y="8"/>
                  </a:cxn>
                  <a:cxn ang="0">
                    <a:pos x="36" y="17"/>
                  </a:cxn>
                  <a:cxn ang="0">
                    <a:pos x="30" y="17"/>
                  </a:cxn>
                  <a:cxn ang="0">
                    <a:pos x="24" y="17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12" y="45"/>
                  </a:cxn>
                  <a:cxn ang="0">
                    <a:pos x="6" y="54"/>
                  </a:cxn>
                  <a:cxn ang="0">
                    <a:pos x="0" y="64"/>
                  </a:cxn>
                  <a:cxn ang="0">
                    <a:pos x="0" y="155"/>
                  </a:cxn>
                  <a:cxn ang="0">
                    <a:pos x="6" y="146"/>
                  </a:cxn>
                  <a:cxn ang="0">
                    <a:pos x="6" y="137"/>
                  </a:cxn>
                  <a:cxn ang="0">
                    <a:pos x="12" y="127"/>
                  </a:cxn>
                  <a:cxn ang="0">
                    <a:pos x="18" y="109"/>
                  </a:cxn>
                  <a:cxn ang="0">
                    <a:pos x="30" y="100"/>
                  </a:cxn>
                  <a:cxn ang="0">
                    <a:pos x="36" y="73"/>
                  </a:cxn>
                  <a:cxn ang="0">
                    <a:pos x="55" y="54"/>
                  </a:cxn>
                  <a:cxn ang="0">
                    <a:pos x="55" y="0"/>
                  </a:cxn>
                </a:cxnLst>
                <a:rect l="0" t="0" r="r" b="b"/>
                <a:pathLst>
                  <a:path w="56" h="156">
                    <a:moveTo>
                      <a:pt x="55" y="0"/>
                    </a:moveTo>
                    <a:lnTo>
                      <a:pt x="55" y="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6" y="54"/>
                    </a:lnTo>
                    <a:lnTo>
                      <a:pt x="0" y="64"/>
                    </a:lnTo>
                    <a:lnTo>
                      <a:pt x="0" y="155"/>
                    </a:lnTo>
                    <a:lnTo>
                      <a:pt x="6" y="146"/>
                    </a:lnTo>
                    <a:lnTo>
                      <a:pt x="6" y="137"/>
                    </a:lnTo>
                    <a:lnTo>
                      <a:pt x="12" y="127"/>
                    </a:lnTo>
                    <a:lnTo>
                      <a:pt x="18" y="109"/>
                    </a:lnTo>
                    <a:lnTo>
                      <a:pt x="30" y="100"/>
                    </a:lnTo>
                    <a:lnTo>
                      <a:pt x="36" y="73"/>
                    </a:lnTo>
                    <a:lnTo>
                      <a:pt x="55" y="5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7" name="Freeform 509"/>
              <p:cNvSpPr>
                <a:spLocks/>
              </p:cNvSpPr>
              <p:nvPr/>
            </p:nvSpPr>
            <p:spPr bwMode="auto">
              <a:xfrm>
                <a:off x="1176" y="1955"/>
                <a:ext cx="39" cy="31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97"/>
                  </a:cxn>
                  <a:cxn ang="0">
                    <a:pos x="43" y="316"/>
                  </a:cxn>
                  <a:cxn ang="0">
                    <a:pos x="30" y="28"/>
                  </a:cxn>
                  <a:cxn ang="0">
                    <a:pos x="6" y="0"/>
                  </a:cxn>
                </a:cxnLst>
                <a:rect l="0" t="0" r="r" b="b"/>
                <a:pathLst>
                  <a:path w="44" h="317">
                    <a:moveTo>
                      <a:pt x="6" y="0"/>
                    </a:moveTo>
                    <a:lnTo>
                      <a:pt x="6" y="0"/>
                    </a:lnTo>
                    <a:lnTo>
                      <a:pt x="0" y="297"/>
                    </a:lnTo>
                    <a:lnTo>
                      <a:pt x="43" y="316"/>
                    </a:lnTo>
                    <a:lnTo>
                      <a:pt x="30" y="2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8" name="Freeform 510"/>
              <p:cNvSpPr>
                <a:spLocks/>
              </p:cNvSpPr>
              <p:nvPr/>
            </p:nvSpPr>
            <p:spPr bwMode="auto">
              <a:xfrm>
                <a:off x="988" y="1619"/>
                <a:ext cx="240" cy="472"/>
              </a:xfrm>
              <a:custGeom>
                <a:avLst/>
                <a:gdLst/>
                <a:ahLst/>
                <a:cxnLst>
                  <a:cxn ang="0">
                    <a:pos x="131" y="9"/>
                  </a:cxn>
                  <a:cxn ang="0">
                    <a:pos x="144" y="9"/>
                  </a:cxn>
                  <a:cxn ang="0">
                    <a:pos x="163" y="18"/>
                  </a:cxn>
                  <a:cxn ang="0">
                    <a:pos x="177" y="37"/>
                  </a:cxn>
                  <a:cxn ang="0">
                    <a:pos x="203" y="56"/>
                  </a:cxn>
                  <a:cxn ang="0">
                    <a:pos x="223" y="66"/>
                  </a:cxn>
                  <a:cxn ang="0">
                    <a:pos x="249" y="84"/>
                  </a:cxn>
                  <a:cxn ang="0">
                    <a:pos x="262" y="103"/>
                  </a:cxn>
                  <a:cxn ang="0">
                    <a:pos x="262" y="132"/>
                  </a:cxn>
                  <a:cxn ang="0">
                    <a:pos x="262" y="160"/>
                  </a:cxn>
                  <a:cxn ang="0">
                    <a:pos x="269" y="188"/>
                  </a:cxn>
                  <a:cxn ang="0">
                    <a:pos x="269" y="216"/>
                  </a:cxn>
                  <a:cxn ang="0">
                    <a:pos x="269" y="245"/>
                  </a:cxn>
                  <a:cxn ang="0">
                    <a:pos x="255" y="273"/>
                  </a:cxn>
                  <a:cxn ang="0">
                    <a:pos x="242" y="301"/>
                  </a:cxn>
                  <a:cxn ang="0">
                    <a:pos x="236" y="452"/>
                  </a:cxn>
                  <a:cxn ang="0">
                    <a:pos x="216" y="273"/>
                  </a:cxn>
                  <a:cxn ang="0">
                    <a:pos x="203" y="254"/>
                  </a:cxn>
                  <a:cxn ang="0">
                    <a:pos x="190" y="225"/>
                  </a:cxn>
                  <a:cxn ang="0">
                    <a:pos x="183" y="197"/>
                  </a:cxn>
                  <a:cxn ang="0">
                    <a:pos x="177" y="169"/>
                  </a:cxn>
                  <a:cxn ang="0">
                    <a:pos x="163" y="141"/>
                  </a:cxn>
                  <a:cxn ang="0">
                    <a:pos x="157" y="112"/>
                  </a:cxn>
                  <a:cxn ang="0">
                    <a:pos x="144" y="103"/>
                  </a:cxn>
                  <a:cxn ang="0">
                    <a:pos x="124" y="94"/>
                  </a:cxn>
                  <a:cxn ang="0">
                    <a:pos x="118" y="112"/>
                  </a:cxn>
                  <a:cxn ang="0">
                    <a:pos x="111" y="132"/>
                  </a:cxn>
                  <a:cxn ang="0">
                    <a:pos x="111" y="169"/>
                  </a:cxn>
                  <a:cxn ang="0">
                    <a:pos x="111" y="207"/>
                  </a:cxn>
                  <a:cxn ang="0">
                    <a:pos x="111" y="254"/>
                  </a:cxn>
                  <a:cxn ang="0">
                    <a:pos x="105" y="282"/>
                  </a:cxn>
                  <a:cxn ang="0">
                    <a:pos x="91" y="310"/>
                  </a:cxn>
                  <a:cxn ang="0">
                    <a:pos x="78" y="329"/>
                  </a:cxn>
                  <a:cxn ang="0">
                    <a:pos x="65" y="348"/>
                  </a:cxn>
                  <a:cxn ang="0">
                    <a:pos x="58" y="376"/>
                  </a:cxn>
                  <a:cxn ang="0">
                    <a:pos x="39" y="414"/>
                  </a:cxn>
                  <a:cxn ang="0">
                    <a:pos x="13" y="452"/>
                  </a:cxn>
                  <a:cxn ang="0">
                    <a:pos x="13" y="442"/>
                  </a:cxn>
                  <a:cxn ang="0">
                    <a:pos x="26" y="404"/>
                  </a:cxn>
                  <a:cxn ang="0">
                    <a:pos x="32" y="376"/>
                  </a:cxn>
                  <a:cxn ang="0">
                    <a:pos x="32" y="329"/>
                  </a:cxn>
                  <a:cxn ang="0">
                    <a:pos x="32" y="282"/>
                  </a:cxn>
                  <a:cxn ang="0">
                    <a:pos x="32" y="245"/>
                  </a:cxn>
                  <a:cxn ang="0">
                    <a:pos x="39" y="216"/>
                  </a:cxn>
                  <a:cxn ang="0">
                    <a:pos x="52" y="188"/>
                  </a:cxn>
                  <a:cxn ang="0">
                    <a:pos x="52" y="160"/>
                  </a:cxn>
                  <a:cxn ang="0">
                    <a:pos x="39" y="132"/>
                  </a:cxn>
                  <a:cxn ang="0">
                    <a:pos x="32" y="103"/>
                  </a:cxn>
                  <a:cxn ang="0">
                    <a:pos x="39" y="75"/>
                  </a:cxn>
                  <a:cxn ang="0">
                    <a:pos x="45" y="56"/>
                  </a:cxn>
                  <a:cxn ang="0">
                    <a:pos x="65" y="46"/>
                  </a:cxn>
                  <a:cxn ang="0">
                    <a:pos x="71" y="18"/>
                  </a:cxn>
                  <a:cxn ang="0">
                    <a:pos x="85" y="0"/>
                  </a:cxn>
                  <a:cxn ang="0">
                    <a:pos x="105" y="0"/>
                  </a:cxn>
                  <a:cxn ang="0">
                    <a:pos x="98" y="28"/>
                  </a:cxn>
                  <a:cxn ang="0">
                    <a:pos x="111" y="18"/>
                  </a:cxn>
                </a:cxnLst>
                <a:rect l="0" t="0" r="r" b="b"/>
                <a:pathLst>
                  <a:path w="270" h="472">
                    <a:moveTo>
                      <a:pt x="124" y="9"/>
                    </a:moveTo>
                    <a:lnTo>
                      <a:pt x="124" y="9"/>
                    </a:lnTo>
                    <a:lnTo>
                      <a:pt x="131" y="9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4" y="9"/>
                    </a:lnTo>
                    <a:lnTo>
                      <a:pt x="150" y="9"/>
                    </a:lnTo>
                    <a:lnTo>
                      <a:pt x="157" y="9"/>
                    </a:lnTo>
                    <a:lnTo>
                      <a:pt x="163" y="18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77" y="37"/>
                    </a:lnTo>
                    <a:lnTo>
                      <a:pt x="183" y="4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3" y="66"/>
                    </a:lnTo>
                    <a:lnTo>
                      <a:pt x="236" y="75"/>
                    </a:lnTo>
                    <a:lnTo>
                      <a:pt x="242" y="75"/>
                    </a:lnTo>
                    <a:lnTo>
                      <a:pt x="249" y="84"/>
                    </a:lnTo>
                    <a:lnTo>
                      <a:pt x="255" y="94"/>
                    </a:lnTo>
                    <a:lnTo>
                      <a:pt x="255" y="103"/>
                    </a:lnTo>
                    <a:lnTo>
                      <a:pt x="262" y="103"/>
                    </a:lnTo>
                    <a:lnTo>
                      <a:pt x="262" y="112"/>
                    </a:lnTo>
                    <a:lnTo>
                      <a:pt x="262" y="122"/>
                    </a:lnTo>
                    <a:lnTo>
                      <a:pt x="262" y="132"/>
                    </a:lnTo>
                    <a:lnTo>
                      <a:pt x="262" y="141"/>
                    </a:lnTo>
                    <a:lnTo>
                      <a:pt x="262" y="150"/>
                    </a:lnTo>
                    <a:lnTo>
                      <a:pt x="262" y="160"/>
                    </a:lnTo>
                    <a:lnTo>
                      <a:pt x="262" y="169"/>
                    </a:lnTo>
                    <a:lnTo>
                      <a:pt x="262" y="179"/>
                    </a:lnTo>
                    <a:lnTo>
                      <a:pt x="269" y="188"/>
                    </a:lnTo>
                    <a:lnTo>
                      <a:pt x="269" y="197"/>
                    </a:lnTo>
                    <a:lnTo>
                      <a:pt x="269" y="207"/>
                    </a:lnTo>
                    <a:lnTo>
                      <a:pt x="269" y="216"/>
                    </a:lnTo>
                    <a:lnTo>
                      <a:pt x="269" y="225"/>
                    </a:lnTo>
                    <a:lnTo>
                      <a:pt x="269" y="235"/>
                    </a:lnTo>
                    <a:lnTo>
                      <a:pt x="269" y="245"/>
                    </a:lnTo>
                    <a:lnTo>
                      <a:pt x="262" y="254"/>
                    </a:lnTo>
                    <a:lnTo>
                      <a:pt x="262" y="263"/>
                    </a:lnTo>
                    <a:lnTo>
                      <a:pt x="255" y="273"/>
                    </a:lnTo>
                    <a:lnTo>
                      <a:pt x="249" y="282"/>
                    </a:lnTo>
                    <a:lnTo>
                      <a:pt x="242" y="291"/>
                    </a:lnTo>
                    <a:lnTo>
                      <a:pt x="242" y="301"/>
                    </a:lnTo>
                    <a:lnTo>
                      <a:pt x="242" y="471"/>
                    </a:lnTo>
                    <a:lnTo>
                      <a:pt x="236" y="461"/>
                    </a:lnTo>
                    <a:lnTo>
                      <a:pt x="236" y="452"/>
                    </a:lnTo>
                    <a:lnTo>
                      <a:pt x="229" y="433"/>
                    </a:lnTo>
                    <a:lnTo>
                      <a:pt x="216" y="414"/>
                    </a:lnTo>
                    <a:lnTo>
                      <a:pt x="216" y="273"/>
                    </a:lnTo>
                    <a:lnTo>
                      <a:pt x="210" y="263"/>
                    </a:lnTo>
                    <a:lnTo>
                      <a:pt x="210" y="254"/>
                    </a:lnTo>
                    <a:lnTo>
                      <a:pt x="203" y="254"/>
                    </a:lnTo>
                    <a:lnTo>
                      <a:pt x="203" y="245"/>
                    </a:lnTo>
                    <a:lnTo>
                      <a:pt x="197" y="235"/>
                    </a:lnTo>
                    <a:lnTo>
                      <a:pt x="190" y="225"/>
                    </a:lnTo>
                    <a:lnTo>
                      <a:pt x="190" y="216"/>
                    </a:lnTo>
                    <a:lnTo>
                      <a:pt x="183" y="207"/>
                    </a:lnTo>
                    <a:lnTo>
                      <a:pt x="183" y="197"/>
                    </a:lnTo>
                    <a:lnTo>
                      <a:pt x="183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50"/>
                    </a:lnTo>
                    <a:lnTo>
                      <a:pt x="163" y="141"/>
                    </a:lnTo>
                    <a:lnTo>
                      <a:pt x="163" y="132"/>
                    </a:lnTo>
                    <a:lnTo>
                      <a:pt x="157" y="122"/>
                    </a:lnTo>
                    <a:lnTo>
                      <a:pt x="157" y="112"/>
                    </a:lnTo>
                    <a:lnTo>
                      <a:pt x="150" y="112"/>
                    </a:lnTo>
                    <a:lnTo>
                      <a:pt x="150" y="103"/>
                    </a:lnTo>
                    <a:lnTo>
                      <a:pt x="144" y="103"/>
                    </a:lnTo>
                    <a:lnTo>
                      <a:pt x="137" y="94"/>
                    </a:lnTo>
                    <a:lnTo>
                      <a:pt x="131" y="94"/>
                    </a:lnTo>
                    <a:lnTo>
                      <a:pt x="124" y="94"/>
                    </a:lnTo>
                    <a:lnTo>
                      <a:pt x="118" y="94"/>
                    </a:lnTo>
                    <a:lnTo>
                      <a:pt x="118" y="103"/>
                    </a:lnTo>
                    <a:lnTo>
                      <a:pt x="118" y="112"/>
                    </a:lnTo>
                    <a:lnTo>
                      <a:pt x="111" y="112"/>
                    </a:lnTo>
                    <a:lnTo>
                      <a:pt x="111" y="122"/>
                    </a:lnTo>
                    <a:lnTo>
                      <a:pt x="111" y="132"/>
                    </a:lnTo>
                    <a:lnTo>
                      <a:pt x="111" y="150"/>
                    </a:lnTo>
                    <a:lnTo>
                      <a:pt x="111" y="160"/>
                    </a:lnTo>
                    <a:lnTo>
                      <a:pt x="111" y="169"/>
                    </a:lnTo>
                    <a:lnTo>
                      <a:pt x="111" y="188"/>
                    </a:lnTo>
                    <a:lnTo>
                      <a:pt x="111" y="197"/>
                    </a:lnTo>
                    <a:lnTo>
                      <a:pt x="111" y="207"/>
                    </a:lnTo>
                    <a:lnTo>
                      <a:pt x="111" y="225"/>
                    </a:lnTo>
                    <a:lnTo>
                      <a:pt x="111" y="235"/>
                    </a:lnTo>
                    <a:lnTo>
                      <a:pt x="111" y="254"/>
                    </a:lnTo>
                    <a:lnTo>
                      <a:pt x="105" y="263"/>
                    </a:lnTo>
                    <a:lnTo>
                      <a:pt x="105" y="273"/>
                    </a:lnTo>
                    <a:lnTo>
                      <a:pt x="105" y="282"/>
                    </a:lnTo>
                    <a:lnTo>
                      <a:pt x="98" y="291"/>
                    </a:lnTo>
                    <a:lnTo>
                      <a:pt x="98" y="301"/>
                    </a:lnTo>
                    <a:lnTo>
                      <a:pt x="91" y="310"/>
                    </a:lnTo>
                    <a:lnTo>
                      <a:pt x="85" y="320"/>
                    </a:lnTo>
                    <a:lnTo>
                      <a:pt x="85" y="329"/>
                    </a:lnTo>
                    <a:lnTo>
                      <a:pt x="78" y="329"/>
                    </a:lnTo>
                    <a:lnTo>
                      <a:pt x="71" y="338"/>
                    </a:lnTo>
                    <a:lnTo>
                      <a:pt x="65" y="338"/>
                    </a:lnTo>
                    <a:lnTo>
                      <a:pt x="65" y="348"/>
                    </a:lnTo>
                    <a:lnTo>
                      <a:pt x="58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2" y="386"/>
                    </a:lnTo>
                    <a:lnTo>
                      <a:pt x="45" y="395"/>
                    </a:lnTo>
                    <a:lnTo>
                      <a:pt x="39" y="414"/>
                    </a:lnTo>
                    <a:lnTo>
                      <a:pt x="26" y="433"/>
                    </a:lnTo>
                    <a:lnTo>
                      <a:pt x="19" y="442"/>
                    </a:lnTo>
                    <a:lnTo>
                      <a:pt x="13" y="452"/>
                    </a:lnTo>
                    <a:lnTo>
                      <a:pt x="0" y="461"/>
                    </a:lnTo>
                    <a:lnTo>
                      <a:pt x="6" y="452"/>
                    </a:lnTo>
                    <a:lnTo>
                      <a:pt x="13" y="442"/>
                    </a:lnTo>
                    <a:lnTo>
                      <a:pt x="19" y="433"/>
                    </a:lnTo>
                    <a:lnTo>
                      <a:pt x="19" y="414"/>
                    </a:lnTo>
                    <a:lnTo>
                      <a:pt x="26" y="404"/>
                    </a:lnTo>
                    <a:lnTo>
                      <a:pt x="26" y="395"/>
                    </a:lnTo>
                    <a:lnTo>
                      <a:pt x="26" y="386"/>
                    </a:lnTo>
                    <a:lnTo>
                      <a:pt x="32" y="376"/>
                    </a:lnTo>
                    <a:lnTo>
                      <a:pt x="32" y="358"/>
                    </a:lnTo>
                    <a:lnTo>
                      <a:pt x="32" y="338"/>
                    </a:lnTo>
                    <a:lnTo>
                      <a:pt x="32" y="329"/>
                    </a:lnTo>
                    <a:lnTo>
                      <a:pt x="32" y="310"/>
                    </a:lnTo>
                    <a:lnTo>
                      <a:pt x="32" y="291"/>
                    </a:lnTo>
                    <a:lnTo>
                      <a:pt x="32" y="282"/>
                    </a:lnTo>
                    <a:lnTo>
                      <a:pt x="32" y="273"/>
                    </a:lnTo>
                    <a:lnTo>
                      <a:pt x="32" y="254"/>
                    </a:lnTo>
                    <a:lnTo>
                      <a:pt x="32" y="245"/>
                    </a:lnTo>
                    <a:lnTo>
                      <a:pt x="32" y="235"/>
                    </a:lnTo>
                    <a:lnTo>
                      <a:pt x="39" y="225"/>
                    </a:lnTo>
                    <a:lnTo>
                      <a:pt x="39" y="216"/>
                    </a:lnTo>
                    <a:lnTo>
                      <a:pt x="45" y="207"/>
                    </a:lnTo>
                    <a:lnTo>
                      <a:pt x="45" y="197"/>
                    </a:lnTo>
                    <a:lnTo>
                      <a:pt x="52" y="188"/>
                    </a:lnTo>
                    <a:lnTo>
                      <a:pt x="52" y="179"/>
                    </a:lnTo>
                    <a:lnTo>
                      <a:pt x="52" y="169"/>
                    </a:lnTo>
                    <a:lnTo>
                      <a:pt x="52" y="160"/>
                    </a:lnTo>
                    <a:lnTo>
                      <a:pt x="52" y="150"/>
                    </a:lnTo>
                    <a:lnTo>
                      <a:pt x="45" y="141"/>
                    </a:lnTo>
                    <a:lnTo>
                      <a:pt x="39" y="13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32" y="84"/>
                    </a:lnTo>
                    <a:lnTo>
                      <a:pt x="39" y="75"/>
                    </a:lnTo>
                    <a:lnTo>
                      <a:pt x="39" y="66"/>
                    </a:lnTo>
                    <a:lnTo>
                      <a:pt x="45" y="66"/>
                    </a:lnTo>
                    <a:lnTo>
                      <a:pt x="45" y="56"/>
                    </a:lnTo>
                    <a:lnTo>
                      <a:pt x="52" y="56"/>
                    </a:lnTo>
                    <a:lnTo>
                      <a:pt x="58" y="46"/>
                    </a:lnTo>
                    <a:lnTo>
                      <a:pt x="65" y="46"/>
                    </a:lnTo>
                    <a:lnTo>
                      <a:pt x="65" y="37"/>
                    </a:lnTo>
                    <a:lnTo>
                      <a:pt x="71" y="28"/>
                    </a:lnTo>
                    <a:lnTo>
                      <a:pt x="71" y="18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18" y="9"/>
                    </a:lnTo>
                    <a:lnTo>
                      <a:pt x="98" y="28"/>
                    </a:lnTo>
                    <a:lnTo>
                      <a:pt x="105" y="28"/>
                    </a:lnTo>
                    <a:lnTo>
                      <a:pt x="105" y="18"/>
                    </a:lnTo>
                    <a:lnTo>
                      <a:pt x="111" y="18"/>
                    </a:lnTo>
                    <a:lnTo>
                      <a:pt x="118" y="9"/>
                    </a:lnTo>
                    <a:lnTo>
                      <a:pt x="124" y="9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9" name="Freeform 511"/>
              <p:cNvSpPr>
                <a:spLocks/>
              </p:cNvSpPr>
              <p:nvPr/>
            </p:nvSpPr>
            <p:spPr bwMode="auto">
              <a:xfrm>
                <a:off x="1023" y="1649"/>
                <a:ext cx="149" cy="49"/>
              </a:xfrm>
              <a:custGeom>
                <a:avLst/>
                <a:gdLst/>
                <a:ahLst/>
                <a:cxnLst>
                  <a:cxn ang="0">
                    <a:pos x="166" y="38"/>
                  </a:cxn>
                  <a:cxn ang="0">
                    <a:pos x="146" y="28"/>
                  </a:cxn>
                  <a:cxn ang="0">
                    <a:pos x="139" y="19"/>
                  </a:cxn>
                  <a:cxn ang="0">
                    <a:pos x="132" y="9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19" y="0"/>
                  </a:cxn>
                  <a:cxn ang="0">
                    <a:pos x="112" y="0"/>
                  </a:cxn>
                  <a:cxn ang="0">
                    <a:pos x="112" y="9"/>
                  </a:cxn>
                  <a:cxn ang="0">
                    <a:pos x="106" y="9"/>
                  </a:cxn>
                  <a:cxn ang="0">
                    <a:pos x="106" y="19"/>
                  </a:cxn>
                  <a:cxn ang="0">
                    <a:pos x="99" y="19"/>
                  </a:cxn>
                  <a:cxn ang="0">
                    <a:pos x="92" y="28"/>
                  </a:cxn>
                  <a:cxn ang="0">
                    <a:pos x="86" y="28"/>
                  </a:cxn>
                  <a:cxn ang="0">
                    <a:pos x="79" y="28"/>
                  </a:cxn>
                  <a:cxn ang="0">
                    <a:pos x="73" y="28"/>
                  </a:cxn>
                  <a:cxn ang="0">
                    <a:pos x="59" y="28"/>
                  </a:cxn>
                  <a:cxn ang="0">
                    <a:pos x="53" y="19"/>
                  </a:cxn>
                  <a:cxn ang="0">
                    <a:pos x="39" y="19"/>
                  </a:cxn>
                  <a:cxn ang="0">
                    <a:pos x="26" y="19"/>
                  </a:cxn>
                  <a:cxn ang="0">
                    <a:pos x="19" y="28"/>
                  </a:cxn>
                  <a:cxn ang="0">
                    <a:pos x="13" y="28"/>
                  </a:cxn>
                  <a:cxn ang="0">
                    <a:pos x="6" y="38"/>
                  </a:cxn>
                  <a:cxn ang="0">
                    <a:pos x="0" y="48"/>
                  </a:cxn>
                </a:cxnLst>
                <a:rect l="0" t="0" r="r" b="b"/>
                <a:pathLst>
                  <a:path w="167" h="49">
                    <a:moveTo>
                      <a:pt x="166" y="38"/>
                    </a:moveTo>
                    <a:lnTo>
                      <a:pt x="146" y="28"/>
                    </a:lnTo>
                    <a:lnTo>
                      <a:pt x="139" y="19"/>
                    </a:lnTo>
                    <a:lnTo>
                      <a:pt x="132" y="9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9" y="0"/>
                    </a:lnTo>
                    <a:lnTo>
                      <a:pt x="112" y="0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6" y="19"/>
                    </a:lnTo>
                    <a:lnTo>
                      <a:pt x="99" y="19"/>
                    </a:lnTo>
                    <a:lnTo>
                      <a:pt x="92" y="28"/>
                    </a:lnTo>
                    <a:lnTo>
                      <a:pt x="86" y="28"/>
                    </a:lnTo>
                    <a:lnTo>
                      <a:pt x="79" y="28"/>
                    </a:lnTo>
                    <a:lnTo>
                      <a:pt x="73" y="28"/>
                    </a:lnTo>
                    <a:lnTo>
                      <a:pt x="59" y="28"/>
                    </a:lnTo>
                    <a:lnTo>
                      <a:pt x="53" y="19"/>
                    </a:lnTo>
                    <a:lnTo>
                      <a:pt x="39" y="19"/>
                    </a:lnTo>
                    <a:lnTo>
                      <a:pt x="26" y="19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6" y="3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0" name="Freeform 512"/>
              <p:cNvSpPr>
                <a:spLocks/>
              </p:cNvSpPr>
              <p:nvPr/>
            </p:nvSpPr>
            <p:spPr bwMode="auto">
              <a:xfrm>
                <a:off x="1118" y="1677"/>
                <a:ext cx="78" cy="231"/>
              </a:xfrm>
              <a:custGeom>
                <a:avLst/>
                <a:gdLst/>
                <a:ahLst/>
                <a:cxnLst>
                  <a:cxn ang="0">
                    <a:pos x="87" y="230"/>
                  </a:cxn>
                  <a:cxn ang="0">
                    <a:pos x="87" y="210"/>
                  </a:cxn>
                  <a:cxn ang="0">
                    <a:pos x="87" y="192"/>
                  </a:cxn>
                  <a:cxn ang="0">
                    <a:pos x="87" y="182"/>
                  </a:cxn>
                  <a:cxn ang="0">
                    <a:pos x="87" y="172"/>
                  </a:cxn>
                  <a:cxn ang="0">
                    <a:pos x="87" y="163"/>
                  </a:cxn>
                  <a:cxn ang="0">
                    <a:pos x="87" y="153"/>
                  </a:cxn>
                  <a:cxn ang="0">
                    <a:pos x="87" y="143"/>
                  </a:cxn>
                  <a:cxn ang="0">
                    <a:pos x="87" y="133"/>
                  </a:cxn>
                  <a:cxn ang="0">
                    <a:pos x="80" y="124"/>
                  </a:cxn>
                  <a:cxn ang="0">
                    <a:pos x="80" y="115"/>
                  </a:cxn>
                  <a:cxn ang="0">
                    <a:pos x="73" y="105"/>
                  </a:cxn>
                  <a:cxn ang="0">
                    <a:pos x="73" y="96"/>
                  </a:cxn>
                  <a:cxn ang="0">
                    <a:pos x="53" y="66"/>
                  </a:cxn>
                  <a:cxn ang="0">
                    <a:pos x="33" y="29"/>
                  </a:cxn>
                  <a:cxn ang="0">
                    <a:pos x="20" y="19"/>
                  </a:cxn>
                  <a:cxn ang="0">
                    <a:pos x="13" y="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88" h="231">
                    <a:moveTo>
                      <a:pt x="87" y="230"/>
                    </a:moveTo>
                    <a:lnTo>
                      <a:pt x="87" y="210"/>
                    </a:lnTo>
                    <a:lnTo>
                      <a:pt x="87" y="192"/>
                    </a:lnTo>
                    <a:lnTo>
                      <a:pt x="87" y="182"/>
                    </a:lnTo>
                    <a:lnTo>
                      <a:pt x="87" y="172"/>
                    </a:lnTo>
                    <a:lnTo>
                      <a:pt x="87" y="163"/>
                    </a:lnTo>
                    <a:lnTo>
                      <a:pt x="87" y="153"/>
                    </a:lnTo>
                    <a:lnTo>
                      <a:pt x="87" y="143"/>
                    </a:lnTo>
                    <a:lnTo>
                      <a:pt x="87" y="133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5"/>
                    </a:lnTo>
                    <a:lnTo>
                      <a:pt x="73" y="96"/>
                    </a:lnTo>
                    <a:lnTo>
                      <a:pt x="53" y="66"/>
                    </a:lnTo>
                    <a:lnTo>
                      <a:pt x="33" y="29"/>
                    </a:lnTo>
                    <a:lnTo>
                      <a:pt x="20" y="1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1" name="Freeform 513"/>
              <p:cNvSpPr>
                <a:spLocks/>
              </p:cNvSpPr>
              <p:nvPr/>
            </p:nvSpPr>
            <p:spPr bwMode="auto">
              <a:xfrm>
                <a:off x="1017" y="1688"/>
                <a:ext cx="54" cy="344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53" y="9"/>
                  </a:cxn>
                  <a:cxn ang="0">
                    <a:pos x="46" y="19"/>
                  </a:cxn>
                  <a:cxn ang="0">
                    <a:pos x="46" y="28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76"/>
                  </a:cxn>
                  <a:cxn ang="0">
                    <a:pos x="53" y="85"/>
                  </a:cxn>
                  <a:cxn ang="0">
                    <a:pos x="53" y="95"/>
                  </a:cxn>
                  <a:cxn ang="0">
                    <a:pos x="53" y="104"/>
                  </a:cxn>
                  <a:cxn ang="0">
                    <a:pos x="53" y="114"/>
                  </a:cxn>
                  <a:cxn ang="0">
                    <a:pos x="53" y="123"/>
                  </a:cxn>
                  <a:cxn ang="0">
                    <a:pos x="53" y="133"/>
                  </a:cxn>
                  <a:cxn ang="0">
                    <a:pos x="46" y="142"/>
                  </a:cxn>
                  <a:cxn ang="0">
                    <a:pos x="46" y="162"/>
                  </a:cxn>
                  <a:cxn ang="0">
                    <a:pos x="40" y="180"/>
                  </a:cxn>
                  <a:cxn ang="0">
                    <a:pos x="40" y="200"/>
                  </a:cxn>
                  <a:cxn ang="0">
                    <a:pos x="33" y="219"/>
                  </a:cxn>
                  <a:cxn ang="0">
                    <a:pos x="33" y="228"/>
                  </a:cxn>
                  <a:cxn ang="0">
                    <a:pos x="26" y="238"/>
                  </a:cxn>
                  <a:cxn ang="0">
                    <a:pos x="26" y="247"/>
                  </a:cxn>
                  <a:cxn ang="0">
                    <a:pos x="20" y="247"/>
                  </a:cxn>
                  <a:cxn ang="0">
                    <a:pos x="20" y="257"/>
                  </a:cxn>
                  <a:cxn ang="0">
                    <a:pos x="20" y="266"/>
                  </a:cxn>
                  <a:cxn ang="0">
                    <a:pos x="20" y="276"/>
                  </a:cxn>
                  <a:cxn ang="0">
                    <a:pos x="0" y="343"/>
                  </a:cxn>
                </a:cxnLst>
                <a:rect l="0" t="0" r="r" b="b"/>
                <a:pathLst>
                  <a:path w="61" h="344">
                    <a:moveTo>
                      <a:pt x="60" y="0"/>
                    </a:moveTo>
                    <a:lnTo>
                      <a:pt x="53" y="0"/>
                    </a:lnTo>
                    <a:lnTo>
                      <a:pt x="53" y="9"/>
                    </a:lnTo>
                    <a:lnTo>
                      <a:pt x="46" y="19"/>
                    </a:lnTo>
                    <a:lnTo>
                      <a:pt x="46" y="28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95"/>
                    </a:lnTo>
                    <a:lnTo>
                      <a:pt x="53" y="104"/>
                    </a:lnTo>
                    <a:lnTo>
                      <a:pt x="53" y="114"/>
                    </a:lnTo>
                    <a:lnTo>
                      <a:pt x="53" y="123"/>
                    </a:lnTo>
                    <a:lnTo>
                      <a:pt x="53" y="133"/>
                    </a:lnTo>
                    <a:lnTo>
                      <a:pt x="46" y="142"/>
                    </a:lnTo>
                    <a:lnTo>
                      <a:pt x="46" y="162"/>
                    </a:lnTo>
                    <a:lnTo>
                      <a:pt x="40" y="180"/>
                    </a:lnTo>
                    <a:lnTo>
                      <a:pt x="40" y="200"/>
                    </a:lnTo>
                    <a:lnTo>
                      <a:pt x="33" y="219"/>
                    </a:lnTo>
                    <a:lnTo>
                      <a:pt x="33" y="228"/>
                    </a:lnTo>
                    <a:lnTo>
                      <a:pt x="26" y="238"/>
                    </a:lnTo>
                    <a:lnTo>
                      <a:pt x="26" y="247"/>
                    </a:lnTo>
                    <a:lnTo>
                      <a:pt x="20" y="247"/>
                    </a:lnTo>
                    <a:lnTo>
                      <a:pt x="20" y="257"/>
                    </a:lnTo>
                    <a:lnTo>
                      <a:pt x="20" y="266"/>
                    </a:lnTo>
                    <a:lnTo>
                      <a:pt x="20" y="276"/>
                    </a:lnTo>
                    <a:lnTo>
                      <a:pt x="0" y="343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2" name="Freeform 514"/>
              <p:cNvSpPr>
                <a:spLocks/>
              </p:cNvSpPr>
              <p:nvPr/>
            </p:nvSpPr>
            <p:spPr bwMode="auto">
              <a:xfrm>
                <a:off x="1304" y="1764"/>
                <a:ext cx="264" cy="471"/>
              </a:xfrm>
              <a:custGeom>
                <a:avLst/>
                <a:gdLst/>
                <a:ahLst/>
                <a:cxnLst>
                  <a:cxn ang="0">
                    <a:pos x="6" y="188"/>
                  </a:cxn>
                  <a:cxn ang="0">
                    <a:pos x="20" y="178"/>
                  </a:cxn>
                  <a:cxn ang="0">
                    <a:pos x="26" y="160"/>
                  </a:cxn>
                  <a:cxn ang="0">
                    <a:pos x="26" y="131"/>
                  </a:cxn>
                  <a:cxn ang="0">
                    <a:pos x="26" y="84"/>
                  </a:cxn>
                  <a:cxn ang="0">
                    <a:pos x="33" y="56"/>
                  </a:cxn>
                  <a:cxn ang="0">
                    <a:pos x="46" y="28"/>
                  </a:cxn>
                  <a:cxn ang="0">
                    <a:pos x="65" y="9"/>
                  </a:cxn>
                  <a:cxn ang="0">
                    <a:pos x="78" y="0"/>
                  </a:cxn>
                  <a:cxn ang="0">
                    <a:pos x="98" y="0"/>
                  </a:cxn>
                  <a:cxn ang="0">
                    <a:pos x="118" y="9"/>
                  </a:cxn>
                  <a:cxn ang="0">
                    <a:pos x="138" y="28"/>
                  </a:cxn>
                  <a:cxn ang="0">
                    <a:pos x="144" y="46"/>
                  </a:cxn>
                  <a:cxn ang="0">
                    <a:pos x="157" y="65"/>
                  </a:cxn>
                  <a:cxn ang="0">
                    <a:pos x="164" y="94"/>
                  </a:cxn>
                  <a:cxn ang="0">
                    <a:pos x="170" y="131"/>
                  </a:cxn>
                  <a:cxn ang="0">
                    <a:pos x="177" y="169"/>
                  </a:cxn>
                  <a:cxn ang="0">
                    <a:pos x="190" y="188"/>
                  </a:cxn>
                  <a:cxn ang="0">
                    <a:pos x="204" y="206"/>
                  </a:cxn>
                  <a:cxn ang="0">
                    <a:pos x="217" y="235"/>
                  </a:cxn>
                  <a:cxn ang="0">
                    <a:pos x="217" y="263"/>
                  </a:cxn>
                  <a:cxn ang="0">
                    <a:pos x="223" y="300"/>
                  </a:cxn>
                  <a:cxn ang="0">
                    <a:pos x="230" y="338"/>
                  </a:cxn>
                  <a:cxn ang="0">
                    <a:pos x="243" y="385"/>
                  </a:cxn>
                  <a:cxn ang="0">
                    <a:pos x="249" y="413"/>
                  </a:cxn>
                  <a:cxn ang="0">
                    <a:pos x="269" y="441"/>
                  </a:cxn>
                  <a:cxn ang="0">
                    <a:pos x="289" y="470"/>
                  </a:cxn>
                  <a:cxn ang="0">
                    <a:pos x="282" y="470"/>
                  </a:cxn>
                  <a:cxn ang="0">
                    <a:pos x="256" y="441"/>
                  </a:cxn>
                  <a:cxn ang="0">
                    <a:pos x="223" y="404"/>
                  </a:cxn>
                  <a:cxn ang="0">
                    <a:pos x="197" y="366"/>
                  </a:cxn>
                  <a:cxn ang="0">
                    <a:pos x="183" y="338"/>
                  </a:cxn>
                  <a:cxn ang="0">
                    <a:pos x="170" y="309"/>
                  </a:cxn>
                  <a:cxn ang="0">
                    <a:pos x="164" y="281"/>
                  </a:cxn>
                  <a:cxn ang="0">
                    <a:pos x="164" y="253"/>
                  </a:cxn>
                  <a:cxn ang="0">
                    <a:pos x="157" y="225"/>
                  </a:cxn>
                  <a:cxn ang="0">
                    <a:pos x="144" y="216"/>
                  </a:cxn>
                  <a:cxn ang="0">
                    <a:pos x="125" y="197"/>
                  </a:cxn>
                  <a:cxn ang="0">
                    <a:pos x="98" y="160"/>
                  </a:cxn>
                  <a:cxn ang="0">
                    <a:pos x="85" y="122"/>
                  </a:cxn>
                  <a:cxn ang="0">
                    <a:pos x="65" y="112"/>
                  </a:cxn>
                  <a:cxn ang="0">
                    <a:pos x="52" y="122"/>
                  </a:cxn>
                  <a:cxn ang="0">
                    <a:pos x="33" y="140"/>
                  </a:cxn>
                  <a:cxn ang="0">
                    <a:pos x="26" y="169"/>
                  </a:cxn>
                  <a:cxn ang="0">
                    <a:pos x="6" y="188"/>
                  </a:cxn>
                </a:cxnLst>
                <a:rect l="0" t="0" r="r" b="b"/>
                <a:pathLst>
                  <a:path w="297" h="471">
                    <a:moveTo>
                      <a:pt x="0" y="188"/>
                    </a:moveTo>
                    <a:lnTo>
                      <a:pt x="0" y="188"/>
                    </a:lnTo>
                    <a:lnTo>
                      <a:pt x="6" y="188"/>
                    </a:lnTo>
                    <a:lnTo>
                      <a:pt x="13" y="188"/>
                    </a:lnTo>
                    <a:lnTo>
                      <a:pt x="13" y="178"/>
                    </a:lnTo>
                    <a:lnTo>
                      <a:pt x="20" y="178"/>
                    </a:lnTo>
                    <a:lnTo>
                      <a:pt x="20" y="169"/>
                    </a:lnTo>
                    <a:lnTo>
                      <a:pt x="20" y="160"/>
                    </a:lnTo>
                    <a:lnTo>
                      <a:pt x="26" y="160"/>
                    </a:lnTo>
                    <a:lnTo>
                      <a:pt x="26" y="150"/>
                    </a:lnTo>
                    <a:lnTo>
                      <a:pt x="26" y="140"/>
                    </a:lnTo>
                    <a:lnTo>
                      <a:pt x="26" y="131"/>
                    </a:lnTo>
                    <a:lnTo>
                      <a:pt x="26" y="122"/>
                    </a:lnTo>
                    <a:lnTo>
                      <a:pt x="20" y="103"/>
                    </a:lnTo>
                    <a:lnTo>
                      <a:pt x="26" y="84"/>
                    </a:lnTo>
                    <a:lnTo>
                      <a:pt x="26" y="74"/>
                    </a:lnTo>
                    <a:lnTo>
                      <a:pt x="26" y="65"/>
                    </a:lnTo>
                    <a:lnTo>
                      <a:pt x="33" y="56"/>
                    </a:lnTo>
                    <a:lnTo>
                      <a:pt x="33" y="46"/>
                    </a:lnTo>
                    <a:lnTo>
                      <a:pt x="39" y="37"/>
                    </a:lnTo>
                    <a:lnTo>
                      <a:pt x="46" y="28"/>
                    </a:lnTo>
                    <a:lnTo>
                      <a:pt x="52" y="18"/>
                    </a:lnTo>
                    <a:lnTo>
                      <a:pt x="59" y="9"/>
                    </a:lnTo>
                    <a:lnTo>
                      <a:pt x="65" y="9"/>
                    </a:lnTo>
                    <a:lnTo>
                      <a:pt x="72" y="9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9"/>
                    </a:lnTo>
                    <a:lnTo>
                      <a:pt x="112" y="9"/>
                    </a:lnTo>
                    <a:lnTo>
                      <a:pt x="118" y="9"/>
                    </a:lnTo>
                    <a:lnTo>
                      <a:pt x="125" y="18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38" y="37"/>
                    </a:lnTo>
                    <a:lnTo>
                      <a:pt x="144" y="37"/>
                    </a:lnTo>
                    <a:lnTo>
                      <a:pt x="144" y="46"/>
                    </a:lnTo>
                    <a:lnTo>
                      <a:pt x="151" y="46"/>
                    </a:lnTo>
                    <a:lnTo>
                      <a:pt x="151" y="56"/>
                    </a:lnTo>
                    <a:lnTo>
                      <a:pt x="157" y="65"/>
                    </a:lnTo>
                    <a:lnTo>
                      <a:pt x="157" y="74"/>
                    </a:lnTo>
                    <a:lnTo>
                      <a:pt x="164" y="84"/>
                    </a:lnTo>
                    <a:lnTo>
                      <a:pt x="164" y="94"/>
                    </a:lnTo>
                    <a:lnTo>
                      <a:pt x="164" y="112"/>
                    </a:lnTo>
                    <a:lnTo>
                      <a:pt x="170" y="122"/>
                    </a:lnTo>
                    <a:lnTo>
                      <a:pt x="170" y="131"/>
                    </a:lnTo>
                    <a:lnTo>
                      <a:pt x="170" y="150"/>
                    </a:lnTo>
                    <a:lnTo>
                      <a:pt x="177" y="160"/>
                    </a:lnTo>
                    <a:lnTo>
                      <a:pt x="177" y="169"/>
                    </a:lnTo>
                    <a:lnTo>
                      <a:pt x="183" y="178"/>
                    </a:lnTo>
                    <a:lnTo>
                      <a:pt x="190" y="178"/>
                    </a:lnTo>
                    <a:lnTo>
                      <a:pt x="190" y="188"/>
                    </a:lnTo>
                    <a:lnTo>
                      <a:pt x="197" y="188"/>
                    </a:lnTo>
                    <a:lnTo>
                      <a:pt x="204" y="197"/>
                    </a:lnTo>
                    <a:lnTo>
                      <a:pt x="204" y="206"/>
                    </a:lnTo>
                    <a:lnTo>
                      <a:pt x="210" y="216"/>
                    </a:lnTo>
                    <a:lnTo>
                      <a:pt x="210" y="225"/>
                    </a:lnTo>
                    <a:lnTo>
                      <a:pt x="217" y="235"/>
                    </a:lnTo>
                    <a:lnTo>
                      <a:pt x="217" y="244"/>
                    </a:lnTo>
                    <a:lnTo>
                      <a:pt x="217" y="253"/>
                    </a:lnTo>
                    <a:lnTo>
                      <a:pt x="217" y="263"/>
                    </a:lnTo>
                    <a:lnTo>
                      <a:pt x="223" y="281"/>
                    </a:lnTo>
                    <a:lnTo>
                      <a:pt x="223" y="291"/>
                    </a:lnTo>
                    <a:lnTo>
                      <a:pt x="223" y="300"/>
                    </a:lnTo>
                    <a:lnTo>
                      <a:pt x="223" y="319"/>
                    </a:lnTo>
                    <a:lnTo>
                      <a:pt x="223" y="329"/>
                    </a:lnTo>
                    <a:lnTo>
                      <a:pt x="230" y="338"/>
                    </a:lnTo>
                    <a:lnTo>
                      <a:pt x="230" y="347"/>
                    </a:lnTo>
                    <a:lnTo>
                      <a:pt x="236" y="366"/>
                    </a:lnTo>
                    <a:lnTo>
                      <a:pt x="243" y="385"/>
                    </a:lnTo>
                    <a:lnTo>
                      <a:pt x="243" y="395"/>
                    </a:lnTo>
                    <a:lnTo>
                      <a:pt x="249" y="404"/>
                    </a:lnTo>
                    <a:lnTo>
                      <a:pt x="249" y="413"/>
                    </a:lnTo>
                    <a:lnTo>
                      <a:pt x="256" y="423"/>
                    </a:lnTo>
                    <a:lnTo>
                      <a:pt x="262" y="432"/>
                    </a:lnTo>
                    <a:lnTo>
                      <a:pt x="269" y="441"/>
                    </a:lnTo>
                    <a:lnTo>
                      <a:pt x="275" y="451"/>
                    </a:lnTo>
                    <a:lnTo>
                      <a:pt x="282" y="460"/>
                    </a:lnTo>
                    <a:lnTo>
                      <a:pt x="289" y="470"/>
                    </a:lnTo>
                    <a:lnTo>
                      <a:pt x="296" y="470"/>
                    </a:lnTo>
                    <a:lnTo>
                      <a:pt x="289" y="470"/>
                    </a:lnTo>
                    <a:lnTo>
                      <a:pt x="282" y="470"/>
                    </a:lnTo>
                    <a:lnTo>
                      <a:pt x="269" y="460"/>
                    </a:lnTo>
                    <a:lnTo>
                      <a:pt x="262" y="451"/>
                    </a:lnTo>
                    <a:lnTo>
                      <a:pt x="256" y="441"/>
                    </a:lnTo>
                    <a:lnTo>
                      <a:pt x="243" y="432"/>
                    </a:lnTo>
                    <a:lnTo>
                      <a:pt x="230" y="413"/>
                    </a:lnTo>
                    <a:lnTo>
                      <a:pt x="223" y="404"/>
                    </a:lnTo>
                    <a:lnTo>
                      <a:pt x="210" y="385"/>
                    </a:lnTo>
                    <a:lnTo>
                      <a:pt x="204" y="375"/>
                    </a:lnTo>
                    <a:lnTo>
                      <a:pt x="197" y="366"/>
                    </a:lnTo>
                    <a:lnTo>
                      <a:pt x="197" y="357"/>
                    </a:lnTo>
                    <a:lnTo>
                      <a:pt x="190" y="347"/>
                    </a:lnTo>
                    <a:lnTo>
                      <a:pt x="183" y="338"/>
                    </a:lnTo>
                    <a:lnTo>
                      <a:pt x="177" y="329"/>
                    </a:lnTo>
                    <a:lnTo>
                      <a:pt x="177" y="319"/>
                    </a:lnTo>
                    <a:lnTo>
                      <a:pt x="170" y="309"/>
                    </a:lnTo>
                    <a:lnTo>
                      <a:pt x="170" y="300"/>
                    </a:lnTo>
                    <a:lnTo>
                      <a:pt x="170" y="291"/>
                    </a:lnTo>
                    <a:lnTo>
                      <a:pt x="164" y="281"/>
                    </a:lnTo>
                    <a:lnTo>
                      <a:pt x="164" y="272"/>
                    </a:lnTo>
                    <a:lnTo>
                      <a:pt x="164" y="263"/>
                    </a:lnTo>
                    <a:lnTo>
                      <a:pt x="164" y="253"/>
                    </a:lnTo>
                    <a:lnTo>
                      <a:pt x="164" y="244"/>
                    </a:lnTo>
                    <a:lnTo>
                      <a:pt x="157" y="235"/>
                    </a:lnTo>
                    <a:lnTo>
                      <a:pt x="157" y="225"/>
                    </a:lnTo>
                    <a:lnTo>
                      <a:pt x="151" y="225"/>
                    </a:lnTo>
                    <a:lnTo>
                      <a:pt x="151" y="216"/>
                    </a:lnTo>
                    <a:lnTo>
                      <a:pt x="144" y="216"/>
                    </a:lnTo>
                    <a:lnTo>
                      <a:pt x="138" y="216"/>
                    </a:lnTo>
                    <a:lnTo>
                      <a:pt x="131" y="206"/>
                    </a:lnTo>
                    <a:lnTo>
                      <a:pt x="125" y="197"/>
                    </a:lnTo>
                    <a:lnTo>
                      <a:pt x="118" y="188"/>
                    </a:lnTo>
                    <a:lnTo>
                      <a:pt x="112" y="178"/>
                    </a:lnTo>
                    <a:lnTo>
                      <a:pt x="98" y="160"/>
                    </a:lnTo>
                    <a:lnTo>
                      <a:pt x="91" y="131"/>
                    </a:lnTo>
                    <a:lnTo>
                      <a:pt x="85" y="131"/>
                    </a:lnTo>
                    <a:lnTo>
                      <a:pt x="85" y="122"/>
                    </a:lnTo>
                    <a:lnTo>
                      <a:pt x="78" y="122"/>
                    </a:lnTo>
                    <a:lnTo>
                      <a:pt x="72" y="112"/>
                    </a:lnTo>
                    <a:lnTo>
                      <a:pt x="65" y="112"/>
                    </a:lnTo>
                    <a:lnTo>
                      <a:pt x="59" y="112"/>
                    </a:lnTo>
                    <a:lnTo>
                      <a:pt x="52" y="112"/>
                    </a:lnTo>
                    <a:lnTo>
                      <a:pt x="52" y="122"/>
                    </a:lnTo>
                    <a:lnTo>
                      <a:pt x="46" y="122"/>
                    </a:lnTo>
                    <a:lnTo>
                      <a:pt x="39" y="131"/>
                    </a:lnTo>
                    <a:lnTo>
                      <a:pt x="33" y="140"/>
                    </a:lnTo>
                    <a:lnTo>
                      <a:pt x="33" y="150"/>
                    </a:lnTo>
                    <a:lnTo>
                      <a:pt x="33" y="160"/>
                    </a:lnTo>
                    <a:lnTo>
                      <a:pt x="26" y="169"/>
                    </a:lnTo>
                    <a:lnTo>
                      <a:pt x="20" y="178"/>
                    </a:lnTo>
                    <a:lnTo>
                      <a:pt x="13" y="188"/>
                    </a:lnTo>
                    <a:lnTo>
                      <a:pt x="6" y="188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3" name="Freeform 515"/>
              <p:cNvSpPr>
                <a:spLocks/>
              </p:cNvSpPr>
              <p:nvPr/>
            </p:nvSpPr>
            <p:spPr bwMode="auto">
              <a:xfrm>
                <a:off x="1250" y="1820"/>
                <a:ext cx="85" cy="129"/>
              </a:xfrm>
              <a:custGeom>
                <a:avLst/>
                <a:gdLst/>
                <a:ahLst/>
                <a:cxnLst>
                  <a:cxn ang="0">
                    <a:pos x="95" y="8"/>
                  </a:cxn>
                  <a:cxn ang="0">
                    <a:pos x="95" y="8"/>
                  </a:cxn>
                  <a:cxn ang="0">
                    <a:pos x="88" y="8"/>
                  </a:cxn>
                  <a:cxn ang="0">
                    <a:pos x="81" y="8"/>
                  </a:cxn>
                  <a:cxn ang="0">
                    <a:pos x="81" y="0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38" y="8"/>
                  </a:cxn>
                  <a:cxn ang="0">
                    <a:pos x="31" y="8"/>
                  </a:cxn>
                  <a:cxn ang="0">
                    <a:pos x="25" y="17"/>
                  </a:cxn>
                  <a:cxn ang="0">
                    <a:pos x="19" y="17"/>
                  </a:cxn>
                  <a:cxn ang="0">
                    <a:pos x="19" y="27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6" y="54"/>
                  </a:cxn>
                  <a:cxn ang="0">
                    <a:pos x="6" y="64"/>
                  </a:cxn>
                  <a:cxn ang="0">
                    <a:pos x="6" y="82"/>
                  </a:cxn>
                  <a:cxn ang="0">
                    <a:pos x="0" y="100"/>
                  </a:cxn>
                  <a:cxn ang="0">
                    <a:pos x="0" y="128"/>
                  </a:cxn>
                  <a:cxn ang="0">
                    <a:pos x="95" y="8"/>
                  </a:cxn>
                </a:cxnLst>
                <a:rect l="0" t="0" r="r" b="b"/>
                <a:pathLst>
                  <a:path w="96" h="129">
                    <a:moveTo>
                      <a:pt x="95" y="8"/>
                    </a:moveTo>
                    <a:lnTo>
                      <a:pt x="95" y="8"/>
                    </a:lnTo>
                    <a:lnTo>
                      <a:pt x="88" y="8"/>
                    </a:lnTo>
                    <a:lnTo>
                      <a:pt x="81" y="8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9" y="17"/>
                    </a:lnTo>
                    <a:lnTo>
                      <a:pt x="19" y="27"/>
                    </a:lnTo>
                    <a:lnTo>
                      <a:pt x="13" y="36"/>
                    </a:lnTo>
                    <a:lnTo>
                      <a:pt x="13" y="45"/>
                    </a:lnTo>
                    <a:lnTo>
                      <a:pt x="6" y="54"/>
                    </a:lnTo>
                    <a:lnTo>
                      <a:pt x="6" y="64"/>
                    </a:lnTo>
                    <a:lnTo>
                      <a:pt x="6" y="82"/>
                    </a:lnTo>
                    <a:lnTo>
                      <a:pt x="0" y="100"/>
                    </a:lnTo>
                    <a:lnTo>
                      <a:pt x="0" y="128"/>
                    </a:lnTo>
                    <a:lnTo>
                      <a:pt x="95" y="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4" name="Freeform 516"/>
              <p:cNvSpPr>
                <a:spLocks/>
              </p:cNvSpPr>
              <p:nvPr/>
            </p:nvSpPr>
            <p:spPr bwMode="auto">
              <a:xfrm>
                <a:off x="1190" y="1849"/>
                <a:ext cx="134" cy="309"/>
              </a:xfrm>
              <a:custGeom>
                <a:avLst/>
                <a:gdLst/>
                <a:ahLst/>
                <a:cxnLst>
                  <a:cxn ang="0">
                    <a:pos x="6" y="308"/>
                  </a:cxn>
                  <a:cxn ang="0">
                    <a:pos x="13" y="298"/>
                  </a:cxn>
                  <a:cxn ang="0">
                    <a:pos x="26" y="289"/>
                  </a:cxn>
                  <a:cxn ang="0">
                    <a:pos x="45" y="270"/>
                  </a:cxn>
                  <a:cxn ang="0">
                    <a:pos x="64" y="252"/>
                  </a:cxn>
                  <a:cxn ang="0">
                    <a:pos x="77" y="233"/>
                  </a:cxn>
                  <a:cxn ang="0">
                    <a:pos x="84" y="214"/>
                  </a:cxn>
                  <a:cxn ang="0">
                    <a:pos x="97" y="186"/>
                  </a:cxn>
                  <a:cxn ang="0">
                    <a:pos x="97" y="168"/>
                  </a:cxn>
                  <a:cxn ang="0">
                    <a:pos x="103" y="149"/>
                  </a:cxn>
                  <a:cxn ang="0">
                    <a:pos x="103" y="130"/>
                  </a:cxn>
                  <a:cxn ang="0">
                    <a:pos x="116" y="112"/>
                  </a:cxn>
                  <a:cxn ang="0">
                    <a:pos x="129" y="112"/>
                  </a:cxn>
                  <a:cxn ang="0">
                    <a:pos x="135" y="102"/>
                  </a:cxn>
                  <a:cxn ang="0">
                    <a:pos x="142" y="93"/>
                  </a:cxn>
                  <a:cxn ang="0">
                    <a:pos x="142" y="74"/>
                  </a:cxn>
                  <a:cxn ang="0">
                    <a:pos x="149" y="65"/>
                  </a:cxn>
                  <a:cxn ang="0">
                    <a:pos x="149" y="46"/>
                  </a:cxn>
                  <a:cxn ang="0">
                    <a:pos x="149" y="28"/>
                  </a:cxn>
                  <a:cxn ang="0">
                    <a:pos x="142" y="9"/>
                  </a:cxn>
                  <a:cxn ang="0">
                    <a:pos x="149" y="0"/>
                  </a:cxn>
                  <a:cxn ang="0">
                    <a:pos x="129" y="18"/>
                  </a:cxn>
                  <a:cxn ang="0">
                    <a:pos x="103" y="46"/>
                  </a:cxn>
                  <a:cxn ang="0">
                    <a:pos x="71" y="93"/>
                  </a:cxn>
                  <a:cxn ang="0">
                    <a:pos x="58" y="121"/>
                  </a:cxn>
                  <a:cxn ang="0">
                    <a:pos x="38" y="130"/>
                  </a:cxn>
                  <a:cxn ang="0">
                    <a:pos x="26" y="149"/>
                  </a:cxn>
                  <a:cxn ang="0">
                    <a:pos x="13" y="168"/>
                  </a:cxn>
                  <a:cxn ang="0">
                    <a:pos x="6" y="186"/>
                  </a:cxn>
                  <a:cxn ang="0">
                    <a:pos x="0" y="214"/>
                  </a:cxn>
                  <a:cxn ang="0">
                    <a:pos x="0" y="233"/>
                  </a:cxn>
                  <a:cxn ang="0">
                    <a:pos x="0" y="261"/>
                  </a:cxn>
                  <a:cxn ang="0">
                    <a:pos x="0" y="279"/>
                  </a:cxn>
                  <a:cxn ang="0">
                    <a:pos x="6" y="308"/>
                  </a:cxn>
                </a:cxnLst>
                <a:rect l="0" t="0" r="r" b="b"/>
                <a:pathLst>
                  <a:path w="150" h="309">
                    <a:moveTo>
                      <a:pt x="6" y="308"/>
                    </a:moveTo>
                    <a:lnTo>
                      <a:pt x="6" y="308"/>
                    </a:lnTo>
                    <a:lnTo>
                      <a:pt x="6" y="298"/>
                    </a:lnTo>
                    <a:lnTo>
                      <a:pt x="13" y="298"/>
                    </a:lnTo>
                    <a:lnTo>
                      <a:pt x="19" y="289"/>
                    </a:lnTo>
                    <a:lnTo>
                      <a:pt x="26" y="289"/>
                    </a:lnTo>
                    <a:lnTo>
                      <a:pt x="38" y="279"/>
                    </a:lnTo>
                    <a:lnTo>
                      <a:pt x="45" y="270"/>
                    </a:lnTo>
                    <a:lnTo>
                      <a:pt x="51" y="261"/>
                    </a:lnTo>
                    <a:lnTo>
                      <a:pt x="64" y="252"/>
                    </a:lnTo>
                    <a:lnTo>
                      <a:pt x="71" y="242"/>
                    </a:lnTo>
                    <a:lnTo>
                      <a:pt x="77" y="233"/>
                    </a:lnTo>
                    <a:lnTo>
                      <a:pt x="84" y="223"/>
                    </a:lnTo>
                    <a:lnTo>
                      <a:pt x="84" y="214"/>
                    </a:lnTo>
                    <a:lnTo>
                      <a:pt x="90" y="205"/>
                    </a:lnTo>
                    <a:lnTo>
                      <a:pt x="97" y="186"/>
                    </a:lnTo>
                    <a:lnTo>
                      <a:pt x="97" y="177"/>
                    </a:lnTo>
                    <a:lnTo>
                      <a:pt x="97" y="168"/>
                    </a:lnTo>
                    <a:lnTo>
                      <a:pt x="97" y="158"/>
                    </a:lnTo>
                    <a:lnTo>
                      <a:pt x="103" y="149"/>
                    </a:lnTo>
                    <a:lnTo>
                      <a:pt x="103" y="139"/>
                    </a:lnTo>
                    <a:lnTo>
                      <a:pt x="103" y="130"/>
                    </a:lnTo>
                    <a:lnTo>
                      <a:pt x="110" y="121"/>
                    </a:lnTo>
                    <a:lnTo>
                      <a:pt x="116" y="112"/>
                    </a:lnTo>
                    <a:lnTo>
                      <a:pt x="122" y="112"/>
                    </a:lnTo>
                    <a:lnTo>
                      <a:pt x="129" y="112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5" y="93"/>
                    </a:lnTo>
                    <a:lnTo>
                      <a:pt x="142" y="93"/>
                    </a:lnTo>
                    <a:lnTo>
                      <a:pt x="142" y="84"/>
                    </a:lnTo>
                    <a:lnTo>
                      <a:pt x="142" y="74"/>
                    </a:lnTo>
                    <a:lnTo>
                      <a:pt x="149" y="74"/>
                    </a:lnTo>
                    <a:lnTo>
                      <a:pt x="149" y="65"/>
                    </a:lnTo>
                    <a:lnTo>
                      <a:pt x="149" y="55"/>
                    </a:lnTo>
                    <a:lnTo>
                      <a:pt x="149" y="46"/>
                    </a:lnTo>
                    <a:lnTo>
                      <a:pt x="149" y="37"/>
                    </a:lnTo>
                    <a:lnTo>
                      <a:pt x="149" y="28"/>
                    </a:lnTo>
                    <a:lnTo>
                      <a:pt x="142" y="18"/>
                    </a:lnTo>
                    <a:lnTo>
                      <a:pt x="142" y="9"/>
                    </a:lnTo>
                    <a:lnTo>
                      <a:pt x="149" y="9"/>
                    </a:lnTo>
                    <a:lnTo>
                      <a:pt x="149" y="0"/>
                    </a:lnTo>
                    <a:lnTo>
                      <a:pt x="142" y="9"/>
                    </a:lnTo>
                    <a:lnTo>
                      <a:pt x="129" y="18"/>
                    </a:lnTo>
                    <a:lnTo>
                      <a:pt x="116" y="37"/>
                    </a:lnTo>
                    <a:lnTo>
                      <a:pt x="103" y="46"/>
                    </a:lnTo>
                    <a:lnTo>
                      <a:pt x="90" y="74"/>
                    </a:lnTo>
                    <a:lnTo>
                      <a:pt x="71" y="93"/>
                    </a:lnTo>
                    <a:lnTo>
                      <a:pt x="64" y="102"/>
                    </a:lnTo>
                    <a:lnTo>
                      <a:pt x="58" y="121"/>
                    </a:lnTo>
                    <a:lnTo>
                      <a:pt x="45" y="130"/>
                    </a:lnTo>
                    <a:lnTo>
                      <a:pt x="38" y="130"/>
                    </a:lnTo>
                    <a:lnTo>
                      <a:pt x="32" y="139"/>
                    </a:lnTo>
                    <a:lnTo>
                      <a:pt x="26" y="149"/>
                    </a:lnTo>
                    <a:lnTo>
                      <a:pt x="19" y="158"/>
                    </a:lnTo>
                    <a:lnTo>
                      <a:pt x="13" y="168"/>
                    </a:lnTo>
                    <a:lnTo>
                      <a:pt x="13" y="177"/>
                    </a:lnTo>
                    <a:lnTo>
                      <a:pt x="6" y="186"/>
                    </a:lnTo>
                    <a:lnTo>
                      <a:pt x="0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0" y="242"/>
                    </a:lnTo>
                    <a:lnTo>
                      <a:pt x="0" y="261"/>
                    </a:lnTo>
                    <a:lnTo>
                      <a:pt x="0" y="270"/>
                    </a:lnTo>
                    <a:lnTo>
                      <a:pt x="0" y="279"/>
                    </a:lnTo>
                    <a:lnTo>
                      <a:pt x="6" y="289"/>
                    </a:lnTo>
                    <a:lnTo>
                      <a:pt x="6" y="308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5" name="Freeform 517"/>
              <p:cNvSpPr>
                <a:spLocks/>
              </p:cNvSpPr>
              <p:nvPr/>
            </p:nvSpPr>
            <p:spPr bwMode="auto">
              <a:xfrm>
                <a:off x="1296" y="1848"/>
                <a:ext cx="27" cy="108"/>
              </a:xfrm>
              <a:custGeom>
                <a:avLst/>
                <a:gdLst/>
                <a:ahLst/>
                <a:cxnLst>
                  <a:cxn ang="0">
                    <a:pos x="11" y="107"/>
                  </a:cxn>
                  <a:cxn ang="0">
                    <a:pos x="11" y="107"/>
                  </a:cxn>
                  <a:cxn ang="0">
                    <a:pos x="11" y="98"/>
                  </a:cxn>
                  <a:cxn ang="0">
                    <a:pos x="17" y="98"/>
                  </a:cxn>
                  <a:cxn ang="0">
                    <a:pos x="17" y="89"/>
                  </a:cxn>
                  <a:cxn ang="0">
                    <a:pos x="23" y="89"/>
                  </a:cxn>
                  <a:cxn ang="0">
                    <a:pos x="23" y="80"/>
                  </a:cxn>
                  <a:cxn ang="0">
                    <a:pos x="23" y="71"/>
                  </a:cxn>
                  <a:cxn ang="0">
                    <a:pos x="29" y="71"/>
                  </a:cxn>
                  <a:cxn ang="0">
                    <a:pos x="29" y="62"/>
                  </a:cxn>
                  <a:cxn ang="0">
                    <a:pos x="29" y="53"/>
                  </a:cxn>
                  <a:cxn ang="0">
                    <a:pos x="29" y="44"/>
                  </a:cxn>
                  <a:cxn ang="0">
                    <a:pos x="29" y="35"/>
                  </a:cxn>
                  <a:cxn ang="0">
                    <a:pos x="29" y="26"/>
                  </a:cxn>
                  <a:cxn ang="0">
                    <a:pos x="23" y="17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11" y="1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1"/>
                  </a:cxn>
                  <a:cxn ang="0">
                    <a:pos x="0" y="80"/>
                  </a:cxn>
                  <a:cxn ang="0">
                    <a:pos x="0" y="89"/>
                  </a:cxn>
                  <a:cxn ang="0">
                    <a:pos x="5" y="89"/>
                  </a:cxn>
                  <a:cxn ang="0">
                    <a:pos x="5" y="98"/>
                  </a:cxn>
                  <a:cxn ang="0">
                    <a:pos x="11" y="107"/>
                  </a:cxn>
                </a:cxnLst>
                <a:rect l="0" t="0" r="r" b="b"/>
                <a:pathLst>
                  <a:path w="30" h="108">
                    <a:moveTo>
                      <a:pt x="11" y="107"/>
                    </a:moveTo>
                    <a:lnTo>
                      <a:pt x="11" y="107"/>
                    </a:lnTo>
                    <a:lnTo>
                      <a:pt x="11" y="98"/>
                    </a:lnTo>
                    <a:lnTo>
                      <a:pt x="17" y="98"/>
                    </a:lnTo>
                    <a:lnTo>
                      <a:pt x="17" y="89"/>
                    </a:lnTo>
                    <a:lnTo>
                      <a:pt x="23" y="89"/>
                    </a:lnTo>
                    <a:lnTo>
                      <a:pt x="23" y="80"/>
                    </a:lnTo>
                    <a:lnTo>
                      <a:pt x="23" y="71"/>
                    </a:lnTo>
                    <a:lnTo>
                      <a:pt x="29" y="71"/>
                    </a:lnTo>
                    <a:lnTo>
                      <a:pt x="29" y="62"/>
                    </a:lnTo>
                    <a:lnTo>
                      <a:pt x="29" y="53"/>
                    </a:lnTo>
                    <a:lnTo>
                      <a:pt x="29" y="44"/>
                    </a:lnTo>
                    <a:lnTo>
                      <a:pt x="29" y="35"/>
                    </a:lnTo>
                    <a:lnTo>
                      <a:pt x="29" y="26"/>
                    </a:lnTo>
                    <a:lnTo>
                      <a:pt x="23" y="17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8"/>
                    </a:lnTo>
                    <a:lnTo>
                      <a:pt x="11" y="107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Freeform 518"/>
              <p:cNvSpPr>
                <a:spLocks/>
              </p:cNvSpPr>
              <p:nvPr/>
            </p:nvSpPr>
            <p:spPr bwMode="auto">
              <a:xfrm>
                <a:off x="1148" y="2191"/>
                <a:ext cx="449" cy="569"/>
              </a:xfrm>
              <a:custGeom>
                <a:avLst/>
                <a:gdLst/>
                <a:ahLst/>
                <a:cxnLst>
                  <a:cxn ang="0">
                    <a:pos x="46" y="170"/>
                  </a:cxn>
                  <a:cxn ang="0">
                    <a:pos x="39" y="151"/>
                  </a:cxn>
                  <a:cxn ang="0">
                    <a:pos x="33" y="132"/>
                  </a:cxn>
                  <a:cxn ang="0">
                    <a:pos x="13" y="122"/>
                  </a:cxn>
                  <a:cxn ang="0">
                    <a:pos x="0" y="104"/>
                  </a:cxn>
                  <a:cxn ang="0">
                    <a:pos x="0" y="76"/>
                  </a:cxn>
                  <a:cxn ang="0">
                    <a:pos x="6" y="56"/>
                  </a:cxn>
                  <a:cxn ang="0">
                    <a:pos x="20" y="28"/>
                  </a:cxn>
                  <a:cxn ang="0">
                    <a:pos x="33" y="9"/>
                  </a:cxn>
                  <a:cxn ang="0">
                    <a:pos x="59" y="0"/>
                  </a:cxn>
                  <a:cxn ang="0">
                    <a:pos x="85" y="9"/>
                  </a:cxn>
                  <a:cxn ang="0">
                    <a:pos x="126" y="18"/>
                  </a:cxn>
                  <a:cxn ang="0">
                    <a:pos x="145" y="18"/>
                  </a:cxn>
                  <a:cxn ang="0">
                    <a:pos x="165" y="18"/>
                  </a:cxn>
                  <a:cxn ang="0">
                    <a:pos x="185" y="28"/>
                  </a:cxn>
                  <a:cxn ang="0">
                    <a:pos x="205" y="47"/>
                  </a:cxn>
                  <a:cxn ang="0">
                    <a:pos x="225" y="76"/>
                  </a:cxn>
                  <a:cxn ang="0">
                    <a:pos x="238" y="94"/>
                  </a:cxn>
                  <a:cxn ang="0">
                    <a:pos x="245" y="122"/>
                  </a:cxn>
                  <a:cxn ang="0">
                    <a:pos x="258" y="142"/>
                  </a:cxn>
                  <a:cxn ang="0">
                    <a:pos x="278" y="151"/>
                  </a:cxn>
                  <a:cxn ang="0">
                    <a:pos x="291" y="161"/>
                  </a:cxn>
                  <a:cxn ang="0">
                    <a:pos x="318" y="179"/>
                  </a:cxn>
                  <a:cxn ang="0">
                    <a:pos x="338" y="207"/>
                  </a:cxn>
                  <a:cxn ang="0">
                    <a:pos x="351" y="237"/>
                  </a:cxn>
                  <a:cxn ang="0">
                    <a:pos x="364" y="265"/>
                  </a:cxn>
                  <a:cxn ang="0">
                    <a:pos x="377" y="302"/>
                  </a:cxn>
                  <a:cxn ang="0">
                    <a:pos x="384" y="340"/>
                  </a:cxn>
                  <a:cxn ang="0">
                    <a:pos x="390" y="368"/>
                  </a:cxn>
                  <a:cxn ang="0">
                    <a:pos x="404" y="388"/>
                  </a:cxn>
                  <a:cxn ang="0">
                    <a:pos x="418" y="406"/>
                  </a:cxn>
                  <a:cxn ang="0">
                    <a:pos x="444" y="435"/>
                  </a:cxn>
                  <a:cxn ang="0">
                    <a:pos x="470" y="473"/>
                  </a:cxn>
                  <a:cxn ang="0">
                    <a:pos x="490" y="511"/>
                  </a:cxn>
                  <a:cxn ang="0">
                    <a:pos x="497" y="539"/>
                  </a:cxn>
                  <a:cxn ang="0">
                    <a:pos x="504" y="568"/>
                  </a:cxn>
                  <a:cxn ang="0">
                    <a:pos x="490" y="549"/>
                  </a:cxn>
                  <a:cxn ang="0">
                    <a:pos x="477" y="529"/>
                  </a:cxn>
                  <a:cxn ang="0">
                    <a:pos x="464" y="501"/>
                  </a:cxn>
                  <a:cxn ang="0">
                    <a:pos x="444" y="491"/>
                  </a:cxn>
                  <a:cxn ang="0">
                    <a:pos x="411" y="473"/>
                  </a:cxn>
                  <a:cxn ang="0">
                    <a:pos x="384" y="445"/>
                  </a:cxn>
                  <a:cxn ang="0">
                    <a:pos x="364" y="416"/>
                  </a:cxn>
                  <a:cxn ang="0">
                    <a:pos x="358" y="388"/>
                  </a:cxn>
                  <a:cxn ang="0">
                    <a:pos x="338" y="378"/>
                  </a:cxn>
                  <a:cxn ang="0">
                    <a:pos x="325" y="360"/>
                  </a:cxn>
                  <a:cxn ang="0">
                    <a:pos x="312" y="340"/>
                  </a:cxn>
                  <a:cxn ang="0">
                    <a:pos x="305" y="312"/>
                  </a:cxn>
                  <a:cxn ang="0">
                    <a:pos x="291" y="274"/>
                  </a:cxn>
                  <a:cxn ang="0">
                    <a:pos x="271" y="237"/>
                  </a:cxn>
                  <a:cxn ang="0">
                    <a:pos x="258" y="207"/>
                  </a:cxn>
                  <a:cxn ang="0">
                    <a:pos x="205" y="179"/>
                  </a:cxn>
                  <a:cxn ang="0">
                    <a:pos x="126" y="132"/>
                  </a:cxn>
                  <a:cxn ang="0">
                    <a:pos x="106" y="132"/>
                  </a:cxn>
                  <a:cxn ang="0">
                    <a:pos x="92" y="142"/>
                  </a:cxn>
                  <a:cxn ang="0">
                    <a:pos x="85" y="170"/>
                  </a:cxn>
                </a:cxnLst>
                <a:rect l="0" t="0" r="r" b="b"/>
                <a:pathLst>
                  <a:path w="505" h="569">
                    <a:moveTo>
                      <a:pt x="46" y="179"/>
                    </a:moveTo>
                    <a:lnTo>
                      <a:pt x="46" y="179"/>
                    </a:lnTo>
                    <a:lnTo>
                      <a:pt x="46" y="170"/>
                    </a:lnTo>
                    <a:lnTo>
                      <a:pt x="46" y="161"/>
                    </a:lnTo>
                    <a:lnTo>
                      <a:pt x="39" y="161"/>
                    </a:lnTo>
                    <a:lnTo>
                      <a:pt x="39" y="151"/>
                    </a:lnTo>
                    <a:lnTo>
                      <a:pt x="39" y="142"/>
                    </a:lnTo>
                    <a:lnTo>
                      <a:pt x="33" y="142"/>
                    </a:lnTo>
                    <a:lnTo>
                      <a:pt x="33" y="132"/>
                    </a:lnTo>
                    <a:lnTo>
                      <a:pt x="26" y="132"/>
                    </a:lnTo>
                    <a:lnTo>
                      <a:pt x="20" y="122"/>
                    </a:lnTo>
                    <a:lnTo>
                      <a:pt x="13" y="122"/>
                    </a:lnTo>
                    <a:lnTo>
                      <a:pt x="6" y="113"/>
                    </a:lnTo>
                    <a:lnTo>
                      <a:pt x="6" y="104"/>
                    </a:lnTo>
                    <a:lnTo>
                      <a:pt x="0" y="104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47"/>
                    </a:lnTo>
                    <a:lnTo>
                      <a:pt x="13" y="38"/>
                    </a:lnTo>
                    <a:lnTo>
                      <a:pt x="20" y="28"/>
                    </a:lnTo>
                    <a:lnTo>
                      <a:pt x="20" y="18"/>
                    </a:lnTo>
                    <a:lnTo>
                      <a:pt x="26" y="18"/>
                    </a:lnTo>
                    <a:lnTo>
                      <a:pt x="33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99" y="9"/>
                    </a:lnTo>
                    <a:lnTo>
                      <a:pt x="113" y="9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39" y="18"/>
                    </a:lnTo>
                    <a:lnTo>
                      <a:pt x="145" y="18"/>
                    </a:lnTo>
                    <a:lnTo>
                      <a:pt x="152" y="9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72" y="18"/>
                    </a:lnTo>
                    <a:lnTo>
                      <a:pt x="178" y="28"/>
                    </a:lnTo>
                    <a:lnTo>
                      <a:pt x="185" y="28"/>
                    </a:lnTo>
                    <a:lnTo>
                      <a:pt x="192" y="38"/>
                    </a:lnTo>
                    <a:lnTo>
                      <a:pt x="198" y="47"/>
                    </a:lnTo>
                    <a:lnTo>
                      <a:pt x="205" y="47"/>
                    </a:lnTo>
                    <a:lnTo>
                      <a:pt x="219" y="56"/>
                    </a:lnTo>
                    <a:lnTo>
                      <a:pt x="225" y="66"/>
                    </a:lnTo>
                    <a:lnTo>
                      <a:pt x="225" y="76"/>
                    </a:lnTo>
                    <a:lnTo>
                      <a:pt x="232" y="76"/>
                    </a:lnTo>
                    <a:lnTo>
                      <a:pt x="232" y="84"/>
                    </a:lnTo>
                    <a:lnTo>
                      <a:pt x="238" y="94"/>
                    </a:lnTo>
                    <a:lnTo>
                      <a:pt x="238" y="104"/>
                    </a:lnTo>
                    <a:lnTo>
                      <a:pt x="245" y="113"/>
                    </a:lnTo>
                    <a:lnTo>
                      <a:pt x="245" y="122"/>
                    </a:lnTo>
                    <a:lnTo>
                      <a:pt x="252" y="122"/>
                    </a:lnTo>
                    <a:lnTo>
                      <a:pt x="258" y="132"/>
                    </a:lnTo>
                    <a:lnTo>
                      <a:pt x="258" y="142"/>
                    </a:lnTo>
                    <a:lnTo>
                      <a:pt x="265" y="151"/>
                    </a:lnTo>
                    <a:lnTo>
                      <a:pt x="271" y="151"/>
                    </a:lnTo>
                    <a:lnTo>
                      <a:pt x="278" y="151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91" y="161"/>
                    </a:lnTo>
                    <a:lnTo>
                      <a:pt x="298" y="170"/>
                    </a:lnTo>
                    <a:lnTo>
                      <a:pt x="312" y="179"/>
                    </a:lnTo>
                    <a:lnTo>
                      <a:pt x="318" y="179"/>
                    </a:lnTo>
                    <a:lnTo>
                      <a:pt x="325" y="189"/>
                    </a:lnTo>
                    <a:lnTo>
                      <a:pt x="331" y="199"/>
                    </a:lnTo>
                    <a:lnTo>
                      <a:pt x="338" y="207"/>
                    </a:lnTo>
                    <a:lnTo>
                      <a:pt x="344" y="217"/>
                    </a:lnTo>
                    <a:lnTo>
                      <a:pt x="351" y="227"/>
                    </a:lnTo>
                    <a:lnTo>
                      <a:pt x="351" y="237"/>
                    </a:lnTo>
                    <a:lnTo>
                      <a:pt x="358" y="245"/>
                    </a:lnTo>
                    <a:lnTo>
                      <a:pt x="364" y="255"/>
                    </a:lnTo>
                    <a:lnTo>
                      <a:pt x="364" y="265"/>
                    </a:lnTo>
                    <a:lnTo>
                      <a:pt x="371" y="274"/>
                    </a:lnTo>
                    <a:lnTo>
                      <a:pt x="371" y="284"/>
                    </a:lnTo>
                    <a:lnTo>
                      <a:pt x="377" y="302"/>
                    </a:lnTo>
                    <a:lnTo>
                      <a:pt x="377" y="312"/>
                    </a:lnTo>
                    <a:lnTo>
                      <a:pt x="384" y="322"/>
                    </a:lnTo>
                    <a:lnTo>
                      <a:pt x="384" y="340"/>
                    </a:lnTo>
                    <a:lnTo>
                      <a:pt x="384" y="360"/>
                    </a:lnTo>
                    <a:lnTo>
                      <a:pt x="390" y="360"/>
                    </a:lnTo>
                    <a:lnTo>
                      <a:pt x="390" y="368"/>
                    </a:lnTo>
                    <a:lnTo>
                      <a:pt x="397" y="378"/>
                    </a:lnTo>
                    <a:lnTo>
                      <a:pt x="397" y="388"/>
                    </a:lnTo>
                    <a:lnTo>
                      <a:pt x="404" y="388"/>
                    </a:lnTo>
                    <a:lnTo>
                      <a:pt x="404" y="397"/>
                    </a:lnTo>
                    <a:lnTo>
                      <a:pt x="411" y="397"/>
                    </a:lnTo>
                    <a:lnTo>
                      <a:pt x="418" y="406"/>
                    </a:lnTo>
                    <a:lnTo>
                      <a:pt x="424" y="416"/>
                    </a:lnTo>
                    <a:lnTo>
                      <a:pt x="431" y="416"/>
                    </a:lnTo>
                    <a:lnTo>
                      <a:pt x="444" y="435"/>
                    </a:lnTo>
                    <a:lnTo>
                      <a:pt x="457" y="445"/>
                    </a:lnTo>
                    <a:lnTo>
                      <a:pt x="464" y="463"/>
                    </a:lnTo>
                    <a:lnTo>
                      <a:pt x="470" y="473"/>
                    </a:lnTo>
                    <a:lnTo>
                      <a:pt x="477" y="483"/>
                    </a:lnTo>
                    <a:lnTo>
                      <a:pt x="483" y="491"/>
                    </a:lnTo>
                    <a:lnTo>
                      <a:pt x="490" y="511"/>
                    </a:lnTo>
                    <a:lnTo>
                      <a:pt x="497" y="521"/>
                    </a:lnTo>
                    <a:lnTo>
                      <a:pt x="497" y="529"/>
                    </a:lnTo>
                    <a:lnTo>
                      <a:pt x="497" y="539"/>
                    </a:lnTo>
                    <a:lnTo>
                      <a:pt x="504" y="549"/>
                    </a:lnTo>
                    <a:lnTo>
                      <a:pt x="504" y="558"/>
                    </a:lnTo>
                    <a:lnTo>
                      <a:pt x="504" y="568"/>
                    </a:lnTo>
                    <a:lnTo>
                      <a:pt x="497" y="568"/>
                    </a:lnTo>
                    <a:lnTo>
                      <a:pt x="497" y="558"/>
                    </a:lnTo>
                    <a:lnTo>
                      <a:pt x="490" y="549"/>
                    </a:lnTo>
                    <a:lnTo>
                      <a:pt x="490" y="539"/>
                    </a:lnTo>
                    <a:lnTo>
                      <a:pt x="483" y="539"/>
                    </a:lnTo>
                    <a:lnTo>
                      <a:pt x="477" y="529"/>
                    </a:lnTo>
                    <a:lnTo>
                      <a:pt x="477" y="521"/>
                    </a:lnTo>
                    <a:lnTo>
                      <a:pt x="470" y="511"/>
                    </a:lnTo>
                    <a:lnTo>
                      <a:pt x="464" y="501"/>
                    </a:lnTo>
                    <a:lnTo>
                      <a:pt x="457" y="501"/>
                    </a:lnTo>
                    <a:lnTo>
                      <a:pt x="450" y="491"/>
                    </a:lnTo>
                    <a:lnTo>
                      <a:pt x="444" y="491"/>
                    </a:lnTo>
                    <a:lnTo>
                      <a:pt x="431" y="483"/>
                    </a:lnTo>
                    <a:lnTo>
                      <a:pt x="424" y="483"/>
                    </a:lnTo>
                    <a:lnTo>
                      <a:pt x="411" y="473"/>
                    </a:lnTo>
                    <a:lnTo>
                      <a:pt x="397" y="454"/>
                    </a:lnTo>
                    <a:lnTo>
                      <a:pt x="390" y="454"/>
                    </a:lnTo>
                    <a:lnTo>
                      <a:pt x="384" y="445"/>
                    </a:lnTo>
                    <a:lnTo>
                      <a:pt x="377" y="435"/>
                    </a:lnTo>
                    <a:lnTo>
                      <a:pt x="371" y="426"/>
                    </a:lnTo>
                    <a:lnTo>
                      <a:pt x="364" y="416"/>
                    </a:lnTo>
                    <a:lnTo>
                      <a:pt x="364" y="406"/>
                    </a:lnTo>
                    <a:lnTo>
                      <a:pt x="358" y="397"/>
                    </a:lnTo>
                    <a:lnTo>
                      <a:pt x="358" y="388"/>
                    </a:lnTo>
                    <a:lnTo>
                      <a:pt x="351" y="388"/>
                    </a:lnTo>
                    <a:lnTo>
                      <a:pt x="344" y="378"/>
                    </a:lnTo>
                    <a:lnTo>
                      <a:pt x="338" y="378"/>
                    </a:lnTo>
                    <a:lnTo>
                      <a:pt x="331" y="368"/>
                    </a:lnTo>
                    <a:lnTo>
                      <a:pt x="325" y="368"/>
                    </a:lnTo>
                    <a:lnTo>
                      <a:pt x="325" y="360"/>
                    </a:lnTo>
                    <a:lnTo>
                      <a:pt x="318" y="360"/>
                    </a:lnTo>
                    <a:lnTo>
                      <a:pt x="318" y="350"/>
                    </a:lnTo>
                    <a:lnTo>
                      <a:pt x="312" y="340"/>
                    </a:lnTo>
                    <a:lnTo>
                      <a:pt x="312" y="331"/>
                    </a:lnTo>
                    <a:lnTo>
                      <a:pt x="305" y="322"/>
                    </a:lnTo>
                    <a:lnTo>
                      <a:pt x="305" y="312"/>
                    </a:lnTo>
                    <a:lnTo>
                      <a:pt x="298" y="302"/>
                    </a:lnTo>
                    <a:lnTo>
                      <a:pt x="298" y="293"/>
                    </a:lnTo>
                    <a:lnTo>
                      <a:pt x="291" y="274"/>
                    </a:lnTo>
                    <a:lnTo>
                      <a:pt x="284" y="265"/>
                    </a:lnTo>
                    <a:lnTo>
                      <a:pt x="278" y="245"/>
                    </a:lnTo>
                    <a:lnTo>
                      <a:pt x="271" y="237"/>
                    </a:lnTo>
                    <a:lnTo>
                      <a:pt x="265" y="227"/>
                    </a:lnTo>
                    <a:lnTo>
                      <a:pt x="265" y="217"/>
                    </a:lnTo>
                    <a:lnTo>
                      <a:pt x="258" y="207"/>
                    </a:lnTo>
                    <a:lnTo>
                      <a:pt x="252" y="207"/>
                    </a:lnTo>
                    <a:lnTo>
                      <a:pt x="245" y="199"/>
                    </a:lnTo>
                    <a:lnTo>
                      <a:pt x="205" y="179"/>
                    </a:lnTo>
                    <a:lnTo>
                      <a:pt x="172" y="151"/>
                    </a:lnTo>
                    <a:lnTo>
                      <a:pt x="132" y="132"/>
                    </a:lnTo>
                    <a:lnTo>
                      <a:pt x="126" y="132"/>
                    </a:lnTo>
                    <a:lnTo>
                      <a:pt x="119" y="132"/>
                    </a:lnTo>
                    <a:lnTo>
                      <a:pt x="113" y="132"/>
                    </a:lnTo>
                    <a:lnTo>
                      <a:pt x="106" y="132"/>
                    </a:lnTo>
                    <a:lnTo>
                      <a:pt x="99" y="132"/>
                    </a:lnTo>
                    <a:lnTo>
                      <a:pt x="99" y="142"/>
                    </a:lnTo>
                    <a:lnTo>
                      <a:pt x="92" y="142"/>
                    </a:lnTo>
                    <a:lnTo>
                      <a:pt x="85" y="151"/>
                    </a:lnTo>
                    <a:lnTo>
                      <a:pt x="85" y="161"/>
                    </a:lnTo>
                    <a:lnTo>
                      <a:pt x="85" y="170"/>
                    </a:lnTo>
                    <a:lnTo>
                      <a:pt x="85" y="189"/>
                    </a:lnTo>
                    <a:lnTo>
                      <a:pt x="46" y="179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7" name="Freeform 519"/>
              <p:cNvSpPr>
                <a:spLocks/>
              </p:cNvSpPr>
              <p:nvPr/>
            </p:nvSpPr>
            <p:spPr bwMode="auto">
              <a:xfrm>
                <a:off x="1183" y="2328"/>
                <a:ext cx="45" cy="12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12"/>
                  </a:cxn>
                  <a:cxn ang="0">
                    <a:pos x="6" y="1212"/>
                  </a:cxn>
                  <a:cxn ang="0">
                    <a:pos x="12" y="1222"/>
                  </a:cxn>
                  <a:cxn ang="0">
                    <a:pos x="12" y="1232"/>
                  </a:cxn>
                  <a:cxn ang="0">
                    <a:pos x="19" y="1232"/>
                  </a:cxn>
                  <a:cxn ang="0">
                    <a:pos x="25" y="1232"/>
                  </a:cxn>
                  <a:cxn ang="0">
                    <a:pos x="30" y="1232"/>
                  </a:cxn>
                  <a:cxn ang="0">
                    <a:pos x="37" y="1232"/>
                  </a:cxn>
                  <a:cxn ang="0">
                    <a:pos x="43" y="1222"/>
                  </a:cxn>
                  <a:cxn ang="0">
                    <a:pos x="43" y="1212"/>
                  </a:cxn>
                  <a:cxn ang="0">
                    <a:pos x="50" y="1203"/>
                  </a:cxn>
                  <a:cxn ang="0">
                    <a:pos x="43" y="19"/>
                  </a:cxn>
                  <a:cxn ang="0">
                    <a:pos x="0" y="0"/>
                  </a:cxn>
                </a:cxnLst>
                <a:rect l="0" t="0" r="r" b="b"/>
                <a:pathLst>
                  <a:path w="51" h="1233">
                    <a:moveTo>
                      <a:pt x="0" y="0"/>
                    </a:moveTo>
                    <a:lnTo>
                      <a:pt x="0" y="0"/>
                    </a:lnTo>
                    <a:lnTo>
                      <a:pt x="0" y="1212"/>
                    </a:lnTo>
                    <a:lnTo>
                      <a:pt x="6" y="1212"/>
                    </a:lnTo>
                    <a:lnTo>
                      <a:pt x="12" y="1222"/>
                    </a:lnTo>
                    <a:lnTo>
                      <a:pt x="12" y="1232"/>
                    </a:lnTo>
                    <a:lnTo>
                      <a:pt x="19" y="1232"/>
                    </a:lnTo>
                    <a:lnTo>
                      <a:pt x="25" y="1232"/>
                    </a:lnTo>
                    <a:lnTo>
                      <a:pt x="30" y="1232"/>
                    </a:lnTo>
                    <a:lnTo>
                      <a:pt x="37" y="1232"/>
                    </a:lnTo>
                    <a:lnTo>
                      <a:pt x="43" y="1222"/>
                    </a:lnTo>
                    <a:lnTo>
                      <a:pt x="43" y="1212"/>
                    </a:lnTo>
                    <a:lnTo>
                      <a:pt x="50" y="1203"/>
                    </a:lnTo>
                    <a:lnTo>
                      <a:pt x="4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8" name="Freeform 520"/>
              <p:cNvSpPr>
                <a:spLocks/>
              </p:cNvSpPr>
              <p:nvPr/>
            </p:nvSpPr>
            <p:spPr bwMode="auto">
              <a:xfrm>
                <a:off x="1196" y="1858"/>
                <a:ext cx="126" cy="183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6" y="172"/>
                  </a:cxn>
                  <a:cxn ang="0">
                    <a:pos x="6" y="162"/>
                  </a:cxn>
                  <a:cxn ang="0">
                    <a:pos x="13" y="162"/>
                  </a:cxn>
                  <a:cxn ang="0">
                    <a:pos x="13" y="153"/>
                  </a:cxn>
                  <a:cxn ang="0">
                    <a:pos x="20" y="143"/>
                  </a:cxn>
                  <a:cxn ang="0">
                    <a:pos x="27" y="134"/>
                  </a:cxn>
                  <a:cxn ang="0">
                    <a:pos x="33" y="134"/>
                  </a:cxn>
                  <a:cxn ang="0">
                    <a:pos x="40" y="124"/>
                  </a:cxn>
                  <a:cxn ang="0">
                    <a:pos x="80" y="76"/>
                  </a:cxn>
                  <a:cxn ang="0">
                    <a:pos x="87" y="66"/>
                  </a:cxn>
                  <a:cxn ang="0">
                    <a:pos x="93" y="47"/>
                  </a:cxn>
                  <a:cxn ang="0">
                    <a:pos x="100" y="38"/>
                  </a:cxn>
                  <a:cxn ang="0">
                    <a:pos x="113" y="28"/>
                  </a:cxn>
                  <a:cxn ang="0">
                    <a:pos x="120" y="19"/>
                  </a:cxn>
                  <a:cxn ang="0">
                    <a:pos x="127" y="19"/>
                  </a:cxn>
                  <a:cxn ang="0">
                    <a:pos x="127" y="9"/>
                  </a:cxn>
                  <a:cxn ang="0">
                    <a:pos x="134" y="9"/>
                  </a:cxn>
                  <a:cxn ang="0">
                    <a:pos x="134" y="0"/>
                  </a:cxn>
                  <a:cxn ang="0">
                    <a:pos x="141" y="0"/>
                  </a:cxn>
                </a:cxnLst>
                <a:rect l="0" t="0" r="r" b="b"/>
                <a:pathLst>
                  <a:path w="142" h="183">
                    <a:moveTo>
                      <a:pt x="0" y="182"/>
                    </a:moveTo>
                    <a:lnTo>
                      <a:pt x="6" y="172"/>
                    </a:lnTo>
                    <a:lnTo>
                      <a:pt x="6" y="162"/>
                    </a:lnTo>
                    <a:lnTo>
                      <a:pt x="13" y="162"/>
                    </a:lnTo>
                    <a:lnTo>
                      <a:pt x="13" y="153"/>
                    </a:lnTo>
                    <a:lnTo>
                      <a:pt x="20" y="143"/>
                    </a:lnTo>
                    <a:lnTo>
                      <a:pt x="27" y="134"/>
                    </a:lnTo>
                    <a:lnTo>
                      <a:pt x="33" y="134"/>
                    </a:lnTo>
                    <a:lnTo>
                      <a:pt x="40" y="124"/>
                    </a:lnTo>
                    <a:lnTo>
                      <a:pt x="80" y="76"/>
                    </a:lnTo>
                    <a:lnTo>
                      <a:pt x="87" y="66"/>
                    </a:lnTo>
                    <a:lnTo>
                      <a:pt x="93" y="47"/>
                    </a:lnTo>
                    <a:lnTo>
                      <a:pt x="100" y="38"/>
                    </a:lnTo>
                    <a:lnTo>
                      <a:pt x="113" y="28"/>
                    </a:lnTo>
                    <a:lnTo>
                      <a:pt x="120" y="19"/>
                    </a:lnTo>
                    <a:lnTo>
                      <a:pt x="127" y="19"/>
                    </a:lnTo>
                    <a:lnTo>
                      <a:pt x="127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9" name="Freeform 521"/>
              <p:cNvSpPr>
                <a:spLocks/>
              </p:cNvSpPr>
              <p:nvPr/>
            </p:nvSpPr>
            <p:spPr bwMode="auto">
              <a:xfrm>
                <a:off x="1220" y="1562"/>
                <a:ext cx="60" cy="11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104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13" y="57"/>
                  </a:cxn>
                  <a:cxn ang="0">
                    <a:pos x="19" y="47"/>
                  </a:cxn>
                  <a:cxn ang="0">
                    <a:pos x="26" y="47"/>
                  </a:cxn>
                  <a:cxn ang="0">
                    <a:pos x="46" y="19"/>
                  </a:cxn>
                  <a:cxn ang="0">
                    <a:pos x="66" y="0"/>
                  </a:cxn>
                </a:cxnLst>
                <a:rect l="0" t="0" r="r" b="b"/>
                <a:pathLst>
                  <a:path w="67" h="115">
                    <a:moveTo>
                      <a:pt x="0" y="114"/>
                    </a:moveTo>
                    <a:lnTo>
                      <a:pt x="0" y="104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13" y="57"/>
                    </a:lnTo>
                    <a:lnTo>
                      <a:pt x="19" y="47"/>
                    </a:lnTo>
                    <a:lnTo>
                      <a:pt x="26" y="47"/>
                    </a:lnTo>
                    <a:lnTo>
                      <a:pt x="46" y="19"/>
                    </a:lnTo>
                    <a:lnTo>
                      <a:pt x="6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0" name="Freeform 522"/>
              <p:cNvSpPr>
                <a:spLocks/>
              </p:cNvSpPr>
              <p:nvPr/>
            </p:nvSpPr>
            <p:spPr bwMode="auto">
              <a:xfrm>
                <a:off x="1308" y="1812"/>
                <a:ext cx="24" cy="14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6" y="144"/>
                  </a:cxn>
                  <a:cxn ang="0">
                    <a:pos x="6" y="134"/>
                  </a:cxn>
                  <a:cxn ang="0">
                    <a:pos x="13" y="134"/>
                  </a:cxn>
                  <a:cxn ang="0">
                    <a:pos x="13" y="124"/>
                  </a:cxn>
                  <a:cxn ang="0">
                    <a:pos x="13" y="115"/>
                  </a:cxn>
                  <a:cxn ang="0">
                    <a:pos x="20" y="115"/>
                  </a:cxn>
                  <a:cxn ang="0">
                    <a:pos x="20" y="105"/>
                  </a:cxn>
                  <a:cxn ang="0">
                    <a:pos x="20" y="95"/>
                  </a:cxn>
                  <a:cxn ang="0">
                    <a:pos x="20" y="86"/>
                  </a:cxn>
                  <a:cxn ang="0">
                    <a:pos x="20" y="76"/>
                  </a:cxn>
                  <a:cxn ang="0">
                    <a:pos x="20" y="67"/>
                  </a:cxn>
                  <a:cxn ang="0">
                    <a:pos x="20" y="57"/>
                  </a:cxn>
                  <a:cxn ang="0">
                    <a:pos x="20" y="38"/>
                  </a:cxn>
                  <a:cxn ang="0">
                    <a:pos x="20" y="28"/>
                  </a:cxn>
                  <a:cxn ang="0">
                    <a:pos x="20" y="9"/>
                  </a:cxn>
                  <a:cxn ang="0">
                    <a:pos x="27" y="0"/>
                  </a:cxn>
                </a:cxnLst>
                <a:rect l="0" t="0" r="r" b="b"/>
                <a:pathLst>
                  <a:path w="28" h="145">
                    <a:moveTo>
                      <a:pt x="0" y="144"/>
                    </a:moveTo>
                    <a:lnTo>
                      <a:pt x="6" y="144"/>
                    </a:lnTo>
                    <a:lnTo>
                      <a:pt x="6" y="134"/>
                    </a:lnTo>
                    <a:lnTo>
                      <a:pt x="13" y="134"/>
                    </a:lnTo>
                    <a:lnTo>
                      <a:pt x="13" y="124"/>
                    </a:lnTo>
                    <a:lnTo>
                      <a:pt x="13" y="115"/>
                    </a:lnTo>
                    <a:lnTo>
                      <a:pt x="20" y="115"/>
                    </a:lnTo>
                    <a:lnTo>
                      <a:pt x="20" y="105"/>
                    </a:lnTo>
                    <a:lnTo>
                      <a:pt x="20" y="95"/>
                    </a:lnTo>
                    <a:lnTo>
                      <a:pt x="20" y="86"/>
                    </a:lnTo>
                    <a:lnTo>
                      <a:pt x="20" y="76"/>
                    </a:lnTo>
                    <a:lnTo>
                      <a:pt x="20" y="67"/>
                    </a:lnTo>
                    <a:lnTo>
                      <a:pt x="20" y="57"/>
                    </a:lnTo>
                    <a:lnTo>
                      <a:pt x="20" y="38"/>
                    </a:lnTo>
                    <a:lnTo>
                      <a:pt x="20" y="28"/>
                    </a:lnTo>
                    <a:lnTo>
                      <a:pt x="20" y="9"/>
                    </a:lnTo>
                    <a:lnTo>
                      <a:pt x="27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1" name="Freeform 523"/>
              <p:cNvSpPr>
                <a:spLocks/>
              </p:cNvSpPr>
              <p:nvPr/>
            </p:nvSpPr>
            <p:spPr bwMode="auto">
              <a:xfrm>
                <a:off x="1387" y="1849"/>
                <a:ext cx="143" cy="34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28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66"/>
                  </a:cxn>
                  <a:cxn ang="0">
                    <a:pos x="60" y="76"/>
                  </a:cxn>
                  <a:cxn ang="0">
                    <a:pos x="73" y="95"/>
                  </a:cxn>
                  <a:cxn ang="0">
                    <a:pos x="80" y="114"/>
                  </a:cxn>
                  <a:cxn ang="0">
                    <a:pos x="86" y="133"/>
                  </a:cxn>
                  <a:cxn ang="0">
                    <a:pos x="93" y="152"/>
                  </a:cxn>
                  <a:cxn ang="0">
                    <a:pos x="99" y="162"/>
                  </a:cxn>
                  <a:cxn ang="0">
                    <a:pos x="99" y="172"/>
                  </a:cxn>
                  <a:cxn ang="0">
                    <a:pos x="106" y="181"/>
                  </a:cxn>
                  <a:cxn ang="0">
                    <a:pos x="106" y="191"/>
                  </a:cxn>
                  <a:cxn ang="0">
                    <a:pos x="106" y="210"/>
                  </a:cxn>
                  <a:cxn ang="0">
                    <a:pos x="113" y="219"/>
                  </a:cxn>
                  <a:cxn ang="0">
                    <a:pos x="113" y="229"/>
                  </a:cxn>
                  <a:cxn ang="0">
                    <a:pos x="119" y="248"/>
                  </a:cxn>
                  <a:cxn ang="0">
                    <a:pos x="119" y="267"/>
                  </a:cxn>
                  <a:cxn ang="0">
                    <a:pos x="126" y="277"/>
                  </a:cxn>
                  <a:cxn ang="0">
                    <a:pos x="126" y="286"/>
                  </a:cxn>
                  <a:cxn ang="0">
                    <a:pos x="133" y="296"/>
                  </a:cxn>
                  <a:cxn ang="0">
                    <a:pos x="139" y="305"/>
                  </a:cxn>
                  <a:cxn ang="0">
                    <a:pos x="139" y="315"/>
                  </a:cxn>
                  <a:cxn ang="0">
                    <a:pos x="146" y="324"/>
                  </a:cxn>
                  <a:cxn ang="0">
                    <a:pos x="153" y="334"/>
                  </a:cxn>
                  <a:cxn ang="0">
                    <a:pos x="160" y="344"/>
                  </a:cxn>
                </a:cxnLst>
                <a:rect l="0" t="0" r="r" b="b"/>
                <a:pathLst>
                  <a:path w="161" h="345">
                    <a:moveTo>
                      <a:pt x="0" y="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28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66"/>
                    </a:lnTo>
                    <a:lnTo>
                      <a:pt x="60" y="76"/>
                    </a:lnTo>
                    <a:lnTo>
                      <a:pt x="73" y="95"/>
                    </a:lnTo>
                    <a:lnTo>
                      <a:pt x="80" y="114"/>
                    </a:lnTo>
                    <a:lnTo>
                      <a:pt x="86" y="133"/>
                    </a:lnTo>
                    <a:lnTo>
                      <a:pt x="93" y="152"/>
                    </a:lnTo>
                    <a:lnTo>
                      <a:pt x="99" y="162"/>
                    </a:lnTo>
                    <a:lnTo>
                      <a:pt x="99" y="172"/>
                    </a:lnTo>
                    <a:lnTo>
                      <a:pt x="106" y="181"/>
                    </a:lnTo>
                    <a:lnTo>
                      <a:pt x="106" y="191"/>
                    </a:lnTo>
                    <a:lnTo>
                      <a:pt x="106" y="210"/>
                    </a:lnTo>
                    <a:lnTo>
                      <a:pt x="113" y="219"/>
                    </a:lnTo>
                    <a:lnTo>
                      <a:pt x="113" y="229"/>
                    </a:lnTo>
                    <a:lnTo>
                      <a:pt x="119" y="248"/>
                    </a:lnTo>
                    <a:lnTo>
                      <a:pt x="119" y="267"/>
                    </a:lnTo>
                    <a:lnTo>
                      <a:pt x="126" y="277"/>
                    </a:lnTo>
                    <a:lnTo>
                      <a:pt x="126" y="286"/>
                    </a:lnTo>
                    <a:lnTo>
                      <a:pt x="133" y="296"/>
                    </a:lnTo>
                    <a:lnTo>
                      <a:pt x="139" y="305"/>
                    </a:lnTo>
                    <a:lnTo>
                      <a:pt x="139" y="315"/>
                    </a:lnTo>
                    <a:lnTo>
                      <a:pt x="146" y="324"/>
                    </a:lnTo>
                    <a:lnTo>
                      <a:pt x="153" y="334"/>
                    </a:lnTo>
                    <a:lnTo>
                      <a:pt x="160" y="344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2" name="Freeform 524"/>
              <p:cNvSpPr>
                <a:spLocks/>
              </p:cNvSpPr>
              <p:nvPr/>
            </p:nvSpPr>
            <p:spPr bwMode="auto">
              <a:xfrm>
                <a:off x="1190" y="3090"/>
                <a:ext cx="78" cy="316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86" y="0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28"/>
                  </a:cxn>
                  <a:cxn ang="0">
                    <a:pos x="66" y="57"/>
                  </a:cxn>
                  <a:cxn ang="0">
                    <a:pos x="59" y="66"/>
                  </a:cxn>
                  <a:cxn ang="0">
                    <a:pos x="53" y="85"/>
                  </a:cxn>
                  <a:cxn ang="0">
                    <a:pos x="46" y="9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6" y="133"/>
                  </a:cxn>
                  <a:cxn ang="0">
                    <a:pos x="19" y="143"/>
                  </a:cxn>
                  <a:cxn ang="0">
                    <a:pos x="12" y="152"/>
                  </a:cxn>
                  <a:cxn ang="0">
                    <a:pos x="0" y="171"/>
                  </a:cxn>
                  <a:cxn ang="0">
                    <a:pos x="0" y="286"/>
                  </a:cxn>
                  <a:cxn ang="0">
                    <a:pos x="0" y="295"/>
                  </a:cxn>
                  <a:cxn ang="0">
                    <a:pos x="6" y="305"/>
                  </a:cxn>
                  <a:cxn ang="0">
                    <a:pos x="12" y="305"/>
                  </a:cxn>
                  <a:cxn ang="0">
                    <a:pos x="19" y="315"/>
                  </a:cxn>
                  <a:cxn ang="0">
                    <a:pos x="26" y="315"/>
                  </a:cxn>
                  <a:cxn ang="0">
                    <a:pos x="32" y="305"/>
                  </a:cxn>
                  <a:cxn ang="0">
                    <a:pos x="39" y="305"/>
                  </a:cxn>
                  <a:cxn ang="0">
                    <a:pos x="39" y="295"/>
                  </a:cxn>
                  <a:cxn ang="0">
                    <a:pos x="46" y="286"/>
                  </a:cxn>
                  <a:cxn ang="0">
                    <a:pos x="46" y="152"/>
                  </a:cxn>
                  <a:cxn ang="0">
                    <a:pos x="46" y="143"/>
                  </a:cxn>
                  <a:cxn ang="0">
                    <a:pos x="53" y="143"/>
                  </a:cxn>
                  <a:cxn ang="0">
                    <a:pos x="53" y="133"/>
                  </a:cxn>
                  <a:cxn ang="0">
                    <a:pos x="59" y="133"/>
                  </a:cxn>
                  <a:cxn ang="0">
                    <a:pos x="66" y="123"/>
                  </a:cxn>
                  <a:cxn ang="0">
                    <a:pos x="66" y="114"/>
                  </a:cxn>
                  <a:cxn ang="0">
                    <a:pos x="73" y="114"/>
                  </a:cxn>
                  <a:cxn ang="0">
                    <a:pos x="73" y="105"/>
                  </a:cxn>
                  <a:cxn ang="0">
                    <a:pos x="79" y="95"/>
                  </a:cxn>
                  <a:cxn ang="0">
                    <a:pos x="79" y="76"/>
                  </a:cxn>
                  <a:cxn ang="0">
                    <a:pos x="79" y="66"/>
                  </a:cxn>
                  <a:cxn ang="0">
                    <a:pos x="86" y="57"/>
                  </a:cxn>
                  <a:cxn ang="0">
                    <a:pos x="86" y="38"/>
                  </a:cxn>
                  <a:cxn ang="0">
                    <a:pos x="86" y="28"/>
                  </a:cxn>
                  <a:cxn ang="0">
                    <a:pos x="86" y="19"/>
                  </a:cxn>
                  <a:cxn ang="0">
                    <a:pos x="86" y="0"/>
                  </a:cxn>
                </a:cxnLst>
                <a:rect l="0" t="0" r="r" b="b"/>
                <a:pathLst>
                  <a:path w="87" h="316">
                    <a:moveTo>
                      <a:pt x="86" y="0"/>
                    </a:moveTo>
                    <a:lnTo>
                      <a:pt x="86" y="0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28"/>
                    </a:lnTo>
                    <a:lnTo>
                      <a:pt x="66" y="57"/>
                    </a:lnTo>
                    <a:lnTo>
                      <a:pt x="59" y="66"/>
                    </a:lnTo>
                    <a:lnTo>
                      <a:pt x="53" y="85"/>
                    </a:lnTo>
                    <a:lnTo>
                      <a:pt x="46" y="9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6" y="133"/>
                    </a:lnTo>
                    <a:lnTo>
                      <a:pt x="19" y="143"/>
                    </a:lnTo>
                    <a:lnTo>
                      <a:pt x="12" y="152"/>
                    </a:lnTo>
                    <a:lnTo>
                      <a:pt x="0" y="171"/>
                    </a:lnTo>
                    <a:lnTo>
                      <a:pt x="0" y="286"/>
                    </a:lnTo>
                    <a:lnTo>
                      <a:pt x="0" y="295"/>
                    </a:lnTo>
                    <a:lnTo>
                      <a:pt x="6" y="305"/>
                    </a:lnTo>
                    <a:lnTo>
                      <a:pt x="12" y="305"/>
                    </a:lnTo>
                    <a:lnTo>
                      <a:pt x="19" y="315"/>
                    </a:lnTo>
                    <a:lnTo>
                      <a:pt x="26" y="315"/>
                    </a:lnTo>
                    <a:lnTo>
                      <a:pt x="32" y="305"/>
                    </a:lnTo>
                    <a:lnTo>
                      <a:pt x="39" y="305"/>
                    </a:lnTo>
                    <a:lnTo>
                      <a:pt x="39" y="295"/>
                    </a:lnTo>
                    <a:lnTo>
                      <a:pt x="46" y="286"/>
                    </a:lnTo>
                    <a:lnTo>
                      <a:pt x="46" y="152"/>
                    </a:lnTo>
                    <a:lnTo>
                      <a:pt x="46" y="143"/>
                    </a:lnTo>
                    <a:lnTo>
                      <a:pt x="53" y="143"/>
                    </a:lnTo>
                    <a:lnTo>
                      <a:pt x="53" y="133"/>
                    </a:lnTo>
                    <a:lnTo>
                      <a:pt x="59" y="133"/>
                    </a:lnTo>
                    <a:lnTo>
                      <a:pt x="66" y="123"/>
                    </a:lnTo>
                    <a:lnTo>
                      <a:pt x="66" y="114"/>
                    </a:lnTo>
                    <a:lnTo>
                      <a:pt x="73" y="114"/>
                    </a:lnTo>
                    <a:lnTo>
                      <a:pt x="73" y="105"/>
                    </a:lnTo>
                    <a:lnTo>
                      <a:pt x="79" y="95"/>
                    </a:lnTo>
                    <a:lnTo>
                      <a:pt x="79" y="76"/>
                    </a:lnTo>
                    <a:lnTo>
                      <a:pt x="79" y="66"/>
                    </a:lnTo>
                    <a:lnTo>
                      <a:pt x="86" y="57"/>
                    </a:lnTo>
                    <a:lnTo>
                      <a:pt x="86" y="38"/>
                    </a:lnTo>
                    <a:lnTo>
                      <a:pt x="86" y="28"/>
                    </a:lnTo>
                    <a:lnTo>
                      <a:pt x="86" y="19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007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3" name="Freeform 525"/>
              <p:cNvSpPr>
                <a:spLocks/>
              </p:cNvSpPr>
              <p:nvPr/>
            </p:nvSpPr>
            <p:spPr bwMode="auto">
              <a:xfrm>
                <a:off x="1205" y="3129"/>
                <a:ext cx="55" cy="96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7" y="85"/>
                  </a:cxn>
                  <a:cxn ang="0">
                    <a:pos x="13" y="75"/>
                  </a:cxn>
                  <a:cxn ang="0">
                    <a:pos x="27" y="66"/>
                  </a:cxn>
                  <a:cxn ang="0">
                    <a:pos x="33" y="47"/>
                  </a:cxn>
                  <a:cxn ang="0">
                    <a:pos x="40" y="47"/>
                  </a:cxn>
                  <a:cxn ang="0">
                    <a:pos x="47" y="37"/>
                  </a:cxn>
                  <a:cxn ang="0">
                    <a:pos x="53" y="19"/>
                  </a:cxn>
                  <a:cxn ang="0">
                    <a:pos x="53" y="9"/>
                  </a:cxn>
                  <a:cxn ang="0">
                    <a:pos x="61" y="0"/>
                  </a:cxn>
                </a:cxnLst>
                <a:rect l="0" t="0" r="r" b="b"/>
                <a:pathLst>
                  <a:path w="62" h="96">
                    <a:moveTo>
                      <a:pt x="0" y="95"/>
                    </a:moveTo>
                    <a:lnTo>
                      <a:pt x="7" y="85"/>
                    </a:lnTo>
                    <a:lnTo>
                      <a:pt x="13" y="75"/>
                    </a:lnTo>
                    <a:lnTo>
                      <a:pt x="27" y="66"/>
                    </a:lnTo>
                    <a:lnTo>
                      <a:pt x="33" y="47"/>
                    </a:lnTo>
                    <a:lnTo>
                      <a:pt x="40" y="47"/>
                    </a:lnTo>
                    <a:lnTo>
                      <a:pt x="47" y="37"/>
                    </a:lnTo>
                    <a:lnTo>
                      <a:pt x="53" y="19"/>
                    </a:lnTo>
                    <a:lnTo>
                      <a:pt x="53" y="9"/>
                    </a:lnTo>
                    <a:lnTo>
                      <a:pt x="6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4" name="Freeform 526"/>
              <p:cNvSpPr>
                <a:spLocks/>
              </p:cNvSpPr>
              <p:nvPr/>
            </p:nvSpPr>
            <p:spPr bwMode="auto">
              <a:xfrm>
                <a:off x="1022" y="1619"/>
                <a:ext cx="164" cy="80"/>
              </a:xfrm>
              <a:custGeom>
                <a:avLst/>
                <a:gdLst/>
                <a:ahLst/>
                <a:cxnLst>
                  <a:cxn ang="0">
                    <a:pos x="176" y="61"/>
                  </a:cxn>
                  <a:cxn ang="0">
                    <a:pos x="163" y="52"/>
                  </a:cxn>
                  <a:cxn ang="0">
                    <a:pos x="150" y="52"/>
                  </a:cxn>
                  <a:cxn ang="0">
                    <a:pos x="137" y="43"/>
                  </a:cxn>
                  <a:cxn ang="0">
                    <a:pos x="137" y="26"/>
                  </a:cxn>
                  <a:cxn ang="0">
                    <a:pos x="131" y="17"/>
                  </a:cxn>
                  <a:cxn ang="0">
                    <a:pos x="117" y="9"/>
                  </a:cxn>
                  <a:cxn ang="0">
                    <a:pos x="104" y="9"/>
                  </a:cxn>
                  <a:cxn ang="0">
                    <a:pos x="97" y="0"/>
                  </a:cxn>
                  <a:cxn ang="0">
                    <a:pos x="85" y="9"/>
                  </a:cxn>
                  <a:cxn ang="0">
                    <a:pos x="72" y="17"/>
                  </a:cxn>
                  <a:cxn ang="0">
                    <a:pos x="65" y="26"/>
                  </a:cxn>
                  <a:cxn ang="0">
                    <a:pos x="78" y="9"/>
                  </a:cxn>
                  <a:cxn ang="0">
                    <a:pos x="65" y="0"/>
                  </a:cxn>
                  <a:cxn ang="0">
                    <a:pos x="51" y="0"/>
                  </a:cxn>
                  <a:cxn ang="0">
                    <a:pos x="45" y="9"/>
                  </a:cxn>
                  <a:cxn ang="0">
                    <a:pos x="32" y="17"/>
                  </a:cxn>
                  <a:cxn ang="0">
                    <a:pos x="26" y="35"/>
                  </a:cxn>
                  <a:cxn ang="0">
                    <a:pos x="19" y="43"/>
                  </a:cxn>
                  <a:cxn ang="0">
                    <a:pos x="6" y="52"/>
                  </a:cxn>
                  <a:cxn ang="0">
                    <a:pos x="0" y="61"/>
                  </a:cxn>
                  <a:cxn ang="0">
                    <a:pos x="0" y="79"/>
                  </a:cxn>
                  <a:cxn ang="0">
                    <a:pos x="6" y="61"/>
                  </a:cxn>
                  <a:cxn ang="0">
                    <a:pos x="13" y="52"/>
                  </a:cxn>
                  <a:cxn ang="0">
                    <a:pos x="26" y="43"/>
                  </a:cxn>
                  <a:cxn ang="0">
                    <a:pos x="51" y="43"/>
                  </a:cxn>
                  <a:cxn ang="0">
                    <a:pos x="72" y="52"/>
                  </a:cxn>
                  <a:cxn ang="0">
                    <a:pos x="85" y="52"/>
                  </a:cxn>
                  <a:cxn ang="0">
                    <a:pos x="97" y="43"/>
                  </a:cxn>
                  <a:cxn ang="0">
                    <a:pos x="104" y="35"/>
                  </a:cxn>
                  <a:cxn ang="0">
                    <a:pos x="110" y="26"/>
                  </a:cxn>
                  <a:cxn ang="0">
                    <a:pos x="124" y="26"/>
                  </a:cxn>
                  <a:cxn ang="0">
                    <a:pos x="131" y="35"/>
                  </a:cxn>
                  <a:cxn ang="0">
                    <a:pos x="143" y="52"/>
                  </a:cxn>
                  <a:cxn ang="0">
                    <a:pos x="169" y="61"/>
                  </a:cxn>
                  <a:cxn ang="0">
                    <a:pos x="183" y="61"/>
                  </a:cxn>
                </a:cxnLst>
                <a:rect l="0" t="0" r="r" b="b"/>
                <a:pathLst>
                  <a:path w="184" h="80">
                    <a:moveTo>
                      <a:pt x="176" y="61"/>
                    </a:moveTo>
                    <a:lnTo>
                      <a:pt x="176" y="61"/>
                    </a:lnTo>
                    <a:lnTo>
                      <a:pt x="169" y="61"/>
                    </a:lnTo>
                    <a:lnTo>
                      <a:pt x="163" y="52"/>
                    </a:lnTo>
                    <a:lnTo>
                      <a:pt x="156" y="52"/>
                    </a:lnTo>
                    <a:lnTo>
                      <a:pt x="150" y="52"/>
                    </a:lnTo>
                    <a:lnTo>
                      <a:pt x="143" y="43"/>
                    </a:lnTo>
                    <a:lnTo>
                      <a:pt x="137" y="43"/>
                    </a:lnTo>
                    <a:lnTo>
                      <a:pt x="137" y="35"/>
                    </a:lnTo>
                    <a:lnTo>
                      <a:pt x="137" y="26"/>
                    </a:lnTo>
                    <a:lnTo>
                      <a:pt x="131" y="26"/>
                    </a:lnTo>
                    <a:lnTo>
                      <a:pt x="131" y="17"/>
                    </a:lnTo>
                    <a:lnTo>
                      <a:pt x="124" y="17"/>
                    </a:lnTo>
                    <a:lnTo>
                      <a:pt x="117" y="9"/>
                    </a:lnTo>
                    <a:lnTo>
                      <a:pt x="110" y="9"/>
                    </a:lnTo>
                    <a:lnTo>
                      <a:pt x="104" y="9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9"/>
                    </a:lnTo>
                    <a:lnTo>
                      <a:pt x="72" y="17"/>
                    </a:lnTo>
                    <a:lnTo>
                      <a:pt x="65" y="17"/>
                    </a:lnTo>
                    <a:lnTo>
                      <a:pt x="65" y="26"/>
                    </a:lnTo>
                    <a:lnTo>
                      <a:pt x="58" y="26"/>
                    </a:lnTo>
                    <a:lnTo>
                      <a:pt x="78" y="9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5" y="9"/>
                    </a:lnTo>
                    <a:lnTo>
                      <a:pt x="39" y="9"/>
                    </a:lnTo>
                    <a:lnTo>
                      <a:pt x="32" y="17"/>
                    </a:lnTo>
                    <a:lnTo>
                      <a:pt x="32" y="26"/>
                    </a:lnTo>
                    <a:lnTo>
                      <a:pt x="26" y="35"/>
                    </a:lnTo>
                    <a:lnTo>
                      <a:pt x="26" y="43"/>
                    </a:lnTo>
                    <a:lnTo>
                      <a:pt x="19" y="43"/>
                    </a:lnTo>
                    <a:lnTo>
                      <a:pt x="13" y="52"/>
                    </a:lnTo>
                    <a:lnTo>
                      <a:pt x="6" y="52"/>
                    </a:lnTo>
                    <a:lnTo>
                      <a:pt x="6" y="6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6" y="61"/>
                    </a:lnTo>
                    <a:lnTo>
                      <a:pt x="13" y="61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6" y="43"/>
                    </a:lnTo>
                    <a:lnTo>
                      <a:pt x="39" y="43"/>
                    </a:lnTo>
                    <a:lnTo>
                      <a:pt x="51" y="43"/>
                    </a:lnTo>
                    <a:lnTo>
                      <a:pt x="58" y="52"/>
                    </a:lnTo>
                    <a:lnTo>
                      <a:pt x="72" y="52"/>
                    </a:lnTo>
                    <a:lnTo>
                      <a:pt x="78" y="52"/>
                    </a:lnTo>
                    <a:lnTo>
                      <a:pt x="85" y="52"/>
                    </a:lnTo>
                    <a:lnTo>
                      <a:pt x="91" y="5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04" y="35"/>
                    </a:lnTo>
                    <a:lnTo>
                      <a:pt x="110" y="35"/>
                    </a:lnTo>
                    <a:lnTo>
                      <a:pt x="110" y="26"/>
                    </a:lnTo>
                    <a:lnTo>
                      <a:pt x="117" y="26"/>
                    </a:lnTo>
                    <a:lnTo>
                      <a:pt x="124" y="26"/>
                    </a:lnTo>
                    <a:lnTo>
                      <a:pt x="131" y="26"/>
                    </a:lnTo>
                    <a:lnTo>
                      <a:pt x="131" y="35"/>
                    </a:lnTo>
                    <a:lnTo>
                      <a:pt x="137" y="43"/>
                    </a:lnTo>
                    <a:lnTo>
                      <a:pt x="143" y="52"/>
                    </a:lnTo>
                    <a:lnTo>
                      <a:pt x="163" y="61"/>
                    </a:lnTo>
                    <a:lnTo>
                      <a:pt x="169" y="61"/>
                    </a:lnTo>
                    <a:lnTo>
                      <a:pt x="176" y="61"/>
                    </a:lnTo>
                    <a:lnTo>
                      <a:pt x="183" y="61"/>
                    </a:lnTo>
                    <a:lnTo>
                      <a:pt x="176" y="61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5" name="Line 527"/>
              <p:cNvSpPr>
                <a:spLocks noChangeShapeType="1"/>
              </p:cNvSpPr>
              <p:nvPr/>
            </p:nvSpPr>
            <p:spPr bwMode="auto">
              <a:xfrm flipV="1">
                <a:off x="1190" y="2632"/>
                <a:ext cx="0" cy="58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6" name="Line 528"/>
              <p:cNvSpPr>
                <a:spLocks noChangeShapeType="1"/>
              </p:cNvSpPr>
              <p:nvPr/>
            </p:nvSpPr>
            <p:spPr bwMode="auto">
              <a:xfrm flipV="1">
                <a:off x="1190" y="2556"/>
                <a:ext cx="0" cy="5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7" name="Line 529"/>
              <p:cNvSpPr>
                <a:spLocks noChangeShapeType="1"/>
              </p:cNvSpPr>
              <p:nvPr/>
            </p:nvSpPr>
            <p:spPr bwMode="auto">
              <a:xfrm flipV="1">
                <a:off x="1190" y="2480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8" name="Freeform 530"/>
              <p:cNvSpPr>
                <a:spLocks/>
              </p:cNvSpPr>
              <p:nvPr/>
            </p:nvSpPr>
            <p:spPr bwMode="auto">
              <a:xfrm>
                <a:off x="1404" y="2393"/>
                <a:ext cx="173" cy="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20" y="28"/>
                  </a:cxn>
                  <a:cxn ang="0">
                    <a:pos x="27" y="38"/>
                  </a:cxn>
                  <a:cxn ang="0">
                    <a:pos x="33" y="47"/>
                  </a:cxn>
                  <a:cxn ang="0">
                    <a:pos x="40" y="57"/>
                  </a:cxn>
                  <a:cxn ang="0">
                    <a:pos x="47" y="66"/>
                  </a:cxn>
                  <a:cxn ang="0">
                    <a:pos x="53" y="76"/>
                  </a:cxn>
                  <a:cxn ang="0">
                    <a:pos x="67" y="105"/>
                  </a:cxn>
                  <a:cxn ang="0">
                    <a:pos x="73" y="114"/>
                  </a:cxn>
                  <a:cxn ang="0">
                    <a:pos x="73" y="133"/>
                  </a:cxn>
                  <a:cxn ang="0">
                    <a:pos x="80" y="143"/>
                  </a:cxn>
                  <a:cxn ang="0">
                    <a:pos x="80" y="152"/>
                  </a:cxn>
                  <a:cxn ang="0">
                    <a:pos x="87" y="162"/>
                  </a:cxn>
                  <a:cxn ang="0">
                    <a:pos x="87" y="171"/>
                  </a:cxn>
                  <a:cxn ang="0">
                    <a:pos x="93" y="181"/>
                  </a:cxn>
                  <a:cxn ang="0">
                    <a:pos x="100" y="191"/>
                  </a:cxn>
                  <a:cxn ang="0">
                    <a:pos x="100" y="200"/>
                  </a:cxn>
                  <a:cxn ang="0">
                    <a:pos x="106" y="200"/>
                  </a:cxn>
                  <a:cxn ang="0">
                    <a:pos x="113" y="209"/>
                  </a:cxn>
                  <a:cxn ang="0">
                    <a:pos x="126" y="219"/>
                  </a:cxn>
                  <a:cxn ang="0">
                    <a:pos x="133" y="229"/>
                  </a:cxn>
                  <a:cxn ang="0">
                    <a:pos x="146" y="248"/>
                  </a:cxn>
                  <a:cxn ang="0">
                    <a:pos x="160" y="257"/>
                  </a:cxn>
                  <a:cxn ang="0">
                    <a:pos x="166" y="267"/>
                  </a:cxn>
                  <a:cxn ang="0">
                    <a:pos x="173" y="276"/>
                  </a:cxn>
                  <a:cxn ang="0">
                    <a:pos x="180" y="286"/>
                  </a:cxn>
                  <a:cxn ang="0">
                    <a:pos x="187" y="295"/>
                  </a:cxn>
                  <a:cxn ang="0">
                    <a:pos x="194" y="305"/>
                  </a:cxn>
                  <a:cxn ang="0">
                    <a:pos x="194" y="315"/>
                  </a:cxn>
                </a:cxnLst>
                <a:rect l="0" t="0" r="r" b="b"/>
                <a:pathLst>
                  <a:path w="195" h="316">
                    <a:moveTo>
                      <a:pt x="0" y="0"/>
                    </a:moveTo>
                    <a:lnTo>
                      <a:pt x="6" y="9"/>
                    </a:lnTo>
                    <a:lnTo>
                      <a:pt x="20" y="28"/>
                    </a:lnTo>
                    <a:lnTo>
                      <a:pt x="27" y="38"/>
                    </a:lnTo>
                    <a:lnTo>
                      <a:pt x="33" y="47"/>
                    </a:lnTo>
                    <a:lnTo>
                      <a:pt x="40" y="57"/>
                    </a:lnTo>
                    <a:lnTo>
                      <a:pt x="47" y="66"/>
                    </a:lnTo>
                    <a:lnTo>
                      <a:pt x="53" y="76"/>
                    </a:lnTo>
                    <a:lnTo>
                      <a:pt x="67" y="105"/>
                    </a:lnTo>
                    <a:lnTo>
                      <a:pt x="73" y="114"/>
                    </a:lnTo>
                    <a:lnTo>
                      <a:pt x="73" y="133"/>
                    </a:lnTo>
                    <a:lnTo>
                      <a:pt x="80" y="143"/>
                    </a:lnTo>
                    <a:lnTo>
                      <a:pt x="80" y="152"/>
                    </a:lnTo>
                    <a:lnTo>
                      <a:pt x="87" y="162"/>
                    </a:lnTo>
                    <a:lnTo>
                      <a:pt x="87" y="171"/>
                    </a:lnTo>
                    <a:lnTo>
                      <a:pt x="93" y="181"/>
                    </a:lnTo>
                    <a:lnTo>
                      <a:pt x="100" y="191"/>
                    </a:lnTo>
                    <a:lnTo>
                      <a:pt x="100" y="200"/>
                    </a:lnTo>
                    <a:lnTo>
                      <a:pt x="106" y="200"/>
                    </a:lnTo>
                    <a:lnTo>
                      <a:pt x="113" y="209"/>
                    </a:lnTo>
                    <a:lnTo>
                      <a:pt x="126" y="219"/>
                    </a:lnTo>
                    <a:lnTo>
                      <a:pt x="133" y="229"/>
                    </a:lnTo>
                    <a:lnTo>
                      <a:pt x="146" y="248"/>
                    </a:lnTo>
                    <a:lnTo>
                      <a:pt x="160" y="257"/>
                    </a:lnTo>
                    <a:lnTo>
                      <a:pt x="166" y="267"/>
                    </a:lnTo>
                    <a:lnTo>
                      <a:pt x="173" y="276"/>
                    </a:lnTo>
                    <a:lnTo>
                      <a:pt x="180" y="286"/>
                    </a:lnTo>
                    <a:lnTo>
                      <a:pt x="187" y="295"/>
                    </a:lnTo>
                    <a:lnTo>
                      <a:pt x="194" y="305"/>
                    </a:lnTo>
                    <a:lnTo>
                      <a:pt x="194" y="31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69" name="Group 531"/>
              <p:cNvGrpSpPr>
                <a:grpSpLocks/>
              </p:cNvGrpSpPr>
              <p:nvPr/>
            </p:nvGrpSpPr>
            <p:grpSpPr bwMode="auto">
              <a:xfrm>
                <a:off x="1094" y="3396"/>
                <a:ext cx="257" cy="287"/>
                <a:chOff x="1804" y="3440"/>
                <a:chExt cx="289" cy="287"/>
              </a:xfrm>
            </p:grpSpPr>
            <p:sp>
              <p:nvSpPr>
                <p:cNvPr id="278" name="Freeform 532"/>
                <p:cNvSpPr>
                  <a:spLocks/>
                </p:cNvSpPr>
                <p:nvPr/>
              </p:nvSpPr>
              <p:spPr bwMode="auto">
                <a:xfrm>
                  <a:off x="1979" y="3468"/>
                  <a:ext cx="114" cy="1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6" y="19"/>
                    </a:cxn>
                    <a:cxn ang="0">
                      <a:pos x="13" y="38"/>
                    </a:cxn>
                    <a:cxn ang="0">
                      <a:pos x="19" y="48"/>
                    </a:cxn>
                    <a:cxn ang="0">
                      <a:pos x="26" y="67"/>
                    </a:cxn>
                    <a:cxn ang="0">
                      <a:pos x="33" y="105"/>
                    </a:cxn>
                    <a:cxn ang="0">
                      <a:pos x="33" y="124"/>
                    </a:cxn>
                    <a:cxn ang="0">
                      <a:pos x="39" y="143"/>
                    </a:cxn>
                    <a:cxn ang="0">
                      <a:pos x="53" y="163"/>
                    </a:cxn>
                    <a:cxn ang="0">
                      <a:pos x="53" y="172"/>
                    </a:cxn>
                    <a:cxn ang="0">
                      <a:pos x="59" y="172"/>
                    </a:cxn>
                    <a:cxn ang="0">
                      <a:pos x="66" y="182"/>
                    </a:cxn>
                    <a:cxn ang="0">
                      <a:pos x="73" y="182"/>
                    </a:cxn>
                    <a:cxn ang="0">
                      <a:pos x="86" y="192"/>
                    </a:cxn>
                    <a:cxn ang="0">
                      <a:pos x="93" y="192"/>
                    </a:cxn>
                    <a:cxn ang="0">
                      <a:pos x="99" y="192"/>
                    </a:cxn>
                    <a:cxn ang="0">
                      <a:pos x="113" y="192"/>
                    </a:cxn>
                  </a:cxnLst>
                  <a:rect l="0" t="0" r="r" b="b"/>
                  <a:pathLst>
                    <a:path w="114" h="193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3" y="38"/>
                      </a:lnTo>
                      <a:lnTo>
                        <a:pt x="19" y="48"/>
                      </a:lnTo>
                      <a:lnTo>
                        <a:pt x="26" y="67"/>
                      </a:lnTo>
                      <a:lnTo>
                        <a:pt x="33" y="105"/>
                      </a:lnTo>
                      <a:lnTo>
                        <a:pt x="33" y="124"/>
                      </a:lnTo>
                      <a:lnTo>
                        <a:pt x="39" y="143"/>
                      </a:lnTo>
                      <a:lnTo>
                        <a:pt x="53" y="163"/>
                      </a:lnTo>
                      <a:lnTo>
                        <a:pt x="53" y="172"/>
                      </a:lnTo>
                      <a:lnTo>
                        <a:pt x="59" y="172"/>
                      </a:lnTo>
                      <a:lnTo>
                        <a:pt x="66" y="182"/>
                      </a:lnTo>
                      <a:lnTo>
                        <a:pt x="73" y="182"/>
                      </a:lnTo>
                      <a:lnTo>
                        <a:pt x="86" y="192"/>
                      </a:lnTo>
                      <a:lnTo>
                        <a:pt x="93" y="192"/>
                      </a:lnTo>
                      <a:lnTo>
                        <a:pt x="99" y="192"/>
                      </a:lnTo>
                      <a:lnTo>
                        <a:pt x="113" y="192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9" name="Freeform 533"/>
                <p:cNvSpPr>
                  <a:spLocks/>
                </p:cNvSpPr>
                <p:nvPr/>
              </p:nvSpPr>
              <p:spPr bwMode="auto">
                <a:xfrm>
                  <a:off x="1804" y="3440"/>
                  <a:ext cx="127" cy="221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119" y="9"/>
                    </a:cxn>
                    <a:cxn ang="0">
                      <a:pos x="112" y="9"/>
                    </a:cxn>
                    <a:cxn ang="0">
                      <a:pos x="106" y="9"/>
                    </a:cxn>
                    <a:cxn ang="0">
                      <a:pos x="99" y="19"/>
                    </a:cxn>
                    <a:cxn ang="0">
                      <a:pos x="99" y="28"/>
                    </a:cxn>
                    <a:cxn ang="0">
                      <a:pos x="86" y="48"/>
                    </a:cxn>
                    <a:cxn ang="0">
                      <a:pos x="79" y="76"/>
                    </a:cxn>
                    <a:cxn ang="0">
                      <a:pos x="79" y="85"/>
                    </a:cxn>
                    <a:cxn ang="0">
                      <a:pos x="72" y="105"/>
                    </a:cxn>
                    <a:cxn ang="0">
                      <a:pos x="72" y="114"/>
                    </a:cxn>
                    <a:cxn ang="0">
                      <a:pos x="72" y="134"/>
                    </a:cxn>
                    <a:cxn ang="0">
                      <a:pos x="66" y="143"/>
                    </a:cxn>
                    <a:cxn ang="0">
                      <a:pos x="66" y="162"/>
                    </a:cxn>
                    <a:cxn ang="0">
                      <a:pos x="59" y="171"/>
                    </a:cxn>
                    <a:cxn ang="0">
                      <a:pos x="53" y="181"/>
                    </a:cxn>
                    <a:cxn ang="0">
                      <a:pos x="46" y="191"/>
                    </a:cxn>
                    <a:cxn ang="0">
                      <a:pos x="39" y="200"/>
                    </a:cxn>
                    <a:cxn ang="0">
                      <a:pos x="33" y="200"/>
                    </a:cxn>
                    <a:cxn ang="0">
                      <a:pos x="26" y="210"/>
                    </a:cxn>
                    <a:cxn ang="0">
                      <a:pos x="19" y="220"/>
                    </a:cxn>
                    <a:cxn ang="0">
                      <a:pos x="13" y="220"/>
                    </a:cxn>
                    <a:cxn ang="0">
                      <a:pos x="6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127" h="221">
                      <a:moveTo>
                        <a:pt x="126" y="0"/>
                      </a:moveTo>
                      <a:lnTo>
                        <a:pt x="119" y="9"/>
                      </a:lnTo>
                      <a:lnTo>
                        <a:pt x="112" y="9"/>
                      </a:lnTo>
                      <a:lnTo>
                        <a:pt x="106" y="9"/>
                      </a:lnTo>
                      <a:lnTo>
                        <a:pt x="99" y="19"/>
                      </a:lnTo>
                      <a:lnTo>
                        <a:pt x="99" y="28"/>
                      </a:lnTo>
                      <a:lnTo>
                        <a:pt x="86" y="48"/>
                      </a:lnTo>
                      <a:lnTo>
                        <a:pt x="79" y="76"/>
                      </a:lnTo>
                      <a:lnTo>
                        <a:pt x="79" y="85"/>
                      </a:lnTo>
                      <a:lnTo>
                        <a:pt x="72" y="105"/>
                      </a:lnTo>
                      <a:lnTo>
                        <a:pt x="72" y="114"/>
                      </a:lnTo>
                      <a:lnTo>
                        <a:pt x="72" y="134"/>
                      </a:lnTo>
                      <a:lnTo>
                        <a:pt x="66" y="143"/>
                      </a:lnTo>
                      <a:lnTo>
                        <a:pt x="66" y="162"/>
                      </a:lnTo>
                      <a:lnTo>
                        <a:pt x="59" y="171"/>
                      </a:lnTo>
                      <a:lnTo>
                        <a:pt x="53" y="181"/>
                      </a:lnTo>
                      <a:lnTo>
                        <a:pt x="46" y="191"/>
                      </a:lnTo>
                      <a:lnTo>
                        <a:pt x="39" y="200"/>
                      </a:lnTo>
                      <a:lnTo>
                        <a:pt x="33" y="200"/>
                      </a:lnTo>
                      <a:lnTo>
                        <a:pt x="26" y="210"/>
                      </a:lnTo>
                      <a:lnTo>
                        <a:pt x="19" y="220"/>
                      </a:lnTo>
                      <a:lnTo>
                        <a:pt x="13" y="220"/>
                      </a:lnTo>
                      <a:lnTo>
                        <a:pt x="6" y="220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0" name="Freeform 534"/>
                <p:cNvSpPr>
                  <a:spLocks/>
                </p:cNvSpPr>
                <p:nvPr/>
              </p:nvSpPr>
              <p:spPr bwMode="auto">
                <a:xfrm>
                  <a:off x="1951" y="3526"/>
                  <a:ext cx="20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0" y="28"/>
                    </a:cxn>
                    <a:cxn ang="0">
                      <a:pos x="0" y="37"/>
                    </a:cxn>
                    <a:cxn ang="0">
                      <a:pos x="19" y="47"/>
                    </a:cxn>
                    <a:cxn ang="0">
                      <a:pos x="19" y="85"/>
                    </a:cxn>
                    <a:cxn ang="0">
                      <a:pos x="19" y="123"/>
                    </a:cxn>
                    <a:cxn ang="0">
                      <a:pos x="19" y="142"/>
                    </a:cxn>
                    <a:cxn ang="0">
                      <a:pos x="19" y="162"/>
                    </a:cxn>
                    <a:cxn ang="0">
                      <a:pos x="19" y="180"/>
                    </a:cxn>
                    <a:cxn ang="0">
                      <a:pos x="19" y="190"/>
                    </a:cxn>
                    <a:cxn ang="0">
                      <a:pos x="19" y="200"/>
                    </a:cxn>
                  </a:cxnLst>
                  <a:rect l="0" t="0" r="r" b="b"/>
                  <a:pathLst>
                    <a:path w="20" h="2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19" y="47"/>
                      </a:lnTo>
                      <a:lnTo>
                        <a:pt x="19" y="85"/>
                      </a:lnTo>
                      <a:lnTo>
                        <a:pt x="19" y="123"/>
                      </a:lnTo>
                      <a:lnTo>
                        <a:pt x="19" y="142"/>
                      </a:lnTo>
                      <a:lnTo>
                        <a:pt x="19" y="162"/>
                      </a:lnTo>
                      <a:lnTo>
                        <a:pt x="19" y="180"/>
                      </a:lnTo>
                      <a:lnTo>
                        <a:pt x="19" y="190"/>
                      </a:lnTo>
                      <a:lnTo>
                        <a:pt x="19" y="20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1" name="Freeform 535"/>
                <p:cNvSpPr>
                  <a:spLocks/>
                </p:cNvSpPr>
                <p:nvPr/>
              </p:nvSpPr>
              <p:spPr bwMode="auto">
                <a:xfrm>
                  <a:off x="1878" y="3488"/>
                  <a:ext cx="48" cy="210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7" y="9"/>
                    </a:cxn>
                    <a:cxn ang="0">
                      <a:pos x="40" y="19"/>
                    </a:cxn>
                    <a:cxn ang="0">
                      <a:pos x="33" y="28"/>
                    </a:cxn>
                    <a:cxn ang="0">
                      <a:pos x="33" y="37"/>
                    </a:cxn>
                    <a:cxn ang="0">
                      <a:pos x="26" y="57"/>
                    </a:cxn>
                    <a:cxn ang="0">
                      <a:pos x="26" y="66"/>
                    </a:cxn>
                    <a:cxn ang="0">
                      <a:pos x="26" y="94"/>
                    </a:cxn>
                    <a:cxn ang="0">
                      <a:pos x="26" y="132"/>
                    </a:cxn>
                    <a:cxn ang="0">
                      <a:pos x="26" y="142"/>
                    </a:cxn>
                    <a:cxn ang="0">
                      <a:pos x="26" y="161"/>
                    </a:cxn>
                    <a:cxn ang="0">
                      <a:pos x="20" y="171"/>
                    </a:cxn>
                    <a:cxn ang="0">
                      <a:pos x="13" y="189"/>
                    </a:cxn>
                    <a:cxn ang="0">
                      <a:pos x="6" y="199"/>
                    </a:cxn>
                    <a:cxn ang="0">
                      <a:pos x="0" y="199"/>
                    </a:cxn>
                    <a:cxn ang="0">
                      <a:pos x="0" y="209"/>
                    </a:cxn>
                    <a:cxn ang="0">
                      <a:pos x="0" y="199"/>
                    </a:cxn>
                  </a:cxnLst>
                  <a:rect l="0" t="0" r="r" b="b"/>
                  <a:pathLst>
                    <a:path w="48" h="210">
                      <a:moveTo>
                        <a:pt x="47" y="0"/>
                      </a:moveTo>
                      <a:lnTo>
                        <a:pt x="47" y="9"/>
                      </a:lnTo>
                      <a:lnTo>
                        <a:pt x="40" y="19"/>
                      </a:lnTo>
                      <a:lnTo>
                        <a:pt x="33" y="28"/>
                      </a:lnTo>
                      <a:lnTo>
                        <a:pt x="33" y="37"/>
                      </a:lnTo>
                      <a:lnTo>
                        <a:pt x="26" y="57"/>
                      </a:lnTo>
                      <a:lnTo>
                        <a:pt x="26" y="66"/>
                      </a:lnTo>
                      <a:lnTo>
                        <a:pt x="26" y="94"/>
                      </a:lnTo>
                      <a:lnTo>
                        <a:pt x="26" y="132"/>
                      </a:lnTo>
                      <a:lnTo>
                        <a:pt x="26" y="142"/>
                      </a:lnTo>
                      <a:lnTo>
                        <a:pt x="26" y="161"/>
                      </a:lnTo>
                      <a:lnTo>
                        <a:pt x="20" y="171"/>
                      </a:lnTo>
                      <a:lnTo>
                        <a:pt x="13" y="189"/>
                      </a:lnTo>
                      <a:lnTo>
                        <a:pt x="6" y="199"/>
                      </a:lnTo>
                      <a:lnTo>
                        <a:pt x="0" y="199"/>
                      </a:lnTo>
                      <a:lnTo>
                        <a:pt x="0" y="209"/>
                      </a:lnTo>
                      <a:lnTo>
                        <a:pt x="0" y="199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70" name="Freeform 536"/>
              <p:cNvSpPr>
                <a:spLocks/>
              </p:cNvSpPr>
              <p:nvPr/>
            </p:nvSpPr>
            <p:spPr bwMode="auto">
              <a:xfrm>
                <a:off x="1226" y="3444"/>
                <a:ext cx="42" cy="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9"/>
                  </a:cxn>
                  <a:cxn ang="0">
                    <a:pos x="12" y="37"/>
                  </a:cxn>
                  <a:cxn ang="0">
                    <a:pos x="12" y="76"/>
                  </a:cxn>
                  <a:cxn ang="0">
                    <a:pos x="19" y="114"/>
                  </a:cxn>
                  <a:cxn ang="0">
                    <a:pos x="19" y="133"/>
                  </a:cxn>
                  <a:cxn ang="0">
                    <a:pos x="26" y="142"/>
                  </a:cxn>
                  <a:cxn ang="0">
                    <a:pos x="33" y="171"/>
                  </a:cxn>
                  <a:cxn ang="0">
                    <a:pos x="39" y="180"/>
                  </a:cxn>
                  <a:cxn ang="0">
                    <a:pos x="39" y="190"/>
                  </a:cxn>
                  <a:cxn ang="0">
                    <a:pos x="46" y="190"/>
                  </a:cxn>
                  <a:cxn ang="0">
                    <a:pos x="46" y="200"/>
                  </a:cxn>
                  <a:cxn ang="0">
                    <a:pos x="46" y="190"/>
                  </a:cxn>
                </a:cxnLst>
                <a:rect l="0" t="0" r="r" b="b"/>
                <a:pathLst>
                  <a:path w="47" h="201">
                    <a:moveTo>
                      <a:pt x="0" y="0"/>
                    </a:moveTo>
                    <a:lnTo>
                      <a:pt x="6" y="19"/>
                    </a:lnTo>
                    <a:lnTo>
                      <a:pt x="12" y="37"/>
                    </a:lnTo>
                    <a:lnTo>
                      <a:pt x="12" y="76"/>
                    </a:lnTo>
                    <a:lnTo>
                      <a:pt x="19" y="114"/>
                    </a:lnTo>
                    <a:lnTo>
                      <a:pt x="19" y="133"/>
                    </a:lnTo>
                    <a:lnTo>
                      <a:pt x="26" y="142"/>
                    </a:lnTo>
                    <a:lnTo>
                      <a:pt x="33" y="171"/>
                    </a:lnTo>
                    <a:lnTo>
                      <a:pt x="39" y="180"/>
                    </a:lnTo>
                    <a:lnTo>
                      <a:pt x="39" y="190"/>
                    </a:lnTo>
                    <a:lnTo>
                      <a:pt x="46" y="190"/>
                    </a:lnTo>
                    <a:lnTo>
                      <a:pt x="46" y="200"/>
                    </a:lnTo>
                    <a:lnTo>
                      <a:pt x="46" y="19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Freeform 537"/>
              <p:cNvSpPr>
                <a:spLocks/>
              </p:cNvSpPr>
              <p:nvPr/>
            </p:nvSpPr>
            <p:spPr bwMode="auto">
              <a:xfrm>
                <a:off x="1118" y="3492"/>
                <a:ext cx="59" cy="144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19"/>
                  </a:cxn>
                  <a:cxn ang="0">
                    <a:pos x="52" y="47"/>
                  </a:cxn>
                  <a:cxn ang="0">
                    <a:pos x="52" y="66"/>
                  </a:cxn>
                  <a:cxn ang="0">
                    <a:pos x="45" y="85"/>
                  </a:cxn>
                  <a:cxn ang="0">
                    <a:pos x="45" y="95"/>
                  </a:cxn>
                  <a:cxn ang="0">
                    <a:pos x="39" y="10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5" y="123"/>
                  </a:cxn>
                  <a:cxn ang="0">
                    <a:pos x="25" y="133"/>
                  </a:cxn>
                  <a:cxn ang="0">
                    <a:pos x="19" y="133"/>
                  </a:cxn>
                  <a:cxn ang="0">
                    <a:pos x="12" y="143"/>
                  </a:cxn>
                  <a:cxn ang="0">
                    <a:pos x="6" y="143"/>
                  </a:cxn>
                  <a:cxn ang="0">
                    <a:pos x="0" y="143"/>
                  </a:cxn>
                </a:cxnLst>
                <a:rect l="0" t="0" r="r" b="b"/>
                <a:pathLst>
                  <a:path w="66" h="144">
                    <a:moveTo>
                      <a:pt x="65" y="0"/>
                    </a:moveTo>
                    <a:lnTo>
                      <a:pt x="58" y="19"/>
                    </a:lnTo>
                    <a:lnTo>
                      <a:pt x="52" y="47"/>
                    </a:lnTo>
                    <a:lnTo>
                      <a:pt x="52" y="66"/>
                    </a:lnTo>
                    <a:lnTo>
                      <a:pt x="45" y="85"/>
                    </a:lnTo>
                    <a:lnTo>
                      <a:pt x="45" y="95"/>
                    </a:lnTo>
                    <a:lnTo>
                      <a:pt x="39" y="10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5" y="123"/>
                    </a:lnTo>
                    <a:lnTo>
                      <a:pt x="25" y="133"/>
                    </a:lnTo>
                    <a:lnTo>
                      <a:pt x="19" y="133"/>
                    </a:lnTo>
                    <a:lnTo>
                      <a:pt x="12" y="143"/>
                    </a:lnTo>
                    <a:lnTo>
                      <a:pt x="6" y="143"/>
                    </a:lnTo>
                    <a:lnTo>
                      <a:pt x="0" y="143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Freeform 538"/>
              <p:cNvSpPr>
                <a:spLocks/>
              </p:cNvSpPr>
              <p:nvPr/>
            </p:nvSpPr>
            <p:spPr bwMode="auto">
              <a:xfrm>
                <a:off x="1054" y="3387"/>
                <a:ext cx="143" cy="23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3" y="9"/>
                  </a:cxn>
                  <a:cxn ang="0">
                    <a:pos x="146" y="9"/>
                  </a:cxn>
                  <a:cxn ang="0">
                    <a:pos x="139" y="19"/>
                  </a:cxn>
                  <a:cxn ang="0">
                    <a:pos x="133" y="28"/>
                  </a:cxn>
                  <a:cxn ang="0">
                    <a:pos x="133" y="38"/>
                  </a:cxn>
                  <a:cxn ang="0">
                    <a:pos x="126" y="47"/>
                  </a:cxn>
                  <a:cxn ang="0">
                    <a:pos x="119" y="66"/>
                  </a:cxn>
                  <a:cxn ang="0">
                    <a:pos x="113" y="95"/>
                  </a:cxn>
                  <a:cxn ang="0">
                    <a:pos x="113" y="114"/>
                  </a:cxn>
                  <a:cxn ang="0">
                    <a:pos x="106" y="143"/>
                  </a:cxn>
                  <a:cxn ang="0">
                    <a:pos x="99" y="162"/>
                  </a:cxn>
                  <a:cxn ang="0">
                    <a:pos x="99" y="171"/>
                  </a:cxn>
                  <a:cxn ang="0">
                    <a:pos x="93" y="181"/>
                  </a:cxn>
                  <a:cxn ang="0">
                    <a:pos x="86" y="191"/>
                  </a:cxn>
                  <a:cxn ang="0">
                    <a:pos x="80" y="200"/>
                  </a:cxn>
                  <a:cxn ang="0">
                    <a:pos x="73" y="200"/>
                  </a:cxn>
                  <a:cxn ang="0">
                    <a:pos x="73" y="209"/>
                  </a:cxn>
                  <a:cxn ang="0">
                    <a:pos x="66" y="209"/>
                  </a:cxn>
                  <a:cxn ang="0">
                    <a:pos x="60" y="219"/>
                  </a:cxn>
                  <a:cxn ang="0">
                    <a:pos x="46" y="219"/>
                  </a:cxn>
                  <a:cxn ang="0">
                    <a:pos x="40" y="229"/>
                  </a:cxn>
                  <a:cxn ang="0">
                    <a:pos x="27" y="229"/>
                  </a:cxn>
                  <a:cxn ang="0">
                    <a:pos x="13" y="229"/>
                  </a:cxn>
                  <a:cxn ang="0">
                    <a:pos x="0" y="229"/>
                  </a:cxn>
                  <a:cxn ang="0">
                    <a:pos x="0" y="219"/>
                  </a:cxn>
                </a:cxnLst>
                <a:rect l="0" t="0" r="r" b="b"/>
                <a:pathLst>
                  <a:path w="161" h="230">
                    <a:moveTo>
                      <a:pt x="160" y="0"/>
                    </a:moveTo>
                    <a:lnTo>
                      <a:pt x="153" y="9"/>
                    </a:lnTo>
                    <a:lnTo>
                      <a:pt x="146" y="9"/>
                    </a:lnTo>
                    <a:lnTo>
                      <a:pt x="139" y="19"/>
                    </a:lnTo>
                    <a:lnTo>
                      <a:pt x="133" y="28"/>
                    </a:lnTo>
                    <a:lnTo>
                      <a:pt x="133" y="38"/>
                    </a:lnTo>
                    <a:lnTo>
                      <a:pt x="126" y="47"/>
                    </a:lnTo>
                    <a:lnTo>
                      <a:pt x="119" y="66"/>
                    </a:lnTo>
                    <a:lnTo>
                      <a:pt x="113" y="95"/>
                    </a:lnTo>
                    <a:lnTo>
                      <a:pt x="113" y="114"/>
                    </a:lnTo>
                    <a:lnTo>
                      <a:pt x="106" y="143"/>
                    </a:lnTo>
                    <a:lnTo>
                      <a:pt x="99" y="162"/>
                    </a:lnTo>
                    <a:lnTo>
                      <a:pt x="99" y="171"/>
                    </a:lnTo>
                    <a:lnTo>
                      <a:pt x="93" y="181"/>
                    </a:lnTo>
                    <a:lnTo>
                      <a:pt x="86" y="191"/>
                    </a:lnTo>
                    <a:lnTo>
                      <a:pt x="80" y="200"/>
                    </a:lnTo>
                    <a:lnTo>
                      <a:pt x="73" y="200"/>
                    </a:lnTo>
                    <a:lnTo>
                      <a:pt x="73" y="209"/>
                    </a:lnTo>
                    <a:lnTo>
                      <a:pt x="66" y="209"/>
                    </a:lnTo>
                    <a:lnTo>
                      <a:pt x="60" y="219"/>
                    </a:lnTo>
                    <a:lnTo>
                      <a:pt x="46" y="219"/>
                    </a:lnTo>
                    <a:lnTo>
                      <a:pt x="40" y="229"/>
                    </a:lnTo>
                    <a:lnTo>
                      <a:pt x="27" y="229"/>
                    </a:lnTo>
                    <a:lnTo>
                      <a:pt x="13" y="229"/>
                    </a:lnTo>
                    <a:lnTo>
                      <a:pt x="0" y="229"/>
                    </a:lnTo>
                    <a:lnTo>
                      <a:pt x="0" y="219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3" name="Freeform 539"/>
              <p:cNvSpPr>
                <a:spLocks/>
              </p:cNvSpPr>
              <p:nvPr/>
            </p:nvSpPr>
            <p:spPr bwMode="auto">
              <a:xfrm>
                <a:off x="1148" y="3405"/>
                <a:ext cx="67" cy="221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9"/>
                  </a:cxn>
                  <a:cxn ang="0">
                    <a:pos x="60" y="9"/>
                  </a:cxn>
                  <a:cxn ang="0">
                    <a:pos x="53" y="19"/>
                  </a:cxn>
                  <a:cxn ang="0">
                    <a:pos x="53" y="28"/>
                  </a:cxn>
                  <a:cxn ang="0">
                    <a:pos x="40" y="47"/>
                  </a:cxn>
                  <a:cxn ang="0">
                    <a:pos x="40" y="57"/>
                  </a:cxn>
                  <a:cxn ang="0">
                    <a:pos x="40" y="66"/>
                  </a:cxn>
                  <a:cxn ang="0">
                    <a:pos x="27" y="133"/>
                  </a:cxn>
                  <a:cxn ang="0">
                    <a:pos x="20" y="162"/>
                  </a:cxn>
                  <a:cxn ang="0">
                    <a:pos x="13" y="191"/>
                  </a:cxn>
                  <a:cxn ang="0">
                    <a:pos x="13" y="200"/>
                  </a:cxn>
                  <a:cxn ang="0">
                    <a:pos x="7" y="210"/>
                  </a:cxn>
                  <a:cxn ang="0">
                    <a:pos x="0" y="220"/>
                  </a:cxn>
                </a:cxnLst>
                <a:rect l="0" t="0" r="r" b="b"/>
                <a:pathLst>
                  <a:path w="75" h="221">
                    <a:moveTo>
                      <a:pt x="74" y="0"/>
                    </a:moveTo>
                    <a:lnTo>
                      <a:pt x="66" y="9"/>
                    </a:lnTo>
                    <a:lnTo>
                      <a:pt x="60" y="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40" y="47"/>
                    </a:lnTo>
                    <a:lnTo>
                      <a:pt x="40" y="57"/>
                    </a:lnTo>
                    <a:lnTo>
                      <a:pt x="40" y="66"/>
                    </a:lnTo>
                    <a:lnTo>
                      <a:pt x="27" y="133"/>
                    </a:lnTo>
                    <a:lnTo>
                      <a:pt x="20" y="162"/>
                    </a:lnTo>
                    <a:lnTo>
                      <a:pt x="13" y="191"/>
                    </a:lnTo>
                    <a:lnTo>
                      <a:pt x="13" y="200"/>
                    </a:lnTo>
                    <a:lnTo>
                      <a:pt x="7" y="210"/>
                    </a:lnTo>
                    <a:lnTo>
                      <a:pt x="0" y="22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4" name="Freeform 540"/>
              <p:cNvSpPr>
                <a:spLocks/>
              </p:cNvSpPr>
              <p:nvPr/>
            </p:nvSpPr>
            <p:spPr bwMode="auto">
              <a:xfrm>
                <a:off x="1176" y="3405"/>
                <a:ext cx="50" cy="24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1" y="19"/>
                  </a:cxn>
                  <a:cxn ang="0">
                    <a:pos x="41" y="28"/>
                  </a:cxn>
                  <a:cxn ang="0">
                    <a:pos x="34" y="37"/>
                  </a:cxn>
                  <a:cxn ang="0">
                    <a:pos x="34" y="57"/>
                  </a:cxn>
                  <a:cxn ang="0">
                    <a:pos x="34" y="66"/>
                  </a:cxn>
                  <a:cxn ang="0">
                    <a:pos x="27" y="95"/>
                  </a:cxn>
                  <a:cxn ang="0">
                    <a:pos x="27" y="143"/>
                  </a:cxn>
                  <a:cxn ang="0">
                    <a:pos x="27" y="171"/>
                  </a:cxn>
                  <a:cxn ang="0">
                    <a:pos x="20" y="200"/>
                  </a:cxn>
                  <a:cxn ang="0">
                    <a:pos x="20" y="210"/>
                  </a:cxn>
                  <a:cxn ang="0">
                    <a:pos x="20" y="219"/>
                  </a:cxn>
                  <a:cxn ang="0">
                    <a:pos x="13" y="228"/>
                  </a:cxn>
                  <a:cxn ang="0">
                    <a:pos x="7" y="238"/>
                  </a:cxn>
                  <a:cxn ang="0">
                    <a:pos x="0" y="238"/>
                  </a:cxn>
                  <a:cxn ang="0">
                    <a:pos x="0" y="248"/>
                  </a:cxn>
                </a:cxnLst>
                <a:rect l="0" t="0" r="r" b="b"/>
                <a:pathLst>
                  <a:path w="56" h="249">
                    <a:moveTo>
                      <a:pt x="55" y="0"/>
                    </a:moveTo>
                    <a:lnTo>
                      <a:pt x="41" y="19"/>
                    </a:lnTo>
                    <a:lnTo>
                      <a:pt x="41" y="28"/>
                    </a:lnTo>
                    <a:lnTo>
                      <a:pt x="34" y="37"/>
                    </a:lnTo>
                    <a:lnTo>
                      <a:pt x="34" y="57"/>
                    </a:lnTo>
                    <a:lnTo>
                      <a:pt x="34" y="66"/>
                    </a:lnTo>
                    <a:lnTo>
                      <a:pt x="27" y="95"/>
                    </a:lnTo>
                    <a:lnTo>
                      <a:pt x="27" y="143"/>
                    </a:lnTo>
                    <a:lnTo>
                      <a:pt x="27" y="171"/>
                    </a:lnTo>
                    <a:lnTo>
                      <a:pt x="20" y="200"/>
                    </a:lnTo>
                    <a:lnTo>
                      <a:pt x="20" y="210"/>
                    </a:lnTo>
                    <a:lnTo>
                      <a:pt x="20" y="219"/>
                    </a:lnTo>
                    <a:lnTo>
                      <a:pt x="13" y="228"/>
                    </a:lnTo>
                    <a:lnTo>
                      <a:pt x="7" y="238"/>
                    </a:lnTo>
                    <a:lnTo>
                      <a:pt x="0" y="238"/>
                    </a:lnTo>
                    <a:lnTo>
                      <a:pt x="0" y="248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5" name="Freeform 541"/>
              <p:cNvSpPr>
                <a:spLocks/>
              </p:cNvSpPr>
              <p:nvPr/>
            </p:nvSpPr>
            <p:spPr bwMode="auto">
              <a:xfrm>
                <a:off x="1229" y="3396"/>
                <a:ext cx="96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57"/>
                  </a:cxn>
                  <a:cxn ang="0">
                    <a:pos x="46" y="76"/>
                  </a:cxn>
                  <a:cxn ang="0">
                    <a:pos x="60" y="95"/>
                  </a:cxn>
                  <a:cxn ang="0">
                    <a:pos x="60" y="105"/>
                  </a:cxn>
                  <a:cxn ang="0">
                    <a:pos x="60" y="114"/>
                  </a:cxn>
                  <a:cxn ang="0">
                    <a:pos x="66" y="133"/>
                  </a:cxn>
                  <a:cxn ang="0">
                    <a:pos x="73" y="162"/>
                  </a:cxn>
                  <a:cxn ang="0">
                    <a:pos x="80" y="181"/>
                  </a:cxn>
                  <a:cxn ang="0">
                    <a:pos x="86" y="181"/>
                  </a:cxn>
                  <a:cxn ang="0">
                    <a:pos x="86" y="190"/>
                  </a:cxn>
                  <a:cxn ang="0">
                    <a:pos x="93" y="200"/>
                  </a:cxn>
                  <a:cxn ang="0">
                    <a:pos x="100" y="200"/>
                  </a:cxn>
                  <a:cxn ang="0">
                    <a:pos x="107" y="210"/>
                  </a:cxn>
                </a:cxnLst>
                <a:rect l="0" t="0" r="r" b="b"/>
                <a:pathLst>
                  <a:path w="108" h="211">
                    <a:moveTo>
                      <a:pt x="0" y="0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57"/>
                    </a:lnTo>
                    <a:lnTo>
                      <a:pt x="46" y="76"/>
                    </a:lnTo>
                    <a:lnTo>
                      <a:pt x="60" y="95"/>
                    </a:lnTo>
                    <a:lnTo>
                      <a:pt x="60" y="105"/>
                    </a:lnTo>
                    <a:lnTo>
                      <a:pt x="60" y="114"/>
                    </a:lnTo>
                    <a:lnTo>
                      <a:pt x="66" y="133"/>
                    </a:lnTo>
                    <a:lnTo>
                      <a:pt x="73" y="162"/>
                    </a:lnTo>
                    <a:lnTo>
                      <a:pt x="80" y="181"/>
                    </a:lnTo>
                    <a:lnTo>
                      <a:pt x="86" y="181"/>
                    </a:lnTo>
                    <a:lnTo>
                      <a:pt x="86" y="190"/>
                    </a:lnTo>
                    <a:lnTo>
                      <a:pt x="93" y="200"/>
                    </a:lnTo>
                    <a:lnTo>
                      <a:pt x="100" y="200"/>
                    </a:lnTo>
                    <a:lnTo>
                      <a:pt x="107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" name="Freeform 542"/>
              <p:cNvSpPr>
                <a:spLocks/>
              </p:cNvSpPr>
              <p:nvPr/>
            </p:nvSpPr>
            <p:spPr bwMode="auto">
              <a:xfrm>
                <a:off x="1231" y="3387"/>
                <a:ext cx="119" cy="210"/>
              </a:xfrm>
              <a:custGeom>
                <a:avLst/>
                <a:gdLst/>
                <a:ahLst/>
                <a:cxnLst>
                  <a:cxn ang="0">
                    <a:pos x="133" y="209"/>
                  </a:cxn>
                  <a:cxn ang="0">
                    <a:pos x="126" y="209"/>
                  </a:cxn>
                  <a:cxn ang="0">
                    <a:pos x="119" y="209"/>
                  </a:cxn>
                  <a:cxn ang="0">
                    <a:pos x="113" y="199"/>
                  </a:cxn>
                  <a:cxn ang="0">
                    <a:pos x="106" y="189"/>
                  </a:cxn>
                  <a:cxn ang="0">
                    <a:pos x="73" y="104"/>
                  </a:cxn>
                  <a:cxn ang="0">
                    <a:pos x="59" y="66"/>
                  </a:cxn>
                  <a:cxn ang="0">
                    <a:pos x="39" y="28"/>
                  </a:cxn>
                  <a:cxn ang="0">
                    <a:pos x="39" y="19"/>
                  </a:cxn>
                  <a:cxn ang="0">
                    <a:pos x="33" y="19"/>
                  </a:cxn>
                  <a:cxn ang="0">
                    <a:pos x="26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34" h="210">
                    <a:moveTo>
                      <a:pt x="133" y="209"/>
                    </a:moveTo>
                    <a:lnTo>
                      <a:pt x="126" y="209"/>
                    </a:lnTo>
                    <a:lnTo>
                      <a:pt x="119" y="209"/>
                    </a:lnTo>
                    <a:lnTo>
                      <a:pt x="113" y="199"/>
                    </a:lnTo>
                    <a:lnTo>
                      <a:pt x="106" y="189"/>
                    </a:lnTo>
                    <a:lnTo>
                      <a:pt x="73" y="104"/>
                    </a:lnTo>
                    <a:lnTo>
                      <a:pt x="59" y="66"/>
                    </a:lnTo>
                    <a:lnTo>
                      <a:pt x="39" y="28"/>
                    </a:lnTo>
                    <a:lnTo>
                      <a:pt x="39" y="19"/>
                    </a:lnTo>
                    <a:lnTo>
                      <a:pt x="33" y="19"/>
                    </a:lnTo>
                    <a:lnTo>
                      <a:pt x="26" y="9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" name="Freeform 543"/>
              <p:cNvSpPr>
                <a:spLocks/>
              </p:cNvSpPr>
              <p:nvPr/>
            </p:nvSpPr>
            <p:spPr bwMode="auto">
              <a:xfrm>
                <a:off x="1226" y="3415"/>
                <a:ext cx="97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9"/>
                  </a:cxn>
                  <a:cxn ang="0">
                    <a:pos x="20" y="19"/>
                  </a:cxn>
                  <a:cxn ang="0">
                    <a:pos x="20" y="37"/>
                  </a:cxn>
                  <a:cxn ang="0">
                    <a:pos x="27" y="47"/>
                  </a:cxn>
                  <a:cxn ang="0">
                    <a:pos x="33" y="76"/>
                  </a:cxn>
                  <a:cxn ang="0">
                    <a:pos x="33" y="95"/>
                  </a:cxn>
                  <a:cxn ang="0">
                    <a:pos x="40" y="105"/>
                  </a:cxn>
                  <a:cxn ang="0">
                    <a:pos x="47" y="133"/>
                  </a:cxn>
                  <a:cxn ang="0">
                    <a:pos x="47" y="152"/>
                  </a:cxn>
                  <a:cxn ang="0">
                    <a:pos x="54" y="162"/>
                  </a:cxn>
                  <a:cxn ang="0">
                    <a:pos x="54" y="181"/>
                  </a:cxn>
                  <a:cxn ang="0">
                    <a:pos x="60" y="190"/>
                  </a:cxn>
                  <a:cxn ang="0">
                    <a:pos x="67" y="190"/>
                  </a:cxn>
                  <a:cxn ang="0">
                    <a:pos x="74" y="200"/>
                  </a:cxn>
                  <a:cxn ang="0">
                    <a:pos x="80" y="210"/>
                  </a:cxn>
                  <a:cxn ang="0">
                    <a:pos x="87" y="210"/>
                  </a:cxn>
                  <a:cxn ang="0">
                    <a:pos x="101" y="210"/>
                  </a:cxn>
                  <a:cxn ang="0">
                    <a:pos x="108" y="210"/>
                  </a:cxn>
                </a:cxnLst>
                <a:rect l="0" t="0" r="r" b="b"/>
                <a:pathLst>
                  <a:path w="109" h="211">
                    <a:moveTo>
                      <a:pt x="0" y="0"/>
                    </a:moveTo>
                    <a:lnTo>
                      <a:pt x="13" y="9"/>
                    </a:lnTo>
                    <a:lnTo>
                      <a:pt x="20" y="19"/>
                    </a:lnTo>
                    <a:lnTo>
                      <a:pt x="20" y="37"/>
                    </a:lnTo>
                    <a:lnTo>
                      <a:pt x="27" y="47"/>
                    </a:lnTo>
                    <a:lnTo>
                      <a:pt x="33" y="76"/>
                    </a:lnTo>
                    <a:lnTo>
                      <a:pt x="33" y="95"/>
                    </a:lnTo>
                    <a:lnTo>
                      <a:pt x="40" y="105"/>
                    </a:lnTo>
                    <a:lnTo>
                      <a:pt x="47" y="133"/>
                    </a:lnTo>
                    <a:lnTo>
                      <a:pt x="47" y="152"/>
                    </a:lnTo>
                    <a:lnTo>
                      <a:pt x="54" y="162"/>
                    </a:lnTo>
                    <a:lnTo>
                      <a:pt x="54" y="181"/>
                    </a:lnTo>
                    <a:lnTo>
                      <a:pt x="60" y="190"/>
                    </a:lnTo>
                    <a:lnTo>
                      <a:pt x="67" y="190"/>
                    </a:lnTo>
                    <a:lnTo>
                      <a:pt x="74" y="200"/>
                    </a:lnTo>
                    <a:lnTo>
                      <a:pt x="80" y="210"/>
                    </a:lnTo>
                    <a:lnTo>
                      <a:pt x="87" y="210"/>
                    </a:lnTo>
                    <a:lnTo>
                      <a:pt x="101" y="210"/>
                    </a:lnTo>
                    <a:lnTo>
                      <a:pt x="108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233" name="Picture 54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56" y="2160"/>
              <a:ext cx="12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4" name="Freeform 545"/>
            <p:cNvSpPr>
              <a:spLocks/>
            </p:cNvSpPr>
            <p:nvPr/>
          </p:nvSpPr>
          <p:spPr bwMode="auto">
            <a:xfrm>
              <a:off x="1130" y="1440"/>
              <a:ext cx="140" cy="163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0"/>
                </a:cxn>
                <a:cxn ang="0">
                  <a:pos x="59" y="92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8" y="0"/>
                </a:cxn>
                <a:cxn ang="0">
                  <a:pos x="98" y="32"/>
                </a:cxn>
                <a:cxn ang="0">
                  <a:pos x="85" y="69"/>
                </a:cxn>
                <a:cxn ang="0">
                  <a:pos x="74" y="100"/>
                </a:cxn>
                <a:cxn ang="0">
                  <a:pos x="68" y="131"/>
                </a:cxn>
                <a:cxn ang="0">
                  <a:pos x="75" y="145"/>
                </a:cxn>
                <a:cxn ang="0">
                  <a:pos x="94" y="136"/>
                </a:cxn>
                <a:cxn ang="0">
                  <a:pos x="110" y="124"/>
                </a:cxn>
                <a:cxn ang="0">
                  <a:pos x="126" y="110"/>
                </a:cxn>
                <a:cxn ang="0">
                  <a:pos x="133" y="103"/>
                </a:cxn>
                <a:cxn ang="0">
                  <a:pos x="139" y="110"/>
                </a:cxn>
                <a:cxn ang="0">
                  <a:pos x="147" y="119"/>
                </a:cxn>
                <a:cxn ang="0">
                  <a:pos x="154" y="131"/>
                </a:cxn>
                <a:cxn ang="0">
                  <a:pos x="149" y="137"/>
                </a:cxn>
                <a:cxn ang="0">
                  <a:pos x="136" y="138"/>
                </a:cxn>
                <a:cxn ang="0">
                  <a:pos x="123" y="139"/>
                </a:cxn>
                <a:cxn ang="0">
                  <a:pos x="110" y="142"/>
                </a:cxn>
                <a:cxn ang="0">
                  <a:pos x="98" y="146"/>
                </a:cxn>
                <a:cxn ang="0">
                  <a:pos x="88" y="150"/>
                </a:cxn>
                <a:cxn ang="0">
                  <a:pos x="79" y="154"/>
                </a:cxn>
                <a:cxn ang="0">
                  <a:pos x="72" y="159"/>
                </a:cxn>
                <a:cxn ang="0">
                  <a:pos x="63" y="148"/>
                </a:cxn>
                <a:cxn ang="0">
                  <a:pos x="48" y="119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7" h="163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7"/>
                  </a:lnTo>
                  <a:lnTo>
                    <a:pt x="36" y="59"/>
                  </a:lnTo>
                  <a:lnTo>
                    <a:pt x="41" y="70"/>
                  </a:lnTo>
                  <a:lnTo>
                    <a:pt x="48" y="82"/>
                  </a:lnTo>
                  <a:lnTo>
                    <a:pt x="51" y="91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9" y="92"/>
                  </a:lnTo>
                  <a:lnTo>
                    <a:pt x="61" y="82"/>
                  </a:lnTo>
                  <a:lnTo>
                    <a:pt x="65" y="70"/>
                  </a:lnTo>
                  <a:lnTo>
                    <a:pt x="67" y="5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68" y="0"/>
                  </a:lnTo>
                  <a:lnTo>
                    <a:pt x="106" y="11"/>
                  </a:lnTo>
                  <a:lnTo>
                    <a:pt x="98" y="32"/>
                  </a:lnTo>
                  <a:lnTo>
                    <a:pt x="91" y="51"/>
                  </a:lnTo>
                  <a:lnTo>
                    <a:pt x="85" y="69"/>
                  </a:lnTo>
                  <a:lnTo>
                    <a:pt x="79" y="85"/>
                  </a:lnTo>
                  <a:lnTo>
                    <a:pt x="74" y="100"/>
                  </a:lnTo>
                  <a:lnTo>
                    <a:pt x="72" y="115"/>
                  </a:lnTo>
                  <a:lnTo>
                    <a:pt x="68" y="131"/>
                  </a:lnTo>
                  <a:lnTo>
                    <a:pt x="65" y="148"/>
                  </a:lnTo>
                  <a:lnTo>
                    <a:pt x="75" y="145"/>
                  </a:lnTo>
                  <a:lnTo>
                    <a:pt x="84" y="141"/>
                  </a:lnTo>
                  <a:lnTo>
                    <a:pt x="94" y="136"/>
                  </a:lnTo>
                  <a:lnTo>
                    <a:pt x="103" y="130"/>
                  </a:lnTo>
                  <a:lnTo>
                    <a:pt x="110" y="124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32" y="102"/>
                  </a:lnTo>
                  <a:lnTo>
                    <a:pt x="133" y="103"/>
                  </a:lnTo>
                  <a:lnTo>
                    <a:pt x="134" y="106"/>
                  </a:lnTo>
                  <a:lnTo>
                    <a:pt x="139" y="110"/>
                  </a:lnTo>
                  <a:lnTo>
                    <a:pt x="142" y="114"/>
                  </a:lnTo>
                  <a:lnTo>
                    <a:pt x="147" y="119"/>
                  </a:lnTo>
                  <a:lnTo>
                    <a:pt x="151" y="126"/>
                  </a:lnTo>
                  <a:lnTo>
                    <a:pt x="154" y="131"/>
                  </a:lnTo>
                  <a:lnTo>
                    <a:pt x="156" y="137"/>
                  </a:lnTo>
                  <a:lnTo>
                    <a:pt x="149" y="137"/>
                  </a:lnTo>
                  <a:lnTo>
                    <a:pt x="142" y="138"/>
                  </a:lnTo>
                  <a:lnTo>
                    <a:pt x="136" y="138"/>
                  </a:lnTo>
                  <a:lnTo>
                    <a:pt x="129" y="139"/>
                  </a:lnTo>
                  <a:lnTo>
                    <a:pt x="123" y="139"/>
                  </a:lnTo>
                  <a:lnTo>
                    <a:pt x="116" y="142"/>
                  </a:lnTo>
                  <a:lnTo>
                    <a:pt x="110" y="142"/>
                  </a:lnTo>
                  <a:lnTo>
                    <a:pt x="104" y="144"/>
                  </a:lnTo>
                  <a:lnTo>
                    <a:pt x="98" y="146"/>
                  </a:lnTo>
                  <a:lnTo>
                    <a:pt x="93" y="148"/>
                  </a:lnTo>
                  <a:lnTo>
                    <a:pt x="88" y="150"/>
                  </a:lnTo>
                  <a:lnTo>
                    <a:pt x="83" y="152"/>
                  </a:lnTo>
                  <a:lnTo>
                    <a:pt x="79" y="154"/>
                  </a:lnTo>
                  <a:lnTo>
                    <a:pt x="74" y="157"/>
                  </a:lnTo>
                  <a:lnTo>
                    <a:pt x="72" y="159"/>
                  </a:lnTo>
                  <a:lnTo>
                    <a:pt x="69" y="162"/>
                  </a:lnTo>
                  <a:lnTo>
                    <a:pt x="63" y="148"/>
                  </a:lnTo>
                  <a:lnTo>
                    <a:pt x="56" y="134"/>
                  </a:lnTo>
                  <a:lnTo>
                    <a:pt x="48" y="119"/>
                  </a:lnTo>
                  <a:lnTo>
                    <a:pt x="39" y="104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35" name="Freeform 546"/>
            <p:cNvSpPr>
              <a:spLocks/>
            </p:cNvSpPr>
            <p:nvPr/>
          </p:nvSpPr>
          <p:spPr bwMode="auto">
            <a:xfrm>
              <a:off x="1152" y="1392"/>
              <a:ext cx="141" cy="164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1"/>
                </a:cxn>
                <a:cxn ang="0">
                  <a:pos x="60" y="93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9" y="0"/>
                </a:cxn>
                <a:cxn ang="0">
                  <a:pos x="99" y="32"/>
                </a:cxn>
                <a:cxn ang="0">
                  <a:pos x="86" y="69"/>
                </a:cxn>
                <a:cxn ang="0">
                  <a:pos x="75" y="101"/>
                </a:cxn>
                <a:cxn ang="0">
                  <a:pos x="69" y="132"/>
                </a:cxn>
                <a:cxn ang="0">
                  <a:pos x="76" y="146"/>
                </a:cxn>
                <a:cxn ang="0">
                  <a:pos x="95" y="137"/>
                </a:cxn>
                <a:cxn ang="0">
                  <a:pos x="111" y="125"/>
                </a:cxn>
                <a:cxn ang="0">
                  <a:pos x="127" y="110"/>
                </a:cxn>
                <a:cxn ang="0">
                  <a:pos x="134" y="104"/>
                </a:cxn>
                <a:cxn ang="0">
                  <a:pos x="139" y="110"/>
                </a:cxn>
                <a:cxn ang="0">
                  <a:pos x="148" y="120"/>
                </a:cxn>
                <a:cxn ang="0">
                  <a:pos x="155" y="132"/>
                </a:cxn>
                <a:cxn ang="0">
                  <a:pos x="150" y="138"/>
                </a:cxn>
                <a:cxn ang="0">
                  <a:pos x="137" y="139"/>
                </a:cxn>
                <a:cxn ang="0">
                  <a:pos x="123" y="140"/>
                </a:cxn>
                <a:cxn ang="0">
                  <a:pos x="111" y="143"/>
                </a:cxn>
                <a:cxn ang="0">
                  <a:pos x="99" y="146"/>
                </a:cxn>
                <a:cxn ang="0">
                  <a:pos x="88" y="151"/>
                </a:cxn>
                <a:cxn ang="0">
                  <a:pos x="79" y="155"/>
                </a:cxn>
                <a:cxn ang="0">
                  <a:pos x="72" y="160"/>
                </a:cxn>
                <a:cxn ang="0">
                  <a:pos x="63" y="149"/>
                </a:cxn>
                <a:cxn ang="0">
                  <a:pos x="48" y="120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8" h="164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8"/>
                  </a:lnTo>
                  <a:lnTo>
                    <a:pt x="36" y="59"/>
                  </a:lnTo>
                  <a:lnTo>
                    <a:pt x="42" y="70"/>
                  </a:lnTo>
                  <a:lnTo>
                    <a:pt x="48" y="82"/>
                  </a:lnTo>
                  <a:lnTo>
                    <a:pt x="52" y="92"/>
                  </a:lnTo>
                  <a:lnTo>
                    <a:pt x="55" y="101"/>
                  </a:lnTo>
                  <a:lnTo>
                    <a:pt x="57" y="98"/>
                  </a:lnTo>
                  <a:lnTo>
                    <a:pt x="60" y="93"/>
                  </a:lnTo>
                  <a:lnTo>
                    <a:pt x="61" y="83"/>
                  </a:lnTo>
                  <a:lnTo>
                    <a:pt x="65" y="70"/>
                  </a:lnTo>
                  <a:lnTo>
                    <a:pt x="68" y="56"/>
                  </a:lnTo>
                  <a:lnTo>
                    <a:pt x="70" y="38"/>
                  </a:lnTo>
                  <a:lnTo>
                    <a:pt x="70" y="20"/>
                  </a:lnTo>
                  <a:lnTo>
                    <a:pt x="69" y="0"/>
                  </a:lnTo>
                  <a:lnTo>
                    <a:pt x="106" y="12"/>
                  </a:lnTo>
                  <a:lnTo>
                    <a:pt x="99" y="32"/>
                  </a:lnTo>
                  <a:lnTo>
                    <a:pt x="92" y="52"/>
                  </a:lnTo>
                  <a:lnTo>
                    <a:pt x="86" y="69"/>
                  </a:lnTo>
                  <a:lnTo>
                    <a:pt x="79" y="85"/>
                  </a:lnTo>
                  <a:lnTo>
                    <a:pt x="75" y="101"/>
                  </a:lnTo>
                  <a:lnTo>
                    <a:pt x="72" y="116"/>
                  </a:lnTo>
                  <a:lnTo>
                    <a:pt x="69" y="132"/>
                  </a:lnTo>
                  <a:lnTo>
                    <a:pt x="66" y="149"/>
                  </a:lnTo>
                  <a:lnTo>
                    <a:pt x="76" y="146"/>
                  </a:lnTo>
                  <a:lnTo>
                    <a:pt x="85" y="142"/>
                  </a:lnTo>
                  <a:lnTo>
                    <a:pt x="95" y="137"/>
                  </a:lnTo>
                  <a:lnTo>
                    <a:pt x="104" y="130"/>
                  </a:lnTo>
                  <a:lnTo>
                    <a:pt x="111" y="125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5" y="106"/>
                  </a:lnTo>
                  <a:lnTo>
                    <a:pt x="139" y="110"/>
                  </a:lnTo>
                  <a:lnTo>
                    <a:pt x="143" y="114"/>
                  </a:lnTo>
                  <a:lnTo>
                    <a:pt x="148" y="120"/>
                  </a:lnTo>
                  <a:lnTo>
                    <a:pt x="152" y="126"/>
                  </a:lnTo>
                  <a:lnTo>
                    <a:pt x="155" y="132"/>
                  </a:lnTo>
                  <a:lnTo>
                    <a:pt x="157" y="138"/>
                  </a:lnTo>
                  <a:lnTo>
                    <a:pt x="150" y="138"/>
                  </a:lnTo>
                  <a:lnTo>
                    <a:pt x="143" y="138"/>
                  </a:lnTo>
                  <a:lnTo>
                    <a:pt x="137" y="139"/>
                  </a:lnTo>
                  <a:lnTo>
                    <a:pt x="130" y="140"/>
                  </a:lnTo>
                  <a:lnTo>
                    <a:pt x="123" y="140"/>
                  </a:lnTo>
                  <a:lnTo>
                    <a:pt x="117" y="142"/>
                  </a:lnTo>
                  <a:lnTo>
                    <a:pt x="111" y="143"/>
                  </a:lnTo>
                  <a:lnTo>
                    <a:pt x="104" y="145"/>
                  </a:lnTo>
                  <a:lnTo>
                    <a:pt x="99" y="146"/>
                  </a:lnTo>
                  <a:lnTo>
                    <a:pt x="94" y="149"/>
                  </a:lnTo>
                  <a:lnTo>
                    <a:pt x="88" y="151"/>
                  </a:lnTo>
                  <a:lnTo>
                    <a:pt x="84" y="153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2" y="160"/>
                  </a:lnTo>
                  <a:lnTo>
                    <a:pt x="69" y="163"/>
                  </a:lnTo>
                  <a:lnTo>
                    <a:pt x="63" y="149"/>
                  </a:lnTo>
                  <a:lnTo>
                    <a:pt x="56" y="134"/>
                  </a:lnTo>
                  <a:lnTo>
                    <a:pt x="48" y="120"/>
                  </a:lnTo>
                  <a:lnTo>
                    <a:pt x="39" y="105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82" name="Group 547"/>
          <p:cNvGrpSpPr>
            <a:grpSpLocks/>
          </p:cNvGrpSpPr>
          <p:nvPr/>
        </p:nvGrpSpPr>
        <p:grpSpPr bwMode="auto">
          <a:xfrm>
            <a:off x="6521450" y="1560506"/>
            <a:ext cx="477838" cy="681038"/>
            <a:chOff x="945" y="1392"/>
            <a:chExt cx="652" cy="2291"/>
          </a:xfrm>
        </p:grpSpPr>
        <p:sp>
          <p:nvSpPr>
            <p:cNvPr id="283" name="Freeform 548"/>
            <p:cNvSpPr>
              <a:spLocks/>
            </p:cNvSpPr>
            <p:nvPr/>
          </p:nvSpPr>
          <p:spPr bwMode="auto">
            <a:xfrm>
              <a:off x="1152" y="1584"/>
              <a:ext cx="172" cy="159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2" y="45"/>
                </a:cxn>
                <a:cxn ang="0">
                  <a:pos x="38" y="62"/>
                </a:cxn>
                <a:cxn ang="0">
                  <a:pos x="58" y="82"/>
                </a:cxn>
                <a:cxn ang="0">
                  <a:pos x="73" y="101"/>
                </a:cxn>
                <a:cxn ang="0">
                  <a:pos x="74" y="90"/>
                </a:cxn>
                <a:cxn ang="0">
                  <a:pos x="73" y="69"/>
                </a:cxn>
                <a:cxn ang="0">
                  <a:pos x="65" y="37"/>
                </a:cxn>
                <a:cxn ang="0">
                  <a:pos x="50" y="0"/>
                </a:cxn>
                <a:cxn ang="0">
                  <a:pos x="92" y="28"/>
                </a:cxn>
                <a:cxn ang="0">
                  <a:pos x="91" y="64"/>
                </a:cxn>
                <a:cxn ang="0">
                  <a:pos x="92" y="97"/>
                </a:cxn>
                <a:cxn ang="0">
                  <a:pos x="98" y="127"/>
                </a:cxn>
                <a:cxn ang="0">
                  <a:pos x="109" y="140"/>
                </a:cxn>
                <a:cxn ang="0">
                  <a:pos x="127" y="129"/>
                </a:cxn>
                <a:cxn ang="0">
                  <a:pos x="138" y="114"/>
                </a:cxn>
                <a:cxn ang="0">
                  <a:pos x="150" y="98"/>
                </a:cxn>
                <a:cxn ang="0">
                  <a:pos x="155" y="91"/>
                </a:cxn>
                <a:cxn ang="0">
                  <a:pos x="162" y="97"/>
                </a:cxn>
                <a:cxn ang="0">
                  <a:pos x="175" y="105"/>
                </a:cxn>
                <a:cxn ang="0">
                  <a:pos x="186" y="115"/>
                </a:cxn>
                <a:cxn ang="0">
                  <a:pos x="184" y="121"/>
                </a:cxn>
                <a:cxn ang="0">
                  <a:pos x="171" y="125"/>
                </a:cxn>
                <a:cxn ang="0">
                  <a:pos x="157" y="127"/>
                </a:cxn>
                <a:cxn ang="0">
                  <a:pos x="145" y="133"/>
                </a:cxn>
                <a:cxn ang="0">
                  <a:pos x="135" y="137"/>
                </a:cxn>
                <a:cxn ang="0">
                  <a:pos x="126" y="143"/>
                </a:cxn>
                <a:cxn ang="0">
                  <a:pos x="118" y="148"/>
                </a:cxn>
                <a:cxn ang="0">
                  <a:pos x="112" y="155"/>
                </a:cxn>
                <a:cxn ang="0">
                  <a:pos x="99" y="145"/>
                </a:cxn>
                <a:cxn ang="0">
                  <a:pos x="72" y="118"/>
                </a:cxn>
                <a:cxn ang="0">
                  <a:pos x="43" y="93"/>
                </a:cxn>
                <a:cxn ang="0">
                  <a:pos x="14" y="73"/>
                </a:cxn>
              </a:cxnLst>
              <a:rect l="0" t="0" r="r" b="b"/>
              <a:pathLst>
                <a:path w="193" h="159">
                  <a:moveTo>
                    <a:pt x="0" y="66"/>
                  </a:moveTo>
                  <a:lnTo>
                    <a:pt x="14" y="37"/>
                  </a:lnTo>
                  <a:lnTo>
                    <a:pt x="15" y="39"/>
                  </a:lnTo>
                  <a:lnTo>
                    <a:pt x="22" y="45"/>
                  </a:lnTo>
                  <a:lnTo>
                    <a:pt x="28" y="52"/>
                  </a:lnTo>
                  <a:lnTo>
                    <a:pt x="38" y="62"/>
                  </a:lnTo>
                  <a:lnTo>
                    <a:pt x="48" y="72"/>
                  </a:lnTo>
                  <a:lnTo>
                    <a:pt x="58" y="82"/>
                  </a:lnTo>
                  <a:lnTo>
                    <a:pt x="66" y="92"/>
                  </a:lnTo>
                  <a:lnTo>
                    <a:pt x="73" y="101"/>
                  </a:lnTo>
                  <a:lnTo>
                    <a:pt x="73" y="97"/>
                  </a:lnTo>
                  <a:lnTo>
                    <a:pt x="74" y="90"/>
                  </a:lnTo>
                  <a:lnTo>
                    <a:pt x="73" y="81"/>
                  </a:lnTo>
                  <a:lnTo>
                    <a:pt x="73" y="69"/>
                  </a:lnTo>
                  <a:lnTo>
                    <a:pt x="70" y="55"/>
                  </a:lnTo>
                  <a:lnTo>
                    <a:pt x="65" y="37"/>
                  </a:lnTo>
                  <a:lnTo>
                    <a:pt x="58" y="20"/>
                  </a:lnTo>
                  <a:lnTo>
                    <a:pt x="50" y="0"/>
                  </a:lnTo>
                  <a:lnTo>
                    <a:pt x="92" y="7"/>
                  </a:lnTo>
                  <a:lnTo>
                    <a:pt x="92" y="28"/>
                  </a:lnTo>
                  <a:lnTo>
                    <a:pt x="91" y="47"/>
                  </a:lnTo>
                  <a:lnTo>
                    <a:pt x="91" y="64"/>
                  </a:lnTo>
                  <a:lnTo>
                    <a:pt x="91" y="81"/>
                  </a:lnTo>
                  <a:lnTo>
                    <a:pt x="92" y="97"/>
                  </a:lnTo>
                  <a:lnTo>
                    <a:pt x="96" y="112"/>
                  </a:lnTo>
                  <a:lnTo>
                    <a:pt x="98" y="127"/>
                  </a:lnTo>
                  <a:lnTo>
                    <a:pt x="102" y="145"/>
                  </a:lnTo>
                  <a:lnTo>
                    <a:pt x="109" y="140"/>
                  </a:lnTo>
                  <a:lnTo>
                    <a:pt x="118" y="135"/>
                  </a:lnTo>
                  <a:lnTo>
                    <a:pt x="127" y="129"/>
                  </a:lnTo>
                  <a:lnTo>
                    <a:pt x="132" y="121"/>
                  </a:lnTo>
                  <a:lnTo>
                    <a:pt x="138" y="114"/>
                  </a:lnTo>
                  <a:lnTo>
                    <a:pt x="145" y="107"/>
                  </a:lnTo>
                  <a:lnTo>
                    <a:pt x="150" y="98"/>
                  </a:lnTo>
                  <a:lnTo>
                    <a:pt x="153" y="90"/>
                  </a:lnTo>
                  <a:lnTo>
                    <a:pt x="155" y="91"/>
                  </a:lnTo>
                  <a:lnTo>
                    <a:pt x="157" y="93"/>
                  </a:lnTo>
                  <a:lnTo>
                    <a:pt x="162" y="97"/>
                  </a:lnTo>
                  <a:lnTo>
                    <a:pt x="167" y="100"/>
                  </a:lnTo>
                  <a:lnTo>
                    <a:pt x="175" y="105"/>
                  </a:lnTo>
                  <a:lnTo>
                    <a:pt x="181" y="110"/>
                  </a:lnTo>
                  <a:lnTo>
                    <a:pt x="186" y="115"/>
                  </a:lnTo>
                  <a:lnTo>
                    <a:pt x="192" y="120"/>
                  </a:lnTo>
                  <a:lnTo>
                    <a:pt x="184" y="121"/>
                  </a:lnTo>
                  <a:lnTo>
                    <a:pt x="176" y="122"/>
                  </a:lnTo>
                  <a:lnTo>
                    <a:pt x="171" y="125"/>
                  </a:lnTo>
                  <a:lnTo>
                    <a:pt x="163" y="126"/>
                  </a:lnTo>
                  <a:lnTo>
                    <a:pt x="157" y="127"/>
                  </a:lnTo>
                  <a:lnTo>
                    <a:pt x="150" y="130"/>
                  </a:lnTo>
                  <a:lnTo>
                    <a:pt x="145" y="133"/>
                  </a:lnTo>
                  <a:lnTo>
                    <a:pt x="140" y="135"/>
                  </a:lnTo>
                  <a:lnTo>
                    <a:pt x="135" y="137"/>
                  </a:lnTo>
                  <a:lnTo>
                    <a:pt x="129" y="140"/>
                  </a:lnTo>
                  <a:lnTo>
                    <a:pt x="126" y="143"/>
                  </a:lnTo>
                  <a:lnTo>
                    <a:pt x="120" y="145"/>
                  </a:lnTo>
                  <a:lnTo>
                    <a:pt x="118" y="148"/>
                  </a:lnTo>
                  <a:lnTo>
                    <a:pt x="114" y="151"/>
                  </a:lnTo>
                  <a:lnTo>
                    <a:pt x="112" y="155"/>
                  </a:lnTo>
                  <a:lnTo>
                    <a:pt x="109" y="158"/>
                  </a:lnTo>
                  <a:lnTo>
                    <a:pt x="99" y="145"/>
                  </a:lnTo>
                  <a:lnTo>
                    <a:pt x="85" y="132"/>
                  </a:lnTo>
                  <a:lnTo>
                    <a:pt x="72" y="118"/>
                  </a:lnTo>
                  <a:lnTo>
                    <a:pt x="57" y="106"/>
                  </a:lnTo>
                  <a:lnTo>
                    <a:pt x="43" y="93"/>
                  </a:lnTo>
                  <a:lnTo>
                    <a:pt x="27" y="82"/>
                  </a:lnTo>
                  <a:lnTo>
                    <a:pt x="14" y="73"/>
                  </a:lnTo>
                  <a:lnTo>
                    <a:pt x="0" y="66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grpSp>
          <p:nvGrpSpPr>
            <p:cNvPr id="284" name="Group 549"/>
            <p:cNvGrpSpPr>
              <a:grpSpLocks/>
            </p:cNvGrpSpPr>
            <p:nvPr/>
          </p:nvGrpSpPr>
          <p:grpSpPr bwMode="auto">
            <a:xfrm>
              <a:off x="945" y="1477"/>
              <a:ext cx="652" cy="2206"/>
              <a:chOff x="945" y="1477"/>
              <a:chExt cx="652" cy="2206"/>
            </a:xfrm>
          </p:grpSpPr>
          <p:sp>
            <p:nvSpPr>
              <p:cNvPr id="288" name="Freeform 550"/>
              <p:cNvSpPr>
                <a:spLocks/>
              </p:cNvSpPr>
              <p:nvPr/>
            </p:nvSpPr>
            <p:spPr bwMode="auto">
              <a:xfrm>
                <a:off x="1189" y="1477"/>
                <a:ext cx="75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6"/>
                  </a:cxn>
                  <a:cxn ang="0">
                    <a:pos x="0" y="356"/>
                  </a:cxn>
                  <a:cxn ang="0">
                    <a:pos x="0" y="337"/>
                  </a:cxn>
                  <a:cxn ang="0">
                    <a:pos x="0" y="328"/>
                  </a:cxn>
                  <a:cxn ang="0">
                    <a:pos x="0" y="309"/>
                  </a:cxn>
                  <a:cxn ang="0">
                    <a:pos x="0" y="290"/>
                  </a:cxn>
                  <a:cxn ang="0">
                    <a:pos x="0" y="272"/>
                  </a:cxn>
                  <a:cxn ang="0">
                    <a:pos x="0" y="253"/>
                  </a:cxn>
                  <a:cxn ang="0">
                    <a:pos x="0" y="234"/>
                  </a:cxn>
                  <a:cxn ang="0">
                    <a:pos x="6" y="215"/>
                  </a:cxn>
                  <a:cxn ang="0">
                    <a:pos x="12" y="197"/>
                  </a:cxn>
                  <a:cxn ang="0">
                    <a:pos x="12" y="168"/>
                  </a:cxn>
                  <a:cxn ang="0">
                    <a:pos x="19" y="159"/>
                  </a:cxn>
                  <a:cxn ang="0">
                    <a:pos x="19" y="150"/>
                  </a:cxn>
                  <a:cxn ang="0">
                    <a:pos x="25" y="140"/>
                  </a:cxn>
                  <a:cxn ang="0">
                    <a:pos x="25" y="131"/>
                  </a:cxn>
                  <a:cxn ang="0">
                    <a:pos x="31" y="131"/>
                  </a:cxn>
                  <a:cxn ang="0">
                    <a:pos x="31" y="122"/>
                  </a:cxn>
                  <a:cxn ang="0">
                    <a:pos x="38" y="112"/>
                  </a:cxn>
                  <a:cxn ang="0">
                    <a:pos x="44" y="103"/>
                  </a:cxn>
                  <a:cxn ang="0">
                    <a:pos x="57" y="84"/>
                  </a:cxn>
                  <a:cxn ang="0">
                    <a:pos x="63" y="75"/>
                  </a:cxn>
                  <a:cxn ang="0">
                    <a:pos x="70" y="65"/>
                  </a:cxn>
                  <a:cxn ang="0">
                    <a:pos x="76" y="56"/>
                  </a:cxn>
                  <a:cxn ang="0">
                    <a:pos x="83" y="46"/>
                  </a:cxn>
                  <a:cxn ang="0">
                    <a:pos x="83" y="28"/>
                  </a:cxn>
                  <a:cxn ang="0">
                    <a:pos x="83" y="18"/>
                  </a:cxn>
                  <a:cxn ang="0">
                    <a:pos x="83" y="9"/>
                  </a:cxn>
                  <a:cxn ang="0">
                    <a:pos x="76" y="0"/>
                  </a:cxn>
                  <a:cxn ang="0">
                    <a:pos x="76" y="9"/>
                  </a:cxn>
                  <a:cxn ang="0">
                    <a:pos x="76" y="18"/>
                  </a:cxn>
                  <a:cxn ang="0">
                    <a:pos x="76" y="28"/>
                  </a:cxn>
                  <a:cxn ang="0">
                    <a:pos x="76" y="56"/>
                  </a:cxn>
                  <a:cxn ang="0">
                    <a:pos x="70" y="122"/>
                  </a:cxn>
                  <a:cxn ang="0">
                    <a:pos x="70" y="140"/>
                  </a:cxn>
                  <a:cxn ang="0">
                    <a:pos x="63" y="178"/>
                  </a:cxn>
                  <a:cxn ang="0">
                    <a:pos x="63" y="187"/>
                  </a:cxn>
                  <a:cxn ang="0">
                    <a:pos x="57" y="206"/>
                  </a:cxn>
                  <a:cxn ang="0">
                    <a:pos x="57" y="225"/>
                  </a:cxn>
                  <a:cxn ang="0">
                    <a:pos x="51" y="234"/>
                  </a:cxn>
                  <a:cxn ang="0">
                    <a:pos x="51" y="244"/>
                  </a:cxn>
                  <a:cxn ang="0">
                    <a:pos x="44" y="272"/>
                  </a:cxn>
                  <a:cxn ang="0">
                    <a:pos x="38" y="281"/>
                  </a:cxn>
                  <a:cxn ang="0">
                    <a:pos x="38" y="290"/>
                  </a:cxn>
                  <a:cxn ang="0">
                    <a:pos x="31" y="300"/>
                  </a:cxn>
                  <a:cxn ang="0">
                    <a:pos x="31" y="309"/>
                  </a:cxn>
                  <a:cxn ang="0">
                    <a:pos x="25" y="319"/>
                  </a:cxn>
                  <a:cxn ang="0">
                    <a:pos x="19" y="328"/>
                  </a:cxn>
                  <a:cxn ang="0">
                    <a:pos x="12" y="337"/>
                  </a:cxn>
                  <a:cxn ang="0">
                    <a:pos x="12" y="347"/>
                  </a:cxn>
                  <a:cxn ang="0">
                    <a:pos x="6" y="356"/>
                  </a:cxn>
                  <a:cxn ang="0">
                    <a:pos x="0" y="356"/>
                  </a:cxn>
                  <a:cxn ang="0">
                    <a:pos x="0" y="366"/>
                  </a:cxn>
                </a:cxnLst>
                <a:rect l="0" t="0" r="r" b="b"/>
                <a:pathLst>
                  <a:path w="84" h="367">
                    <a:moveTo>
                      <a:pt x="0" y="366"/>
                    </a:moveTo>
                    <a:lnTo>
                      <a:pt x="0" y="366"/>
                    </a:lnTo>
                    <a:lnTo>
                      <a:pt x="0" y="356"/>
                    </a:lnTo>
                    <a:lnTo>
                      <a:pt x="0" y="337"/>
                    </a:lnTo>
                    <a:lnTo>
                      <a:pt x="0" y="328"/>
                    </a:lnTo>
                    <a:lnTo>
                      <a:pt x="0" y="309"/>
                    </a:lnTo>
                    <a:lnTo>
                      <a:pt x="0" y="290"/>
                    </a:lnTo>
                    <a:lnTo>
                      <a:pt x="0" y="272"/>
                    </a:lnTo>
                    <a:lnTo>
                      <a:pt x="0" y="253"/>
                    </a:lnTo>
                    <a:lnTo>
                      <a:pt x="0" y="234"/>
                    </a:lnTo>
                    <a:lnTo>
                      <a:pt x="6" y="215"/>
                    </a:lnTo>
                    <a:lnTo>
                      <a:pt x="12" y="197"/>
                    </a:lnTo>
                    <a:lnTo>
                      <a:pt x="12" y="168"/>
                    </a:lnTo>
                    <a:lnTo>
                      <a:pt x="19" y="159"/>
                    </a:lnTo>
                    <a:lnTo>
                      <a:pt x="19" y="150"/>
                    </a:lnTo>
                    <a:lnTo>
                      <a:pt x="25" y="140"/>
                    </a:lnTo>
                    <a:lnTo>
                      <a:pt x="25" y="131"/>
                    </a:lnTo>
                    <a:lnTo>
                      <a:pt x="31" y="131"/>
                    </a:lnTo>
                    <a:lnTo>
                      <a:pt x="31" y="122"/>
                    </a:lnTo>
                    <a:lnTo>
                      <a:pt x="38" y="112"/>
                    </a:lnTo>
                    <a:lnTo>
                      <a:pt x="44" y="103"/>
                    </a:lnTo>
                    <a:lnTo>
                      <a:pt x="57" y="84"/>
                    </a:lnTo>
                    <a:lnTo>
                      <a:pt x="63" y="75"/>
                    </a:lnTo>
                    <a:lnTo>
                      <a:pt x="70" y="65"/>
                    </a:lnTo>
                    <a:lnTo>
                      <a:pt x="76" y="56"/>
                    </a:lnTo>
                    <a:lnTo>
                      <a:pt x="83" y="46"/>
                    </a:lnTo>
                    <a:lnTo>
                      <a:pt x="83" y="28"/>
                    </a:lnTo>
                    <a:lnTo>
                      <a:pt x="83" y="18"/>
                    </a:lnTo>
                    <a:lnTo>
                      <a:pt x="83" y="9"/>
                    </a:lnTo>
                    <a:lnTo>
                      <a:pt x="76" y="0"/>
                    </a:lnTo>
                    <a:lnTo>
                      <a:pt x="76" y="9"/>
                    </a:lnTo>
                    <a:lnTo>
                      <a:pt x="76" y="18"/>
                    </a:lnTo>
                    <a:lnTo>
                      <a:pt x="76" y="28"/>
                    </a:lnTo>
                    <a:lnTo>
                      <a:pt x="76" y="56"/>
                    </a:lnTo>
                    <a:lnTo>
                      <a:pt x="70" y="122"/>
                    </a:lnTo>
                    <a:lnTo>
                      <a:pt x="70" y="140"/>
                    </a:lnTo>
                    <a:lnTo>
                      <a:pt x="63" y="178"/>
                    </a:lnTo>
                    <a:lnTo>
                      <a:pt x="63" y="187"/>
                    </a:lnTo>
                    <a:lnTo>
                      <a:pt x="57" y="206"/>
                    </a:lnTo>
                    <a:lnTo>
                      <a:pt x="57" y="225"/>
                    </a:lnTo>
                    <a:lnTo>
                      <a:pt x="51" y="234"/>
                    </a:lnTo>
                    <a:lnTo>
                      <a:pt x="51" y="244"/>
                    </a:lnTo>
                    <a:lnTo>
                      <a:pt x="44" y="272"/>
                    </a:lnTo>
                    <a:lnTo>
                      <a:pt x="38" y="281"/>
                    </a:lnTo>
                    <a:lnTo>
                      <a:pt x="38" y="290"/>
                    </a:lnTo>
                    <a:lnTo>
                      <a:pt x="31" y="300"/>
                    </a:lnTo>
                    <a:lnTo>
                      <a:pt x="31" y="309"/>
                    </a:lnTo>
                    <a:lnTo>
                      <a:pt x="25" y="319"/>
                    </a:lnTo>
                    <a:lnTo>
                      <a:pt x="19" y="328"/>
                    </a:lnTo>
                    <a:lnTo>
                      <a:pt x="12" y="337"/>
                    </a:lnTo>
                    <a:lnTo>
                      <a:pt x="12" y="347"/>
                    </a:lnTo>
                    <a:lnTo>
                      <a:pt x="6" y="356"/>
                    </a:lnTo>
                    <a:lnTo>
                      <a:pt x="0" y="356"/>
                    </a:lnTo>
                    <a:lnTo>
                      <a:pt x="0" y="366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9" name="Freeform 551"/>
              <p:cNvSpPr>
                <a:spLocks/>
              </p:cNvSpPr>
              <p:nvPr/>
            </p:nvSpPr>
            <p:spPr bwMode="auto">
              <a:xfrm>
                <a:off x="1136" y="2756"/>
                <a:ext cx="74" cy="453"/>
              </a:xfrm>
              <a:custGeom>
                <a:avLst/>
                <a:gdLst/>
                <a:ahLst/>
                <a:cxnLst>
                  <a:cxn ang="0">
                    <a:pos x="82" y="395"/>
                  </a:cxn>
                  <a:cxn ang="0">
                    <a:pos x="82" y="395"/>
                  </a:cxn>
                  <a:cxn ang="0">
                    <a:pos x="75" y="395"/>
                  </a:cxn>
                  <a:cxn ang="0">
                    <a:pos x="75" y="405"/>
                  </a:cxn>
                  <a:cxn ang="0">
                    <a:pos x="69" y="405"/>
                  </a:cxn>
                  <a:cxn ang="0">
                    <a:pos x="69" y="414"/>
                  </a:cxn>
                  <a:cxn ang="0">
                    <a:pos x="63" y="423"/>
                  </a:cxn>
                  <a:cxn ang="0">
                    <a:pos x="63" y="433"/>
                  </a:cxn>
                  <a:cxn ang="0">
                    <a:pos x="63" y="442"/>
                  </a:cxn>
                  <a:cxn ang="0">
                    <a:pos x="63" y="452"/>
                  </a:cxn>
                  <a:cxn ang="0">
                    <a:pos x="63" y="442"/>
                  </a:cxn>
                  <a:cxn ang="0">
                    <a:pos x="63" y="433"/>
                  </a:cxn>
                  <a:cxn ang="0">
                    <a:pos x="63" y="423"/>
                  </a:cxn>
                  <a:cxn ang="0">
                    <a:pos x="56" y="405"/>
                  </a:cxn>
                  <a:cxn ang="0">
                    <a:pos x="56" y="395"/>
                  </a:cxn>
                  <a:cxn ang="0">
                    <a:pos x="50" y="385"/>
                  </a:cxn>
                  <a:cxn ang="0">
                    <a:pos x="44" y="367"/>
                  </a:cxn>
                  <a:cxn ang="0">
                    <a:pos x="44" y="357"/>
                  </a:cxn>
                  <a:cxn ang="0">
                    <a:pos x="37" y="348"/>
                  </a:cxn>
                  <a:cxn ang="0">
                    <a:pos x="31" y="329"/>
                  </a:cxn>
                  <a:cxn ang="0">
                    <a:pos x="25" y="320"/>
                  </a:cxn>
                  <a:cxn ang="0">
                    <a:pos x="12" y="301"/>
                  </a:cxn>
                  <a:cxn ang="0">
                    <a:pos x="12" y="292"/>
                  </a:cxn>
                  <a:cxn ang="0">
                    <a:pos x="6" y="272"/>
                  </a:cxn>
                  <a:cxn ang="0">
                    <a:pos x="6" y="263"/>
                  </a:cxn>
                  <a:cxn ang="0">
                    <a:pos x="6" y="254"/>
                  </a:cxn>
                  <a:cxn ang="0">
                    <a:pos x="6" y="244"/>
                  </a:cxn>
                  <a:cxn ang="0">
                    <a:pos x="0" y="235"/>
                  </a:cxn>
                  <a:cxn ang="0">
                    <a:pos x="0" y="226"/>
                  </a:cxn>
                  <a:cxn ang="0">
                    <a:pos x="6" y="216"/>
                  </a:cxn>
                  <a:cxn ang="0">
                    <a:pos x="6" y="197"/>
                  </a:cxn>
                  <a:cxn ang="0">
                    <a:pos x="6" y="188"/>
                  </a:cxn>
                  <a:cxn ang="0">
                    <a:pos x="12" y="179"/>
                  </a:cxn>
                  <a:cxn ang="0">
                    <a:pos x="12" y="169"/>
                  </a:cxn>
                  <a:cxn ang="0">
                    <a:pos x="18" y="169"/>
                  </a:cxn>
                  <a:cxn ang="0">
                    <a:pos x="18" y="159"/>
                  </a:cxn>
                  <a:cxn ang="0">
                    <a:pos x="18" y="150"/>
                  </a:cxn>
                  <a:cxn ang="0">
                    <a:pos x="25" y="141"/>
                  </a:cxn>
                  <a:cxn ang="0">
                    <a:pos x="25" y="131"/>
                  </a:cxn>
                  <a:cxn ang="0">
                    <a:pos x="31" y="122"/>
                  </a:cxn>
                  <a:cxn ang="0">
                    <a:pos x="31" y="113"/>
                  </a:cxn>
                  <a:cxn ang="0">
                    <a:pos x="31" y="103"/>
                  </a:cxn>
                  <a:cxn ang="0">
                    <a:pos x="31" y="94"/>
                  </a:cxn>
                  <a:cxn ang="0">
                    <a:pos x="31" y="84"/>
                  </a:cxn>
                  <a:cxn ang="0">
                    <a:pos x="31" y="75"/>
                  </a:cxn>
                  <a:cxn ang="0">
                    <a:pos x="31" y="66"/>
                  </a:cxn>
                  <a:cxn ang="0">
                    <a:pos x="37" y="56"/>
                  </a:cxn>
                  <a:cxn ang="0">
                    <a:pos x="37" y="46"/>
                  </a:cxn>
                  <a:cxn ang="0">
                    <a:pos x="44" y="37"/>
                  </a:cxn>
                  <a:cxn ang="0">
                    <a:pos x="44" y="28"/>
                  </a:cxn>
                  <a:cxn ang="0">
                    <a:pos x="50" y="28"/>
                  </a:cxn>
                  <a:cxn ang="0">
                    <a:pos x="50" y="18"/>
                  </a:cxn>
                  <a:cxn ang="0">
                    <a:pos x="56" y="18"/>
                  </a:cxn>
                  <a:cxn ang="0">
                    <a:pos x="63" y="9"/>
                  </a:cxn>
                  <a:cxn ang="0">
                    <a:pos x="75" y="0"/>
                  </a:cxn>
                  <a:cxn ang="0">
                    <a:pos x="82" y="0"/>
                  </a:cxn>
                  <a:cxn ang="0">
                    <a:pos x="82" y="395"/>
                  </a:cxn>
                </a:cxnLst>
                <a:rect l="0" t="0" r="r" b="b"/>
                <a:pathLst>
                  <a:path w="83" h="453">
                    <a:moveTo>
                      <a:pt x="82" y="395"/>
                    </a:moveTo>
                    <a:lnTo>
                      <a:pt x="82" y="395"/>
                    </a:lnTo>
                    <a:lnTo>
                      <a:pt x="75" y="395"/>
                    </a:lnTo>
                    <a:lnTo>
                      <a:pt x="75" y="405"/>
                    </a:lnTo>
                    <a:lnTo>
                      <a:pt x="69" y="405"/>
                    </a:lnTo>
                    <a:lnTo>
                      <a:pt x="69" y="414"/>
                    </a:lnTo>
                    <a:lnTo>
                      <a:pt x="63" y="423"/>
                    </a:lnTo>
                    <a:lnTo>
                      <a:pt x="63" y="433"/>
                    </a:lnTo>
                    <a:lnTo>
                      <a:pt x="63" y="442"/>
                    </a:lnTo>
                    <a:lnTo>
                      <a:pt x="63" y="452"/>
                    </a:lnTo>
                    <a:lnTo>
                      <a:pt x="63" y="442"/>
                    </a:lnTo>
                    <a:lnTo>
                      <a:pt x="63" y="433"/>
                    </a:lnTo>
                    <a:lnTo>
                      <a:pt x="63" y="423"/>
                    </a:lnTo>
                    <a:lnTo>
                      <a:pt x="56" y="405"/>
                    </a:lnTo>
                    <a:lnTo>
                      <a:pt x="56" y="395"/>
                    </a:lnTo>
                    <a:lnTo>
                      <a:pt x="50" y="385"/>
                    </a:lnTo>
                    <a:lnTo>
                      <a:pt x="44" y="367"/>
                    </a:lnTo>
                    <a:lnTo>
                      <a:pt x="44" y="357"/>
                    </a:lnTo>
                    <a:lnTo>
                      <a:pt x="37" y="348"/>
                    </a:lnTo>
                    <a:lnTo>
                      <a:pt x="31" y="329"/>
                    </a:lnTo>
                    <a:lnTo>
                      <a:pt x="25" y="320"/>
                    </a:lnTo>
                    <a:lnTo>
                      <a:pt x="12" y="301"/>
                    </a:lnTo>
                    <a:lnTo>
                      <a:pt x="12" y="292"/>
                    </a:lnTo>
                    <a:lnTo>
                      <a:pt x="6" y="272"/>
                    </a:lnTo>
                    <a:lnTo>
                      <a:pt x="6" y="263"/>
                    </a:lnTo>
                    <a:lnTo>
                      <a:pt x="6" y="254"/>
                    </a:lnTo>
                    <a:lnTo>
                      <a:pt x="6" y="244"/>
                    </a:lnTo>
                    <a:lnTo>
                      <a:pt x="0" y="235"/>
                    </a:lnTo>
                    <a:lnTo>
                      <a:pt x="0" y="226"/>
                    </a:lnTo>
                    <a:lnTo>
                      <a:pt x="6" y="216"/>
                    </a:lnTo>
                    <a:lnTo>
                      <a:pt x="6" y="197"/>
                    </a:lnTo>
                    <a:lnTo>
                      <a:pt x="6" y="188"/>
                    </a:lnTo>
                    <a:lnTo>
                      <a:pt x="12" y="179"/>
                    </a:lnTo>
                    <a:lnTo>
                      <a:pt x="12" y="169"/>
                    </a:lnTo>
                    <a:lnTo>
                      <a:pt x="18" y="169"/>
                    </a:lnTo>
                    <a:lnTo>
                      <a:pt x="18" y="159"/>
                    </a:lnTo>
                    <a:lnTo>
                      <a:pt x="18" y="150"/>
                    </a:lnTo>
                    <a:lnTo>
                      <a:pt x="25" y="141"/>
                    </a:lnTo>
                    <a:lnTo>
                      <a:pt x="25" y="131"/>
                    </a:lnTo>
                    <a:lnTo>
                      <a:pt x="31" y="122"/>
                    </a:lnTo>
                    <a:lnTo>
                      <a:pt x="31" y="113"/>
                    </a:lnTo>
                    <a:lnTo>
                      <a:pt x="31" y="103"/>
                    </a:lnTo>
                    <a:lnTo>
                      <a:pt x="31" y="94"/>
                    </a:lnTo>
                    <a:lnTo>
                      <a:pt x="31" y="84"/>
                    </a:lnTo>
                    <a:lnTo>
                      <a:pt x="31" y="75"/>
                    </a:lnTo>
                    <a:lnTo>
                      <a:pt x="31" y="66"/>
                    </a:lnTo>
                    <a:lnTo>
                      <a:pt x="37" y="56"/>
                    </a:lnTo>
                    <a:lnTo>
                      <a:pt x="37" y="46"/>
                    </a:lnTo>
                    <a:lnTo>
                      <a:pt x="44" y="37"/>
                    </a:lnTo>
                    <a:lnTo>
                      <a:pt x="44" y="28"/>
                    </a:lnTo>
                    <a:lnTo>
                      <a:pt x="50" y="28"/>
                    </a:lnTo>
                    <a:lnTo>
                      <a:pt x="50" y="18"/>
                    </a:lnTo>
                    <a:lnTo>
                      <a:pt x="56" y="18"/>
                    </a:lnTo>
                    <a:lnTo>
                      <a:pt x="63" y="9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395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0" name="Freeform 552"/>
              <p:cNvSpPr>
                <a:spLocks/>
              </p:cNvSpPr>
              <p:nvPr/>
            </p:nvSpPr>
            <p:spPr bwMode="auto">
              <a:xfrm>
                <a:off x="1409" y="2718"/>
                <a:ext cx="104" cy="4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25" y="9"/>
                  </a:cxn>
                  <a:cxn ang="0">
                    <a:pos x="32" y="18"/>
                  </a:cxn>
                  <a:cxn ang="0">
                    <a:pos x="51" y="37"/>
                  </a:cxn>
                  <a:cxn ang="0">
                    <a:pos x="71" y="74"/>
                  </a:cxn>
                  <a:cxn ang="0">
                    <a:pos x="83" y="94"/>
                  </a:cxn>
                  <a:cxn ang="0">
                    <a:pos x="90" y="121"/>
                  </a:cxn>
                  <a:cxn ang="0">
                    <a:pos x="96" y="149"/>
                  </a:cxn>
                  <a:cxn ang="0">
                    <a:pos x="102" y="197"/>
                  </a:cxn>
                  <a:cxn ang="0">
                    <a:pos x="109" y="244"/>
                  </a:cxn>
                  <a:cxn ang="0">
                    <a:pos x="109" y="262"/>
                  </a:cxn>
                  <a:cxn ang="0">
                    <a:pos x="116" y="290"/>
                  </a:cxn>
                  <a:cxn ang="0">
                    <a:pos x="109" y="319"/>
                  </a:cxn>
                  <a:cxn ang="0">
                    <a:pos x="109" y="357"/>
                  </a:cxn>
                  <a:cxn ang="0">
                    <a:pos x="102" y="375"/>
                  </a:cxn>
                  <a:cxn ang="0">
                    <a:pos x="96" y="403"/>
                  </a:cxn>
                  <a:cxn ang="0">
                    <a:pos x="90" y="432"/>
                  </a:cxn>
                  <a:cxn ang="0">
                    <a:pos x="90" y="365"/>
                  </a:cxn>
                  <a:cxn ang="0">
                    <a:pos x="90" y="310"/>
                  </a:cxn>
                  <a:cxn ang="0">
                    <a:pos x="83" y="282"/>
                  </a:cxn>
                  <a:cxn ang="0">
                    <a:pos x="77" y="253"/>
                  </a:cxn>
                  <a:cxn ang="0">
                    <a:pos x="71" y="216"/>
                  </a:cxn>
                  <a:cxn ang="0">
                    <a:pos x="58" y="187"/>
                  </a:cxn>
                  <a:cxn ang="0">
                    <a:pos x="51" y="169"/>
                  </a:cxn>
                  <a:cxn ang="0">
                    <a:pos x="38" y="149"/>
                  </a:cxn>
                  <a:cxn ang="0">
                    <a:pos x="19" y="131"/>
                  </a:cxn>
                  <a:cxn ang="0">
                    <a:pos x="13" y="121"/>
                  </a:cxn>
                  <a:cxn ang="0">
                    <a:pos x="0" y="103"/>
                  </a:cxn>
                  <a:cxn ang="0">
                    <a:pos x="0" y="84"/>
                  </a:cxn>
                  <a:cxn ang="0">
                    <a:pos x="0" y="56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17" h="433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9"/>
                    </a:lnTo>
                    <a:lnTo>
                      <a:pt x="25" y="9"/>
                    </a:lnTo>
                    <a:lnTo>
                      <a:pt x="25" y="18"/>
                    </a:lnTo>
                    <a:lnTo>
                      <a:pt x="32" y="18"/>
                    </a:lnTo>
                    <a:lnTo>
                      <a:pt x="38" y="18"/>
                    </a:lnTo>
                    <a:lnTo>
                      <a:pt x="51" y="37"/>
                    </a:lnTo>
                    <a:lnTo>
                      <a:pt x="64" y="56"/>
                    </a:lnTo>
                    <a:lnTo>
                      <a:pt x="71" y="74"/>
                    </a:lnTo>
                    <a:lnTo>
                      <a:pt x="77" y="84"/>
                    </a:lnTo>
                    <a:lnTo>
                      <a:pt x="83" y="94"/>
                    </a:lnTo>
                    <a:lnTo>
                      <a:pt x="83" y="103"/>
                    </a:lnTo>
                    <a:lnTo>
                      <a:pt x="90" y="121"/>
                    </a:lnTo>
                    <a:lnTo>
                      <a:pt x="90" y="131"/>
                    </a:lnTo>
                    <a:lnTo>
                      <a:pt x="96" y="149"/>
                    </a:lnTo>
                    <a:lnTo>
                      <a:pt x="96" y="169"/>
                    </a:lnTo>
                    <a:lnTo>
                      <a:pt x="102" y="197"/>
                    </a:lnTo>
                    <a:lnTo>
                      <a:pt x="109" y="234"/>
                    </a:lnTo>
                    <a:lnTo>
                      <a:pt x="109" y="244"/>
                    </a:lnTo>
                    <a:lnTo>
                      <a:pt x="109" y="253"/>
                    </a:lnTo>
                    <a:lnTo>
                      <a:pt x="109" y="262"/>
                    </a:lnTo>
                    <a:lnTo>
                      <a:pt x="116" y="282"/>
                    </a:lnTo>
                    <a:lnTo>
                      <a:pt x="116" y="290"/>
                    </a:lnTo>
                    <a:lnTo>
                      <a:pt x="116" y="300"/>
                    </a:lnTo>
                    <a:lnTo>
                      <a:pt x="109" y="319"/>
                    </a:lnTo>
                    <a:lnTo>
                      <a:pt x="109" y="328"/>
                    </a:lnTo>
                    <a:lnTo>
                      <a:pt x="109" y="357"/>
                    </a:lnTo>
                    <a:lnTo>
                      <a:pt x="102" y="365"/>
                    </a:lnTo>
                    <a:lnTo>
                      <a:pt x="102" y="375"/>
                    </a:lnTo>
                    <a:lnTo>
                      <a:pt x="102" y="394"/>
                    </a:lnTo>
                    <a:lnTo>
                      <a:pt x="96" y="403"/>
                    </a:lnTo>
                    <a:lnTo>
                      <a:pt x="96" y="413"/>
                    </a:lnTo>
                    <a:lnTo>
                      <a:pt x="90" y="432"/>
                    </a:lnTo>
                    <a:lnTo>
                      <a:pt x="90" y="394"/>
                    </a:lnTo>
                    <a:lnTo>
                      <a:pt x="90" y="365"/>
                    </a:lnTo>
                    <a:lnTo>
                      <a:pt x="90" y="328"/>
                    </a:lnTo>
                    <a:lnTo>
                      <a:pt x="90" y="310"/>
                    </a:lnTo>
                    <a:lnTo>
                      <a:pt x="83" y="300"/>
                    </a:lnTo>
                    <a:lnTo>
                      <a:pt x="83" y="282"/>
                    </a:lnTo>
                    <a:lnTo>
                      <a:pt x="83" y="262"/>
                    </a:lnTo>
                    <a:lnTo>
                      <a:pt x="77" y="253"/>
                    </a:lnTo>
                    <a:lnTo>
                      <a:pt x="71" y="234"/>
                    </a:lnTo>
                    <a:lnTo>
                      <a:pt x="71" y="216"/>
                    </a:lnTo>
                    <a:lnTo>
                      <a:pt x="64" y="206"/>
                    </a:lnTo>
                    <a:lnTo>
                      <a:pt x="58" y="187"/>
                    </a:lnTo>
                    <a:lnTo>
                      <a:pt x="51" y="178"/>
                    </a:lnTo>
                    <a:lnTo>
                      <a:pt x="51" y="169"/>
                    </a:lnTo>
                    <a:lnTo>
                      <a:pt x="44" y="159"/>
                    </a:lnTo>
                    <a:lnTo>
                      <a:pt x="38" y="149"/>
                    </a:lnTo>
                    <a:lnTo>
                      <a:pt x="32" y="141"/>
                    </a:lnTo>
                    <a:lnTo>
                      <a:pt x="19" y="131"/>
                    </a:lnTo>
                    <a:lnTo>
                      <a:pt x="13" y="131"/>
                    </a:lnTo>
                    <a:lnTo>
                      <a:pt x="13" y="121"/>
                    </a:lnTo>
                    <a:lnTo>
                      <a:pt x="6" y="112"/>
                    </a:lnTo>
                    <a:lnTo>
                      <a:pt x="0" y="103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" name="Freeform 553"/>
              <p:cNvSpPr>
                <a:spLocks/>
              </p:cNvSpPr>
              <p:nvPr/>
            </p:nvSpPr>
            <p:spPr bwMode="auto">
              <a:xfrm>
                <a:off x="1225" y="2671"/>
                <a:ext cx="179" cy="499"/>
              </a:xfrm>
              <a:custGeom>
                <a:avLst/>
                <a:gdLst/>
                <a:ahLst/>
                <a:cxnLst>
                  <a:cxn ang="0">
                    <a:pos x="201" y="46"/>
                  </a:cxn>
                  <a:cxn ang="0">
                    <a:pos x="194" y="37"/>
                  </a:cxn>
                  <a:cxn ang="0">
                    <a:pos x="187" y="28"/>
                  </a:cxn>
                  <a:cxn ang="0">
                    <a:pos x="174" y="18"/>
                  </a:cxn>
                  <a:cxn ang="0">
                    <a:pos x="161" y="9"/>
                  </a:cxn>
                  <a:cxn ang="0">
                    <a:pos x="148" y="0"/>
                  </a:cxn>
                  <a:cxn ang="0">
                    <a:pos x="135" y="0"/>
                  </a:cxn>
                  <a:cxn ang="0">
                    <a:pos x="123" y="9"/>
                  </a:cxn>
                  <a:cxn ang="0">
                    <a:pos x="103" y="18"/>
                  </a:cxn>
                  <a:cxn ang="0">
                    <a:pos x="90" y="18"/>
                  </a:cxn>
                  <a:cxn ang="0">
                    <a:pos x="71" y="18"/>
                  </a:cxn>
                  <a:cxn ang="0">
                    <a:pos x="58" y="18"/>
                  </a:cxn>
                  <a:cxn ang="0">
                    <a:pos x="45" y="18"/>
                  </a:cxn>
                  <a:cxn ang="0">
                    <a:pos x="39" y="28"/>
                  </a:cxn>
                  <a:cxn ang="0">
                    <a:pos x="19" y="46"/>
                  </a:cxn>
                  <a:cxn ang="0">
                    <a:pos x="13" y="65"/>
                  </a:cxn>
                  <a:cxn ang="0">
                    <a:pos x="0" y="65"/>
                  </a:cxn>
                  <a:cxn ang="0">
                    <a:pos x="0" y="488"/>
                  </a:cxn>
                  <a:cxn ang="0">
                    <a:pos x="13" y="479"/>
                  </a:cxn>
                  <a:cxn ang="0">
                    <a:pos x="19" y="460"/>
                  </a:cxn>
                  <a:cxn ang="0">
                    <a:pos x="32" y="432"/>
                  </a:cxn>
                  <a:cxn ang="0">
                    <a:pos x="32" y="385"/>
                  </a:cxn>
                  <a:cxn ang="0">
                    <a:pos x="39" y="347"/>
                  </a:cxn>
                  <a:cxn ang="0">
                    <a:pos x="39" y="329"/>
                  </a:cxn>
                  <a:cxn ang="0">
                    <a:pos x="39" y="300"/>
                  </a:cxn>
                  <a:cxn ang="0">
                    <a:pos x="39" y="253"/>
                  </a:cxn>
                  <a:cxn ang="0">
                    <a:pos x="39" y="225"/>
                  </a:cxn>
                  <a:cxn ang="0">
                    <a:pos x="45" y="216"/>
                  </a:cxn>
                  <a:cxn ang="0">
                    <a:pos x="52" y="206"/>
                  </a:cxn>
                  <a:cxn ang="0">
                    <a:pos x="58" y="188"/>
                  </a:cxn>
                  <a:cxn ang="0">
                    <a:pos x="77" y="168"/>
                  </a:cxn>
                  <a:cxn ang="0">
                    <a:pos x="90" y="160"/>
                  </a:cxn>
                  <a:cxn ang="0">
                    <a:pos x="103" y="150"/>
                  </a:cxn>
                  <a:cxn ang="0">
                    <a:pos x="116" y="140"/>
                  </a:cxn>
                  <a:cxn ang="0">
                    <a:pos x="129" y="122"/>
                  </a:cxn>
                  <a:cxn ang="0">
                    <a:pos x="142" y="94"/>
                  </a:cxn>
                  <a:cxn ang="0">
                    <a:pos x="155" y="74"/>
                  </a:cxn>
                  <a:cxn ang="0">
                    <a:pos x="174" y="65"/>
                  </a:cxn>
                  <a:cxn ang="0">
                    <a:pos x="187" y="56"/>
                  </a:cxn>
                  <a:cxn ang="0">
                    <a:pos x="201" y="46"/>
                  </a:cxn>
                </a:cxnLst>
                <a:rect l="0" t="0" r="r" b="b"/>
                <a:pathLst>
                  <a:path w="202" h="499">
                    <a:moveTo>
                      <a:pt x="201" y="46"/>
                    </a:moveTo>
                    <a:lnTo>
                      <a:pt x="201" y="46"/>
                    </a:lnTo>
                    <a:lnTo>
                      <a:pt x="201" y="37"/>
                    </a:lnTo>
                    <a:lnTo>
                      <a:pt x="194" y="37"/>
                    </a:lnTo>
                    <a:lnTo>
                      <a:pt x="194" y="28"/>
                    </a:lnTo>
                    <a:lnTo>
                      <a:pt x="187" y="28"/>
                    </a:lnTo>
                    <a:lnTo>
                      <a:pt x="181" y="18"/>
                    </a:lnTo>
                    <a:lnTo>
                      <a:pt x="174" y="18"/>
                    </a:lnTo>
                    <a:lnTo>
                      <a:pt x="168" y="9"/>
                    </a:lnTo>
                    <a:lnTo>
                      <a:pt x="161" y="9"/>
                    </a:lnTo>
                    <a:lnTo>
                      <a:pt x="155" y="0"/>
                    </a:lnTo>
                    <a:lnTo>
                      <a:pt x="148" y="0"/>
                    </a:lnTo>
                    <a:lnTo>
                      <a:pt x="142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3" y="9"/>
                    </a:lnTo>
                    <a:lnTo>
                      <a:pt x="110" y="9"/>
                    </a:lnTo>
                    <a:lnTo>
                      <a:pt x="103" y="18"/>
                    </a:lnTo>
                    <a:lnTo>
                      <a:pt x="97" y="18"/>
                    </a:lnTo>
                    <a:lnTo>
                      <a:pt x="90" y="18"/>
                    </a:lnTo>
                    <a:lnTo>
                      <a:pt x="77" y="18"/>
                    </a:lnTo>
                    <a:lnTo>
                      <a:pt x="71" y="18"/>
                    </a:lnTo>
                    <a:lnTo>
                      <a:pt x="65" y="18"/>
                    </a:lnTo>
                    <a:lnTo>
                      <a:pt x="58" y="18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45" y="28"/>
                    </a:lnTo>
                    <a:lnTo>
                      <a:pt x="39" y="28"/>
                    </a:lnTo>
                    <a:lnTo>
                      <a:pt x="26" y="37"/>
                    </a:lnTo>
                    <a:lnTo>
                      <a:pt x="19" y="46"/>
                    </a:lnTo>
                    <a:lnTo>
                      <a:pt x="13" y="56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0" y="65"/>
                    </a:lnTo>
                    <a:lnTo>
                      <a:pt x="0" y="498"/>
                    </a:lnTo>
                    <a:lnTo>
                      <a:pt x="0" y="488"/>
                    </a:lnTo>
                    <a:lnTo>
                      <a:pt x="6" y="488"/>
                    </a:lnTo>
                    <a:lnTo>
                      <a:pt x="13" y="479"/>
                    </a:lnTo>
                    <a:lnTo>
                      <a:pt x="19" y="469"/>
                    </a:lnTo>
                    <a:lnTo>
                      <a:pt x="19" y="460"/>
                    </a:lnTo>
                    <a:lnTo>
                      <a:pt x="26" y="451"/>
                    </a:lnTo>
                    <a:lnTo>
                      <a:pt x="32" y="432"/>
                    </a:lnTo>
                    <a:lnTo>
                      <a:pt x="32" y="403"/>
                    </a:lnTo>
                    <a:lnTo>
                      <a:pt x="32" y="385"/>
                    </a:lnTo>
                    <a:lnTo>
                      <a:pt x="39" y="357"/>
                    </a:lnTo>
                    <a:lnTo>
                      <a:pt x="39" y="347"/>
                    </a:lnTo>
                    <a:lnTo>
                      <a:pt x="39" y="337"/>
                    </a:lnTo>
                    <a:lnTo>
                      <a:pt x="39" y="329"/>
                    </a:lnTo>
                    <a:lnTo>
                      <a:pt x="39" y="319"/>
                    </a:lnTo>
                    <a:lnTo>
                      <a:pt x="39" y="300"/>
                    </a:lnTo>
                    <a:lnTo>
                      <a:pt x="39" y="272"/>
                    </a:lnTo>
                    <a:lnTo>
                      <a:pt x="39" y="253"/>
                    </a:lnTo>
                    <a:lnTo>
                      <a:pt x="39" y="244"/>
                    </a:lnTo>
                    <a:lnTo>
                      <a:pt x="39" y="225"/>
                    </a:lnTo>
                    <a:lnTo>
                      <a:pt x="45" y="225"/>
                    </a:lnTo>
                    <a:lnTo>
                      <a:pt x="45" y="216"/>
                    </a:lnTo>
                    <a:lnTo>
                      <a:pt x="45" y="206"/>
                    </a:lnTo>
                    <a:lnTo>
                      <a:pt x="52" y="206"/>
                    </a:lnTo>
                    <a:lnTo>
                      <a:pt x="52" y="197"/>
                    </a:lnTo>
                    <a:lnTo>
                      <a:pt x="58" y="188"/>
                    </a:lnTo>
                    <a:lnTo>
                      <a:pt x="65" y="178"/>
                    </a:lnTo>
                    <a:lnTo>
                      <a:pt x="77" y="168"/>
                    </a:lnTo>
                    <a:lnTo>
                      <a:pt x="84" y="168"/>
                    </a:lnTo>
                    <a:lnTo>
                      <a:pt x="90" y="160"/>
                    </a:lnTo>
                    <a:lnTo>
                      <a:pt x="97" y="160"/>
                    </a:lnTo>
                    <a:lnTo>
                      <a:pt x="103" y="150"/>
                    </a:lnTo>
                    <a:lnTo>
                      <a:pt x="110" y="150"/>
                    </a:lnTo>
                    <a:lnTo>
                      <a:pt x="116" y="140"/>
                    </a:lnTo>
                    <a:lnTo>
                      <a:pt x="123" y="131"/>
                    </a:lnTo>
                    <a:lnTo>
                      <a:pt x="129" y="122"/>
                    </a:lnTo>
                    <a:lnTo>
                      <a:pt x="142" y="103"/>
                    </a:lnTo>
                    <a:lnTo>
                      <a:pt x="142" y="94"/>
                    </a:lnTo>
                    <a:lnTo>
                      <a:pt x="148" y="84"/>
                    </a:lnTo>
                    <a:lnTo>
                      <a:pt x="155" y="74"/>
                    </a:lnTo>
                    <a:lnTo>
                      <a:pt x="168" y="65"/>
                    </a:lnTo>
                    <a:lnTo>
                      <a:pt x="174" y="65"/>
                    </a:lnTo>
                    <a:lnTo>
                      <a:pt x="181" y="56"/>
                    </a:lnTo>
                    <a:lnTo>
                      <a:pt x="187" y="56"/>
                    </a:lnTo>
                    <a:lnTo>
                      <a:pt x="194" y="46"/>
                    </a:lnTo>
                    <a:lnTo>
                      <a:pt x="201" y="46"/>
                    </a:lnTo>
                  </a:path>
                </a:pathLst>
              </a:custGeom>
              <a:solidFill>
                <a:srgbClr val="003D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2" name="Freeform 554"/>
              <p:cNvSpPr>
                <a:spLocks/>
              </p:cNvSpPr>
              <p:nvPr/>
            </p:nvSpPr>
            <p:spPr bwMode="auto">
              <a:xfrm>
                <a:off x="1422" y="2747"/>
                <a:ext cx="84" cy="3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13" y="9"/>
                  </a:cxn>
                  <a:cxn ang="0">
                    <a:pos x="19" y="19"/>
                  </a:cxn>
                  <a:cxn ang="0">
                    <a:pos x="26" y="38"/>
                  </a:cxn>
                  <a:cxn ang="0">
                    <a:pos x="39" y="47"/>
                  </a:cxn>
                  <a:cxn ang="0">
                    <a:pos x="39" y="57"/>
                  </a:cxn>
                  <a:cxn ang="0">
                    <a:pos x="46" y="66"/>
                  </a:cxn>
                  <a:cxn ang="0">
                    <a:pos x="53" y="86"/>
                  </a:cxn>
                  <a:cxn ang="0">
                    <a:pos x="59" y="95"/>
                  </a:cxn>
                  <a:cxn ang="0">
                    <a:pos x="66" y="114"/>
                  </a:cxn>
                  <a:cxn ang="0">
                    <a:pos x="66" y="123"/>
                  </a:cxn>
                  <a:cxn ang="0">
                    <a:pos x="73" y="133"/>
                  </a:cxn>
                  <a:cxn ang="0">
                    <a:pos x="73" y="152"/>
                  </a:cxn>
                  <a:cxn ang="0">
                    <a:pos x="79" y="172"/>
                  </a:cxn>
                  <a:cxn ang="0">
                    <a:pos x="79" y="181"/>
                  </a:cxn>
                  <a:cxn ang="0">
                    <a:pos x="86" y="191"/>
                  </a:cxn>
                  <a:cxn ang="0">
                    <a:pos x="86" y="201"/>
                  </a:cxn>
                  <a:cxn ang="0">
                    <a:pos x="86" y="219"/>
                  </a:cxn>
                  <a:cxn ang="0">
                    <a:pos x="86" y="238"/>
                  </a:cxn>
                  <a:cxn ang="0">
                    <a:pos x="93" y="258"/>
                  </a:cxn>
                  <a:cxn ang="0">
                    <a:pos x="93" y="277"/>
                  </a:cxn>
                  <a:cxn ang="0">
                    <a:pos x="93" y="305"/>
                  </a:cxn>
                  <a:cxn ang="0">
                    <a:pos x="93" y="325"/>
                  </a:cxn>
                </a:cxnLst>
                <a:rect l="0" t="0" r="r" b="b"/>
                <a:pathLst>
                  <a:path w="94" h="326">
                    <a:moveTo>
                      <a:pt x="0" y="0"/>
                    </a:moveTo>
                    <a:lnTo>
                      <a:pt x="6" y="9"/>
                    </a:lnTo>
                    <a:lnTo>
                      <a:pt x="13" y="9"/>
                    </a:lnTo>
                    <a:lnTo>
                      <a:pt x="19" y="19"/>
                    </a:lnTo>
                    <a:lnTo>
                      <a:pt x="26" y="38"/>
                    </a:lnTo>
                    <a:lnTo>
                      <a:pt x="39" y="47"/>
                    </a:lnTo>
                    <a:lnTo>
                      <a:pt x="39" y="57"/>
                    </a:lnTo>
                    <a:lnTo>
                      <a:pt x="46" y="66"/>
                    </a:lnTo>
                    <a:lnTo>
                      <a:pt x="53" y="86"/>
                    </a:lnTo>
                    <a:lnTo>
                      <a:pt x="59" y="95"/>
                    </a:lnTo>
                    <a:lnTo>
                      <a:pt x="66" y="114"/>
                    </a:lnTo>
                    <a:lnTo>
                      <a:pt x="66" y="123"/>
                    </a:lnTo>
                    <a:lnTo>
                      <a:pt x="73" y="133"/>
                    </a:lnTo>
                    <a:lnTo>
                      <a:pt x="73" y="152"/>
                    </a:lnTo>
                    <a:lnTo>
                      <a:pt x="79" y="172"/>
                    </a:lnTo>
                    <a:lnTo>
                      <a:pt x="79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9"/>
                    </a:lnTo>
                    <a:lnTo>
                      <a:pt x="86" y="238"/>
                    </a:lnTo>
                    <a:lnTo>
                      <a:pt x="93" y="258"/>
                    </a:lnTo>
                    <a:lnTo>
                      <a:pt x="93" y="277"/>
                    </a:lnTo>
                    <a:lnTo>
                      <a:pt x="93" y="305"/>
                    </a:lnTo>
                    <a:lnTo>
                      <a:pt x="93" y="32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3" name="Freeform 555"/>
              <p:cNvSpPr>
                <a:spLocks/>
              </p:cNvSpPr>
              <p:nvPr/>
            </p:nvSpPr>
            <p:spPr bwMode="auto">
              <a:xfrm>
                <a:off x="1202" y="2708"/>
                <a:ext cx="191" cy="269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07" y="0"/>
                  </a:cxn>
                  <a:cxn ang="0">
                    <a:pos x="200" y="0"/>
                  </a:cxn>
                  <a:cxn ang="0">
                    <a:pos x="193" y="0"/>
                  </a:cxn>
                  <a:cxn ang="0">
                    <a:pos x="180" y="0"/>
                  </a:cxn>
                  <a:cxn ang="0">
                    <a:pos x="167" y="9"/>
                  </a:cxn>
                  <a:cxn ang="0">
                    <a:pos x="153" y="9"/>
                  </a:cxn>
                  <a:cxn ang="0">
                    <a:pos x="147" y="9"/>
                  </a:cxn>
                  <a:cxn ang="0">
                    <a:pos x="140" y="19"/>
                  </a:cxn>
                  <a:cxn ang="0">
                    <a:pos x="127" y="19"/>
                  </a:cxn>
                  <a:cxn ang="0">
                    <a:pos x="120" y="28"/>
                  </a:cxn>
                  <a:cxn ang="0">
                    <a:pos x="113" y="28"/>
                  </a:cxn>
                  <a:cxn ang="0">
                    <a:pos x="107" y="28"/>
                  </a:cxn>
                  <a:cxn ang="0">
                    <a:pos x="93" y="38"/>
                  </a:cxn>
                  <a:cxn ang="0">
                    <a:pos x="86" y="47"/>
                  </a:cxn>
                  <a:cxn ang="0">
                    <a:pos x="80" y="47"/>
                  </a:cxn>
                  <a:cxn ang="0">
                    <a:pos x="80" y="57"/>
                  </a:cxn>
                  <a:cxn ang="0">
                    <a:pos x="73" y="66"/>
                  </a:cxn>
                  <a:cxn ang="0">
                    <a:pos x="66" y="66"/>
                  </a:cxn>
                  <a:cxn ang="0">
                    <a:pos x="66" y="76"/>
                  </a:cxn>
                  <a:cxn ang="0">
                    <a:pos x="60" y="76"/>
                  </a:cxn>
                  <a:cxn ang="0">
                    <a:pos x="53" y="86"/>
                  </a:cxn>
                  <a:cxn ang="0">
                    <a:pos x="53" y="95"/>
                  </a:cxn>
                  <a:cxn ang="0">
                    <a:pos x="46" y="115"/>
                  </a:cxn>
                  <a:cxn ang="0">
                    <a:pos x="46" y="124"/>
                  </a:cxn>
                  <a:cxn ang="0">
                    <a:pos x="40" y="124"/>
                  </a:cxn>
                  <a:cxn ang="0">
                    <a:pos x="33" y="134"/>
                  </a:cxn>
                  <a:cxn ang="0">
                    <a:pos x="33" y="143"/>
                  </a:cxn>
                  <a:cxn ang="0">
                    <a:pos x="27" y="152"/>
                  </a:cxn>
                  <a:cxn ang="0">
                    <a:pos x="27" y="162"/>
                  </a:cxn>
                  <a:cxn ang="0">
                    <a:pos x="20" y="172"/>
                  </a:cxn>
                  <a:cxn ang="0">
                    <a:pos x="20" y="181"/>
                  </a:cxn>
                  <a:cxn ang="0">
                    <a:pos x="13" y="191"/>
                  </a:cxn>
                  <a:cxn ang="0">
                    <a:pos x="6" y="210"/>
                  </a:cxn>
                  <a:cxn ang="0">
                    <a:pos x="6" y="229"/>
                  </a:cxn>
                  <a:cxn ang="0">
                    <a:pos x="0" y="248"/>
                  </a:cxn>
                  <a:cxn ang="0">
                    <a:pos x="0" y="268"/>
                  </a:cxn>
                </a:cxnLst>
                <a:rect l="0" t="0" r="r" b="b"/>
                <a:pathLst>
                  <a:path w="215" h="269">
                    <a:moveTo>
                      <a:pt x="214" y="0"/>
                    </a:moveTo>
                    <a:lnTo>
                      <a:pt x="207" y="0"/>
                    </a:lnTo>
                    <a:lnTo>
                      <a:pt x="200" y="0"/>
                    </a:lnTo>
                    <a:lnTo>
                      <a:pt x="193" y="0"/>
                    </a:lnTo>
                    <a:lnTo>
                      <a:pt x="180" y="0"/>
                    </a:lnTo>
                    <a:lnTo>
                      <a:pt x="167" y="9"/>
                    </a:lnTo>
                    <a:lnTo>
                      <a:pt x="153" y="9"/>
                    </a:lnTo>
                    <a:lnTo>
                      <a:pt x="147" y="9"/>
                    </a:lnTo>
                    <a:lnTo>
                      <a:pt x="140" y="19"/>
                    </a:lnTo>
                    <a:lnTo>
                      <a:pt x="127" y="19"/>
                    </a:lnTo>
                    <a:lnTo>
                      <a:pt x="120" y="28"/>
                    </a:lnTo>
                    <a:lnTo>
                      <a:pt x="113" y="28"/>
                    </a:lnTo>
                    <a:lnTo>
                      <a:pt x="107" y="28"/>
                    </a:lnTo>
                    <a:lnTo>
                      <a:pt x="93" y="38"/>
                    </a:lnTo>
                    <a:lnTo>
                      <a:pt x="86" y="47"/>
                    </a:lnTo>
                    <a:lnTo>
                      <a:pt x="80" y="47"/>
                    </a:lnTo>
                    <a:lnTo>
                      <a:pt x="80" y="57"/>
                    </a:lnTo>
                    <a:lnTo>
                      <a:pt x="73" y="66"/>
                    </a:lnTo>
                    <a:lnTo>
                      <a:pt x="66" y="66"/>
                    </a:lnTo>
                    <a:lnTo>
                      <a:pt x="66" y="76"/>
                    </a:lnTo>
                    <a:lnTo>
                      <a:pt x="60" y="76"/>
                    </a:lnTo>
                    <a:lnTo>
                      <a:pt x="53" y="86"/>
                    </a:lnTo>
                    <a:lnTo>
                      <a:pt x="53" y="95"/>
                    </a:lnTo>
                    <a:lnTo>
                      <a:pt x="46" y="115"/>
                    </a:lnTo>
                    <a:lnTo>
                      <a:pt x="46" y="124"/>
                    </a:lnTo>
                    <a:lnTo>
                      <a:pt x="40" y="124"/>
                    </a:lnTo>
                    <a:lnTo>
                      <a:pt x="33" y="134"/>
                    </a:lnTo>
                    <a:lnTo>
                      <a:pt x="33" y="143"/>
                    </a:lnTo>
                    <a:lnTo>
                      <a:pt x="27" y="152"/>
                    </a:lnTo>
                    <a:lnTo>
                      <a:pt x="27" y="162"/>
                    </a:lnTo>
                    <a:lnTo>
                      <a:pt x="20" y="172"/>
                    </a:lnTo>
                    <a:lnTo>
                      <a:pt x="20" y="181"/>
                    </a:lnTo>
                    <a:lnTo>
                      <a:pt x="13" y="191"/>
                    </a:lnTo>
                    <a:lnTo>
                      <a:pt x="6" y="210"/>
                    </a:lnTo>
                    <a:lnTo>
                      <a:pt x="6" y="229"/>
                    </a:lnTo>
                    <a:lnTo>
                      <a:pt x="0" y="248"/>
                    </a:lnTo>
                    <a:lnTo>
                      <a:pt x="0" y="26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4" name="Freeform 556"/>
              <p:cNvSpPr>
                <a:spLocks/>
              </p:cNvSpPr>
              <p:nvPr/>
            </p:nvSpPr>
            <p:spPr bwMode="auto">
              <a:xfrm>
                <a:off x="945" y="2299"/>
                <a:ext cx="158" cy="661"/>
              </a:xfrm>
              <a:custGeom>
                <a:avLst/>
                <a:gdLst/>
                <a:ahLst/>
                <a:cxnLst>
                  <a:cxn ang="0">
                    <a:pos x="78" y="28"/>
                  </a:cxn>
                  <a:cxn ang="0">
                    <a:pos x="85" y="75"/>
                  </a:cxn>
                  <a:cxn ang="0">
                    <a:pos x="85" y="103"/>
                  </a:cxn>
                  <a:cxn ang="0">
                    <a:pos x="85" y="141"/>
                  </a:cxn>
                  <a:cxn ang="0">
                    <a:pos x="85" y="179"/>
                  </a:cxn>
                  <a:cxn ang="0">
                    <a:pos x="85" y="198"/>
                  </a:cxn>
                  <a:cxn ang="0">
                    <a:pos x="85" y="216"/>
                  </a:cxn>
                  <a:cxn ang="0">
                    <a:pos x="78" y="235"/>
                  </a:cxn>
                  <a:cxn ang="0">
                    <a:pos x="72" y="254"/>
                  </a:cxn>
                  <a:cxn ang="0">
                    <a:pos x="65" y="273"/>
                  </a:cxn>
                  <a:cxn ang="0">
                    <a:pos x="52" y="301"/>
                  </a:cxn>
                  <a:cxn ang="0">
                    <a:pos x="39" y="311"/>
                  </a:cxn>
                  <a:cxn ang="0">
                    <a:pos x="32" y="320"/>
                  </a:cxn>
                  <a:cxn ang="0">
                    <a:pos x="26" y="339"/>
                  </a:cxn>
                  <a:cxn ang="0">
                    <a:pos x="19" y="367"/>
                  </a:cxn>
                  <a:cxn ang="0">
                    <a:pos x="19" y="414"/>
                  </a:cxn>
                  <a:cxn ang="0">
                    <a:pos x="19" y="452"/>
                  </a:cxn>
                  <a:cxn ang="0">
                    <a:pos x="13" y="499"/>
                  </a:cxn>
                  <a:cxn ang="0">
                    <a:pos x="6" y="518"/>
                  </a:cxn>
                  <a:cxn ang="0">
                    <a:pos x="6" y="546"/>
                  </a:cxn>
                  <a:cxn ang="0">
                    <a:pos x="0" y="584"/>
                  </a:cxn>
                  <a:cxn ang="0">
                    <a:pos x="6" y="612"/>
                  </a:cxn>
                  <a:cxn ang="0">
                    <a:pos x="6" y="631"/>
                  </a:cxn>
                  <a:cxn ang="0">
                    <a:pos x="13" y="660"/>
                  </a:cxn>
                  <a:cxn ang="0">
                    <a:pos x="13" y="641"/>
                  </a:cxn>
                  <a:cxn ang="0">
                    <a:pos x="13" y="622"/>
                  </a:cxn>
                  <a:cxn ang="0">
                    <a:pos x="13" y="594"/>
                  </a:cxn>
                  <a:cxn ang="0">
                    <a:pos x="19" y="556"/>
                  </a:cxn>
                  <a:cxn ang="0">
                    <a:pos x="19" y="537"/>
                  </a:cxn>
                  <a:cxn ang="0">
                    <a:pos x="32" y="499"/>
                  </a:cxn>
                  <a:cxn ang="0">
                    <a:pos x="45" y="471"/>
                  </a:cxn>
                  <a:cxn ang="0">
                    <a:pos x="52" y="452"/>
                  </a:cxn>
                  <a:cxn ang="0">
                    <a:pos x="72" y="424"/>
                  </a:cxn>
                  <a:cxn ang="0">
                    <a:pos x="98" y="386"/>
                  </a:cxn>
                  <a:cxn ang="0">
                    <a:pos x="118" y="348"/>
                  </a:cxn>
                  <a:cxn ang="0">
                    <a:pos x="124" y="330"/>
                  </a:cxn>
                  <a:cxn ang="0">
                    <a:pos x="131" y="311"/>
                  </a:cxn>
                  <a:cxn ang="0">
                    <a:pos x="137" y="292"/>
                  </a:cxn>
                  <a:cxn ang="0">
                    <a:pos x="150" y="264"/>
                  </a:cxn>
                  <a:cxn ang="0">
                    <a:pos x="157" y="245"/>
                  </a:cxn>
                  <a:cxn ang="0">
                    <a:pos x="163" y="226"/>
                  </a:cxn>
                  <a:cxn ang="0">
                    <a:pos x="170" y="198"/>
                  </a:cxn>
                  <a:cxn ang="0">
                    <a:pos x="177" y="179"/>
                  </a:cxn>
                  <a:cxn ang="0">
                    <a:pos x="170" y="160"/>
                  </a:cxn>
                  <a:cxn ang="0">
                    <a:pos x="157" y="122"/>
                  </a:cxn>
                  <a:cxn ang="0">
                    <a:pos x="150" y="84"/>
                  </a:cxn>
                  <a:cxn ang="0">
                    <a:pos x="131" y="47"/>
                  </a:cxn>
                  <a:cxn ang="0">
                    <a:pos x="124" y="37"/>
                  </a:cxn>
                  <a:cxn ang="0">
                    <a:pos x="118" y="18"/>
                  </a:cxn>
                  <a:cxn ang="0">
                    <a:pos x="111" y="9"/>
                  </a:cxn>
                  <a:cxn ang="0">
                    <a:pos x="98" y="9"/>
                  </a:cxn>
                  <a:cxn ang="0">
                    <a:pos x="91" y="9"/>
                  </a:cxn>
                  <a:cxn ang="0">
                    <a:pos x="78" y="18"/>
                  </a:cxn>
                </a:cxnLst>
                <a:rect l="0" t="0" r="r" b="b"/>
                <a:pathLst>
                  <a:path w="178" h="661">
                    <a:moveTo>
                      <a:pt x="78" y="28"/>
                    </a:moveTo>
                    <a:lnTo>
                      <a:pt x="78" y="28"/>
                    </a:lnTo>
                    <a:lnTo>
                      <a:pt x="78" y="47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5" y="103"/>
                    </a:lnTo>
                    <a:lnTo>
                      <a:pt x="85" y="122"/>
                    </a:lnTo>
                    <a:lnTo>
                      <a:pt x="85" y="141"/>
                    </a:lnTo>
                    <a:lnTo>
                      <a:pt x="85" y="160"/>
                    </a:lnTo>
                    <a:lnTo>
                      <a:pt x="85" y="179"/>
                    </a:lnTo>
                    <a:lnTo>
                      <a:pt x="85" y="188"/>
                    </a:lnTo>
                    <a:lnTo>
                      <a:pt x="85" y="198"/>
                    </a:lnTo>
                    <a:lnTo>
                      <a:pt x="85" y="207"/>
                    </a:lnTo>
                    <a:lnTo>
                      <a:pt x="85" y="216"/>
                    </a:lnTo>
                    <a:lnTo>
                      <a:pt x="78" y="226"/>
                    </a:lnTo>
                    <a:lnTo>
                      <a:pt x="78" y="235"/>
                    </a:lnTo>
                    <a:lnTo>
                      <a:pt x="78" y="245"/>
                    </a:lnTo>
                    <a:lnTo>
                      <a:pt x="72" y="254"/>
                    </a:lnTo>
                    <a:lnTo>
                      <a:pt x="72" y="264"/>
                    </a:lnTo>
                    <a:lnTo>
                      <a:pt x="65" y="273"/>
                    </a:lnTo>
                    <a:lnTo>
                      <a:pt x="52" y="292"/>
                    </a:lnTo>
                    <a:lnTo>
                      <a:pt x="52" y="301"/>
                    </a:lnTo>
                    <a:lnTo>
                      <a:pt x="45" y="301"/>
                    </a:lnTo>
                    <a:lnTo>
                      <a:pt x="39" y="311"/>
                    </a:lnTo>
                    <a:lnTo>
                      <a:pt x="32" y="311"/>
                    </a:lnTo>
                    <a:lnTo>
                      <a:pt x="32" y="320"/>
                    </a:lnTo>
                    <a:lnTo>
                      <a:pt x="26" y="330"/>
                    </a:lnTo>
                    <a:lnTo>
                      <a:pt x="26" y="339"/>
                    </a:lnTo>
                    <a:lnTo>
                      <a:pt x="26" y="358"/>
                    </a:lnTo>
                    <a:lnTo>
                      <a:pt x="19" y="367"/>
                    </a:lnTo>
                    <a:lnTo>
                      <a:pt x="19" y="386"/>
                    </a:lnTo>
                    <a:lnTo>
                      <a:pt x="19" y="414"/>
                    </a:lnTo>
                    <a:lnTo>
                      <a:pt x="19" y="433"/>
                    </a:lnTo>
                    <a:lnTo>
                      <a:pt x="19" y="452"/>
                    </a:lnTo>
                    <a:lnTo>
                      <a:pt x="13" y="471"/>
                    </a:lnTo>
                    <a:lnTo>
                      <a:pt x="13" y="499"/>
                    </a:lnTo>
                    <a:lnTo>
                      <a:pt x="6" y="509"/>
                    </a:lnTo>
                    <a:lnTo>
                      <a:pt x="6" y="518"/>
                    </a:lnTo>
                    <a:lnTo>
                      <a:pt x="6" y="528"/>
                    </a:lnTo>
                    <a:lnTo>
                      <a:pt x="6" y="546"/>
                    </a:lnTo>
                    <a:lnTo>
                      <a:pt x="0" y="565"/>
                    </a:lnTo>
                    <a:lnTo>
                      <a:pt x="0" y="584"/>
                    </a:lnTo>
                    <a:lnTo>
                      <a:pt x="6" y="594"/>
                    </a:lnTo>
                    <a:lnTo>
                      <a:pt x="6" y="612"/>
                    </a:lnTo>
                    <a:lnTo>
                      <a:pt x="6" y="622"/>
                    </a:lnTo>
                    <a:lnTo>
                      <a:pt x="6" y="631"/>
                    </a:lnTo>
                    <a:lnTo>
                      <a:pt x="13" y="650"/>
                    </a:lnTo>
                    <a:lnTo>
                      <a:pt x="13" y="660"/>
                    </a:lnTo>
                    <a:lnTo>
                      <a:pt x="13" y="650"/>
                    </a:lnTo>
                    <a:lnTo>
                      <a:pt x="13" y="641"/>
                    </a:lnTo>
                    <a:lnTo>
                      <a:pt x="13" y="631"/>
                    </a:lnTo>
                    <a:lnTo>
                      <a:pt x="13" y="622"/>
                    </a:lnTo>
                    <a:lnTo>
                      <a:pt x="13" y="603"/>
                    </a:lnTo>
                    <a:lnTo>
                      <a:pt x="13" y="594"/>
                    </a:lnTo>
                    <a:lnTo>
                      <a:pt x="13" y="575"/>
                    </a:lnTo>
                    <a:lnTo>
                      <a:pt x="19" y="556"/>
                    </a:lnTo>
                    <a:lnTo>
                      <a:pt x="19" y="546"/>
                    </a:lnTo>
                    <a:lnTo>
                      <a:pt x="19" y="537"/>
                    </a:lnTo>
                    <a:lnTo>
                      <a:pt x="26" y="518"/>
                    </a:lnTo>
                    <a:lnTo>
                      <a:pt x="32" y="499"/>
                    </a:lnTo>
                    <a:lnTo>
                      <a:pt x="39" y="480"/>
                    </a:lnTo>
                    <a:lnTo>
                      <a:pt x="45" y="471"/>
                    </a:lnTo>
                    <a:lnTo>
                      <a:pt x="45" y="462"/>
                    </a:lnTo>
                    <a:lnTo>
                      <a:pt x="52" y="452"/>
                    </a:lnTo>
                    <a:lnTo>
                      <a:pt x="59" y="443"/>
                    </a:lnTo>
                    <a:lnTo>
                      <a:pt x="72" y="424"/>
                    </a:lnTo>
                    <a:lnTo>
                      <a:pt x="85" y="405"/>
                    </a:lnTo>
                    <a:lnTo>
                      <a:pt x="98" y="386"/>
                    </a:lnTo>
                    <a:lnTo>
                      <a:pt x="111" y="367"/>
                    </a:lnTo>
                    <a:lnTo>
                      <a:pt x="118" y="348"/>
                    </a:lnTo>
                    <a:lnTo>
                      <a:pt x="118" y="339"/>
                    </a:lnTo>
                    <a:lnTo>
                      <a:pt x="124" y="330"/>
                    </a:lnTo>
                    <a:lnTo>
                      <a:pt x="131" y="320"/>
                    </a:lnTo>
                    <a:lnTo>
                      <a:pt x="131" y="311"/>
                    </a:lnTo>
                    <a:lnTo>
                      <a:pt x="131" y="301"/>
                    </a:lnTo>
                    <a:lnTo>
                      <a:pt x="137" y="292"/>
                    </a:lnTo>
                    <a:lnTo>
                      <a:pt x="144" y="282"/>
                    </a:lnTo>
                    <a:lnTo>
                      <a:pt x="150" y="264"/>
                    </a:lnTo>
                    <a:lnTo>
                      <a:pt x="157" y="254"/>
                    </a:lnTo>
                    <a:lnTo>
                      <a:pt x="157" y="245"/>
                    </a:lnTo>
                    <a:lnTo>
                      <a:pt x="163" y="235"/>
                    </a:lnTo>
                    <a:lnTo>
                      <a:pt x="163" y="226"/>
                    </a:lnTo>
                    <a:lnTo>
                      <a:pt x="170" y="216"/>
                    </a:lnTo>
                    <a:lnTo>
                      <a:pt x="170" y="198"/>
                    </a:lnTo>
                    <a:lnTo>
                      <a:pt x="170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41"/>
                    </a:lnTo>
                    <a:lnTo>
                      <a:pt x="157" y="122"/>
                    </a:lnTo>
                    <a:lnTo>
                      <a:pt x="157" y="103"/>
                    </a:lnTo>
                    <a:lnTo>
                      <a:pt x="150" y="84"/>
                    </a:lnTo>
                    <a:lnTo>
                      <a:pt x="144" y="66"/>
                    </a:lnTo>
                    <a:lnTo>
                      <a:pt x="131" y="47"/>
                    </a:lnTo>
                    <a:lnTo>
                      <a:pt x="131" y="37"/>
                    </a:lnTo>
                    <a:lnTo>
                      <a:pt x="124" y="37"/>
                    </a:lnTo>
                    <a:lnTo>
                      <a:pt x="124" y="28"/>
                    </a:lnTo>
                    <a:lnTo>
                      <a:pt x="118" y="18"/>
                    </a:lnTo>
                    <a:lnTo>
                      <a:pt x="111" y="18"/>
                    </a:lnTo>
                    <a:lnTo>
                      <a:pt x="111" y="9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18"/>
                    </a:lnTo>
                    <a:lnTo>
                      <a:pt x="78" y="2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5" name="Freeform 557"/>
              <p:cNvSpPr>
                <a:spLocks/>
              </p:cNvSpPr>
              <p:nvPr/>
            </p:nvSpPr>
            <p:spPr bwMode="auto">
              <a:xfrm>
                <a:off x="1011" y="2260"/>
                <a:ext cx="234" cy="462"/>
              </a:xfrm>
              <a:custGeom>
                <a:avLst/>
                <a:gdLst/>
                <a:ahLst/>
                <a:cxnLst>
                  <a:cxn ang="0">
                    <a:pos x="230" y="432"/>
                  </a:cxn>
                  <a:cxn ang="0">
                    <a:pos x="236" y="414"/>
                  </a:cxn>
                  <a:cxn ang="0">
                    <a:pos x="243" y="394"/>
                  </a:cxn>
                  <a:cxn ang="0">
                    <a:pos x="249" y="386"/>
                  </a:cxn>
                  <a:cxn ang="0">
                    <a:pos x="256" y="376"/>
                  </a:cxn>
                  <a:cxn ang="0">
                    <a:pos x="256" y="357"/>
                  </a:cxn>
                  <a:cxn ang="0">
                    <a:pos x="263" y="329"/>
                  </a:cxn>
                  <a:cxn ang="0">
                    <a:pos x="263" y="310"/>
                  </a:cxn>
                  <a:cxn ang="0">
                    <a:pos x="263" y="291"/>
                  </a:cxn>
                  <a:cxn ang="0">
                    <a:pos x="256" y="263"/>
                  </a:cxn>
                  <a:cxn ang="0">
                    <a:pos x="243" y="244"/>
                  </a:cxn>
                  <a:cxn ang="0">
                    <a:pos x="230" y="225"/>
                  </a:cxn>
                  <a:cxn ang="0">
                    <a:pos x="217" y="207"/>
                  </a:cxn>
                  <a:cxn ang="0">
                    <a:pos x="197" y="187"/>
                  </a:cxn>
                  <a:cxn ang="0">
                    <a:pos x="184" y="178"/>
                  </a:cxn>
                  <a:cxn ang="0">
                    <a:pos x="177" y="169"/>
                  </a:cxn>
                  <a:cxn ang="0">
                    <a:pos x="170" y="150"/>
                  </a:cxn>
                  <a:cxn ang="0">
                    <a:pos x="164" y="131"/>
                  </a:cxn>
                  <a:cxn ang="0">
                    <a:pos x="157" y="112"/>
                  </a:cxn>
                  <a:cxn ang="0">
                    <a:pos x="151" y="84"/>
                  </a:cxn>
                  <a:cxn ang="0">
                    <a:pos x="144" y="66"/>
                  </a:cxn>
                  <a:cxn ang="0">
                    <a:pos x="131" y="37"/>
                  </a:cxn>
                  <a:cxn ang="0">
                    <a:pos x="118" y="18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78" y="0"/>
                  </a:cxn>
                  <a:cxn ang="0">
                    <a:pos x="65" y="9"/>
                  </a:cxn>
                  <a:cxn ang="0">
                    <a:pos x="52" y="18"/>
                  </a:cxn>
                  <a:cxn ang="0">
                    <a:pos x="33" y="18"/>
                  </a:cxn>
                  <a:cxn ang="0">
                    <a:pos x="20" y="18"/>
                  </a:cxn>
                  <a:cxn ang="0">
                    <a:pos x="6" y="28"/>
                  </a:cxn>
                  <a:cxn ang="0">
                    <a:pos x="0" y="37"/>
                  </a:cxn>
                  <a:cxn ang="0">
                    <a:pos x="0" y="56"/>
                  </a:cxn>
                  <a:cxn ang="0">
                    <a:pos x="0" y="84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6" y="56"/>
                  </a:cxn>
                  <a:cxn ang="0">
                    <a:pos x="20" y="56"/>
                  </a:cxn>
                  <a:cxn ang="0">
                    <a:pos x="33" y="56"/>
                  </a:cxn>
                  <a:cxn ang="0">
                    <a:pos x="39" y="66"/>
                  </a:cxn>
                  <a:cxn ang="0">
                    <a:pos x="52" y="112"/>
                  </a:cxn>
                  <a:cxn ang="0">
                    <a:pos x="65" y="150"/>
                  </a:cxn>
                  <a:cxn ang="0">
                    <a:pos x="72" y="187"/>
                  </a:cxn>
                  <a:cxn ang="0">
                    <a:pos x="85" y="207"/>
                  </a:cxn>
                  <a:cxn ang="0">
                    <a:pos x="99" y="225"/>
                  </a:cxn>
                  <a:cxn ang="0">
                    <a:pos x="112" y="235"/>
                  </a:cxn>
                  <a:cxn ang="0">
                    <a:pos x="118" y="244"/>
                  </a:cxn>
                  <a:cxn ang="0">
                    <a:pos x="131" y="263"/>
                  </a:cxn>
                  <a:cxn ang="0">
                    <a:pos x="144" y="291"/>
                  </a:cxn>
                  <a:cxn ang="0">
                    <a:pos x="144" y="310"/>
                  </a:cxn>
                  <a:cxn ang="0">
                    <a:pos x="151" y="329"/>
                  </a:cxn>
                  <a:cxn ang="0">
                    <a:pos x="151" y="348"/>
                  </a:cxn>
                  <a:cxn ang="0">
                    <a:pos x="157" y="366"/>
                  </a:cxn>
                  <a:cxn ang="0">
                    <a:pos x="170" y="386"/>
                  </a:cxn>
                  <a:cxn ang="0">
                    <a:pos x="177" y="394"/>
                  </a:cxn>
                  <a:cxn ang="0">
                    <a:pos x="191" y="414"/>
                  </a:cxn>
                  <a:cxn ang="0">
                    <a:pos x="197" y="423"/>
                  </a:cxn>
                  <a:cxn ang="0">
                    <a:pos x="204" y="442"/>
                  </a:cxn>
                  <a:cxn ang="0">
                    <a:pos x="210" y="461"/>
                  </a:cxn>
                  <a:cxn ang="0">
                    <a:pos x="217" y="442"/>
                  </a:cxn>
                  <a:cxn ang="0">
                    <a:pos x="230" y="432"/>
                  </a:cxn>
                </a:cxnLst>
                <a:rect l="0" t="0" r="r" b="b"/>
                <a:pathLst>
                  <a:path w="264" h="462">
                    <a:moveTo>
                      <a:pt x="230" y="432"/>
                    </a:moveTo>
                    <a:lnTo>
                      <a:pt x="230" y="432"/>
                    </a:lnTo>
                    <a:lnTo>
                      <a:pt x="230" y="423"/>
                    </a:lnTo>
                    <a:lnTo>
                      <a:pt x="236" y="414"/>
                    </a:lnTo>
                    <a:lnTo>
                      <a:pt x="236" y="404"/>
                    </a:lnTo>
                    <a:lnTo>
                      <a:pt x="243" y="394"/>
                    </a:lnTo>
                    <a:lnTo>
                      <a:pt x="243" y="386"/>
                    </a:lnTo>
                    <a:lnTo>
                      <a:pt x="249" y="386"/>
                    </a:lnTo>
                    <a:lnTo>
                      <a:pt x="249" y="376"/>
                    </a:lnTo>
                    <a:lnTo>
                      <a:pt x="256" y="376"/>
                    </a:lnTo>
                    <a:lnTo>
                      <a:pt x="256" y="366"/>
                    </a:lnTo>
                    <a:lnTo>
                      <a:pt x="256" y="357"/>
                    </a:lnTo>
                    <a:lnTo>
                      <a:pt x="263" y="338"/>
                    </a:lnTo>
                    <a:lnTo>
                      <a:pt x="263" y="329"/>
                    </a:lnTo>
                    <a:lnTo>
                      <a:pt x="263" y="319"/>
                    </a:lnTo>
                    <a:lnTo>
                      <a:pt x="263" y="310"/>
                    </a:lnTo>
                    <a:lnTo>
                      <a:pt x="263" y="301"/>
                    </a:lnTo>
                    <a:lnTo>
                      <a:pt x="263" y="291"/>
                    </a:lnTo>
                    <a:lnTo>
                      <a:pt x="263" y="282"/>
                    </a:lnTo>
                    <a:lnTo>
                      <a:pt x="256" y="263"/>
                    </a:lnTo>
                    <a:lnTo>
                      <a:pt x="249" y="253"/>
                    </a:lnTo>
                    <a:lnTo>
                      <a:pt x="243" y="244"/>
                    </a:lnTo>
                    <a:lnTo>
                      <a:pt x="236" y="235"/>
                    </a:lnTo>
                    <a:lnTo>
                      <a:pt x="230" y="225"/>
                    </a:lnTo>
                    <a:lnTo>
                      <a:pt x="223" y="216"/>
                    </a:lnTo>
                    <a:lnTo>
                      <a:pt x="217" y="207"/>
                    </a:lnTo>
                    <a:lnTo>
                      <a:pt x="204" y="197"/>
                    </a:lnTo>
                    <a:lnTo>
                      <a:pt x="197" y="187"/>
                    </a:lnTo>
                    <a:lnTo>
                      <a:pt x="191" y="178"/>
                    </a:lnTo>
                    <a:lnTo>
                      <a:pt x="184" y="178"/>
                    </a:lnTo>
                    <a:lnTo>
                      <a:pt x="184" y="169"/>
                    </a:lnTo>
                    <a:lnTo>
                      <a:pt x="177" y="169"/>
                    </a:lnTo>
                    <a:lnTo>
                      <a:pt x="177" y="159"/>
                    </a:lnTo>
                    <a:lnTo>
                      <a:pt x="170" y="150"/>
                    </a:lnTo>
                    <a:lnTo>
                      <a:pt x="164" y="141"/>
                    </a:lnTo>
                    <a:lnTo>
                      <a:pt x="164" y="131"/>
                    </a:lnTo>
                    <a:lnTo>
                      <a:pt x="164" y="122"/>
                    </a:lnTo>
                    <a:lnTo>
                      <a:pt x="157" y="112"/>
                    </a:lnTo>
                    <a:lnTo>
                      <a:pt x="157" y="103"/>
                    </a:lnTo>
                    <a:lnTo>
                      <a:pt x="151" y="84"/>
                    </a:lnTo>
                    <a:lnTo>
                      <a:pt x="151" y="74"/>
                    </a:lnTo>
                    <a:lnTo>
                      <a:pt x="144" y="66"/>
                    </a:lnTo>
                    <a:lnTo>
                      <a:pt x="138" y="46"/>
                    </a:lnTo>
                    <a:lnTo>
                      <a:pt x="131" y="37"/>
                    </a:lnTo>
                    <a:lnTo>
                      <a:pt x="131" y="28"/>
                    </a:lnTo>
                    <a:lnTo>
                      <a:pt x="118" y="18"/>
                    </a:lnTo>
                    <a:lnTo>
                      <a:pt x="112" y="9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2" y="0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2" y="9"/>
                    </a:lnTo>
                    <a:lnTo>
                      <a:pt x="65" y="9"/>
                    </a:lnTo>
                    <a:lnTo>
                      <a:pt x="59" y="9"/>
                    </a:lnTo>
                    <a:lnTo>
                      <a:pt x="52" y="18"/>
                    </a:lnTo>
                    <a:lnTo>
                      <a:pt x="46" y="18"/>
                    </a:lnTo>
                    <a:lnTo>
                      <a:pt x="33" y="18"/>
                    </a:lnTo>
                    <a:lnTo>
                      <a:pt x="26" y="18"/>
                    </a:lnTo>
                    <a:lnTo>
                      <a:pt x="20" y="18"/>
                    </a:lnTo>
                    <a:lnTo>
                      <a:pt x="13" y="1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6" y="94"/>
                    </a:lnTo>
                    <a:lnTo>
                      <a:pt x="6" y="103"/>
                    </a:lnTo>
                    <a:lnTo>
                      <a:pt x="6" y="94"/>
                    </a:lnTo>
                    <a:lnTo>
                      <a:pt x="6" y="74"/>
                    </a:lnTo>
                    <a:lnTo>
                      <a:pt x="6" y="66"/>
                    </a:lnTo>
                    <a:lnTo>
                      <a:pt x="6" y="56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6" y="56"/>
                    </a:lnTo>
                    <a:lnTo>
                      <a:pt x="33" y="56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6" y="84"/>
                    </a:lnTo>
                    <a:lnTo>
                      <a:pt x="52" y="112"/>
                    </a:lnTo>
                    <a:lnTo>
                      <a:pt x="59" y="141"/>
                    </a:lnTo>
                    <a:lnTo>
                      <a:pt x="65" y="150"/>
                    </a:lnTo>
                    <a:lnTo>
                      <a:pt x="72" y="169"/>
                    </a:lnTo>
                    <a:lnTo>
                      <a:pt x="72" y="187"/>
                    </a:lnTo>
                    <a:lnTo>
                      <a:pt x="78" y="197"/>
                    </a:lnTo>
                    <a:lnTo>
                      <a:pt x="85" y="207"/>
                    </a:lnTo>
                    <a:lnTo>
                      <a:pt x="92" y="225"/>
                    </a:lnTo>
                    <a:lnTo>
                      <a:pt x="99" y="225"/>
                    </a:lnTo>
                    <a:lnTo>
                      <a:pt x="105" y="235"/>
                    </a:lnTo>
                    <a:lnTo>
                      <a:pt x="112" y="235"/>
                    </a:lnTo>
                    <a:lnTo>
                      <a:pt x="112" y="244"/>
                    </a:lnTo>
                    <a:lnTo>
                      <a:pt x="118" y="244"/>
                    </a:lnTo>
                    <a:lnTo>
                      <a:pt x="125" y="253"/>
                    </a:lnTo>
                    <a:lnTo>
                      <a:pt x="131" y="263"/>
                    </a:lnTo>
                    <a:lnTo>
                      <a:pt x="138" y="273"/>
                    </a:lnTo>
                    <a:lnTo>
                      <a:pt x="144" y="291"/>
                    </a:lnTo>
                    <a:lnTo>
                      <a:pt x="144" y="301"/>
                    </a:lnTo>
                    <a:lnTo>
                      <a:pt x="144" y="310"/>
                    </a:lnTo>
                    <a:lnTo>
                      <a:pt x="144" y="319"/>
                    </a:lnTo>
                    <a:lnTo>
                      <a:pt x="151" y="329"/>
                    </a:lnTo>
                    <a:lnTo>
                      <a:pt x="151" y="338"/>
                    </a:lnTo>
                    <a:lnTo>
                      <a:pt x="151" y="348"/>
                    </a:lnTo>
                    <a:lnTo>
                      <a:pt x="157" y="357"/>
                    </a:lnTo>
                    <a:lnTo>
                      <a:pt x="157" y="366"/>
                    </a:lnTo>
                    <a:lnTo>
                      <a:pt x="164" y="376"/>
                    </a:lnTo>
                    <a:lnTo>
                      <a:pt x="170" y="386"/>
                    </a:lnTo>
                    <a:lnTo>
                      <a:pt x="170" y="394"/>
                    </a:lnTo>
                    <a:lnTo>
                      <a:pt x="177" y="394"/>
                    </a:lnTo>
                    <a:lnTo>
                      <a:pt x="191" y="40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23"/>
                    </a:lnTo>
                    <a:lnTo>
                      <a:pt x="204" y="432"/>
                    </a:lnTo>
                    <a:lnTo>
                      <a:pt x="204" y="442"/>
                    </a:lnTo>
                    <a:lnTo>
                      <a:pt x="204" y="461"/>
                    </a:lnTo>
                    <a:lnTo>
                      <a:pt x="210" y="461"/>
                    </a:lnTo>
                    <a:lnTo>
                      <a:pt x="210" y="451"/>
                    </a:lnTo>
                    <a:lnTo>
                      <a:pt x="217" y="442"/>
                    </a:lnTo>
                    <a:lnTo>
                      <a:pt x="223" y="442"/>
                    </a:lnTo>
                    <a:lnTo>
                      <a:pt x="230" y="432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Freeform 558"/>
              <p:cNvSpPr>
                <a:spLocks/>
              </p:cNvSpPr>
              <p:nvPr/>
            </p:nvSpPr>
            <p:spPr bwMode="auto">
              <a:xfrm>
                <a:off x="1072" y="2299"/>
                <a:ext cx="137" cy="325"/>
              </a:xfrm>
              <a:custGeom>
                <a:avLst/>
                <a:gdLst/>
                <a:ahLst/>
                <a:cxnLst>
                  <a:cxn ang="0">
                    <a:pos x="153" y="324"/>
                  </a:cxn>
                  <a:cxn ang="0">
                    <a:pos x="153" y="314"/>
                  </a:cxn>
                  <a:cxn ang="0">
                    <a:pos x="153" y="295"/>
                  </a:cxn>
                  <a:cxn ang="0">
                    <a:pos x="146" y="286"/>
                  </a:cxn>
                  <a:cxn ang="0">
                    <a:pos x="146" y="276"/>
                  </a:cxn>
                  <a:cxn ang="0">
                    <a:pos x="139" y="266"/>
                  </a:cxn>
                  <a:cxn ang="0">
                    <a:pos x="139" y="257"/>
                  </a:cxn>
                  <a:cxn ang="0">
                    <a:pos x="132" y="247"/>
                  </a:cxn>
                  <a:cxn ang="0">
                    <a:pos x="132" y="238"/>
                  </a:cxn>
                  <a:cxn ang="0">
                    <a:pos x="126" y="228"/>
                  </a:cxn>
                  <a:cxn ang="0">
                    <a:pos x="119" y="219"/>
                  </a:cxn>
                  <a:cxn ang="0">
                    <a:pos x="112" y="209"/>
                  </a:cxn>
                  <a:cxn ang="0">
                    <a:pos x="99" y="200"/>
                  </a:cxn>
                  <a:cxn ang="0">
                    <a:pos x="99" y="190"/>
                  </a:cxn>
                  <a:cxn ang="0">
                    <a:pos x="93" y="190"/>
                  </a:cxn>
                  <a:cxn ang="0">
                    <a:pos x="86" y="171"/>
                  </a:cxn>
                  <a:cxn ang="0">
                    <a:pos x="79" y="162"/>
                  </a:cxn>
                  <a:cxn ang="0">
                    <a:pos x="46" y="76"/>
                  </a:cxn>
                  <a:cxn ang="0">
                    <a:pos x="40" y="57"/>
                  </a:cxn>
                  <a:cxn ang="0">
                    <a:pos x="26" y="37"/>
                  </a:cxn>
                  <a:cxn ang="0">
                    <a:pos x="20" y="19"/>
                  </a:cxn>
                  <a:cxn ang="0">
                    <a:pos x="6" y="9"/>
                  </a:cxn>
                  <a:cxn ang="0">
                    <a:pos x="0" y="0"/>
                  </a:cxn>
                </a:cxnLst>
                <a:rect l="0" t="0" r="r" b="b"/>
                <a:pathLst>
                  <a:path w="154" h="325">
                    <a:moveTo>
                      <a:pt x="153" y="324"/>
                    </a:moveTo>
                    <a:lnTo>
                      <a:pt x="153" y="314"/>
                    </a:lnTo>
                    <a:lnTo>
                      <a:pt x="153" y="295"/>
                    </a:lnTo>
                    <a:lnTo>
                      <a:pt x="146" y="286"/>
                    </a:lnTo>
                    <a:lnTo>
                      <a:pt x="146" y="276"/>
                    </a:lnTo>
                    <a:lnTo>
                      <a:pt x="139" y="266"/>
                    </a:lnTo>
                    <a:lnTo>
                      <a:pt x="139" y="257"/>
                    </a:lnTo>
                    <a:lnTo>
                      <a:pt x="132" y="247"/>
                    </a:lnTo>
                    <a:lnTo>
                      <a:pt x="132" y="238"/>
                    </a:lnTo>
                    <a:lnTo>
                      <a:pt x="126" y="228"/>
                    </a:lnTo>
                    <a:lnTo>
                      <a:pt x="119" y="219"/>
                    </a:lnTo>
                    <a:lnTo>
                      <a:pt x="112" y="209"/>
                    </a:lnTo>
                    <a:lnTo>
                      <a:pt x="99" y="200"/>
                    </a:lnTo>
                    <a:lnTo>
                      <a:pt x="99" y="190"/>
                    </a:lnTo>
                    <a:lnTo>
                      <a:pt x="93" y="190"/>
                    </a:lnTo>
                    <a:lnTo>
                      <a:pt x="86" y="171"/>
                    </a:lnTo>
                    <a:lnTo>
                      <a:pt x="79" y="162"/>
                    </a:lnTo>
                    <a:lnTo>
                      <a:pt x="46" y="76"/>
                    </a:lnTo>
                    <a:lnTo>
                      <a:pt x="40" y="57"/>
                    </a:lnTo>
                    <a:lnTo>
                      <a:pt x="26" y="37"/>
                    </a:lnTo>
                    <a:lnTo>
                      <a:pt x="20" y="19"/>
                    </a:lnTo>
                    <a:lnTo>
                      <a:pt x="6" y="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Freeform 559"/>
              <p:cNvSpPr>
                <a:spLocks/>
              </p:cNvSpPr>
              <p:nvPr/>
            </p:nvSpPr>
            <p:spPr bwMode="auto">
              <a:xfrm>
                <a:off x="975" y="2374"/>
                <a:ext cx="91" cy="40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3" y="9"/>
                  </a:cxn>
                  <a:cxn ang="0">
                    <a:pos x="93" y="29"/>
                  </a:cxn>
                  <a:cxn ang="0">
                    <a:pos x="93" y="37"/>
                  </a:cxn>
                  <a:cxn ang="0">
                    <a:pos x="93" y="47"/>
                  </a:cxn>
                  <a:cxn ang="0">
                    <a:pos x="101" y="57"/>
                  </a:cxn>
                  <a:cxn ang="0">
                    <a:pos x="101" y="76"/>
                  </a:cxn>
                  <a:cxn ang="0">
                    <a:pos x="101" y="86"/>
                  </a:cxn>
                  <a:cxn ang="0">
                    <a:pos x="101" y="104"/>
                  </a:cxn>
                  <a:cxn ang="0">
                    <a:pos x="101" y="114"/>
                  </a:cxn>
                  <a:cxn ang="0">
                    <a:pos x="93" y="134"/>
                  </a:cxn>
                  <a:cxn ang="0">
                    <a:pos x="93" y="143"/>
                  </a:cxn>
                  <a:cxn ang="0">
                    <a:pos x="93" y="163"/>
                  </a:cxn>
                  <a:cxn ang="0">
                    <a:pos x="87" y="171"/>
                  </a:cxn>
                  <a:cxn ang="0">
                    <a:pos x="74" y="201"/>
                  </a:cxn>
                  <a:cxn ang="0">
                    <a:pos x="67" y="210"/>
                  </a:cxn>
                  <a:cxn ang="0">
                    <a:pos x="67" y="220"/>
                  </a:cxn>
                  <a:cxn ang="0">
                    <a:pos x="60" y="230"/>
                  </a:cxn>
                  <a:cxn ang="0">
                    <a:pos x="54" y="238"/>
                  </a:cxn>
                  <a:cxn ang="0">
                    <a:pos x="46" y="248"/>
                  </a:cxn>
                  <a:cxn ang="0">
                    <a:pos x="40" y="258"/>
                  </a:cxn>
                  <a:cxn ang="0">
                    <a:pos x="40" y="268"/>
                  </a:cxn>
                  <a:cxn ang="0">
                    <a:pos x="26" y="277"/>
                  </a:cxn>
                  <a:cxn ang="0">
                    <a:pos x="20" y="297"/>
                  </a:cxn>
                  <a:cxn ang="0">
                    <a:pos x="20" y="305"/>
                  </a:cxn>
                  <a:cxn ang="0">
                    <a:pos x="13" y="325"/>
                  </a:cxn>
                  <a:cxn ang="0">
                    <a:pos x="7" y="335"/>
                  </a:cxn>
                  <a:cxn ang="0">
                    <a:pos x="7" y="344"/>
                  </a:cxn>
                  <a:cxn ang="0">
                    <a:pos x="0" y="364"/>
                  </a:cxn>
                  <a:cxn ang="0">
                    <a:pos x="0" y="372"/>
                  </a:cxn>
                  <a:cxn ang="0">
                    <a:pos x="0" y="392"/>
                  </a:cxn>
                  <a:cxn ang="0">
                    <a:pos x="0" y="402"/>
                  </a:cxn>
                </a:cxnLst>
                <a:rect l="0" t="0" r="r" b="b"/>
                <a:pathLst>
                  <a:path w="102" h="403">
                    <a:moveTo>
                      <a:pt x="87" y="0"/>
                    </a:moveTo>
                    <a:lnTo>
                      <a:pt x="93" y="9"/>
                    </a:lnTo>
                    <a:lnTo>
                      <a:pt x="93" y="29"/>
                    </a:lnTo>
                    <a:lnTo>
                      <a:pt x="93" y="37"/>
                    </a:lnTo>
                    <a:lnTo>
                      <a:pt x="93" y="47"/>
                    </a:lnTo>
                    <a:lnTo>
                      <a:pt x="101" y="57"/>
                    </a:lnTo>
                    <a:lnTo>
                      <a:pt x="101" y="76"/>
                    </a:lnTo>
                    <a:lnTo>
                      <a:pt x="101" y="86"/>
                    </a:lnTo>
                    <a:lnTo>
                      <a:pt x="101" y="104"/>
                    </a:lnTo>
                    <a:lnTo>
                      <a:pt x="101" y="114"/>
                    </a:lnTo>
                    <a:lnTo>
                      <a:pt x="93" y="134"/>
                    </a:lnTo>
                    <a:lnTo>
                      <a:pt x="93" y="143"/>
                    </a:lnTo>
                    <a:lnTo>
                      <a:pt x="93" y="163"/>
                    </a:lnTo>
                    <a:lnTo>
                      <a:pt x="87" y="171"/>
                    </a:lnTo>
                    <a:lnTo>
                      <a:pt x="74" y="201"/>
                    </a:lnTo>
                    <a:lnTo>
                      <a:pt x="67" y="210"/>
                    </a:lnTo>
                    <a:lnTo>
                      <a:pt x="67" y="220"/>
                    </a:lnTo>
                    <a:lnTo>
                      <a:pt x="60" y="230"/>
                    </a:lnTo>
                    <a:lnTo>
                      <a:pt x="54" y="238"/>
                    </a:lnTo>
                    <a:lnTo>
                      <a:pt x="46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26" y="277"/>
                    </a:lnTo>
                    <a:lnTo>
                      <a:pt x="20" y="297"/>
                    </a:lnTo>
                    <a:lnTo>
                      <a:pt x="20" y="305"/>
                    </a:lnTo>
                    <a:lnTo>
                      <a:pt x="13" y="325"/>
                    </a:lnTo>
                    <a:lnTo>
                      <a:pt x="7" y="335"/>
                    </a:lnTo>
                    <a:lnTo>
                      <a:pt x="7" y="344"/>
                    </a:lnTo>
                    <a:lnTo>
                      <a:pt x="0" y="364"/>
                    </a:lnTo>
                    <a:lnTo>
                      <a:pt x="0" y="372"/>
                    </a:lnTo>
                    <a:lnTo>
                      <a:pt x="0" y="392"/>
                    </a:lnTo>
                    <a:lnTo>
                      <a:pt x="0" y="40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Freeform 560"/>
              <p:cNvSpPr>
                <a:spLocks/>
              </p:cNvSpPr>
              <p:nvPr/>
            </p:nvSpPr>
            <p:spPr bwMode="auto">
              <a:xfrm>
                <a:off x="1202" y="1896"/>
                <a:ext cx="50" cy="156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5" y="0"/>
                  </a:cxn>
                  <a:cxn ang="0">
                    <a:pos x="48" y="8"/>
                  </a:cxn>
                  <a:cxn ang="0">
                    <a:pos x="42" y="8"/>
                  </a:cxn>
                  <a:cxn ang="0">
                    <a:pos x="36" y="17"/>
                  </a:cxn>
                  <a:cxn ang="0">
                    <a:pos x="30" y="17"/>
                  </a:cxn>
                  <a:cxn ang="0">
                    <a:pos x="24" y="17"/>
                  </a:cxn>
                  <a:cxn ang="0">
                    <a:pos x="24" y="27"/>
                  </a:cxn>
                  <a:cxn ang="0">
                    <a:pos x="18" y="27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12" y="45"/>
                  </a:cxn>
                  <a:cxn ang="0">
                    <a:pos x="6" y="54"/>
                  </a:cxn>
                  <a:cxn ang="0">
                    <a:pos x="0" y="64"/>
                  </a:cxn>
                  <a:cxn ang="0">
                    <a:pos x="0" y="155"/>
                  </a:cxn>
                  <a:cxn ang="0">
                    <a:pos x="6" y="146"/>
                  </a:cxn>
                  <a:cxn ang="0">
                    <a:pos x="6" y="137"/>
                  </a:cxn>
                  <a:cxn ang="0">
                    <a:pos x="12" y="127"/>
                  </a:cxn>
                  <a:cxn ang="0">
                    <a:pos x="18" y="109"/>
                  </a:cxn>
                  <a:cxn ang="0">
                    <a:pos x="30" y="100"/>
                  </a:cxn>
                  <a:cxn ang="0">
                    <a:pos x="36" y="73"/>
                  </a:cxn>
                  <a:cxn ang="0">
                    <a:pos x="55" y="54"/>
                  </a:cxn>
                  <a:cxn ang="0">
                    <a:pos x="55" y="0"/>
                  </a:cxn>
                </a:cxnLst>
                <a:rect l="0" t="0" r="r" b="b"/>
                <a:pathLst>
                  <a:path w="56" h="156">
                    <a:moveTo>
                      <a:pt x="55" y="0"/>
                    </a:moveTo>
                    <a:lnTo>
                      <a:pt x="55" y="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27"/>
                    </a:lnTo>
                    <a:lnTo>
                      <a:pt x="18" y="27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6" y="54"/>
                    </a:lnTo>
                    <a:lnTo>
                      <a:pt x="0" y="64"/>
                    </a:lnTo>
                    <a:lnTo>
                      <a:pt x="0" y="155"/>
                    </a:lnTo>
                    <a:lnTo>
                      <a:pt x="6" y="146"/>
                    </a:lnTo>
                    <a:lnTo>
                      <a:pt x="6" y="137"/>
                    </a:lnTo>
                    <a:lnTo>
                      <a:pt x="12" y="127"/>
                    </a:lnTo>
                    <a:lnTo>
                      <a:pt x="18" y="109"/>
                    </a:lnTo>
                    <a:lnTo>
                      <a:pt x="30" y="100"/>
                    </a:lnTo>
                    <a:lnTo>
                      <a:pt x="36" y="73"/>
                    </a:lnTo>
                    <a:lnTo>
                      <a:pt x="55" y="5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9" name="Freeform 561"/>
              <p:cNvSpPr>
                <a:spLocks/>
              </p:cNvSpPr>
              <p:nvPr/>
            </p:nvSpPr>
            <p:spPr bwMode="auto">
              <a:xfrm>
                <a:off x="1176" y="1955"/>
                <a:ext cx="39" cy="31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97"/>
                  </a:cxn>
                  <a:cxn ang="0">
                    <a:pos x="43" y="316"/>
                  </a:cxn>
                  <a:cxn ang="0">
                    <a:pos x="30" y="28"/>
                  </a:cxn>
                  <a:cxn ang="0">
                    <a:pos x="6" y="0"/>
                  </a:cxn>
                </a:cxnLst>
                <a:rect l="0" t="0" r="r" b="b"/>
                <a:pathLst>
                  <a:path w="44" h="317">
                    <a:moveTo>
                      <a:pt x="6" y="0"/>
                    </a:moveTo>
                    <a:lnTo>
                      <a:pt x="6" y="0"/>
                    </a:lnTo>
                    <a:lnTo>
                      <a:pt x="0" y="297"/>
                    </a:lnTo>
                    <a:lnTo>
                      <a:pt x="43" y="316"/>
                    </a:lnTo>
                    <a:lnTo>
                      <a:pt x="30" y="2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0" name="Freeform 562"/>
              <p:cNvSpPr>
                <a:spLocks/>
              </p:cNvSpPr>
              <p:nvPr/>
            </p:nvSpPr>
            <p:spPr bwMode="auto">
              <a:xfrm>
                <a:off x="988" y="1619"/>
                <a:ext cx="240" cy="472"/>
              </a:xfrm>
              <a:custGeom>
                <a:avLst/>
                <a:gdLst/>
                <a:ahLst/>
                <a:cxnLst>
                  <a:cxn ang="0">
                    <a:pos x="131" y="9"/>
                  </a:cxn>
                  <a:cxn ang="0">
                    <a:pos x="144" y="9"/>
                  </a:cxn>
                  <a:cxn ang="0">
                    <a:pos x="163" y="18"/>
                  </a:cxn>
                  <a:cxn ang="0">
                    <a:pos x="177" y="37"/>
                  </a:cxn>
                  <a:cxn ang="0">
                    <a:pos x="203" y="56"/>
                  </a:cxn>
                  <a:cxn ang="0">
                    <a:pos x="223" y="66"/>
                  </a:cxn>
                  <a:cxn ang="0">
                    <a:pos x="249" y="84"/>
                  </a:cxn>
                  <a:cxn ang="0">
                    <a:pos x="262" y="103"/>
                  </a:cxn>
                  <a:cxn ang="0">
                    <a:pos x="262" y="132"/>
                  </a:cxn>
                  <a:cxn ang="0">
                    <a:pos x="262" y="160"/>
                  </a:cxn>
                  <a:cxn ang="0">
                    <a:pos x="269" y="188"/>
                  </a:cxn>
                  <a:cxn ang="0">
                    <a:pos x="269" y="216"/>
                  </a:cxn>
                  <a:cxn ang="0">
                    <a:pos x="269" y="245"/>
                  </a:cxn>
                  <a:cxn ang="0">
                    <a:pos x="255" y="273"/>
                  </a:cxn>
                  <a:cxn ang="0">
                    <a:pos x="242" y="301"/>
                  </a:cxn>
                  <a:cxn ang="0">
                    <a:pos x="236" y="452"/>
                  </a:cxn>
                  <a:cxn ang="0">
                    <a:pos x="216" y="273"/>
                  </a:cxn>
                  <a:cxn ang="0">
                    <a:pos x="203" y="254"/>
                  </a:cxn>
                  <a:cxn ang="0">
                    <a:pos x="190" y="225"/>
                  </a:cxn>
                  <a:cxn ang="0">
                    <a:pos x="183" y="197"/>
                  </a:cxn>
                  <a:cxn ang="0">
                    <a:pos x="177" y="169"/>
                  </a:cxn>
                  <a:cxn ang="0">
                    <a:pos x="163" y="141"/>
                  </a:cxn>
                  <a:cxn ang="0">
                    <a:pos x="157" y="112"/>
                  </a:cxn>
                  <a:cxn ang="0">
                    <a:pos x="144" y="103"/>
                  </a:cxn>
                  <a:cxn ang="0">
                    <a:pos x="124" y="94"/>
                  </a:cxn>
                  <a:cxn ang="0">
                    <a:pos x="118" y="112"/>
                  </a:cxn>
                  <a:cxn ang="0">
                    <a:pos x="111" y="132"/>
                  </a:cxn>
                  <a:cxn ang="0">
                    <a:pos x="111" y="169"/>
                  </a:cxn>
                  <a:cxn ang="0">
                    <a:pos x="111" y="207"/>
                  </a:cxn>
                  <a:cxn ang="0">
                    <a:pos x="111" y="254"/>
                  </a:cxn>
                  <a:cxn ang="0">
                    <a:pos x="105" y="282"/>
                  </a:cxn>
                  <a:cxn ang="0">
                    <a:pos x="91" y="310"/>
                  </a:cxn>
                  <a:cxn ang="0">
                    <a:pos x="78" y="329"/>
                  </a:cxn>
                  <a:cxn ang="0">
                    <a:pos x="65" y="348"/>
                  </a:cxn>
                  <a:cxn ang="0">
                    <a:pos x="58" y="376"/>
                  </a:cxn>
                  <a:cxn ang="0">
                    <a:pos x="39" y="414"/>
                  </a:cxn>
                  <a:cxn ang="0">
                    <a:pos x="13" y="452"/>
                  </a:cxn>
                  <a:cxn ang="0">
                    <a:pos x="13" y="442"/>
                  </a:cxn>
                  <a:cxn ang="0">
                    <a:pos x="26" y="404"/>
                  </a:cxn>
                  <a:cxn ang="0">
                    <a:pos x="32" y="376"/>
                  </a:cxn>
                  <a:cxn ang="0">
                    <a:pos x="32" y="329"/>
                  </a:cxn>
                  <a:cxn ang="0">
                    <a:pos x="32" y="282"/>
                  </a:cxn>
                  <a:cxn ang="0">
                    <a:pos x="32" y="245"/>
                  </a:cxn>
                  <a:cxn ang="0">
                    <a:pos x="39" y="216"/>
                  </a:cxn>
                  <a:cxn ang="0">
                    <a:pos x="52" y="188"/>
                  </a:cxn>
                  <a:cxn ang="0">
                    <a:pos x="52" y="160"/>
                  </a:cxn>
                  <a:cxn ang="0">
                    <a:pos x="39" y="132"/>
                  </a:cxn>
                  <a:cxn ang="0">
                    <a:pos x="32" y="103"/>
                  </a:cxn>
                  <a:cxn ang="0">
                    <a:pos x="39" y="75"/>
                  </a:cxn>
                  <a:cxn ang="0">
                    <a:pos x="45" y="56"/>
                  </a:cxn>
                  <a:cxn ang="0">
                    <a:pos x="65" y="46"/>
                  </a:cxn>
                  <a:cxn ang="0">
                    <a:pos x="71" y="18"/>
                  </a:cxn>
                  <a:cxn ang="0">
                    <a:pos x="85" y="0"/>
                  </a:cxn>
                  <a:cxn ang="0">
                    <a:pos x="105" y="0"/>
                  </a:cxn>
                  <a:cxn ang="0">
                    <a:pos x="98" y="28"/>
                  </a:cxn>
                  <a:cxn ang="0">
                    <a:pos x="111" y="18"/>
                  </a:cxn>
                </a:cxnLst>
                <a:rect l="0" t="0" r="r" b="b"/>
                <a:pathLst>
                  <a:path w="270" h="472">
                    <a:moveTo>
                      <a:pt x="124" y="9"/>
                    </a:moveTo>
                    <a:lnTo>
                      <a:pt x="124" y="9"/>
                    </a:lnTo>
                    <a:lnTo>
                      <a:pt x="131" y="9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4" y="9"/>
                    </a:lnTo>
                    <a:lnTo>
                      <a:pt x="150" y="9"/>
                    </a:lnTo>
                    <a:lnTo>
                      <a:pt x="157" y="9"/>
                    </a:lnTo>
                    <a:lnTo>
                      <a:pt x="163" y="18"/>
                    </a:lnTo>
                    <a:lnTo>
                      <a:pt x="170" y="28"/>
                    </a:lnTo>
                    <a:lnTo>
                      <a:pt x="177" y="28"/>
                    </a:lnTo>
                    <a:lnTo>
                      <a:pt x="177" y="37"/>
                    </a:lnTo>
                    <a:lnTo>
                      <a:pt x="183" y="46"/>
                    </a:lnTo>
                    <a:lnTo>
                      <a:pt x="197" y="56"/>
                    </a:lnTo>
                    <a:lnTo>
                      <a:pt x="203" y="56"/>
                    </a:lnTo>
                    <a:lnTo>
                      <a:pt x="210" y="66"/>
                    </a:lnTo>
                    <a:lnTo>
                      <a:pt x="216" y="66"/>
                    </a:lnTo>
                    <a:lnTo>
                      <a:pt x="223" y="66"/>
                    </a:lnTo>
                    <a:lnTo>
                      <a:pt x="236" y="75"/>
                    </a:lnTo>
                    <a:lnTo>
                      <a:pt x="242" y="75"/>
                    </a:lnTo>
                    <a:lnTo>
                      <a:pt x="249" y="84"/>
                    </a:lnTo>
                    <a:lnTo>
                      <a:pt x="255" y="94"/>
                    </a:lnTo>
                    <a:lnTo>
                      <a:pt x="255" y="103"/>
                    </a:lnTo>
                    <a:lnTo>
                      <a:pt x="262" y="103"/>
                    </a:lnTo>
                    <a:lnTo>
                      <a:pt x="262" y="112"/>
                    </a:lnTo>
                    <a:lnTo>
                      <a:pt x="262" y="122"/>
                    </a:lnTo>
                    <a:lnTo>
                      <a:pt x="262" y="132"/>
                    </a:lnTo>
                    <a:lnTo>
                      <a:pt x="262" y="141"/>
                    </a:lnTo>
                    <a:lnTo>
                      <a:pt x="262" y="150"/>
                    </a:lnTo>
                    <a:lnTo>
                      <a:pt x="262" y="160"/>
                    </a:lnTo>
                    <a:lnTo>
                      <a:pt x="262" y="169"/>
                    </a:lnTo>
                    <a:lnTo>
                      <a:pt x="262" y="179"/>
                    </a:lnTo>
                    <a:lnTo>
                      <a:pt x="269" y="188"/>
                    </a:lnTo>
                    <a:lnTo>
                      <a:pt x="269" y="197"/>
                    </a:lnTo>
                    <a:lnTo>
                      <a:pt x="269" y="207"/>
                    </a:lnTo>
                    <a:lnTo>
                      <a:pt x="269" y="216"/>
                    </a:lnTo>
                    <a:lnTo>
                      <a:pt x="269" y="225"/>
                    </a:lnTo>
                    <a:lnTo>
                      <a:pt x="269" y="235"/>
                    </a:lnTo>
                    <a:lnTo>
                      <a:pt x="269" y="245"/>
                    </a:lnTo>
                    <a:lnTo>
                      <a:pt x="262" y="254"/>
                    </a:lnTo>
                    <a:lnTo>
                      <a:pt x="262" y="263"/>
                    </a:lnTo>
                    <a:lnTo>
                      <a:pt x="255" y="273"/>
                    </a:lnTo>
                    <a:lnTo>
                      <a:pt x="249" y="282"/>
                    </a:lnTo>
                    <a:lnTo>
                      <a:pt x="242" y="291"/>
                    </a:lnTo>
                    <a:lnTo>
                      <a:pt x="242" y="301"/>
                    </a:lnTo>
                    <a:lnTo>
                      <a:pt x="242" y="471"/>
                    </a:lnTo>
                    <a:lnTo>
                      <a:pt x="236" y="461"/>
                    </a:lnTo>
                    <a:lnTo>
                      <a:pt x="236" y="452"/>
                    </a:lnTo>
                    <a:lnTo>
                      <a:pt x="229" y="433"/>
                    </a:lnTo>
                    <a:lnTo>
                      <a:pt x="216" y="414"/>
                    </a:lnTo>
                    <a:lnTo>
                      <a:pt x="216" y="273"/>
                    </a:lnTo>
                    <a:lnTo>
                      <a:pt x="210" y="263"/>
                    </a:lnTo>
                    <a:lnTo>
                      <a:pt x="210" y="254"/>
                    </a:lnTo>
                    <a:lnTo>
                      <a:pt x="203" y="254"/>
                    </a:lnTo>
                    <a:lnTo>
                      <a:pt x="203" y="245"/>
                    </a:lnTo>
                    <a:lnTo>
                      <a:pt x="197" y="235"/>
                    </a:lnTo>
                    <a:lnTo>
                      <a:pt x="190" y="225"/>
                    </a:lnTo>
                    <a:lnTo>
                      <a:pt x="190" y="216"/>
                    </a:lnTo>
                    <a:lnTo>
                      <a:pt x="183" y="207"/>
                    </a:lnTo>
                    <a:lnTo>
                      <a:pt x="183" y="197"/>
                    </a:lnTo>
                    <a:lnTo>
                      <a:pt x="183" y="188"/>
                    </a:lnTo>
                    <a:lnTo>
                      <a:pt x="177" y="179"/>
                    </a:lnTo>
                    <a:lnTo>
                      <a:pt x="177" y="169"/>
                    </a:lnTo>
                    <a:lnTo>
                      <a:pt x="170" y="160"/>
                    </a:lnTo>
                    <a:lnTo>
                      <a:pt x="163" y="150"/>
                    </a:lnTo>
                    <a:lnTo>
                      <a:pt x="163" y="141"/>
                    </a:lnTo>
                    <a:lnTo>
                      <a:pt x="163" y="132"/>
                    </a:lnTo>
                    <a:lnTo>
                      <a:pt x="157" y="122"/>
                    </a:lnTo>
                    <a:lnTo>
                      <a:pt x="157" y="112"/>
                    </a:lnTo>
                    <a:lnTo>
                      <a:pt x="150" y="112"/>
                    </a:lnTo>
                    <a:lnTo>
                      <a:pt x="150" y="103"/>
                    </a:lnTo>
                    <a:lnTo>
                      <a:pt x="144" y="103"/>
                    </a:lnTo>
                    <a:lnTo>
                      <a:pt x="137" y="94"/>
                    </a:lnTo>
                    <a:lnTo>
                      <a:pt x="131" y="94"/>
                    </a:lnTo>
                    <a:lnTo>
                      <a:pt x="124" y="94"/>
                    </a:lnTo>
                    <a:lnTo>
                      <a:pt x="118" y="94"/>
                    </a:lnTo>
                    <a:lnTo>
                      <a:pt x="118" y="103"/>
                    </a:lnTo>
                    <a:lnTo>
                      <a:pt x="118" y="112"/>
                    </a:lnTo>
                    <a:lnTo>
                      <a:pt x="111" y="112"/>
                    </a:lnTo>
                    <a:lnTo>
                      <a:pt x="111" y="122"/>
                    </a:lnTo>
                    <a:lnTo>
                      <a:pt x="111" y="132"/>
                    </a:lnTo>
                    <a:lnTo>
                      <a:pt x="111" y="150"/>
                    </a:lnTo>
                    <a:lnTo>
                      <a:pt x="111" y="160"/>
                    </a:lnTo>
                    <a:lnTo>
                      <a:pt x="111" y="169"/>
                    </a:lnTo>
                    <a:lnTo>
                      <a:pt x="111" y="188"/>
                    </a:lnTo>
                    <a:lnTo>
                      <a:pt x="111" y="197"/>
                    </a:lnTo>
                    <a:lnTo>
                      <a:pt x="111" y="207"/>
                    </a:lnTo>
                    <a:lnTo>
                      <a:pt x="111" y="225"/>
                    </a:lnTo>
                    <a:lnTo>
                      <a:pt x="111" y="235"/>
                    </a:lnTo>
                    <a:lnTo>
                      <a:pt x="111" y="254"/>
                    </a:lnTo>
                    <a:lnTo>
                      <a:pt x="105" y="263"/>
                    </a:lnTo>
                    <a:lnTo>
                      <a:pt x="105" y="273"/>
                    </a:lnTo>
                    <a:lnTo>
                      <a:pt x="105" y="282"/>
                    </a:lnTo>
                    <a:lnTo>
                      <a:pt x="98" y="291"/>
                    </a:lnTo>
                    <a:lnTo>
                      <a:pt x="98" y="301"/>
                    </a:lnTo>
                    <a:lnTo>
                      <a:pt x="91" y="310"/>
                    </a:lnTo>
                    <a:lnTo>
                      <a:pt x="85" y="320"/>
                    </a:lnTo>
                    <a:lnTo>
                      <a:pt x="85" y="329"/>
                    </a:lnTo>
                    <a:lnTo>
                      <a:pt x="78" y="329"/>
                    </a:lnTo>
                    <a:lnTo>
                      <a:pt x="71" y="338"/>
                    </a:lnTo>
                    <a:lnTo>
                      <a:pt x="65" y="338"/>
                    </a:lnTo>
                    <a:lnTo>
                      <a:pt x="65" y="348"/>
                    </a:lnTo>
                    <a:lnTo>
                      <a:pt x="58" y="358"/>
                    </a:lnTo>
                    <a:lnTo>
                      <a:pt x="58" y="367"/>
                    </a:lnTo>
                    <a:lnTo>
                      <a:pt x="58" y="376"/>
                    </a:lnTo>
                    <a:lnTo>
                      <a:pt x="52" y="386"/>
                    </a:lnTo>
                    <a:lnTo>
                      <a:pt x="45" y="395"/>
                    </a:lnTo>
                    <a:lnTo>
                      <a:pt x="39" y="414"/>
                    </a:lnTo>
                    <a:lnTo>
                      <a:pt x="26" y="433"/>
                    </a:lnTo>
                    <a:lnTo>
                      <a:pt x="19" y="442"/>
                    </a:lnTo>
                    <a:lnTo>
                      <a:pt x="13" y="452"/>
                    </a:lnTo>
                    <a:lnTo>
                      <a:pt x="0" y="461"/>
                    </a:lnTo>
                    <a:lnTo>
                      <a:pt x="6" y="452"/>
                    </a:lnTo>
                    <a:lnTo>
                      <a:pt x="13" y="442"/>
                    </a:lnTo>
                    <a:lnTo>
                      <a:pt x="19" y="433"/>
                    </a:lnTo>
                    <a:lnTo>
                      <a:pt x="19" y="414"/>
                    </a:lnTo>
                    <a:lnTo>
                      <a:pt x="26" y="404"/>
                    </a:lnTo>
                    <a:lnTo>
                      <a:pt x="26" y="395"/>
                    </a:lnTo>
                    <a:lnTo>
                      <a:pt x="26" y="386"/>
                    </a:lnTo>
                    <a:lnTo>
                      <a:pt x="32" y="376"/>
                    </a:lnTo>
                    <a:lnTo>
                      <a:pt x="32" y="358"/>
                    </a:lnTo>
                    <a:lnTo>
                      <a:pt x="32" y="338"/>
                    </a:lnTo>
                    <a:lnTo>
                      <a:pt x="32" y="329"/>
                    </a:lnTo>
                    <a:lnTo>
                      <a:pt x="32" y="310"/>
                    </a:lnTo>
                    <a:lnTo>
                      <a:pt x="32" y="291"/>
                    </a:lnTo>
                    <a:lnTo>
                      <a:pt x="32" y="282"/>
                    </a:lnTo>
                    <a:lnTo>
                      <a:pt x="32" y="273"/>
                    </a:lnTo>
                    <a:lnTo>
                      <a:pt x="32" y="254"/>
                    </a:lnTo>
                    <a:lnTo>
                      <a:pt x="32" y="245"/>
                    </a:lnTo>
                    <a:lnTo>
                      <a:pt x="32" y="235"/>
                    </a:lnTo>
                    <a:lnTo>
                      <a:pt x="39" y="225"/>
                    </a:lnTo>
                    <a:lnTo>
                      <a:pt x="39" y="216"/>
                    </a:lnTo>
                    <a:lnTo>
                      <a:pt x="45" y="207"/>
                    </a:lnTo>
                    <a:lnTo>
                      <a:pt x="45" y="197"/>
                    </a:lnTo>
                    <a:lnTo>
                      <a:pt x="52" y="188"/>
                    </a:lnTo>
                    <a:lnTo>
                      <a:pt x="52" y="179"/>
                    </a:lnTo>
                    <a:lnTo>
                      <a:pt x="52" y="169"/>
                    </a:lnTo>
                    <a:lnTo>
                      <a:pt x="52" y="160"/>
                    </a:lnTo>
                    <a:lnTo>
                      <a:pt x="52" y="150"/>
                    </a:lnTo>
                    <a:lnTo>
                      <a:pt x="45" y="141"/>
                    </a:lnTo>
                    <a:lnTo>
                      <a:pt x="39" y="132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32" y="84"/>
                    </a:lnTo>
                    <a:lnTo>
                      <a:pt x="39" y="75"/>
                    </a:lnTo>
                    <a:lnTo>
                      <a:pt x="39" y="66"/>
                    </a:lnTo>
                    <a:lnTo>
                      <a:pt x="45" y="66"/>
                    </a:lnTo>
                    <a:lnTo>
                      <a:pt x="45" y="56"/>
                    </a:lnTo>
                    <a:lnTo>
                      <a:pt x="52" y="56"/>
                    </a:lnTo>
                    <a:lnTo>
                      <a:pt x="58" y="46"/>
                    </a:lnTo>
                    <a:lnTo>
                      <a:pt x="65" y="46"/>
                    </a:lnTo>
                    <a:lnTo>
                      <a:pt x="65" y="37"/>
                    </a:lnTo>
                    <a:lnTo>
                      <a:pt x="71" y="28"/>
                    </a:lnTo>
                    <a:lnTo>
                      <a:pt x="71" y="18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11" y="0"/>
                    </a:lnTo>
                    <a:lnTo>
                      <a:pt x="118" y="9"/>
                    </a:lnTo>
                    <a:lnTo>
                      <a:pt x="98" y="28"/>
                    </a:lnTo>
                    <a:lnTo>
                      <a:pt x="105" y="28"/>
                    </a:lnTo>
                    <a:lnTo>
                      <a:pt x="105" y="18"/>
                    </a:lnTo>
                    <a:lnTo>
                      <a:pt x="111" y="18"/>
                    </a:lnTo>
                    <a:lnTo>
                      <a:pt x="118" y="9"/>
                    </a:lnTo>
                    <a:lnTo>
                      <a:pt x="124" y="9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1" name="Freeform 563"/>
              <p:cNvSpPr>
                <a:spLocks/>
              </p:cNvSpPr>
              <p:nvPr/>
            </p:nvSpPr>
            <p:spPr bwMode="auto">
              <a:xfrm>
                <a:off x="1023" y="1649"/>
                <a:ext cx="149" cy="49"/>
              </a:xfrm>
              <a:custGeom>
                <a:avLst/>
                <a:gdLst/>
                <a:ahLst/>
                <a:cxnLst>
                  <a:cxn ang="0">
                    <a:pos x="166" y="38"/>
                  </a:cxn>
                  <a:cxn ang="0">
                    <a:pos x="146" y="28"/>
                  </a:cxn>
                  <a:cxn ang="0">
                    <a:pos x="139" y="19"/>
                  </a:cxn>
                  <a:cxn ang="0">
                    <a:pos x="132" y="9"/>
                  </a:cxn>
                  <a:cxn ang="0">
                    <a:pos x="132" y="0"/>
                  </a:cxn>
                  <a:cxn ang="0">
                    <a:pos x="126" y="0"/>
                  </a:cxn>
                  <a:cxn ang="0">
                    <a:pos x="119" y="0"/>
                  </a:cxn>
                  <a:cxn ang="0">
                    <a:pos x="112" y="0"/>
                  </a:cxn>
                  <a:cxn ang="0">
                    <a:pos x="112" y="9"/>
                  </a:cxn>
                  <a:cxn ang="0">
                    <a:pos x="106" y="9"/>
                  </a:cxn>
                  <a:cxn ang="0">
                    <a:pos x="106" y="19"/>
                  </a:cxn>
                  <a:cxn ang="0">
                    <a:pos x="99" y="19"/>
                  </a:cxn>
                  <a:cxn ang="0">
                    <a:pos x="92" y="28"/>
                  </a:cxn>
                  <a:cxn ang="0">
                    <a:pos x="86" y="28"/>
                  </a:cxn>
                  <a:cxn ang="0">
                    <a:pos x="79" y="28"/>
                  </a:cxn>
                  <a:cxn ang="0">
                    <a:pos x="73" y="28"/>
                  </a:cxn>
                  <a:cxn ang="0">
                    <a:pos x="59" y="28"/>
                  </a:cxn>
                  <a:cxn ang="0">
                    <a:pos x="53" y="19"/>
                  </a:cxn>
                  <a:cxn ang="0">
                    <a:pos x="39" y="19"/>
                  </a:cxn>
                  <a:cxn ang="0">
                    <a:pos x="26" y="19"/>
                  </a:cxn>
                  <a:cxn ang="0">
                    <a:pos x="19" y="28"/>
                  </a:cxn>
                  <a:cxn ang="0">
                    <a:pos x="13" y="28"/>
                  </a:cxn>
                  <a:cxn ang="0">
                    <a:pos x="6" y="38"/>
                  </a:cxn>
                  <a:cxn ang="0">
                    <a:pos x="0" y="48"/>
                  </a:cxn>
                </a:cxnLst>
                <a:rect l="0" t="0" r="r" b="b"/>
                <a:pathLst>
                  <a:path w="167" h="49">
                    <a:moveTo>
                      <a:pt x="166" y="38"/>
                    </a:moveTo>
                    <a:lnTo>
                      <a:pt x="146" y="28"/>
                    </a:lnTo>
                    <a:lnTo>
                      <a:pt x="139" y="19"/>
                    </a:lnTo>
                    <a:lnTo>
                      <a:pt x="132" y="9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119" y="0"/>
                    </a:lnTo>
                    <a:lnTo>
                      <a:pt x="112" y="0"/>
                    </a:lnTo>
                    <a:lnTo>
                      <a:pt x="112" y="9"/>
                    </a:lnTo>
                    <a:lnTo>
                      <a:pt x="106" y="9"/>
                    </a:lnTo>
                    <a:lnTo>
                      <a:pt x="106" y="19"/>
                    </a:lnTo>
                    <a:lnTo>
                      <a:pt x="99" y="19"/>
                    </a:lnTo>
                    <a:lnTo>
                      <a:pt x="92" y="28"/>
                    </a:lnTo>
                    <a:lnTo>
                      <a:pt x="86" y="28"/>
                    </a:lnTo>
                    <a:lnTo>
                      <a:pt x="79" y="28"/>
                    </a:lnTo>
                    <a:lnTo>
                      <a:pt x="73" y="28"/>
                    </a:lnTo>
                    <a:lnTo>
                      <a:pt x="59" y="28"/>
                    </a:lnTo>
                    <a:lnTo>
                      <a:pt x="53" y="19"/>
                    </a:lnTo>
                    <a:lnTo>
                      <a:pt x="39" y="19"/>
                    </a:lnTo>
                    <a:lnTo>
                      <a:pt x="26" y="19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6" y="3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2" name="Freeform 564"/>
              <p:cNvSpPr>
                <a:spLocks/>
              </p:cNvSpPr>
              <p:nvPr/>
            </p:nvSpPr>
            <p:spPr bwMode="auto">
              <a:xfrm>
                <a:off x="1118" y="1677"/>
                <a:ext cx="78" cy="231"/>
              </a:xfrm>
              <a:custGeom>
                <a:avLst/>
                <a:gdLst/>
                <a:ahLst/>
                <a:cxnLst>
                  <a:cxn ang="0">
                    <a:pos x="87" y="230"/>
                  </a:cxn>
                  <a:cxn ang="0">
                    <a:pos x="87" y="210"/>
                  </a:cxn>
                  <a:cxn ang="0">
                    <a:pos x="87" y="192"/>
                  </a:cxn>
                  <a:cxn ang="0">
                    <a:pos x="87" y="182"/>
                  </a:cxn>
                  <a:cxn ang="0">
                    <a:pos x="87" y="172"/>
                  </a:cxn>
                  <a:cxn ang="0">
                    <a:pos x="87" y="163"/>
                  </a:cxn>
                  <a:cxn ang="0">
                    <a:pos x="87" y="153"/>
                  </a:cxn>
                  <a:cxn ang="0">
                    <a:pos x="87" y="143"/>
                  </a:cxn>
                  <a:cxn ang="0">
                    <a:pos x="87" y="133"/>
                  </a:cxn>
                  <a:cxn ang="0">
                    <a:pos x="80" y="124"/>
                  </a:cxn>
                  <a:cxn ang="0">
                    <a:pos x="80" y="115"/>
                  </a:cxn>
                  <a:cxn ang="0">
                    <a:pos x="73" y="105"/>
                  </a:cxn>
                  <a:cxn ang="0">
                    <a:pos x="73" y="96"/>
                  </a:cxn>
                  <a:cxn ang="0">
                    <a:pos x="53" y="66"/>
                  </a:cxn>
                  <a:cxn ang="0">
                    <a:pos x="33" y="29"/>
                  </a:cxn>
                  <a:cxn ang="0">
                    <a:pos x="20" y="19"/>
                  </a:cxn>
                  <a:cxn ang="0">
                    <a:pos x="13" y="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88" h="231">
                    <a:moveTo>
                      <a:pt x="87" y="230"/>
                    </a:moveTo>
                    <a:lnTo>
                      <a:pt x="87" y="210"/>
                    </a:lnTo>
                    <a:lnTo>
                      <a:pt x="87" y="192"/>
                    </a:lnTo>
                    <a:lnTo>
                      <a:pt x="87" y="182"/>
                    </a:lnTo>
                    <a:lnTo>
                      <a:pt x="87" y="172"/>
                    </a:lnTo>
                    <a:lnTo>
                      <a:pt x="87" y="163"/>
                    </a:lnTo>
                    <a:lnTo>
                      <a:pt x="87" y="153"/>
                    </a:lnTo>
                    <a:lnTo>
                      <a:pt x="87" y="143"/>
                    </a:lnTo>
                    <a:lnTo>
                      <a:pt x="87" y="133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5"/>
                    </a:lnTo>
                    <a:lnTo>
                      <a:pt x="73" y="96"/>
                    </a:lnTo>
                    <a:lnTo>
                      <a:pt x="53" y="66"/>
                    </a:lnTo>
                    <a:lnTo>
                      <a:pt x="33" y="29"/>
                    </a:lnTo>
                    <a:lnTo>
                      <a:pt x="20" y="1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3" name="Freeform 565"/>
              <p:cNvSpPr>
                <a:spLocks/>
              </p:cNvSpPr>
              <p:nvPr/>
            </p:nvSpPr>
            <p:spPr bwMode="auto">
              <a:xfrm>
                <a:off x="1017" y="1688"/>
                <a:ext cx="54" cy="344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3" y="0"/>
                  </a:cxn>
                  <a:cxn ang="0">
                    <a:pos x="53" y="9"/>
                  </a:cxn>
                  <a:cxn ang="0">
                    <a:pos x="46" y="19"/>
                  </a:cxn>
                  <a:cxn ang="0">
                    <a:pos x="46" y="28"/>
                  </a:cxn>
                  <a:cxn ang="0">
                    <a:pos x="46" y="37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76"/>
                  </a:cxn>
                  <a:cxn ang="0">
                    <a:pos x="53" y="85"/>
                  </a:cxn>
                  <a:cxn ang="0">
                    <a:pos x="53" y="95"/>
                  </a:cxn>
                  <a:cxn ang="0">
                    <a:pos x="53" y="104"/>
                  </a:cxn>
                  <a:cxn ang="0">
                    <a:pos x="53" y="114"/>
                  </a:cxn>
                  <a:cxn ang="0">
                    <a:pos x="53" y="123"/>
                  </a:cxn>
                  <a:cxn ang="0">
                    <a:pos x="53" y="133"/>
                  </a:cxn>
                  <a:cxn ang="0">
                    <a:pos x="46" y="142"/>
                  </a:cxn>
                  <a:cxn ang="0">
                    <a:pos x="46" y="162"/>
                  </a:cxn>
                  <a:cxn ang="0">
                    <a:pos x="40" y="180"/>
                  </a:cxn>
                  <a:cxn ang="0">
                    <a:pos x="40" y="200"/>
                  </a:cxn>
                  <a:cxn ang="0">
                    <a:pos x="33" y="219"/>
                  </a:cxn>
                  <a:cxn ang="0">
                    <a:pos x="33" y="228"/>
                  </a:cxn>
                  <a:cxn ang="0">
                    <a:pos x="26" y="238"/>
                  </a:cxn>
                  <a:cxn ang="0">
                    <a:pos x="26" y="247"/>
                  </a:cxn>
                  <a:cxn ang="0">
                    <a:pos x="20" y="247"/>
                  </a:cxn>
                  <a:cxn ang="0">
                    <a:pos x="20" y="257"/>
                  </a:cxn>
                  <a:cxn ang="0">
                    <a:pos x="20" y="266"/>
                  </a:cxn>
                  <a:cxn ang="0">
                    <a:pos x="20" y="276"/>
                  </a:cxn>
                  <a:cxn ang="0">
                    <a:pos x="0" y="343"/>
                  </a:cxn>
                </a:cxnLst>
                <a:rect l="0" t="0" r="r" b="b"/>
                <a:pathLst>
                  <a:path w="61" h="344">
                    <a:moveTo>
                      <a:pt x="60" y="0"/>
                    </a:moveTo>
                    <a:lnTo>
                      <a:pt x="53" y="0"/>
                    </a:lnTo>
                    <a:lnTo>
                      <a:pt x="53" y="9"/>
                    </a:lnTo>
                    <a:lnTo>
                      <a:pt x="46" y="19"/>
                    </a:lnTo>
                    <a:lnTo>
                      <a:pt x="46" y="28"/>
                    </a:lnTo>
                    <a:lnTo>
                      <a:pt x="46" y="37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76"/>
                    </a:lnTo>
                    <a:lnTo>
                      <a:pt x="53" y="85"/>
                    </a:lnTo>
                    <a:lnTo>
                      <a:pt x="53" y="95"/>
                    </a:lnTo>
                    <a:lnTo>
                      <a:pt x="53" y="104"/>
                    </a:lnTo>
                    <a:lnTo>
                      <a:pt x="53" y="114"/>
                    </a:lnTo>
                    <a:lnTo>
                      <a:pt x="53" y="123"/>
                    </a:lnTo>
                    <a:lnTo>
                      <a:pt x="53" y="133"/>
                    </a:lnTo>
                    <a:lnTo>
                      <a:pt x="46" y="142"/>
                    </a:lnTo>
                    <a:lnTo>
                      <a:pt x="46" y="162"/>
                    </a:lnTo>
                    <a:lnTo>
                      <a:pt x="40" y="180"/>
                    </a:lnTo>
                    <a:lnTo>
                      <a:pt x="40" y="200"/>
                    </a:lnTo>
                    <a:lnTo>
                      <a:pt x="33" y="219"/>
                    </a:lnTo>
                    <a:lnTo>
                      <a:pt x="33" y="228"/>
                    </a:lnTo>
                    <a:lnTo>
                      <a:pt x="26" y="238"/>
                    </a:lnTo>
                    <a:lnTo>
                      <a:pt x="26" y="247"/>
                    </a:lnTo>
                    <a:lnTo>
                      <a:pt x="20" y="247"/>
                    </a:lnTo>
                    <a:lnTo>
                      <a:pt x="20" y="257"/>
                    </a:lnTo>
                    <a:lnTo>
                      <a:pt x="20" y="266"/>
                    </a:lnTo>
                    <a:lnTo>
                      <a:pt x="20" y="276"/>
                    </a:lnTo>
                    <a:lnTo>
                      <a:pt x="0" y="343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4" name="Freeform 566"/>
              <p:cNvSpPr>
                <a:spLocks/>
              </p:cNvSpPr>
              <p:nvPr/>
            </p:nvSpPr>
            <p:spPr bwMode="auto">
              <a:xfrm>
                <a:off x="1304" y="1764"/>
                <a:ext cx="264" cy="471"/>
              </a:xfrm>
              <a:custGeom>
                <a:avLst/>
                <a:gdLst/>
                <a:ahLst/>
                <a:cxnLst>
                  <a:cxn ang="0">
                    <a:pos x="6" y="188"/>
                  </a:cxn>
                  <a:cxn ang="0">
                    <a:pos x="20" y="178"/>
                  </a:cxn>
                  <a:cxn ang="0">
                    <a:pos x="26" y="160"/>
                  </a:cxn>
                  <a:cxn ang="0">
                    <a:pos x="26" y="131"/>
                  </a:cxn>
                  <a:cxn ang="0">
                    <a:pos x="26" y="84"/>
                  </a:cxn>
                  <a:cxn ang="0">
                    <a:pos x="33" y="56"/>
                  </a:cxn>
                  <a:cxn ang="0">
                    <a:pos x="46" y="28"/>
                  </a:cxn>
                  <a:cxn ang="0">
                    <a:pos x="65" y="9"/>
                  </a:cxn>
                  <a:cxn ang="0">
                    <a:pos x="78" y="0"/>
                  </a:cxn>
                  <a:cxn ang="0">
                    <a:pos x="98" y="0"/>
                  </a:cxn>
                  <a:cxn ang="0">
                    <a:pos x="118" y="9"/>
                  </a:cxn>
                  <a:cxn ang="0">
                    <a:pos x="138" y="28"/>
                  </a:cxn>
                  <a:cxn ang="0">
                    <a:pos x="144" y="46"/>
                  </a:cxn>
                  <a:cxn ang="0">
                    <a:pos x="157" y="65"/>
                  </a:cxn>
                  <a:cxn ang="0">
                    <a:pos x="164" y="94"/>
                  </a:cxn>
                  <a:cxn ang="0">
                    <a:pos x="170" y="131"/>
                  </a:cxn>
                  <a:cxn ang="0">
                    <a:pos x="177" y="169"/>
                  </a:cxn>
                  <a:cxn ang="0">
                    <a:pos x="190" y="188"/>
                  </a:cxn>
                  <a:cxn ang="0">
                    <a:pos x="204" y="206"/>
                  </a:cxn>
                  <a:cxn ang="0">
                    <a:pos x="217" y="235"/>
                  </a:cxn>
                  <a:cxn ang="0">
                    <a:pos x="217" y="263"/>
                  </a:cxn>
                  <a:cxn ang="0">
                    <a:pos x="223" y="300"/>
                  </a:cxn>
                  <a:cxn ang="0">
                    <a:pos x="230" y="338"/>
                  </a:cxn>
                  <a:cxn ang="0">
                    <a:pos x="243" y="385"/>
                  </a:cxn>
                  <a:cxn ang="0">
                    <a:pos x="249" y="413"/>
                  </a:cxn>
                  <a:cxn ang="0">
                    <a:pos x="269" y="441"/>
                  </a:cxn>
                  <a:cxn ang="0">
                    <a:pos x="289" y="470"/>
                  </a:cxn>
                  <a:cxn ang="0">
                    <a:pos x="282" y="470"/>
                  </a:cxn>
                  <a:cxn ang="0">
                    <a:pos x="256" y="441"/>
                  </a:cxn>
                  <a:cxn ang="0">
                    <a:pos x="223" y="404"/>
                  </a:cxn>
                  <a:cxn ang="0">
                    <a:pos x="197" y="366"/>
                  </a:cxn>
                  <a:cxn ang="0">
                    <a:pos x="183" y="338"/>
                  </a:cxn>
                  <a:cxn ang="0">
                    <a:pos x="170" y="309"/>
                  </a:cxn>
                  <a:cxn ang="0">
                    <a:pos x="164" y="281"/>
                  </a:cxn>
                  <a:cxn ang="0">
                    <a:pos x="164" y="253"/>
                  </a:cxn>
                  <a:cxn ang="0">
                    <a:pos x="157" y="225"/>
                  </a:cxn>
                  <a:cxn ang="0">
                    <a:pos x="144" y="216"/>
                  </a:cxn>
                  <a:cxn ang="0">
                    <a:pos x="125" y="197"/>
                  </a:cxn>
                  <a:cxn ang="0">
                    <a:pos x="98" y="160"/>
                  </a:cxn>
                  <a:cxn ang="0">
                    <a:pos x="85" y="122"/>
                  </a:cxn>
                  <a:cxn ang="0">
                    <a:pos x="65" y="112"/>
                  </a:cxn>
                  <a:cxn ang="0">
                    <a:pos x="52" y="122"/>
                  </a:cxn>
                  <a:cxn ang="0">
                    <a:pos x="33" y="140"/>
                  </a:cxn>
                  <a:cxn ang="0">
                    <a:pos x="26" y="169"/>
                  </a:cxn>
                  <a:cxn ang="0">
                    <a:pos x="6" y="188"/>
                  </a:cxn>
                </a:cxnLst>
                <a:rect l="0" t="0" r="r" b="b"/>
                <a:pathLst>
                  <a:path w="297" h="471">
                    <a:moveTo>
                      <a:pt x="0" y="188"/>
                    </a:moveTo>
                    <a:lnTo>
                      <a:pt x="0" y="188"/>
                    </a:lnTo>
                    <a:lnTo>
                      <a:pt x="6" y="188"/>
                    </a:lnTo>
                    <a:lnTo>
                      <a:pt x="13" y="188"/>
                    </a:lnTo>
                    <a:lnTo>
                      <a:pt x="13" y="178"/>
                    </a:lnTo>
                    <a:lnTo>
                      <a:pt x="20" y="178"/>
                    </a:lnTo>
                    <a:lnTo>
                      <a:pt x="20" y="169"/>
                    </a:lnTo>
                    <a:lnTo>
                      <a:pt x="20" y="160"/>
                    </a:lnTo>
                    <a:lnTo>
                      <a:pt x="26" y="160"/>
                    </a:lnTo>
                    <a:lnTo>
                      <a:pt x="26" y="150"/>
                    </a:lnTo>
                    <a:lnTo>
                      <a:pt x="26" y="140"/>
                    </a:lnTo>
                    <a:lnTo>
                      <a:pt x="26" y="131"/>
                    </a:lnTo>
                    <a:lnTo>
                      <a:pt x="26" y="122"/>
                    </a:lnTo>
                    <a:lnTo>
                      <a:pt x="20" y="103"/>
                    </a:lnTo>
                    <a:lnTo>
                      <a:pt x="26" y="84"/>
                    </a:lnTo>
                    <a:lnTo>
                      <a:pt x="26" y="74"/>
                    </a:lnTo>
                    <a:lnTo>
                      <a:pt x="26" y="65"/>
                    </a:lnTo>
                    <a:lnTo>
                      <a:pt x="33" y="56"/>
                    </a:lnTo>
                    <a:lnTo>
                      <a:pt x="33" y="46"/>
                    </a:lnTo>
                    <a:lnTo>
                      <a:pt x="39" y="37"/>
                    </a:lnTo>
                    <a:lnTo>
                      <a:pt x="46" y="28"/>
                    </a:lnTo>
                    <a:lnTo>
                      <a:pt x="52" y="18"/>
                    </a:lnTo>
                    <a:lnTo>
                      <a:pt x="59" y="9"/>
                    </a:lnTo>
                    <a:lnTo>
                      <a:pt x="65" y="9"/>
                    </a:lnTo>
                    <a:lnTo>
                      <a:pt x="72" y="9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8" y="0"/>
                    </a:lnTo>
                    <a:lnTo>
                      <a:pt x="105" y="9"/>
                    </a:lnTo>
                    <a:lnTo>
                      <a:pt x="112" y="9"/>
                    </a:lnTo>
                    <a:lnTo>
                      <a:pt x="118" y="9"/>
                    </a:lnTo>
                    <a:lnTo>
                      <a:pt x="125" y="18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38" y="37"/>
                    </a:lnTo>
                    <a:lnTo>
                      <a:pt x="144" y="37"/>
                    </a:lnTo>
                    <a:lnTo>
                      <a:pt x="144" y="46"/>
                    </a:lnTo>
                    <a:lnTo>
                      <a:pt x="151" y="46"/>
                    </a:lnTo>
                    <a:lnTo>
                      <a:pt x="151" y="56"/>
                    </a:lnTo>
                    <a:lnTo>
                      <a:pt x="157" y="65"/>
                    </a:lnTo>
                    <a:lnTo>
                      <a:pt x="157" y="74"/>
                    </a:lnTo>
                    <a:lnTo>
                      <a:pt x="164" y="84"/>
                    </a:lnTo>
                    <a:lnTo>
                      <a:pt x="164" y="94"/>
                    </a:lnTo>
                    <a:lnTo>
                      <a:pt x="164" y="112"/>
                    </a:lnTo>
                    <a:lnTo>
                      <a:pt x="170" y="122"/>
                    </a:lnTo>
                    <a:lnTo>
                      <a:pt x="170" y="131"/>
                    </a:lnTo>
                    <a:lnTo>
                      <a:pt x="170" y="150"/>
                    </a:lnTo>
                    <a:lnTo>
                      <a:pt x="177" y="160"/>
                    </a:lnTo>
                    <a:lnTo>
                      <a:pt x="177" y="169"/>
                    </a:lnTo>
                    <a:lnTo>
                      <a:pt x="183" y="178"/>
                    </a:lnTo>
                    <a:lnTo>
                      <a:pt x="190" y="178"/>
                    </a:lnTo>
                    <a:lnTo>
                      <a:pt x="190" y="188"/>
                    </a:lnTo>
                    <a:lnTo>
                      <a:pt x="197" y="188"/>
                    </a:lnTo>
                    <a:lnTo>
                      <a:pt x="204" y="197"/>
                    </a:lnTo>
                    <a:lnTo>
                      <a:pt x="204" y="206"/>
                    </a:lnTo>
                    <a:lnTo>
                      <a:pt x="210" y="216"/>
                    </a:lnTo>
                    <a:lnTo>
                      <a:pt x="210" y="225"/>
                    </a:lnTo>
                    <a:lnTo>
                      <a:pt x="217" y="235"/>
                    </a:lnTo>
                    <a:lnTo>
                      <a:pt x="217" y="244"/>
                    </a:lnTo>
                    <a:lnTo>
                      <a:pt x="217" y="253"/>
                    </a:lnTo>
                    <a:lnTo>
                      <a:pt x="217" y="263"/>
                    </a:lnTo>
                    <a:lnTo>
                      <a:pt x="223" y="281"/>
                    </a:lnTo>
                    <a:lnTo>
                      <a:pt x="223" y="291"/>
                    </a:lnTo>
                    <a:lnTo>
                      <a:pt x="223" y="300"/>
                    </a:lnTo>
                    <a:lnTo>
                      <a:pt x="223" y="319"/>
                    </a:lnTo>
                    <a:lnTo>
                      <a:pt x="223" y="329"/>
                    </a:lnTo>
                    <a:lnTo>
                      <a:pt x="230" y="338"/>
                    </a:lnTo>
                    <a:lnTo>
                      <a:pt x="230" y="347"/>
                    </a:lnTo>
                    <a:lnTo>
                      <a:pt x="236" y="366"/>
                    </a:lnTo>
                    <a:lnTo>
                      <a:pt x="243" y="385"/>
                    </a:lnTo>
                    <a:lnTo>
                      <a:pt x="243" y="395"/>
                    </a:lnTo>
                    <a:lnTo>
                      <a:pt x="249" y="404"/>
                    </a:lnTo>
                    <a:lnTo>
                      <a:pt x="249" y="413"/>
                    </a:lnTo>
                    <a:lnTo>
                      <a:pt x="256" y="423"/>
                    </a:lnTo>
                    <a:lnTo>
                      <a:pt x="262" y="432"/>
                    </a:lnTo>
                    <a:lnTo>
                      <a:pt x="269" y="441"/>
                    </a:lnTo>
                    <a:lnTo>
                      <a:pt x="275" y="451"/>
                    </a:lnTo>
                    <a:lnTo>
                      <a:pt x="282" y="460"/>
                    </a:lnTo>
                    <a:lnTo>
                      <a:pt x="289" y="470"/>
                    </a:lnTo>
                    <a:lnTo>
                      <a:pt x="296" y="470"/>
                    </a:lnTo>
                    <a:lnTo>
                      <a:pt x="289" y="470"/>
                    </a:lnTo>
                    <a:lnTo>
                      <a:pt x="282" y="470"/>
                    </a:lnTo>
                    <a:lnTo>
                      <a:pt x="269" y="460"/>
                    </a:lnTo>
                    <a:lnTo>
                      <a:pt x="262" y="451"/>
                    </a:lnTo>
                    <a:lnTo>
                      <a:pt x="256" y="441"/>
                    </a:lnTo>
                    <a:lnTo>
                      <a:pt x="243" y="432"/>
                    </a:lnTo>
                    <a:lnTo>
                      <a:pt x="230" y="413"/>
                    </a:lnTo>
                    <a:lnTo>
                      <a:pt x="223" y="404"/>
                    </a:lnTo>
                    <a:lnTo>
                      <a:pt x="210" y="385"/>
                    </a:lnTo>
                    <a:lnTo>
                      <a:pt x="204" y="375"/>
                    </a:lnTo>
                    <a:lnTo>
                      <a:pt x="197" y="366"/>
                    </a:lnTo>
                    <a:lnTo>
                      <a:pt x="197" y="357"/>
                    </a:lnTo>
                    <a:lnTo>
                      <a:pt x="190" y="347"/>
                    </a:lnTo>
                    <a:lnTo>
                      <a:pt x="183" y="338"/>
                    </a:lnTo>
                    <a:lnTo>
                      <a:pt x="177" y="329"/>
                    </a:lnTo>
                    <a:lnTo>
                      <a:pt x="177" y="319"/>
                    </a:lnTo>
                    <a:lnTo>
                      <a:pt x="170" y="309"/>
                    </a:lnTo>
                    <a:lnTo>
                      <a:pt x="170" y="300"/>
                    </a:lnTo>
                    <a:lnTo>
                      <a:pt x="170" y="291"/>
                    </a:lnTo>
                    <a:lnTo>
                      <a:pt x="164" y="281"/>
                    </a:lnTo>
                    <a:lnTo>
                      <a:pt x="164" y="272"/>
                    </a:lnTo>
                    <a:lnTo>
                      <a:pt x="164" y="263"/>
                    </a:lnTo>
                    <a:lnTo>
                      <a:pt x="164" y="253"/>
                    </a:lnTo>
                    <a:lnTo>
                      <a:pt x="164" y="244"/>
                    </a:lnTo>
                    <a:lnTo>
                      <a:pt x="157" y="235"/>
                    </a:lnTo>
                    <a:lnTo>
                      <a:pt x="157" y="225"/>
                    </a:lnTo>
                    <a:lnTo>
                      <a:pt x="151" y="225"/>
                    </a:lnTo>
                    <a:lnTo>
                      <a:pt x="151" y="216"/>
                    </a:lnTo>
                    <a:lnTo>
                      <a:pt x="144" y="216"/>
                    </a:lnTo>
                    <a:lnTo>
                      <a:pt x="138" y="216"/>
                    </a:lnTo>
                    <a:lnTo>
                      <a:pt x="131" y="206"/>
                    </a:lnTo>
                    <a:lnTo>
                      <a:pt x="125" y="197"/>
                    </a:lnTo>
                    <a:lnTo>
                      <a:pt x="118" y="188"/>
                    </a:lnTo>
                    <a:lnTo>
                      <a:pt x="112" y="178"/>
                    </a:lnTo>
                    <a:lnTo>
                      <a:pt x="98" y="160"/>
                    </a:lnTo>
                    <a:lnTo>
                      <a:pt x="91" y="131"/>
                    </a:lnTo>
                    <a:lnTo>
                      <a:pt x="85" y="131"/>
                    </a:lnTo>
                    <a:lnTo>
                      <a:pt x="85" y="122"/>
                    </a:lnTo>
                    <a:lnTo>
                      <a:pt x="78" y="122"/>
                    </a:lnTo>
                    <a:lnTo>
                      <a:pt x="72" y="112"/>
                    </a:lnTo>
                    <a:lnTo>
                      <a:pt x="65" y="112"/>
                    </a:lnTo>
                    <a:lnTo>
                      <a:pt x="59" y="112"/>
                    </a:lnTo>
                    <a:lnTo>
                      <a:pt x="52" y="112"/>
                    </a:lnTo>
                    <a:lnTo>
                      <a:pt x="52" y="122"/>
                    </a:lnTo>
                    <a:lnTo>
                      <a:pt x="46" y="122"/>
                    </a:lnTo>
                    <a:lnTo>
                      <a:pt x="39" y="131"/>
                    </a:lnTo>
                    <a:lnTo>
                      <a:pt x="33" y="140"/>
                    </a:lnTo>
                    <a:lnTo>
                      <a:pt x="33" y="150"/>
                    </a:lnTo>
                    <a:lnTo>
                      <a:pt x="33" y="160"/>
                    </a:lnTo>
                    <a:lnTo>
                      <a:pt x="26" y="169"/>
                    </a:lnTo>
                    <a:lnTo>
                      <a:pt x="20" y="178"/>
                    </a:lnTo>
                    <a:lnTo>
                      <a:pt x="13" y="188"/>
                    </a:lnTo>
                    <a:lnTo>
                      <a:pt x="6" y="188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5" name="Freeform 567"/>
              <p:cNvSpPr>
                <a:spLocks/>
              </p:cNvSpPr>
              <p:nvPr/>
            </p:nvSpPr>
            <p:spPr bwMode="auto">
              <a:xfrm>
                <a:off x="1250" y="1820"/>
                <a:ext cx="85" cy="129"/>
              </a:xfrm>
              <a:custGeom>
                <a:avLst/>
                <a:gdLst/>
                <a:ahLst/>
                <a:cxnLst>
                  <a:cxn ang="0">
                    <a:pos x="95" y="8"/>
                  </a:cxn>
                  <a:cxn ang="0">
                    <a:pos x="95" y="8"/>
                  </a:cxn>
                  <a:cxn ang="0">
                    <a:pos x="88" y="8"/>
                  </a:cxn>
                  <a:cxn ang="0">
                    <a:pos x="81" y="8"/>
                  </a:cxn>
                  <a:cxn ang="0">
                    <a:pos x="81" y="0"/>
                  </a:cxn>
                  <a:cxn ang="0">
                    <a:pos x="75" y="0"/>
                  </a:cxn>
                  <a:cxn ang="0">
                    <a:pos x="69" y="0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0"/>
                  </a:cxn>
                  <a:cxn ang="0">
                    <a:pos x="38" y="8"/>
                  </a:cxn>
                  <a:cxn ang="0">
                    <a:pos x="31" y="8"/>
                  </a:cxn>
                  <a:cxn ang="0">
                    <a:pos x="25" y="17"/>
                  </a:cxn>
                  <a:cxn ang="0">
                    <a:pos x="19" y="17"/>
                  </a:cxn>
                  <a:cxn ang="0">
                    <a:pos x="19" y="27"/>
                  </a:cxn>
                  <a:cxn ang="0">
                    <a:pos x="13" y="36"/>
                  </a:cxn>
                  <a:cxn ang="0">
                    <a:pos x="13" y="45"/>
                  </a:cxn>
                  <a:cxn ang="0">
                    <a:pos x="6" y="54"/>
                  </a:cxn>
                  <a:cxn ang="0">
                    <a:pos x="6" y="64"/>
                  </a:cxn>
                  <a:cxn ang="0">
                    <a:pos x="6" y="82"/>
                  </a:cxn>
                  <a:cxn ang="0">
                    <a:pos x="0" y="100"/>
                  </a:cxn>
                  <a:cxn ang="0">
                    <a:pos x="0" y="128"/>
                  </a:cxn>
                  <a:cxn ang="0">
                    <a:pos x="95" y="8"/>
                  </a:cxn>
                </a:cxnLst>
                <a:rect l="0" t="0" r="r" b="b"/>
                <a:pathLst>
                  <a:path w="96" h="129">
                    <a:moveTo>
                      <a:pt x="95" y="8"/>
                    </a:moveTo>
                    <a:lnTo>
                      <a:pt x="95" y="8"/>
                    </a:lnTo>
                    <a:lnTo>
                      <a:pt x="88" y="8"/>
                    </a:lnTo>
                    <a:lnTo>
                      <a:pt x="81" y="8"/>
                    </a:lnTo>
                    <a:lnTo>
                      <a:pt x="81" y="0"/>
                    </a:lnTo>
                    <a:lnTo>
                      <a:pt x="75" y="0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9" y="17"/>
                    </a:lnTo>
                    <a:lnTo>
                      <a:pt x="19" y="27"/>
                    </a:lnTo>
                    <a:lnTo>
                      <a:pt x="13" y="36"/>
                    </a:lnTo>
                    <a:lnTo>
                      <a:pt x="13" y="45"/>
                    </a:lnTo>
                    <a:lnTo>
                      <a:pt x="6" y="54"/>
                    </a:lnTo>
                    <a:lnTo>
                      <a:pt x="6" y="64"/>
                    </a:lnTo>
                    <a:lnTo>
                      <a:pt x="6" y="82"/>
                    </a:lnTo>
                    <a:lnTo>
                      <a:pt x="0" y="100"/>
                    </a:lnTo>
                    <a:lnTo>
                      <a:pt x="0" y="128"/>
                    </a:lnTo>
                    <a:lnTo>
                      <a:pt x="95" y="8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6" name="Freeform 568"/>
              <p:cNvSpPr>
                <a:spLocks/>
              </p:cNvSpPr>
              <p:nvPr/>
            </p:nvSpPr>
            <p:spPr bwMode="auto">
              <a:xfrm>
                <a:off x="1190" y="1849"/>
                <a:ext cx="134" cy="309"/>
              </a:xfrm>
              <a:custGeom>
                <a:avLst/>
                <a:gdLst/>
                <a:ahLst/>
                <a:cxnLst>
                  <a:cxn ang="0">
                    <a:pos x="6" y="308"/>
                  </a:cxn>
                  <a:cxn ang="0">
                    <a:pos x="13" y="298"/>
                  </a:cxn>
                  <a:cxn ang="0">
                    <a:pos x="26" y="289"/>
                  </a:cxn>
                  <a:cxn ang="0">
                    <a:pos x="45" y="270"/>
                  </a:cxn>
                  <a:cxn ang="0">
                    <a:pos x="64" y="252"/>
                  </a:cxn>
                  <a:cxn ang="0">
                    <a:pos x="77" y="233"/>
                  </a:cxn>
                  <a:cxn ang="0">
                    <a:pos x="84" y="214"/>
                  </a:cxn>
                  <a:cxn ang="0">
                    <a:pos x="97" y="186"/>
                  </a:cxn>
                  <a:cxn ang="0">
                    <a:pos x="97" y="168"/>
                  </a:cxn>
                  <a:cxn ang="0">
                    <a:pos x="103" y="149"/>
                  </a:cxn>
                  <a:cxn ang="0">
                    <a:pos x="103" y="130"/>
                  </a:cxn>
                  <a:cxn ang="0">
                    <a:pos x="116" y="112"/>
                  </a:cxn>
                  <a:cxn ang="0">
                    <a:pos x="129" y="112"/>
                  </a:cxn>
                  <a:cxn ang="0">
                    <a:pos x="135" y="102"/>
                  </a:cxn>
                  <a:cxn ang="0">
                    <a:pos x="142" y="93"/>
                  </a:cxn>
                  <a:cxn ang="0">
                    <a:pos x="142" y="74"/>
                  </a:cxn>
                  <a:cxn ang="0">
                    <a:pos x="149" y="65"/>
                  </a:cxn>
                  <a:cxn ang="0">
                    <a:pos x="149" y="46"/>
                  </a:cxn>
                  <a:cxn ang="0">
                    <a:pos x="149" y="28"/>
                  </a:cxn>
                  <a:cxn ang="0">
                    <a:pos x="142" y="9"/>
                  </a:cxn>
                  <a:cxn ang="0">
                    <a:pos x="149" y="0"/>
                  </a:cxn>
                  <a:cxn ang="0">
                    <a:pos x="129" y="18"/>
                  </a:cxn>
                  <a:cxn ang="0">
                    <a:pos x="103" y="46"/>
                  </a:cxn>
                  <a:cxn ang="0">
                    <a:pos x="71" y="93"/>
                  </a:cxn>
                  <a:cxn ang="0">
                    <a:pos x="58" y="121"/>
                  </a:cxn>
                  <a:cxn ang="0">
                    <a:pos x="38" y="130"/>
                  </a:cxn>
                  <a:cxn ang="0">
                    <a:pos x="26" y="149"/>
                  </a:cxn>
                  <a:cxn ang="0">
                    <a:pos x="13" y="168"/>
                  </a:cxn>
                  <a:cxn ang="0">
                    <a:pos x="6" y="186"/>
                  </a:cxn>
                  <a:cxn ang="0">
                    <a:pos x="0" y="214"/>
                  </a:cxn>
                  <a:cxn ang="0">
                    <a:pos x="0" y="233"/>
                  </a:cxn>
                  <a:cxn ang="0">
                    <a:pos x="0" y="261"/>
                  </a:cxn>
                  <a:cxn ang="0">
                    <a:pos x="0" y="279"/>
                  </a:cxn>
                  <a:cxn ang="0">
                    <a:pos x="6" y="308"/>
                  </a:cxn>
                </a:cxnLst>
                <a:rect l="0" t="0" r="r" b="b"/>
                <a:pathLst>
                  <a:path w="150" h="309">
                    <a:moveTo>
                      <a:pt x="6" y="308"/>
                    </a:moveTo>
                    <a:lnTo>
                      <a:pt x="6" y="308"/>
                    </a:lnTo>
                    <a:lnTo>
                      <a:pt x="6" y="298"/>
                    </a:lnTo>
                    <a:lnTo>
                      <a:pt x="13" y="298"/>
                    </a:lnTo>
                    <a:lnTo>
                      <a:pt x="19" y="289"/>
                    </a:lnTo>
                    <a:lnTo>
                      <a:pt x="26" y="289"/>
                    </a:lnTo>
                    <a:lnTo>
                      <a:pt x="38" y="279"/>
                    </a:lnTo>
                    <a:lnTo>
                      <a:pt x="45" y="270"/>
                    </a:lnTo>
                    <a:lnTo>
                      <a:pt x="51" y="261"/>
                    </a:lnTo>
                    <a:lnTo>
                      <a:pt x="64" y="252"/>
                    </a:lnTo>
                    <a:lnTo>
                      <a:pt x="71" y="242"/>
                    </a:lnTo>
                    <a:lnTo>
                      <a:pt x="77" y="233"/>
                    </a:lnTo>
                    <a:lnTo>
                      <a:pt x="84" y="223"/>
                    </a:lnTo>
                    <a:lnTo>
                      <a:pt x="84" y="214"/>
                    </a:lnTo>
                    <a:lnTo>
                      <a:pt x="90" y="205"/>
                    </a:lnTo>
                    <a:lnTo>
                      <a:pt x="97" y="186"/>
                    </a:lnTo>
                    <a:lnTo>
                      <a:pt x="97" y="177"/>
                    </a:lnTo>
                    <a:lnTo>
                      <a:pt x="97" y="168"/>
                    </a:lnTo>
                    <a:lnTo>
                      <a:pt x="97" y="158"/>
                    </a:lnTo>
                    <a:lnTo>
                      <a:pt x="103" y="149"/>
                    </a:lnTo>
                    <a:lnTo>
                      <a:pt x="103" y="139"/>
                    </a:lnTo>
                    <a:lnTo>
                      <a:pt x="103" y="130"/>
                    </a:lnTo>
                    <a:lnTo>
                      <a:pt x="110" y="121"/>
                    </a:lnTo>
                    <a:lnTo>
                      <a:pt x="116" y="112"/>
                    </a:lnTo>
                    <a:lnTo>
                      <a:pt x="122" y="112"/>
                    </a:lnTo>
                    <a:lnTo>
                      <a:pt x="129" y="112"/>
                    </a:lnTo>
                    <a:lnTo>
                      <a:pt x="129" y="102"/>
                    </a:lnTo>
                    <a:lnTo>
                      <a:pt x="135" y="102"/>
                    </a:lnTo>
                    <a:lnTo>
                      <a:pt x="135" y="93"/>
                    </a:lnTo>
                    <a:lnTo>
                      <a:pt x="142" y="93"/>
                    </a:lnTo>
                    <a:lnTo>
                      <a:pt x="142" y="84"/>
                    </a:lnTo>
                    <a:lnTo>
                      <a:pt x="142" y="74"/>
                    </a:lnTo>
                    <a:lnTo>
                      <a:pt x="149" y="74"/>
                    </a:lnTo>
                    <a:lnTo>
                      <a:pt x="149" y="65"/>
                    </a:lnTo>
                    <a:lnTo>
                      <a:pt x="149" y="55"/>
                    </a:lnTo>
                    <a:lnTo>
                      <a:pt x="149" y="46"/>
                    </a:lnTo>
                    <a:lnTo>
                      <a:pt x="149" y="37"/>
                    </a:lnTo>
                    <a:lnTo>
                      <a:pt x="149" y="28"/>
                    </a:lnTo>
                    <a:lnTo>
                      <a:pt x="142" y="18"/>
                    </a:lnTo>
                    <a:lnTo>
                      <a:pt x="142" y="9"/>
                    </a:lnTo>
                    <a:lnTo>
                      <a:pt x="149" y="9"/>
                    </a:lnTo>
                    <a:lnTo>
                      <a:pt x="149" y="0"/>
                    </a:lnTo>
                    <a:lnTo>
                      <a:pt x="142" y="9"/>
                    </a:lnTo>
                    <a:lnTo>
                      <a:pt x="129" y="18"/>
                    </a:lnTo>
                    <a:lnTo>
                      <a:pt x="116" y="37"/>
                    </a:lnTo>
                    <a:lnTo>
                      <a:pt x="103" y="46"/>
                    </a:lnTo>
                    <a:lnTo>
                      <a:pt x="90" y="74"/>
                    </a:lnTo>
                    <a:lnTo>
                      <a:pt x="71" y="93"/>
                    </a:lnTo>
                    <a:lnTo>
                      <a:pt x="64" y="102"/>
                    </a:lnTo>
                    <a:lnTo>
                      <a:pt x="58" y="121"/>
                    </a:lnTo>
                    <a:lnTo>
                      <a:pt x="45" y="130"/>
                    </a:lnTo>
                    <a:lnTo>
                      <a:pt x="38" y="130"/>
                    </a:lnTo>
                    <a:lnTo>
                      <a:pt x="32" y="139"/>
                    </a:lnTo>
                    <a:lnTo>
                      <a:pt x="26" y="149"/>
                    </a:lnTo>
                    <a:lnTo>
                      <a:pt x="19" y="158"/>
                    </a:lnTo>
                    <a:lnTo>
                      <a:pt x="13" y="168"/>
                    </a:lnTo>
                    <a:lnTo>
                      <a:pt x="13" y="177"/>
                    </a:lnTo>
                    <a:lnTo>
                      <a:pt x="6" y="186"/>
                    </a:lnTo>
                    <a:lnTo>
                      <a:pt x="0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0" y="242"/>
                    </a:lnTo>
                    <a:lnTo>
                      <a:pt x="0" y="261"/>
                    </a:lnTo>
                    <a:lnTo>
                      <a:pt x="0" y="270"/>
                    </a:lnTo>
                    <a:lnTo>
                      <a:pt x="0" y="279"/>
                    </a:lnTo>
                    <a:lnTo>
                      <a:pt x="6" y="289"/>
                    </a:lnTo>
                    <a:lnTo>
                      <a:pt x="6" y="308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7" name="Freeform 569"/>
              <p:cNvSpPr>
                <a:spLocks/>
              </p:cNvSpPr>
              <p:nvPr/>
            </p:nvSpPr>
            <p:spPr bwMode="auto">
              <a:xfrm>
                <a:off x="1296" y="1848"/>
                <a:ext cx="27" cy="108"/>
              </a:xfrm>
              <a:custGeom>
                <a:avLst/>
                <a:gdLst/>
                <a:ahLst/>
                <a:cxnLst>
                  <a:cxn ang="0">
                    <a:pos x="11" y="107"/>
                  </a:cxn>
                  <a:cxn ang="0">
                    <a:pos x="11" y="107"/>
                  </a:cxn>
                  <a:cxn ang="0">
                    <a:pos x="11" y="98"/>
                  </a:cxn>
                  <a:cxn ang="0">
                    <a:pos x="17" y="98"/>
                  </a:cxn>
                  <a:cxn ang="0">
                    <a:pos x="17" y="89"/>
                  </a:cxn>
                  <a:cxn ang="0">
                    <a:pos x="23" y="89"/>
                  </a:cxn>
                  <a:cxn ang="0">
                    <a:pos x="23" y="80"/>
                  </a:cxn>
                  <a:cxn ang="0">
                    <a:pos x="23" y="71"/>
                  </a:cxn>
                  <a:cxn ang="0">
                    <a:pos x="29" y="71"/>
                  </a:cxn>
                  <a:cxn ang="0">
                    <a:pos x="29" y="62"/>
                  </a:cxn>
                  <a:cxn ang="0">
                    <a:pos x="29" y="53"/>
                  </a:cxn>
                  <a:cxn ang="0">
                    <a:pos x="29" y="44"/>
                  </a:cxn>
                  <a:cxn ang="0">
                    <a:pos x="29" y="35"/>
                  </a:cxn>
                  <a:cxn ang="0">
                    <a:pos x="29" y="26"/>
                  </a:cxn>
                  <a:cxn ang="0">
                    <a:pos x="23" y="17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29" y="0"/>
                  </a:cxn>
                  <a:cxn ang="0">
                    <a:pos x="17" y="8"/>
                  </a:cxn>
                  <a:cxn ang="0">
                    <a:pos x="17" y="17"/>
                  </a:cxn>
                  <a:cxn ang="0">
                    <a:pos x="11" y="17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71"/>
                  </a:cxn>
                  <a:cxn ang="0">
                    <a:pos x="0" y="80"/>
                  </a:cxn>
                  <a:cxn ang="0">
                    <a:pos x="0" y="89"/>
                  </a:cxn>
                  <a:cxn ang="0">
                    <a:pos x="5" y="89"/>
                  </a:cxn>
                  <a:cxn ang="0">
                    <a:pos x="5" y="98"/>
                  </a:cxn>
                  <a:cxn ang="0">
                    <a:pos x="11" y="107"/>
                  </a:cxn>
                </a:cxnLst>
                <a:rect l="0" t="0" r="r" b="b"/>
                <a:pathLst>
                  <a:path w="30" h="108">
                    <a:moveTo>
                      <a:pt x="11" y="107"/>
                    </a:moveTo>
                    <a:lnTo>
                      <a:pt x="11" y="107"/>
                    </a:lnTo>
                    <a:lnTo>
                      <a:pt x="11" y="98"/>
                    </a:lnTo>
                    <a:lnTo>
                      <a:pt x="17" y="98"/>
                    </a:lnTo>
                    <a:lnTo>
                      <a:pt x="17" y="89"/>
                    </a:lnTo>
                    <a:lnTo>
                      <a:pt x="23" y="89"/>
                    </a:lnTo>
                    <a:lnTo>
                      <a:pt x="23" y="80"/>
                    </a:lnTo>
                    <a:lnTo>
                      <a:pt x="23" y="71"/>
                    </a:lnTo>
                    <a:lnTo>
                      <a:pt x="29" y="71"/>
                    </a:lnTo>
                    <a:lnTo>
                      <a:pt x="29" y="62"/>
                    </a:lnTo>
                    <a:lnTo>
                      <a:pt x="29" y="53"/>
                    </a:lnTo>
                    <a:lnTo>
                      <a:pt x="29" y="44"/>
                    </a:lnTo>
                    <a:lnTo>
                      <a:pt x="29" y="35"/>
                    </a:lnTo>
                    <a:lnTo>
                      <a:pt x="29" y="26"/>
                    </a:lnTo>
                    <a:lnTo>
                      <a:pt x="23" y="17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29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11" y="17"/>
                    </a:lnTo>
                    <a:lnTo>
                      <a:pt x="0" y="35"/>
                    </a:lnTo>
                    <a:lnTo>
                      <a:pt x="0" y="44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9"/>
                    </a:lnTo>
                    <a:lnTo>
                      <a:pt x="5" y="89"/>
                    </a:lnTo>
                    <a:lnTo>
                      <a:pt x="5" y="98"/>
                    </a:lnTo>
                    <a:lnTo>
                      <a:pt x="11" y="107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8" name="Freeform 570"/>
              <p:cNvSpPr>
                <a:spLocks/>
              </p:cNvSpPr>
              <p:nvPr/>
            </p:nvSpPr>
            <p:spPr bwMode="auto">
              <a:xfrm>
                <a:off x="1148" y="2191"/>
                <a:ext cx="449" cy="569"/>
              </a:xfrm>
              <a:custGeom>
                <a:avLst/>
                <a:gdLst/>
                <a:ahLst/>
                <a:cxnLst>
                  <a:cxn ang="0">
                    <a:pos x="46" y="170"/>
                  </a:cxn>
                  <a:cxn ang="0">
                    <a:pos x="39" y="151"/>
                  </a:cxn>
                  <a:cxn ang="0">
                    <a:pos x="33" y="132"/>
                  </a:cxn>
                  <a:cxn ang="0">
                    <a:pos x="13" y="122"/>
                  </a:cxn>
                  <a:cxn ang="0">
                    <a:pos x="0" y="104"/>
                  </a:cxn>
                  <a:cxn ang="0">
                    <a:pos x="0" y="76"/>
                  </a:cxn>
                  <a:cxn ang="0">
                    <a:pos x="6" y="56"/>
                  </a:cxn>
                  <a:cxn ang="0">
                    <a:pos x="20" y="28"/>
                  </a:cxn>
                  <a:cxn ang="0">
                    <a:pos x="33" y="9"/>
                  </a:cxn>
                  <a:cxn ang="0">
                    <a:pos x="59" y="0"/>
                  </a:cxn>
                  <a:cxn ang="0">
                    <a:pos x="85" y="9"/>
                  </a:cxn>
                  <a:cxn ang="0">
                    <a:pos x="126" y="18"/>
                  </a:cxn>
                  <a:cxn ang="0">
                    <a:pos x="145" y="18"/>
                  </a:cxn>
                  <a:cxn ang="0">
                    <a:pos x="165" y="18"/>
                  </a:cxn>
                  <a:cxn ang="0">
                    <a:pos x="185" y="28"/>
                  </a:cxn>
                  <a:cxn ang="0">
                    <a:pos x="205" y="47"/>
                  </a:cxn>
                  <a:cxn ang="0">
                    <a:pos x="225" y="76"/>
                  </a:cxn>
                  <a:cxn ang="0">
                    <a:pos x="238" y="94"/>
                  </a:cxn>
                  <a:cxn ang="0">
                    <a:pos x="245" y="122"/>
                  </a:cxn>
                  <a:cxn ang="0">
                    <a:pos x="258" y="142"/>
                  </a:cxn>
                  <a:cxn ang="0">
                    <a:pos x="278" y="151"/>
                  </a:cxn>
                  <a:cxn ang="0">
                    <a:pos x="291" y="161"/>
                  </a:cxn>
                  <a:cxn ang="0">
                    <a:pos x="318" y="179"/>
                  </a:cxn>
                  <a:cxn ang="0">
                    <a:pos x="338" y="207"/>
                  </a:cxn>
                  <a:cxn ang="0">
                    <a:pos x="351" y="237"/>
                  </a:cxn>
                  <a:cxn ang="0">
                    <a:pos x="364" y="265"/>
                  </a:cxn>
                  <a:cxn ang="0">
                    <a:pos x="377" y="302"/>
                  </a:cxn>
                  <a:cxn ang="0">
                    <a:pos x="384" y="340"/>
                  </a:cxn>
                  <a:cxn ang="0">
                    <a:pos x="390" y="368"/>
                  </a:cxn>
                  <a:cxn ang="0">
                    <a:pos x="404" y="388"/>
                  </a:cxn>
                  <a:cxn ang="0">
                    <a:pos x="418" y="406"/>
                  </a:cxn>
                  <a:cxn ang="0">
                    <a:pos x="444" y="435"/>
                  </a:cxn>
                  <a:cxn ang="0">
                    <a:pos x="470" y="473"/>
                  </a:cxn>
                  <a:cxn ang="0">
                    <a:pos x="490" y="511"/>
                  </a:cxn>
                  <a:cxn ang="0">
                    <a:pos x="497" y="539"/>
                  </a:cxn>
                  <a:cxn ang="0">
                    <a:pos x="504" y="568"/>
                  </a:cxn>
                  <a:cxn ang="0">
                    <a:pos x="490" y="549"/>
                  </a:cxn>
                  <a:cxn ang="0">
                    <a:pos x="477" y="529"/>
                  </a:cxn>
                  <a:cxn ang="0">
                    <a:pos x="464" y="501"/>
                  </a:cxn>
                  <a:cxn ang="0">
                    <a:pos x="444" y="491"/>
                  </a:cxn>
                  <a:cxn ang="0">
                    <a:pos x="411" y="473"/>
                  </a:cxn>
                  <a:cxn ang="0">
                    <a:pos x="384" y="445"/>
                  </a:cxn>
                  <a:cxn ang="0">
                    <a:pos x="364" y="416"/>
                  </a:cxn>
                  <a:cxn ang="0">
                    <a:pos x="358" y="388"/>
                  </a:cxn>
                  <a:cxn ang="0">
                    <a:pos x="338" y="378"/>
                  </a:cxn>
                  <a:cxn ang="0">
                    <a:pos x="325" y="360"/>
                  </a:cxn>
                  <a:cxn ang="0">
                    <a:pos x="312" y="340"/>
                  </a:cxn>
                  <a:cxn ang="0">
                    <a:pos x="305" y="312"/>
                  </a:cxn>
                  <a:cxn ang="0">
                    <a:pos x="291" y="274"/>
                  </a:cxn>
                  <a:cxn ang="0">
                    <a:pos x="271" y="237"/>
                  </a:cxn>
                  <a:cxn ang="0">
                    <a:pos x="258" y="207"/>
                  </a:cxn>
                  <a:cxn ang="0">
                    <a:pos x="205" y="179"/>
                  </a:cxn>
                  <a:cxn ang="0">
                    <a:pos x="126" y="132"/>
                  </a:cxn>
                  <a:cxn ang="0">
                    <a:pos x="106" y="132"/>
                  </a:cxn>
                  <a:cxn ang="0">
                    <a:pos x="92" y="142"/>
                  </a:cxn>
                  <a:cxn ang="0">
                    <a:pos x="85" y="170"/>
                  </a:cxn>
                </a:cxnLst>
                <a:rect l="0" t="0" r="r" b="b"/>
                <a:pathLst>
                  <a:path w="505" h="569">
                    <a:moveTo>
                      <a:pt x="46" y="179"/>
                    </a:moveTo>
                    <a:lnTo>
                      <a:pt x="46" y="179"/>
                    </a:lnTo>
                    <a:lnTo>
                      <a:pt x="46" y="170"/>
                    </a:lnTo>
                    <a:lnTo>
                      <a:pt x="46" y="161"/>
                    </a:lnTo>
                    <a:lnTo>
                      <a:pt x="39" y="161"/>
                    </a:lnTo>
                    <a:lnTo>
                      <a:pt x="39" y="151"/>
                    </a:lnTo>
                    <a:lnTo>
                      <a:pt x="39" y="142"/>
                    </a:lnTo>
                    <a:lnTo>
                      <a:pt x="33" y="142"/>
                    </a:lnTo>
                    <a:lnTo>
                      <a:pt x="33" y="132"/>
                    </a:lnTo>
                    <a:lnTo>
                      <a:pt x="26" y="132"/>
                    </a:lnTo>
                    <a:lnTo>
                      <a:pt x="20" y="122"/>
                    </a:lnTo>
                    <a:lnTo>
                      <a:pt x="13" y="122"/>
                    </a:lnTo>
                    <a:lnTo>
                      <a:pt x="6" y="113"/>
                    </a:lnTo>
                    <a:lnTo>
                      <a:pt x="6" y="104"/>
                    </a:lnTo>
                    <a:lnTo>
                      <a:pt x="0" y="104"/>
                    </a:lnTo>
                    <a:lnTo>
                      <a:pt x="0" y="94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6" y="56"/>
                    </a:lnTo>
                    <a:lnTo>
                      <a:pt x="6" y="47"/>
                    </a:lnTo>
                    <a:lnTo>
                      <a:pt x="13" y="38"/>
                    </a:lnTo>
                    <a:lnTo>
                      <a:pt x="20" y="28"/>
                    </a:lnTo>
                    <a:lnTo>
                      <a:pt x="20" y="18"/>
                    </a:lnTo>
                    <a:lnTo>
                      <a:pt x="26" y="18"/>
                    </a:lnTo>
                    <a:lnTo>
                      <a:pt x="33" y="9"/>
                    </a:lnTo>
                    <a:lnTo>
                      <a:pt x="39" y="9"/>
                    </a:lnTo>
                    <a:lnTo>
                      <a:pt x="46" y="9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5" y="9"/>
                    </a:lnTo>
                    <a:lnTo>
                      <a:pt x="99" y="9"/>
                    </a:lnTo>
                    <a:lnTo>
                      <a:pt x="113" y="9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39" y="18"/>
                    </a:lnTo>
                    <a:lnTo>
                      <a:pt x="145" y="18"/>
                    </a:lnTo>
                    <a:lnTo>
                      <a:pt x="152" y="9"/>
                    </a:lnTo>
                    <a:lnTo>
                      <a:pt x="159" y="18"/>
                    </a:lnTo>
                    <a:lnTo>
                      <a:pt x="165" y="18"/>
                    </a:lnTo>
                    <a:lnTo>
                      <a:pt x="172" y="18"/>
                    </a:lnTo>
                    <a:lnTo>
                      <a:pt x="178" y="28"/>
                    </a:lnTo>
                    <a:lnTo>
                      <a:pt x="185" y="28"/>
                    </a:lnTo>
                    <a:lnTo>
                      <a:pt x="192" y="38"/>
                    </a:lnTo>
                    <a:lnTo>
                      <a:pt x="198" y="47"/>
                    </a:lnTo>
                    <a:lnTo>
                      <a:pt x="205" y="47"/>
                    </a:lnTo>
                    <a:lnTo>
                      <a:pt x="219" y="56"/>
                    </a:lnTo>
                    <a:lnTo>
                      <a:pt x="225" y="66"/>
                    </a:lnTo>
                    <a:lnTo>
                      <a:pt x="225" y="76"/>
                    </a:lnTo>
                    <a:lnTo>
                      <a:pt x="232" y="76"/>
                    </a:lnTo>
                    <a:lnTo>
                      <a:pt x="232" y="84"/>
                    </a:lnTo>
                    <a:lnTo>
                      <a:pt x="238" y="94"/>
                    </a:lnTo>
                    <a:lnTo>
                      <a:pt x="238" y="104"/>
                    </a:lnTo>
                    <a:lnTo>
                      <a:pt x="245" y="113"/>
                    </a:lnTo>
                    <a:lnTo>
                      <a:pt x="245" y="122"/>
                    </a:lnTo>
                    <a:lnTo>
                      <a:pt x="252" y="122"/>
                    </a:lnTo>
                    <a:lnTo>
                      <a:pt x="258" y="132"/>
                    </a:lnTo>
                    <a:lnTo>
                      <a:pt x="258" y="142"/>
                    </a:lnTo>
                    <a:lnTo>
                      <a:pt x="265" y="151"/>
                    </a:lnTo>
                    <a:lnTo>
                      <a:pt x="271" y="151"/>
                    </a:lnTo>
                    <a:lnTo>
                      <a:pt x="278" y="151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91" y="161"/>
                    </a:lnTo>
                    <a:lnTo>
                      <a:pt x="298" y="170"/>
                    </a:lnTo>
                    <a:lnTo>
                      <a:pt x="312" y="179"/>
                    </a:lnTo>
                    <a:lnTo>
                      <a:pt x="318" y="179"/>
                    </a:lnTo>
                    <a:lnTo>
                      <a:pt x="325" y="189"/>
                    </a:lnTo>
                    <a:lnTo>
                      <a:pt x="331" y="199"/>
                    </a:lnTo>
                    <a:lnTo>
                      <a:pt x="338" y="207"/>
                    </a:lnTo>
                    <a:lnTo>
                      <a:pt x="344" y="217"/>
                    </a:lnTo>
                    <a:lnTo>
                      <a:pt x="351" y="227"/>
                    </a:lnTo>
                    <a:lnTo>
                      <a:pt x="351" y="237"/>
                    </a:lnTo>
                    <a:lnTo>
                      <a:pt x="358" y="245"/>
                    </a:lnTo>
                    <a:lnTo>
                      <a:pt x="364" y="255"/>
                    </a:lnTo>
                    <a:lnTo>
                      <a:pt x="364" y="265"/>
                    </a:lnTo>
                    <a:lnTo>
                      <a:pt x="371" y="274"/>
                    </a:lnTo>
                    <a:lnTo>
                      <a:pt x="371" y="284"/>
                    </a:lnTo>
                    <a:lnTo>
                      <a:pt x="377" y="302"/>
                    </a:lnTo>
                    <a:lnTo>
                      <a:pt x="377" y="312"/>
                    </a:lnTo>
                    <a:lnTo>
                      <a:pt x="384" y="322"/>
                    </a:lnTo>
                    <a:lnTo>
                      <a:pt x="384" y="340"/>
                    </a:lnTo>
                    <a:lnTo>
                      <a:pt x="384" y="360"/>
                    </a:lnTo>
                    <a:lnTo>
                      <a:pt x="390" y="360"/>
                    </a:lnTo>
                    <a:lnTo>
                      <a:pt x="390" y="368"/>
                    </a:lnTo>
                    <a:lnTo>
                      <a:pt x="397" y="378"/>
                    </a:lnTo>
                    <a:lnTo>
                      <a:pt x="397" y="388"/>
                    </a:lnTo>
                    <a:lnTo>
                      <a:pt x="404" y="388"/>
                    </a:lnTo>
                    <a:lnTo>
                      <a:pt x="404" y="397"/>
                    </a:lnTo>
                    <a:lnTo>
                      <a:pt x="411" y="397"/>
                    </a:lnTo>
                    <a:lnTo>
                      <a:pt x="418" y="406"/>
                    </a:lnTo>
                    <a:lnTo>
                      <a:pt x="424" y="416"/>
                    </a:lnTo>
                    <a:lnTo>
                      <a:pt x="431" y="416"/>
                    </a:lnTo>
                    <a:lnTo>
                      <a:pt x="444" y="435"/>
                    </a:lnTo>
                    <a:lnTo>
                      <a:pt x="457" y="445"/>
                    </a:lnTo>
                    <a:lnTo>
                      <a:pt x="464" y="463"/>
                    </a:lnTo>
                    <a:lnTo>
                      <a:pt x="470" y="473"/>
                    </a:lnTo>
                    <a:lnTo>
                      <a:pt x="477" y="483"/>
                    </a:lnTo>
                    <a:lnTo>
                      <a:pt x="483" y="491"/>
                    </a:lnTo>
                    <a:lnTo>
                      <a:pt x="490" y="511"/>
                    </a:lnTo>
                    <a:lnTo>
                      <a:pt x="497" y="521"/>
                    </a:lnTo>
                    <a:lnTo>
                      <a:pt x="497" y="529"/>
                    </a:lnTo>
                    <a:lnTo>
                      <a:pt x="497" y="539"/>
                    </a:lnTo>
                    <a:lnTo>
                      <a:pt x="504" y="549"/>
                    </a:lnTo>
                    <a:lnTo>
                      <a:pt x="504" y="558"/>
                    </a:lnTo>
                    <a:lnTo>
                      <a:pt x="504" y="568"/>
                    </a:lnTo>
                    <a:lnTo>
                      <a:pt x="497" y="568"/>
                    </a:lnTo>
                    <a:lnTo>
                      <a:pt x="497" y="558"/>
                    </a:lnTo>
                    <a:lnTo>
                      <a:pt x="490" y="549"/>
                    </a:lnTo>
                    <a:lnTo>
                      <a:pt x="490" y="539"/>
                    </a:lnTo>
                    <a:lnTo>
                      <a:pt x="483" y="539"/>
                    </a:lnTo>
                    <a:lnTo>
                      <a:pt x="477" y="529"/>
                    </a:lnTo>
                    <a:lnTo>
                      <a:pt x="477" y="521"/>
                    </a:lnTo>
                    <a:lnTo>
                      <a:pt x="470" y="511"/>
                    </a:lnTo>
                    <a:lnTo>
                      <a:pt x="464" y="501"/>
                    </a:lnTo>
                    <a:lnTo>
                      <a:pt x="457" y="501"/>
                    </a:lnTo>
                    <a:lnTo>
                      <a:pt x="450" y="491"/>
                    </a:lnTo>
                    <a:lnTo>
                      <a:pt x="444" y="491"/>
                    </a:lnTo>
                    <a:lnTo>
                      <a:pt x="431" y="483"/>
                    </a:lnTo>
                    <a:lnTo>
                      <a:pt x="424" y="483"/>
                    </a:lnTo>
                    <a:lnTo>
                      <a:pt x="411" y="473"/>
                    </a:lnTo>
                    <a:lnTo>
                      <a:pt x="397" y="454"/>
                    </a:lnTo>
                    <a:lnTo>
                      <a:pt x="390" y="454"/>
                    </a:lnTo>
                    <a:lnTo>
                      <a:pt x="384" y="445"/>
                    </a:lnTo>
                    <a:lnTo>
                      <a:pt x="377" y="435"/>
                    </a:lnTo>
                    <a:lnTo>
                      <a:pt x="371" y="426"/>
                    </a:lnTo>
                    <a:lnTo>
                      <a:pt x="364" y="416"/>
                    </a:lnTo>
                    <a:lnTo>
                      <a:pt x="364" y="406"/>
                    </a:lnTo>
                    <a:lnTo>
                      <a:pt x="358" y="397"/>
                    </a:lnTo>
                    <a:lnTo>
                      <a:pt x="358" y="388"/>
                    </a:lnTo>
                    <a:lnTo>
                      <a:pt x="351" y="388"/>
                    </a:lnTo>
                    <a:lnTo>
                      <a:pt x="344" y="378"/>
                    </a:lnTo>
                    <a:lnTo>
                      <a:pt x="338" y="378"/>
                    </a:lnTo>
                    <a:lnTo>
                      <a:pt x="331" y="368"/>
                    </a:lnTo>
                    <a:lnTo>
                      <a:pt x="325" y="368"/>
                    </a:lnTo>
                    <a:lnTo>
                      <a:pt x="325" y="360"/>
                    </a:lnTo>
                    <a:lnTo>
                      <a:pt x="318" y="360"/>
                    </a:lnTo>
                    <a:lnTo>
                      <a:pt x="318" y="350"/>
                    </a:lnTo>
                    <a:lnTo>
                      <a:pt x="312" y="340"/>
                    </a:lnTo>
                    <a:lnTo>
                      <a:pt x="312" y="331"/>
                    </a:lnTo>
                    <a:lnTo>
                      <a:pt x="305" y="322"/>
                    </a:lnTo>
                    <a:lnTo>
                      <a:pt x="305" y="312"/>
                    </a:lnTo>
                    <a:lnTo>
                      <a:pt x="298" y="302"/>
                    </a:lnTo>
                    <a:lnTo>
                      <a:pt x="298" y="293"/>
                    </a:lnTo>
                    <a:lnTo>
                      <a:pt x="291" y="274"/>
                    </a:lnTo>
                    <a:lnTo>
                      <a:pt x="284" y="265"/>
                    </a:lnTo>
                    <a:lnTo>
                      <a:pt x="278" y="245"/>
                    </a:lnTo>
                    <a:lnTo>
                      <a:pt x="271" y="237"/>
                    </a:lnTo>
                    <a:lnTo>
                      <a:pt x="265" y="227"/>
                    </a:lnTo>
                    <a:lnTo>
                      <a:pt x="265" y="217"/>
                    </a:lnTo>
                    <a:lnTo>
                      <a:pt x="258" y="207"/>
                    </a:lnTo>
                    <a:lnTo>
                      <a:pt x="252" y="207"/>
                    </a:lnTo>
                    <a:lnTo>
                      <a:pt x="245" y="199"/>
                    </a:lnTo>
                    <a:lnTo>
                      <a:pt x="205" y="179"/>
                    </a:lnTo>
                    <a:lnTo>
                      <a:pt x="172" y="151"/>
                    </a:lnTo>
                    <a:lnTo>
                      <a:pt x="132" y="132"/>
                    </a:lnTo>
                    <a:lnTo>
                      <a:pt x="126" y="132"/>
                    </a:lnTo>
                    <a:lnTo>
                      <a:pt x="119" y="132"/>
                    </a:lnTo>
                    <a:lnTo>
                      <a:pt x="113" y="132"/>
                    </a:lnTo>
                    <a:lnTo>
                      <a:pt x="106" y="132"/>
                    </a:lnTo>
                    <a:lnTo>
                      <a:pt x="99" y="132"/>
                    </a:lnTo>
                    <a:lnTo>
                      <a:pt x="99" y="142"/>
                    </a:lnTo>
                    <a:lnTo>
                      <a:pt x="92" y="142"/>
                    </a:lnTo>
                    <a:lnTo>
                      <a:pt x="85" y="151"/>
                    </a:lnTo>
                    <a:lnTo>
                      <a:pt x="85" y="161"/>
                    </a:lnTo>
                    <a:lnTo>
                      <a:pt x="85" y="170"/>
                    </a:lnTo>
                    <a:lnTo>
                      <a:pt x="85" y="189"/>
                    </a:lnTo>
                    <a:lnTo>
                      <a:pt x="46" y="179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9" name="Freeform 571"/>
              <p:cNvSpPr>
                <a:spLocks/>
              </p:cNvSpPr>
              <p:nvPr/>
            </p:nvSpPr>
            <p:spPr bwMode="auto">
              <a:xfrm>
                <a:off x="1183" y="2328"/>
                <a:ext cx="45" cy="12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12"/>
                  </a:cxn>
                  <a:cxn ang="0">
                    <a:pos x="6" y="1212"/>
                  </a:cxn>
                  <a:cxn ang="0">
                    <a:pos x="12" y="1222"/>
                  </a:cxn>
                  <a:cxn ang="0">
                    <a:pos x="12" y="1232"/>
                  </a:cxn>
                  <a:cxn ang="0">
                    <a:pos x="19" y="1232"/>
                  </a:cxn>
                  <a:cxn ang="0">
                    <a:pos x="25" y="1232"/>
                  </a:cxn>
                  <a:cxn ang="0">
                    <a:pos x="30" y="1232"/>
                  </a:cxn>
                  <a:cxn ang="0">
                    <a:pos x="37" y="1232"/>
                  </a:cxn>
                  <a:cxn ang="0">
                    <a:pos x="43" y="1222"/>
                  </a:cxn>
                  <a:cxn ang="0">
                    <a:pos x="43" y="1212"/>
                  </a:cxn>
                  <a:cxn ang="0">
                    <a:pos x="50" y="1203"/>
                  </a:cxn>
                  <a:cxn ang="0">
                    <a:pos x="43" y="19"/>
                  </a:cxn>
                  <a:cxn ang="0">
                    <a:pos x="0" y="0"/>
                  </a:cxn>
                </a:cxnLst>
                <a:rect l="0" t="0" r="r" b="b"/>
                <a:pathLst>
                  <a:path w="51" h="1233">
                    <a:moveTo>
                      <a:pt x="0" y="0"/>
                    </a:moveTo>
                    <a:lnTo>
                      <a:pt x="0" y="0"/>
                    </a:lnTo>
                    <a:lnTo>
                      <a:pt x="0" y="1212"/>
                    </a:lnTo>
                    <a:lnTo>
                      <a:pt x="6" y="1212"/>
                    </a:lnTo>
                    <a:lnTo>
                      <a:pt x="12" y="1222"/>
                    </a:lnTo>
                    <a:lnTo>
                      <a:pt x="12" y="1232"/>
                    </a:lnTo>
                    <a:lnTo>
                      <a:pt x="19" y="1232"/>
                    </a:lnTo>
                    <a:lnTo>
                      <a:pt x="25" y="1232"/>
                    </a:lnTo>
                    <a:lnTo>
                      <a:pt x="30" y="1232"/>
                    </a:lnTo>
                    <a:lnTo>
                      <a:pt x="37" y="1232"/>
                    </a:lnTo>
                    <a:lnTo>
                      <a:pt x="43" y="1222"/>
                    </a:lnTo>
                    <a:lnTo>
                      <a:pt x="43" y="1212"/>
                    </a:lnTo>
                    <a:lnTo>
                      <a:pt x="50" y="1203"/>
                    </a:lnTo>
                    <a:lnTo>
                      <a:pt x="4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70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0" name="Freeform 572"/>
              <p:cNvSpPr>
                <a:spLocks/>
              </p:cNvSpPr>
              <p:nvPr/>
            </p:nvSpPr>
            <p:spPr bwMode="auto">
              <a:xfrm>
                <a:off x="1196" y="1858"/>
                <a:ext cx="126" cy="183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6" y="172"/>
                  </a:cxn>
                  <a:cxn ang="0">
                    <a:pos x="6" y="162"/>
                  </a:cxn>
                  <a:cxn ang="0">
                    <a:pos x="13" y="162"/>
                  </a:cxn>
                  <a:cxn ang="0">
                    <a:pos x="13" y="153"/>
                  </a:cxn>
                  <a:cxn ang="0">
                    <a:pos x="20" y="143"/>
                  </a:cxn>
                  <a:cxn ang="0">
                    <a:pos x="27" y="134"/>
                  </a:cxn>
                  <a:cxn ang="0">
                    <a:pos x="33" y="134"/>
                  </a:cxn>
                  <a:cxn ang="0">
                    <a:pos x="40" y="124"/>
                  </a:cxn>
                  <a:cxn ang="0">
                    <a:pos x="80" y="76"/>
                  </a:cxn>
                  <a:cxn ang="0">
                    <a:pos x="87" y="66"/>
                  </a:cxn>
                  <a:cxn ang="0">
                    <a:pos x="93" y="47"/>
                  </a:cxn>
                  <a:cxn ang="0">
                    <a:pos x="100" y="38"/>
                  </a:cxn>
                  <a:cxn ang="0">
                    <a:pos x="113" y="28"/>
                  </a:cxn>
                  <a:cxn ang="0">
                    <a:pos x="120" y="19"/>
                  </a:cxn>
                  <a:cxn ang="0">
                    <a:pos x="127" y="19"/>
                  </a:cxn>
                  <a:cxn ang="0">
                    <a:pos x="127" y="9"/>
                  </a:cxn>
                  <a:cxn ang="0">
                    <a:pos x="134" y="9"/>
                  </a:cxn>
                  <a:cxn ang="0">
                    <a:pos x="134" y="0"/>
                  </a:cxn>
                  <a:cxn ang="0">
                    <a:pos x="141" y="0"/>
                  </a:cxn>
                </a:cxnLst>
                <a:rect l="0" t="0" r="r" b="b"/>
                <a:pathLst>
                  <a:path w="142" h="183">
                    <a:moveTo>
                      <a:pt x="0" y="182"/>
                    </a:moveTo>
                    <a:lnTo>
                      <a:pt x="6" y="172"/>
                    </a:lnTo>
                    <a:lnTo>
                      <a:pt x="6" y="162"/>
                    </a:lnTo>
                    <a:lnTo>
                      <a:pt x="13" y="162"/>
                    </a:lnTo>
                    <a:lnTo>
                      <a:pt x="13" y="153"/>
                    </a:lnTo>
                    <a:lnTo>
                      <a:pt x="20" y="143"/>
                    </a:lnTo>
                    <a:lnTo>
                      <a:pt x="27" y="134"/>
                    </a:lnTo>
                    <a:lnTo>
                      <a:pt x="33" y="134"/>
                    </a:lnTo>
                    <a:lnTo>
                      <a:pt x="40" y="124"/>
                    </a:lnTo>
                    <a:lnTo>
                      <a:pt x="80" y="76"/>
                    </a:lnTo>
                    <a:lnTo>
                      <a:pt x="87" y="66"/>
                    </a:lnTo>
                    <a:lnTo>
                      <a:pt x="93" y="47"/>
                    </a:lnTo>
                    <a:lnTo>
                      <a:pt x="100" y="38"/>
                    </a:lnTo>
                    <a:lnTo>
                      <a:pt x="113" y="28"/>
                    </a:lnTo>
                    <a:lnTo>
                      <a:pt x="120" y="19"/>
                    </a:lnTo>
                    <a:lnTo>
                      <a:pt x="127" y="19"/>
                    </a:lnTo>
                    <a:lnTo>
                      <a:pt x="127" y="9"/>
                    </a:lnTo>
                    <a:lnTo>
                      <a:pt x="134" y="9"/>
                    </a:lnTo>
                    <a:lnTo>
                      <a:pt x="134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1" name="Freeform 573"/>
              <p:cNvSpPr>
                <a:spLocks/>
              </p:cNvSpPr>
              <p:nvPr/>
            </p:nvSpPr>
            <p:spPr bwMode="auto">
              <a:xfrm>
                <a:off x="1220" y="1562"/>
                <a:ext cx="60" cy="115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0" y="104"/>
                  </a:cxn>
                  <a:cxn ang="0">
                    <a:pos x="0" y="94"/>
                  </a:cxn>
                  <a:cxn ang="0">
                    <a:pos x="0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13" y="57"/>
                  </a:cxn>
                  <a:cxn ang="0">
                    <a:pos x="19" y="47"/>
                  </a:cxn>
                  <a:cxn ang="0">
                    <a:pos x="26" y="47"/>
                  </a:cxn>
                  <a:cxn ang="0">
                    <a:pos x="46" y="19"/>
                  </a:cxn>
                  <a:cxn ang="0">
                    <a:pos x="66" y="0"/>
                  </a:cxn>
                </a:cxnLst>
                <a:rect l="0" t="0" r="r" b="b"/>
                <a:pathLst>
                  <a:path w="67" h="115">
                    <a:moveTo>
                      <a:pt x="0" y="114"/>
                    </a:moveTo>
                    <a:lnTo>
                      <a:pt x="0" y="104"/>
                    </a:lnTo>
                    <a:lnTo>
                      <a:pt x="0" y="94"/>
                    </a:lnTo>
                    <a:lnTo>
                      <a:pt x="0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13" y="57"/>
                    </a:lnTo>
                    <a:lnTo>
                      <a:pt x="19" y="47"/>
                    </a:lnTo>
                    <a:lnTo>
                      <a:pt x="26" y="47"/>
                    </a:lnTo>
                    <a:lnTo>
                      <a:pt x="46" y="19"/>
                    </a:lnTo>
                    <a:lnTo>
                      <a:pt x="6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2" name="Freeform 574"/>
              <p:cNvSpPr>
                <a:spLocks/>
              </p:cNvSpPr>
              <p:nvPr/>
            </p:nvSpPr>
            <p:spPr bwMode="auto">
              <a:xfrm>
                <a:off x="1308" y="1812"/>
                <a:ext cx="24" cy="14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6" y="144"/>
                  </a:cxn>
                  <a:cxn ang="0">
                    <a:pos x="6" y="134"/>
                  </a:cxn>
                  <a:cxn ang="0">
                    <a:pos x="13" y="134"/>
                  </a:cxn>
                  <a:cxn ang="0">
                    <a:pos x="13" y="124"/>
                  </a:cxn>
                  <a:cxn ang="0">
                    <a:pos x="13" y="115"/>
                  </a:cxn>
                  <a:cxn ang="0">
                    <a:pos x="20" y="115"/>
                  </a:cxn>
                  <a:cxn ang="0">
                    <a:pos x="20" y="105"/>
                  </a:cxn>
                  <a:cxn ang="0">
                    <a:pos x="20" y="95"/>
                  </a:cxn>
                  <a:cxn ang="0">
                    <a:pos x="20" y="86"/>
                  </a:cxn>
                  <a:cxn ang="0">
                    <a:pos x="20" y="76"/>
                  </a:cxn>
                  <a:cxn ang="0">
                    <a:pos x="20" y="67"/>
                  </a:cxn>
                  <a:cxn ang="0">
                    <a:pos x="20" y="57"/>
                  </a:cxn>
                  <a:cxn ang="0">
                    <a:pos x="20" y="38"/>
                  </a:cxn>
                  <a:cxn ang="0">
                    <a:pos x="20" y="28"/>
                  </a:cxn>
                  <a:cxn ang="0">
                    <a:pos x="20" y="9"/>
                  </a:cxn>
                  <a:cxn ang="0">
                    <a:pos x="27" y="0"/>
                  </a:cxn>
                </a:cxnLst>
                <a:rect l="0" t="0" r="r" b="b"/>
                <a:pathLst>
                  <a:path w="28" h="145">
                    <a:moveTo>
                      <a:pt x="0" y="144"/>
                    </a:moveTo>
                    <a:lnTo>
                      <a:pt x="6" y="144"/>
                    </a:lnTo>
                    <a:lnTo>
                      <a:pt x="6" y="134"/>
                    </a:lnTo>
                    <a:lnTo>
                      <a:pt x="13" y="134"/>
                    </a:lnTo>
                    <a:lnTo>
                      <a:pt x="13" y="124"/>
                    </a:lnTo>
                    <a:lnTo>
                      <a:pt x="13" y="115"/>
                    </a:lnTo>
                    <a:lnTo>
                      <a:pt x="20" y="115"/>
                    </a:lnTo>
                    <a:lnTo>
                      <a:pt x="20" y="105"/>
                    </a:lnTo>
                    <a:lnTo>
                      <a:pt x="20" y="95"/>
                    </a:lnTo>
                    <a:lnTo>
                      <a:pt x="20" y="86"/>
                    </a:lnTo>
                    <a:lnTo>
                      <a:pt x="20" y="76"/>
                    </a:lnTo>
                    <a:lnTo>
                      <a:pt x="20" y="67"/>
                    </a:lnTo>
                    <a:lnTo>
                      <a:pt x="20" y="57"/>
                    </a:lnTo>
                    <a:lnTo>
                      <a:pt x="20" y="38"/>
                    </a:lnTo>
                    <a:lnTo>
                      <a:pt x="20" y="28"/>
                    </a:lnTo>
                    <a:lnTo>
                      <a:pt x="20" y="9"/>
                    </a:lnTo>
                    <a:lnTo>
                      <a:pt x="27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3" name="Freeform 575"/>
              <p:cNvSpPr>
                <a:spLocks/>
              </p:cNvSpPr>
              <p:nvPr/>
            </p:nvSpPr>
            <p:spPr bwMode="auto">
              <a:xfrm>
                <a:off x="1387" y="1849"/>
                <a:ext cx="143" cy="34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9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28"/>
                  </a:cxn>
                  <a:cxn ang="0">
                    <a:pos x="46" y="38"/>
                  </a:cxn>
                  <a:cxn ang="0">
                    <a:pos x="46" y="47"/>
                  </a:cxn>
                  <a:cxn ang="0">
                    <a:pos x="46" y="57"/>
                  </a:cxn>
                  <a:cxn ang="0">
                    <a:pos x="53" y="66"/>
                  </a:cxn>
                  <a:cxn ang="0">
                    <a:pos x="60" y="76"/>
                  </a:cxn>
                  <a:cxn ang="0">
                    <a:pos x="73" y="95"/>
                  </a:cxn>
                  <a:cxn ang="0">
                    <a:pos x="80" y="114"/>
                  </a:cxn>
                  <a:cxn ang="0">
                    <a:pos x="86" y="133"/>
                  </a:cxn>
                  <a:cxn ang="0">
                    <a:pos x="93" y="152"/>
                  </a:cxn>
                  <a:cxn ang="0">
                    <a:pos x="99" y="162"/>
                  </a:cxn>
                  <a:cxn ang="0">
                    <a:pos x="99" y="172"/>
                  </a:cxn>
                  <a:cxn ang="0">
                    <a:pos x="106" y="181"/>
                  </a:cxn>
                  <a:cxn ang="0">
                    <a:pos x="106" y="191"/>
                  </a:cxn>
                  <a:cxn ang="0">
                    <a:pos x="106" y="210"/>
                  </a:cxn>
                  <a:cxn ang="0">
                    <a:pos x="113" y="219"/>
                  </a:cxn>
                  <a:cxn ang="0">
                    <a:pos x="113" y="229"/>
                  </a:cxn>
                  <a:cxn ang="0">
                    <a:pos x="119" y="248"/>
                  </a:cxn>
                  <a:cxn ang="0">
                    <a:pos x="119" y="267"/>
                  </a:cxn>
                  <a:cxn ang="0">
                    <a:pos x="126" y="277"/>
                  </a:cxn>
                  <a:cxn ang="0">
                    <a:pos x="126" y="286"/>
                  </a:cxn>
                  <a:cxn ang="0">
                    <a:pos x="133" y="296"/>
                  </a:cxn>
                  <a:cxn ang="0">
                    <a:pos x="139" y="305"/>
                  </a:cxn>
                  <a:cxn ang="0">
                    <a:pos x="139" y="315"/>
                  </a:cxn>
                  <a:cxn ang="0">
                    <a:pos x="146" y="324"/>
                  </a:cxn>
                  <a:cxn ang="0">
                    <a:pos x="153" y="334"/>
                  </a:cxn>
                  <a:cxn ang="0">
                    <a:pos x="160" y="344"/>
                  </a:cxn>
                </a:cxnLst>
                <a:rect l="0" t="0" r="r" b="b"/>
                <a:pathLst>
                  <a:path w="161" h="345">
                    <a:moveTo>
                      <a:pt x="0" y="9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9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28"/>
                    </a:lnTo>
                    <a:lnTo>
                      <a:pt x="46" y="38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53" y="66"/>
                    </a:lnTo>
                    <a:lnTo>
                      <a:pt x="60" y="76"/>
                    </a:lnTo>
                    <a:lnTo>
                      <a:pt x="73" y="95"/>
                    </a:lnTo>
                    <a:lnTo>
                      <a:pt x="80" y="114"/>
                    </a:lnTo>
                    <a:lnTo>
                      <a:pt x="86" y="133"/>
                    </a:lnTo>
                    <a:lnTo>
                      <a:pt x="93" y="152"/>
                    </a:lnTo>
                    <a:lnTo>
                      <a:pt x="99" y="162"/>
                    </a:lnTo>
                    <a:lnTo>
                      <a:pt x="99" y="172"/>
                    </a:lnTo>
                    <a:lnTo>
                      <a:pt x="106" y="181"/>
                    </a:lnTo>
                    <a:lnTo>
                      <a:pt x="106" y="191"/>
                    </a:lnTo>
                    <a:lnTo>
                      <a:pt x="106" y="210"/>
                    </a:lnTo>
                    <a:lnTo>
                      <a:pt x="113" y="219"/>
                    </a:lnTo>
                    <a:lnTo>
                      <a:pt x="113" y="229"/>
                    </a:lnTo>
                    <a:lnTo>
                      <a:pt x="119" y="248"/>
                    </a:lnTo>
                    <a:lnTo>
                      <a:pt x="119" y="267"/>
                    </a:lnTo>
                    <a:lnTo>
                      <a:pt x="126" y="277"/>
                    </a:lnTo>
                    <a:lnTo>
                      <a:pt x="126" y="286"/>
                    </a:lnTo>
                    <a:lnTo>
                      <a:pt x="133" y="296"/>
                    </a:lnTo>
                    <a:lnTo>
                      <a:pt x="139" y="305"/>
                    </a:lnTo>
                    <a:lnTo>
                      <a:pt x="139" y="315"/>
                    </a:lnTo>
                    <a:lnTo>
                      <a:pt x="146" y="324"/>
                    </a:lnTo>
                    <a:lnTo>
                      <a:pt x="153" y="334"/>
                    </a:lnTo>
                    <a:lnTo>
                      <a:pt x="160" y="344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4" name="Freeform 576"/>
              <p:cNvSpPr>
                <a:spLocks/>
              </p:cNvSpPr>
              <p:nvPr/>
            </p:nvSpPr>
            <p:spPr bwMode="auto">
              <a:xfrm>
                <a:off x="1190" y="3090"/>
                <a:ext cx="78" cy="316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86" y="0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28"/>
                  </a:cxn>
                  <a:cxn ang="0">
                    <a:pos x="66" y="57"/>
                  </a:cxn>
                  <a:cxn ang="0">
                    <a:pos x="59" y="66"/>
                  </a:cxn>
                  <a:cxn ang="0">
                    <a:pos x="53" y="85"/>
                  </a:cxn>
                  <a:cxn ang="0">
                    <a:pos x="46" y="9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6" y="133"/>
                  </a:cxn>
                  <a:cxn ang="0">
                    <a:pos x="19" y="143"/>
                  </a:cxn>
                  <a:cxn ang="0">
                    <a:pos x="12" y="152"/>
                  </a:cxn>
                  <a:cxn ang="0">
                    <a:pos x="0" y="171"/>
                  </a:cxn>
                  <a:cxn ang="0">
                    <a:pos x="0" y="286"/>
                  </a:cxn>
                  <a:cxn ang="0">
                    <a:pos x="0" y="295"/>
                  </a:cxn>
                  <a:cxn ang="0">
                    <a:pos x="6" y="305"/>
                  </a:cxn>
                  <a:cxn ang="0">
                    <a:pos x="12" y="305"/>
                  </a:cxn>
                  <a:cxn ang="0">
                    <a:pos x="19" y="315"/>
                  </a:cxn>
                  <a:cxn ang="0">
                    <a:pos x="26" y="315"/>
                  </a:cxn>
                  <a:cxn ang="0">
                    <a:pos x="32" y="305"/>
                  </a:cxn>
                  <a:cxn ang="0">
                    <a:pos x="39" y="305"/>
                  </a:cxn>
                  <a:cxn ang="0">
                    <a:pos x="39" y="295"/>
                  </a:cxn>
                  <a:cxn ang="0">
                    <a:pos x="46" y="286"/>
                  </a:cxn>
                  <a:cxn ang="0">
                    <a:pos x="46" y="152"/>
                  </a:cxn>
                  <a:cxn ang="0">
                    <a:pos x="46" y="143"/>
                  </a:cxn>
                  <a:cxn ang="0">
                    <a:pos x="53" y="143"/>
                  </a:cxn>
                  <a:cxn ang="0">
                    <a:pos x="53" y="133"/>
                  </a:cxn>
                  <a:cxn ang="0">
                    <a:pos x="59" y="133"/>
                  </a:cxn>
                  <a:cxn ang="0">
                    <a:pos x="66" y="123"/>
                  </a:cxn>
                  <a:cxn ang="0">
                    <a:pos x="66" y="114"/>
                  </a:cxn>
                  <a:cxn ang="0">
                    <a:pos x="73" y="114"/>
                  </a:cxn>
                  <a:cxn ang="0">
                    <a:pos x="73" y="105"/>
                  </a:cxn>
                  <a:cxn ang="0">
                    <a:pos x="79" y="95"/>
                  </a:cxn>
                  <a:cxn ang="0">
                    <a:pos x="79" y="76"/>
                  </a:cxn>
                  <a:cxn ang="0">
                    <a:pos x="79" y="66"/>
                  </a:cxn>
                  <a:cxn ang="0">
                    <a:pos x="86" y="57"/>
                  </a:cxn>
                  <a:cxn ang="0">
                    <a:pos x="86" y="38"/>
                  </a:cxn>
                  <a:cxn ang="0">
                    <a:pos x="86" y="28"/>
                  </a:cxn>
                  <a:cxn ang="0">
                    <a:pos x="86" y="19"/>
                  </a:cxn>
                  <a:cxn ang="0">
                    <a:pos x="86" y="0"/>
                  </a:cxn>
                </a:cxnLst>
                <a:rect l="0" t="0" r="r" b="b"/>
                <a:pathLst>
                  <a:path w="87" h="316">
                    <a:moveTo>
                      <a:pt x="86" y="0"/>
                    </a:moveTo>
                    <a:lnTo>
                      <a:pt x="86" y="0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28"/>
                    </a:lnTo>
                    <a:lnTo>
                      <a:pt x="66" y="57"/>
                    </a:lnTo>
                    <a:lnTo>
                      <a:pt x="59" y="66"/>
                    </a:lnTo>
                    <a:lnTo>
                      <a:pt x="53" y="85"/>
                    </a:lnTo>
                    <a:lnTo>
                      <a:pt x="46" y="9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6" y="133"/>
                    </a:lnTo>
                    <a:lnTo>
                      <a:pt x="19" y="143"/>
                    </a:lnTo>
                    <a:lnTo>
                      <a:pt x="12" y="152"/>
                    </a:lnTo>
                    <a:lnTo>
                      <a:pt x="0" y="171"/>
                    </a:lnTo>
                    <a:lnTo>
                      <a:pt x="0" y="286"/>
                    </a:lnTo>
                    <a:lnTo>
                      <a:pt x="0" y="295"/>
                    </a:lnTo>
                    <a:lnTo>
                      <a:pt x="6" y="305"/>
                    </a:lnTo>
                    <a:lnTo>
                      <a:pt x="12" y="305"/>
                    </a:lnTo>
                    <a:lnTo>
                      <a:pt x="19" y="315"/>
                    </a:lnTo>
                    <a:lnTo>
                      <a:pt x="26" y="315"/>
                    </a:lnTo>
                    <a:lnTo>
                      <a:pt x="32" y="305"/>
                    </a:lnTo>
                    <a:lnTo>
                      <a:pt x="39" y="305"/>
                    </a:lnTo>
                    <a:lnTo>
                      <a:pt x="39" y="295"/>
                    </a:lnTo>
                    <a:lnTo>
                      <a:pt x="46" y="286"/>
                    </a:lnTo>
                    <a:lnTo>
                      <a:pt x="46" y="152"/>
                    </a:lnTo>
                    <a:lnTo>
                      <a:pt x="46" y="143"/>
                    </a:lnTo>
                    <a:lnTo>
                      <a:pt x="53" y="143"/>
                    </a:lnTo>
                    <a:lnTo>
                      <a:pt x="53" y="133"/>
                    </a:lnTo>
                    <a:lnTo>
                      <a:pt x="59" y="133"/>
                    </a:lnTo>
                    <a:lnTo>
                      <a:pt x="66" y="123"/>
                    </a:lnTo>
                    <a:lnTo>
                      <a:pt x="66" y="114"/>
                    </a:lnTo>
                    <a:lnTo>
                      <a:pt x="73" y="114"/>
                    </a:lnTo>
                    <a:lnTo>
                      <a:pt x="73" y="105"/>
                    </a:lnTo>
                    <a:lnTo>
                      <a:pt x="79" y="95"/>
                    </a:lnTo>
                    <a:lnTo>
                      <a:pt x="79" y="76"/>
                    </a:lnTo>
                    <a:lnTo>
                      <a:pt x="79" y="66"/>
                    </a:lnTo>
                    <a:lnTo>
                      <a:pt x="86" y="57"/>
                    </a:lnTo>
                    <a:lnTo>
                      <a:pt x="86" y="38"/>
                    </a:lnTo>
                    <a:lnTo>
                      <a:pt x="86" y="28"/>
                    </a:lnTo>
                    <a:lnTo>
                      <a:pt x="86" y="19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007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5" name="Freeform 577"/>
              <p:cNvSpPr>
                <a:spLocks/>
              </p:cNvSpPr>
              <p:nvPr/>
            </p:nvSpPr>
            <p:spPr bwMode="auto">
              <a:xfrm>
                <a:off x="1205" y="3129"/>
                <a:ext cx="55" cy="96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7" y="85"/>
                  </a:cxn>
                  <a:cxn ang="0">
                    <a:pos x="13" y="75"/>
                  </a:cxn>
                  <a:cxn ang="0">
                    <a:pos x="27" y="66"/>
                  </a:cxn>
                  <a:cxn ang="0">
                    <a:pos x="33" y="47"/>
                  </a:cxn>
                  <a:cxn ang="0">
                    <a:pos x="40" y="47"/>
                  </a:cxn>
                  <a:cxn ang="0">
                    <a:pos x="47" y="37"/>
                  </a:cxn>
                  <a:cxn ang="0">
                    <a:pos x="53" y="19"/>
                  </a:cxn>
                  <a:cxn ang="0">
                    <a:pos x="53" y="9"/>
                  </a:cxn>
                  <a:cxn ang="0">
                    <a:pos x="61" y="0"/>
                  </a:cxn>
                </a:cxnLst>
                <a:rect l="0" t="0" r="r" b="b"/>
                <a:pathLst>
                  <a:path w="62" h="96">
                    <a:moveTo>
                      <a:pt x="0" y="95"/>
                    </a:moveTo>
                    <a:lnTo>
                      <a:pt x="7" y="85"/>
                    </a:lnTo>
                    <a:lnTo>
                      <a:pt x="13" y="75"/>
                    </a:lnTo>
                    <a:lnTo>
                      <a:pt x="27" y="66"/>
                    </a:lnTo>
                    <a:lnTo>
                      <a:pt x="33" y="47"/>
                    </a:lnTo>
                    <a:lnTo>
                      <a:pt x="40" y="47"/>
                    </a:lnTo>
                    <a:lnTo>
                      <a:pt x="47" y="37"/>
                    </a:lnTo>
                    <a:lnTo>
                      <a:pt x="53" y="19"/>
                    </a:lnTo>
                    <a:lnTo>
                      <a:pt x="53" y="9"/>
                    </a:lnTo>
                    <a:lnTo>
                      <a:pt x="61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6" name="Freeform 578"/>
              <p:cNvSpPr>
                <a:spLocks/>
              </p:cNvSpPr>
              <p:nvPr/>
            </p:nvSpPr>
            <p:spPr bwMode="auto">
              <a:xfrm>
                <a:off x="1022" y="1619"/>
                <a:ext cx="164" cy="80"/>
              </a:xfrm>
              <a:custGeom>
                <a:avLst/>
                <a:gdLst/>
                <a:ahLst/>
                <a:cxnLst>
                  <a:cxn ang="0">
                    <a:pos x="176" y="61"/>
                  </a:cxn>
                  <a:cxn ang="0">
                    <a:pos x="163" y="52"/>
                  </a:cxn>
                  <a:cxn ang="0">
                    <a:pos x="150" y="52"/>
                  </a:cxn>
                  <a:cxn ang="0">
                    <a:pos x="137" y="43"/>
                  </a:cxn>
                  <a:cxn ang="0">
                    <a:pos x="137" y="26"/>
                  </a:cxn>
                  <a:cxn ang="0">
                    <a:pos x="131" y="17"/>
                  </a:cxn>
                  <a:cxn ang="0">
                    <a:pos x="117" y="9"/>
                  </a:cxn>
                  <a:cxn ang="0">
                    <a:pos x="104" y="9"/>
                  </a:cxn>
                  <a:cxn ang="0">
                    <a:pos x="97" y="0"/>
                  </a:cxn>
                  <a:cxn ang="0">
                    <a:pos x="85" y="9"/>
                  </a:cxn>
                  <a:cxn ang="0">
                    <a:pos x="72" y="17"/>
                  </a:cxn>
                  <a:cxn ang="0">
                    <a:pos x="65" y="26"/>
                  </a:cxn>
                  <a:cxn ang="0">
                    <a:pos x="78" y="9"/>
                  </a:cxn>
                  <a:cxn ang="0">
                    <a:pos x="65" y="0"/>
                  </a:cxn>
                  <a:cxn ang="0">
                    <a:pos x="51" y="0"/>
                  </a:cxn>
                  <a:cxn ang="0">
                    <a:pos x="45" y="9"/>
                  </a:cxn>
                  <a:cxn ang="0">
                    <a:pos x="32" y="17"/>
                  </a:cxn>
                  <a:cxn ang="0">
                    <a:pos x="26" y="35"/>
                  </a:cxn>
                  <a:cxn ang="0">
                    <a:pos x="19" y="43"/>
                  </a:cxn>
                  <a:cxn ang="0">
                    <a:pos x="6" y="52"/>
                  </a:cxn>
                  <a:cxn ang="0">
                    <a:pos x="0" y="61"/>
                  </a:cxn>
                  <a:cxn ang="0">
                    <a:pos x="0" y="79"/>
                  </a:cxn>
                  <a:cxn ang="0">
                    <a:pos x="6" y="61"/>
                  </a:cxn>
                  <a:cxn ang="0">
                    <a:pos x="13" y="52"/>
                  </a:cxn>
                  <a:cxn ang="0">
                    <a:pos x="26" y="43"/>
                  </a:cxn>
                  <a:cxn ang="0">
                    <a:pos x="51" y="43"/>
                  </a:cxn>
                  <a:cxn ang="0">
                    <a:pos x="72" y="52"/>
                  </a:cxn>
                  <a:cxn ang="0">
                    <a:pos x="85" y="52"/>
                  </a:cxn>
                  <a:cxn ang="0">
                    <a:pos x="97" y="43"/>
                  </a:cxn>
                  <a:cxn ang="0">
                    <a:pos x="104" y="35"/>
                  </a:cxn>
                  <a:cxn ang="0">
                    <a:pos x="110" y="26"/>
                  </a:cxn>
                  <a:cxn ang="0">
                    <a:pos x="124" y="26"/>
                  </a:cxn>
                  <a:cxn ang="0">
                    <a:pos x="131" y="35"/>
                  </a:cxn>
                  <a:cxn ang="0">
                    <a:pos x="143" y="52"/>
                  </a:cxn>
                  <a:cxn ang="0">
                    <a:pos x="169" y="61"/>
                  </a:cxn>
                  <a:cxn ang="0">
                    <a:pos x="183" y="61"/>
                  </a:cxn>
                </a:cxnLst>
                <a:rect l="0" t="0" r="r" b="b"/>
                <a:pathLst>
                  <a:path w="184" h="80">
                    <a:moveTo>
                      <a:pt x="176" y="61"/>
                    </a:moveTo>
                    <a:lnTo>
                      <a:pt x="176" y="61"/>
                    </a:lnTo>
                    <a:lnTo>
                      <a:pt x="169" y="61"/>
                    </a:lnTo>
                    <a:lnTo>
                      <a:pt x="163" y="52"/>
                    </a:lnTo>
                    <a:lnTo>
                      <a:pt x="156" y="52"/>
                    </a:lnTo>
                    <a:lnTo>
                      <a:pt x="150" y="52"/>
                    </a:lnTo>
                    <a:lnTo>
                      <a:pt x="143" y="43"/>
                    </a:lnTo>
                    <a:lnTo>
                      <a:pt x="137" y="43"/>
                    </a:lnTo>
                    <a:lnTo>
                      <a:pt x="137" y="35"/>
                    </a:lnTo>
                    <a:lnTo>
                      <a:pt x="137" y="26"/>
                    </a:lnTo>
                    <a:lnTo>
                      <a:pt x="131" y="26"/>
                    </a:lnTo>
                    <a:lnTo>
                      <a:pt x="131" y="17"/>
                    </a:lnTo>
                    <a:lnTo>
                      <a:pt x="124" y="17"/>
                    </a:lnTo>
                    <a:lnTo>
                      <a:pt x="117" y="9"/>
                    </a:lnTo>
                    <a:lnTo>
                      <a:pt x="110" y="9"/>
                    </a:lnTo>
                    <a:lnTo>
                      <a:pt x="104" y="9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1" y="9"/>
                    </a:lnTo>
                    <a:lnTo>
                      <a:pt x="85" y="9"/>
                    </a:lnTo>
                    <a:lnTo>
                      <a:pt x="78" y="9"/>
                    </a:lnTo>
                    <a:lnTo>
                      <a:pt x="72" y="17"/>
                    </a:lnTo>
                    <a:lnTo>
                      <a:pt x="65" y="17"/>
                    </a:lnTo>
                    <a:lnTo>
                      <a:pt x="65" y="26"/>
                    </a:lnTo>
                    <a:lnTo>
                      <a:pt x="58" y="26"/>
                    </a:lnTo>
                    <a:lnTo>
                      <a:pt x="78" y="9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5" y="9"/>
                    </a:lnTo>
                    <a:lnTo>
                      <a:pt x="39" y="9"/>
                    </a:lnTo>
                    <a:lnTo>
                      <a:pt x="32" y="17"/>
                    </a:lnTo>
                    <a:lnTo>
                      <a:pt x="32" y="26"/>
                    </a:lnTo>
                    <a:lnTo>
                      <a:pt x="26" y="35"/>
                    </a:lnTo>
                    <a:lnTo>
                      <a:pt x="26" y="43"/>
                    </a:lnTo>
                    <a:lnTo>
                      <a:pt x="19" y="43"/>
                    </a:lnTo>
                    <a:lnTo>
                      <a:pt x="13" y="52"/>
                    </a:lnTo>
                    <a:lnTo>
                      <a:pt x="6" y="52"/>
                    </a:lnTo>
                    <a:lnTo>
                      <a:pt x="6" y="6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0" y="69"/>
                    </a:lnTo>
                    <a:lnTo>
                      <a:pt x="6" y="61"/>
                    </a:lnTo>
                    <a:lnTo>
                      <a:pt x="13" y="61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6" y="43"/>
                    </a:lnTo>
                    <a:lnTo>
                      <a:pt x="39" y="43"/>
                    </a:lnTo>
                    <a:lnTo>
                      <a:pt x="51" y="43"/>
                    </a:lnTo>
                    <a:lnTo>
                      <a:pt x="58" y="52"/>
                    </a:lnTo>
                    <a:lnTo>
                      <a:pt x="72" y="52"/>
                    </a:lnTo>
                    <a:lnTo>
                      <a:pt x="78" y="52"/>
                    </a:lnTo>
                    <a:lnTo>
                      <a:pt x="85" y="52"/>
                    </a:lnTo>
                    <a:lnTo>
                      <a:pt x="91" y="52"/>
                    </a:lnTo>
                    <a:lnTo>
                      <a:pt x="97" y="43"/>
                    </a:lnTo>
                    <a:lnTo>
                      <a:pt x="104" y="43"/>
                    </a:lnTo>
                    <a:lnTo>
                      <a:pt x="104" y="35"/>
                    </a:lnTo>
                    <a:lnTo>
                      <a:pt x="110" y="35"/>
                    </a:lnTo>
                    <a:lnTo>
                      <a:pt x="110" y="26"/>
                    </a:lnTo>
                    <a:lnTo>
                      <a:pt x="117" y="26"/>
                    </a:lnTo>
                    <a:lnTo>
                      <a:pt x="124" y="26"/>
                    </a:lnTo>
                    <a:lnTo>
                      <a:pt x="131" y="26"/>
                    </a:lnTo>
                    <a:lnTo>
                      <a:pt x="131" y="35"/>
                    </a:lnTo>
                    <a:lnTo>
                      <a:pt x="137" y="43"/>
                    </a:lnTo>
                    <a:lnTo>
                      <a:pt x="143" y="52"/>
                    </a:lnTo>
                    <a:lnTo>
                      <a:pt x="163" y="61"/>
                    </a:lnTo>
                    <a:lnTo>
                      <a:pt x="169" y="61"/>
                    </a:lnTo>
                    <a:lnTo>
                      <a:pt x="176" y="61"/>
                    </a:lnTo>
                    <a:lnTo>
                      <a:pt x="183" y="61"/>
                    </a:lnTo>
                    <a:lnTo>
                      <a:pt x="176" y="61"/>
                    </a:lnTo>
                  </a:path>
                </a:pathLst>
              </a:custGeom>
              <a:solidFill>
                <a:srgbClr val="00B900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7" name="Line 579"/>
              <p:cNvSpPr>
                <a:spLocks noChangeShapeType="1"/>
              </p:cNvSpPr>
              <p:nvPr/>
            </p:nvSpPr>
            <p:spPr bwMode="auto">
              <a:xfrm flipV="1">
                <a:off x="1190" y="2632"/>
                <a:ext cx="0" cy="58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8" name="Line 580"/>
              <p:cNvSpPr>
                <a:spLocks noChangeShapeType="1"/>
              </p:cNvSpPr>
              <p:nvPr/>
            </p:nvSpPr>
            <p:spPr bwMode="auto">
              <a:xfrm flipV="1">
                <a:off x="1190" y="2556"/>
                <a:ext cx="0" cy="5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9" name="Line 581"/>
              <p:cNvSpPr>
                <a:spLocks noChangeShapeType="1"/>
              </p:cNvSpPr>
              <p:nvPr/>
            </p:nvSpPr>
            <p:spPr bwMode="auto">
              <a:xfrm flipV="1">
                <a:off x="1190" y="2480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0" name="Freeform 582"/>
              <p:cNvSpPr>
                <a:spLocks/>
              </p:cNvSpPr>
              <p:nvPr/>
            </p:nvSpPr>
            <p:spPr bwMode="auto">
              <a:xfrm>
                <a:off x="1404" y="2393"/>
                <a:ext cx="173" cy="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9"/>
                  </a:cxn>
                  <a:cxn ang="0">
                    <a:pos x="20" y="28"/>
                  </a:cxn>
                  <a:cxn ang="0">
                    <a:pos x="27" y="38"/>
                  </a:cxn>
                  <a:cxn ang="0">
                    <a:pos x="33" y="47"/>
                  </a:cxn>
                  <a:cxn ang="0">
                    <a:pos x="40" y="57"/>
                  </a:cxn>
                  <a:cxn ang="0">
                    <a:pos x="47" y="66"/>
                  </a:cxn>
                  <a:cxn ang="0">
                    <a:pos x="53" y="76"/>
                  </a:cxn>
                  <a:cxn ang="0">
                    <a:pos x="67" y="105"/>
                  </a:cxn>
                  <a:cxn ang="0">
                    <a:pos x="73" y="114"/>
                  </a:cxn>
                  <a:cxn ang="0">
                    <a:pos x="73" y="133"/>
                  </a:cxn>
                  <a:cxn ang="0">
                    <a:pos x="80" y="143"/>
                  </a:cxn>
                  <a:cxn ang="0">
                    <a:pos x="80" y="152"/>
                  </a:cxn>
                  <a:cxn ang="0">
                    <a:pos x="87" y="162"/>
                  </a:cxn>
                  <a:cxn ang="0">
                    <a:pos x="87" y="171"/>
                  </a:cxn>
                  <a:cxn ang="0">
                    <a:pos x="93" y="181"/>
                  </a:cxn>
                  <a:cxn ang="0">
                    <a:pos x="100" y="191"/>
                  </a:cxn>
                  <a:cxn ang="0">
                    <a:pos x="100" y="200"/>
                  </a:cxn>
                  <a:cxn ang="0">
                    <a:pos x="106" y="200"/>
                  </a:cxn>
                  <a:cxn ang="0">
                    <a:pos x="113" y="209"/>
                  </a:cxn>
                  <a:cxn ang="0">
                    <a:pos x="126" y="219"/>
                  </a:cxn>
                  <a:cxn ang="0">
                    <a:pos x="133" y="229"/>
                  </a:cxn>
                  <a:cxn ang="0">
                    <a:pos x="146" y="248"/>
                  </a:cxn>
                  <a:cxn ang="0">
                    <a:pos x="160" y="257"/>
                  </a:cxn>
                  <a:cxn ang="0">
                    <a:pos x="166" y="267"/>
                  </a:cxn>
                  <a:cxn ang="0">
                    <a:pos x="173" y="276"/>
                  </a:cxn>
                  <a:cxn ang="0">
                    <a:pos x="180" y="286"/>
                  </a:cxn>
                  <a:cxn ang="0">
                    <a:pos x="187" y="295"/>
                  </a:cxn>
                  <a:cxn ang="0">
                    <a:pos x="194" y="305"/>
                  </a:cxn>
                  <a:cxn ang="0">
                    <a:pos x="194" y="315"/>
                  </a:cxn>
                </a:cxnLst>
                <a:rect l="0" t="0" r="r" b="b"/>
                <a:pathLst>
                  <a:path w="195" h="316">
                    <a:moveTo>
                      <a:pt x="0" y="0"/>
                    </a:moveTo>
                    <a:lnTo>
                      <a:pt x="6" y="9"/>
                    </a:lnTo>
                    <a:lnTo>
                      <a:pt x="20" y="28"/>
                    </a:lnTo>
                    <a:lnTo>
                      <a:pt x="27" y="38"/>
                    </a:lnTo>
                    <a:lnTo>
                      <a:pt x="33" y="47"/>
                    </a:lnTo>
                    <a:lnTo>
                      <a:pt x="40" y="57"/>
                    </a:lnTo>
                    <a:lnTo>
                      <a:pt x="47" y="66"/>
                    </a:lnTo>
                    <a:lnTo>
                      <a:pt x="53" y="76"/>
                    </a:lnTo>
                    <a:lnTo>
                      <a:pt x="67" y="105"/>
                    </a:lnTo>
                    <a:lnTo>
                      <a:pt x="73" y="114"/>
                    </a:lnTo>
                    <a:lnTo>
                      <a:pt x="73" y="133"/>
                    </a:lnTo>
                    <a:lnTo>
                      <a:pt x="80" y="143"/>
                    </a:lnTo>
                    <a:lnTo>
                      <a:pt x="80" y="152"/>
                    </a:lnTo>
                    <a:lnTo>
                      <a:pt x="87" y="162"/>
                    </a:lnTo>
                    <a:lnTo>
                      <a:pt x="87" y="171"/>
                    </a:lnTo>
                    <a:lnTo>
                      <a:pt x="93" y="181"/>
                    </a:lnTo>
                    <a:lnTo>
                      <a:pt x="100" y="191"/>
                    </a:lnTo>
                    <a:lnTo>
                      <a:pt x="100" y="200"/>
                    </a:lnTo>
                    <a:lnTo>
                      <a:pt x="106" y="200"/>
                    </a:lnTo>
                    <a:lnTo>
                      <a:pt x="113" y="209"/>
                    </a:lnTo>
                    <a:lnTo>
                      <a:pt x="126" y="219"/>
                    </a:lnTo>
                    <a:lnTo>
                      <a:pt x="133" y="229"/>
                    </a:lnTo>
                    <a:lnTo>
                      <a:pt x="146" y="248"/>
                    </a:lnTo>
                    <a:lnTo>
                      <a:pt x="160" y="257"/>
                    </a:lnTo>
                    <a:lnTo>
                      <a:pt x="166" y="267"/>
                    </a:lnTo>
                    <a:lnTo>
                      <a:pt x="173" y="276"/>
                    </a:lnTo>
                    <a:lnTo>
                      <a:pt x="180" y="286"/>
                    </a:lnTo>
                    <a:lnTo>
                      <a:pt x="187" y="295"/>
                    </a:lnTo>
                    <a:lnTo>
                      <a:pt x="194" y="305"/>
                    </a:lnTo>
                    <a:lnTo>
                      <a:pt x="194" y="315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321" name="Group 583"/>
              <p:cNvGrpSpPr>
                <a:grpSpLocks/>
              </p:cNvGrpSpPr>
              <p:nvPr/>
            </p:nvGrpSpPr>
            <p:grpSpPr bwMode="auto">
              <a:xfrm>
                <a:off x="1094" y="3396"/>
                <a:ext cx="257" cy="287"/>
                <a:chOff x="1804" y="3440"/>
                <a:chExt cx="289" cy="287"/>
              </a:xfrm>
            </p:grpSpPr>
            <p:sp>
              <p:nvSpPr>
                <p:cNvPr id="330" name="Freeform 584"/>
                <p:cNvSpPr>
                  <a:spLocks/>
                </p:cNvSpPr>
                <p:nvPr/>
              </p:nvSpPr>
              <p:spPr bwMode="auto">
                <a:xfrm>
                  <a:off x="1979" y="3468"/>
                  <a:ext cx="114" cy="1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6" y="19"/>
                    </a:cxn>
                    <a:cxn ang="0">
                      <a:pos x="13" y="38"/>
                    </a:cxn>
                    <a:cxn ang="0">
                      <a:pos x="19" y="48"/>
                    </a:cxn>
                    <a:cxn ang="0">
                      <a:pos x="26" y="67"/>
                    </a:cxn>
                    <a:cxn ang="0">
                      <a:pos x="33" y="105"/>
                    </a:cxn>
                    <a:cxn ang="0">
                      <a:pos x="33" y="124"/>
                    </a:cxn>
                    <a:cxn ang="0">
                      <a:pos x="39" y="143"/>
                    </a:cxn>
                    <a:cxn ang="0">
                      <a:pos x="53" y="163"/>
                    </a:cxn>
                    <a:cxn ang="0">
                      <a:pos x="53" y="172"/>
                    </a:cxn>
                    <a:cxn ang="0">
                      <a:pos x="59" y="172"/>
                    </a:cxn>
                    <a:cxn ang="0">
                      <a:pos x="66" y="182"/>
                    </a:cxn>
                    <a:cxn ang="0">
                      <a:pos x="73" y="182"/>
                    </a:cxn>
                    <a:cxn ang="0">
                      <a:pos x="86" y="192"/>
                    </a:cxn>
                    <a:cxn ang="0">
                      <a:pos x="93" y="192"/>
                    </a:cxn>
                    <a:cxn ang="0">
                      <a:pos x="99" y="192"/>
                    </a:cxn>
                    <a:cxn ang="0">
                      <a:pos x="113" y="192"/>
                    </a:cxn>
                  </a:cxnLst>
                  <a:rect l="0" t="0" r="r" b="b"/>
                  <a:pathLst>
                    <a:path w="114" h="193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3" y="38"/>
                      </a:lnTo>
                      <a:lnTo>
                        <a:pt x="19" y="48"/>
                      </a:lnTo>
                      <a:lnTo>
                        <a:pt x="26" y="67"/>
                      </a:lnTo>
                      <a:lnTo>
                        <a:pt x="33" y="105"/>
                      </a:lnTo>
                      <a:lnTo>
                        <a:pt x="33" y="124"/>
                      </a:lnTo>
                      <a:lnTo>
                        <a:pt x="39" y="143"/>
                      </a:lnTo>
                      <a:lnTo>
                        <a:pt x="53" y="163"/>
                      </a:lnTo>
                      <a:lnTo>
                        <a:pt x="53" y="172"/>
                      </a:lnTo>
                      <a:lnTo>
                        <a:pt x="59" y="172"/>
                      </a:lnTo>
                      <a:lnTo>
                        <a:pt x="66" y="182"/>
                      </a:lnTo>
                      <a:lnTo>
                        <a:pt x="73" y="182"/>
                      </a:lnTo>
                      <a:lnTo>
                        <a:pt x="86" y="192"/>
                      </a:lnTo>
                      <a:lnTo>
                        <a:pt x="93" y="192"/>
                      </a:lnTo>
                      <a:lnTo>
                        <a:pt x="99" y="192"/>
                      </a:lnTo>
                      <a:lnTo>
                        <a:pt x="113" y="192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1" name="Freeform 585"/>
                <p:cNvSpPr>
                  <a:spLocks/>
                </p:cNvSpPr>
                <p:nvPr/>
              </p:nvSpPr>
              <p:spPr bwMode="auto">
                <a:xfrm>
                  <a:off x="1804" y="3440"/>
                  <a:ext cx="127" cy="221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119" y="9"/>
                    </a:cxn>
                    <a:cxn ang="0">
                      <a:pos x="112" y="9"/>
                    </a:cxn>
                    <a:cxn ang="0">
                      <a:pos x="106" y="9"/>
                    </a:cxn>
                    <a:cxn ang="0">
                      <a:pos x="99" y="19"/>
                    </a:cxn>
                    <a:cxn ang="0">
                      <a:pos x="99" y="28"/>
                    </a:cxn>
                    <a:cxn ang="0">
                      <a:pos x="86" y="48"/>
                    </a:cxn>
                    <a:cxn ang="0">
                      <a:pos x="79" y="76"/>
                    </a:cxn>
                    <a:cxn ang="0">
                      <a:pos x="79" y="85"/>
                    </a:cxn>
                    <a:cxn ang="0">
                      <a:pos x="72" y="105"/>
                    </a:cxn>
                    <a:cxn ang="0">
                      <a:pos x="72" y="114"/>
                    </a:cxn>
                    <a:cxn ang="0">
                      <a:pos x="72" y="134"/>
                    </a:cxn>
                    <a:cxn ang="0">
                      <a:pos x="66" y="143"/>
                    </a:cxn>
                    <a:cxn ang="0">
                      <a:pos x="66" y="162"/>
                    </a:cxn>
                    <a:cxn ang="0">
                      <a:pos x="59" y="171"/>
                    </a:cxn>
                    <a:cxn ang="0">
                      <a:pos x="53" y="181"/>
                    </a:cxn>
                    <a:cxn ang="0">
                      <a:pos x="46" y="191"/>
                    </a:cxn>
                    <a:cxn ang="0">
                      <a:pos x="39" y="200"/>
                    </a:cxn>
                    <a:cxn ang="0">
                      <a:pos x="33" y="200"/>
                    </a:cxn>
                    <a:cxn ang="0">
                      <a:pos x="26" y="210"/>
                    </a:cxn>
                    <a:cxn ang="0">
                      <a:pos x="19" y="220"/>
                    </a:cxn>
                    <a:cxn ang="0">
                      <a:pos x="13" y="220"/>
                    </a:cxn>
                    <a:cxn ang="0">
                      <a:pos x="6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127" h="221">
                      <a:moveTo>
                        <a:pt x="126" y="0"/>
                      </a:moveTo>
                      <a:lnTo>
                        <a:pt x="119" y="9"/>
                      </a:lnTo>
                      <a:lnTo>
                        <a:pt x="112" y="9"/>
                      </a:lnTo>
                      <a:lnTo>
                        <a:pt x="106" y="9"/>
                      </a:lnTo>
                      <a:lnTo>
                        <a:pt x="99" y="19"/>
                      </a:lnTo>
                      <a:lnTo>
                        <a:pt x="99" y="28"/>
                      </a:lnTo>
                      <a:lnTo>
                        <a:pt x="86" y="48"/>
                      </a:lnTo>
                      <a:lnTo>
                        <a:pt x="79" y="76"/>
                      </a:lnTo>
                      <a:lnTo>
                        <a:pt x="79" y="85"/>
                      </a:lnTo>
                      <a:lnTo>
                        <a:pt x="72" y="105"/>
                      </a:lnTo>
                      <a:lnTo>
                        <a:pt x="72" y="114"/>
                      </a:lnTo>
                      <a:lnTo>
                        <a:pt x="72" y="134"/>
                      </a:lnTo>
                      <a:lnTo>
                        <a:pt x="66" y="143"/>
                      </a:lnTo>
                      <a:lnTo>
                        <a:pt x="66" y="162"/>
                      </a:lnTo>
                      <a:lnTo>
                        <a:pt x="59" y="171"/>
                      </a:lnTo>
                      <a:lnTo>
                        <a:pt x="53" y="181"/>
                      </a:lnTo>
                      <a:lnTo>
                        <a:pt x="46" y="191"/>
                      </a:lnTo>
                      <a:lnTo>
                        <a:pt x="39" y="200"/>
                      </a:lnTo>
                      <a:lnTo>
                        <a:pt x="33" y="200"/>
                      </a:lnTo>
                      <a:lnTo>
                        <a:pt x="26" y="210"/>
                      </a:lnTo>
                      <a:lnTo>
                        <a:pt x="19" y="220"/>
                      </a:lnTo>
                      <a:lnTo>
                        <a:pt x="13" y="220"/>
                      </a:lnTo>
                      <a:lnTo>
                        <a:pt x="6" y="220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2" name="Freeform 586"/>
                <p:cNvSpPr>
                  <a:spLocks/>
                </p:cNvSpPr>
                <p:nvPr/>
              </p:nvSpPr>
              <p:spPr bwMode="auto">
                <a:xfrm>
                  <a:off x="1951" y="3526"/>
                  <a:ext cx="20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"/>
                    </a:cxn>
                    <a:cxn ang="0">
                      <a:pos x="0" y="28"/>
                    </a:cxn>
                    <a:cxn ang="0">
                      <a:pos x="0" y="37"/>
                    </a:cxn>
                    <a:cxn ang="0">
                      <a:pos x="19" y="47"/>
                    </a:cxn>
                    <a:cxn ang="0">
                      <a:pos x="19" y="85"/>
                    </a:cxn>
                    <a:cxn ang="0">
                      <a:pos x="19" y="123"/>
                    </a:cxn>
                    <a:cxn ang="0">
                      <a:pos x="19" y="142"/>
                    </a:cxn>
                    <a:cxn ang="0">
                      <a:pos x="19" y="162"/>
                    </a:cxn>
                    <a:cxn ang="0">
                      <a:pos x="19" y="180"/>
                    </a:cxn>
                    <a:cxn ang="0">
                      <a:pos x="19" y="190"/>
                    </a:cxn>
                    <a:cxn ang="0">
                      <a:pos x="19" y="200"/>
                    </a:cxn>
                  </a:cxnLst>
                  <a:rect l="0" t="0" r="r" b="b"/>
                  <a:pathLst>
                    <a:path w="20" h="2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19" y="47"/>
                      </a:lnTo>
                      <a:lnTo>
                        <a:pt x="19" y="85"/>
                      </a:lnTo>
                      <a:lnTo>
                        <a:pt x="19" y="123"/>
                      </a:lnTo>
                      <a:lnTo>
                        <a:pt x="19" y="142"/>
                      </a:lnTo>
                      <a:lnTo>
                        <a:pt x="19" y="162"/>
                      </a:lnTo>
                      <a:lnTo>
                        <a:pt x="19" y="180"/>
                      </a:lnTo>
                      <a:lnTo>
                        <a:pt x="19" y="190"/>
                      </a:lnTo>
                      <a:lnTo>
                        <a:pt x="19" y="200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3" name="Freeform 587"/>
                <p:cNvSpPr>
                  <a:spLocks/>
                </p:cNvSpPr>
                <p:nvPr/>
              </p:nvSpPr>
              <p:spPr bwMode="auto">
                <a:xfrm>
                  <a:off x="1878" y="3488"/>
                  <a:ext cx="48" cy="210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7" y="9"/>
                    </a:cxn>
                    <a:cxn ang="0">
                      <a:pos x="40" y="19"/>
                    </a:cxn>
                    <a:cxn ang="0">
                      <a:pos x="33" y="28"/>
                    </a:cxn>
                    <a:cxn ang="0">
                      <a:pos x="33" y="37"/>
                    </a:cxn>
                    <a:cxn ang="0">
                      <a:pos x="26" y="57"/>
                    </a:cxn>
                    <a:cxn ang="0">
                      <a:pos x="26" y="66"/>
                    </a:cxn>
                    <a:cxn ang="0">
                      <a:pos x="26" y="94"/>
                    </a:cxn>
                    <a:cxn ang="0">
                      <a:pos x="26" y="132"/>
                    </a:cxn>
                    <a:cxn ang="0">
                      <a:pos x="26" y="142"/>
                    </a:cxn>
                    <a:cxn ang="0">
                      <a:pos x="26" y="161"/>
                    </a:cxn>
                    <a:cxn ang="0">
                      <a:pos x="20" y="171"/>
                    </a:cxn>
                    <a:cxn ang="0">
                      <a:pos x="13" y="189"/>
                    </a:cxn>
                    <a:cxn ang="0">
                      <a:pos x="6" y="199"/>
                    </a:cxn>
                    <a:cxn ang="0">
                      <a:pos x="0" y="199"/>
                    </a:cxn>
                    <a:cxn ang="0">
                      <a:pos x="0" y="209"/>
                    </a:cxn>
                    <a:cxn ang="0">
                      <a:pos x="0" y="199"/>
                    </a:cxn>
                  </a:cxnLst>
                  <a:rect l="0" t="0" r="r" b="b"/>
                  <a:pathLst>
                    <a:path w="48" h="210">
                      <a:moveTo>
                        <a:pt x="47" y="0"/>
                      </a:moveTo>
                      <a:lnTo>
                        <a:pt x="47" y="9"/>
                      </a:lnTo>
                      <a:lnTo>
                        <a:pt x="40" y="19"/>
                      </a:lnTo>
                      <a:lnTo>
                        <a:pt x="33" y="28"/>
                      </a:lnTo>
                      <a:lnTo>
                        <a:pt x="33" y="37"/>
                      </a:lnTo>
                      <a:lnTo>
                        <a:pt x="26" y="57"/>
                      </a:lnTo>
                      <a:lnTo>
                        <a:pt x="26" y="66"/>
                      </a:lnTo>
                      <a:lnTo>
                        <a:pt x="26" y="94"/>
                      </a:lnTo>
                      <a:lnTo>
                        <a:pt x="26" y="132"/>
                      </a:lnTo>
                      <a:lnTo>
                        <a:pt x="26" y="142"/>
                      </a:lnTo>
                      <a:lnTo>
                        <a:pt x="26" y="161"/>
                      </a:lnTo>
                      <a:lnTo>
                        <a:pt x="20" y="171"/>
                      </a:lnTo>
                      <a:lnTo>
                        <a:pt x="13" y="189"/>
                      </a:lnTo>
                      <a:lnTo>
                        <a:pt x="6" y="199"/>
                      </a:lnTo>
                      <a:lnTo>
                        <a:pt x="0" y="199"/>
                      </a:lnTo>
                      <a:lnTo>
                        <a:pt x="0" y="209"/>
                      </a:lnTo>
                      <a:lnTo>
                        <a:pt x="0" y="199"/>
                      </a:lnTo>
                    </a:path>
                  </a:pathLst>
                </a:custGeom>
                <a:noFill/>
                <a:ln w="25400" cap="rnd" cmpd="sng">
                  <a:solidFill>
                    <a:srgbClr val="AB8B4C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22" name="Freeform 588"/>
              <p:cNvSpPr>
                <a:spLocks/>
              </p:cNvSpPr>
              <p:nvPr/>
            </p:nvSpPr>
            <p:spPr bwMode="auto">
              <a:xfrm>
                <a:off x="1226" y="3444"/>
                <a:ext cx="42" cy="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9"/>
                  </a:cxn>
                  <a:cxn ang="0">
                    <a:pos x="12" y="37"/>
                  </a:cxn>
                  <a:cxn ang="0">
                    <a:pos x="12" y="76"/>
                  </a:cxn>
                  <a:cxn ang="0">
                    <a:pos x="19" y="114"/>
                  </a:cxn>
                  <a:cxn ang="0">
                    <a:pos x="19" y="133"/>
                  </a:cxn>
                  <a:cxn ang="0">
                    <a:pos x="26" y="142"/>
                  </a:cxn>
                  <a:cxn ang="0">
                    <a:pos x="33" y="171"/>
                  </a:cxn>
                  <a:cxn ang="0">
                    <a:pos x="39" y="180"/>
                  </a:cxn>
                  <a:cxn ang="0">
                    <a:pos x="39" y="190"/>
                  </a:cxn>
                  <a:cxn ang="0">
                    <a:pos x="46" y="190"/>
                  </a:cxn>
                  <a:cxn ang="0">
                    <a:pos x="46" y="200"/>
                  </a:cxn>
                  <a:cxn ang="0">
                    <a:pos x="46" y="190"/>
                  </a:cxn>
                </a:cxnLst>
                <a:rect l="0" t="0" r="r" b="b"/>
                <a:pathLst>
                  <a:path w="47" h="201">
                    <a:moveTo>
                      <a:pt x="0" y="0"/>
                    </a:moveTo>
                    <a:lnTo>
                      <a:pt x="6" y="19"/>
                    </a:lnTo>
                    <a:lnTo>
                      <a:pt x="12" y="37"/>
                    </a:lnTo>
                    <a:lnTo>
                      <a:pt x="12" y="76"/>
                    </a:lnTo>
                    <a:lnTo>
                      <a:pt x="19" y="114"/>
                    </a:lnTo>
                    <a:lnTo>
                      <a:pt x="19" y="133"/>
                    </a:lnTo>
                    <a:lnTo>
                      <a:pt x="26" y="142"/>
                    </a:lnTo>
                    <a:lnTo>
                      <a:pt x="33" y="171"/>
                    </a:lnTo>
                    <a:lnTo>
                      <a:pt x="39" y="180"/>
                    </a:lnTo>
                    <a:lnTo>
                      <a:pt x="39" y="190"/>
                    </a:lnTo>
                    <a:lnTo>
                      <a:pt x="46" y="190"/>
                    </a:lnTo>
                    <a:lnTo>
                      <a:pt x="46" y="200"/>
                    </a:lnTo>
                    <a:lnTo>
                      <a:pt x="46" y="19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3" name="Freeform 589"/>
              <p:cNvSpPr>
                <a:spLocks/>
              </p:cNvSpPr>
              <p:nvPr/>
            </p:nvSpPr>
            <p:spPr bwMode="auto">
              <a:xfrm>
                <a:off x="1118" y="3492"/>
                <a:ext cx="59" cy="144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58" y="19"/>
                  </a:cxn>
                  <a:cxn ang="0">
                    <a:pos x="52" y="47"/>
                  </a:cxn>
                  <a:cxn ang="0">
                    <a:pos x="52" y="66"/>
                  </a:cxn>
                  <a:cxn ang="0">
                    <a:pos x="45" y="85"/>
                  </a:cxn>
                  <a:cxn ang="0">
                    <a:pos x="45" y="95"/>
                  </a:cxn>
                  <a:cxn ang="0">
                    <a:pos x="39" y="105"/>
                  </a:cxn>
                  <a:cxn ang="0">
                    <a:pos x="39" y="114"/>
                  </a:cxn>
                  <a:cxn ang="0">
                    <a:pos x="32" y="123"/>
                  </a:cxn>
                  <a:cxn ang="0">
                    <a:pos x="25" y="123"/>
                  </a:cxn>
                  <a:cxn ang="0">
                    <a:pos x="25" y="133"/>
                  </a:cxn>
                  <a:cxn ang="0">
                    <a:pos x="19" y="133"/>
                  </a:cxn>
                  <a:cxn ang="0">
                    <a:pos x="12" y="143"/>
                  </a:cxn>
                  <a:cxn ang="0">
                    <a:pos x="6" y="143"/>
                  </a:cxn>
                  <a:cxn ang="0">
                    <a:pos x="0" y="143"/>
                  </a:cxn>
                </a:cxnLst>
                <a:rect l="0" t="0" r="r" b="b"/>
                <a:pathLst>
                  <a:path w="66" h="144">
                    <a:moveTo>
                      <a:pt x="65" y="0"/>
                    </a:moveTo>
                    <a:lnTo>
                      <a:pt x="58" y="19"/>
                    </a:lnTo>
                    <a:lnTo>
                      <a:pt x="52" y="47"/>
                    </a:lnTo>
                    <a:lnTo>
                      <a:pt x="52" y="66"/>
                    </a:lnTo>
                    <a:lnTo>
                      <a:pt x="45" y="85"/>
                    </a:lnTo>
                    <a:lnTo>
                      <a:pt x="45" y="95"/>
                    </a:lnTo>
                    <a:lnTo>
                      <a:pt x="39" y="105"/>
                    </a:lnTo>
                    <a:lnTo>
                      <a:pt x="39" y="114"/>
                    </a:lnTo>
                    <a:lnTo>
                      <a:pt x="32" y="123"/>
                    </a:lnTo>
                    <a:lnTo>
                      <a:pt x="25" y="123"/>
                    </a:lnTo>
                    <a:lnTo>
                      <a:pt x="25" y="133"/>
                    </a:lnTo>
                    <a:lnTo>
                      <a:pt x="19" y="133"/>
                    </a:lnTo>
                    <a:lnTo>
                      <a:pt x="12" y="143"/>
                    </a:lnTo>
                    <a:lnTo>
                      <a:pt x="6" y="143"/>
                    </a:lnTo>
                    <a:lnTo>
                      <a:pt x="0" y="143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4" name="Freeform 590"/>
              <p:cNvSpPr>
                <a:spLocks/>
              </p:cNvSpPr>
              <p:nvPr/>
            </p:nvSpPr>
            <p:spPr bwMode="auto">
              <a:xfrm>
                <a:off x="1054" y="3387"/>
                <a:ext cx="143" cy="23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3" y="9"/>
                  </a:cxn>
                  <a:cxn ang="0">
                    <a:pos x="146" y="9"/>
                  </a:cxn>
                  <a:cxn ang="0">
                    <a:pos x="139" y="19"/>
                  </a:cxn>
                  <a:cxn ang="0">
                    <a:pos x="133" y="28"/>
                  </a:cxn>
                  <a:cxn ang="0">
                    <a:pos x="133" y="38"/>
                  </a:cxn>
                  <a:cxn ang="0">
                    <a:pos x="126" y="47"/>
                  </a:cxn>
                  <a:cxn ang="0">
                    <a:pos x="119" y="66"/>
                  </a:cxn>
                  <a:cxn ang="0">
                    <a:pos x="113" y="95"/>
                  </a:cxn>
                  <a:cxn ang="0">
                    <a:pos x="113" y="114"/>
                  </a:cxn>
                  <a:cxn ang="0">
                    <a:pos x="106" y="143"/>
                  </a:cxn>
                  <a:cxn ang="0">
                    <a:pos x="99" y="162"/>
                  </a:cxn>
                  <a:cxn ang="0">
                    <a:pos x="99" y="171"/>
                  </a:cxn>
                  <a:cxn ang="0">
                    <a:pos x="93" y="181"/>
                  </a:cxn>
                  <a:cxn ang="0">
                    <a:pos x="86" y="191"/>
                  </a:cxn>
                  <a:cxn ang="0">
                    <a:pos x="80" y="200"/>
                  </a:cxn>
                  <a:cxn ang="0">
                    <a:pos x="73" y="200"/>
                  </a:cxn>
                  <a:cxn ang="0">
                    <a:pos x="73" y="209"/>
                  </a:cxn>
                  <a:cxn ang="0">
                    <a:pos x="66" y="209"/>
                  </a:cxn>
                  <a:cxn ang="0">
                    <a:pos x="60" y="219"/>
                  </a:cxn>
                  <a:cxn ang="0">
                    <a:pos x="46" y="219"/>
                  </a:cxn>
                  <a:cxn ang="0">
                    <a:pos x="40" y="229"/>
                  </a:cxn>
                  <a:cxn ang="0">
                    <a:pos x="27" y="229"/>
                  </a:cxn>
                  <a:cxn ang="0">
                    <a:pos x="13" y="229"/>
                  </a:cxn>
                  <a:cxn ang="0">
                    <a:pos x="0" y="229"/>
                  </a:cxn>
                  <a:cxn ang="0">
                    <a:pos x="0" y="219"/>
                  </a:cxn>
                </a:cxnLst>
                <a:rect l="0" t="0" r="r" b="b"/>
                <a:pathLst>
                  <a:path w="161" h="230">
                    <a:moveTo>
                      <a:pt x="160" y="0"/>
                    </a:moveTo>
                    <a:lnTo>
                      <a:pt x="153" y="9"/>
                    </a:lnTo>
                    <a:lnTo>
                      <a:pt x="146" y="9"/>
                    </a:lnTo>
                    <a:lnTo>
                      <a:pt x="139" y="19"/>
                    </a:lnTo>
                    <a:lnTo>
                      <a:pt x="133" y="28"/>
                    </a:lnTo>
                    <a:lnTo>
                      <a:pt x="133" y="38"/>
                    </a:lnTo>
                    <a:lnTo>
                      <a:pt x="126" y="47"/>
                    </a:lnTo>
                    <a:lnTo>
                      <a:pt x="119" y="66"/>
                    </a:lnTo>
                    <a:lnTo>
                      <a:pt x="113" y="95"/>
                    </a:lnTo>
                    <a:lnTo>
                      <a:pt x="113" y="114"/>
                    </a:lnTo>
                    <a:lnTo>
                      <a:pt x="106" y="143"/>
                    </a:lnTo>
                    <a:lnTo>
                      <a:pt x="99" y="162"/>
                    </a:lnTo>
                    <a:lnTo>
                      <a:pt x="99" y="171"/>
                    </a:lnTo>
                    <a:lnTo>
                      <a:pt x="93" y="181"/>
                    </a:lnTo>
                    <a:lnTo>
                      <a:pt x="86" y="191"/>
                    </a:lnTo>
                    <a:lnTo>
                      <a:pt x="80" y="200"/>
                    </a:lnTo>
                    <a:lnTo>
                      <a:pt x="73" y="200"/>
                    </a:lnTo>
                    <a:lnTo>
                      <a:pt x="73" y="209"/>
                    </a:lnTo>
                    <a:lnTo>
                      <a:pt x="66" y="209"/>
                    </a:lnTo>
                    <a:lnTo>
                      <a:pt x="60" y="219"/>
                    </a:lnTo>
                    <a:lnTo>
                      <a:pt x="46" y="219"/>
                    </a:lnTo>
                    <a:lnTo>
                      <a:pt x="40" y="229"/>
                    </a:lnTo>
                    <a:lnTo>
                      <a:pt x="27" y="229"/>
                    </a:lnTo>
                    <a:lnTo>
                      <a:pt x="13" y="229"/>
                    </a:lnTo>
                    <a:lnTo>
                      <a:pt x="0" y="229"/>
                    </a:lnTo>
                    <a:lnTo>
                      <a:pt x="0" y="219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5" name="Freeform 591"/>
              <p:cNvSpPr>
                <a:spLocks/>
              </p:cNvSpPr>
              <p:nvPr/>
            </p:nvSpPr>
            <p:spPr bwMode="auto">
              <a:xfrm>
                <a:off x="1148" y="3405"/>
                <a:ext cx="67" cy="221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66" y="9"/>
                  </a:cxn>
                  <a:cxn ang="0">
                    <a:pos x="60" y="9"/>
                  </a:cxn>
                  <a:cxn ang="0">
                    <a:pos x="53" y="19"/>
                  </a:cxn>
                  <a:cxn ang="0">
                    <a:pos x="53" y="28"/>
                  </a:cxn>
                  <a:cxn ang="0">
                    <a:pos x="40" y="47"/>
                  </a:cxn>
                  <a:cxn ang="0">
                    <a:pos x="40" y="57"/>
                  </a:cxn>
                  <a:cxn ang="0">
                    <a:pos x="40" y="66"/>
                  </a:cxn>
                  <a:cxn ang="0">
                    <a:pos x="27" y="133"/>
                  </a:cxn>
                  <a:cxn ang="0">
                    <a:pos x="20" y="162"/>
                  </a:cxn>
                  <a:cxn ang="0">
                    <a:pos x="13" y="191"/>
                  </a:cxn>
                  <a:cxn ang="0">
                    <a:pos x="13" y="200"/>
                  </a:cxn>
                  <a:cxn ang="0">
                    <a:pos x="7" y="210"/>
                  </a:cxn>
                  <a:cxn ang="0">
                    <a:pos x="0" y="220"/>
                  </a:cxn>
                </a:cxnLst>
                <a:rect l="0" t="0" r="r" b="b"/>
                <a:pathLst>
                  <a:path w="75" h="221">
                    <a:moveTo>
                      <a:pt x="74" y="0"/>
                    </a:moveTo>
                    <a:lnTo>
                      <a:pt x="66" y="9"/>
                    </a:lnTo>
                    <a:lnTo>
                      <a:pt x="60" y="9"/>
                    </a:lnTo>
                    <a:lnTo>
                      <a:pt x="53" y="19"/>
                    </a:lnTo>
                    <a:lnTo>
                      <a:pt x="53" y="28"/>
                    </a:lnTo>
                    <a:lnTo>
                      <a:pt x="40" y="47"/>
                    </a:lnTo>
                    <a:lnTo>
                      <a:pt x="40" y="57"/>
                    </a:lnTo>
                    <a:lnTo>
                      <a:pt x="40" y="66"/>
                    </a:lnTo>
                    <a:lnTo>
                      <a:pt x="27" y="133"/>
                    </a:lnTo>
                    <a:lnTo>
                      <a:pt x="20" y="162"/>
                    </a:lnTo>
                    <a:lnTo>
                      <a:pt x="13" y="191"/>
                    </a:lnTo>
                    <a:lnTo>
                      <a:pt x="13" y="200"/>
                    </a:lnTo>
                    <a:lnTo>
                      <a:pt x="7" y="210"/>
                    </a:lnTo>
                    <a:lnTo>
                      <a:pt x="0" y="22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6" name="Freeform 592"/>
              <p:cNvSpPr>
                <a:spLocks/>
              </p:cNvSpPr>
              <p:nvPr/>
            </p:nvSpPr>
            <p:spPr bwMode="auto">
              <a:xfrm>
                <a:off x="1176" y="3405"/>
                <a:ext cx="50" cy="249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41" y="19"/>
                  </a:cxn>
                  <a:cxn ang="0">
                    <a:pos x="41" y="28"/>
                  </a:cxn>
                  <a:cxn ang="0">
                    <a:pos x="34" y="37"/>
                  </a:cxn>
                  <a:cxn ang="0">
                    <a:pos x="34" y="57"/>
                  </a:cxn>
                  <a:cxn ang="0">
                    <a:pos x="34" y="66"/>
                  </a:cxn>
                  <a:cxn ang="0">
                    <a:pos x="27" y="95"/>
                  </a:cxn>
                  <a:cxn ang="0">
                    <a:pos x="27" y="143"/>
                  </a:cxn>
                  <a:cxn ang="0">
                    <a:pos x="27" y="171"/>
                  </a:cxn>
                  <a:cxn ang="0">
                    <a:pos x="20" y="200"/>
                  </a:cxn>
                  <a:cxn ang="0">
                    <a:pos x="20" y="210"/>
                  </a:cxn>
                  <a:cxn ang="0">
                    <a:pos x="20" y="219"/>
                  </a:cxn>
                  <a:cxn ang="0">
                    <a:pos x="13" y="228"/>
                  </a:cxn>
                  <a:cxn ang="0">
                    <a:pos x="7" y="238"/>
                  </a:cxn>
                  <a:cxn ang="0">
                    <a:pos x="0" y="238"/>
                  </a:cxn>
                  <a:cxn ang="0">
                    <a:pos x="0" y="248"/>
                  </a:cxn>
                </a:cxnLst>
                <a:rect l="0" t="0" r="r" b="b"/>
                <a:pathLst>
                  <a:path w="56" h="249">
                    <a:moveTo>
                      <a:pt x="55" y="0"/>
                    </a:moveTo>
                    <a:lnTo>
                      <a:pt x="41" y="19"/>
                    </a:lnTo>
                    <a:lnTo>
                      <a:pt x="41" y="28"/>
                    </a:lnTo>
                    <a:lnTo>
                      <a:pt x="34" y="37"/>
                    </a:lnTo>
                    <a:lnTo>
                      <a:pt x="34" y="57"/>
                    </a:lnTo>
                    <a:lnTo>
                      <a:pt x="34" y="66"/>
                    </a:lnTo>
                    <a:lnTo>
                      <a:pt x="27" y="95"/>
                    </a:lnTo>
                    <a:lnTo>
                      <a:pt x="27" y="143"/>
                    </a:lnTo>
                    <a:lnTo>
                      <a:pt x="27" y="171"/>
                    </a:lnTo>
                    <a:lnTo>
                      <a:pt x="20" y="200"/>
                    </a:lnTo>
                    <a:lnTo>
                      <a:pt x="20" y="210"/>
                    </a:lnTo>
                    <a:lnTo>
                      <a:pt x="20" y="219"/>
                    </a:lnTo>
                    <a:lnTo>
                      <a:pt x="13" y="228"/>
                    </a:lnTo>
                    <a:lnTo>
                      <a:pt x="7" y="238"/>
                    </a:lnTo>
                    <a:lnTo>
                      <a:pt x="0" y="238"/>
                    </a:lnTo>
                    <a:lnTo>
                      <a:pt x="0" y="248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7" name="Freeform 593"/>
              <p:cNvSpPr>
                <a:spLocks/>
              </p:cNvSpPr>
              <p:nvPr/>
            </p:nvSpPr>
            <p:spPr bwMode="auto">
              <a:xfrm>
                <a:off x="1229" y="3396"/>
                <a:ext cx="96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0" y="9"/>
                  </a:cxn>
                  <a:cxn ang="0">
                    <a:pos x="27" y="9"/>
                  </a:cxn>
                  <a:cxn ang="0">
                    <a:pos x="33" y="19"/>
                  </a:cxn>
                  <a:cxn ang="0">
                    <a:pos x="33" y="28"/>
                  </a:cxn>
                  <a:cxn ang="0">
                    <a:pos x="40" y="57"/>
                  </a:cxn>
                  <a:cxn ang="0">
                    <a:pos x="46" y="76"/>
                  </a:cxn>
                  <a:cxn ang="0">
                    <a:pos x="60" y="95"/>
                  </a:cxn>
                  <a:cxn ang="0">
                    <a:pos x="60" y="105"/>
                  </a:cxn>
                  <a:cxn ang="0">
                    <a:pos x="60" y="114"/>
                  </a:cxn>
                  <a:cxn ang="0">
                    <a:pos x="66" y="133"/>
                  </a:cxn>
                  <a:cxn ang="0">
                    <a:pos x="73" y="162"/>
                  </a:cxn>
                  <a:cxn ang="0">
                    <a:pos x="80" y="181"/>
                  </a:cxn>
                  <a:cxn ang="0">
                    <a:pos x="86" y="181"/>
                  </a:cxn>
                  <a:cxn ang="0">
                    <a:pos x="86" y="190"/>
                  </a:cxn>
                  <a:cxn ang="0">
                    <a:pos x="93" y="200"/>
                  </a:cxn>
                  <a:cxn ang="0">
                    <a:pos x="100" y="200"/>
                  </a:cxn>
                  <a:cxn ang="0">
                    <a:pos x="107" y="210"/>
                  </a:cxn>
                </a:cxnLst>
                <a:rect l="0" t="0" r="r" b="b"/>
                <a:pathLst>
                  <a:path w="108" h="211">
                    <a:moveTo>
                      <a:pt x="0" y="0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7" y="9"/>
                    </a:lnTo>
                    <a:lnTo>
                      <a:pt x="33" y="19"/>
                    </a:lnTo>
                    <a:lnTo>
                      <a:pt x="33" y="28"/>
                    </a:lnTo>
                    <a:lnTo>
                      <a:pt x="40" y="57"/>
                    </a:lnTo>
                    <a:lnTo>
                      <a:pt x="46" y="76"/>
                    </a:lnTo>
                    <a:lnTo>
                      <a:pt x="60" y="95"/>
                    </a:lnTo>
                    <a:lnTo>
                      <a:pt x="60" y="105"/>
                    </a:lnTo>
                    <a:lnTo>
                      <a:pt x="60" y="114"/>
                    </a:lnTo>
                    <a:lnTo>
                      <a:pt x="66" y="133"/>
                    </a:lnTo>
                    <a:lnTo>
                      <a:pt x="73" y="162"/>
                    </a:lnTo>
                    <a:lnTo>
                      <a:pt x="80" y="181"/>
                    </a:lnTo>
                    <a:lnTo>
                      <a:pt x="86" y="181"/>
                    </a:lnTo>
                    <a:lnTo>
                      <a:pt x="86" y="190"/>
                    </a:lnTo>
                    <a:lnTo>
                      <a:pt x="93" y="200"/>
                    </a:lnTo>
                    <a:lnTo>
                      <a:pt x="100" y="200"/>
                    </a:lnTo>
                    <a:lnTo>
                      <a:pt x="107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" name="Freeform 594"/>
              <p:cNvSpPr>
                <a:spLocks/>
              </p:cNvSpPr>
              <p:nvPr/>
            </p:nvSpPr>
            <p:spPr bwMode="auto">
              <a:xfrm>
                <a:off x="1231" y="3387"/>
                <a:ext cx="119" cy="210"/>
              </a:xfrm>
              <a:custGeom>
                <a:avLst/>
                <a:gdLst/>
                <a:ahLst/>
                <a:cxnLst>
                  <a:cxn ang="0">
                    <a:pos x="133" y="209"/>
                  </a:cxn>
                  <a:cxn ang="0">
                    <a:pos x="126" y="209"/>
                  </a:cxn>
                  <a:cxn ang="0">
                    <a:pos x="119" y="209"/>
                  </a:cxn>
                  <a:cxn ang="0">
                    <a:pos x="113" y="199"/>
                  </a:cxn>
                  <a:cxn ang="0">
                    <a:pos x="106" y="189"/>
                  </a:cxn>
                  <a:cxn ang="0">
                    <a:pos x="73" y="104"/>
                  </a:cxn>
                  <a:cxn ang="0">
                    <a:pos x="59" y="66"/>
                  </a:cxn>
                  <a:cxn ang="0">
                    <a:pos x="39" y="28"/>
                  </a:cxn>
                  <a:cxn ang="0">
                    <a:pos x="39" y="19"/>
                  </a:cxn>
                  <a:cxn ang="0">
                    <a:pos x="33" y="19"/>
                  </a:cxn>
                  <a:cxn ang="0">
                    <a:pos x="26" y="9"/>
                  </a:cxn>
                  <a:cxn ang="0">
                    <a:pos x="19" y="9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134" h="210">
                    <a:moveTo>
                      <a:pt x="133" y="209"/>
                    </a:moveTo>
                    <a:lnTo>
                      <a:pt x="126" y="209"/>
                    </a:lnTo>
                    <a:lnTo>
                      <a:pt x="119" y="209"/>
                    </a:lnTo>
                    <a:lnTo>
                      <a:pt x="113" y="199"/>
                    </a:lnTo>
                    <a:lnTo>
                      <a:pt x="106" y="189"/>
                    </a:lnTo>
                    <a:lnTo>
                      <a:pt x="73" y="104"/>
                    </a:lnTo>
                    <a:lnTo>
                      <a:pt x="59" y="66"/>
                    </a:lnTo>
                    <a:lnTo>
                      <a:pt x="39" y="28"/>
                    </a:lnTo>
                    <a:lnTo>
                      <a:pt x="39" y="19"/>
                    </a:lnTo>
                    <a:lnTo>
                      <a:pt x="33" y="19"/>
                    </a:lnTo>
                    <a:lnTo>
                      <a:pt x="26" y="9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D0B17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" name="Freeform 595"/>
              <p:cNvSpPr>
                <a:spLocks/>
              </p:cNvSpPr>
              <p:nvPr/>
            </p:nvSpPr>
            <p:spPr bwMode="auto">
              <a:xfrm>
                <a:off x="1226" y="3415"/>
                <a:ext cx="97" cy="2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9"/>
                  </a:cxn>
                  <a:cxn ang="0">
                    <a:pos x="20" y="19"/>
                  </a:cxn>
                  <a:cxn ang="0">
                    <a:pos x="20" y="37"/>
                  </a:cxn>
                  <a:cxn ang="0">
                    <a:pos x="27" y="47"/>
                  </a:cxn>
                  <a:cxn ang="0">
                    <a:pos x="33" y="76"/>
                  </a:cxn>
                  <a:cxn ang="0">
                    <a:pos x="33" y="95"/>
                  </a:cxn>
                  <a:cxn ang="0">
                    <a:pos x="40" y="105"/>
                  </a:cxn>
                  <a:cxn ang="0">
                    <a:pos x="47" y="133"/>
                  </a:cxn>
                  <a:cxn ang="0">
                    <a:pos x="47" y="152"/>
                  </a:cxn>
                  <a:cxn ang="0">
                    <a:pos x="54" y="162"/>
                  </a:cxn>
                  <a:cxn ang="0">
                    <a:pos x="54" y="181"/>
                  </a:cxn>
                  <a:cxn ang="0">
                    <a:pos x="60" y="190"/>
                  </a:cxn>
                  <a:cxn ang="0">
                    <a:pos x="67" y="190"/>
                  </a:cxn>
                  <a:cxn ang="0">
                    <a:pos x="74" y="200"/>
                  </a:cxn>
                  <a:cxn ang="0">
                    <a:pos x="80" y="210"/>
                  </a:cxn>
                  <a:cxn ang="0">
                    <a:pos x="87" y="210"/>
                  </a:cxn>
                  <a:cxn ang="0">
                    <a:pos x="101" y="210"/>
                  </a:cxn>
                  <a:cxn ang="0">
                    <a:pos x="108" y="210"/>
                  </a:cxn>
                </a:cxnLst>
                <a:rect l="0" t="0" r="r" b="b"/>
                <a:pathLst>
                  <a:path w="109" h="211">
                    <a:moveTo>
                      <a:pt x="0" y="0"/>
                    </a:moveTo>
                    <a:lnTo>
                      <a:pt x="13" y="9"/>
                    </a:lnTo>
                    <a:lnTo>
                      <a:pt x="20" y="19"/>
                    </a:lnTo>
                    <a:lnTo>
                      <a:pt x="20" y="37"/>
                    </a:lnTo>
                    <a:lnTo>
                      <a:pt x="27" y="47"/>
                    </a:lnTo>
                    <a:lnTo>
                      <a:pt x="33" y="76"/>
                    </a:lnTo>
                    <a:lnTo>
                      <a:pt x="33" y="95"/>
                    </a:lnTo>
                    <a:lnTo>
                      <a:pt x="40" y="105"/>
                    </a:lnTo>
                    <a:lnTo>
                      <a:pt x="47" y="133"/>
                    </a:lnTo>
                    <a:lnTo>
                      <a:pt x="47" y="152"/>
                    </a:lnTo>
                    <a:lnTo>
                      <a:pt x="54" y="162"/>
                    </a:lnTo>
                    <a:lnTo>
                      <a:pt x="54" y="181"/>
                    </a:lnTo>
                    <a:lnTo>
                      <a:pt x="60" y="190"/>
                    </a:lnTo>
                    <a:lnTo>
                      <a:pt x="67" y="190"/>
                    </a:lnTo>
                    <a:lnTo>
                      <a:pt x="74" y="200"/>
                    </a:lnTo>
                    <a:lnTo>
                      <a:pt x="80" y="210"/>
                    </a:lnTo>
                    <a:lnTo>
                      <a:pt x="87" y="210"/>
                    </a:lnTo>
                    <a:lnTo>
                      <a:pt x="101" y="210"/>
                    </a:lnTo>
                    <a:lnTo>
                      <a:pt x="108" y="210"/>
                    </a:lnTo>
                  </a:path>
                </a:pathLst>
              </a:custGeom>
              <a:noFill/>
              <a:ln w="25400" cap="rnd" cmpd="sng">
                <a:solidFill>
                  <a:srgbClr val="AB8B4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285" name="Picture 596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56" y="2160"/>
              <a:ext cx="121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6" name="Freeform 597"/>
            <p:cNvSpPr>
              <a:spLocks/>
            </p:cNvSpPr>
            <p:nvPr/>
          </p:nvSpPr>
          <p:spPr bwMode="auto">
            <a:xfrm>
              <a:off x="1130" y="1440"/>
              <a:ext cx="140" cy="163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0"/>
                </a:cxn>
                <a:cxn ang="0">
                  <a:pos x="59" y="92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8" y="0"/>
                </a:cxn>
                <a:cxn ang="0">
                  <a:pos x="98" y="32"/>
                </a:cxn>
                <a:cxn ang="0">
                  <a:pos x="85" y="69"/>
                </a:cxn>
                <a:cxn ang="0">
                  <a:pos x="74" y="100"/>
                </a:cxn>
                <a:cxn ang="0">
                  <a:pos x="68" y="131"/>
                </a:cxn>
                <a:cxn ang="0">
                  <a:pos x="75" y="145"/>
                </a:cxn>
                <a:cxn ang="0">
                  <a:pos x="94" y="136"/>
                </a:cxn>
                <a:cxn ang="0">
                  <a:pos x="110" y="124"/>
                </a:cxn>
                <a:cxn ang="0">
                  <a:pos x="126" y="110"/>
                </a:cxn>
                <a:cxn ang="0">
                  <a:pos x="133" y="103"/>
                </a:cxn>
                <a:cxn ang="0">
                  <a:pos x="139" y="110"/>
                </a:cxn>
                <a:cxn ang="0">
                  <a:pos x="147" y="119"/>
                </a:cxn>
                <a:cxn ang="0">
                  <a:pos x="154" y="131"/>
                </a:cxn>
                <a:cxn ang="0">
                  <a:pos x="149" y="137"/>
                </a:cxn>
                <a:cxn ang="0">
                  <a:pos x="136" y="138"/>
                </a:cxn>
                <a:cxn ang="0">
                  <a:pos x="123" y="139"/>
                </a:cxn>
                <a:cxn ang="0">
                  <a:pos x="110" y="142"/>
                </a:cxn>
                <a:cxn ang="0">
                  <a:pos x="98" y="146"/>
                </a:cxn>
                <a:cxn ang="0">
                  <a:pos x="88" y="150"/>
                </a:cxn>
                <a:cxn ang="0">
                  <a:pos x="79" y="154"/>
                </a:cxn>
                <a:cxn ang="0">
                  <a:pos x="72" y="159"/>
                </a:cxn>
                <a:cxn ang="0">
                  <a:pos x="63" y="148"/>
                </a:cxn>
                <a:cxn ang="0">
                  <a:pos x="48" y="119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7" h="163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7"/>
                  </a:lnTo>
                  <a:lnTo>
                    <a:pt x="36" y="59"/>
                  </a:lnTo>
                  <a:lnTo>
                    <a:pt x="41" y="70"/>
                  </a:lnTo>
                  <a:lnTo>
                    <a:pt x="48" y="82"/>
                  </a:lnTo>
                  <a:lnTo>
                    <a:pt x="51" y="91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9" y="92"/>
                  </a:lnTo>
                  <a:lnTo>
                    <a:pt x="61" y="82"/>
                  </a:lnTo>
                  <a:lnTo>
                    <a:pt x="65" y="70"/>
                  </a:lnTo>
                  <a:lnTo>
                    <a:pt x="67" y="55"/>
                  </a:lnTo>
                  <a:lnTo>
                    <a:pt x="70" y="38"/>
                  </a:lnTo>
                  <a:lnTo>
                    <a:pt x="70" y="19"/>
                  </a:lnTo>
                  <a:lnTo>
                    <a:pt x="68" y="0"/>
                  </a:lnTo>
                  <a:lnTo>
                    <a:pt x="106" y="11"/>
                  </a:lnTo>
                  <a:lnTo>
                    <a:pt x="98" y="32"/>
                  </a:lnTo>
                  <a:lnTo>
                    <a:pt x="91" y="51"/>
                  </a:lnTo>
                  <a:lnTo>
                    <a:pt x="85" y="69"/>
                  </a:lnTo>
                  <a:lnTo>
                    <a:pt x="79" y="85"/>
                  </a:lnTo>
                  <a:lnTo>
                    <a:pt x="74" y="100"/>
                  </a:lnTo>
                  <a:lnTo>
                    <a:pt x="72" y="115"/>
                  </a:lnTo>
                  <a:lnTo>
                    <a:pt x="68" y="131"/>
                  </a:lnTo>
                  <a:lnTo>
                    <a:pt x="65" y="148"/>
                  </a:lnTo>
                  <a:lnTo>
                    <a:pt x="75" y="145"/>
                  </a:lnTo>
                  <a:lnTo>
                    <a:pt x="84" y="141"/>
                  </a:lnTo>
                  <a:lnTo>
                    <a:pt x="94" y="136"/>
                  </a:lnTo>
                  <a:lnTo>
                    <a:pt x="103" y="130"/>
                  </a:lnTo>
                  <a:lnTo>
                    <a:pt x="110" y="124"/>
                  </a:lnTo>
                  <a:lnTo>
                    <a:pt x="119" y="117"/>
                  </a:lnTo>
                  <a:lnTo>
                    <a:pt x="126" y="110"/>
                  </a:lnTo>
                  <a:lnTo>
                    <a:pt x="132" y="102"/>
                  </a:lnTo>
                  <a:lnTo>
                    <a:pt x="133" y="103"/>
                  </a:lnTo>
                  <a:lnTo>
                    <a:pt x="134" y="106"/>
                  </a:lnTo>
                  <a:lnTo>
                    <a:pt x="139" y="110"/>
                  </a:lnTo>
                  <a:lnTo>
                    <a:pt x="142" y="114"/>
                  </a:lnTo>
                  <a:lnTo>
                    <a:pt x="147" y="119"/>
                  </a:lnTo>
                  <a:lnTo>
                    <a:pt x="151" y="126"/>
                  </a:lnTo>
                  <a:lnTo>
                    <a:pt x="154" y="131"/>
                  </a:lnTo>
                  <a:lnTo>
                    <a:pt x="156" y="137"/>
                  </a:lnTo>
                  <a:lnTo>
                    <a:pt x="149" y="137"/>
                  </a:lnTo>
                  <a:lnTo>
                    <a:pt x="142" y="138"/>
                  </a:lnTo>
                  <a:lnTo>
                    <a:pt x="136" y="138"/>
                  </a:lnTo>
                  <a:lnTo>
                    <a:pt x="129" y="139"/>
                  </a:lnTo>
                  <a:lnTo>
                    <a:pt x="123" y="139"/>
                  </a:lnTo>
                  <a:lnTo>
                    <a:pt x="116" y="142"/>
                  </a:lnTo>
                  <a:lnTo>
                    <a:pt x="110" y="142"/>
                  </a:lnTo>
                  <a:lnTo>
                    <a:pt x="104" y="144"/>
                  </a:lnTo>
                  <a:lnTo>
                    <a:pt x="98" y="146"/>
                  </a:lnTo>
                  <a:lnTo>
                    <a:pt x="93" y="148"/>
                  </a:lnTo>
                  <a:lnTo>
                    <a:pt x="88" y="150"/>
                  </a:lnTo>
                  <a:lnTo>
                    <a:pt x="83" y="152"/>
                  </a:lnTo>
                  <a:lnTo>
                    <a:pt x="79" y="154"/>
                  </a:lnTo>
                  <a:lnTo>
                    <a:pt x="74" y="157"/>
                  </a:lnTo>
                  <a:lnTo>
                    <a:pt x="72" y="159"/>
                  </a:lnTo>
                  <a:lnTo>
                    <a:pt x="69" y="162"/>
                  </a:lnTo>
                  <a:lnTo>
                    <a:pt x="63" y="148"/>
                  </a:lnTo>
                  <a:lnTo>
                    <a:pt x="56" y="134"/>
                  </a:lnTo>
                  <a:lnTo>
                    <a:pt x="48" y="119"/>
                  </a:lnTo>
                  <a:lnTo>
                    <a:pt x="39" y="104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87" name="Freeform 598"/>
            <p:cNvSpPr>
              <a:spLocks/>
            </p:cNvSpPr>
            <p:nvPr/>
          </p:nvSpPr>
          <p:spPr bwMode="auto">
            <a:xfrm>
              <a:off x="1152" y="1392"/>
              <a:ext cx="141" cy="164"/>
            </a:xfrm>
            <a:custGeom>
              <a:avLst/>
              <a:gdLst/>
              <a:ahLst/>
              <a:cxnLst>
                <a:cxn ang="0">
                  <a:pos x="22" y="31"/>
                </a:cxn>
                <a:cxn ang="0">
                  <a:pos x="26" y="39"/>
                </a:cxn>
                <a:cxn ang="0">
                  <a:pos x="36" y="59"/>
                </a:cxn>
                <a:cxn ang="0">
                  <a:pos x="48" y="82"/>
                </a:cxn>
                <a:cxn ang="0">
                  <a:pos x="55" y="101"/>
                </a:cxn>
                <a:cxn ang="0">
                  <a:pos x="60" y="93"/>
                </a:cxn>
                <a:cxn ang="0">
                  <a:pos x="65" y="70"/>
                </a:cxn>
                <a:cxn ang="0">
                  <a:pos x="70" y="38"/>
                </a:cxn>
                <a:cxn ang="0">
                  <a:pos x="69" y="0"/>
                </a:cxn>
                <a:cxn ang="0">
                  <a:pos x="99" y="32"/>
                </a:cxn>
                <a:cxn ang="0">
                  <a:pos x="86" y="69"/>
                </a:cxn>
                <a:cxn ang="0">
                  <a:pos x="75" y="101"/>
                </a:cxn>
                <a:cxn ang="0">
                  <a:pos x="69" y="132"/>
                </a:cxn>
                <a:cxn ang="0">
                  <a:pos x="76" y="146"/>
                </a:cxn>
                <a:cxn ang="0">
                  <a:pos x="95" y="137"/>
                </a:cxn>
                <a:cxn ang="0">
                  <a:pos x="111" y="125"/>
                </a:cxn>
                <a:cxn ang="0">
                  <a:pos x="127" y="110"/>
                </a:cxn>
                <a:cxn ang="0">
                  <a:pos x="134" y="104"/>
                </a:cxn>
                <a:cxn ang="0">
                  <a:pos x="139" y="110"/>
                </a:cxn>
                <a:cxn ang="0">
                  <a:pos x="148" y="120"/>
                </a:cxn>
                <a:cxn ang="0">
                  <a:pos x="155" y="132"/>
                </a:cxn>
                <a:cxn ang="0">
                  <a:pos x="150" y="138"/>
                </a:cxn>
                <a:cxn ang="0">
                  <a:pos x="137" y="139"/>
                </a:cxn>
                <a:cxn ang="0">
                  <a:pos x="123" y="140"/>
                </a:cxn>
                <a:cxn ang="0">
                  <a:pos x="111" y="143"/>
                </a:cxn>
                <a:cxn ang="0">
                  <a:pos x="99" y="146"/>
                </a:cxn>
                <a:cxn ang="0">
                  <a:pos x="88" y="151"/>
                </a:cxn>
                <a:cxn ang="0">
                  <a:pos x="79" y="155"/>
                </a:cxn>
                <a:cxn ang="0">
                  <a:pos x="72" y="160"/>
                </a:cxn>
                <a:cxn ang="0">
                  <a:pos x="63" y="149"/>
                </a:cxn>
                <a:cxn ang="0">
                  <a:pos x="48" y="120"/>
                </a:cxn>
                <a:cxn ang="0">
                  <a:pos x="31" y="90"/>
                </a:cxn>
                <a:cxn ang="0">
                  <a:pos x="9" y="66"/>
                </a:cxn>
              </a:cxnLst>
              <a:rect l="0" t="0" r="r" b="b"/>
              <a:pathLst>
                <a:path w="158" h="164">
                  <a:moveTo>
                    <a:pt x="0" y="57"/>
                  </a:moveTo>
                  <a:lnTo>
                    <a:pt x="22" y="31"/>
                  </a:lnTo>
                  <a:lnTo>
                    <a:pt x="24" y="32"/>
                  </a:lnTo>
                  <a:lnTo>
                    <a:pt x="26" y="39"/>
                  </a:lnTo>
                  <a:lnTo>
                    <a:pt x="30" y="48"/>
                  </a:lnTo>
                  <a:lnTo>
                    <a:pt x="36" y="59"/>
                  </a:lnTo>
                  <a:lnTo>
                    <a:pt x="42" y="70"/>
                  </a:lnTo>
                  <a:lnTo>
                    <a:pt x="48" y="82"/>
                  </a:lnTo>
                  <a:lnTo>
                    <a:pt x="52" y="92"/>
                  </a:lnTo>
                  <a:lnTo>
                    <a:pt x="55" y="101"/>
                  </a:lnTo>
                  <a:lnTo>
                    <a:pt x="57" y="98"/>
                  </a:lnTo>
                  <a:lnTo>
                    <a:pt x="60" y="93"/>
                  </a:lnTo>
                  <a:lnTo>
                    <a:pt x="61" y="83"/>
                  </a:lnTo>
                  <a:lnTo>
                    <a:pt x="65" y="70"/>
                  </a:lnTo>
                  <a:lnTo>
                    <a:pt x="68" y="56"/>
                  </a:lnTo>
                  <a:lnTo>
                    <a:pt x="70" y="38"/>
                  </a:lnTo>
                  <a:lnTo>
                    <a:pt x="70" y="20"/>
                  </a:lnTo>
                  <a:lnTo>
                    <a:pt x="69" y="0"/>
                  </a:lnTo>
                  <a:lnTo>
                    <a:pt x="106" y="12"/>
                  </a:lnTo>
                  <a:lnTo>
                    <a:pt x="99" y="32"/>
                  </a:lnTo>
                  <a:lnTo>
                    <a:pt x="92" y="52"/>
                  </a:lnTo>
                  <a:lnTo>
                    <a:pt x="86" y="69"/>
                  </a:lnTo>
                  <a:lnTo>
                    <a:pt x="79" y="85"/>
                  </a:lnTo>
                  <a:lnTo>
                    <a:pt x="75" y="101"/>
                  </a:lnTo>
                  <a:lnTo>
                    <a:pt x="72" y="116"/>
                  </a:lnTo>
                  <a:lnTo>
                    <a:pt x="69" y="132"/>
                  </a:lnTo>
                  <a:lnTo>
                    <a:pt x="66" y="149"/>
                  </a:lnTo>
                  <a:lnTo>
                    <a:pt x="76" y="146"/>
                  </a:lnTo>
                  <a:lnTo>
                    <a:pt x="85" y="142"/>
                  </a:lnTo>
                  <a:lnTo>
                    <a:pt x="95" y="137"/>
                  </a:lnTo>
                  <a:lnTo>
                    <a:pt x="104" y="130"/>
                  </a:lnTo>
                  <a:lnTo>
                    <a:pt x="111" y="125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33" y="103"/>
                  </a:lnTo>
                  <a:lnTo>
                    <a:pt x="134" y="104"/>
                  </a:lnTo>
                  <a:lnTo>
                    <a:pt x="135" y="106"/>
                  </a:lnTo>
                  <a:lnTo>
                    <a:pt x="139" y="110"/>
                  </a:lnTo>
                  <a:lnTo>
                    <a:pt x="143" y="114"/>
                  </a:lnTo>
                  <a:lnTo>
                    <a:pt x="148" y="120"/>
                  </a:lnTo>
                  <a:lnTo>
                    <a:pt x="152" y="126"/>
                  </a:lnTo>
                  <a:lnTo>
                    <a:pt x="155" y="132"/>
                  </a:lnTo>
                  <a:lnTo>
                    <a:pt x="157" y="138"/>
                  </a:lnTo>
                  <a:lnTo>
                    <a:pt x="150" y="138"/>
                  </a:lnTo>
                  <a:lnTo>
                    <a:pt x="143" y="138"/>
                  </a:lnTo>
                  <a:lnTo>
                    <a:pt x="137" y="139"/>
                  </a:lnTo>
                  <a:lnTo>
                    <a:pt x="130" y="140"/>
                  </a:lnTo>
                  <a:lnTo>
                    <a:pt x="123" y="140"/>
                  </a:lnTo>
                  <a:lnTo>
                    <a:pt x="117" y="142"/>
                  </a:lnTo>
                  <a:lnTo>
                    <a:pt x="111" y="143"/>
                  </a:lnTo>
                  <a:lnTo>
                    <a:pt x="104" y="145"/>
                  </a:lnTo>
                  <a:lnTo>
                    <a:pt x="99" y="146"/>
                  </a:lnTo>
                  <a:lnTo>
                    <a:pt x="94" y="149"/>
                  </a:lnTo>
                  <a:lnTo>
                    <a:pt x="88" y="151"/>
                  </a:lnTo>
                  <a:lnTo>
                    <a:pt x="84" y="153"/>
                  </a:lnTo>
                  <a:lnTo>
                    <a:pt x="79" y="155"/>
                  </a:lnTo>
                  <a:lnTo>
                    <a:pt x="75" y="158"/>
                  </a:lnTo>
                  <a:lnTo>
                    <a:pt x="72" y="160"/>
                  </a:lnTo>
                  <a:lnTo>
                    <a:pt x="69" y="163"/>
                  </a:lnTo>
                  <a:lnTo>
                    <a:pt x="63" y="149"/>
                  </a:lnTo>
                  <a:lnTo>
                    <a:pt x="56" y="134"/>
                  </a:lnTo>
                  <a:lnTo>
                    <a:pt x="48" y="120"/>
                  </a:lnTo>
                  <a:lnTo>
                    <a:pt x="39" y="105"/>
                  </a:lnTo>
                  <a:lnTo>
                    <a:pt x="31" y="90"/>
                  </a:lnTo>
                  <a:lnTo>
                    <a:pt x="19" y="77"/>
                  </a:lnTo>
                  <a:lnTo>
                    <a:pt x="9" y="66"/>
                  </a:lnTo>
                  <a:lnTo>
                    <a:pt x="0" y="57"/>
                  </a:lnTo>
                </a:path>
              </a:pathLst>
            </a:custGeom>
            <a:solidFill>
              <a:srgbClr val="FFE80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34" name="Text Box 599"/>
          <p:cNvSpPr txBox="1">
            <a:spLocks noChangeArrowheads="1"/>
          </p:cNvSpPr>
          <p:nvPr/>
        </p:nvSpPr>
        <p:spPr bwMode="auto">
          <a:xfrm>
            <a:off x="3325813" y="2289169"/>
            <a:ext cx="2952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>
                <a:latin typeface="Tahoma" charset="0"/>
              </a:rPr>
              <a:t>0</a:t>
            </a:r>
          </a:p>
        </p:txBody>
      </p:sp>
      <p:sp>
        <p:nvSpPr>
          <p:cNvPr id="335" name="Text Box 600"/>
          <p:cNvSpPr txBox="1">
            <a:spLocks noChangeArrowheads="1"/>
          </p:cNvSpPr>
          <p:nvPr/>
        </p:nvSpPr>
        <p:spPr bwMode="auto">
          <a:xfrm>
            <a:off x="6796088" y="2297106"/>
            <a:ext cx="2952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>
                <a:latin typeface="Tahoma" charset="0"/>
              </a:rPr>
              <a:t>+</a:t>
            </a:r>
          </a:p>
        </p:txBody>
      </p:sp>
      <p:pic>
        <p:nvPicPr>
          <p:cNvPr id="336" name="Image 335" descr="tes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767" y="2909615"/>
            <a:ext cx="8710465" cy="33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39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813" y="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Exemple du BC assisté par marqueurs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3376423" y="2411198"/>
            <a:ext cx="2432883" cy="792146"/>
            <a:chOff x="3576931" y="2411198"/>
            <a:chExt cx="2432883" cy="792146"/>
          </a:xfrm>
        </p:grpSpPr>
        <p:sp>
          <p:nvSpPr>
            <p:cNvPr id="5" name="Rectangle 1034"/>
            <p:cNvSpPr>
              <a:spLocks noChangeArrowheads="1"/>
            </p:cNvSpPr>
            <p:nvPr/>
          </p:nvSpPr>
          <p:spPr bwMode="auto">
            <a:xfrm>
              <a:off x="4619595" y="2411198"/>
              <a:ext cx="86889" cy="67297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" name="Rectangle 1035"/>
            <p:cNvSpPr>
              <a:spLocks noChangeArrowheads="1"/>
            </p:cNvSpPr>
            <p:nvPr/>
          </p:nvSpPr>
          <p:spPr bwMode="auto">
            <a:xfrm>
              <a:off x="4358929" y="2411198"/>
              <a:ext cx="86889" cy="67297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7" name="Group 1036"/>
            <p:cNvGrpSpPr>
              <a:grpSpLocks/>
            </p:cNvGrpSpPr>
            <p:nvPr/>
          </p:nvGrpSpPr>
          <p:grpSpPr bwMode="auto">
            <a:xfrm>
              <a:off x="5662259" y="2411198"/>
              <a:ext cx="347555" cy="672973"/>
              <a:chOff x="2112" y="624"/>
              <a:chExt cx="192" cy="480"/>
            </a:xfrm>
          </p:grpSpPr>
          <p:sp>
            <p:nvSpPr>
              <p:cNvPr id="13" name="Rectangle 1037"/>
              <p:cNvSpPr>
                <a:spLocks noChangeArrowheads="1"/>
              </p:cNvSpPr>
              <p:nvPr/>
            </p:nvSpPr>
            <p:spPr bwMode="auto">
              <a:xfrm>
                <a:off x="2256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" name="Rectangle 1038"/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8" name="Group 1065"/>
            <p:cNvGrpSpPr>
              <a:grpSpLocks/>
            </p:cNvGrpSpPr>
            <p:nvPr/>
          </p:nvGrpSpPr>
          <p:grpSpPr bwMode="auto">
            <a:xfrm>
              <a:off x="5140927" y="2613090"/>
              <a:ext cx="260666" cy="201892"/>
              <a:chOff x="1872" y="624"/>
              <a:chExt cx="144" cy="144"/>
            </a:xfrm>
          </p:grpSpPr>
          <p:sp>
            <p:nvSpPr>
              <p:cNvPr id="11" name="Line 1066"/>
              <p:cNvSpPr>
                <a:spLocks noChangeShapeType="1"/>
              </p:cNvSpPr>
              <p:nvPr/>
            </p:nvSpPr>
            <p:spPr bwMode="auto">
              <a:xfrm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Line 1067"/>
              <p:cNvSpPr>
                <a:spLocks noChangeShapeType="1"/>
              </p:cNvSpPr>
              <p:nvPr/>
            </p:nvSpPr>
            <p:spPr bwMode="auto">
              <a:xfrm flipH="1"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" name="Text Box 1124"/>
            <p:cNvSpPr txBox="1">
              <a:spLocks noChangeArrowheads="1"/>
            </p:cNvSpPr>
            <p:nvPr/>
          </p:nvSpPr>
          <p:spPr bwMode="auto">
            <a:xfrm>
              <a:off x="3576931" y="2545793"/>
              <a:ext cx="479698" cy="297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>
                  <a:latin typeface="Arial" charset="0"/>
                </a:rPr>
                <a:t>F1</a:t>
              </a:r>
            </a:p>
          </p:txBody>
        </p:sp>
        <p:sp>
          <p:nvSpPr>
            <p:cNvPr id="10" name="Line 1139"/>
            <p:cNvSpPr>
              <a:spLocks noChangeShapeType="1"/>
            </p:cNvSpPr>
            <p:nvPr/>
          </p:nvSpPr>
          <p:spPr bwMode="auto">
            <a:xfrm>
              <a:off x="5271260" y="3001452"/>
              <a:ext cx="0" cy="2018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72348" y="1036645"/>
            <a:ext cx="6260101" cy="1267574"/>
            <a:chOff x="272856" y="1036645"/>
            <a:chExt cx="6260101" cy="1267574"/>
          </a:xfrm>
        </p:grpSpPr>
        <p:grpSp>
          <p:nvGrpSpPr>
            <p:cNvPr id="16" name="Group 1028"/>
            <p:cNvGrpSpPr>
              <a:grpSpLocks/>
            </p:cNvGrpSpPr>
            <p:nvPr/>
          </p:nvGrpSpPr>
          <p:grpSpPr bwMode="auto">
            <a:xfrm>
              <a:off x="3837597" y="1536333"/>
              <a:ext cx="347555" cy="672973"/>
              <a:chOff x="2112" y="624"/>
              <a:chExt cx="192" cy="480"/>
            </a:xfrm>
          </p:grpSpPr>
          <p:sp>
            <p:nvSpPr>
              <p:cNvPr id="27" name="Rectangle 1029"/>
              <p:cNvSpPr>
                <a:spLocks noChangeArrowheads="1"/>
              </p:cNvSpPr>
              <p:nvPr/>
            </p:nvSpPr>
            <p:spPr bwMode="auto">
              <a:xfrm>
                <a:off x="2256" y="624"/>
                <a:ext cx="48" cy="48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Rectangle 1030"/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8" cy="48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7" name="Group 1031"/>
            <p:cNvGrpSpPr>
              <a:grpSpLocks/>
            </p:cNvGrpSpPr>
            <p:nvPr/>
          </p:nvGrpSpPr>
          <p:grpSpPr bwMode="auto">
            <a:xfrm>
              <a:off x="4793373" y="1536333"/>
              <a:ext cx="347555" cy="672973"/>
              <a:chOff x="2112" y="624"/>
              <a:chExt cx="192" cy="480"/>
            </a:xfrm>
          </p:grpSpPr>
          <p:sp>
            <p:nvSpPr>
              <p:cNvPr id="25" name="Rectangle 1032"/>
              <p:cNvSpPr>
                <a:spLocks noChangeArrowheads="1"/>
              </p:cNvSpPr>
              <p:nvPr/>
            </p:nvSpPr>
            <p:spPr bwMode="auto">
              <a:xfrm>
                <a:off x="2256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Rectangle 1033"/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8" name="Group 1061"/>
            <p:cNvGrpSpPr>
              <a:grpSpLocks/>
            </p:cNvGrpSpPr>
            <p:nvPr/>
          </p:nvGrpSpPr>
          <p:grpSpPr bwMode="auto">
            <a:xfrm>
              <a:off x="4358929" y="1805522"/>
              <a:ext cx="260666" cy="201892"/>
              <a:chOff x="1872" y="624"/>
              <a:chExt cx="144" cy="144"/>
            </a:xfrm>
          </p:grpSpPr>
          <p:sp>
            <p:nvSpPr>
              <p:cNvPr id="23" name="Line 1062"/>
              <p:cNvSpPr>
                <a:spLocks noChangeShapeType="1"/>
              </p:cNvSpPr>
              <p:nvPr/>
            </p:nvSpPr>
            <p:spPr bwMode="auto">
              <a:xfrm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Line 1063"/>
              <p:cNvSpPr>
                <a:spLocks noChangeShapeType="1"/>
              </p:cNvSpPr>
              <p:nvPr/>
            </p:nvSpPr>
            <p:spPr bwMode="auto">
              <a:xfrm flipH="1"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" name="Line 1064"/>
            <p:cNvSpPr>
              <a:spLocks noChangeShapeType="1"/>
            </p:cNvSpPr>
            <p:nvPr/>
          </p:nvSpPr>
          <p:spPr bwMode="auto">
            <a:xfrm>
              <a:off x="4489262" y="2007414"/>
              <a:ext cx="0" cy="2018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 Box 1122"/>
            <p:cNvSpPr txBox="1">
              <a:spLocks noChangeArrowheads="1"/>
            </p:cNvSpPr>
            <p:nvPr/>
          </p:nvSpPr>
          <p:spPr bwMode="auto">
            <a:xfrm>
              <a:off x="5276691" y="1278359"/>
              <a:ext cx="1256266" cy="831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4F6228"/>
                  </a:solidFill>
                  <a:latin typeface="Arial" charset="0"/>
                </a:rPr>
                <a:t>Lignée </a:t>
              </a:r>
            </a:p>
            <a:p>
              <a:r>
                <a:rPr lang="fr-FR" sz="1600" b="1" dirty="0">
                  <a:solidFill>
                    <a:srgbClr val="4F6228"/>
                  </a:solidFill>
                  <a:latin typeface="Arial" charset="0"/>
                </a:rPr>
                <a:t>Receveuse</a:t>
              </a:r>
            </a:p>
            <a:p>
              <a:r>
                <a:rPr lang="fr-FR" sz="1600" b="1" dirty="0">
                  <a:solidFill>
                    <a:srgbClr val="4F6228"/>
                  </a:solidFill>
                  <a:latin typeface="Arial" charset="0"/>
                </a:rPr>
                <a:t>R/R</a:t>
              </a:r>
            </a:p>
          </p:txBody>
        </p:sp>
        <p:sp>
          <p:nvSpPr>
            <p:cNvPr id="21" name="Text Box 1123"/>
            <p:cNvSpPr txBox="1">
              <a:spLocks noChangeArrowheads="1"/>
            </p:cNvSpPr>
            <p:nvPr/>
          </p:nvSpPr>
          <p:spPr bwMode="auto">
            <a:xfrm>
              <a:off x="2336957" y="1107312"/>
              <a:ext cx="1176618" cy="831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</a:rPr>
                <a:t>Lignée </a:t>
              </a:r>
            </a:p>
            <a:p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</a:rPr>
                <a:t>Donneuse</a:t>
              </a:r>
            </a:p>
            <a:p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</a:rPr>
                <a:t>D/D</a:t>
              </a:r>
            </a:p>
          </p:txBody>
        </p:sp>
        <p:pic>
          <p:nvPicPr>
            <p:cNvPr id="22" name="Picture 4" descr="Copie de tomate2"/>
            <p:cNvPicPr>
              <a:picLocks noChangeAspect="1" noChangeArrowheads="1"/>
            </p:cNvPicPr>
            <p:nvPr/>
          </p:nvPicPr>
          <p:blipFill rotWithShape="1">
            <a:blip r:embed="rId2">
              <a:lum bright="-6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973"/>
            <a:stretch/>
          </p:blipFill>
          <p:spPr bwMode="auto">
            <a:xfrm>
              <a:off x="272856" y="1036645"/>
              <a:ext cx="1899314" cy="1267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er 29"/>
          <p:cNvGrpSpPr/>
          <p:nvPr/>
        </p:nvGrpSpPr>
        <p:grpSpPr>
          <a:xfrm>
            <a:off x="2333759" y="3353361"/>
            <a:ext cx="3756266" cy="688396"/>
            <a:chOff x="2534267" y="3353361"/>
            <a:chExt cx="3756266" cy="688396"/>
          </a:xfrm>
        </p:grpSpPr>
        <p:sp>
          <p:nvSpPr>
            <p:cNvPr id="32" name="Rectangle 1039"/>
            <p:cNvSpPr>
              <a:spLocks noChangeArrowheads="1"/>
            </p:cNvSpPr>
            <p:nvPr/>
          </p:nvSpPr>
          <p:spPr bwMode="auto">
            <a:xfrm>
              <a:off x="6203644" y="3353361"/>
              <a:ext cx="86889" cy="67297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Rectangle 1040"/>
            <p:cNvSpPr>
              <a:spLocks noChangeArrowheads="1"/>
            </p:cNvSpPr>
            <p:nvPr/>
          </p:nvSpPr>
          <p:spPr bwMode="auto">
            <a:xfrm>
              <a:off x="6009814" y="3353361"/>
              <a:ext cx="86889" cy="67297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Rectangle 1041"/>
            <p:cNvSpPr>
              <a:spLocks noChangeArrowheads="1"/>
            </p:cNvSpPr>
            <p:nvPr/>
          </p:nvSpPr>
          <p:spPr bwMode="auto">
            <a:xfrm>
              <a:off x="5438355" y="3353361"/>
              <a:ext cx="86889" cy="67297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Rectangle 1042"/>
            <p:cNvSpPr>
              <a:spLocks noChangeArrowheads="1"/>
            </p:cNvSpPr>
            <p:nvPr/>
          </p:nvSpPr>
          <p:spPr bwMode="auto">
            <a:xfrm>
              <a:off x="5227816" y="3353361"/>
              <a:ext cx="86889" cy="67297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Rectangle 1043"/>
            <p:cNvSpPr>
              <a:spLocks noChangeArrowheads="1"/>
            </p:cNvSpPr>
            <p:nvPr/>
          </p:nvSpPr>
          <p:spPr bwMode="auto">
            <a:xfrm>
              <a:off x="4656357" y="3368783"/>
              <a:ext cx="86889" cy="67297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Rectangle 1044"/>
            <p:cNvSpPr>
              <a:spLocks noChangeArrowheads="1"/>
            </p:cNvSpPr>
            <p:nvPr/>
          </p:nvSpPr>
          <p:spPr bwMode="auto">
            <a:xfrm>
              <a:off x="4445818" y="3368783"/>
              <a:ext cx="86889" cy="67297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" name="Rectangle 1045"/>
            <p:cNvSpPr>
              <a:spLocks noChangeArrowheads="1"/>
            </p:cNvSpPr>
            <p:nvPr/>
          </p:nvSpPr>
          <p:spPr bwMode="auto">
            <a:xfrm>
              <a:off x="3857650" y="3353361"/>
              <a:ext cx="86889" cy="67297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9" name="Rectangle 1046"/>
            <p:cNvSpPr>
              <a:spLocks noChangeArrowheads="1"/>
            </p:cNvSpPr>
            <p:nvPr/>
          </p:nvSpPr>
          <p:spPr bwMode="auto">
            <a:xfrm>
              <a:off x="3663820" y="3353361"/>
              <a:ext cx="86889" cy="67297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0" name="Rectangle 1078"/>
            <p:cNvSpPr>
              <a:spLocks noChangeArrowheads="1"/>
            </p:cNvSpPr>
            <p:nvPr/>
          </p:nvSpPr>
          <p:spPr bwMode="auto">
            <a:xfrm>
              <a:off x="6009814" y="3353361"/>
              <a:ext cx="86889" cy="51454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" name="Rectangle 1079"/>
            <p:cNvSpPr>
              <a:spLocks noChangeArrowheads="1"/>
            </p:cNvSpPr>
            <p:nvPr/>
          </p:nvSpPr>
          <p:spPr bwMode="auto">
            <a:xfrm>
              <a:off x="5227816" y="3420658"/>
              <a:ext cx="86889" cy="41920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" name="Rectangle 1080"/>
            <p:cNvSpPr>
              <a:spLocks noChangeArrowheads="1"/>
            </p:cNvSpPr>
            <p:nvPr/>
          </p:nvSpPr>
          <p:spPr bwMode="auto">
            <a:xfrm>
              <a:off x="4445818" y="3813226"/>
              <a:ext cx="86889" cy="22853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" name="Rectangle 1081"/>
            <p:cNvSpPr>
              <a:spLocks noChangeArrowheads="1"/>
            </p:cNvSpPr>
            <p:nvPr/>
          </p:nvSpPr>
          <p:spPr bwMode="auto">
            <a:xfrm>
              <a:off x="3663820" y="3542634"/>
              <a:ext cx="86889" cy="4837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" name="Text Box 1125"/>
            <p:cNvSpPr txBox="1">
              <a:spLocks noChangeArrowheads="1"/>
            </p:cNvSpPr>
            <p:nvPr/>
          </p:nvSpPr>
          <p:spPr bwMode="auto">
            <a:xfrm>
              <a:off x="2534267" y="3555253"/>
              <a:ext cx="671577" cy="297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>
                  <a:latin typeface="Arial" charset="0"/>
                </a:rPr>
                <a:t>BC1</a:t>
              </a:r>
            </a:p>
          </p:txBody>
        </p:sp>
      </p:grpSp>
      <p:grpSp>
        <p:nvGrpSpPr>
          <p:cNvPr id="45" name="Grouper 44"/>
          <p:cNvGrpSpPr/>
          <p:nvPr/>
        </p:nvGrpSpPr>
        <p:grpSpPr>
          <a:xfrm>
            <a:off x="3367616" y="3498342"/>
            <a:ext cx="4440130" cy="1261250"/>
            <a:chOff x="3568124" y="3498342"/>
            <a:chExt cx="4440130" cy="1261250"/>
          </a:xfrm>
        </p:grpSpPr>
        <p:grpSp>
          <p:nvGrpSpPr>
            <p:cNvPr id="46" name="Group 1047"/>
            <p:cNvGrpSpPr>
              <a:grpSpLocks/>
            </p:cNvGrpSpPr>
            <p:nvPr/>
          </p:nvGrpSpPr>
          <p:grpSpPr bwMode="auto">
            <a:xfrm>
              <a:off x="7660699" y="4086619"/>
              <a:ext cx="347555" cy="672973"/>
              <a:chOff x="2112" y="624"/>
              <a:chExt cx="192" cy="480"/>
            </a:xfrm>
          </p:grpSpPr>
          <p:sp>
            <p:nvSpPr>
              <p:cNvPr id="53" name="Rectangle 1048"/>
              <p:cNvSpPr>
                <a:spLocks noChangeArrowheads="1"/>
              </p:cNvSpPr>
              <p:nvPr/>
            </p:nvSpPr>
            <p:spPr bwMode="auto">
              <a:xfrm>
                <a:off x="2256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Rectangle 1049"/>
              <p:cNvSpPr>
                <a:spLocks noChangeArrowheads="1"/>
              </p:cNvSpPr>
              <p:nvPr/>
            </p:nvSpPr>
            <p:spPr bwMode="auto">
              <a:xfrm>
                <a:off x="2112" y="624"/>
                <a:ext cx="48" cy="48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7" name="Group 1085"/>
            <p:cNvGrpSpPr>
              <a:grpSpLocks/>
            </p:cNvGrpSpPr>
            <p:nvPr/>
          </p:nvGrpSpPr>
          <p:grpSpPr bwMode="auto">
            <a:xfrm>
              <a:off x="6965590" y="4355808"/>
              <a:ext cx="260666" cy="201892"/>
              <a:chOff x="1872" y="624"/>
              <a:chExt cx="144" cy="144"/>
            </a:xfrm>
          </p:grpSpPr>
          <p:sp>
            <p:nvSpPr>
              <p:cNvPr id="51" name="Line 1086"/>
              <p:cNvSpPr>
                <a:spLocks noChangeShapeType="1"/>
              </p:cNvSpPr>
              <p:nvPr/>
            </p:nvSpPr>
            <p:spPr bwMode="auto">
              <a:xfrm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Line 1087"/>
              <p:cNvSpPr>
                <a:spLocks noChangeShapeType="1"/>
              </p:cNvSpPr>
              <p:nvPr/>
            </p:nvSpPr>
            <p:spPr bwMode="auto">
              <a:xfrm flipH="1">
                <a:off x="1872" y="62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48" name="Connecteur droit 47"/>
            <p:cNvCxnSpPr/>
            <p:nvPr/>
          </p:nvCxnSpPr>
          <p:spPr>
            <a:xfrm>
              <a:off x="3568124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5140927" y="3513764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5922925" y="3498342"/>
              <a:ext cx="434443" cy="35414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/>
          <p:nvPr/>
        </p:nvSpPr>
        <p:spPr>
          <a:xfrm>
            <a:off x="3516783" y="1805522"/>
            <a:ext cx="608220" cy="13319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2828263" y="165591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QTL /</a:t>
            </a:r>
          </a:p>
          <a:p>
            <a:r>
              <a:rPr lang="fr-FR" dirty="0"/>
              <a:t>gène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032652" y="2648685"/>
            <a:ext cx="608220" cy="13319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4098268" y="3581723"/>
            <a:ext cx="608220" cy="13319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5699026" y="3581723"/>
            <a:ext cx="608220" cy="13319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/>
          <p:cNvSpPr/>
          <p:nvPr/>
        </p:nvSpPr>
        <p:spPr>
          <a:xfrm>
            <a:off x="4907001" y="3580575"/>
            <a:ext cx="608220" cy="13319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3353032" y="3581723"/>
            <a:ext cx="608220" cy="13319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2" name="Picture 4" descr="Copie de tomate2"/>
          <p:cNvPicPr>
            <a:picLocks noChangeAspect="1" noChangeArrowheads="1"/>
          </p:cNvPicPr>
          <p:nvPr/>
        </p:nvPicPr>
        <p:blipFill rotWithShape="1">
          <a:blip r:embed="rId2">
            <a:lum bright="-6000" contrast="30000"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4"/>
          <a:stretch/>
        </p:blipFill>
        <p:spPr bwMode="auto">
          <a:xfrm>
            <a:off x="224290" y="3233034"/>
            <a:ext cx="1747372" cy="107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Connecteur droit 63"/>
          <p:cNvCxnSpPr/>
          <p:nvPr/>
        </p:nvCxnSpPr>
        <p:spPr>
          <a:xfrm>
            <a:off x="224290" y="3203344"/>
            <a:ext cx="1747372" cy="11524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 flipH="1">
            <a:off x="224290" y="3203344"/>
            <a:ext cx="1747373" cy="110784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6407362" y="348315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sélection des hétérozygotes</a:t>
            </a:r>
          </a:p>
        </p:txBody>
      </p:sp>
      <p:sp>
        <p:nvSpPr>
          <p:cNvPr id="73" name="Rectangle 1053"/>
          <p:cNvSpPr>
            <a:spLocks noChangeArrowheads="1"/>
          </p:cNvSpPr>
          <p:nvPr/>
        </p:nvSpPr>
        <p:spPr bwMode="auto">
          <a:xfrm>
            <a:off x="6270480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4" name="Rectangle 1054"/>
          <p:cNvSpPr>
            <a:spLocks noChangeArrowheads="1"/>
          </p:cNvSpPr>
          <p:nvPr/>
        </p:nvSpPr>
        <p:spPr bwMode="auto">
          <a:xfrm>
            <a:off x="6009814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5" name="Rectangle 1055"/>
          <p:cNvSpPr>
            <a:spLocks noChangeArrowheads="1"/>
          </p:cNvSpPr>
          <p:nvPr/>
        </p:nvSpPr>
        <p:spPr bwMode="auto">
          <a:xfrm>
            <a:off x="5488482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6" name="Rectangle 1056"/>
          <p:cNvSpPr>
            <a:spLocks noChangeArrowheads="1"/>
          </p:cNvSpPr>
          <p:nvPr/>
        </p:nvSpPr>
        <p:spPr bwMode="auto">
          <a:xfrm>
            <a:off x="5227816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7" name="Rectangle 1057"/>
          <p:cNvSpPr>
            <a:spLocks noChangeArrowheads="1"/>
          </p:cNvSpPr>
          <p:nvPr/>
        </p:nvSpPr>
        <p:spPr bwMode="auto">
          <a:xfrm>
            <a:off x="4706484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8" name="Rectangle 1058"/>
          <p:cNvSpPr>
            <a:spLocks noChangeArrowheads="1"/>
          </p:cNvSpPr>
          <p:nvPr/>
        </p:nvSpPr>
        <p:spPr bwMode="auto">
          <a:xfrm>
            <a:off x="4445818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9" name="Rectangle 1059"/>
          <p:cNvSpPr>
            <a:spLocks noChangeArrowheads="1"/>
          </p:cNvSpPr>
          <p:nvPr/>
        </p:nvSpPr>
        <p:spPr bwMode="auto">
          <a:xfrm>
            <a:off x="3924486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" name="Rectangle 1060"/>
          <p:cNvSpPr>
            <a:spLocks noChangeArrowheads="1"/>
          </p:cNvSpPr>
          <p:nvPr/>
        </p:nvSpPr>
        <p:spPr bwMode="auto">
          <a:xfrm>
            <a:off x="3663820" y="5492410"/>
            <a:ext cx="86889" cy="672973"/>
          </a:xfrm>
          <a:prstGeom prst="rect">
            <a:avLst/>
          </a:prstGeom>
          <a:solidFill>
            <a:srgbClr val="4F622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1" name="Text Box 1129"/>
          <p:cNvSpPr txBox="1">
            <a:spLocks noChangeArrowheads="1"/>
          </p:cNvSpPr>
          <p:nvPr/>
        </p:nvSpPr>
        <p:spPr bwMode="auto">
          <a:xfrm>
            <a:off x="2447378" y="5559707"/>
            <a:ext cx="1044474" cy="29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 b="1">
                <a:latin typeface="Arial" charset="0"/>
              </a:rPr>
              <a:t>BCn-S1</a:t>
            </a:r>
          </a:p>
        </p:txBody>
      </p:sp>
      <p:sp>
        <p:nvSpPr>
          <p:cNvPr id="82" name="Rectangle 1130"/>
          <p:cNvSpPr>
            <a:spLocks noChangeArrowheads="1"/>
          </p:cNvSpPr>
          <p:nvPr/>
        </p:nvSpPr>
        <p:spPr bwMode="auto">
          <a:xfrm>
            <a:off x="4445818" y="5627005"/>
            <a:ext cx="86889" cy="197686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3" name="Rectangle 1131"/>
          <p:cNvSpPr>
            <a:spLocks noChangeArrowheads="1"/>
          </p:cNvSpPr>
          <p:nvPr/>
        </p:nvSpPr>
        <p:spPr bwMode="auto">
          <a:xfrm>
            <a:off x="4706484" y="5627005"/>
            <a:ext cx="86889" cy="197686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4" name="Rectangle 1132"/>
          <p:cNvSpPr>
            <a:spLocks noChangeArrowheads="1"/>
          </p:cNvSpPr>
          <p:nvPr/>
        </p:nvSpPr>
        <p:spPr bwMode="auto">
          <a:xfrm>
            <a:off x="5227816" y="5559707"/>
            <a:ext cx="86889" cy="197686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5" name="Rectangle 1133"/>
          <p:cNvSpPr>
            <a:spLocks noChangeArrowheads="1"/>
          </p:cNvSpPr>
          <p:nvPr/>
        </p:nvSpPr>
        <p:spPr bwMode="auto">
          <a:xfrm>
            <a:off x="5488482" y="5694302"/>
            <a:ext cx="86889" cy="197686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6" name="Rectangle 1134"/>
          <p:cNvSpPr>
            <a:spLocks noChangeArrowheads="1"/>
          </p:cNvSpPr>
          <p:nvPr/>
        </p:nvSpPr>
        <p:spPr bwMode="auto">
          <a:xfrm>
            <a:off x="3663820" y="5694302"/>
            <a:ext cx="86889" cy="26077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7" name="Rectangle 1135"/>
          <p:cNvSpPr>
            <a:spLocks noChangeArrowheads="1"/>
          </p:cNvSpPr>
          <p:nvPr/>
        </p:nvSpPr>
        <p:spPr bwMode="auto">
          <a:xfrm>
            <a:off x="4286522" y="5434927"/>
            <a:ext cx="649855" cy="807568"/>
          </a:xfrm>
          <a:prstGeom prst="rect">
            <a:avLst/>
          </a:prstGeom>
          <a:noFill/>
          <a:ln w="38100" cmpd="sng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8" name="Line 1136"/>
          <p:cNvSpPr>
            <a:spLocks noChangeShapeType="1"/>
          </p:cNvSpPr>
          <p:nvPr/>
        </p:nvSpPr>
        <p:spPr bwMode="auto">
          <a:xfrm>
            <a:off x="3448408" y="5618593"/>
            <a:ext cx="695109" cy="4037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" name="Line 1137"/>
          <p:cNvSpPr>
            <a:spLocks noChangeShapeType="1"/>
          </p:cNvSpPr>
          <p:nvPr/>
        </p:nvSpPr>
        <p:spPr bwMode="auto">
          <a:xfrm>
            <a:off x="5043178" y="5639623"/>
            <a:ext cx="695109" cy="4037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" name="Line 1138"/>
          <p:cNvSpPr>
            <a:spLocks noChangeShapeType="1"/>
          </p:cNvSpPr>
          <p:nvPr/>
        </p:nvSpPr>
        <p:spPr bwMode="auto">
          <a:xfrm>
            <a:off x="5828796" y="5628407"/>
            <a:ext cx="695109" cy="4037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1" name="Rectangle 90"/>
          <p:cNvSpPr/>
          <p:nvPr/>
        </p:nvSpPr>
        <p:spPr>
          <a:xfrm>
            <a:off x="4283304" y="5682325"/>
            <a:ext cx="608220" cy="13319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ZoneTexte 91"/>
          <p:cNvSpPr txBox="1"/>
          <p:nvPr/>
        </p:nvSpPr>
        <p:spPr>
          <a:xfrm>
            <a:off x="6509635" y="5479174"/>
            <a:ext cx="271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sélection des homozygotes</a:t>
            </a:r>
          </a:p>
        </p:txBody>
      </p:sp>
      <p:cxnSp>
        <p:nvCxnSpPr>
          <p:cNvPr id="94" name="Connecteur droit 93"/>
          <p:cNvCxnSpPr/>
          <p:nvPr/>
        </p:nvCxnSpPr>
        <p:spPr>
          <a:xfrm>
            <a:off x="3984644" y="4311193"/>
            <a:ext cx="0" cy="85267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>
            <a:off x="4803294" y="4291926"/>
            <a:ext cx="0" cy="85267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>
            <a:off x="5575371" y="4302080"/>
            <a:ext cx="0" cy="85267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73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4375" y="171450"/>
            <a:ext cx="765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dirty="0">
                <a:solidFill>
                  <a:srgbClr val="000000"/>
                </a:solidFill>
                <a:latin typeface="Calibri" charset="0"/>
                <a:cs typeface="Calibri" charset="0"/>
              </a:rPr>
              <a:t>Origine des Plantes Cultivées: quelques références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3525" y="933283"/>
            <a:ext cx="266584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Darwin (1868)</a:t>
            </a:r>
          </a:p>
          <a:p>
            <a:r>
              <a:rPr lang="fr-FR" sz="1400" dirty="0"/>
              <a:t>Description du niveau de variation chez les espèces domestiquées</a:t>
            </a:r>
          </a:p>
          <a:p>
            <a:r>
              <a:rPr lang="fr-FR" sz="1400" dirty="0"/>
              <a:t>Mécanismes de la transmission héréditaire</a:t>
            </a:r>
            <a:endParaRPr lang="fr-FR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699491" y="4177836"/>
            <a:ext cx="774962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001758" y="4086204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306558" y="4099148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611358" y="4104204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919294" y="4096620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2224094" y="4101676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2528894" y="4098844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2786945" y="4088724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3091745" y="4101668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3396545" y="4106724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704481" y="4099140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4009281" y="4112084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314081" y="4117140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4569601" y="4112388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4874401" y="4109556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5179201" y="4106724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487137" y="4099140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791937" y="4104196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6096737" y="4093476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6354788" y="4107020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6659588" y="4096300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6964388" y="4093468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7272324" y="4093772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7561348" y="4122492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7866148" y="4127548"/>
            <a:ext cx="0" cy="173546"/>
          </a:xfrm>
          <a:prstGeom prst="line">
            <a:avLst/>
          </a:prstGeom>
          <a:ln>
            <a:solidFill>
              <a:srgbClr val="4F62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 rot="16200000">
            <a:off x="678356" y="4346520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1860</a:t>
            </a:r>
          </a:p>
        </p:txBody>
      </p:sp>
      <p:sp>
        <p:nvSpPr>
          <p:cNvPr id="40" name="ZoneTexte 39"/>
          <p:cNvSpPr txBox="1"/>
          <p:nvPr/>
        </p:nvSpPr>
        <p:spPr>
          <a:xfrm rot="16200000">
            <a:off x="1903506" y="4349043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1880</a:t>
            </a:r>
          </a:p>
        </p:txBody>
      </p:sp>
      <p:sp>
        <p:nvSpPr>
          <p:cNvPr id="41" name="ZoneTexte 40"/>
          <p:cNvSpPr txBox="1"/>
          <p:nvPr/>
        </p:nvSpPr>
        <p:spPr>
          <a:xfrm rot="16200000">
            <a:off x="2789478" y="4351564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1900</a:t>
            </a:r>
          </a:p>
        </p:txBody>
      </p:sp>
      <p:sp>
        <p:nvSpPr>
          <p:cNvPr id="42" name="ZoneTexte 41"/>
          <p:cNvSpPr txBox="1"/>
          <p:nvPr/>
        </p:nvSpPr>
        <p:spPr>
          <a:xfrm rot="16200000">
            <a:off x="3707001" y="4361971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1920</a:t>
            </a: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4569309" y="4364494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1940</a:t>
            </a:r>
          </a:p>
        </p:txBody>
      </p:sp>
      <p:sp>
        <p:nvSpPr>
          <p:cNvPr id="44" name="ZoneTexte 43"/>
          <p:cNvSpPr txBox="1"/>
          <p:nvPr/>
        </p:nvSpPr>
        <p:spPr>
          <a:xfrm rot="16200000">
            <a:off x="5486832" y="4359128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1960</a:t>
            </a: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6364916" y="4401091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1980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298083" y="1918484"/>
            <a:ext cx="306985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De Candolle (1883)</a:t>
            </a:r>
          </a:p>
          <a:p>
            <a:r>
              <a:rPr lang="fr-FR" sz="1400" dirty="0"/>
              <a:t>Description géographique des formes sauvages et cultivées</a:t>
            </a:r>
          </a:p>
          <a:p>
            <a:r>
              <a:rPr lang="fr-FR" sz="1400" dirty="0"/>
              <a:t>Concept de  « Centres d’où les espèces les plus utiles se sont répandues  »</a:t>
            </a:r>
            <a:endParaRPr lang="fr-FR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960334" y="3147563"/>
            <a:ext cx="369047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Vavilov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(1929)</a:t>
            </a:r>
          </a:p>
          <a:p>
            <a:r>
              <a:rPr lang="fr-FR" sz="1400" dirty="0"/>
              <a:t>Domestication dans les zones de forte diversité :  </a:t>
            </a:r>
          </a:p>
          <a:p>
            <a:r>
              <a:rPr lang="fr-FR" sz="1400" dirty="0"/>
              <a:t>« théorie des centres d’origine »</a:t>
            </a:r>
            <a:endParaRPr lang="fr-FR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946884" y="5626894"/>
            <a:ext cx="6197116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JR Harlan (1975)</a:t>
            </a:r>
          </a:p>
          <a:p>
            <a:r>
              <a:rPr lang="fr-FR" sz="1400" dirty="0"/>
              <a:t>Zone d’origine: le </a:t>
            </a:r>
            <a:r>
              <a:rPr lang="fr-FR" sz="1400" dirty="0" err="1"/>
              <a:t>progéniteur</a:t>
            </a:r>
            <a:r>
              <a:rPr lang="fr-FR" sz="1400" dirty="0"/>
              <a:t> sauvage est présent ainsi que</a:t>
            </a:r>
          </a:p>
          <a:p>
            <a:r>
              <a:rPr lang="fr-FR" sz="1400" dirty="0"/>
              <a:t>d’autres espèces sauvages apparentées = souvent, zone de domestication</a:t>
            </a:r>
          </a:p>
          <a:p>
            <a:r>
              <a:rPr lang="fr-FR" sz="1400" dirty="0"/>
              <a:t> Zone de diversification : de nombreuses formes ont été sélectionnées</a:t>
            </a:r>
          </a:p>
          <a:p>
            <a:r>
              <a:rPr lang="fr-FR" sz="1400" dirty="0"/>
              <a:t>par l’homme à partir du premier type domestiqué = parfois, zone de domestication</a:t>
            </a:r>
            <a:endParaRPr lang="fr-FR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50" name="Connecteur droit avec flèche 49"/>
          <p:cNvCxnSpPr/>
          <p:nvPr/>
        </p:nvCxnSpPr>
        <p:spPr>
          <a:xfrm flipH="1">
            <a:off x="1504227" y="2083599"/>
            <a:ext cx="12324" cy="2083599"/>
          </a:xfrm>
          <a:prstGeom prst="straightConnector1">
            <a:avLst/>
          </a:prstGeom>
          <a:ln>
            <a:solidFill>
              <a:srgbClr val="4F622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H="1">
            <a:off x="2532034" y="3427459"/>
            <a:ext cx="7880" cy="805837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 flipH="1">
            <a:off x="4385930" y="3711026"/>
            <a:ext cx="669239" cy="45274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V="1">
            <a:off x="6386775" y="4598714"/>
            <a:ext cx="0" cy="130687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ag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73" y="2370001"/>
            <a:ext cx="925599" cy="1267878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895" y="3064618"/>
            <a:ext cx="813041" cy="1144762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4"/>
          <a:srcRect l="54496"/>
          <a:stretch/>
        </p:blipFill>
        <p:spPr>
          <a:xfrm>
            <a:off x="6855303" y="2172319"/>
            <a:ext cx="813760" cy="1235562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916" y="4836244"/>
            <a:ext cx="905906" cy="139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63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christin\agro\cours_RG\centres_orig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" y="1143000"/>
            <a:ext cx="9047163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solidFill>
                  <a:srgbClr val="000000"/>
                </a:solidFill>
                <a:latin typeface="Calibri" charset="0"/>
                <a:cs typeface="Calibri" charset="0"/>
              </a:rPr>
              <a:t>Centres d</a:t>
            </a:r>
            <a:r>
              <a:rPr lang="ja-JP" altLang="fr-FR" dirty="0">
                <a:solidFill>
                  <a:srgbClr val="000000"/>
                </a:solidFill>
                <a:latin typeface="Calibri" charset="0"/>
                <a:cs typeface="Calibri" charset="0"/>
              </a:rPr>
              <a:t>’</a:t>
            </a:r>
            <a:r>
              <a:rPr lang="fr-FR" altLang="ja-JP" dirty="0">
                <a:solidFill>
                  <a:srgbClr val="000000"/>
                </a:solidFill>
                <a:latin typeface="Calibri" charset="0"/>
                <a:cs typeface="Calibri" charset="0"/>
              </a:rPr>
              <a:t>origine des principales espèces cultivées </a:t>
            </a:r>
          </a:p>
          <a:p>
            <a:pPr algn="ctr" eaLnBrk="1" hangingPunct="1"/>
            <a:r>
              <a:rPr lang="fr-FR" altLang="ja-JP" dirty="0">
                <a:solidFill>
                  <a:srgbClr val="000000"/>
                </a:solidFill>
                <a:latin typeface="Calibri" charset="0"/>
                <a:cs typeface="Calibri" charset="0"/>
              </a:rPr>
              <a:t>(d’après </a:t>
            </a:r>
            <a:r>
              <a:rPr lang="fr-FR" altLang="ja-JP" dirty="0" err="1">
                <a:solidFill>
                  <a:srgbClr val="000000"/>
                </a:solidFill>
                <a:latin typeface="Calibri" charset="0"/>
                <a:cs typeface="Calibri" charset="0"/>
              </a:rPr>
              <a:t>Vavilov</a:t>
            </a:r>
            <a:r>
              <a:rPr lang="fr-FR" altLang="ja-JP" dirty="0">
                <a:solidFill>
                  <a:srgbClr val="000000"/>
                </a:solidFill>
                <a:latin typeface="Calibri" charset="0"/>
                <a:cs typeface="Calibri" charset="0"/>
              </a:rPr>
              <a:t>, Harlan) </a:t>
            </a:r>
            <a:endParaRPr lang="fr-FR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5938" y="6143625"/>
            <a:ext cx="357187" cy="214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14313" y="4071938"/>
            <a:ext cx="1928812" cy="285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Ellipse 7"/>
          <p:cNvSpPr/>
          <p:nvPr/>
        </p:nvSpPr>
        <p:spPr>
          <a:xfrm rot="19840860">
            <a:off x="6519411" y="3534014"/>
            <a:ext cx="1039813" cy="209566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643188" y="5786438"/>
            <a:ext cx="357187" cy="2143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llipse 9"/>
          <p:cNvSpPr/>
          <p:nvPr/>
        </p:nvSpPr>
        <p:spPr>
          <a:xfrm rot="17765797">
            <a:off x="3126582" y="3240881"/>
            <a:ext cx="1270000" cy="219551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785938" y="5786438"/>
            <a:ext cx="357187" cy="21431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429000" y="3214688"/>
            <a:ext cx="357188" cy="214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00063" y="5786438"/>
            <a:ext cx="357187" cy="214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00063" y="6143625"/>
            <a:ext cx="357187" cy="21431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Ellipse 14"/>
          <p:cNvSpPr/>
          <p:nvPr/>
        </p:nvSpPr>
        <p:spPr>
          <a:xfrm rot="18890921">
            <a:off x="1446212" y="2992438"/>
            <a:ext cx="282575" cy="7302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04E71D-BAAD-3348-8496-B895CDDBC059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6999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5108</TotalTime>
  <Words>3589</Words>
  <Application>Microsoft Macintosh PowerPoint</Application>
  <PresentationFormat>Affichage à l'écran (4:3)</PresentationFormat>
  <Paragraphs>1074</Paragraphs>
  <Slides>75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86" baseType="lpstr">
      <vt:lpstr>Arial Unicode MS</vt:lpstr>
      <vt:lpstr>Arial</vt:lpstr>
      <vt:lpstr>Calibri</vt:lpstr>
      <vt:lpstr>Comic Sans MS</vt:lpstr>
      <vt:lpstr>Symbol</vt:lpstr>
      <vt:lpstr>Tahoma</vt:lpstr>
      <vt:lpstr>Times New Roman</vt:lpstr>
      <vt:lpstr>Verdana</vt:lpstr>
      <vt:lpstr>Wingdings</vt:lpstr>
      <vt:lpstr>Thème Office</vt:lpstr>
      <vt:lpstr>Équation</vt:lpstr>
      <vt:lpstr>La Plante Domestiquée: Génétique &amp; Amélioration des plantes</vt:lpstr>
      <vt:lpstr>Plan du cours</vt:lpstr>
      <vt:lpstr>Partie 1. L’homme et les plantes cultivées</vt:lpstr>
      <vt:lpstr>I. L’origine des espèces cultivées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II. Diversité et Ressources génétiques</vt:lpstr>
      <vt:lpstr>Présentation PowerPoint</vt:lpstr>
      <vt:lpstr>Les ressources génétiques</vt:lpstr>
      <vt:lpstr>Pools génétiques  des Brassica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III. Diversité cultivée et programmes de sélection</vt:lpstr>
      <vt:lpstr>La base : la sélection massale</vt:lpstr>
      <vt:lpstr>Présentation PowerPoint</vt:lpstr>
      <vt:lpstr>La révolution verte</vt:lpstr>
      <vt:lpstr>Evolution des méthodes de sélection </vt:lpstr>
      <vt:lpstr>Evolution des méthodes de sélection</vt:lpstr>
      <vt:lpstr>La diversité : une nécessité</vt:lpstr>
      <vt:lpstr>Quelques exemples d’utilisation  des RG en sélection</vt:lpstr>
      <vt:lpstr>Quelques exemples d’utilisation  des RG en sélection (2)</vt:lpstr>
      <vt:lpstr>Partie 2. L’amélioration des plantes </vt:lpstr>
      <vt:lpstr>I. Déterminisme des caractères d’intérêt en sélection</vt:lpstr>
      <vt:lpstr>I. Déterminisme des caractères d’intérêt en sélection</vt:lpstr>
      <vt:lpstr>Présentation PowerPoint</vt:lpstr>
      <vt:lpstr>Présentation PowerPoint</vt:lpstr>
      <vt:lpstr>Présentation PowerPoint</vt:lpstr>
      <vt:lpstr>Présentation PowerPoint</vt:lpstr>
      <vt:lpstr>I. Déterminisme des caractères d’intérêt en sélection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II. Méthodes de sélection</vt:lpstr>
      <vt:lpstr>La base : la sélection massale</vt:lpstr>
      <vt:lpstr>Présentation PowerPoint</vt:lpstr>
      <vt:lpstr>1. Le back-cross  </vt:lpstr>
      <vt:lpstr>1. Le back-cross  </vt:lpstr>
      <vt:lpstr>1. Le back-cross  </vt:lpstr>
      <vt:lpstr>II. Méthodes de sélection</vt:lpstr>
      <vt:lpstr>Les marqueurs moléculaires</vt:lpstr>
      <vt:lpstr>Polymorphisme de séquence ADN</vt:lpstr>
      <vt:lpstr>Présentation PowerPoint</vt:lpstr>
      <vt:lpstr>Présentation PowerPoint</vt:lpstr>
      <vt:lpstr>Construire une population en ségrégation</vt:lpstr>
      <vt:lpstr>Construire une carte génétique</vt:lpstr>
      <vt:lpstr>Construire une carte génétique</vt:lpstr>
      <vt:lpstr>Principe de la détection de QTL</vt:lpstr>
      <vt:lpstr>Exemple du BC assisté par marqueurs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Analyse génétique des caractères présentant une variation continue dans les populations  Introduction aux concepts de base de la génétique quantitative</dc:title>
  <dc:creator> </dc:creator>
  <cp:lastModifiedBy>Julie Fievet</cp:lastModifiedBy>
  <cp:revision>95</cp:revision>
  <cp:lastPrinted>2013-09-19T14:35:09Z</cp:lastPrinted>
  <dcterms:created xsi:type="dcterms:W3CDTF">2010-02-24T16:59:16Z</dcterms:created>
  <dcterms:modified xsi:type="dcterms:W3CDTF">2021-12-03T11:30:43Z</dcterms:modified>
</cp:coreProperties>
</file>