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2.xml" ContentType="application/vnd.openxmlformats-officedocument.themeOverride+xml"/>
  <Override PartName="/ppt/notesSlides/notesSlide62.xml" ContentType="application/vnd.openxmlformats-officedocument.presentationml.notesSlide+xml"/>
  <Override PartName="/ppt/theme/themeOverride3.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41" r:id="rId3"/>
    <p:sldMasterId id="2147483743" r:id="rId4"/>
    <p:sldMasterId id="2147483771" r:id="rId5"/>
    <p:sldMasterId id="2147483807" r:id="rId6"/>
  </p:sldMasterIdLst>
  <p:notesMasterIdLst>
    <p:notesMasterId r:id="rId105"/>
  </p:notesMasterIdLst>
  <p:sldIdLst>
    <p:sldId id="1131" r:id="rId7"/>
    <p:sldId id="1392" r:id="rId8"/>
    <p:sldId id="1451" r:id="rId9"/>
    <p:sldId id="1349" r:id="rId10"/>
    <p:sldId id="1403" r:id="rId11"/>
    <p:sldId id="1348" r:id="rId12"/>
    <p:sldId id="1132" r:id="rId13"/>
    <p:sldId id="1160" r:id="rId14"/>
    <p:sldId id="1436" r:id="rId15"/>
    <p:sldId id="1334" r:id="rId16"/>
    <p:sldId id="1335" r:id="rId17"/>
    <p:sldId id="1337" r:id="rId18"/>
    <p:sldId id="1338" r:id="rId19"/>
    <p:sldId id="1133" r:id="rId20"/>
    <p:sldId id="1345" r:id="rId21"/>
    <p:sldId id="1347" r:id="rId22"/>
    <p:sldId id="1356" r:id="rId23"/>
    <p:sldId id="1439" r:id="rId24"/>
    <p:sldId id="1357" r:id="rId25"/>
    <p:sldId id="1346" r:id="rId26"/>
    <p:sldId id="1354" r:id="rId27"/>
    <p:sldId id="1355" r:id="rId28"/>
    <p:sldId id="1394" r:id="rId29"/>
    <p:sldId id="1417" r:id="rId30"/>
    <p:sldId id="1450" r:id="rId31"/>
    <p:sldId id="1418" r:id="rId32"/>
    <p:sldId id="1447" r:id="rId33"/>
    <p:sldId id="1393" r:id="rId34"/>
    <p:sldId id="1423" r:id="rId35"/>
    <p:sldId id="1425" r:id="rId36"/>
    <p:sldId id="1430" r:id="rId37"/>
    <p:sldId id="1431" r:id="rId38"/>
    <p:sldId id="1432" r:id="rId39"/>
    <p:sldId id="1433" r:id="rId40"/>
    <p:sldId id="1397" r:id="rId41"/>
    <p:sldId id="1429" r:id="rId42"/>
    <p:sldId id="1422" r:id="rId43"/>
    <p:sldId id="1396" r:id="rId44"/>
    <p:sldId id="1434" r:id="rId45"/>
    <p:sldId id="1359" r:id="rId46"/>
    <p:sldId id="1159" r:id="rId47"/>
    <p:sldId id="1138" r:id="rId48"/>
    <p:sldId id="1141" r:id="rId49"/>
    <p:sldId id="1134" r:id="rId50"/>
    <p:sldId id="1136" r:id="rId51"/>
    <p:sldId id="1428" r:id="rId52"/>
    <p:sldId id="1140" r:id="rId53"/>
    <p:sldId id="1400" r:id="rId54"/>
    <p:sldId id="1142" r:id="rId55"/>
    <p:sldId id="1149" r:id="rId56"/>
    <p:sldId id="1448" r:id="rId57"/>
    <p:sldId id="1421" r:id="rId58"/>
    <p:sldId id="1442" r:id="rId59"/>
    <p:sldId id="1438" r:id="rId60"/>
    <p:sldId id="1441" r:id="rId61"/>
    <p:sldId id="1206" r:id="rId62"/>
    <p:sldId id="1218" r:id="rId63"/>
    <p:sldId id="1208" r:id="rId64"/>
    <p:sldId id="1440" r:id="rId65"/>
    <p:sldId id="1212" r:id="rId66"/>
    <p:sldId id="1213" r:id="rId67"/>
    <p:sldId id="1214" r:id="rId68"/>
    <p:sldId id="1216" r:id="rId69"/>
    <p:sldId id="1446" r:id="rId70"/>
    <p:sldId id="1211" r:id="rId71"/>
    <p:sldId id="1449" r:id="rId72"/>
    <p:sldId id="1444" r:id="rId73"/>
    <p:sldId id="1404" r:id="rId74"/>
    <p:sldId id="1405" r:id="rId75"/>
    <p:sldId id="1406" r:id="rId76"/>
    <p:sldId id="1407" r:id="rId77"/>
    <p:sldId id="1408" r:id="rId78"/>
    <p:sldId id="1420" r:id="rId79"/>
    <p:sldId id="1409" r:id="rId80"/>
    <p:sldId id="1374" r:id="rId81"/>
    <p:sldId id="1435" r:id="rId82"/>
    <p:sldId id="1376" r:id="rId83"/>
    <p:sldId id="1362" r:id="rId84"/>
    <p:sldId id="1173" r:id="rId85"/>
    <p:sldId id="1177" r:id="rId86"/>
    <p:sldId id="1184" r:id="rId87"/>
    <p:sldId id="1185" r:id="rId88"/>
    <p:sldId id="1452" r:id="rId89"/>
    <p:sldId id="1186" r:id="rId90"/>
    <p:sldId id="1187" r:id="rId91"/>
    <p:sldId id="1191" r:id="rId92"/>
    <p:sldId id="1192" r:id="rId93"/>
    <p:sldId id="1330" r:id="rId94"/>
    <p:sldId id="1194" r:id="rId95"/>
    <p:sldId id="1201" r:id="rId96"/>
    <p:sldId id="1203" r:id="rId97"/>
    <p:sldId id="1410" r:id="rId98"/>
    <p:sldId id="1411" r:id="rId99"/>
    <p:sldId id="1412" r:id="rId100"/>
    <p:sldId id="1414" r:id="rId101"/>
    <p:sldId id="1413" r:id="rId102"/>
    <p:sldId id="1415" r:id="rId103"/>
    <p:sldId id="1419" r:id="rId104"/>
  </p:sldIdLst>
  <p:sldSz cx="12190413" cy="6858000"/>
  <p:notesSz cx="6858000" cy="9144000"/>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guy hemmet" initials="t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9327" autoAdjust="0"/>
  </p:normalViewPr>
  <p:slideViewPr>
    <p:cSldViewPr>
      <p:cViewPr varScale="1">
        <p:scale>
          <a:sx n="73" d="100"/>
          <a:sy n="73" d="100"/>
        </p:scale>
        <p:origin x="372" y="40"/>
      </p:cViewPr>
      <p:guideLst>
        <p:guide orient="horz" pos="2160"/>
        <p:guide pos="2880"/>
        <p:guide pos="3840"/>
      </p:guideLst>
    </p:cSldViewPr>
  </p:slideViewPr>
  <p:outlineViewPr>
    <p:cViewPr>
      <p:scale>
        <a:sx n="33" d="100"/>
        <a:sy n="33" d="100"/>
      </p:scale>
      <p:origin x="0" y="83444"/>
    </p:cViewPr>
  </p:outlineViewPr>
  <p:notesTextViewPr>
    <p:cViewPr>
      <p:scale>
        <a:sx n="1" d="1"/>
        <a:sy n="1" d="1"/>
      </p:scale>
      <p:origin x="0" y="0"/>
    </p:cViewPr>
  </p:notesTextViewPr>
  <p:sorterViewPr>
    <p:cViewPr varScale="1">
      <p:scale>
        <a:sx n="1" d="1"/>
        <a:sy n="1" d="1"/>
      </p:scale>
      <p:origin x="0" y="-26142"/>
    </p:cViewPr>
  </p:sorter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presProps" Target="pres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viewProps" Target="view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heme" Target="theme/theme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47AA3-B2B0-45C6-B5FC-9DA6A5F85596}" type="datetimeFigureOut">
              <a:rPr lang="en-US" smtClean="0"/>
              <a:pPr/>
              <a:t>10/10/2024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2BD63-4732-4E25-9235-698F2FA5B5B8}" type="slidenum">
              <a:rPr lang="en-US" smtClean="0"/>
              <a:pPr/>
              <a:t>‹N°›</a:t>
            </a:fld>
            <a:endParaRPr lang="en-US"/>
          </a:p>
        </p:txBody>
      </p:sp>
    </p:spTree>
    <p:extLst>
      <p:ext uri="{BB962C8B-B14F-4D97-AF65-F5344CB8AC3E}">
        <p14:creationId xmlns:p14="http://schemas.microsoft.com/office/powerpoint/2010/main" val="21078133"/>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2400" dirty="0"/>
              <a:t>BIENVENUE DANS LE PARCOURS MDEE</a:t>
            </a:r>
          </a:p>
        </p:txBody>
      </p:sp>
      <p:sp>
        <p:nvSpPr>
          <p:cNvPr id="4" name="Slide Number Placeholder 3"/>
          <p:cNvSpPr>
            <a:spLocks noGrp="1"/>
          </p:cNvSpPr>
          <p:nvPr>
            <p:ph type="sldNum" sz="quarter" idx="10"/>
          </p:nvPr>
        </p:nvSpPr>
        <p:spPr/>
        <p:txBody>
          <a:bodyPr/>
          <a:lstStyle/>
          <a:p>
            <a:fld id="{C782BD63-4732-4E25-9235-698F2FA5B5B8}" type="slidenum">
              <a:rPr lang="en-US" smtClean="0"/>
              <a:pPr/>
              <a:t>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18</a:t>
            </a:fld>
            <a:endParaRPr lang="en-US"/>
          </a:p>
        </p:txBody>
      </p:sp>
    </p:spTree>
    <p:extLst>
      <p:ext uri="{BB962C8B-B14F-4D97-AF65-F5344CB8AC3E}">
        <p14:creationId xmlns:p14="http://schemas.microsoft.com/office/powerpoint/2010/main" val="206959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27</a:t>
            </a:fld>
            <a:endParaRPr lang="en-US"/>
          </a:p>
        </p:txBody>
      </p:sp>
    </p:spTree>
    <p:extLst>
      <p:ext uri="{BB962C8B-B14F-4D97-AF65-F5344CB8AC3E}">
        <p14:creationId xmlns:p14="http://schemas.microsoft.com/office/powerpoint/2010/main" val="150034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31</a:t>
            </a:fld>
            <a:endParaRPr lang="en-US"/>
          </a:p>
        </p:txBody>
      </p:sp>
    </p:spTree>
    <p:extLst>
      <p:ext uri="{BB962C8B-B14F-4D97-AF65-F5344CB8AC3E}">
        <p14:creationId xmlns:p14="http://schemas.microsoft.com/office/powerpoint/2010/main" val="125473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32</a:t>
            </a:fld>
            <a:endParaRPr lang="en-US"/>
          </a:p>
        </p:txBody>
      </p:sp>
    </p:spTree>
    <p:extLst>
      <p:ext uri="{BB962C8B-B14F-4D97-AF65-F5344CB8AC3E}">
        <p14:creationId xmlns:p14="http://schemas.microsoft.com/office/powerpoint/2010/main" val="25825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33</a:t>
            </a:fld>
            <a:endParaRPr lang="en-US"/>
          </a:p>
        </p:txBody>
      </p:sp>
    </p:spTree>
    <p:extLst>
      <p:ext uri="{BB962C8B-B14F-4D97-AF65-F5344CB8AC3E}">
        <p14:creationId xmlns:p14="http://schemas.microsoft.com/office/powerpoint/2010/main" val="331571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34</a:t>
            </a:fld>
            <a:endParaRPr lang="en-US"/>
          </a:p>
        </p:txBody>
      </p:sp>
    </p:spTree>
    <p:extLst>
      <p:ext uri="{BB962C8B-B14F-4D97-AF65-F5344CB8AC3E}">
        <p14:creationId xmlns:p14="http://schemas.microsoft.com/office/powerpoint/2010/main" val="2316120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36</a:t>
            </a:fld>
            <a:endParaRPr lang="en-US"/>
          </a:p>
        </p:txBody>
      </p:sp>
    </p:spTree>
    <p:extLst>
      <p:ext uri="{BB962C8B-B14F-4D97-AF65-F5344CB8AC3E}">
        <p14:creationId xmlns:p14="http://schemas.microsoft.com/office/powerpoint/2010/main" val="1152094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39</a:t>
            </a:fld>
            <a:endParaRPr lang="en-US"/>
          </a:p>
        </p:txBody>
      </p:sp>
    </p:spTree>
    <p:extLst>
      <p:ext uri="{BB962C8B-B14F-4D97-AF65-F5344CB8AC3E}">
        <p14:creationId xmlns:p14="http://schemas.microsoft.com/office/powerpoint/2010/main" val="2168656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46</a:t>
            </a:fld>
            <a:endParaRPr lang="en-US"/>
          </a:p>
        </p:txBody>
      </p:sp>
    </p:spTree>
    <p:extLst>
      <p:ext uri="{BB962C8B-B14F-4D97-AF65-F5344CB8AC3E}">
        <p14:creationId xmlns:p14="http://schemas.microsoft.com/office/powerpoint/2010/main" val="1045148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51</a:t>
            </a:fld>
            <a:endParaRPr lang="en-US"/>
          </a:p>
        </p:txBody>
      </p:sp>
    </p:spTree>
    <p:extLst>
      <p:ext uri="{BB962C8B-B14F-4D97-AF65-F5344CB8AC3E}">
        <p14:creationId xmlns:p14="http://schemas.microsoft.com/office/powerpoint/2010/main" val="946865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53</a:t>
            </a:fld>
            <a:endParaRPr lang="en-US"/>
          </a:p>
        </p:txBody>
      </p:sp>
    </p:spTree>
    <p:extLst>
      <p:ext uri="{BB962C8B-B14F-4D97-AF65-F5344CB8AC3E}">
        <p14:creationId xmlns:p14="http://schemas.microsoft.com/office/powerpoint/2010/main" val="449795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54</a:t>
            </a:fld>
            <a:endParaRPr lang="en-US"/>
          </a:p>
        </p:txBody>
      </p:sp>
    </p:spTree>
    <p:extLst>
      <p:ext uri="{BB962C8B-B14F-4D97-AF65-F5344CB8AC3E}">
        <p14:creationId xmlns:p14="http://schemas.microsoft.com/office/powerpoint/2010/main" val="1028595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55</a:t>
            </a:fld>
            <a:endParaRPr lang="en-US"/>
          </a:p>
        </p:txBody>
      </p:sp>
    </p:spTree>
    <p:extLst>
      <p:ext uri="{BB962C8B-B14F-4D97-AF65-F5344CB8AC3E}">
        <p14:creationId xmlns:p14="http://schemas.microsoft.com/office/powerpoint/2010/main" val="3913674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59</a:t>
            </a:fld>
            <a:endParaRPr lang="en-US"/>
          </a:p>
        </p:txBody>
      </p:sp>
    </p:spTree>
    <p:extLst>
      <p:ext uri="{BB962C8B-B14F-4D97-AF65-F5344CB8AC3E}">
        <p14:creationId xmlns:p14="http://schemas.microsoft.com/office/powerpoint/2010/main" val="2228758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a:t>
            </a:fld>
            <a:endParaRPr lang="en-US"/>
          </a:p>
        </p:txBody>
      </p:sp>
    </p:spTree>
    <p:extLst>
      <p:ext uri="{BB962C8B-B14F-4D97-AF65-F5344CB8AC3E}">
        <p14:creationId xmlns:p14="http://schemas.microsoft.com/office/powerpoint/2010/main" val="1130938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64</a:t>
            </a:fld>
            <a:endParaRPr lang="en-US"/>
          </a:p>
        </p:txBody>
      </p:sp>
    </p:spTree>
    <p:extLst>
      <p:ext uri="{BB962C8B-B14F-4D97-AF65-F5344CB8AC3E}">
        <p14:creationId xmlns:p14="http://schemas.microsoft.com/office/powerpoint/2010/main" val="35336415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66</a:t>
            </a:fld>
            <a:endParaRPr lang="en-US"/>
          </a:p>
        </p:txBody>
      </p:sp>
    </p:spTree>
    <p:extLst>
      <p:ext uri="{BB962C8B-B14F-4D97-AF65-F5344CB8AC3E}">
        <p14:creationId xmlns:p14="http://schemas.microsoft.com/office/powerpoint/2010/main" val="3151856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67</a:t>
            </a:fld>
            <a:endParaRPr lang="en-US"/>
          </a:p>
        </p:txBody>
      </p:sp>
    </p:spTree>
    <p:extLst>
      <p:ext uri="{BB962C8B-B14F-4D97-AF65-F5344CB8AC3E}">
        <p14:creationId xmlns:p14="http://schemas.microsoft.com/office/powerpoint/2010/main" val="24595459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76</a:t>
            </a:fld>
            <a:endParaRPr lang="en-US"/>
          </a:p>
        </p:txBody>
      </p:sp>
    </p:spTree>
    <p:extLst>
      <p:ext uri="{BB962C8B-B14F-4D97-AF65-F5344CB8AC3E}">
        <p14:creationId xmlns:p14="http://schemas.microsoft.com/office/powerpoint/2010/main" val="32017031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88</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89</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90</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93</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12</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94</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95</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96</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98</a:t>
            </a:fld>
            <a:endParaRPr lang="en-US"/>
          </a:p>
        </p:txBody>
      </p:sp>
    </p:spTree>
    <p:extLst>
      <p:ext uri="{BB962C8B-B14F-4D97-AF65-F5344CB8AC3E}">
        <p14:creationId xmlns:p14="http://schemas.microsoft.com/office/powerpoint/2010/main" val="281254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4.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4" y="2130435"/>
            <a:ext cx="10361851" cy="1470025"/>
          </a:xfrm>
        </p:spPr>
        <p:txBody>
          <a:bodyPr/>
          <a:lstStyle/>
          <a:p>
            <a:r>
              <a:rPr lang="en-US"/>
              <a:t>Click to edit Master title style</a:t>
            </a:r>
          </a:p>
        </p:txBody>
      </p:sp>
      <p:sp>
        <p:nvSpPr>
          <p:cNvPr id="3" name="Subtitle 2"/>
          <p:cNvSpPr>
            <a:spLocks noGrp="1"/>
          </p:cNvSpPr>
          <p:nvPr>
            <p:ph type="subTitle" idx="1"/>
          </p:nvPr>
        </p:nvSpPr>
        <p:spPr>
          <a:xfrm>
            <a:off x="1828563" y="3886200"/>
            <a:ext cx="8533290" cy="1752600"/>
          </a:xfrm>
        </p:spPr>
        <p:txBody>
          <a:bodyPr/>
          <a:lstStyle>
            <a:lvl1pPr marL="0" indent="0" algn="ctr">
              <a:buNone/>
              <a:defRPr/>
            </a:lvl1pPr>
            <a:lvl2pPr marL="457154" indent="0" algn="ctr">
              <a:buNone/>
              <a:defRPr/>
            </a:lvl2pPr>
            <a:lvl3pPr marL="914309" indent="0" algn="ctr">
              <a:buNone/>
              <a:defRPr/>
            </a:lvl3pPr>
            <a:lvl4pPr marL="1371463" indent="0" algn="ctr">
              <a:buNone/>
              <a:defRPr/>
            </a:lvl4pPr>
            <a:lvl5pPr marL="1828617" indent="0" algn="ctr">
              <a:buNone/>
              <a:defRPr/>
            </a:lvl5pPr>
            <a:lvl6pPr marL="2285771" indent="0" algn="ctr">
              <a:buNone/>
              <a:defRPr/>
            </a:lvl6pPr>
            <a:lvl7pPr marL="2742926" indent="0" algn="ctr">
              <a:buNone/>
              <a:defRPr/>
            </a:lvl7pPr>
            <a:lvl8pPr marL="3200080" indent="0" algn="ctr">
              <a:buNone/>
              <a:defRPr/>
            </a:lvl8pPr>
            <a:lvl9pPr marL="3657234" indent="0" algn="ctr">
              <a:buNone/>
              <a:defRPr/>
            </a:lvl9pPr>
          </a:lstStyle>
          <a:p>
            <a:r>
              <a:rPr lang="en-US"/>
              <a:t>Click to edit Master subtitle style</a:t>
            </a:r>
          </a:p>
        </p:txBody>
      </p:sp>
    </p:spTree>
    <p:extLst>
      <p:ext uri="{BB962C8B-B14F-4D97-AF65-F5344CB8AC3E}">
        <p14:creationId xmlns:p14="http://schemas.microsoft.com/office/powerpoint/2010/main" val="170868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58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16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7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45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58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2651" y="1412875"/>
            <a:ext cx="2499459" cy="45799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4283" y="1412875"/>
            <a:ext cx="7295201" cy="45799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548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68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Text 18pt">
    <p:spTree>
      <p:nvGrpSpPr>
        <p:cNvPr id="1" name=""/>
        <p:cNvGrpSpPr/>
        <p:nvPr/>
      </p:nvGrpSpPr>
      <p:grpSpPr>
        <a:xfrm>
          <a:off x="0" y="0"/>
          <a:ext cx="0" cy="0"/>
          <a:chOff x="0" y="0"/>
          <a:chExt cx="0" cy="0"/>
        </a:xfrm>
      </p:grpSpPr>
      <p:sp>
        <p:nvSpPr>
          <p:cNvPr id="4" name="Rechteck 6"/>
          <p:cNvSpPr/>
          <p:nvPr userDrawn="1"/>
        </p:nvSpPr>
        <p:spPr>
          <a:xfrm>
            <a:off x="918517" y="828675"/>
            <a:ext cx="960842"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de-CH" altLang="en-US">
              <a:solidFill>
                <a:srgbClr val="FFFFFF"/>
              </a:solidFill>
            </a:endParaRPr>
          </a:p>
        </p:txBody>
      </p:sp>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6" name="Textplatzhalter 5"/>
          <p:cNvSpPr>
            <a:spLocks noGrp="1"/>
          </p:cNvSpPr>
          <p:nvPr>
            <p:ph type="body" sz="quarter" idx="12"/>
          </p:nvPr>
        </p:nvSpPr>
        <p:spPr>
          <a:xfrm>
            <a:off x="912170" y="1808162"/>
            <a:ext cx="10823224" cy="47180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lvl7pPr>
          </a:lstStyle>
          <a:p>
            <a:pPr lvl="0"/>
            <a:r>
              <a:rPr lang="en-US" noProof="0" dirty="0"/>
              <a:t>Text</a:t>
            </a:r>
          </a:p>
          <a:p>
            <a:pPr lvl="1"/>
            <a:r>
              <a:rPr lang="en-US" noProof="0" dirty="0"/>
              <a:t>Second level</a:t>
            </a:r>
          </a:p>
          <a:p>
            <a:pPr lvl="2"/>
            <a:r>
              <a:rPr lang="en-US" noProof="0" dirty="0"/>
              <a:t>Third level</a:t>
            </a:r>
          </a:p>
          <a:p>
            <a:pPr lvl="5"/>
            <a:r>
              <a:rPr lang="en-US" noProof="0" dirty="0"/>
              <a:t>Fourth level</a:t>
            </a:r>
          </a:p>
          <a:p>
            <a:pPr lvl="6"/>
            <a:r>
              <a:rPr lang="en-US" noProof="0" dirty="0"/>
              <a:t>Fifth level </a:t>
            </a:r>
          </a:p>
        </p:txBody>
      </p:sp>
      <p:sp>
        <p:nvSpPr>
          <p:cNvPr id="5" name="Fußzeilenplatzhalter 2"/>
          <p:cNvSpPr>
            <a:spLocks noGrp="1"/>
          </p:cNvSpPr>
          <p:nvPr>
            <p:ph type="ftr" sz="quarter" idx="13"/>
          </p:nvPr>
        </p:nvSpPr>
        <p:spPr>
          <a:xfrm>
            <a:off x="1392586" y="6526223"/>
            <a:ext cx="10342806" cy="185737"/>
          </a:xfrm>
          <a:prstGeom prst="rect">
            <a:avLst/>
          </a:prstGeom>
        </p:spPr>
        <p:txBody>
          <a:bodyPr lIns="91431" tIns="45715" rIns="91431" bIns="45715"/>
          <a:lstStyle>
            <a:lvl1pPr>
              <a:defRPr/>
            </a:lvl1pPr>
          </a:lstStyle>
          <a:p>
            <a:pPr>
              <a:defRPr/>
            </a:pPr>
            <a:r>
              <a:rPr lang="de-CH"/>
              <a:t>Inspiring Cube | 23.01.2014 | © SWITZERLAND GLOBAL ENTERPRISE</a:t>
            </a:r>
            <a:endParaRPr lang="de-CH" dirty="0"/>
          </a:p>
        </p:txBody>
      </p:sp>
      <p:sp>
        <p:nvSpPr>
          <p:cNvPr id="7" name="Foliennummernplatzhalter 3"/>
          <p:cNvSpPr>
            <a:spLocks noGrp="1"/>
          </p:cNvSpPr>
          <p:nvPr>
            <p:ph type="sldNum" sz="quarter" idx="14"/>
          </p:nvPr>
        </p:nvSpPr>
        <p:spPr>
          <a:xfrm>
            <a:off x="912166" y="6526219"/>
            <a:ext cx="480421" cy="182563"/>
          </a:xfrm>
          <a:prstGeom prst="rect">
            <a:avLst/>
          </a:prstGeom>
        </p:spPr>
        <p:txBody>
          <a:bodyPr vert="horz" wrap="square" lIns="91431" tIns="45715" rIns="91431" bIns="45715" numCol="1" anchor="t" anchorCtr="0" compatLnSpc="1">
            <a:prstTxWarp prst="textNoShape">
              <a:avLst/>
            </a:prstTxWarp>
          </a:bodyPr>
          <a:lstStyle>
            <a:lvl1pPr>
              <a:defRPr/>
            </a:lvl1pPr>
          </a:lstStyle>
          <a:p>
            <a:pPr>
              <a:defRPr/>
            </a:pPr>
            <a:fld id="{068A0180-B9E2-4A9B-B655-7ADC49AC4B98}" type="slidenum">
              <a:rPr lang="de-CH" altLang="en-US"/>
              <a:pPr>
                <a:defRPr/>
              </a:pPr>
              <a:t>‹N°›</a:t>
            </a:fld>
            <a:endParaRPr lang="de-CH" altLang="en-US"/>
          </a:p>
        </p:txBody>
      </p:sp>
    </p:spTree>
    <p:extLst>
      <p:ext uri="{BB962C8B-B14F-4D97-AF65-F5344CB8AC3E}">
        <p14:creationId xmlns:p14="http://schemas.microsoft.com/office/powerpoint/2010/main" val="321503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DATA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itle 6"/>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1306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7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217573" y="1030659"/>
            <a:ext cx="5776055" cy="50955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6196794" y="1030659"/>
            <a:ext cx="5788444" cy="50955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01489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pic>
        <p:nvPicPr>
          <p:cNvPr id="4" name="Grafik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2686"/>
          <a:stretch/>
        </p:blipFill>
        <p:spPr>
          <a:xfrm>
            <a:off x="-4233" y="6385948"/>
            <a:ext cx="12194648" cy="505471"/>
          </a:xfrm>
          <a:prstGeom prst="rect">
            <a:avLst/>
          </a:prstGeom>
        </p:spPr>
      </p:pic>
      <p:sp>
        <p:nvSpPr>
          <p:cNvPr id="5" name="Textfeld 7"/>
          <p:cNvSpPr txBox="1">
            <a:spLocks noChangeArrowheads="1"/>
          </p:cNvSpPr>
          <p:nvPr userDrawn="1"/>
        </p:nvSpPr>
        <p:spPr bwMode="auto">
          <a:xfrm>
            <a:off x="603173" y="6521452"/>
            <a:ext cx="30856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en-US" sz="1600" b="1" i="1" dirty="0">
                <a:solidFill>
                  <a:srgbClr val="FF0000"/>
                </a:solidFill>
                <a:latin typeface="Arial" pitchFamily="34" charset="0"/>
              </a:rPr>
              <a:t>une</a:t>
            </a:r>
            <a:r>
              <a:rPr lang="fr-FR" altLang="en-US" dirty="0"/>
              <a:t> </a:t>
            </a:r>
            <a:r>
              <a:rPr lang="fr-FR" altLang="en-US" sz="1600" b="1" i="1" dirty="0">
                <a:solidFill>
                  <a:srgbClr val="FF0000"/>
                </a:solidFill>
                <a:latin typeface="Arial" pitchFamily="34" charset="0"/>
              </a:rPr>
              <a:t>seule voix</a:t>
            </a:r>
            <a:r>
              <a:rPr lang="fr-FR" altLang="en-US" dirty="0"/>
              <a:t> </a:t>
            </a:r>
            <a:r>
              <a:rPr lang="fr-FR" altLang="en-US" sz="1600" b="1" i="1" dirty="0">
                <a:solidFill>
                  <a:srgbClr val="FF0000"/>
                </a:solidFill>
                <a:latin typeface="Arial" pitchFamily="34" charset="0"/>
              </a:rPr>
              <a:t>pour les TIC</a:t>
            </a:r>
          </a:p>
        </p:txBody>
      </p:sp>
      <p:pic>
        <p:nvPicPr>
          <p:cNvPr id="6"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12128" y="261944"/>
            <a:ext cx="26518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98941" y="1714492"/>
            <a:ext cx="10965025" cy="492443"/>
          </a:xfrm>
          <a:prstGeom prst="rect">
            <a:avLst/>
          </a:prstGeom>
        </p:spPr>
        <p:txBody>
          <a:bodyPr>
            <a:spAutoFit/>
          </a:bodyPr>
          <a:lstStyle>
            <a:lvl1pPr algn="l">
              <a:lnSpc>
                <a:spcPct val="80000"/>
              </a:lnSpc>
              <a:spcAft>
                <a:spcPts val="0"/>
              </a:spcAft>
              <a:defRPr sz="4000" b="1" cap="none" baseline="0">
                <a:solidFill>
                  <a:schemeClr val="tx1"/>
                </a:solidFill>
                <a:latin typeface="+mj-lt"/>
                <a:cs typeface="Arial" pitchFamily="34" charset="0"/>
              </a:defRPr>
            </a:lvl1pPr>
          </a:lstStyle>
          <a:p>
            <a:r>
              <a:rPr lang="de-DE" dirty="0"/>
              <a:t>Titelmasterformat durch Klicken bearbeiten</a:t>
            </a:r>
          </a:p>
        </p:txBody>
      </p:sp>
      <p:sp>
        <p:nvSpPr>
          <p:cNvPr id="3" name="Untertitel 2"/>
          <p:cNvSpPr>
            <a:spLocks noGrp="1"/>
          </p:cNvSpPr>
          <p:nvPr>
            <p:ph type="subTitle" idx="1"/>
          </p:nvPr>
        </p:nvSpPr>
        <p:spPr>
          <a:xfrm>
            <a:off x="598944" y="3429002"/>
            <a:ext cx="10981953" cy="332399"/>
          </a:xfrm>
          <a:prstGeom prst="rect">
            <a:avLst/>
          </a:prstGeom>
        </p:spPr>
        <p:txBody>
          <a:bodyPr>
            <a:spAutoFit/>
          </a:bodyPr>
          <a:lstStyle>
            <a:lvl1pPr marL="0" indent="0" algn="l">
              <a:lnSpc>
                <a:spcPct val="90000"/>
              </a:lnSpc>
              <a:buNone/>
              <a:defRPr sz="2400">
                <a:solidFill>
                  <a:srgbClr val="000000"/>
                </a:solidFill>
                <a:latin typeface="+mj-lt"/>
                <a:ea typeface="Verdana" pitchFamily="34" charset="0"/>
                <a:cs typeface="Arial" pitchFamily="34" charset="0"/>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141930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1 Textbox">
    <p:spTree>
      <p:nvGrpSpPr>
        <p:cNvPr id="1" name=""/>
        <p:cNvGrpSpPr/>
        <p:nvPr/>
      </p:nvGrpSpPr>
      <p:grpSpPr>
        <a:xfrm>
          <a:off x="0" y="0"/>
          <a:ext cx="0" cy="0"/>
          <a:chOff x="0" y="0"/>
          <a:chExt cx="0" cy="0"/>
        </a:xfrm>
      </p:grpSpPr>
      <p:sp>
        <p:nvSpPr>
          <p:cNvPr id="7" name="Titel 1"/>
          <p:cNvSpPr>
            <a:spLocks noGrp="1"/>
          </p:cNvSpPr>
          <p:nvPr>
            <p:ph type="title"/>
          </p:nvPr>
        </p:nvSpPr>
        <p:spPr>
          <a:xfrm>
            <a:off x="596826" y="937449"/>
            <a:ext cx="10967139" cy="429348"/>
          </a:xfrm>
          <a:prstGeom prst="rect">
            <a:avLst/>
          </a:prstGeom>
        </p:spPr>
        <p:txBody>
          <a:bodyPr>
            <a:spAutoFit/>
          </a:bodyPr>
          <a:lstStyle>
            <a:lvl1pPr algn="l">
              <a:lnSpc>
                <a:spcPct val="90000"/>
              </a:lnSpc>
              <a:defRPr sz="3100" b="1">
                <a:solidFill>
                  <a:srgbClr val="000000"/>
                </a:solidFill>
                <a:latin typeface="Calibri"/>
                <a:cs typeface="Calibri"/>
              </a:defRPr>
            </a:lvl1pPr>
          </a:lstStyle>
          <a:p>
            <a:r>
              <a:rPr lang="de-DE" dirty="0"/>
              <a:t>Titelmasterformat durch Klicken bearbeiten</a:t>
            </a:r>
            <a:endParaRPr lang="de-CH" dirty="0"/>
          </a:p>
        </p:txBody>
      </p:sp>
      <p:sp>
        <p:nvSpPr>
          <p:cNvPr id="8" name="Inhaltsplatzhalter 2"/>
          <p:cNvSpPr>
            <a:spLocks noGrp="1"/>
          </p:cNvSpPr>
          <p:nvPr>
            <p:ph idx="1"/>
          </p:nvPr>
        </p:nvSpPr>
        <p:spPr>
          <a:xfrm>
            <a:off x="596826" y="1628781"/>
            <a:ext cx="10967139" cy="4608513"/>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10" name="Textplatzhalter 9"/>
          <p:cNvSpPr>
            <a:spLocks noGrp="1"/>
          </p:cNvSpPr>
          <p:nvPr>
            <p:ph type="body" sz="quarter" idx="10"/>
          </p:nvPr>
        </p:nvSpPr>
        <p:spPr>
          <a:xfrm>
            <a:off x="788822" y="6486677"/>
            <a:ext cx="7706342" cy="404812"/>
          </a:xfrm>
          <a:prstGeom prst="rect">
            <a:avLst/>
          </a:prstGeom>
        </p:spPr>
        <p:txBody>
          <a:bodyPr/>
          <a:lstStyle>
            <a:lvl1pPr marL="0" indent="0">
              <a:spcBef>
                <a:spcPts val="0"/>
              </a:spcBef>
              <a:buFontTx/>
              <a:buNone/>
              <a:defRPr sz="8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8160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amp; 2 Textboxen">
    <p:spTree>
      <p:nvGrpSpPr>
        <p:cNvPr id="1" name=""/>
        <p:cNvGrpSpPr/>
        <p:nvPr/>
      </p:nvGrpSpPr>
      <p:grpSpPr>
        <a:xfrm>
          <a:off x="0" y="0"/>
          <a:ext cx="0" cy="0"/>
          <a:chOff x="0" y="0"/>
          <a:chExt cx="0" cy="0"/>
        </a:xfrm>
      </p:grpSpPr>
      <p:sp>
        <p:nvSpPr>
          <p:cNvPr id="3" name="Titel 1"/>
          <p:cNvSpPr>
            <a:spLocks noGrp="1"/>
          </p:cNvSpPr>
          <p:nvPr>
            <p:ph type="title"/>
          </p:nvPr>
        </p:nvSpPr>
        <p:spPr>
          <a:xfrm>
            <a:off x="596824" y="937449"/>
            <a:ext cx="10967142" cy="429348"/>
          </a:xfrm>
          <a:prstGeom prst="rect">
            <a:avLst/>
          </a:prstGeom>
        </p:spPr>
        <p:txBody>
          <a:bodyPr>
            <a:spAutoFit/>
          </a:bodyPr>
          <a:lstStyle>
            <a:lvl1pPr algn="l">
              <a:lnSpc>
                <a:spcPct val="90000"/>
              </a:lnSpc>
              <a:defRPr sz="3100" b="1">
                <a:solidFill>
                  <a:srgbClr val="000000"/>
                </a:solidFill>
                <a:latin typeface="Calibri"/>
                <a:cs typeface="Calibri"/>
              </a:defRPr>
            </a:lvl1pPr>
          </a:lstStyle>
          <a:p>
            <a:r>
              <a:rPr lang="de-DE" dirty="0"/>
              <a:t>Titelmasterformat durch Klicken bearbeiten</a:t>
            </a:r>
            <a:endParaRPr lang="de-CH" dirty="0"/>
          </a:p>
        </p:txBody>
      </p:sp>
      <p:sp>
        <p:nvSpPr>
          <p:cNvPr id="7" name="Inhaltsplatzhalter 2"/>
          <p:cNvSpPr>
            <a:spLocks noGrp="1"/>
          </p:cNvSpPr>
          <p:nvPr>
            <p:ph idx="11"/>
          </p:nvPr>
        </p:nvSpPr>
        <p:spPr>
          <a:xfrm>
            <a:off x="596827" y="1628777"/>
            <a:ext cx="5402386" cy="4606927"/>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9" name="Inhaltsplatzhalter 2"/>
          <p:cNvSpPr>
            <a:spLocks noGrp="1"/>
          </p:cNvSpPr>
          <p:nvPr>
            <p:ph idx="12"/>
          </p:nvPr>
        </p:nvSpPr>
        <p:spPr>
          <a:xfrm>
            <a:off x="6180625" y="1628777"/>
            <a:ext cx="5400269" cy="4606927"/>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6" name="Textplatzhalter 9"/>
          <p:cNvSpPr>
            <a:spLocks noGrp="1"/>
          </p:cNvSpPr>
          <p:nvPr>
            <p:ph type="body" sz="quarter" idx="10"/>
          </p:nvPr>
        </p:nvSpPr>
        <p:spPr>
          <a:xfrm>
            <a:off x="788822" y="6486677"/>
            <a:ext cx="7706342" cy="404812"/>
          </a:xfrm>
          <a:prstGeom prst="rect">
            <a:avLst/>
          </a:prstGeom>
        </p:spPr>
        <p:txBody>
          <a:bodyPr/>
          <a:lstStyle>
            <a:lvl1pPr marL="0" indent="0">
              <a:spcBef>
                <a:spcPts val="0"/>
              </a:spcBef>
              <a:buFontTx/>
              <a:buNone/>
              <a:defRPr sz="8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2407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5"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60" y="3962701"/>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34"/>
            <a:ext cx="732271" cy="396875"/>
          </a:xfrm>
          <a:prstGeom prst="bracketPair">
            <a:avLst>
              <a:gd name="adj" fmla="val 17949"/>
            </a:avLst>
          </a:prstGeom>
        </p:spPr>
        <p:txBody>
          <a:bodyPr lIns="91431" tIns="45715" rIns="91431" bIns="45715"/>
          <a:lstStyle>
            <a:lvl1pPr>
              <a:defRPr/>
            </a:lvl1pPr>
          </a:lstStyle>
          <a:p>
            <a:pPr>
              <a:defRPr/>
            </a:pPr>
            <a:fld id="{B9ADB758-4347-429B-9788-74BFE403064D}" type="slidenum">
              <a:rPr lang="fr-CH"/>
              <a:pPr>
                <a:defRPr/>
              </a:pPr>
              <a:t>‹N°›</a:t>
            </a:fld>
            <a:endParaRPr lang="fr-CH" dirty="0"/>
          </a:p>
        </p:txBody>
      </p:sp>
    </p:spTree>
    <p:extLst>
      <p:ext uri="{BB962C8B-B14F-4D97-AF65-F5344CB8AC3E}">
        <p14:creationId xmlns:p14="http://schemas.microsoft.com/office/powerpoint/2010/main" val="3378970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5"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60" y="3962701"/>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34"/>
            <a:ext cx="732271" cy="396875"/>
          </a:xfrm>
          <a:prstGeom prst="bracketPair">
            <a:avLst>
              <a:gd name="adj" fmla="val 17949"/>
            </a:avLst>
          </a:prstGeom>
        </p:spPr>
        <p:txBody>
          <a:bodyPr lIns="91431" tIns="45715" rIns="91431" bIns="45715"/>
          <a:lstStyle>
            <a:lvl1pPr>
              <a:defRPr/>
            </a:lvl1pPr>
          </a:lstStyle>
          <a:p>
            <a:pPr>
              <a:defRPr/>
            </a:pPr>
            <a:fld id="{E9216BE2-4CDD-4B1A-ACF6-DA5C0CCC77B6}" type="slidenum">
              <a:rPr lang="fr-CH"/>
              <a:pPr>
                <a:defRPr/>
              </a:pPr>
              <a:t>‹N°›</a:t>
            </a:fld>
            <a:endParaRPr lang="fr-CH" dirty="0"/>
          </a:p>
        </p:txBody>
      </p:sp>
    </p:spTree>
    <p:extLst>
      <p:ext uri="{BB962C8B-B14F-4D97-AF65-F5344CB8AC3E}">
        <p14:creationId xmlns:p14="http://schemas.microsoft.com/office/powerpoint/2010/main" val="328523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5"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60" y="3962701"/>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34"/>
            <a:ext cx="732271" cy="396875"/>
          </a:xfrm>
          <a:prstGeom prst="bracketPair">
            <a:avLst>
              <a:gd name="adj" fmla="val 17949"/>
            </a:avLst>
          </a:prstGeom>
        </p:spPr>
        <p:txBody>
          <a:bodyPr lIns="91431" tIns="45715" rIns="91431" bIns="45715"/>
          <a:lstStyle>
            <a:lvl1pPr>
              <a:defRPr/>
            </a:lvl1pPr>
          </a:lstStyle>
          <a:p>
            <a:pPr>
              <a:defRPr/>
            </a:pPr>
            <a:fld id="{C056E420-4337-4728-838A-A3803103A633}" type="slidenum">
              <a:rPr lang="fr-CH"/>
              <a:pPr>
                <a:defRPr/>
              </a:pPr>
              <a:t>‹N°›</a:t>
            </a:fld>
            <a:endParaRPr lang="fr-CH" dirty="0"/>
          </a:p>
        </p:txBody>
      </p:sp>
    </p:spTree>
    <p:extLst>
      <p:ext uri="{BB962C8B-B14F-4D97-AF65-F5344CB8AC3E}">
        <p14:creationId xmlns:p14="http://schemas.microsoft.com/office/powerpoint/2010/main" val="2987861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5"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60" y="3962701"/>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34"/>
            <a:ext cx="732271" cy="396875"/>
          </a:xfrm>
          <a:prstGeom prst="bracketPair">
            <a:avLst>
              <a:gd name="adj" fmla="val 17949"/>
            </a:avLst>
          </a:prstGeom>
        </p:spPr>
        <p:txBody>
          <a:bodyPr lIns="91431" tIns="45715" rIns="91431" bIns="45715"/>
          <a:lstStyle>
            <a:lvl1pPr>
              <a:defRPr/>
            </a:lvl1pPr>
          </a:lstStyle>
          <a:p>
            <a:pPr>
              <a:defRPr/>
            </a:pPr>
            <a:fld id="{90A93373-6BED-4AFB-95B6-481C8C9A675A}" type="slidenum">
              <a:rPr lang="fr-CH"/>
              <a:pPr>
                <a:defRPr/>
              </a:pPr>
              <a:t>‹N°›</a:t>
            </a:fld>
            <a:endParaRPr lang="fr-CH" dirty="0"/>
          </a:p>
        </p:txBody>
      </p:sp>
    </p:spTree>
    <p:extLst>
      <p:ext uri="{BB962C8B-B14F-4D97-AF65-F5344CB8AC3E}">
        <p14:creationId xmlns:p14="http://schemas.microsoft.com/office/powerpoint/2010/main" val="4250427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43" y="1689133"/>
            <a:ext cx="5945626" cy="2736800"/>
          </a:xfrm>
          <a:prstGeom prst="rect">
            <a:avLst/>
          </a:prstGeom>
        </p:spPr>
        <p:txBody>
          <a:bodyPr spcFirstLastPara="1" wrap="square" lIns="121876" tIns="121876" rIns="121876" bIns="121876"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847" y="4475200"/>
            <a:ext cx="5833641" cy="578000"/>
          </a:xfrm>
          <a:prstGeom prst="rect">
            <a:avLst/>
          </a:prstGeom>
        </p:spPr>
        <p:txBody>
          <a:bodyPr spcFirstLastPara="1" wrap="square" lIns="121876" tIns="121876" rIns="121876" bIns="121876"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226" y="0"/>
            <a:ext cx="1964544" cy="57068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7344480" y="0"/>
            <a:ext cx="4846169" cy="1783600"/>
          </a:xfrm>
          <a:prstGeom prst="rect">
            <a:avLst/>
          </a:prstGeom>
          <a:solidFill>
            <a:schemeClr val="lt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8793" y="3451815"/>
            <a:ext cx="6452760" cy="1122400"/>
          </a:xfrm>
          <a:prstGeom prst="rect">
            <a:avLst/>
          </a:prstGeom>
        </p:spPr>
        <p:txBody>
          <a:bodyPr spcFirstLastPara="1" wrap="square" lIns="121876" tIns="121876" rIns="121876" bIns="121876"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8827" y="4574215"/>
            <a:ext cx="6452760" cy="492000"/>
          </a:xfrm>
          <a:prstGeom prst="rect">
            <a:avLst/>
          </a:prstGeom>
        </p:spPr>
        <p:txBody>
          <a:bodyPr spcFirstLastPara="1" wrap="square" lIns="121876" tIns="121876" rIns="121876" bIns="121876"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4487" y="1666215"/>
            <a:ext cx="4261445" cy="1785600"/>
          </a:xfrm>
          <a:prstGeom prst="rect">
            <a:avLst/>
          </a:prstGeom>
        </p:spPr>
        <p:txBody>
          <a:bodyPr spcFirstLastPara="1" wrap="square" lIns="121876" tIns="121876" rIns="121876" bIns="121876"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8171" y="3451800"/>
            <a:ext cx="1999740" cy="3406400"/>
          </a:xfrm>
          <a:prstGeom prst="rect">
            <a:avLst/>
          </a:prstGeom>
          <a:solidFill>
            <a:schemeClr val="lt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0" y="1645215"/>
            <a:ext cx="7218660" cy="1122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3" y="4406909"/>
            <a:ext cx="10361851"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63" y="2906713"/>
            <a:ext cx="10361851" cy="1500187"/>
          </a:xfrm>
        </p:spPr>
        <p:txBody>
          <a:bodyPr anchor="b"/>
          <a:lstStyle>
            <a:lvl1pPr marL="0" indent="0">
              <a:buNone/>
              <a:defRPr sz="2000"/>
            </a:lvl1pPr>
            <a:lvl2pPr marL="457154" indent="0">
              <a:buNone/>
              <a:defRPr sz="1900"/>
            </a:lvl2pPr>
            <a:lvl3pPr marL="914309" indent="0">
              <a:buNone/>
              <a:defRPr sz="1600"/>
            </a:lvl3pPr>
            <a:lvl4pPr marL="1371463" indent="0">
              <a:buNone/>
              <a:defRPr sz="1500"/>
            </a:lvl4pPr>
            <a:lvl5pPr marL="1828617" indent="0">
              <a:buNone/>
              <a:defRPr sz="1500"/>
            </a:lvl5pPr>
            <a:lvl6pPr marL="2285771" indent="0">
              <a:buNone/>
              <a:defRPr sz="1500"/>
            </a:lvl6pPr>
            <a:lvl7pPr marL="2742926" indent="0">
              <a:buNone/>
              <a:defRPr sz="1500"/>
            </a:lvl7pPr>
            <a:lvl8pPr marL="3200080" indent="0">
              <a:buNone/>
              <a:defRPr sz="1500"/>
            </a:lvl8pPr>
            <a:lvl9pPr marL="3657234" indent="0">
              <a:buNone/>
              <a:defRPr sz="1500"/>
            </a:lvl9pPr>
          </a:lstStyle>
          <a:p>
            <a:pPr lvl="0"/>
            <a:r>
              <a:rPr lang="en-US"/>
              <a:t>Click to edit Master text styles</a:t>
            </a:r>
          </a:p>
        </p:txBody>
      </p:sp>
    </p:spTree>
    <p:extLst>
      <p:ext uri="{BB962C8B-B14F-4D97-AF65-F5344CB8AC3E}">
        <p14:creationId xmlns:p14="http://schemas.microsoft.com/office/powerpoint/2010/main" val="4231448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844" y="1662600"/>
            <a:ext cx="10288661" cy="4476000"/>
          </a:xfrm>
          <a:prstGeom prst="rect">
            <a:avLst/>
          </a:prstGeom>
        </p:spPr>
        <p:txBody>
          <a:bodyPr spcFirstLastPara="1" wrap="square" lIns="121876" tIns="121876" rIns="121876" bIns="121876" anchor="t" anchorCtr="0">
            <a:noAutofit/>
          </a:bodyPr>
          <a:lstStyle>
            <a:lvl1pPr marL="609478" lvl="0" indent="-440179">
              <a:spcBef>
                <a:spcPts val="0"/>
              </a:spcBef>
              <a:spcAft>
                <a:spcPts val="0"/>
              </a:spcAft>
              <a:buSzPts val="1600"/>
              <a:buChar char="●"/>
              <a:defRPr/>
            </a:lvl1pPr>
            <a:lvl2pPr marL="1218957" lvl="1" indent="-440179">
              <a:spcBef>
                <a:spcPts val="0"/>
              </a:spcBef>
              <a:spcAft>
                <a:spcPts val="0"/>
              </a:spcAft>
              <a:buSzPts val="1600"/>
              <a:buChar char="○"/>
              <a:defRPr/>
            </a:lvl2pPr>
            <a:lvl3pPr marL="1828434" lvl="2" indent="-440179">
              <a:spcBef>
                <a:spcPts val="0"/>
              </a:spcBef>
              <a:spcAft>
                <a:spcPts val="0"/>
              </a:spcAft>
              <a:buSzPts val="1600"/>
              <a:buChar char="■"/>
              <a:defRPr/>
            </a:lvl3pPr>
            <a:lvl4pPr marL="2437912" lvl="3" indent="-440179">
              <a:spcBef>
                <a:spcPts val="0"/>
              </a:spcBef>
              <a:spcAft>
                <a:spcPts val="0"/>
              </a:spcAft>
              <a:buSzPts val="1600"/>
              <a:buChar char="●"/>
              <a:defRPr/>
            </a:lvl4pPr>
            <a:lvl5pPr marL="3047390" lvl="4" indent="-440179">
              <a:spcBef>
                <a:spcPts val="0"/>
              </a:spcBef>
              <a:spcAft>
                <a:spcPts val="0"/>
              </a:spcAft>
              <a:buSzPts val="1600"/>
              <a:buChar char="○"/>
              <a:defRPr/>
            </a:lvl5pPr>
            <a:lvl6pPr marL="3656869" lvl="5" indent="-440179">
              <a:spcBef>
                <a:spcPts val="0"/>
              </a:spcBef>
              <a:spcAft>
                <a:spcPts val="0"/>
              </a:spcAft>
              <a:buSzPts val="1600"/>
              <a:buChar char="■"/>
              <a:defRPr/>
            </a:lvl6pPr>
            <a:lvl7pPr marL="4266347" lvl="6" indent="-440179">
              <a:spcBef>
                <a:spcPts val="0"/>
              </a:spcBef>
              <a:spcAft>
                <a:spcPts val="0"/>
              </a:spcAft>
              <a:buSzPts val="1600"/>
              <a:buChar char="●"/>
              <a:defRPr/>
            </a:lvl7pPr>
            <a:lvl8pPr marL="4875824" lvl="7" indent="-440179">
              <a:spcBef>
                <a:spcPts val="0"/>
              </a:spcBef>
              <a:spcAft>
                <a:spcPts val="0"/>
              </a:spcAft>
              <a:buSzPts val="1600"/>
              <a:buChar char="○"/>
              <a:defRPr/>
            </a:lvl8pPr>
            <a:lvl9pPr marL="5485302" lvl="8" indent="-440179">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0179" y="1682800"/>
            <a:ext cx="1158649" cy="5175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23" name="Google Shape;23;p4"/>
          <p:cNvSpPr/>
          <p:nvPr/>
        </p:nvSpPr>
        <p:spPr>
          <a:xfrm>
            <a:off x="0" y="268767"/>
            <a:ext cx="6097606" cy="7636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485" y="3780933"/>
            <a:ext cx="4174657" cy="1603600"/>
          </a:xfrm>
          <a:prstGeom prst="rect">
            <a:avLst/>
          </a:prstGeom>
        </p:spPr>
        <p:txBody>
          <a:bodyPr spcFirstLastPara="1" wrap="square" lIns="121876" tIns="121876" rIns="121876" bIns="121876" anchor="t" anchorCtr="0">
            <a:noAutofit/>
          </a:bodyPr>
          <a:lstStyle>
            <a:lvl1pPr marL="609478" lvl="0" indent="-423248" algn="ctr">
              <a:spcBef>
                <a:spcPts val="0"/>
              </a:spcBef>
              <a:spcAft>
                <a:spcPts val="0"/>
              </a:spcAft>
              <a:buSzPts val="1400"/>
              <a:buChar char="●"/>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1207" y="3780933"/>
            <a:ext cx="4174657" cy="1603600"/>
          </a:xfrm>
          <a:prstGeom prst="rect">
            <a:avLst/>
          </a:prstGeom>
        </p:spPr>
        <p:txBody>
          <a:bodyPr spcFirstLastPara="1" wrap="square" lIns="121876" tIns="121876" rIns="121876" bIns="121876" anchor="t" anchorCtr="0">
            <a:noAutofit/>
          </a:bodyPr>
          <a:lstStyle>
            <a:lvl1pPr marL="609478" lvl="0" indent="-423248" algn="ctr">
              <a:spcBef>
                <a:spcPts val="0"/>
              </a:spcBef>
              <a:spcAft>
                <a:spcPts val="0"/>
              </a:spcAft>
              <a:buSzPts val="1400"/>
              <a:buChar char="●"/>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485" y="3008867"/>
            <a:ext cx="4174657" cy="670400"/>
          </a:xfrm>
          <a:prstGeom prst="rect">
            <a:avLst/>
          </a:prstGeom>
        </p:spPr>
        <p:txBody>
          <a:bodyPr spcFirstLastPara="1" wrap="square" lIns="121876" tIns="121876" rIns="121876" bIns="121876"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1207" y="3008867"/>
            <a:ext cx="4174657" cy="670400"/>
          </a:xfrm>
          <a:prstGeom prst="rect">
            <a:avLst/>
          </a:prstGeom>
        </p:spPr>
        <p:txBody>
          <a:bodyPr spcFirstLastPara="1" wrap="square" lIns="121876" tIns="121876" rIns="121876" bIns="121876"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039" y="1899467"/>
            <a:ext cx="5628467" cy="1007600"/>
          </a:xfrm>
          <a:prstGeom prst="rect">
            <a:avLst/>
          </a:prstGeom>
        </p:spPr>
        <p:txBody>
          <a:bodyPr spcFirstLastPara="1" wrap="square" lIns="121876" tIns="121876" rIns="121876" bIns="121876"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094" y="3110267"/>
            <a:ext cx="5783247" cy="2194400"/>
          </a:xfrm>
          <a:prstGeom prst="rect">
            <a:avLst/>
          </a:prstGeom>
        </p:spPr>
        <p:txBody>
          <a:bodyPr spcFirstLastPara="1" wrap="square" lIns="121876" tIns="121876" rIns="121876" bIns="121876" anchor="t" anchorCtr="0">
            <a:noAutofit/>
          </a:bodyPr>
          <a:lstStyle>
            <a:lvl1pPr marL="609478" lvl="0" indent="-406318" algn="r">
              <a:spcBef>
                <a:spcPts val="0"/>
              </a:spcBef>
              <a:spcAft>
                <a:spcPts val="0"/>
              </a:spcAft>
              <a:buSzPts val="1200"/>
              <a:buChar char="●"/>
              <a:defRPr>
                <a:solidFill>
                  <a:schemeClr val="accent1"/>
                </a:solidFill>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1978" y="1027933"/>
            <a:ext cx="5878435" cy="14484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36" name="Google Shape;36;p7"/>
          <p:cNvSpPr/>
          <p:nvPr/>
        </p:nvSpPr>
        <p:spPr>
          <a:xfrm>
            <a:off x="371521" y="1682700"/>
            <a:ext cx="1158649" cy="5175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271" y="2168400"/>
            <a:ext cx="5644465" cy="3537200"/>
          </a:xfrm>
          <a:prstGeom prst="rect">
            <a:avLst/>
          </a:prstGeom>
        </p:spPr>
        <p:txBody>
          <a:bodyPr spcFirstLastPara="1" wrap="square" lIns="121876" tIns="121876" rIns="121876" bIns="121876"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170" y="3273300"/>
            <a:ext cx="8608079" cy="2826400"/>
          </a:xfrm>
          <a:prstGeom prst="rect">
            <a:avLst/>
          </a:prstGeom>
        </p:spPr>
        <p:txBody>
          <a:bodyPr spcFirstLastPara="1" wrap="square" lIns="121876" tIns="121876" rIns="121876" bIns="121876"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640" y="2212700"/>
            <a:ext cx="9219200" cy="46452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3" name="Google Shape;43;p9"/>
          <p:cNvSpPr/>
          <p:nvPr/>
        </p:nvSpPr>
        <p:spPr>
          <a:xfrm>
            <a:off x="9126983" y="-13867"/>
            <a:ext cx="3063601" cy="9348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4" name="Google Shape;44;p9"/>
          <p:cNvSpPr/>
          <p:nvPr/>
        </p:nvSpPr>
        <p:spPr>
          <a:xfrm>
            <a:off x="0" y="288667"/>
            <a:ext cx="6351573" cy="1448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033" y="4639667"/>
            <a:ext cx="4045473" cy="14988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1388" y="4477667"/>
            <a:ext cx="6198793" cy="17256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8" name="Google Shape;48;p10"/>
          <p:cNvSpPr/>
          <p:nvPr/>
        </p:nvSpPr>
        <p:spPr>
          <a:xfrm>
            <a:off x="646885" y="0"/>
            <a:ext cx="607921" cy="3084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221" y="2428400"/>
            <a:ext cx="7856177" cy="1921200"/>
          </a:xfrm>
          <a:prstGeom prst="rect">
            <a:avLst/>
          </a:prstGeom>
        </p:spPr>
        <p:txBody>
          <a:bodyPr spcFirstLastPara="1" wrap="square" lIns="121876" tIns="121876" rIns="121876" bIns="121876"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221" y="4248000"/>
            <a:ext cx="7856177" cy="588000"/>
          </a:xfrm>
          <a:prstGeom prst="rect">
            <a:avLst/>
          </a:prstGeom>
        </p:spPr>
        <p:txBody>
          <a:bodyPr spcFirstLastPara="1" wrap="square" lIns="121876" tIns="121876" rIns="121876" bIns="121876" anchor="t" anchorCtr="0">
            <a:noAutofit/>
          </a:bodyPr>
          <a:lstStyle>
            <a:lvl1pPr marL="609478" lvl="0" indent="-440179" algn="ctr">
              <a:spcBef>
                <a:spcPts val="0"/>
              </a:spcBef>
              <a:spcAft>
                <a:spcPts val="0"/>
              </a:spcAft>
              <a:buSzPts val="1600"/>
              <a:buChar char="●"/>
              <a:defRPr/>
            </a:lvl1pPr>
            <a:lvl2pPr marL="1218957" lvl="1" indent="-440179" algn="ctr">
              <a:spcBef>
                <a:spcPts val="0"/>
              </a:spcBef>
              <a:spcAft>
                <a:spcPts val="0"/>
              </a:spcAft>
              <a:buSzPts val="1600"/>
              <a:buChar char="○"/>
              <a:defRPr/>
            </a:lvl2pPr>
            <a:lvl3pPr marL="1828434" lvl="2" indent="-440179" algn="ctr">
              <a:spcBef>
                <a:spcPts val="0"/>
              </a:spcBef>
              <a:spcAft>
                <a:spcPts val="0"/>
              </a:spcAft>
              <a:buSzPts val="1600"/>
              <a:buChar char="■"/>
              <a:defRPr/>
            </a:lvl3pPr>
            <a:lvl4pPr marL="2437912" lvl="3" indent="-440179" algn="ctr">
              <a:spcBef>
                <a:spcPts val="0"/>
              </a:spcBef>
              <a:spcAft>
                <a:spcPts val="0"/>
              </a:spcAft>
              <a:buSzPts val="1600"/>
              <a:buChar char="●"/>
              <a:defRPr/>
            </a:lvl4pPr>
            <a:lvl5pPr marL="3047390" lvl="4" indent="-440179" algn="ctr">
              <a:spcBef>
                <a:spcPts val="0"/>
              </a:spcBef>
              <a:spcAft>
                <a:spcPts val="0"/>
              </a:spcAft>
              <a:buSzPts val="1600"/>
              <a:buChar char="○"/>
              <a:defRPr/>
            </a:lvl5pPr>
            <a:lvl6pPr marL="3656869" lvl="5" indent="-440179" algn="ctr">
              <a:spcBef>
                <a:spcPts val="0"/>
              </a:spcBef>
              <a:spcAft>
                <a:spcPts val="0"/>
              </a:spcAft>
              <a:buSzPts val="1600"/>
              <a:buChar char="■"/>
              <a:defRPr/>
            </a:lvl6pPr>
            <a:lvl7pPr marL="4266347" lvl="6" indent="-440179" algn="ctr">
              <a:spcBef>
                <a:spcPts val="0"/>
              </a:spcBef>
              <a:spcAft>
                <a:spcPts val="0"/>
              </a:spcAft>
              <a:buSzPts val="1600"/>
              <a:buChar char="●"/>
              <a:defRPr/>
            </a:lvl7pPr>
            <a:lvl8pPr marL="4875824" lvl="7" indent="-440179" algn="ctr">
              <a:spcBef>
                <a:spcPts val="0"/>
              </a:spcBef>
              <a:spcAft>
                <a:spcPts val="0"/>
              </a:spcAft>
              <a:buSzPts val="1600"/>
              <a:buChar char="○"/>
              <a:defRPr/>
            </a:lvl8pPr>
            <a:lvl9pPr marL="5485302" lvl="8" indent="-440179"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844" y="2533500"/>
            <a:ext cx="2928819" cy="763600"/>
          </a:xfrm>
          <a:prstGeom prst="rect">
            <a:avLst/>
          </a:prstGeom>
        </p:spPr>
        <p:txBody>
          <a:bodyPr spcFirstLastPara="1" wrap="square" lIns="121876" tIns="121876" rIns="121876" bIns="121876"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844" y="2940429"/>
            <a:ext cx="2928819" cy="862000"/>
          </a:xfrm>
          <a:prstGeom prst="rect">
            <a:avLst/>
          </a:prstGeom>
        </p:spPr>
        <p:txBody>
          <a:bodyPr spcFirstLastPara="1" wrap="square" lIns="121876" tIns="121876" rIns="121876" bIns="121876"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776" y="1835789"/>
            <a:ext cx="2928819" cy="8620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844" y="4694667"/>
            <a:ext cx="2928819"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844" y="5101596"/>
            <a:ext cx="2928819" cy="8620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776" y="3996956"/>
            <a:ext cx="2928819" cy="8620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0754" y="2533500"/>
            <a:ext cx="2928819"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0754" y="2940429"/>
            <a:ext cx="2928819" cy="8620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0689" y="1835789"/>
            <a:ext cx="2928819" cy="862000"/>
          </a:xfrm>
          <a:prstGeom prst="rect">
            <a:avLst/>
          </a:prstGeom>
        </p:spPr>
        <p:txBody>
          <a:bodyPr spcFirstLastPara="1" wrap="square" lIns="121876" tIns="121876" rIns="121876" bIns="121876"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0754" y="4694667"/>
            <a:ext cx="2928819"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0754" y="5101596"/>
            <a:ext cx="2928819" cy="8620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0689" y="3996956"/>
            <a:ext cx="2928819" cy="862000"/>
          </a:xfrm>
          <a:prstGeom prst="rect">
            <a:avLst/>
          </a:prstGeom>
        </p:spPr>
        <p:txBody>
          <a:bodyPr spcFirstLastPara="1" wrap="square" lIns="121876" tIns="121876" rIns="121876" bIns="121876"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7986" y="0"/>
            <a:ext cx="2254107" cy="809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4276" y="2492381"/>
            <a:ext cx="4878282" cy="35004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95738" y="2492381"/>
            <a:ext cx="4878280" cy="35004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11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7606" cy="11888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0" name="Google Shape;70;p1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7986" y="0"/>
            <a:ext cx="7222260" cy="910800"/>
          </a:xfrm>
          <a:prstGeom prst="rect">
            <a:avLst/>
          </a:prstGeom>
          <a:solidFill>
            <a:schemeClr val="accent6"/>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3" name="Google Shape;73;p15"/>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176" y="0"/>
            <a:ext cx="2545269" cy="8968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6" name="Google Shape;76;p16"/>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844" y="2038967"/>
            <a:ext cx="4834171" cy="4099600"/>
          </a:xfrm>
          <a:prstGeom prst="rect">
            <a:avLst/>
          </a:prstGeom>
        </p:spPr>
        <p:txBody>
          <a:bodyPr spcFirstLastPara="1" wrap="square" lIns="121876" tIns="121876" rIns="121876" bIns="121876"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5237" y="2038967"/>
            <a:ext cx="4834171" cy="4099600"/>
          </a:xfrm>
          <a:prstGeom prst="rect">
            <a:avLst/>
          </a:prstGeom>
        </p:spPr>
        <p:txBody>
          <a:bodyPr spcFirstLastPara="1" wrap="square" lIns="121876" tIns="121876" rIns="121876" bIns="121876"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3365" y="0"/>
            <a:ext cx="4052672" cy="1237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261"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261"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0800"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0800"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5336"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5336"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625" y="3404767"/>
            <a:ext cx="11610888" cy="2780800"/>
          </a:xfrm>
          <a:prstGeom prst="rect">
            <a:avLst/>
          </a:prstGeom>
          <a:solidFill>
            <a:srgbClr val="BBC8F7"/>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91" name="Google Shape;91;p18"/>
          <p:cNvSpPr/>
          <p:nvPr/>
        </p:nvSpPr>
        <p:spPr>
          <a:xfrm>
            <a:off x="6097606" y="0"/>
            <a:ext cx="4162658" cy="1821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545" y="1929067"/>
            <a:ext cx="8229329" cy="887200"/>
          </a:xfrm>
          <a:prstGeom prst="rect">
            <a:avLst/>
          </a:prstGeom>
        </p:spPr>
        <p:txBody>
          <a:bodyPr spcFirstLastPara="1" wrap="square" lIns="121876" tIns="121876" rIns="121876" bIns="121876"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545" y="2816233"/>
            <a:ext cx="8229329" cy="5064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545" y="4745067"/>
            <a:ext cx="8229329" cy="8872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545" y="5632236"/>
            <a:ext cx="8229329" cy="5064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6241" cy="20460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99" name="Google Shape;99;p19"/>
          <p:cNvSpPr/>
          <p:nvPr/>
        </p:nvSpPr>
        <p:spPr>
          <a:xfrm>
            <a:off x="950844" y="1085467"/>
            <a:ext cx="11239737" cy="29000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00" name="Google Shape;100;p19"/>
          <p:cNvSpPr/>
          <p:nvPr/>
        </p:nvSpPr>
        <p:spPr>
          <a:xfrm>
            <a:off x="10922178" y="5291233"/>
            <a:ext cx="828692" cy="15668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584" y="4712469"/>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581" y="5221000"/>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6326" y="4712469"/>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6321" y="5221000"/>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584" y="2383100"/>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581" y="2891633"/>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6326" y="2383100"/>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6321" y="2891633"/>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261"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261"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0800"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0800"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5336"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5336"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261"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261"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0800"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0800"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5336"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5336"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7517" y="0"/>
            <a:ext cx="7299450" cy="9320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26" name="Google Shape;126;p21"/>
          <p:cNvSpPr/>
          <p:nvPr/>
        </p:nvSpPr>
        <p:spPr>
          <a:xfrm>
            <a:off x="3" y="4849200"/>
            <a:ext cx="11239337" cy="1289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559" y="18040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559" y="23125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559" y="32229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559" y="37314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559" y="46418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559" y="51503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019" y="18040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019" y="23125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019" y="32229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019" y="37314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019" y="46418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019" y="51503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6253" y="0"/>
            <a:ext cx="3614329" cy="9136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843" y="2317400"/>
            <a:ext cx="3702318" cy="254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4639"/>
            <a:ext cx="1097137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7"/>
            <a:ext cx="5386216" cy="639763"/>
          </a:xfrm>
        </p:spPr>
        <p:txBody>
          <a:bodyPr anchor="b"/>
          <a:lstStyle>
            <a:lvl1pPr marL="0" indent="0">
              <a:buNone/>
              <a:defRPr sz="2400" b="1"/>
            </a:lvl1pPr>
            <a:lvl2pPr marL="457154" indent="0">
              <a:buNone/>
              <a:defRPr sz="2000" b="1"/>
            </a:lvl2pPr>
            <a:lvl3pPr marL="914309" indent="0">
              <a:buNone/>
              <a:defRPr sz="19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1" y="1535117"/>
            <a:ext cx="5388332" cy="639763"/>
          </a:xfrm>
        </p:spPr>
        <p:txBody>
          <a:bodyPr anchor="b"/>
          <a:lstStyle>
            <a:lvl1pPr marL="0" indent="0">
              <a:buNone/>
              <a:defRPr sz="2400" b="1"/>
            </a:lvl1pPr>
            <a:lvl2pPr marL="457154" indent="0">
              <a:buNone/>
              <a:defRPr sz="2000" b="1"/>
            </a:lvl2pPr>
            <a:lvl3pPr marL="914309" indent="0">
              <a:buNone/>
              <a:defRPr sz="19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518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674" y="1943200"/>
            <a:ext cx="3803505" cy="4914800"/>
          </a:xfrm>
          <a:prstGeom prst="rect">
            <a:avLst/>
          </a:prstGeom>
          <a:solidFill>
            <a:schemeClr val="accent6"/>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47" name="Google Shape;147;p2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233" y="3296517"/>
            <a:ext cx="3201183" cy="21004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225" y="3117705"/>
            <a:ext cx="2928819" cy="10084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157" y="2318373"/>
            <a:ext cx="2928819" cy="862000"/>
          </a:xfrm>
          <a:prstGeom prst="rect">
            <a:avLst/>
          </a:prstGeom>
        </p:spPr>
        <p:txBody>
          <a:bodyPr spcFirstLastPara="1" wrap="square" lIns="121876" tIns="121876" rIns="121876" bIns="121876"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192" y="4925439"/>
            <a:ext cx="2928819" cy="10084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124" y="4126107"/>
            <a:ext cx="2928819" cy="862000"/>
          </a:xfrm>
          <a:prstGeom prst="rect">
            <a:avLst/>
          </a:prstGeom>
        </p:spPr>
        <p:txBody>
          <a:bodyPr spcFirstLastPara="1" wrap="square" lIns="121876" tIns="121876" rIns="121876" bIns="121876"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843" y="1792767"/>
            <a:ext cx="4277843" cy="2062800"/>
          </a:xfrm>
          <a:prstGeom prst="rect">
            <a:avLst/>
          </a:prstGeom>
        </p:spPr>
        <p:txBody>
          <a:bodyPr spcFirstLastPara="1" wrap="square" lIns="121876" tIns="121876" rIns="121876" bIns="121876"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843" y="3855633"/>
            <a:ext cx="4277843" cy="1209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8786" y="898200"/>
            <a:ext cx="5567275" cy="14308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89985" y="2329000"/>
            <a:ext cx="5567275" cy="18264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89984" y="4155400"/>
            <a:ext cx="6249586" cy="1068800"/>
          </a:xfrm>
          <a:prstGeom prst="rect">
            <a:avLst/>
          </a:prstGeom>
          <a:noFill/>
          <a:ln>
            <a:noFill/>
          </a:ln>
        </p:spPr>
        <p:txBody>
          <a:bodyPr spcFirstLastPara="1" wrap="square" lIns="121876" tIns="121876" rIns="121876" bIns="121876" anchor="t" anchorCtr="0">
            <a:noAutofit/>
          </a:bodyPr>
          <a:lstStyle/>
          <a:p>
            <a:pPr marL="0" lvl="0" indent="0" algn="l" rtl="0">
              <a:spcBef>
                <a:spcPts val="0"/>
              </a:spcBef>
              <a:spcAft>
                <a:spcPts val="0"/>
              </a:spcAft>
              <a:buNone/>
            </a:pPr>
            <a:r>
              <a:rPr lang="en" b="1" dirty="0">
                <a:solidFill>
                  <a:schemeClr val="accent1"/>
                </a:solidFill>
                <a:latin typeface="Nanum Gothic"/>
                <a:ea typeface="Nanum Gothic"/>
                <a:cs typeface="Nanum Gothic"/>
                <a:sym typeface="Nanum Gothic"/>
              </a:rPr>
              <a:t>CREDITS</a:t>
            </a:r>
            <a:r>
              <a:rPr lang="en" dirty="0">
                <a:solidFill>
                  <a:schemeClr val="accent1"/>
                </a:solidFill>
                <a:latin typeface="Nanum Gothic"/>
                <a:ea typeface="Nanum Gothic"/>
                <a:cs typeface="Nanum Gothic"/>
                <a:sym typeface="Nanum Gothic"/>
              </a:rPr>
              <a:t>: This presentation template was created by </a:t>
            </a:r>
            <a:r>
              <a:rPr lang="en" b="1" dirty="0">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dirty="0">
                <a:solidFill>
                  <a:schemeClr val="accent1"/>
                </a:solidFill>
                <a:latin typeface="Nanum Gothic"/>
                <a:ea typeface="Nanum Gothic"/>
                <a:cs typeface="Nanum Gothic"/>
                <a:sym typeface="Nanum Gothic"/>
              </a:rPr>
              <a:t>, including icons by </a:t>
            </a:r>
            <a:r>
              <a:rPr lang="en" b="1" dirty="0">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dirty="0">
                <a:solidFill>
                  <a:schemeClr val="accent1"/>
                </a:solidFill>
                <a:latin typeface="Nanum Gothic"/>
                <a:ea typeface="Nanum Gothic"/>
                <a:cs typeface="Nanum Gothic"/>
                <a:sym typeface="Nanum Gothic"/>
              </a:rPr>
              <a:t>, infographics &amp; images by </a:t>
            </a:r>
            <a:r>
              <a:rPr lang="en" b="1" dirty="0">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dirty="0">
                <a:solidFill>
                  <a:schemeClr val="accent1"/>
                </a:solidFill>
                <a:latin typeface="Nanum Gothic"/>
                <a:ea typeface="Nanum Gothic"/>
                <a:cs typeface="Nanum Gothic"/>
                <a:sym typeface="Nanum Gothic"/>
              </a:rPr>
              <a:t> and illustrations by </a:t>
            </a:r>
            <a:r>
              <a:rPr lang="en" b="1" dirty="0">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dirty="0">
                <a:solidFill>
                  <a:schemeClr val="accent1"/>
                </a:solidFill>
                <a:latin typeface="Nanum Gothic"/>
                <a:ea typeface="Nanum Gothic"/>
                <a:cs typeface="Nanum Gothic"/>
                <a:sym typeface="Nanum Gothic"/>
              </a:rPr>
              <a:t>yset</a:t>
            </a:r>
            <a:r>
              <a:rPr lang="en" dirty="0">
                <a:solidFill>
                  <a:schemeClr val="accent1"/>
                </a:solidFill>
                <a:latin typeface="Nanum Gothic"/>
                <a:ea typeface="Nanum Gothic"/>
                <a:cs typeface="Nanum Gothic"/>
                <a:sym typeface="Nanum Gothic"/>
              </a:rPr>
              <a:t>.</a:t>
            </a:r>
            <a:endParaRPr dirty="0">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95476" y="224501"/>
            <a:ext cx="2844430" cy="365125"/>
          </a:xfrm>
          <a:prstGeom prst="rect">
            <a:avLst/>
          </a:prstGeom>
        </p:spPr>
        <p:txBody>
          <a:bodyPr lIns="91431" tIns="45715" rIns="91431" bIns="45715"/>
          <a:lstStyle/>
          <a:p>
            <a:fld id="{6396A3A3-94A6-4E5B-AF39-173ACA3E61CC}" type="datetime2">
              <a:rPr lang="en-US" smtClean="0"/>
              <a:pPr/>
              <a:t>Thursday, October 10, 2024</a:t>
            </a:fld>
            <a:endParaRPr lang="en-US"/>
          </a:p>
        </p:txBody>
      </p:sp>
      <p:sp>
        <p:nvSpPr>
          <p:cNvPr id="5" name="Footer Placeholder 4"/>
          <p:cNvSpPr>
            <a:spLocks noGrp="1"/>
          </p:cNvSpPr>
          <p:nvPr>
            <p:ph type="ftr" sz="quarter" idx="11"/>
          </p:nvPr>
        </p:nvSpPr>
        <p:spPr>
          <a:xfrm>
            <a:off x="6187792" y="5852169"/>
            <a:ext cx="4668930" cy="365125"/>
          </a:xfrm>
          <a:prstGeom prst="rect">
            <a:avLst/>
          </a:prstGeom>
        </p:spPr>
        <p:txBody>
          <a:bodyPr lIns="91431" tIns="45715" rIns="91431" bIns="45715"/>
          <a:lstStyle/>
          <a:p>
            <a:pPr algn="r"/>
            <a:endParaRPr lang="en-US" dirty="0"/>
          </a:p>
        </p:txBody>
      </p:sp>
      <p:sp>
        <p:nvSpPr>
          <p:cNvPr id="6" name="Slide Number Placeholder 5"/>
          <p:cNvSpPr>
            <a:spLocks noGrp="1"/>
          </p:cNvSpPr>
          <p:nvPr>
            <p:ph type="sldNum" sz="quarter" idx="12"/>
          </p:nvPr>
        </p:nvSpPr>
        <p:spPr>
          <a:xfrm>
            <a:off x="6197989" y="224500"/>
            <a:ext cx="1775977" cy="365125"/>
          </a:xfrm>
          <a:prstGeom prst="rect">
            <a:avLst/>
          </a:prstGeom>
        </p:spPr>
        <p:txBody>
          <a:bodyPr lIns="91431" tIns="45715" rIns="91431" bIns="45715"/>
          <a:lstStyle/>
          <a:p>
            <a:fld id="{0CFEC368-1D7A-4F81-ABF6-AE0E36BAF64C}" type="slidenum">
              <a:rPr lang="en-US" smtClean="0"/>
              <a:pPr/>
              <a:t>‹N°›</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43" y="1689133"/>
            <a:ext cx="5945626" cy="2736800"/>
          </a:xfrm>
          <a:prstGeom prst="rect">
            <a:avLst/>
          </a:prstGeom>
        </p:spPr>
        <p:txBody>
          <a:bodyPr spcFirstLastPara="1" wrap="square" lIns="121888" tIns="121888" rIns="121888" bIns="121888"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846" y="4475200"/>
            <a:ext cx="5833641" cy="578000"/>
          </a:xfrm>
          <a:prstGeom prst="rect">
            <a:avLst/>
          </a:prstGeom>
        </p:spPr>
        <p:txBody>
          <a:bodyPr spcFirstLastPara="1" wrap="square" lIns="121888" tIns="121888" rIns="121888" bIns="121888"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226" y="0"/>
            <a:ext cx="1964544" cy="57068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2" name="Google Shape;12;p2"/>
          <p:cNvSpPr/>
          <p:nvPr/>
        </p:nvSpPr>
        <p:spPr>
          <a:xfrm>
            <a:off x="7344480" y="0"/>
            <a:ext cx="4846169" cy="1783600"/>
          </a:xfrm>
          <a:prstGeom prst="rect">
            <a:avLst/>
          </a:prstGeom>
          <a:solidFill>
            <a:schemeClr val="lt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8793" y="3451815"/>
            <a:ext cx="6452760" cy="1122400"/>
          </a:xfrm>
          <a:prstGeom prst="rect">
            <a:avLst/>
          </a:prstGeom>
        </p:spPr>
        <p:txBody>
          <a:bodyPr spcFirstLastPara="1" wrap="square" lIns="121888" tIns="121888" rIns="121888" bIns="121888"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8827" y="4574215"/>
            <a:ext cx="6452760" cy="492000"/>
          </a:xfrm>
          <a:prstGeom prst="rect">
            <a:avLst/>
          </a:prstGeom>
        </p:spPr>
        <p:txBody>
          <a:bodyPr spcFirstLastPara="1" wrap="square" lIns="121888" tIns="121888" rIns="121888" bIns="121888"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4487" y="1666215"/>
            <a:ext cx="4261445" cy="1785600"/>
          </a:xfrm>
          <a:prstGeom prst="rect">
            <a:avLst/>
          </a:prstGeom>
        </p:spPr>
        <p:txBody>
          <a:bodyPr spcFirstLastPara="1" wrap="square" lIns="121888" tIns="121888" rIns="121888" bIns="121888"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8171" y="3451800"/>
            <a:ext cx="1999740" cy="3406400"/>
          </a:xfrm>
          <a:prstGeom prst="rect">
            <a:avLst/>
          </a:prstGeom>
          <a:solidFill>
            <a:schemeClr val="lt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8" name="Google Shape;18;p3"/>
          <p:cNvSpPr/>
          <p:nvPr/>
        </p:nvSpPr>
        <p:spPr>
          <a:xfrm>
            <a:off x="0" y="1645215"/>
            <a:ext cx="7218660" cy="1122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843" y="1662600"/>
            <a:ext cx="10288661" cy="4476000"/>
          </a:xfrm>
          <a:prstGeom prst="rect">
            <a:avLst/>
          </a:prstGeom>
        </p:spPr>
        <p:txBody>
          <a:bodyPr spcFirstLastPara="1" wrap="square" lIns="121888" tIns="121888" rIns="121888" bIns="121888" anchor="t" anchorCtr="0">
            <a:noAutofit/>
          </a:bodyPr>
          <a:lstStyle>
            <a:lvl1pPr marL="609539" lvl="0" indent="-440223">
              <a:spcBef>
                <a:spcPts val="0"/>
              </a:spcBef>
              <a:spcAft>
                <a:spcPts val="0"/>
              </a:spcAft>
              <a:buSzPts val="1600"/>
              <a:buChar char="●"/>
              <a:defRPr/>
            </a:lvl1pPr>
            <a:lvl2pPr marL="1219078" lvl="1" indent="-440223">
              <a:spcBef>
                <a:spcPts val="0"/>
              </a:spcBef>
              <a:spcAft>
                <a:spcPts val="0"/>
              </a:spcAft>
              <a:buSzPts val="1600"/>
              <a:buChar char="○"/>
              <a:defRPr/>
            </a:lvl2pPr>
            <a:lvl3pPr marL="1828617" lvl="2" indent="-440223">
              <a:spcBef>
                <a:spcPts val="0"/>
              </a:spcBef>
              <a:spcAft>
                <a:spcPts val="0"/>
              </a:spcAft>
              <a:buSzPts val="1600"/>
              <a:buChar char="■"/>
              <a:defRPr/>
            </a:lvl3pPr>
            <a:lvl4pPr marL="2438156" lvl="3" indent="-440223">
              <a:spcBef>
                <a:spcPts val="0"/>
              </a:spcBef>
              <a:spcAft>
                <a:spcPts val="0"/>
              </a:spcAft>
              <a:buSzPts val="1600"/>
              <a:buChar char="●"/>
              <a:defRPr/>
            </a:lvl4pPr>
            <a:lvl5pPr marL="3047695" lvl="4" indent="-440223">
              <a:spcBef>
                <a:spcPts val="0"/>
              </a:spcBef>
              <a:spcAft>
                <a:spcPts val="0"/>
              </a:spcAft>
              <a:buSzPts val="1600"/>
              <a:buChar char="○"/>
              <a:defRPr/>
            </a:lvl5pPr>
            <a:lvl6pPr marL="3657234" lvl="5" indent="-440223">
              <a:spcBef>
                <a:spcPts val="0"/>
              </a:spcBef>
              <a:spcAft>
                <a:spcPts val="0"/>
              </a:spcAft>
              <a:buSzPts val="1600"/>
              <a:buChar char="■"/>
              <a:defRPr/>
            </a:lvl6pPr>
            <a:lvl7pPr marL="4266773" lvl="6" indent="-440223">
              <a:spcBef>
                <a:spcPts val="0"/>
              </a:spcBef>
              <a:spcAft>
                <a:spcPts val="0"/>
              </a:spcAft>
              <a:buSzPts val="1600"/>
              <a:buChar char="●"/>
              <a:defRPr/>
            </a:lvl7pPr>
            <a:lvl8pPr marL="4876312" lvl="7" indent="-440223">
              <a:spcBef>
                <a:spcPts val="0"/>
              </a:spcBef>
              <a:spcAft>
                <a:spcPts val="0"/>
              </a:spcAft>
              <a:buSzPts val="1600"/>
              <a:buChar char="○"/>
              <a:defRPr/>
            </a:lvl8pPr>
            <a:lvl9pPr marL="5485851" lvl="8" indent="-440223">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0179" y="1682800"/>
            <a:ext cx="1158649" cy="5175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23" name="Google Shape;23;p4"/>
          <p:cNvSpPr/>
          <p:nvPr/>
        </p:nvSpPr>
        <p:spPr>
          <a:xfrm>
            <a:off x="0" y="268767"/>
            <a:ext cx="6097606" cy="7636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485" y="3780933"/>
            <a:ext cx="4174657" cy="1603600"/>
          </a:xfrm>
          <a:prstGeom prst="rect">
            <a:avLst/>
          </a:prstGeom>
        </p:spPr>
        <p:txBody>
          <a:bodyPr spcFirstLastPara="1" wrap="square" lIns="121888" tIns="121888" rIns="121888" bIns="121888" anchor="t" anchorCtr="0">
            <a:noAutofit/>
          </a:bodyPr>
          <a:lstStyle>
            <a:lvl1pPr marL="609539" lvl="0" indent="-423291" algn="ctr">
              <a:spcBef>
                <a:spcPts val="0"/>
              </a:spcBef>
              <a:spcAft>
                <a:spcPts val="0"/>
              </a:spcAft>
              <a:buSzPts val="1400"/>
              <a:buChar char="●"/>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1207" y="3780933"/>
            <a:ext cx="4174657" cy="1603600"/>
          </a:xfrm>
          <a:prstGeom prst="rect">
            <a:avLst/>
          </a:prstGeom>
        </p:spPr>
        <p:txBody>
          <a:bodyPr spcFirstLastPara="1" wrap="square" lIns="121888" tIns="121888" rIns="121888" bIns="121888" anchor="t" anchorCtr="0">
            <a:noAutofit/>
          </a:bodyPr>
          <a:lstStyle>
            <a:lvl1pPr marL="609539" lvl="0" indent="-423291" algn="ctr">
              <a:spcBef>
                <a:spcPts val="0"/>
              </a:spcBef>
              <a:spcAft>
                <a:spcPts val="0"/>
              </a:spcAft>
              <a:buSzPts val="1400"/>
              <a:buChar char="●"/>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485" y="3008867"/>
            <a:ext cx="4174657" cy="670400"/>
          </a:xfrm>
          <a:prstGeom prst="rect">
            <a:avLst/>
          </a:prstGeom>
        </p:spPr>
        <p:txBody>
          <a:bodyPr spcFirstLastPara="1" wrap="square" lIns="121888" tIns="121888" rIns="121888" bIns="121888"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1207" y="3008867"/>
            <a:ext cx="4174657" cy="670400"/>
          </a:xfrm>
          <a:prstGeom prst="rect">
            <a:avLst/>
          </a:prstGeom>
        </p:spPr>
        <p:txBody>
          <a:bodyPr spcFirstLastPara="1" wrap="square" lIns="121888" tIns="121888" rIns="121888" bIns="121888"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169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039" y="1899467"/>
            <a:ext cx="5628467" cy="1007600"/>
          </a:xfrm>
          <a:prstGeom prst="rect">
            <a:avLst/>
          </a:prstGeom>
        </p:spPr>
        <p:txBody>
          <a:bodyPr spcFirstLastPara="1" wrap="square" lIns="121888" tIns="121888" rIns="121888" bIns="121888"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093" y="3110267"/>
            <a:ext cx="5783247" cy="2194400"/>
          </a:xfrm>
          <a:prstGeom prst="rect">
            <a:avLst/>
          </a:prstGeom>
        </p:spPr>
        <p:txBody>
          <a:bodyPr spcFirstLastPara="1" wrap="square" lIns="121888" tIns="121888" rIns="121888" bIns="121888" anchor="t" anchorCtr="0">
            <a:noAutofit/>
          </a:bodyPr>
          <a:lstStyle>
            <a:lvl1pPr marL="609539" lvl="0" indent="-406359" algn="r">
              <a:spcBef>
                <a:spcPts val="0"/>
              </a:spcBef>
              <a:spcAft>
                <a:spcPts val="0"/>
              </a:spcAft>
              <a:buSzPts val="1200"/>
              <a:buChar char="●"/>
              <a:defRPr>
                <a:solidFill>
                  <a:schemeClr val="accent1"/>
                </a:solidFill>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1978" y="1027933"/>
            <a:ext cx="5878435" cy="14484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36" name="Google Shape;36;p7"/>
          <p:cNvSpPr/>
          <p:nvPr/>
        </p:nvSpPr>
        <p:spPr>
          <a:xfrm>
            <a:off x="371521" y="1682700"/>
            <a:ext cx="1158649" cy="5175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271" y="2168400"/>
            <a:ext cx="5644465" cy="3537200"/>
          </a:xfrm>
          <a:prstGeom prst="rect">
            <a:avLst/>
          </a:prstGeom>
        </p:spPr>
        <p:txBody>
          <a:bodyPr spcFirstLastPara="1" wrap="square" lIns="121888" tIns="121888" rIns="121888" bIns="121888"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170" y="3273300"/>
            <a:ext cx="8608079" cy="2826400"/>
          </a:xfrm>
          <a:prstGeom prst="rect">
            <a:avLst/>
          </a:prstGeom>
        </p:spPr>
        <p:txBody>
          <a:bodyPr spcFirstLastPara="1" wrap="square" lIns="121888" tIns="121888" rIns="121888" bIns="121888"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640" y="2212700"/>
            <a:ext cx="9219200" cy="46452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3" name="Google Shape;43;p9"/>
          <p:cNvSpPr/>
          <p:nvPr/>
        </p:nvSpPr>
        <p:spPr>
          <a:xfrm>
            <a:off x="9126982" y="-13867"/>
            <a:ext cx="3063601" cy="9348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4" name="Google Shape;44;p9"/>
          <p:cNvSpPr/>
          <p:nvPr/>
        </p:nvSpPr>
        <p:spPr>
          <a:xfrm>
            <a:off x="0" y="288667"/>
            <a:ext cx="6351573" cy="1448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033" y="4639667"/>
            <a:ext cx="4045473" cy="14988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1387" y="4477667"/>
            <a:ext cx="6198793" cy="17256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8" name="Google Shape;48;p10"/>
          <p:cNvSpPr/>
          <p:nvPr/>
        </p:nvSpPr>
        <p:spPr>
          <a:xfrm>
            <a:off x="646885" y="0"/>
            <a:ext cx="607921" cy="3084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221" y="2428400"/>
            <a:ext cx="7856177" cy="1921200"/>
          </a:xfrm>
          <a:prstGeom prst="rect">
            <a:avLst/>
          </a:prstGeom>
        </p:spPr>
        <p:txBody>
          <a:bodyPr spcFirstLastPara="1" wrap="square" lIns="121888" tIns="121888" rIns="121888" bIns="121888"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221" y="4248000"/>
            <a:ext cx="7856177" cy="588000"/>
          </a:xfrm>
          <a:prstGeom prst="rect">
            <a:avLst/>
          </a:prstGeom>
        </p:spPr>
        <p:txBody>
          <a:bodyPr spcFirstLastPara="1" wrap="square" lIns="121888" tIns="121888" rIns="121888" bIns="121888" anchor="t" anchorCtr="0">
            <a:noAutofit/>
          </a:bodyPr>
          <a:lstStyle>
            <a:lvl1pPr marL="609539" lvl="0" indent="-440223" algn="ctr">
              <a:spcBef>
                <a:spcPts val="0"/>
              </a:spcBef>
              <a:spcAft>
                <a:spcPts val="0"/>
              </a:spcAft>
              <a:buSzPts val="1600"/>
              <a:buChar char="●"/>
              <a:defRPr/>
            </a:lvl1pPr>
            <a:lvl2pPr marL="1219078" lvl="1" indent="-440223" algn="ctr">
              <a:spcBef>
                <a:spcPts val="0"/>
              </a:spcBef>
              <a:spcAft>
                <a:spcPts val="0"/>
              </a:spcAft>
              <a:buSzPts val="1600"/>
              <a:buChar char="○"/>
              <a:defRPr/>
            </a:lvl2pPr>
            <a:lvl3pPr marL="1828617" lvl="2" indent="-440223" algn="ctr">
              <a:spcBef>
                <a:spcPts val="0"/>
              </a:spcBef>
              <a:spcAft>
                <a:spcPts val="0"/>
              </a:spcAft>
              <a:buSzPts val="1600"/>
              <a:buChar char="■"/>
              <a:defRPr/>
            </a:lvl3pPr>
            <a:lvl4pPr marL="2438156" lvl="3" indent="-440223" algn="ctr">
              <a:spcBef>
                <a:spcPts val="0"/>
              </a:spcBef>
              <a:spcAft>
                <a:spcPts val="0"/>
              </a:spcAft>
              <a:buSzPts val="1600"/>
              <a:buChar char="●"/>
              <a:defRPr/>
            </a:lvl4pPr>
            <a:lvl5pPr marL="3047695" lvl="4" indent="-440223" algn="ctr">
              <a:spcBef>
                <a:spcPts val="0"/>
              </a:spcBef>
              <a:spcAft>
                <a:spcPts val="0"/>
              </a:spcAft>
              <a:buSzPts val="1600"/>
              <a:buChar char="○"/>
              <a:defRPr/>
            </a:lvl5pPr>
            <a:lvl6pPr marL="3657234" lvl="5" indent="-440223" algn="ctr">
              <a:spcBef>
                <a:spcPts val="0"/>
              </a:spcBef>
              <a:spcAft>
                <a:spcPts val="0"/>
              </a:spcAft>
              <a:buSzPts val="1600"/>
              <a:buChar char="■"/>
              <a:defRPr/>
            </a:lvl6pPr>
            <a:lvl7pPr marL="4266773" lvl="6" indent="-440223" algn="ctr">
              <a:spcBef>
                <a:spcPts val="0"/>
              </a:spcBef>
              <a:spcAft>
                <a:spcPts val="0"/>
              </a:spcAft>
              <a:buSzPts val="1600"/>
              <a:buChar char="●"/>
              <a:defRPr/>
            </a:lvl7pPr>
            <a:lvl8pPr marL="4876312" lvl="7" indent="-440223" algn="ctr">
              <a:spcBef>
                <a:spcPts val="0"/>
              </a:spcBef>
              <a:spcAft>
                <a:spcPts val="0"/>
              </a:spcAft>
              <a:buSzPts val="1600"/>
              <a:buChar char="○"/>
              <a:defRPr/>
            </a:lvl8pPr>
            <a:lvl9pPr marL="5485851" lvl="8" indent="-440223"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843" y="2533500"/>
            <a:ext cx="2928819" cy="763600"/>
          </a:xfrm>
          <a:prstGeom prst="rect">
            <a:avLst/>
          </a:prstGeom>
        </p:spPr>
        <p:txBody>
          <a:bodyPr spcFirstLastPara="1" wrap="square" lIns="121888" tIns="121888" rIns="121888" bIns="121888"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843" y="2940429"/>
            <a:ext cx="2928819" cy="862000"/>
          </a:xfrm>
          <a:prstGeom prst="rect">
            <a:avLst/>
          </a:prstGeom>
        </p:spPr>
        <p:txBody>
          <a:bodyPr spcFirstLastPara="1" wrap="square" lIns="121888" tIns="121888" rIns="121888" bIns="121888"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776" y="1835789"/>
            <a:ext cx="2928819" cy="8620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843" y="4694667"/>
            <a:ext cx="2928819"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843" y="5101596"/>
            <a:ext cx="2928819" cy="8620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776" y="3996956"/>
            <a:ext cx="2928819" cy="8620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0754" y="2533500"/>
            <a:ext cx="2928819"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0754" y="2940429"/>
            <a:ext cx="2928819" cy="8620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0688" y="1835789"/>
            <a:ext cx="2928819" cy="862000"/>
          </a:xfrm>
          <a:prstGeom prst="rect">
            <a:avLst/>
          </a:prstGeom>
        </p:spPr>
        <p:txBody>
          <a:bodyPr spcFirstLastPara="1" wrap="square" lIns="121888" tIns="121888" rIns="121888" bIns="121888"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0754" y="4694667"/>
            <a:ext cx="2928819"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0754" y="5101596"/>
            <a:ext cx="2928819" cy="8620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0688" y="3996956"/>
            <a:ext cx="2928819" cy="862000"/>
          </a:xfrm>
          <a:prstGeom prst="rect">
            <a:avLst/>
          </a:prstGeom>
        </p:spPr>
        <p:txBody>
          <a:bodyPr spcFirstLastPara="1" wrap="square" lIns="121888" tIns="121888" rIns="121888" bIns="121888"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7986" y="0"/>
            <a:ext cx="2254107" cy="809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7606" cy="11888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7986" y="0"/>
            <a:ext cx="7222260" cy="910800"/>
          </a:xfrm>
          <a:prstGeom prst="rect">
            <a:avLst/>
          </a:prstGeom>
          <a:solidFill>
            <a:schemeClr val="accent6"/>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9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175" y="0"/>
            <a:ext cx="2545269" cy="8968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843" y="2038967"/>
            <a:ext cx="4834171" cy="4099600"/>
          </a:xfrm>
          <a:prstGeom prst="rect">
            <a:avLst/>
          </a:prstGeom>
        </p:spPr>
        <p:txBody>
          <a:bodyPr spcFirstLastPara="1" wrap="square" lIns="121888" tIns="121888" rIns="121888" bIns="121888"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5236" y="2038967"/>
            <a:ext cx="4834171" cy="4099600"/>
          </a:xfrm>
          <a:prstGeom prst="rect">
            <a:avLst/>
          </a:prstGeom>
        </p:spPr>
        <p:txBody>
          <a:bodyPr spcFirstLastPara="1" wrap="square" lIns="121888" tIns="121888" rIns="121888" bIns="121888"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3365" y="0"/>
            <a:ext cx="4052672" cy="1237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261"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261"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0800"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0800"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5336"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5336"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625" y="3404767"/>
            <a:ext cx="11610888" cy="2780800"/>
          </a:xfrm>
          <a:prstGeom prst="rect">
            <a:avLst/>
          </a:prstGeom>
          <a:solidFill>
            <a:srgbClr val="BBC8F7"/>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91" name="Google Shape;91;p18"/>
          <p:cNvSpPr/>
          <p:nvPr/>
        </p:nvSpPr>
        <p:spPr>
          <a:xfrm>
            <a:off x="6097606" y="0"/>
            <a:ext cx="4162658" cy="1821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545" y="1929067"/>
            <a:ext cx="8229329" cy="887200"/>
          </a:xfrm>
          <a:prstGeom prst="rect">
            <a:avLst/>
          </a:prstGeom>
        </p:spPr>
        <p:txBody>
          <a:bodyPr spcFirstLastPara="1" wrap="square" lIns="121888" tIns="121888" rIns="121888" bIns="121888"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545" y="2816233"/>
            <a:ext cx="8229329" cy="5064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545" y="4745067"/>
            <a:ext cx="8229329" cy="8872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545" y="5632236"/>
            <a:ext cx="8229329" cy="5064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6241" cy="20460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99" name="Google Shape;99;p19"/>
          <p:cNvSpPr/>
          <p:nvPr/>
        </p:nvSpPr>
        <p:spPr>
          <a:xfrm>
            <a:off x="950843" y="1085467"/>
            <a:ext cx="11239737" cy="29000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00" name="Google Shape;100;p19"/>
          <p:cNvSpPr/>
          <p:nvPr/>
        </p:nvSpPr>
        <p:spPr>
          <a:xfrm>
            <a:off x="10922178" y="5291233"/>
            <a:ext cx="828692" cy="15668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584" y="4712469"/>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581" y="5221000"/>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6326" y="4712469"/>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6321" y="5221000"/>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584" y="2383100"/>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581" y="2891633"/>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6326" y="2383100"/>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6321" y="2891633"/>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261"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261"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0800"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0800"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5336"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5336"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261"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261"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0800"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0800"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5336"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5336"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7517" y="0"/>
            <a:ext cx="7299450" cy="9320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26" name="Google Shape;126;p21"/>
          <p:cNvSpPr/>
          <p:nvPr/>
        </p:nvSpPr>
        <p:spPr>
          <a:xfrm>
            <a:off x="3" y="4849200"/>
            <a:ext cx="11239337" cy="1289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559" y="18040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559" y="23125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559" y="32229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559" y="37314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559" y="46418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559" y="51503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019" y="18040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019" y="23125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019" y="32229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019" y="37314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019" y="46418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019" y="51503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6253" y="0"/>
            <a:ext cx="3614329" cy="9136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843" y="2317400"/>
            <a:ext cx="3702318" cy="254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673" y="1943200"/>
            <a:ext cx="3803505" cy="4914800"/>
          </a:xfrm>
          <a:prstGeom prst="rect">
            <a:avLst/>
          </a:prstGeom>
          <a:solidFill>
            <a:schemeClr val="accent6"/>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47" name="Google Shape;147;p2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232" y="3296517"/>
            <a:ext cx="3201183" cy="21004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224" y="3117705"/>
            <a:ext cx="2928819" cy="10084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157" y="2318373"/>
            <a:ext cx="2928819" cy="862000"/>
          </a:xfrm>
          <a:prstGeom prst="rect">
            <a:avLst/>
          </a:prstGeom>
        </p:spPr>
        <p:txBody>
          <a:bodyPr spcFirstLastPara="1" wrap="square" lIns="121888" tIns="121888" rIns="121888" bIns="121888"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191" y="4925439"/>
            <a:ext cx="2928819" cy="10084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124" y="4126107"/>
            <a:ext cx="2928819" cy="862000"/>
          </a:xfrm>
          <a:prstGeom prst="rect">
            <a:avLst/>
          </a:prstGeom>
        </p:spPr>
        <p:txBody>
          <a:bodyPr spcFirstLastPara="1" wrap="square" lIns="121888" tIns="121888" rIns="121888" bIns="121888"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055"/>
            <a:ext cx="4010562"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059"/>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3" y="1435103"/>
            <a:ext cx="4010562" cy="4691063"/>
          </a:xfrm>
        </p:spPr>
        <p:txBody>
          <a:bodyPr/>
          <a:lstStyle>
            <a:lvl1pPr marL="0" indent="0">
              <a:buNone/>
              <a:defRPr sz="1500"/>
            </a:lvl1pPr>
            <a:lvl2pPr marL="457154" indent="0">
              <a:buNone/>
              <a:defRPr sz="1200"/>
            </a:lvl2pPr>
            <a:lvl3pPr marL="914309" indent="0">
              <a:buNone/>
              <a:defRPr sz="11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Tree>
    <p:extLst>
      <p:ext uri="{BB962C8B-B14F-4D97-AF65-F5344CB8AC3E}">
        <p14:creationId xmlns:p14="http://schemas.microsoft.com/office/powerpoint/2010/main" val="183718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843" y="1792767"/>
            <a:ext cx="4277843" cy="2062800"/>
          </a:xfrm>
          <a:prstGeom prst="rect">
            <a:avLst/>
          </a:prstGeom>
        </p:spPr>
        <p:txBody>
          <a:bodyPr spcFirstLastPara="1" wrap="square" lIns="121888" tIns="121888" rIns="121888" bIns="121888"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843" y="3855633"/>
            <a:ext cx="4277843" cy="1209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8786" y="898200"/>
            <a:ext cx="5567275" cy="14308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89984" y="2329000"/>
            <a:ext cx="5567275" cy="18264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89984" y="4155400"/>
            <a:ext cx="6249586" cy="1068800"/>
          </a:xfrm>
          <a:prstGeom prst="rect">
            <a:avLst/>
          </a:prstGeom>
          <a:noFill/>
          <a:ln>
            <a:noFill/>
          </a:ln>
        </p:spPr>
        <p:txBody>
          <a:bodyPr spcFirstLastPara="1" wrap="square" lIns="121888" tIns="121888" rIns="121888" bIns="121888" anchor="t" anchorCtr="0">
            <a:noAutofit/>
          </a:bodyPr>
          <a:lstStyle/>
          <a:p>
            <a:pPr marL="0" lvl="0" indent="0" algn="l" rtl="0">
              <a:spcBef>
                <a:spcPts val="0"/>
              </a:spcBef>
              <a:spcAft>
                <a:spcPts val="0"/>
              </a:spcAft>
              <a:buNone/>
            </a:pPr>
            <a:r>
              <a:rPr lang="en" b="1">
                <a:solidFill>
                  <a:schemeClr val="accent1"/>
                </a:solidFill>
                <a:latin typeface="Nanum Gothic"/>
                <a:ea typeface="Nanum Gothic"/>
                <a:cs typeface="Nanum Gothic"/>
                <a:sym typeface="Nanum Gothic"/>
              </a:rPr>
              <a:t>CREDITS</a:t>
            </a:r>
            <a:r>
              <a:rPr lang="en">
                <a:solidFill>
                  <a:schemeClr val="accent1"/>
                </a:solidFill>
                <a:latin typeface="Nanum Gothic"/>
                <a:ea typeface="Nanum Gothic"/>
                <a:cs typeface="Nanum Gothic"/>
                <a:sym typeface="Nanum Gothic"/>
              </a:rPr>
              <a:t>: This presentation template was created by </a:t>
            </a:r>
            <a:r>
              <a:rPr lang="en" b="1">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a:solidFill>
                  <a:schemeClr val="accent1"/>
                </a:solidFill>
                <a:latin typeface="Nanum Gothic"/>
                <a:ea typeface="Nanum Gothic"/>
                <a:cs typeface="Nanum Gothic"/>
                <a:sym typeface="Nanum Gothic"/>
              </a:rPr>
              <a:t>, including icons by </a:t>
            </a:r>
            <a:r>
              <a:rPr lang="en" b="1">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a:solidFill>
                  <a:schemeClr val="accent1"/>
                </a:solidFill>
                <a:latin typeface="Nanum Gothic"/>
                <a:ea typeface="Nanum Gothic"/>
                <a:cs typeface="Nanum Gothic"/>
                <a:sym typeface="Nanum Gothic"/>
              </a:rPr>
              <a:t>, infographics &amp; images by </a:t>
            </a:r>
            <a:r>
              <a:rPr lang="en" b="1">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a:solidFill>
                  <a:schemeClr val="accent1"/>
                </a:solidFill>
                <a:latin typeface="Nanum Gothic"/>
                <a:ea typeface="Nanum Gothic"/>
                <a:cs typeface="Nanum Gothic"/>
                <a:sym typeface="Nanum Gothic"/>
              </a:rPr>
              <a:t> and illustrations by </a:t>
            </a:r>
            <a:r>
              <a:rPr lang="en" b="1">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a:solidFill>
                  <a:schemeClr val="accent1"/>
                </a:solidFill>
                <a:latin typeface="Nanum Gothic"/>
                <a:ea typeface="Nanum Gothic"/>
                <a:cs typeface="Nanum Gothic"/>
                <a:sym typeface="Nanum Gothic"/>
              </a:rPr>
              <a:t>yset</a:t>
            </a:r>
            <a:r>
              <a:rPr lang="en">
                <a:solidFill>
                  <a:schemeClr val="accent1"/>
                </a:solidFill>
                <a:latin typeface="Nanum Gothic"/>
                <a:ea typeface="Nanum Gothic"/>
                <a:cs typeface="Nanum Gothic"/>
                <a:sym typeface="Nanum Gothic"/>
              </a:rPr>
              <a:t>.</a:t>
            </a:r>
            <a:endParaRPr>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95476" y="224501"/>
            <a:ext cx="2844430" cy="365125"/>
          </a:xfrm>
          <a:prstGeom prst="rect">
            <a:avLst/>
          </a:prstGeom>
        </p:spPr>
        <p:txBody>
          <a:bodyPr lIns="91431" tIns="45715" rIns="91431" bIns="45715"/>
          <a:lstStyle/>
          <a:p>
            <a:fld id="{6396A3A3-94A6-4E5B-AF39-173ACA3E61CC}" type="datetime2">
              <a:rPr lang="en-US" smtClean="0"/>
              <a:pPr/>
              <a:t>Thursday, October 10, 2024</a:t>
            </a:fld>
            <a:endParaRPr lang="en-US"/>
          </a:p>
        </p:txBody>
      </p:sp>
      <p:sp>
        <p:nvSpPr>
          <p:cNvPr id="5" name="Footer Placeholder 4"/>
          <p:cNvSpPr>
            <a:spLocks noGrp="1"/>
          </p:cNvSpPr>
          <p:nvPr>
            <p:ph type="ftr" sz="quarter" idx="11"/>
          </p:nvPr>
        </p:nvSpPr>
        <p:spPr>
          <a:xfrm>
            <a:off x="6187792" y="5852169"/>
            <a:ext cx="4668930" cy="365125"/>
          </a:xfrm>
          <a:prstGeom prst="rect">
            <a:avLst/>
          </a:prstGeom>
        </p:spPr>
        <p:txBody>
          <a:bodyPr lIns="91431" tIns="45715" rIns="91431" bIns="45715"/>
          <a:lstStyle/>
          <a:p>
            <a:pPr algn="r"/>
            <a:endParaRPr lang="en-US" dirty="0"/>
          </a:p>
        </p:txBody>
      </p:sp>
      <p:sp>
        <p:nvSpPr>
          <p:cNvPr id="6" name="Slide Number Placeholder 5"/>
          <p:cNvSpPr>
            <a:spLocks noGrp="1"/>
          </p:cNvSpPr>
          <p:nvPr>
            <p:ph type="sldNum" sz="quarter" idx="12"/>
          </p:nvPr>
        </p:nvSpPr>
        <p:spPr>
          <a:xfrm>
            <a:off x="6197989" y="224500"/>
            <a:ext cx="1775977" cy="365125"/>
          </a:xfrm>
          <a:prstGeom prst="rect">
            <a:avLst/>
          </a:prstGeom>
        </p:spPr>
        <p:txBody>
          <a:bodyPr lIns="91431" tIns="45715" rIns="91431" bIns="45715"/>
          <a:lstStyle/>
          <a:p>
            <a:fld id="{0CFEC368-1D7A-4F81-ABF6-AE0E36BAF64C}" type="slidenum">
              <a:rPr lang="en-US" smtClean="0"/>
              <a:pPr/>
              <a:t>‹N°›</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2641" y="3810007"/>
            <a:ext cx="4977777"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2665" y="3897010"/>
            <a:ext cx="4977753"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2665" y="4115167"/>
            <a:ext cx="4977753"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2664" y="4164403"/>
            <a:ext cx="2620939"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2664" y="4199572"/>
            <a:ext cx="2620939"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7212661" y="3962400"/>
            <a:ext cx="4083788"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9834063" y="4060983"/>
            <a:ext cx="2133322"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4" y="3649662"/>
            <a:ext cx="12190413"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33"/>
            <a:ext cx="12190414"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0955" y="3643090"/>
            <a:ext cx="363946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3" y="0"/>
            <a:ext cx="12190413"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521" y="2401894"/>
            <a:ext cx="11276132" cy="1470025"/>
          </a:xfrm>
        </p:spPr>
        <p:txBody>
          <a:bodyPr anchor="b"/>
          <a:lstStyle>
            <a:lvl1pPr>
              <a:defRPr sz="4400">
                <a:solidFill>
                  <a:schemeClr val="bg1"/>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609521" y="3899938"/>
            <a:ext cx="660314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8939636" y="4206240"/>
            <a:ext cx="1279993" cy="457200"/>
          </a:xfrm>
        </p:spPr>
        <p:txBody>
          <a:bodyPr/>
          <a:lstStyle/>
          <a:p>
            <a:fld id="{C3F416CD-67A3-4CF0-A210-F6AF31AC147F}" type="datetimeFigureOut">
              <a:rPr lang="en-US" smtClean="0"/>
              <a:pPr/>
              <a:t>10/10/2024</a:t>
            </a:fld>
            <a:endParaRPr lang="en-US"/>
          </a:p>
        </p:txBody>
      </p:sp>
      <p:sp>
        <p:nvSpPr>
          <p:cNvPr id="17" name="Espace réservé du pied de page 16"/>
          <p:cNvSpPr>
            <a:spLocks noGrp="1"/>
          </p:cNvSpPr>
          <p:nvPr>
            <p:ph type="ftr" sz="quarter" idx="11"/>
          </p:nvPr>
        </p:nvSpPr>
        <p:spPr>
          <a:xfrm>
            <a:off x="7212661" y="4205288"/>
            <a:ext cx="1726975" cy="457200"/>
          </a:xfrm>
        </p:spPr>
        <p:txBody>
          <a:bodyPr/>
          <a:lstStyle/>
          <a:p>
            <a:endParaRPr kumimoji="0" lang="en-US" dirty="0"/>
          </a:p>
        </p:txBody>
      </p:sp>
      <p:sp>
        <p:nvSpPr>
          <p:cNvPr id="29" name="Espace réservé du numéro de diapositive 28"/>
          <p:cNvSpPr>
            <a:spLocks noGrp="1"/>
          </p:cNvSpPr>
          <p:nvPr>
            <p:ph type="sldNum" sz="quarter" idx="12"/>
          </p:nvPr>
        </p:nvSpPr>
        <p:spPr>
          <a:xfrm>
            <a:off x="11092006" y="1136"/>
            <a:ext cx="996820"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10/10/2024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62" y="1981207"/>
            <a:ext cx="10361851"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62962" y="3367088"/>
            <a:ext cx="10361851"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524" y="2249431"/>
            <a:ext cx="5384099"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6793" y="2249431"/>
            <a:ext cx="5384099"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7937" y="1143000"/>
            <a:ext cx="11174545" cy="1069848"/>
          </a:xfrm>
        </p:spPr>
        <p:txBody>
          <a:bodyPr anchor="ctr"/>
          <a:lstStyle>
            <a:lvl1pPr>
              <a:defRPr sz="4000" b="0" i="0"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07937" y="2244970"/>
            <a:ext cx="538816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294151" y="2244970"/>
            <a:ext cx="538833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507937" y="2708519"/>
            <a:ext cx="538816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90254" y="2708519"/>
            <a:ext cx="538833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e la date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10/10/2024</a:t>
            </a:fld>
            <a:endParaRPr lang="en-US"/>
          </a:p>
        </p:txBody>
      </p:sp>
      <p:sp>
        <p:nvSpPr>
          <p:cNvPr id="27" name="Espace réservé du numéro de diapositive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Espace réservé du pied de page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521" y="1143000"/>
            <a:ext cx="10971372" cy="1069848"/>
          </a:xfrm>
        </p:spPr>
        <p:txBody>
          <a:bodyPr anchor="ctr"/>
          <a:lstStyle>
            <a:lvl1pPr>
              <a:defRPr sz="4000">
                <a:solidFill>
                  <a:schemeClr val="tx2"/>
                </a:solidFill>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a:xfrm>
            <a:off x="8777097" y="612648"/>
            <a:ext cx="1276186" cy="457200"/>
          </a:xfrm>
        </p:spPr>
        <p:txBody>
          <a:bodyPr/>
          <a:lstStyle/>
          <a:p>
            <a:fld id="{C3F416CD-67A3-4CF0-A210-F6AF31AC147F}" type="datetimeFigureOut">
              <a:rPr lang="en-US" smtClean="0"/>
              <a:pPr/>
              <a:t>10/10/2024</a:t>
            </a:fld>
            <a:endParaRPr lang="en-US"/>
          </a:p>
        </p:txBody>
      </p:sp>
      <p:sp>
        <p:nvSpPr>
          <p:cNvPr id="4" name="Espace réservé du pied de page 3"/>
          <p:cNvSpPr>
            <a:spLocks noGrp="1"/>
          </p:cNvSpPr>
          <p:nvPr>
            <p:ph type="ftr" sz="quarter" idx="11"/>
          </p:nvPr>
        </p:nvSpPr>
        <p:spPr>
          <a:xfrm>
            <a:off x="7009487" y="612648"/>
            <a:ext cx="1767610" cy="457200"/>
          </a:xfrm>
        </p:spPr>
        <p:txBody>
          <a:bodyPr/>
          <a:lstStyle/>
          <a:p>
            <a:endParaRPr kumimoji="0" lang="en-US" dirty="0"/>
          </a:p>
        </p:txBody>
      </p:sp>
      <p:sp>
        <p:nvSpPr>
          <p:cNvPr id="5" name="Espace réservé du numéro de diapositive 4"/>
          <p:cNvSpPr>
            <a:spLocks noGrp="1"/>
          </p:cNvSpPr>
          <p:nvPr>
            <p:ph type="sldNum" sz="quarter" idx="12"/>
          </p:nvPr>
        </p:nvSpPr>
        <p:spPr>
          <a:xfrm>
            <a:off x="10898229" y="2272"/>
            <a:ext cx="1015868" cy="365760"/>
          </a:xfrm>
        </p:spPr>
        <p:txBody>
          <a:bodyPr/>
          <a:lstStyle/>
          <a:p>
            <a:fld id="{96652B35-718D-4E28-AFEB-B694A3B357E8}" type="slidenum">
              <a:rPr kumimoji="0" lang="en-US" smtClean="0"/>
              <a:pPr/>
              <a:t>‹N°›</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8" y="4800606"/>
            <a:ext cx="7314248"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8" y="612775"/>
            <a:ext cx="7314248" cy="41148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pPr lvl="0"/>
            <a:endParaRPr lang="en-US" noProof="0"/>
          </a:p>
        </p:txBody>
      </p:sp>
      <p:sp>
        <p:nvSpPr>
          <p:cNvPr id="4" name="Text Placeholder 3"/>
          <p:cNvSpPr>
            <a:spLocks noGrp="1"/>
          </p:cNvSpPr>
          <p:nvPr>
            <p:ph type="body" sz="half" idx="2"/>
          </p:nvPr>
        </p:nvSpPr>
        <p:spPr>
          <a:xfrm>
            <a:off x="2389408" y="5367344"/>
            <a:ext cx="7314248" cy="804863"/>
          </a:xfrm>
        </p:spPr>
        <p:txBody>
          <a:bodyPr/>
          <a:lstStyle>
            <a:lvl1pPr marL="0" indent="0">
              <a:buNone/>
              <a:defRPr sz="1500"/>
            </a:lvl1pPr>
            <a:lvl2pPr marL="457154" indent="0">
              <a:buNone/>
              <a:defRPr sz="1200"/>
            </a:lvl2pPr>
            <a:lvl3pPr marL="914309" indent="0">
              <a:buNone/>
              <a:defRPr sz="11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Tree>
    <p:extLst>
      <p:ext uri="{BB962C8B-B14F-4D97-AF65-F5344CB8AC3E}">
        <p14:creationId xmlns:p14="http://schemas.microsoft.com/office/powerpoint/2010/main" val="4132442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068" y="1101970"/>
            <a:ext cx="4510453" cy="877824"/>
          </a:xfrm>
        </p:spPr>
        <p:txBody>
          <a:bodyPr anchor="b"/>
          <a:lstStyle>
            <a:lvl1pPr algn="l">
              <a:buNone/>
              <a:defRPr sz="1800" b="1"/>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7137068" y="2010727"/>
            <a:ext cx="4510453"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203174" y="776287"/>
            <a:ext cx="6802250"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2969" y="1109162"/>
            <a:ext cx="782302" cy="4681637"/>
          </a:xfrm>
        </p:spPr>
        <p:txBody>
          <a:bodyPr vert="vert270" lIns="45720" tIns="0" rIns="45720" anchor="t"/>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538161" y="1143000"/>
            <a:ext cx="6095207"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8116867" y="3274315"/>
            <a:ext cx="345395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1223" y="1143000"/>
            <a:ext cx="2539669" cy="5486400"/>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520" y="1143000"/>
            <a:ext cx="8330116"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10/10/2024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767189" y="1412879"/>
            <a:ext cx="9944921"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err="1"/>
              <a:t>Cliquez</a:t>
            </a:r>
            <a:r>
              <a:rPr lang="en-GB" altLang="en-US" dirty="0"/>
              <a:t> pour </a:t>
            </a:r>
            <a:r>
              <a:rPr lang="en-GB" altLang="en-US" dirty="0" err="1"/>
              <a:t>éditer</a:t>
            </a:r>
            <a:r>
              <a:rPr lang="en-GB" altLang="en-US" dirty="0"/>
              <a:t> le format du </a:t>
            </a:r>
            <a:r>
              <a:rPr lang="en-GB" altLang="en-US" dirty="0" err="1"/>
              <a:t>texte</a:t>
            </a:r>
            <a:r>
              <a:rPr lang="en-GB" altLang="en-US" dirty="0"/>
              <a:t>-titre</a:t>
            </a:r>
          </a:p>
        </p:txBody>
      </p:sp>
      <p:sp>
        <p:nvSpPr>
          <p:cNvPr id="3076" name="Rectangle 3"/>
          <p:cNvSpPr>
            <a:spLocks noGrp="1" noChangeArrowheads="1"/>
          </p:cNvSpPr>
          <p:nvPr>
            <p:ph type="body" idx="1"/>
          </p:nvPr>
        </p:nvSpPr>
        <p:spPr bwMode="auto">
          <a:xfrm>
            <a:off x="1714279" y="2492381"/>
            <a:ext cx="9959737" cy="350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err="1"/>
              <a:t>Cliquez</a:t>
            </a:r>
            <a:r>
              <a:rPr lang="en-GB" altLang="en-US" dirty="0"/>
              <a:t> pour </a:t>
            </a:r>
            <a:r>
              <a:rPr lang="en-GB" altLang="en-US" dirty="0" err="1"/>
              <a:t>éditer</a:t>
            </a:r>
            <a:r>
              <a:rPr lang="en-GB" altLang="en-US" dirty="0"/>
              <a:t> le format du plan de </a:t>
            </a:r>
            <a:r>
              <a:rPr lang="en-GB" altLang="en-US" dirty="0" err="1"/>
              <a:t>texte</a:t>
            </a:r>
            <a:endParaRPr lang="en-GB" altLang="en-US" dirty="0"/>
          </a:p>
          <a:p>
            <a:pPr lvl="1"/>
            <a:r>
              <a:rPr lang="en-GB" altLang="en-US" dirty="0"/>
              <a:t>Second </a:t>
            </a:r>
            <a:r>
              <a:rPr lang="en-GB" altLang="en-US" dirty="0" err="1"/>
              <a:t>niveau</a:t>
            </a:r>
            <a:r>
              <a:rPr lang="en-GB" altLang="en-US" dirty="0"/>
              <a:t> de plan</a:t>
            </a:r>
          </a:p>
          <a:p>
            <a:pPr lvl="2"/>
            <a:r>
              <a:rPr lang="en-GB" altLang="en-US" dirty="0" err="1"/>
              <a:t>Troisième</a:t>
            </a:r>
            <a:r>
              <a:rPr lang="en-GB" altLang="en-US" dirty="0"/>
              <a:t> </a:t>
            </a:r>
            <a:r>
              <a:rPr lang="en-GB" altLang="en-US" dirty="0" err="1"/>
              <a:t>niveau</a:t>
            </a:r>
            <a:r>
              <a:rPr lang="en-GB" altLang="en-US" dirty="0"/>
              <a:t> de plan</a:t>
            </a:r>
          </a:p>
          <a:p>
            <a:pPr lvl="3"/>
            <a:r>
              <a:rPr lang="en-GB" altLang="en-US" dirty="0" err="1"/>
              <a:t>Quatrième</a:t>
            </a:r>
            <a:r>
              <a:rPr lang="en-GB" altLang="en-US" dirty="0"/>
              <a:t> </a:t>
            </a:r>
            <a:r>
              <a:rPr lang="en-GB" altLang="en-US" dirty="0" err="1"/>
              <a:t>niveau</a:t>
            </a:r>
            <a:r>
              <a:rPr lang="en-GB" altLang="en-US" dirty="0"/>
              <a:t> de plan</a:t>
            </a:r>
          </a:p>
          <a:p>
            <a:pPr lvl="4"/>
            <a:r>
              <a:rPr lang="en-GB" altLang="en-US" dirty="0" err="1"/>
              <a:t>Cinquième</a:t>
            </a:r>
            <a:r>
              <a:rPr lang="en-GB" altLang="en-US" dirty="0"/>
              <a:t> </a:t>
            </a:r>
            <a:r>
              <a:rPr lang="en-GB" altLang="en-US" dirty="0" err="1"/>
              <a:t>niveau</a:t>
            </a:r>
            <a:r>
              <a:rPr lang="en-GB" altLang="en-US" dirty="0"/>
              <a:t> de plan</a:t>
            </a:r>
          </a:p>
          <a:p>
            <a:pPr lvl="4"/>
            <a:r>
              <a:rPr lang="en-GB" altLang="en-US" dirty="0" err="1"/>
              <a:t>Sixième</a:t>
            </a:r>
            <a:r>
              <a:rPr lang="en-GB" altLang="en-US" dirty="0"/>
              <a:t> </a:t>
            </a:r>
            <a:r>
              <a:rPr lang="en-GB" altLang="en-US" dirty="0" err="1"/>
              <a:t>niveau</a:t>
            </a:r>
            <a:r>
              <a:rPr lang="en-GB" altLang="en-US" dirty="0"/>
              <a:t> de plan</a:t>
            </a:r>
          </a:p>
          <a:p>
            <a:pPr lvl="4"/>
            <a:r>
              <a:rPr lang="en-GB" altLang="en-US" dirty="0" err="1"/>
              <a:t>Septième</a:t>
            </a:r>
            <a:r>
              <a:rPr lang="en-GB" altLang="en-US" dirty="0"/>
              <a:t> </a:t>
            </a:r>
            <a:r>
              <a:rPr lang="en-GB" altLang="en-US" dirty="0" err="1"/>
              <a:t>niveau</a:t>
            </a:r>
            <a:r>
              <a:rPr lang="en-GB" altLang="en-US" dirty="0"/>
              <a:t> de plan</a:t>
            </a:r>
          </a:p>
          <a:p>
            <a:pPr lvl="4"/>
            <a:r>
              <a:rPr lang="en-GB" altLang="en-US" dirty="0" err="1"/>
              <a:t>Huitième</a:t>
            </a:r>
            <a:r>
              <a:rPr lang="en-GB" altLang="en-US" dirty="0"/>
              <a:t> </a:t>
            </a:r>
            <a:r>
              <a:rPr lang="en-GB" altLang="en-US" dirty="0" err="1"/>
              <a:t>niveau</a:t>
            </a:r>
            <a:r>
              <a:rPr lang="en-GB" altLang="en-US" dirty="0"/>
              <a:t> de plan</a:t>
            </a:r>
          </a:p>
          <a:p>
            <a:pPr lvl="4"/>
            <a:r>
              <a:rPr lang="en-GB" altLang="en-US" dirty="0" err="1"/>
              <a:t>Neuvième</a:t>
            </a:r>
            <a:r>
              <a:rPr lang="en-GB" altLang="en-US" dirty="0"/>
              <a:t> </a:t>
            </a:r>
            <a:r>
              <a:rPr lang="en-GB" altLang="en-US" dirty="0" err="1"/>
              <a:t>niveau</a:t>
            </a:r>
            <a:r>
              <a:rPr lang="en-GB" altLang="en-US" dirty="0"/>
              <a:t> de plan</a:t>
            </a:r>
          </a:p>
        </p:txBody>
      </p:sp>
      <p:sp>
        <p:nvSpPr>
          <p:cNvPr id="2" name="Text Box 4"/>
          <p:cNvSpPr txBox="1">
            <a:spLocks noChangeArrowheads="1"/>
          </p:cNvSpPr>
          <p:nvPr/>
        </p:nvSpPr>
        <p:spPr bwMode="auto">
          <a:xfrm>
            <a:off x="8596784" y="6205537"/>
            <a:ext cx="3022207" cy="145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9pPr>
          </a:lstStyle>
          <a:p>
            <a:pPr algn="r">
              <a:lnSpc>
                <a:spcPct val="105000"/>
              </a:lnSpc>
              <a:spcBef>
                <a:spcPts val="563"/>
              </a:spcBef>
              <a:buClrTx/>
              <a:buFontTx/>
              <a:buNone/>
              <a:defRPr/>
            </a:pPr>
            <a:fld id="{C0F0A713-4352-40B8-834B-D6A5EE724EAE}" type="slidenum">
              <a:rPr lang="en-US" altLang="en-US" sz="900" smtClean="0">
                <a:latin typeface="Arial" charset="0"/>
              </a:rPr>
              <a:pPr algn="r">
                <a:lnSpc>
                  <a:spcPct val="105000"/>
                </a:lnSpc>
                <a:spcBef>
                  <a:spcPts val="563"/>
                </a:spcBef>
                <a:buClrTx/>
                <a:buFontTx/>
                <a:buNone/>
                <a:defRPr/>
              </a:pPr>
              <a:t>‹N°›</a:t>
            </a:fld>
            <a:r>
              <a:rPr lang="en-US" altLang="en-US" sz="900" dirty="0">
                <a:latin typeface="Arial" charset="0"/>
              </a:rPr>
              <a:t> </a:t>
            </a:r>
          </a:p>
        </p:txBody>
      </p:sp>
      <p:sp>
        <p:nvSpPr>
          <p:cNvPr id="1029" name="AutoShape 5"/>
          <p:cNvSpPr>
            <a:spLocks noChangeArrowheads="1"/>
          </p:cNvSpPr>
          <p:nvPr/>
        </p:nvSpPr>
        <p:spPr bwMode="auto">
          <a:xfrm>
            <a:off x="1729092" y="6165859"/>
            <a:ext cx="9261328" cy="474503"/>
          </a:xfrm>
          <a:prstGeom prst="octagon">
            <a:avLst>
              <a:gd name="adj" fmla="val 2314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5000"/>
              </a:lnSpc>
              <a:spcBef>
                <a:spcPts val="563"/>
              </a:spcBef>
              <a:buClrTx/>
              <a:buFontTx/>
              <a:buNone/>
              <a:defRPr/>
            </a:pPr>
            <a:r>
              <a:rPr lang="fr-CH" altLang="en-US" sz="900" b="1" dirty="0">
                <a:solidFill>
                  <a:srgbClr val="000000"/>
                </a:solidFill>
                <a:latin typeface="Arial" pitchFamily="34" charset="0"/>
              </a:rPr>
              <a:t>Licence MIADD -  Import / Export Class– 2015</a:t>
            </a:r>
          </a:p>
          <a:p>
            <a:pPr>
              <a:lnSpc>
                <a:spcPct val="105000"/>
              </a:lnSpc>
              <a:spcBef>
                <a:spcPts val="563"/>
              </a:spcBef>
              <a:buClrTx/>
              <a:buFontTx/>
              <a:buNone/>
              <a:defRPr/>
            </a:pPr>
            <a:r>
              <a:rPr lang="fr-CH" altLang="en-US" sz="900" b="1" dirty="0">
                <a:solidFill>
                  <a:srgbClr val="000000"/>
                </a:solidFill>
                <a:latin typeface="Arial" pitchFamily="34" charset="0"/>
              </a:rPr>
              <a:t>Alice Bourrouet – </a:t>
            </a:r>
            <a:r>
              <a:rPr lang="fr-CH" altLang="en-US" sz="900" b="1" dirty="0" err="1">
                <a:solidFill>
                  <a:srgbClr val="000000"/>
                </a:solidFill>
                <a:latin typeface="Arial" pitchFamily="34" charset="0"/>
              </a:rPr>
              <a:t>Swiss</a:t>
            </a:r>
            <a:r>
              <a:rPr lang="fr-CH" altLang="en-US" sz="900" b="1" dirty="0">
                <a:solidFill>
                  <a:srgbClr val="000000"/>
                </a:solidFill>
                <a:latin typeface="Arial" pitchFamily="34" charset="0"/>
              </a:rPr>
              <a:t> Business Hub France – </a:t>
            </a:r>
            <a:r>
              <a:rPr lang="fr-CH" altLang="en-US" sz="900" b="1" dirty="0" err="1">
                <a:solidFill>
                  <a:srgbClr val="000000"/>
                </a:solidFill>
                <a:latin typeface="Arial" pitchFamily="34" charset="0"/>
              </a:rPr>
              <a:t>Embassy</a:t>
            </a:r>
            <a:r>
              <a:rPr lang="fr-CH" altLang="en-US" sz="900" b="1" dirty="0">
                <a:solidFill>
                  <a:srgbClr val="000000"/>
                </a:solidFill>
                <a:latin typeface="Arial" pitchFamily="34" charset="0"/>
              </a:rPr>
              <a:t> of </a:t>
            </a:r>
            <a:r>
              <a:rPr lang="fr-CH" altLang="en-US" sz="900" b="1" dirty="0" err="1">
                <a:solidFill>
                  <a:srgbClr val="000000"/>
                </a:solidFill>
                <a:latin typeface="Arial" pitchFamily="34" charset="0"/>
              </a:rPr>
              <a:t>Switzerland</a:t>
            </a:r>
            <a:endParaRPr lang="en-US" altLang="en-US" sz="900" dirty="0">
              <a:solidFill>
                <a:srgbClr val="000000"/>
              </a:solidFill>
              <a:latin typeface="Arial" pitchFamily="34" charset="0"/>
            </a:endParaRPr>
          </a:p>
        </p:txBody>
      </p:sp>
      <p:sp>
        <p:nvSpPr>
          <p:cNvPr id="3079" name="Line 6"/>
          <p:cNvSpPr>
            <a:spLocks noChangeShapeType="1"/>
          </p:cNvSpPr>
          <p:nvPr/>
        </p:nvSpPr>
        <p:spPr bwMode="auto">
          <a:xfrm flipH="1">
            <a:off x="1712163" y="6091247"/>
            <a:ext cx="999783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1" tIns="45715" rIns="91431" bIns="45715"/>
          <a:lstStyle/>
          <a:p>
            <a:endParaRPr lang="en-US"/>
          </a:p>
        </p:txBody>
      </p:sp>
      <p:sp>
        <p:nvSpPr>
          <p:cNvPr id="3" name="Text Box 8"/>
          <p:cNvSpPr txBox="1">
            <a:spLocks noChangeArrowheads="1"/>
          </p:cNvSpPr>
          <p:nvPr/>
        </p:nvSpPr>
        <p:spPr bwMode="auto">
          <a:xfrm>
            <a:off x="4407121" y="745856"/>
            <a:ext cx="4607912"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9pPr>
          </a:lstStyle>
          <a:p>
            <a:pPr>
              <a:lnSpc>
                <a:spcPts val="988"/>
              </a:lnSpc>
              <a:buClrTx/>
              <a:buFontTx/>
              <a:buNone/>
              <a:defRPr/>
            </a:pPr>
            <a:r>
              <a:rPr lang="de-CH" altLang="en-US" sz="1500" dirty="0" err="1">
                <a:latin typeface="Arial" charset="0"/>
              </a:rPr>
              <a:t>Embassy</a:t>
            </a:r>
            <a:r>
              <a:rPr lang="de-CH" altLang="en-US" sz="1500" dirty="0">
                <a:latin typeface="Arial" charset="0"/>
              </a:rPr>
              <a:t> </a:t>
            </a:r>
            <a:r>
              <a:rPr lang="de-CH" altLang="en-US" sz="1500" dirty="0" err="1">
                <a:latin typeface="Arial" charset="0"/>
              </a:rPr>
              <a:t>of</a:t>
            </a:r>
            <a:r>
              <a:rPr lang="de-CH" altLang="en-US" sz="1500" dirty="0">
                <a:latin typeface="Arial" charset="0"/>
              </a:rPr>
              <a:t> </a:t>
            </a:r>
            <a:r>
              <a:rPr lang="de-CH" altLang="en-US" sz="1500" dirty="0" err="1">
                <a:latin typeface="Arial" charset="0"/>
              </a:rPr>
              <a:t>Switzerland</a:t>
            </a:r>
            <a:endParaRPr lang="de-CH" altLang="en-US" sz="1500" dirty="0">
              <a:latin typeface="Arial" charset="0"/>
            </a:endParaRPr>
          </a:p>
          <a:p>
            <a:pPr>
              <a:lnSpc>
                <a:spcPts val="988"/>
              </a:lnSpc>
              <a:buClrTx/>
              <a:buFontTx/>
              <a:buNone/>
              <a:defRPr/>
            </a:pPr>
            <a:endParaRPr lang="de-CH" altLang="en-US" sz="1500" dirty="0">
              <a:latin typeface="Arial" charset="0"/>
            </a:endParaRPr>
          </a:p>
          <a:p>
            <a:pPr>
              <a:lnSpc>
                <a:spcPts val="988"/>
              </a:lnSpc>
              <a:buClrTx/>
              <a:buFontTx/>
              <a:buNone/>
              <a:defRPr/>
            </a:pPr>
            <a:r>
              <a:rPr lang="de-CH" altLang="en-US" sz="1500" b="1" dirty="0">
                <a:latin typeface="Arial" charset="0"/>
              </a:rPr>
              <a:t>Swiss Business Hub France </a:t>
            </a:r>
          </a:p>
        </p:txBody>
      </p:sp>
    </p:spTree>
    <p:extLst>
      <p:ext uri="{BB962C8B-B14F-4D97-AF65-F5344CB8AC3E}">
        <p14:creationId xmlns:p14="http://schemas.microsoft.com/office/powerpoint/2010/main" val="65268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mj-lt"/>
          <a:ea typeface="+mj-ea"/>
          <a:cs typeface="+mj-cs"/>
        </a:defRPr>
      </a:lvl1pPr>
      <a:lvl2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2pPr>
      <a:lvl3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3pPr>
      <a:lvl4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4pPr>
      <a:lvl5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5pPr>
      <a:lvl6pPr marL="2514349"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6pPr>
      <a:lvl7pPr marL="2971503"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7pPr>
      <a:lvl8pPr marL="3428657"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8pPr>
      <a:lvl9pPr marL="3885811"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9pPr>
    </p:titleStyle>
    <p:bodyStyle>
      <a:lvl1pPr marL="342866" indent="-342866"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876" indent="-285722"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2886"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040"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194"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349"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503"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8657"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5811"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44" y="719333"/>
            <a:ext cx="10288661" cy="763600"/>
          </a:xfrm>
          <a:prstGeom prst="rect">
            <a:avLst/>
          </a:prstGeom>
          <a:noFill/>
          <a:ln>
            <a:noFill/>
          </a:ln>
        </p:spPr>
        <p:txBody>
          <a:bodyPr spcFirstLastPara="1" wrap="square" lIns="121876" tIns="121876" rIns="121876" bIns="121876"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844" y="1662600"/>
            <a:ext cx="10288661" cy="4476000"/>
          </a:xfrm>
          <a:prstGeom prst="rect">
            <a:avLst/>
          </a:prstGeom>
          <a:noFill/>
          <a:ln>
            <a:noFill/>
          </a:ln>
        </p:spPr>
        <p:txBody>
          <a:bodyPr spcFirstLastPara="1" wrap="square" lIns="121876" tIns="121876" rIns="121876" bIns="121876"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3951" y="1244600"/>
            <a:ext cx="9395177" cy="643200"/>
          </a:xfrm>
          <a:prstGeom prst="rect">
            <a:avLst/>
          </a:prstGeom>
          <a:noFill/>
          <a:ln>
            <a:noFill/>
          </a:ln>
        </p:spPr>
        <p:txBody>
          <a:bodyPr spcFirstLastPara="1" wrap="square" lIns="121864" tIns="121864" rIns="121864" bIns="121864"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3951" y="2260600"/>
            <a:ext cx="9395177" cy="3336000"/>
          </a:xfrm>
          <a:prstGeom prst="rect">
            <a:avLst/>
          </a:prstGeom>
          <a:noFill/>
          <a:ln>
            <a:noFill/>
          </a:ln>
        </p:spPr>
        <p:txBody>
          <a:bodyPr spcFirstLastPara="1" wrap="square" lIns="121864" tIns="121864" rIns="121864" bIns="121864"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4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43" y="719333"/>
            <a:ext cx="10288661" cy="763600"/>
          </a:xfrm>
          <a:prstGeom prst="rect">
            <a:avLst/>
          </a:prstGeom>
          <a:noFill/>
          <a:ln>
            <a:noFill/>
          </a:ln>
        </p:spPr>
        <p:txBody>
          <a:bodyPr spcFirstLastPara="1" wrap="square" lIns="121888" tIns="121888" rIns="121888" bIns="121888"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843" y="1662600"/>
            <a:ext cx="10288661" cy="4476000"/>
          </a:xfrm>
          <a:prstGeom prst="rect">
            <a:avLst/>
          </a:prstGeom>
          <a:noFill/>
          <a:ln>
            <a:noFill/>
          </a:ln>
        </p:spPr>
        <p:txBody>
          <a:bodyPr spcFirstLastPara="1" wrap="square" lIns="121888" tIns="121888" rIns="121888" bIns="121888"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3951" y="1244600"/>
            <a:ext cx="9395177" cy="643200"/>
          </a:xfrm>
          <a:prstGeom prst="rect">
            <a:avLst/>
          </a:prstGeom>
          <a:noFill/>
          <a:ln>
            <a:noFill/>
          </a:ln>
        </p:spPr>
        <p:txBody>
          <a:bodyPr spcFirstLastPara="1" wrap="square" lIns="121876" tIns="121876" rIns="121876" bIns="121876"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3951" y="2260600"/>
            <a:ext cx="9395177" cy="3336000"/>
          </a:xfrm>
          <a:prstGeom prst="rect">
            <a:avLst/>
          </a:prstGeom>
          <a:noFill/>
          <a:ln>
            <a:noFill/>
          </a:ln>
        </p:spPr>
        <p:txBody>
          <a:bodyPr spcFirstLastPara="1" wrap="square" lIns="121876" tIns="121876" rIns="121876" bIns="121876"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7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4" y="366825"/>
            <a:ext cx="12190413"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3" y="-1"/>
            <a:ext cx="12190413"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83"/>
            <a:ext cx="12190414"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2641" y="360253"/>
            <a:ext cx="4977777"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2665" y="440119"/>
            <a:ext cx="4977753"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7208847" y="497504"/>
            <a:ext cx="4083788"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9830248" y="588943"/>
            <a:ext cx="2133322"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1714" y="-2001"/>
            <a:ext cx="7682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7738" y="-2001"/>
            <a:ext cx="36571"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2338" y="-2001"/>
            <a:ext cx="12190"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5673" y="-2001"/>
            <a:ext cx="36571"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6022" y="380"/>
            <a:ext cx="7314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29760" y="380"/>
            <a:ext cx="12190"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609521" y="1143000"/>
            <a:ext cx="10971372" cy="10668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09521" y="2249424"/>
            <a:ext cx="10971372" cy="432511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780905" y="612648"/>
            <a:ext cx="1276186"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10/10/2024</a:t>
            </a:fld>
            <a:endParaRPr lang="en-US" sz="800" dirty="0">
              <a:solidFill>
                <a:schemeClr val="accent2"/>
              </a:solidFill>
            </a:endParaRPr>
          </a:p>
        </p:txBody>
      </p:sp>
      <p:sp>
        <p:nvSpPr>
          <p:cNvPr id="3" name="Espace réservé du pied de page 2"/>
          <p:cNvSpPr>
            <a:spLocks noGrp="1"/>
          </p:cNvSpPr>
          <p:nvPr>
            <p:ph type="ftr" sz="quarter" idx="3"/>
          </p:nvPr>
        </p:nvSpPr>
        <p:spPr>
          <a:xfrm>
            <a:off x="7009487" y="612648"/>
            <a:ext cx="176761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Espace réservé du numéro de diapositive 22"/>
          <p:cNvSpPr>
            <a:spLocks noGrp="1"/>
          </p:cNvSpPr>
          <p:nvPr>
            <p:ph type="sldNum" sz="quarter" idx="4"/>
          </p:nvPr>
        </p:nvSpPr>
        <p:spPr>
          <a:xfrm>
            <a:off x="10898229" y="2272"/>
            <a:ext cx="1015868"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5.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alkwalker.com/free-social-media-monitoring-analytics-tools" TargetMode="External"/><Relationship Id="rId2" Type="http://schemas.openxmlformats.org/officeDocument/2006/relationships/notesSlide" Target="../notesSlides/notesSlide21.xml"/><Relationship Id="rId1" Type="http://schemas.openxmlformats.org/officeDocument/2006/relationships/slideLayout" Target="../slideLayouts/slideLayout85.xml"/><Relationship Id="rId5" Type="http://schemas.openxmlformats.org/officeDocument/2006/relationships/image" Target="../media/image18.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5.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5.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5.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85.xml"/><Relationship Id="rId5" Type="http://schemas.openxmlformats.org/officeDocument/2006/relationships/image" Target="../media/image39.jp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3" Type="http://schemas.openxmlformats.org/officeDocument/2006/relationships/hyperlink" Target="https://www.yateo.com/etudes-de-cas/21-bnp-paribas.html" TargetMode="External"/><Relationship Id="rId2" Type="http://schemas.openxmlformats.org/officeDocument/2006/relationships/notesSlide" Target="../notesSlides/notesSlide49.xml"/><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0.xml"/><Relationship Id="rId1" Type="http://schemas.openxmlformats.org/officeDocument/2006/relationships/slideLayout" Target="../slideLayouts/slideLayout85.xml"/><Relationship Id="rId4" Type="http://schemas.openxmlformats.org/officeDocument/2006/relationships/image" Target="../media/image43.jpg"/></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85.xml"/><Relationship Id="rId4" Type="http://schemas.openxmlformats.org/officeDocument/2006/relationships/image" Target="../media/image45.jpg"/></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85.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hyperlink" Target="https://www.empirik.fr/nos-ressources/article/sea-comprendre-ctr-click-through-rate-campagnes-search-google-adwords/" TargetMode="External"/><Relationship Id="rId2" Type="http://schemas.openxmlformats.org/officeDocument/2006/relationships/notesSlide" Target="../notesSlides/notesSlide61.xml"/><Relationship Id="rId1" Type="http://schemas.openxmlformats.org/officeDocument/2006/relationships/slideLayout" Target="../slideLayouts/slideLayout85.xml"/><Relationship Id="rId4" Type="http://schemas.openxmlformats.org/officeDocument/2006/relationships/image" Target="../media/image49.jp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5.xml"/><Relationship Id="rId1" Type="http://schemas.openxmlformats.org/officeDocument/2006/relationships/themeOverride" Target="../theme/themeOverride2.xml"/><Relationship Id="rId4" Type="http://schemas.openxmlformats.org/officeDocument/2006/relationships/image" Target="../media/image50.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5.xml"/><Relationship Id="rId1" Type="http://schemas.openxmlformats.org/officeDocument/2006/relationships/themeOverride" Target="../theme/themeOverride3.xml"/><Relationship Id="rId5" Type="http://schemas.openxmlformats.org/officeDocument/2006/relationships/image" Target="../media/image52.jpg"/><Relationship Id="rId4" Type="http://schemas.openxmlformats.org/officeDocument/2006/relationships/image" Target="../media/image5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3" Type="http://schemas.openxmlformats.org/officeDocument/2006/relationships/hyperlink" Target="https://www.yateo.com/etudes-de-cas/34-l-atelier-du-sourcil.html" TargetMode="External"/><Relationship Id="rId2" Type="http://schemas.openxmlformats.org/officeDocument/2006/relationships/notesSlide" Target="../notesSlides/notesSlide70.xml"/><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4FVO_nZn5w&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5.xml"/></Relationships>
</file>

<file path=ppt/slides/_rels/slide82.xml.rels><?xml version="1.0" encoding="UTF-8" standalone="yes"?>
<Relationships xmlns="http://schemas.openxmlformats.org/package/2006/relationships"><Relationship Id="rId3" Type="http://schemas.openxmlformats.org/officeDocument/2006/relationships/hyperlink" Target="https://hypeauditor.com/" TargetMode="External"/><Relationship Id="rId2" Type="http://schemas.openxmlformats.org/officeDocument/2006/relationships/notesSlide" Target="../notesSlides/notesSlide79.xml"/><Relationship Id="rId1" Type="http://schemas.openxmlformats.org/officeDocument/2006/relationships/slideLayout" Target="../slideLayouts/slideLayout8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hyperlink" Target="https://www.youtube.com/watch?v=AWKYJPGrtB4"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5.xml"/></Relationships>
</file>

<file path=ppt/slides/_rels/slide85.xml.rels><?xml version="1.0" encoding="UTF-8" standalone="yes"?>
<Relationships xmlns="http://schemas.openxmlformats.org/package/2006/relationships"><Relationship Id="rId3" Type="http://schemas.openxmlformats.org/officeDocument/2006/relationships/hyperlink" Target="https://www.gemo.fr/blog/actus/gemo-x-lalaa-misaki-la-nouvelle-collection-est-la-5320" TargetMode="External"/><Relationship Id="rId2" Type="http://schemas.openxmlformats.org/officeDocument/2006/relationships/notesSlide" Target="../notesSlides/notesSlide81.xml"/><Relationship Id="rId1" Type="http://schemas.openxmlformats.org/officeDocument/2006/relationships/slideLayout" Target="../slideLayouts/slideLayout85.xml"/><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3" Type="http://schemas.openxmlformats.org/officeDocument/2006/relationships/hyperlink" Target="https://www.leslipfrancais.fr/" TargetMode="External"/><Relationship Id="rId2" Type="http://schemas.openxmlformats.org/officeDocument/2006/relationships/notesSlide" Target="../notesSlides/notesSlide84.xml"/><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5.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0.xml"/><Relationship Id="rId1" Type="http://schemas.openxmlformats.org/officeDocument/2006/relationships/slideLayout" Target="../slideLayouts/slideLayout8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5.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3.xml"/><Relationship Id="rId1" Type="http://schemas.openxmlformats.org/officeDocument/2006/relationships/slideLayout" Target="../slideLayouts/slideLayout85.xml"/><Relationship Id="rId6" Type="http://schemas.openxmlformats.org/officeDocument/2006/relationships/image" Target="../media/image54.png"/><Relationship Id="rId5" Type="http://schemas.openxmlformats.org/officeDocument/2006/relationships/image" Target="../media/image63.png"/><Relationship Id="rId4" Type="http://schemas.openxmlformats.org/officeDocument/2006/relationships/image" Target="../media/image62.png"/></Relationships>
</file>

<file path=ppt/slides/_rels/slide9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4.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La stratégie de marketing digital</a:t>
            </a:r>
            <a:endParaRPr lang="en-US" sz="3200" b="1" dirty="0"/>
          </a:p>
        </p:txBody>
      </p:sp>
      <p:sp>
        <p:nvSpPr>
          <p:cNvPr id="3" name="Content Placeholder 2"/>
          <p:cNvSpPr>
            <a:spLocks noGrp="1"/>
          </p:cNvSpPr>
          <p:nvPr>
            <p:ph idx="1"/>
          </p:nvPr>
        </p:nvSpPr>
        <p:spPr>
          <a:xfrm>
            <a:off x="623313" y="1571618"/>
            <a:ext cx="10847792" cy="5072099"/>
          </a:xfrm>
        </p:spPr>
        <p:txBody>
          <a:bodyPr>
            <a:noAutofit/>
          </a:bodyPr>
          <a:lstStyle/>
          <a:p>
            <a:pPr algn="ctr">
              <a:buNone/>
            </a:pPr>
            <a:endParaRPr lang="fr-FR" u="sng" dirty="0"/>
          </a:p>
          <a:p>
            <a:pPr algn="ctr">
              <a:buNone/>
            </a:pPr>
            <a:endParaRPr lang="fr-FR" u="sng" dirty="0">
              <a:solidFill>
                <a:schemeClr val="tx1"/>
              </a:solidFill>
            </a:endParaRPr>
          </a:p>
          <a:p>
            <a:pPr algn="ctr">
              <a:buNone/>
            </a:pPr>
            <a:endParaRPr lang="fr-FR" u="sng" dirty="0">
              <a:solidFill>
                <a:schemeClr val="tx1"/>
              </a:solidFill>
            </a:endParaRPr>
          </a:p>
        </p:txBody>
      </p:sp>
      <p:sp>
        <p:nvSpPr>
          <p:cNvPr id="5" name="Google Shape;159;p32"/>
          <p:cNvSpPr/>
          <p:nvPr/>
        </p:nvSpPr>
        <p:spPr>
          <a:xfrm>
            <a:off x="1126654" y="5013176"/>
            <a:ext cx="7272808" cy="1368152"/>
          </a:xfrm>
          <a:prstGeom prst="rect">
            <a:avLst/>
          </a:prstGeom>
          <a:solidFill>
            <a:srgbClr val="A5B7C6"/>
          </a:solidFill>
          <a:ln>
            <a:noFill/>
          </a:ln>
        </p:spPr>
        <p:txBody>
          <a:bodyPr spcFirstLastPara="1" wrap="square" lIns="91425" tIns="91425" rIns="91425" bIns="91425" anchor="ctr" anchorCtr="0">
            <a:noAutofit/>
          </a:bodyPr>
          <a:lstStyle/>
          <a:p>
            <a:pPr marL="365760" indent="-256032">
              <a:spcBef>
                <a:spcPts val="300"/>
              </a:spcBef>
              <a:buClr>
                <a:schemeClr val="accent3"/>
              </a:buClr>
            </a:pPr>
            <a:r>
              <a:rPr lang="fr-FR" sz="2400" dirty="0">
                <a:solidFill>
                  <a:schemeClr val="bg1"/>
                </a:solidFill>
              </a:rPr>
              <a:t>  </a:t>
            </a:r>
            <a:r>
              <a:rPr lang="fr-FR" sz="2400" dirty="0">
                <a:solidFill>
                  <a:schemeClr val="bg1"/>
                </a:solidFill>
                <a:sym typeface="Proxima Nova"/>
              </a:rPr>
              <a:t>Responsable ressource: Tanguy </a:t>
            </a:r>
            <a:r>
              <a:rPr lang="fr-FR" sz="2400" dirty="0" err="1">
                <a:solidFill>
                  <a:schemeClr val="bg1"/>
                </a:solidFill>
                <a:sym typeface="Proxima Nova"/>
              </a:rPr>
              <a:t>Hemmet</a:t>
            </a:r>
            <a:endParaRPr lang="fr-FR" sz="2400" dirty="0">
              <a:solidFill>
                <a:schemeClr val="bg1"/>
              </a:solidFill>
              <a:sym typeface="Proxima Nova"/>
            </a:endParaRPr>
          </a:p>
          <a:p>
            <a:pPr marL="365760" indent="-256032">
              <a:spcBef>
                <a:spcPts val="300"/>
              </a:spcBef>
              <a:buClr>
                <a:schemeClr val="accent3"/>
              </a:buClr>
            </a:pPr>
            <a:r>
              <a:rPr lang="fr-FR" sz="2400" dirty="0">
                <a:solidFill>
                  <a:schemeClr val="bg1"/>
                </a:solidFill>
                <a:sym typeface="Proxima Nova"/>
              </a:rPr>
              <a:t>  Bureau 313</a:t>
            </a:r>
          </a:p>
          <a:p>
            <a:pPr marL="365760" indent="-256032">
              <a:spcBef>
                <a:spcPts val="300"/>
              </a:spcBef>
              <a:buClr>
                <a:schemeClr val="accent3"/>
              </a:buClr>
            </a:pPr>
            <a:r>
              <a:rPr lang="fr-FR" sz="2400" dirty="0">
                <a:solidFill>
                  <a:schemeClr val="bg1"/>
                </a:solidFill>
                <a:sym typeface="Proxima Nova"/>
              </a:rPr>
              <a:t>  tanguy.hemmet@universite-paris-saclay.fr</a:t>
            </a:r>
            <a:endParaRPr lang="fr-FR" sz="2400" dirty="0">
              <a:solidFill>
                <a:schemeClr val="bg1"/>
              </a:solidFill>
              <a:sym typeface="Arial"/>
            </a:endParaRPr>
          </a:p>
        </p:txBody>
      </p:sp>
      <p:pic>
        <p:nvPicPr>
          <p:cNvPr id="6" name="Image 5" descr="strategie-marketing-digital-1.jpg"/>
          <p:cNvPicPr>
            <a:picLocks noChangeAspect="1"/>
          </p:cNvPicPr>
          <p:nvPr/>
        </p:nvPicPr>
        <p:blipFill>
          <a:blip r:embed="rId3" cstate="print"/>
          <a:stretch>
            <a:fillRect/>
          </a:stretch>
        </p:blipFill>
        <p:spPr>
          <a:xfrm>
            <a:off x="3352006" y="1836420"/>
            <a:ext cx="5486400" cy="3185160"/>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Le cas </a:t>
            </a:r>
            <a:r>
              <a:rPr lang="fr-FR" sz="3200" u="sng" dirty="0" err="1"/>
              <a:t>Coloriare</a:t>
            </a:r>
            <a:endParaRPr lang="fr-FR" sz="3200" u="sng" dirty="0"/>
          </a:p>
        </p:txBody>
      </p:sp>
      <p:pic>
        <p:nvPicPr>
          <p:cNvPr id="4" name="Espace réservé du contenu 3" descr="logo coloriare.png"/>
          <p:cNvPicPr>
            <a:picLocks noGrp="1" noChangeAspect="1"/>
          </p:cNvPicPr>
          <p:nvPr>
            <p:ph idx="1"/>
          </p:nvPr>
        </p:nvPicPr>
        <p:blipFill>
          <a:blip r:embed="rId3" cstate="print"/>
          <a:stretch>
            <a:fillRect/>
          </a:stretch>
        </p:blipFill>
        <p:spPr>
          <a:xfrm>
            <a:off x="4006977" y="2060854"/>
            <a:ext cx="4205042" cy="3461915"/>
          </a:xfrm>
        </p:spPr>
      </p:pic>
    </p:spTree>
    <p:extLst>
      <p:ext uri="{BB962C8B-B14F-4D97-AF65-F5344CB8AC3E}">
        <p14:creationId xmlns:p14="http://schemas.microsoft.com/office/powerpoint/2010/main" val="24257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22" y="404664"/>
            <a:ext cx="10571446" cy="1094940"/>
          </a:xfrm>
        </p:spPr>
        <p:txBody>
          <a:bodyPr>
            <a:normAutofit/>
          </a:bodyPr>
          <a:lstStyle/>
          <a:p>
            <a:pPr algn="ctr"/>
            <a:r>
              <a:rPr lang="fr-FR" sz="3200" u="sng" dirty="0"/>
              <a:t>Le cas </a:t>
            </a:r>
            <a:r>
              <a:rPr lang="fr-FR" sz="3200" u="sng" dirty="0" err="1"/>
              <a:t>Coloriare</a:t>
            </a:r>
            <a:endParaRPr lang="fr-FR" sz="3200" u="sng" dirty="0"/>
          </a:p>
        </p:txBody>
      </p:sp>
      <p:sp>
        <p:nvSpPr>
          <p:cNvPr id="5" name="Espace réservé du contenu 4"/>
          <p:cNvSpPr>
            <a:spLocks noGrp="1"/>
          </p:cNvSpPr>
          <p:nvPr>
            <p:ph idx="1"/>
          </p:nvPr>
        </p:nvSpPr>
        <p:spPr>
          <a:xfrm>
            <a:off x="406577" y="1556792"/>
            <a:ext cx="11449272" cy="5089752"/>
          </a:xfrm>
        </p:spPr>
        <p:txBody>
          <a:bodyPr>
            <a:noAutofit/>
          </a:bodyPr>
          <a:lstStyle/>
          <a:p>
            <a:pPr algn="just">
              <a:buFont typeface="Wingdings" pitchFamily="2" charset="2"/>
              <a:buChar char="§"/>
            </a:pPr>
            <a:r>
              <a:rPr lang="fr-FR" sz="2400" dirty="0"/>
              <a:t>Son produit phare ? Une peinture ardoise, qui permet d'écrire à même les murs.</a:t>
            </a:r>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endParaRPr lang="fr-FR" sz="2400" dirty="0"/>
          </a:p>
          <a:p>
            <a:pPr algn="just">
              <a:buFont typeface="Wingdings" pitchFamily="2" charset="2"/>
              <a:buChar char="§"/>
            </a:pPr>
            <a:r>
              <a:rPr lang="fr-FR" sz="2400" dirty="0"/>
              <a:t>Vous rejoignez cette entreprise en tant que chargé de marketing digital, et tout est à faire ! Le marketing, plus généralement, a été négligé jusqu'ici par l'entreprise, qui fonctionnait plutôt avec une équipe de commerciaux efficace.</a:t>
            </a:r>
          </a:p>
          <a:p>
            <a:pPr algn="just"/>
            <a:endParaRPr lang="fr-FR" sz="2400" dirty="0"/>
          </a:p>
          <a:p>
            <a:endParaRPr lang="fr-FR" sz="2400" dirty="0"/>
          </a:p>
          <a:p>
            <a:endParaRPr lang="fr-FR" sz="2400" dirty="0"/>
          </a:p>
        </p:txBody>
      </p:sp>
      <p:pic>
        <p:nvPicPr>
          <p:cNvPr id="6" name="Image 5" descr="images peinture ardoise.jpg"/>
          <p:cNvPicPr>
            <a:picLocks noChangeAspect="1"/>
          </p:cNvPicPr>
          <p:nvPr/>
        </p:nvPicPr>
        <p:blipFill>
          <a:blip r:embed="rId3" cstate="print"/>
          <a:stretch>
            <a:fillRect/>
          </a:stretch>
        </p:blipFill>
        <p:spPr>
          <a:xfrm>
            <a:off x="3934966" y="2420888"/>
            <a:ext cx="3672408" cy="2448272"/>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22" y="404664"/>
            <a:ext cx="10571446" cy="1094940"/>
          </a:xfrm>
        </p:spPr>
        <p:txBody>
          <a:bodyPr>
            <a:normAutofit/>
          </a:bodyPr>
          <a:lstStyle/>
          <a:p>
            <a:pPr algn="ctr"/>
            <a:r>
              <a:rPr lang="fr-FR" sz="3200" u="sng" dirty="0"/>
              <a:t>Le cas </a:t>
            </a:r>
            <a:r>
              <a:rPr lang="fr-FR" sz="3200" u="sng" dirty="0" err="1"/>
              <a:t>Coloriare</a:t>
            </a:r>
            <a:endParaRPr lang="fr-FR" sz="3200" u="sng" dirty="0"/>
          </a:p>
        </p:txBody>
      </p:sp>
      <p:sp>
        <p:nvSpPr>
          <p:cNvPr id="5" name="Espace réservé du contenu 4"/>
          <p:cNvSpPr>
            <a:spLocks noGrp="1"/>
          </p:cNvSpPr>
          <p:nvPr>
            <p:ph idx="1"/>
          </p:nvPr>
        </p:nvSpPr>
        <p:spPr>
          <a:xfrm>
            <a:off x="406577" y="1484784"/>
            <a:ext cx="11449272" cy="5373216"/>
          </a:xfrm>
        </p:spPr>
        <p:txBody>
          <a:bodyPr>
            <a:noAutofit/>
          </a:bodyPr>
          <a:lstStyle/>
          <a:p>
            <a:pPr algn="just">
              <a:buFont typeface="Wingdings" pitchFamily="2" charset="2"/>
              <a:buChar char="§"/>
            </a:pPr>
            <a:r>
              <a:rPr lang="fr-FR" sz="2400" dirty="0"/>
              <a:t>Les canaux de distribution sont les grossistes et les grandes enseignes de bricolage. Les peintures sont ainsi distribuées partout en France et le consommateur final les découvre en rayon directement.</a:t>
            </a:r>
          </a:p>
          <a:p>
            <a:pPr algn="just">
              <a:buNone/>
            </a:pPr>
            <a:endParaRPr lang="fr-FR" sz="2400" dirty="0"/>
          </a:p>
          <a:p>
            <a:pPr algn="just">
              <a:buFont typeface="Wingdings" pitchFamily="2" charset="2"/>
              <a:buChar char="§"/>
            </a:pPr>
            <a:r>
              <a:rPr lang="fr-FR" sz="2400" dirty="0"/>
              <a:t>À votre arrivée, vous constatez qu'aucun plan marketing n'a été réalisé pour l'entreprise, durant ses 10 années d'existence. D'ailleurs, il semblerait même que personne dans l'équipe n'arrive à expliquer ce qu'est le marché des peintures </a:t>
            </a:r>
            <a:r>
              <a:rPr lang="fr-FR" sz="2400" dirty="0" err="1"/>
              <a:t>Coloriae</a:t>
            </a:r>
            <a:r>
              <a:rPr lang="fr-FR" sz="2400" dirty="0"/>
              <a:t>.</a:t>
            </a:r>
          </a:p>
          <a:p>
            <a:pPr algn="just">
              <a:buFont typeface="Wingdings" pitchFamily="2" charset="2"/>
              <a:buChar char="§"/>
            </a:pPr>
            <a:endParaRPr lang="fr-FR" sz="2400" dirty="0"/>
          </a:p>
          <a:p>
            <a:pPr algn="just">
              <a:buFont typeface="Wingdings" pitchFamily="2" charset="2"/>
              <a:buChar char="§"/>
            </a:pPr>
            <a:r>
              <a:rPr lang="fr-FR" sz="2400" dirty="0"/>
              <a:t>Vous souhaitez lever le flou et, lors de votre réunion de présentation à l’équipe, vous proposez de clarifier la notion de marché.</a:t>
            </a:r>
          </a:p>
          <a:p>
            <a:pPr algn="ctr">
              <a:buNone/>
            </a:pPr>
            <a:endParaRPr lang="fr-FR" sz="2400" dirty="0"/>
          </a:p>
          <a:p>
            <a:pPr>
              <a:buFont typeface="Wingdings" pitchFamily="2" charset="2"/>
              <a:buChar char="§"/>
            </a:pPr>
            <a:endParaRPr lang="fr-FR" sz="2400" dirty="0"/>
          </a:p>
          <a:p>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a:t>
            </a:r>
            <a:endParaRPr lang="en-US" sz="3200" b="1" dirty="0"/>
          </a:p>
        </p:txBody>
      </p:sp>
      <p:sp>
        <p:nvSpPr>
          <p:cNvPr id="6" name="Espace réservé du contenu 5"/>
          <p:cNvSpPr>
            <a:spLocks noGrp="1"/>
          </p:cNvSpPr>
          <p:nvPr>
            <p:ph idx="1"/>
          </p:nvPr>
        </p:nvSpPr>
        <p:spPr>
          <a:xfrm>
            <a:off x="609521" y="1556792"/>
            <a:ext cx="10971372" cy="5017744"/>
          </a:xfrm>
        </p:spPr>
        <p:txBody>
          <a:bodyPr>
            <a:noAutofit/>
          </a:bodyPr>
          <a:lstStyle/>
          <a:p>
            <a:pPr>
              <a:buNone/>
            </a:pPr>
            <a:r>
              <a:rPr lang="fr-FR" sz="2400" dirty="0"/>
              <a:t>Le terme n’est finalement pas simple.</a:t>
            </a:r>
          </a:p>
          <a:p>
            <a:pPr>
              <a:buNone/>
            </a:pPr>
            <a:endParaRPr lang="fr-FR" sz="1200" dirty="0"/>
          </a:p>
          <a:p>
            <a:pPr>
              <a:buNone/>
            </a:pPr>
            <a:r>
              <a:rPr lang="fr-FR" sz="2400" dirty="0"/>
              <a:t>On peut avoir une lecture très large et le définir ainsi : stratégie d’une</a:t>
            </a:r>
          </a:p>
          <a:p>
            <a:pPr>
              <a:buNone/>
            </a:pPr>
            <a:r>
              <a:rPr lang="fr-FR" sz="2400" dirty="0"/>
              <a:t>organisation pour s’adapter à la transformation numérique, appelée aussi</a:t>
            </a:r>
          </a:p>
          <a:p>
            <a:pPr>
              <a:buNone/>
            </a:pPr>
            <a:r>
              <a:rPr lang="fr-FR" sz="2400" dirty="0"/>
              <a:t>transformation digital (phénomène lié à l'essor du numérique et d'Internet).</a:t>
            </a:r>
          </a:p>
          <a:p>
            <a:pPr>
              <a:buNone/>
            </a:pPr>
            <a:endParaRPr lang="fr-FR" sz="1200" dirty="0"/>
          </a:p>
          <a:p>
            <a:pPr>
              <a:buNone/>
            </a:pPr>
            <a:r>
              <a:rPr lang="fr-FR" sz="2400" dirty="0"/>
              <a:t>Certains spécialistes répondront : un plan marketing intégrant un contexte</a:t>
            </a:r>
          </a:p>
          <a:p>
            <a:pPr>
              <a:buNone/>
            </a:pPr>
            <a:r>
              <a:rPr lang="fr-FR" sz="2400" dirty="0"/>
              <a:t>digital? </a:t>
            </a:r>
          </a:p>
          <a:p>
            <a:pPr>
              <a:buNone/>
            </a:pPr>
            <a:endParaRPr lang="fr-FR" sz="1200" dirty="0"/>
          </a:p>
          <a:p>
            <a:pPr>
              <a:buNone/>
            </a:pPr>
            <a:r>
              <a:rPr lang="fr-FR" sz="2400" dirty="0"/>
              <a:t>Pour d’autres, </a:t>
            </a:r>
            <a:r>
              <a:rPr lang="fr-FR" sz="2400" u="sng" dirty="0"/>
              <a:t>toute stratégie du plan marketing qui passe par le digital?</a:t>
            </a:r>
            <a:endParaRPr lang="fr-FR" sz="1200" u="sng" dirty="0"/>
          </a:p>
          <a:p>
            <a:pPr>
              <a:buNone/>
            </a:pPr>
            <a:endParaRPr lang="fr-FR" sz="2400" dirty="0"/>
          </a:p>
          <a:p>
            <a:pPr>
              <a:buNone/>
            </a:pPr>
            <a:r>
              <a:rPr lang="fr-FR" sz="2400" dirty="0"/>
              <a:t>D’autres focaliseront uniquement sur la communication digitale?</a:t>
            </a:r>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980728"/>
            <a:ext cx="10847792" cy="5662983"/>
          </a:xfrm>
        </p:spPr>
        <p:txBody>
          <a:bodyPr>
            <a:noAutofit/>
          </a:bodyPr>
          <a:lstStyle/>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r>
              <a:rPr lang="fr-FR" dirty="0"/>
              <a:t>Quelle stratégie de marketing digital pour </a:t>
            </a:r>
            <a:r>
              <a:rPr lang="fr-FR" dirty="0" err="1"/>
              <a:t>Coloriae</a:t>
            </a:r>
            <a:r>
              <a:rPr lang="fr-FR" dirty="0"/>
              <a:t>?</a:t>
            </a:r>
          </a:p>
          <a:p>
            <a:pPr algn="ctr">
              <a:buNone/>
            </a:pPr>
            <a:endParaRPr lang="fr-FR" sz="2400" dirty="0">
              <a:solidFill>
                <a:schemeClr val="tx1"/>
              </a:solidFill>
            </a:endParaRPr>
          </a:p>
          <a:p>
            <a:pPr algn="ctr">
              <a:buNone/>
            </a:pPr>
            <a:endParaRPr lang="fr-FR" sz="2400" dirty="0">
              <a:solidFill>
                <a:schemeClr val="tx1"/>
              </a:solidFill>
            </a:endParaRPr>
          </a:p>
        </p:txBody>
      </p:sp>
      <p:pic>
        <p:nvPicPr>
          <p:cNvPr id="5" name="Espace réservé du contenu 3" descr="logo coloriare.png"/>
          <p:cNvPicPr>
            <a:picLocks noChangeAspect="1"/>
          </p:cNvPicPr>
          <p:nvPr/>
        </p:nvPicPr>
        <p:blipFill>
          <a:blip r:embed="rId3" cstate="print"/>
          <a:stretch>
            <a:fillRect/>
          </a:stretch>
        </p:blipFill>
        <p:spPr>
          <a:xfrm>
            <a:off x="4655046" y="980731"/>
            <a:ext cx="2520280" cy="2074889"/>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a:t>
            </a:r>
            <a:endParaRPr lang="en-US" sz="3200" b="1" dirty="0"/>
          </a:p>
        </p:txBody>
      </p:sp>
      <p:sp>
        <p:nvSpPr>
          <p:cNvPr id="6" name="Espace réservé du contenu 5"/>
          <p:cNvSpPr>
            <a:spLocks noGrp="1"/>
          </p:cNvSpPr>
          <p:nvPr>
            <p:ph idx="1"/>
          </p:nvPr>
        </p:nvSpPr>
        <p:spPr>
          <a:xfrm>
            <a:off x="609521" y="1556792"/>
            <a:ext cx="10971372" cy="5017744"/>
          </a:xfrm>
        </p:spPr>
        <p:txBody>
          <a:bodyPr>
            <a:noAutofit/>
          </a:bodyPr>
          <a:lstStyle/>
          <a:p>
            <a:pPr>
              <a:buNone/>
            </a:pPr>
            <a:r>
              <a:rPr lang="fr-FR" sz="2400" u="sng" dirty="0"/>
              <a:t>Rappel du plan marketing</a:t>
            </a:r>
          </a:p>
          <a:p>
            <a:pPr>
              <a:buNone/>
            </a:pPr>
            <a:endParaRPr lang="fr-FR" sz="2400" dirty="0"/>
          </a:p>
          <a:p>
            <a:pPr>
              <a:buNone/>
            </a:pPr>
            <a:r>
              <a:rPr lang="fr-FR" sz="2400" dirty="0"/>
              <a:t>Deux axes : </a:t>
            </a:r>
          </a:p>
          <a:p>
            <a:pPr>
              <a:buNone/>
            </a:pPr>
            <a:endParaRPr lang="fr-FR" sz="2400" dirty="0"/>
          </a:p>
          <a:p>
            <a:pPr>
              <a:buNone/>
            </a:pPr>
            <a:r>
              <a:rPr lang="fr-FR" sz="2400" dirty="0"/>
              <a:t>			marketing stratégique </a:t>
            </a:r>
          </a:p>
          <a:p>
            <a:pPr>
              <a:buNone/>
            </a:pPr>
            <a:r>
              <a:rPr lang="fr-FR" sz="2400" dirty="0"/>
              <a:t>			marketing opérationnel</a:t>
            </a:r>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
        <p:nvSpPr>
          <p:cNvPr id="4" name="Flèche droite 3"/>
          <p:cNvSpPr/>
          <p:nvPr/>
        </p:nvSpPr>
        <p:spPr>
          <a:xfrm>
            <a:off x="1414686" y="3284984"/>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1414686" y="3717032"/>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57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a:t>
            </a:r>
            <a:endParaRPr lang="en-US" sz="3200" b="1" dirty="0"/>
          </a:p>
        </p:txBody>
      </p:sp>
      <p:sp>
        <p:nvSpPr>
          <p:cNvPr id="6" name="Espace réservé du contenu 5"/>
          <p:cNvSpPr>
            <a:spLocks noGrp="1"/>
          </p:cNvSpPr>
          <p:nvPr>
            <p:ph idx="1"/>
          </p:nvPr>
        </p:nvSpPr>
        <p:spPr>
          <a:xfrm>
            <a:off x="609520" y="1386171"/>
            <a:ext cx="10971372" cy="5305776"/>
          </a:xfrm>
        </p:spPr>
        <p:txBody>
          <a:bodyPr>
            <a:noAutofit/>
          </a:bodyPr>
          <a:lstStyle/>
          <a:p>
            <a:pPr marL="0" indent="0">
              <a:lnSpc>
                <a:spcPct val="90000"/>
              </a:lnSpc>
              <a:spcBef>
                <a:spcPts val="1800"/>
              </a:spcBef>
              <a:buClr>
                <a:srgbClr val="404040"/>
              </a:buClr>
              <a:buSzPct val="80000"/>
              <a:buFont typeface="Wingdings" pitchFamily="2" charset="2"/>
              <a:buChar char="§"/>
            </a:pPr>
            <a:r>
              <a:rPr lang="fr-FR" sz="2400" u="sng" dirty="0"/>
              <a:t> L’étude de marché</a:t>
            </a:r>
          </a:p>
          <a:p>
            <a:pPr marL="0" indent="0">
              <a:buClr>
                <a:srgbClr val="404040"/>
              </a:buClr>
              <a:buNone/>
            </a:pPr>
            <a:r>
              <a:rPr lang="fr-FR" sz="2000" dirty="0"/>
              <a:t>Des outils pour la veille sur le web (veille commerciale, concurrentielle et e-reputation).</a:t>
            </a:r>
          </a:p>
          <a:p>
            <a:pPr marL="0" indent="0">
              <a:buClr>
                <a:srgbClr val="404040"/>
              </a:buClr>
              <a:buNone/>
            </a:pPr>
            <a:r>
              <a:rPr lang="fr-FR" sz="2000" dirty="0"/>
              <a:t>Les outils d’analyse stratégique</a:t>
            </a:r>
          </a:p>
          <a:p>
            <a:pPr marL="0" indent="0">
              <a:lnSpc>
                <a:spcPct val="90000"/>
              </a:lnSpc>
              <a:spcBef>
                <a:spcPts val="1800"/>
              </a:spcBef>
              <a:buClr>
                <a:srgbClr val="404040"/>
              </a:buClr>
              <a:buSzPct val="80000"/>
              <a:buFont typeface="Wingdings" pitchFamily="2" charset="2"/>
              <a:buChar char="§"/>
            </a:pPr>
            <a:r>
              <a:rPr lang="fr-FR" sz="2400" u="sng" dirty="0"/>
              <a:t> Marketing stratégique</a:t>
            </a:r>
          </a:p>
          <a:p>
            <a:pPr marL="0" lvl="0" indent="0">
              <a:buClr>
                <a:srgbClr val="404040"/>
              </a:buClr>
              <a:buSzPct val="80000"/>
              <a:buNone/>
            </a:pPr>
            <a:r>
              <a:rPr lang="fr-FR" sz="2000" dirty="0"/>
              <a:t>Définition des objectifs stratégiques</a:t>
            </a:r>
          </a:p>
          <a:p>
            <a:pPr marL="0" lvl="0" indent="0">
              <a:buClr>
                <a:srgbClr val="404040"/>
              </a:buClr>
              <a:buSzPct val="80000"/>
              <a:buNone/>
            </a:pPr>
            <a:r>
              <a:rPr lang="fr-FR" sz="2000" dirty="0"/>
              <a:t>Segmentation</a:t>
            </a:r>
          </a:p>
          <a:p>
            <a:pPr marL="0" lvl="0" indent="0">
              <a:buClr>
                <a:srgbClr val="404040"/>
              </a:buClr>
              <a:buNone/>
            </a:pPr>
            <a:r>
              <a:rPr lang="fr-FR" sz="2000" dirty="0"/>
              <a:t>Positionnement 		</a:t>
            </a:r>
          </a:p>
          <a:p>
            <a:pPr marL="0" lvl="0" indent="0">
              <a:buClr>
                <a:srgbClr val="404040"/>
              </a:buClr>
              <a:buNone/>
            </a:pPr>
            <a:r>
              <a:rPr lang="fr-FR" sz="2000" dirty="0"/>
              <a:t>Ciblage (persona)</a:t>
            </a:r>
          </a:p>
          <a:p>
            <a:pPr marL="0" indent="0">
              <a:spcBef>
                <a:spcPts val="2400"/>
              </a:spcBef>
              <a:buClr>
                <a:srgbClr val="404040"/>
              </a:buClr>
              <a:buSzPct val="80000"/>
              <a:buFont typeface="Wingdings" pitchFamily="2" charset="2"/>
              <a:buChar char="§"/>
            </a:pPr>
            <a:r>
              <a:rPr lang="fr-FR" sz="2400" dirty="0"/>
              <a:t> </a:t>
            </a:r>
            <a:r>
              <a:rPr lang="fr-FR" sz="2400" u="sng" dirty="0"/>
              <a:t>Marketing opérationnel</a:t>
            </a:r>
          </a:p>
          <a:p>
            <a:pPr marL="0" indent="0">
              <a:spcBef>
                <a:spcPts val="2400"/>
              </a:spcBef>
              <a:buClr>
                <a:srgbClr val="404040"/>
              </a:buClr>
              <a:buSzPct val="80000"/>
              <a:buNone/>
            </a:pPr>
            <a:r>
              <a:rPr lang="fr-FR" sz="2000" dirty="0"/>
              <a:t>Les 4P (nous ne développerons pas cette partie en cours)</a:t>
            </a:r>
          </a:p>
          <a:p>
            <a:pPr marL="0" indent="0">
              <a:buClr>
                <a:srgbClr val="404040"/>
              </a:buClr>
              <a:buSzPct val="80000"/>
              <a:buNone/>
            </a:pPr>
            <a:r>
              <a:rPr lang="fr-FR" sz="2000" dirty="0"/>
              <a:t>Les  leviers d’actions (SEO, SEA, Community management, display, e-mailing, </a:t>
            </a:r>
            <a:r>
              <a:rPr lang="fr-FR" sz="2000" dirty="0" err="1"/>
              <a:t>retargeting</a:t>
            </a:r>
            <a:r>
              <a:rPr lang="fr-FR" sz="2000" dirty="0"/>
              <a:t>)</a:t>
            </a:r>
          </a:p>
          <a:p>
            <a:pPr marL="0" indent="0">
              <a:buClr>
                <a:srgbClr val="404040"/>
              </a:buClr>
              <a:buSzPct val="80000"/>
              <a:buNone/>
            </a:pPr>
            <a:r>
              <a:rPr lang="fr-FR" sz="2000" dirty="0"/>
              <a:t>L’optimisation des moyens</a:t>
            </a:r>
          </a:p>
          <a:p>
            <a:pPr marL="0" indent="0">
              <a:buClr>
                <a:srgbClr val="404040"/>
              </a:buClr>
              <a:buSzPct val="80000"/>
              <a:buNone/>
            </a:pPr>
            <a:r>
              <a:rPr lang="fr-FR" sz="2000" dirty="0"/>
              <a:t>Le contrôle (Web </a:t>
            </a:r>
            <a:r>
              <a:rPr lang="fr-FR" sz="2000" dirty="0" err="1"/>
              <a:t>analytics</a:t>
            </a:r>
            <a:r>
              <a:rPr lang="fr-FR" sz="2000" dirty="0"/>
              <a:t>)</a:t>
            </a:r>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digitale?</a:t>
            </a:r>
            <a:endParaRPr lang="en-US" sz="3200" b="1" dirty="0"/>
          </a:p>
        </p:txBody>
      </p:sp>
      <p:sp>
        <p:nvSpPr>
          <p:cNvPr id="6" name="Espace réservé du contenu 5"/>
          <p:cNvSpPr>
            <a:spLocks noGrp="1"/>
          </p:cNvSpPr>
          <p:nvPr>
            <p:ph idx="1"/>
          </p:nvPr>
        </p:nvSpPr>
        <p:spPr>
          <a:xfrm>
            <a:off x="609521" y="1340768"/>
            <a:ext cx="10971372" cy="5233768"/>
          </a:xfrm>
        </p:spPr>
        <p:txBody>
          <a:bodyPr>
            <a:noAutofit/>
          </a:bodyPr>
          <a:lstStyle/>
          <a:p>
            <a:pPr algn="ctr">
              <a:buNone/>
            </a:pPr>
            <a:endParaRPr lang="fr-FR" sz="1200" u="sng" dirty="0"/>
          </a:p>
          <a:p>
            <a:pPr algn="ctr">
              <a:buNone/>
            </a:pPr>
            <a:r>
              <a:rPr lang="fr-FR" sz="2400" u="sng" dirty="0"/>
              <a:t>Les objectifs d’une stratégie de marketing digital :</a:t>
            </a:r>
          </a:p>
          <a:p>
            <a:pPr algn="ctr">
              <a:buNone/>
            </a:pPr>
            <a:endParaRPr lang="fr-FR" sz="2400" u="sng" dirty="0"/>
          </a:p>
          <a:p>
            <a:pPr algn="ctr">
              <a:buNone/>
            </a:pPr>
            <a:endParaRPr lang="fr-FR" sz="2400" u="sng" dirty="0"/>
          </a:p>
          <a:p>
            <a:pPr algn="ctr">
              <a:buNone/>
            </a:pPr>
            <a:r>
              <a:rPr lang="fr-FR" sz="2400" dirty="0"/>
              <a:t>Notoriété</a:t>
            </a:r>
          </a:p>
          <a:p>
            <a:pPr algn="ctr">
              <a:buNone/>
            </a:pPr>
            <a:endParaRPr lang="fr-FR" sz="2400" dirty="0"/>
          </a:p>
          <a:p>
            <a:pPr algn="ctr">
              <a:buNone/>
            </a:pPr>
            <a:endParaRPr lang="fr-FR" sz="2400" dirty="0"/>
          </a:p>
          <a:p>
            <a:pPr algn="ctr">
              <a:buNone/>
            </a:pPr>
            <a:r>
              <a:rPr lang="fr-FR" sz="2400" dirty="0"/>
              <a:t>Conversion</a:t>
            </a:r>
          </a:p>
          <a:p>
            <a:pPr algn="ctr">
              <a:buNone/>
            </a:pPr>
            <a:endParaRPr lang="fr-FR" sz="2400" dirty="0"/>
          </a:p>
          <a:p>
            <a:pPr algn="ctr">
              <a:buNone/>
            </a:pPr>
            <a:endParaRPr lang="fr-FR" sz="2400" dirty="0"/>
          </a:p>
          <a:p>
            <a:pPr algn="ctr">
              <a:buNone/>
            </a:pPr>
            <a:r>
              <a:rPr lang="fr-FR" sz="2400" dirty="0"/>
              <a:t>Fidélisation</a:t>
            </a:r>
          </a:p>
          <a:p>
            <a:pPr algn="ctr">
              <a:buNone/>
            </a:pPr>
            <a:endParaRPr lang="fr-FR" sz="2400" u="sng" dirty="0"/>
          </a:p>
          <a:p>
            <a:pPr algn="ctr">
              <a:buNone/>
            </a:pPr>
            <a:endParaRPr lang="fr-FR" sz="2400" u="sng"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B96A7469-0AAD-460C-A6ED-7C39D3118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318" y="3177371"/>
            <a:ext cx="2828925" cy="1619250"/>
          </a:xfrm>
          <a:prstGeom prst="rect">
            <a:avLst/>
          </a:prstGeom>
        </p:spPr>
      </p:pic>
      <p:pic>
        <p:nvPicPr>
          <p:cNvPr id="7" name="Image 6">
            <a:extLst>
              <a:ext uri="{FF2B5EF4-FFF2-40B4-BE49-F238E27FC236}">
                <a16:creationId xmlns:a16="http://schemas.microsoft.com/office/drawing/2014/main" id="{86708897-5606-4947-966C-40DA594B6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962" y="2542590"/>
            <a:ext cx="3357846" cy="879618"/>
          </a:xfrm>
          <a:prstGeom prst="rect">
            <a:avLst/>
          </a:prstGeom>
        </p:spPr>
      </p:pic>
      <p:pic>
        <p:nvPicPr>
          <p:cNvPr id="9" name="Image 8">
            <a:extLst>
              <a:ext uri="{FF2B5EF4-FFF2-40B4-BE49-F238E27FC236}">
                <a16:creationId xmlns:a16="http://schemas.microsoft.com/office/drawing/2014/main" id="{A5FEFB4D-AD29-40CF-9028-1C2C2714A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638" y="5013176"/>
            <a:ext cx="3790950" cy="1209675"/>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digitale?</a:t>
            </a:r>
            <a:endParaRPr lang="en-US" sz="3200" b="1" dirty="0"/>
          </a:p>
        </p:txBody>
      </p:sp>
      <p:sp>
        <p:nvSpPr>
          <p:cNvPr id="6" name="Espace réservé du contenu 5"/>
          <p:cNvSpPr>
            <a:spLocks noGrp="1"/>
          </p:cNvSpPr>
          <p:nvPr>
            <p:ph idx="1"/>
          </p:nvPr>
        </p:nvSpPr>
        <p:spPr>
          <a:xfrm>
            <a:off x="609521" y="1196752"/>
            <a:ext cx="10971372" cy="5377784"/>
          </a:xfrm>
        </p:spPr>
        <p:txBody>
          <a:bodyPr>
            <a:noAutofit/>
          </a:bodyPr>
          <a:lstStyle/>
          <a:p>
            <a:pPr algn="ctr">
              <a:buNone/>
            </a:pPr>
            <a:endParaRPr lang="fr-FR" sz="1200" u="sng" dirty="0"/>
          </a:p>
          <a:p>
            <a:pPr algn="ctr">
              <a:buNone/>
            </a:pPr>
            <a:endParaRPr lang="fr-FR" sz="2400" u="sng" dirty="0"/>
          </a:p>
          <a:p>
            <a:pPr algn="ctr">
              <a:buNone/>
            </a:pPr>
            <a:r>
              <a:rPr lang="fr-FR" sz="2400" u="sng" dirty="0"/>
              <a:t>Les objectifs d’une stratégie de marketing digital :</a:t>
            </a:r>
          </a:p>
          <a:p>
            <a:pPr algn="ctr">
              <a:buNone/>
            </a:pPr>
            <a:endParaRPr lang="fr-FR" sz="2400" u="sng" dirty="0"/>
          </a:p>
          <a:p>
            <a:pPr algn="ctr">
              <a:buNone/>
            </a:pPr>
            <a:endParaRPr lang="fr-FR" sz="2400" u="sng" dirty="0"/>
          </a:p>
          <a:p>
            <a:pPr algn="ctr">
              <a:buNone/>
            </a:pPr>
            <a:endParaRPr lang="fr-FR" sz="2400" u="sng" dirty="0"/>
          </a:p>
          <a:p>
            <a:pPr algn="ctr">
              <a:buNone/>
            </a:pPr>
            <a:endParaRPr lang="fr-FR" sz="2400" u="sng" dirty="0"/>
          </a:p>
          <a:p>
            <a:pPr>
              <a:buNone/>
            </a:pPr>
            <a:endParaRPr lang="fr-FR" sz="2400" dirty="0"/>
          </a:p>
          <a:p>
            <a:pPr>
              <a:buNone/>
            </a:pPr>
            <a:endParaRPr lang="fr-FR" sz="2400" dirty="0"/>
          </a:p>
          <a:p>
            <a:pPr>
              <a:buNone/>
            </a:pPr>
            <a:endParaRPr lang="fr-FR" dirty="0"/>
          </a:p>
          <a:p>
            <a:pPr>
              <a:buNone/>
            </a:pPr>
            <a:endParaRPr lang="fr-FR" dirty="0"/>
          </a:p>
        </p:txBody>
      </p:sp>
      <p:pic>
        <p:nvPicPr>
          <p:cNvPr id="5" name="Image 4">
            <a:extLst>
              <a:ext uri="{FF2B5EF4-FFF2-40B4-BE49-F238E27FC236}">
                <a16:creationId xmlns:a16="http://schemas.microsoft.com/office/drawing/2014/main" id="{FBBB1243-E009-40B2-AF90-D1438A5BB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68" y="2291770"/>
            <a:ext cx="10277475" cy="3695700"/>
          </a:xfrm>
          <a:prstGeom prst="rect">
            <a:avLst/>
          </a:prstGeom>
        </p:spPr>
      </p:pic>
    </p:spTree>
    <p:extLst>
      <p:ext uri="{BB962C8B-B14F-4D97-AF65-F5344CB8AC3E}">
        <p14:creationId xmlns:p14="http://schemas.microsoft.com/office/powerpoint/2010/main" val="351233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digitale?</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algn="ctr">
              <a:buNone/>
            </a:pPr>
            <a:r>
              <a:rPr lang="fr-FR" sz="2400" u="sng" dirty="0"/>
              <a:t>Comment réussir à donner un lien entre les différents leviers de la stratégie digital?</a:t>
            </a:r>
          </a:p>
          <a:p>
            <a:pPr algn="ctr">
              <a:buNone/>
            </a:pPr>
            <a:endParaRPr lang="fr-FR" sz="2400" u="sng" dirty="0"/>
          </a:p>
          <a:p>
            <a:pPr algn="ctr">
              <a:buNone/>
            </a:pPr>
            <a:endParaRPr lang="fr-FR" sz="2400" u="sng" dirty="0"/>
          </a:p>
          <a:p>
            <a:pPr algn="ctr">
              <a:buNone/>
            </a:pPr>
            <a:endParaRPr lang="fr-FR" sz="2400" dirty="0"/>
          </a:p>
          <a:p>
            <a:pPr algn="ctr">
              <a:buNone/>
            </a:pPr>
            <a:r>
              <a:rPr lang="fr-FR" sz="2400" dirty="0"/>
              <a:t>Le modèle PLEASE</a:t>
            </a:r>
          </a:p>
          <a:p>
            <a:pPr>
              <a:buNone/>
            </a:pPr>
            <a:endParaRPr lang="fr-FR" sz="2400" dirty="0"/>
          </a:p>
          <a:p>
            <a:pPr>
              <a:buNone/>
            </a:pPr>
            <a:endParaRPr lang="fr-FR" sz="2400" dirty="0"/>
          </a:p>
          <a:p>
            <a:pPr>
              <a:buNone/>
            </a:pPr>
            <a:endParaRPr lang="fr-FR" dirty="0"/>
          </a:p>
          <a:p>
            <a:pPr>
              <a:buNone/>
            </a:pPr>
            <a:endParaRPr lang="fr-FR" dirty="0"/>
          </a:p>
        </p:txBody>
      </p:sp>
      <p:sp>
        <p:nvSpPr>
          <p:cNvPr id="4" name="Flèche droite 3"/>
          <p:cNvSpPr/>
          <p:nvPr/>
        </p:nvSpPr>
        <p:spPr>
          <a:xfrm>
            <a:off x="3142878" y="3573016"/>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57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590" y="1124744"/>
            <a:ext cx="10971372" cy="1066800"/>
          </a:xfrm>
        </p:spPr>
        <p:txBody>
          <a:bodyPr>
            <a:normAutofit fontScale="90000"/>
          </a:bodyPr>
          <a:lstStyle/>
          <a:p>
            <a:pPr algn="ctr"/>
            <a:r>
              <a:rPr lang="fr-FR" sz="3600" u="sng" dirty="0"/>
              <a:t>Présentation de la ressource / objectif et compétences</a:t>
            </a:r>
            <a:br>
              <a:rPr lang="fr-FR" sz="3600" u="sng" dirty="0"/>
            </a:br>
            <a:br>
              <a:rPr lang="fr-FR" u="sng" dirty="0"/>
            </a:br>
            <a:endParaRPr lang="fr-FR" dirty="0"/>
          </a:p>
        </p:txBody>
      </p:sp>
      <p:sp>
        <p:nvSpPr>
          <p:cNvPr id="3" name="Espace réservé du contenu 2"/>
          <p:cNvSpPr>
            <a:spLocks noGrp="1"/>
          </p:cNvSpPr>
          <p:nvPr>
            <p:ph idx="1"/>
          </p:nvPr>
        </p:nvSpPr>
        <p:spPr>
          <a:xfrm>
            <a:off x="587063" y="1412776"/>
            <a:ext cx="11346709" cy="5445224"/>
          </a:xfrm>
        </p:spPr>
        <p:txBody>
          <a:bodyPr>
            <a:noAutofit/>
          </a:bodyPr>
          <a:lstStyle/>
          <a:p>
            <a:pPr>
              <a:buNone/>
            </a:pPr>
            <a:endParaRPr lang="fr-FR" sz="2000" dirty="0"/>
          </a:p>
          <a:p>
            <a:pPr algn="just">
              <a:buNone/>
            </a:pPr>
            <a:r>
              <a:rPr lang="fr-FR" sz="2400" b="1" u="sng" dirty="0"/>
              <a:t>Ressource R3.MDEE.15 : La stratégie de marketing digital</a:t>
            </a:r>
          </a:p>
          <a:p>
            <a:pPr algn="just">
              <a:buNone/>
            </a:pPr>
            <a:endParaRPr lang="fr-FR" sz="2400" dirty="0"/>
          </a:p>
          <a:p>
            <a:pPr>
              <a:buNone/>
            </a:pPr>
            <a:r>
              <a:rPr lang="fr-FR" sz="2400" u="sng" dirty="0"/>
              <a:t>Compétence ciblée :</a:t>
            </a:r>
          </a:p>
          <a:p>
            <a:pPr>
              <a:buFont typeface="Wingdings" pitchFamily="2" charset="2"/>
              <a:buChar char="§"/>
            </a:pPr>
            <a:r>
              <a:rPr lang="fr-FR" sz="2400" dirty="0"/>
              <a:t>Gérer une activité digitale</a:t>
            </a:r>
          </a:p>
          <a:p>
            <a:pPr>
              <a:buNone/>
            </a:pPr>
            <a:endParaRPr lang="fr-FR" sz="2400" b="1" dirty="0"/>
          </a:p>
          <a:p>
            <a:pPr>
              <a:buNone/>
            </a:pPr>
            <a:r>
              <a:rPr lang="fr-FR" sz="2400" u="sng" dirty="0"/>
              <a:t>Contribution au développement de la ou des compétences ciblées </a:t>
            </a:r>
            <a:r>
              <a:rPr lang="fr-FR" sz="2400" dirty="0"/>
              <a:t>:</a:t>
            </a:r>
          </a:p>
          <a:p>
            <a:pPr>
              <a:buFont typeface="Wingdings" pitchFamily="2" charset="2"/>
              <a:buChar char="§"/>
            </a:pPr>
            <a:r>
              <a:rPr lang="fr-FR" sz="2400" dirty="0"/>
              <a:t>Identifier les spécificités du marketing digital et cerner les enjeux</a:t>
            </a:r>
          </a:p>
          <a:p>
            <a:pPr>
              <a:buFont typeface="Wingdings" pitchFamily="2" charset="2"/>
              <a:buChar char="§"/>
            </a:pPr>
            <a:r>
              <a:rPr lang="fr-FR" sz="2400" dirty="0"/>
              <a:t>Adopter une posture adaptée au marketing digital</a:t>
            </a:r>
          </a:p>
          <a:p>
            <a:pPr>
              <a:buFont typeface="Wingdings" pitchFamily="2" charset="2"/>
              <a:buChar char="§"/>
            </a:pPr>
            <a:r>
              <a:rPr lang="fr-FR" sz="2400" dirty="0"/>
              <a:t>Connaitre et mobiliser des techniques simples en environnement digital</a:t>
            </a:r>
          </a:p>
          <a:p>
            <a:pPr>
              <a:buNone/>
            </a:pPr>
            <a:endParaRPr lang="fr-FR" sz="2400" dirty="0"/>
          </a:p>
          <a:p>
            <a:pPr>
              <a:buNone/>
            </a:pPr>
            <a:r>
              <a:rPr lang="fr-FR" sz="2400" dirty="0"/>
              <a:t>Volume horaire : 15H FI &amp; 12H FA</a:t>
            </a:r>
          </a:p>
          <a:p>
            <a:pPr>
              <a:buNone/>
            </a:pPr>
            <a:endParaRPr lang="fr-F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50590" y="1556792"/>
            <a:ext cx="10971372" cy="4657704"/>
          </a:xfrm>
        </p:spPr>
        <p:txBody>
          <a:bodyPr>
            <a:noAutofit/>
          </a:bodyPr>
          <a:lstStyle/>
          <a:p>
            <a:pPr>
              <a:buNone/>
            </a:pPr>
            <a:endParaRPr lang="fr-FR" sz="2400" dirty="0"/>
          </a:p>
          <a:p>
            <a:pPr>
              <a:buNone/>
            </a:pPr>
            <a:endParaRPr lang="fr-FR" dirty="0"/>
          </a:p>
          <a:p>
            <a:pPr>
              <a:buNone/>
            </a:pPr>
            <a:endParaRPr lang="fr-FR" dirty="0"/>
          </a:p>
        </p:txBody>
      </p:sp>
      <p:pic>
        <p:nvPicPr>
          <p:cNvPr id="3" name="Image 2">
            <a:extLst>
              <a:ext uri="{FF2B5EF4-FFF2-40B4-BE49-F238E27FC236}">
                <a16:creationId xmlns:a16="http://schemas.microsoft.com/office/drawing/2014/main" id="{38E6E78A-F895-4C85-B5D6-77E7B01D8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85" y="1100148"/>
            <a:ext cx="11481781" cy="4657704"/>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Plan / </a:t>
            </a:r>
            <a:r>
              <a:rPr lang="fr-FR" sz="3200" u="sng" dirty="0" err="1"/>
              <a:t>Define</a:t>
            </a:r>
            <a:r>
              <a:rPr lang="fr-FR" sz="3200" u="sng" dirty="0"/>
              <a:t> a </a:t>
            </a:r>
            <a:r>
              <a:rPr lang="fr-FR" sz="3200" u="sng" dirty="0" err="1"/>
              <a:t>brief</a:t>
            </a:r>
            <a:endParaRPr lang="en-US" sz="3200" b="1" dirty="0"/>
          </a:p>
        </p:txBody>
      </p:sp>
      <p:sp>
        <p:nvSpPr>
          <p:cNvPr id="6" name="Espace réservé du contenu 5"/>
          <p:cNvSpPr>
            <a:spLocks noGrp="1"/>
          </p:cNvSpPr>
          <p:nvPr>
            <p:ph idx="1"/>
          </p:nvPr>
        </p:nvSpPr>
        <p:spPr>
          <a:xfrm>
            <a:off x="609521" y="1340768"/>
            <a:ext cx="10971372" cy="5233768"/>
          </a:xfrm>
        </p:spPr>
        <p:txBody>
          <a:bodyPr>
            <a:noAutofit/>
          </a:bodyPr>
          <a:lstStyle/>
          <a:p>
            <a:pPr marL="0" indent="0">
              <a:lnSpc>
                <a:spcPct val="90000"/>
              </a:lnSpc>
              <a:spcBef>
                <a:spcPts val="1800"/>
              </a:spcBef>
              <a:buClr>
                <a:srgbClr val="404040"/>
              </a:buClr>
              <a:buSzPct val="80000"/>
              <a:buNone/>
            </a:pPr>
            <a:endParaRPr lang="fr-FR" sz="1200" u="sng" dirty="0"/>
          </a:p>
          <a:p>
            <a:pPr marL="0" indent="0">
              <a:lnSpc>
                <a:spcPct val="90000"/>
              </a:lnSpc>
              <a:spcBef>
                <a:spcPts val="1800"/>
              </a:spcBef>
              <a:buClr>
                <a:srgbClr val="404040"/>
              </a:buClr>
              <a:buSzPct val="80000"/>
              <a:buNone/>
            </a:pPr>
            <a:endParaRPr lang="fr-FR" sz="1200" u="sng" dirty="0"/>
          </a:p>
          <a:p>
            <a:pPr marL="0" indent="0" algn="ctr">
              <a:lnSpc>
                <a:spcPct val="90000"/>
              </a:lnSpc>
              <a:spcBef>
                <a:spcPts val="1800"/>
              </a:spcBef>
              <a:buClr>
                <a:srgbClr val="404040"/>
              </a:buClr>
              <a:buSzPct val="80000"/>
              <a:buNone/>
            </a:pPr>
            <a:r>
              <a:rPr lang="fr-FR" sz="2400" b="1" dirty="0"/>
              <a:t>Quelle est notre cible? (Positionnement / Ciblage)</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2181FF1B-4423-44A1-886A-38B8A356C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80" y="866056"/>
            <a:ext cx="2098425" cy="781207"/>
          </a:xfrm>
          <a:prstGeom prst="rect">
            <a:avLst/>
          </a:prstGeom>
        </p:spPr>
      </p:pic>
      <p:pic>
        <p:nvPicPr>
          <p:cNvPr id="5" name="Image 4">
            <a:extLst>
              <a:ext uri="{FF2B5EF4-FFF2-40B4-BE49-F238E27FC236}">
                <a16:creationId xmlns:a16="http://schemas.microsoft.com/office/drawing/2014/main" id="{22732C86-C898-4401-B624-6C540FC4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243" y="3215860"/>
            <a:ext cx="8020050" cy="2540000"/>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err="1"/>
              <a:t>Listen</a:t>
            </a:r>
            <a:r>
              <a:rPr lang="fr-FR" sz="3200" u="sng" dirty="0"/>
              <a:t> / </a:t>
            </a:r>
            <a:r>
              <a:rPr lang="fr-FR" sz="3200" u="sng" dirty="0" err="1"/>
              <a:t>Get</a:t>
            </a:r>
            <a:r>
              <a:rPr lang="fr-FR" sz="3200" u="sng" dirty="0"/>
              <a:t> a reality check</a:t>
            </a:r>
            <a:endParaRPr lang="en-US" sz="3200" b="1" dirty="0"/>
          </a:p>
        </p:txBody>
      </p:sp>
      <p:sp>
        <p:nvSpPr>
          <p:cNvPr id="6" name="Espace réservé du contenu 5"/>
          <p:cNvSpPr>
            <a:spLocks noGrp="1"/>
          </p:cNvSpPr>
          <p:nvPr>
            <p:ph idx="1"/>
          </p:nvPr>
        </p:nvSpPr>
        <p:spPr>
          <a:xfrm>
            <a:off x="609521" y="1844824"/>
            <a:ext cx="10971372" cy="4729712"/>
          </a:xfrm>
        </p:spPr>
        <p:txBody>
          <a:bodyPr>
            <a:noAutofit/>
          </a:bodyPr>
          <a:lstStyle/>
          <a:p>
            <a:pPr marL="0" indent="0">
              <a:lnSpc>
                <a:spcPct val="90000"/>
              </a:lnSpc>
              <a:spcBef>
                <a:spcPts val="1800"/>
              </a:spcBef>
              <a:buClr>
                <a:srgbClr val="404040"/>
              </a:buClr>
              <a:buSzPct val="80000"/>
              <a:buNone/>
            </a:pPr>
            <a:r>
              <a:rPr lang="fr-FR" sz="2400" u="sng" dirty="0"/>
              <a:t>Les leviers : </a:t>
            </a:r>
          </a:p>
          <a:p>
            <a:pPr marL="0" indent="0">
              <a:lnSpc>
                <a:spcPct val="90000"/>
              </a:lnSpc>
              <a:spcBef>
                <a:spcPts val="1800"/>
              </a:spcBef>
              <a:buClr>
                <a:srgbClr val="404040"/>
              </a:buClr>
              <a:buSzPct val="80000"/>
              <a:buNone/>
            </a:pPr>
            <a:endParaRPr lang="fr-FR" sz="2400" u="sng" dirty="0"/>
          </a:p>
          <a:p>
            <a:pPr marL="0" indent="0">
              <a:lnSpc>
                <a:spcPct val="90000"/>
              </a:lnSpc>
              <a:spcBef>
                <a:spcPts val="1800"/>
              </a:spcBef>
              <a:buClr>
                <a:srgbClr val="404040"/>
              </a:buClr>
              <a:buSzPct val="80000"/>
              <a:buFont typeface="Wingdings" pitchFamily="2" charset="2"/>
              <a:buChar char="§"/>
            </a:pPr>
            <a:r>
              <a:rPr lang="fr-FR" sz="2400" dirty="0"/>
              <a:t> L’e-reputation</a:t>
            </a:r>
          </a:p>
          <a:p>
            <a:pPr marL="0" indent="0">
              <a:lnSpc>
                <a:spcPct val="90000"/>
              </a:lnSpc>
              <a:spcBef>
                <a:spcPts val="1800"/>
              </a:spcBef>
              <a:buClr>
                <a:srgbClr val="404040"/>
              </a:buClr>
              <a:buSzPct val="80000"/>
              <a:buFont typeface="Wingdings" pitchFamily="2" charset="2"/>
              <a:buChar char="§"/>
            </a:pPr>
            <a:r>
              <a:rPr lang="fr-FR" sz="2400" dirty="0"/>
              <a:t> Auditer un site internet</a:t>
            </a:r>
          </a:p>
          <a:p>
            <a:pPr marL="0" indent="0">
              <a:lnSpc>
                <a:spcPct val="90000"/>
              </a:lnSpc>
              <a:spcBef>
                <a:spcPts val="1800"/>
              </a:spcBef>
              <a:buClr>
                <a:srgbClr val="404040"/>
              </a:buClr>
              <a:buSzPct val="80000"/>
              <a:buFont typeface="Wingdings" pitchFamily="2" charset="2"/>
              <a:buChar char="§"/>
            </a:pPr>
            <a:r>
              <a:rPr lang="fr-FR" sz="2400" dirty="0"/>
              <a:t> Analyser un site (performance &amp; </a:t>
            </a:r>
            <a:r>
              <a:rPr lang="fr-FR" sz="2400" dirty="0" err="1"/>
              <a:t>analytics</a:t>
            </a:r>
            <a:r>
              <a:rPr lang="fr-FR" sz="2400" dirty="0"/>
              <a:t>) / SAE dédiée</a:t>
            </a:r>
          </a:p>
          <a:p>
            <a:pPr marL="0" indent="0">
              <a:lnSpc>
                <a:spcPct val="90000"/>
              </a:lnSpc>
              <a:spcBef>
                <a:spcPts val="1800"/>
              </a:spcBef>
              <a:buClr>
                <a:srgbClr val="404040"/>
              </a:buClr>
              <a:buSzPct val="80000"/>
              <a:buFont typeface="Wingdings" pitchFamily="2" charset="2"/>
              <a:buChar char="§"/>
            </a:pPr>
            <a:r>
              <a:rPr lang="fr-FR" sz="2400" dirty="0"/>
              <a:t> Réaliser un benchmark de la stratégie digitale des concurrents</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50590" y="836712"/>
            <a:ext cx="10971372" cy="1066800"/>
          </a:xfrm>
        </p:spPr>
        <p:txBody>
          <a:bodyPr>
            <a:normAutofit fontScale="90000"/>
          </a:bodyPr>
          <a:lstStyle/>
          <a:p>
            <a:pPr algn="ctr"/>
            <a:r>
              <a:rPr lang="fr-FR" u="sng" dirty="0"/>
              <a:t>L’e-reputation</a:t>
            </a:r>
            <a:br>
              <a:rPr lang="fr-FR" u="sng" dirty="0"/>
            </a:br>
            <a:endParaRPr lang="fr-FR" dirty="0"/>
          </a:p>
        </p:txBody>
      </p:sp>
      <p:sp>
        <p:nvSpPr>
          <p:cNvPr id="6" name="Espace réservé du contenu 5"/>
          <p:cNvSpPr>
            <a:spLocks noGrp="1"/>
          </p:cNvSpPr>
          <p:nvPr>
            <p:ph idx="1"/>
          </p:nvPr>
        </p:nvSpPr>
        <p:spPr>
          <a:xfrm>
            <a:off x="609521" y="1988840"/>
            <a:ext cx="10971372" cy="4585696"/>
          </a:xfrm>
        </p:spPr>
        <p:txBody>
          <a:bodyPr>
            <a:noAutofit/>
          </a:bodyPr>
          <a:lstStyle/>
          <a:p>
            <a:pPr marL="0" indent="0">
              <a:lnSpc>
                <a:spcPct val="90000"/>
              </a:lnSpc>
              <a:spcBef>
                <a:spcPts val="1800"/>
              </a:spcBef>
              <a:buClr>
                <a:srgbClr val="404040"/>
              </a:buClr>
              <a:buSzPct val="80000"/>
              <a:buNone/>
            </a:pPr>
            <a:r>
              <a:rPr lang="fr-FR" sz="2400" u="sng" dirty="0"/>
              <a:t>L’e-reputation</a:t>
            </a:r>
          </a:p>
          <a:p>
            <a:pPr marL="0" indent="0">
              <a:lnSpc>
                <a:spcPct val="90000"/>
              </a:lnSpc>
              <a:spcBef>
                <a:spcPts val="1800"/>
              </a:spcBef>
              <a:buClr>
                <a:srgbClr val="404040"/>
              </a:buClr>
              <a:buSzPct val="80000"/>
              <a:buNone/>
            </a:pPr>
            <a:r>
              <a:rPr lang="fr-FR" sz="2400" dirty="0"/>
              <a:t>Elle se définit comme l’image véhiculée ou subie sur le web d’une entreprise, d’une marque.</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100" dirty="0"/>
          </a:p>
          <a:p>
            <a:pPr marL="0" indent="0">
              <a:lnSpc>
                <a:spcPct val="90000"/>
              </a:lnSpc>
              <a:spcBef>
                <a:spcPts val="1800"/>
              </a:spcBef>
              <a:buClr>
                <a:srgbClr val="404040"/>
              </a:buClr>
              <a:buSzPct val="80000"/>
              <a:buNone/>
            </a:pPr>
            <a:r>
              <a:rPr lang="fr-FR" sz="2400" u="sng" dirty="0"/>
              <a:t>Objectifs : </a:t>
            </a:r>
          </a:p>
          <a:p>
            <a:pPr marL="0" indent="0">
              <a:lnSpc>
                <a:spcPct val="90000"/>
              </a:lnSpc>
              <a:spcBef>
                <a:spcPts val="1800"/>
              </a:spcBef>
              <a:buClr>
                <a:srgbClr val="404040"/>
              </a:buClr>
              <a:buSzPct val="80000"/>
              <a:buFont typeface="Wingdings" pitchFamily="2" charset="2"/>
              <a:buChar char="§"/>
            </a:pPr>
            <a:r>
              <a:rPr lang="fr-FR" sz="2400" dirty="0"/>
              <a:t> Évaluer notre image de marque ou celle de nos concurrents.</a:t>
            </a:r>
          </a:p>
          <a:p>
            <a:pPr marL="0" indent="0">
              <a:lnSpc>
                <a:spcPct val="90000"/>
              </a:lnSpc>
              <a:spcBef>
                <a:spcPts val="1800"/>
              </a:spcBef>
              <a:buClr>
                <a:srgbClr val="404040"/>
              </a:buClr>
              <a:buSzPct val="80000"/>
              <a:buFont typeface="Wingdings" pitchFamily="2" charset="2"/>
              <a:buChar char="§"/>
            </a:pPr>
            <a:r>
              <a:rPr lang="fr-FR" sz="2400" dirty="0"/>
              <a:t> Relever des insights positifs ou négatifs pour profiter d’opportunités commerciales ou éviter des </a:t>
            </a:r>
            <a:r>
              <a:rPr lang="fr-FR" sz="2400" dirty="0" err="1"/>
              <a:t>bad</a:t>
            </a:r>
            <a:r>
              <a:rPr lang="fr-FR" sz="2400" dirty="0"/>
              <a:t> </a:t>
            </a:r>
            <a:r>
              <a:rPr lang="fr-FR" sz="2400" dirty="0" err="1"/>
              <a:t>buzz</a:t>
            </a:r>
            <a:r>
              <a:rPr lang="fr-FR" sz="2400" dirty="0"/>
              <a:t>.</a:t>
            </a:r>
          </a:p>
          <a:p>
            <a:pPr marL="0" indent="0">
              <a:lnSpc>
                <a:spcPct val="90000"/>
              </a:lnSpc>
              <a:spcBef>
                <a:spcPts val="1800"/>
              </a:spcBef>
              <a:buClr>
                <a:srgbClr val="404040"/>
              </a:buClr>
              <a:buSzPct val="80000"/>
              <a:buFont typeface="Wingdings" pitchFamily="2" charset="2"/>
              <a:buChar char="§"/>
            </a:pPr>
            <a:endParaRPr lang="fr-FR" sz="100" dirty="0"/>
          </a:p>
          <a:p>
            <a:pPr marL="0" indent="0">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br>
              <a:rPr lang="fr-FR" sz="2400" dirty="0"/>
            </a:b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09520" y="404664"/>
            <a:ext cx="10971372" cy="1066800"/>
          </a:xfrm>
        </p:spPr>
        <p:txBody>
          <a:bodyPr>
            <a:normAutofit/>
          </a:bodyPr>
          <a:lstStyle/>
          <a:p>
            <a:pPr algn="ctr"/>
            <a:r>
              <a:rPr lang="fr-FR" sz="3200" u="sng" dirty="0"/>
              <a:t>Cas d’application</a:t>
            </a:r>
          </a:p>
        </p:txBody>
      </p:sp>
      <p:sp>
        <p:nvSpPr>
          <p:cNvPr id="6" name="Espace réservé du contenu 5"/>
          <p:cNvSpPr>
            <a:spLocks noGrp="1"/>
          </p:cNvSpPr>
          <p:nvPr>
            <p:ph idx="1"/>
          </p:nvPr>
        </p:nvSpPr>
        <p:spPr>
          <a:xfrm>
            <a:off x="609520" y="1700808"/>
            <a:ext cx="10971372" cy="4945736"/>
          </a:xfrm>
        </p:spPr>
        <p:txBody>
          <a:bodyPr>
            <a:noAutofit/>
          </a:bodyPr>
          <a:lstStyle/>
          <a:p>
            <a:pPr marL="0" indent="0" algn="ctr">
              <a:lnSpc>
                <a:spcPct val="90000"/>
              </a:lnSpc>
              <a:spcBef>
                <a:spcPts val="1800"/>
              </a:spcBef>
              <a:buClr>
                <a:srgbClr val="404040"/>
              </a:buClr>
              <a:buSzPct val="80000"/>
              <a:buNone/>
            </a:pPr>
            <a:r>
              <a:rPr lang="fr-FR" sz="2400" u="sng" dirty="0"/>
              <a:t>Présentation de quelques outils : </a:t>
            </a:r>
          </a:p>
          <a:p>
            <a:pPr marL="342900" indent="-342900">
              <a:lnSpc>
                <a:spcPct val="90000"/>
              </a:lnSpc>
              <a:spcBef>
                <a:spcPts val="1800"/>
              </a:spcBef>
              <a:buClr>
                <a:srgbClr val="404040"/>
              </a:buClr>
              <a:buSzPct val="80000"/>
              <a:buFont typeface="Wingdings" panose="05000000000000000000" pitchFamily="2" charset="2"/>
              <a:buChar char="§"/>
            </a:pPr>
            <a:endParaRPr lang="fr-FR" sz="600" dirty="0"/>
          </a:p>
          <a:p>
            <a:pPr marL="342900" indent="-342900">
              <a:lnSpc>
                <a:spcPct val="90000"/>
              </a:lnSpc>
              <a:spcBef>
                <a:spcPts val="1800"/>
              </a:spcBef>
              <a:buClr>
                <a:srgbClr val="404040"/>
              </a:buClr>
              <a:buSzPct val="80000"/>
              <a:buFont typeface="Wingdings" panose="05000000000000000000" pitchFamily="2" charset="2"/>
              <a:buChar char="§"/>
            </a:pPr>
            <a:r>
              <a:rPr lang="fr-FR" sz="2400" dirty="0"/>
              <a:t>Social média </a:t>
            </a:r>
            <a:r>
              <a:rPr lang="fr-FR" sz="2400" dirty="0" err="1"/>
              <a:t>Talkwalker</a:t>
            </a:r>
            <a:r>
              <a:rPr lang="fr-FR" sz="2400" dirty="0"/>
              <a:t> </a:t>
            </a:r>
          </a:p>
          <a:p>
            <a:pPr marL="0" indent="0" algn="ctr">
              <a:lnSpc>
                <a:spcPct val="90000"/>
              </a:lnSpc>
              <a:spcBef>
                <a:spcPts val="1800"/>
              </a:spcBef>
              <a:buClr>
                <a:srgbClr val="404040"/>
              </a:buClr>
              <a:buSzPct val="80000"/>
              <a:buNone/>
            </a:pPr>
            <a:endParaRPr lang="fr-FR" sz="2000" dirty="0">
              <a:hlinkClick r:id="rId3"/>
            </a:endParaRPr>
          </a:p>
          <a:p>
            <a:pPr marL="0" indent="0" algn="ctr">
              <a:lnSpc>
                <a:spcPct val="90000"/>
              </a:lnSpc>
              <a:spcBef>
                <a:spcPts val="1800"/>
              </a:spcBef>
              <a:buClr>
                <a:srgbClr val="404040"/>
              </a:buClr>
              <a:buSzPct val="80000"/>
              <a:buNone/>
            </a:pPr>
            <a:endParaRPr lang="fr-FR" sz="2000" dirty="0">
              <a:hlinkClick r:id="rId3"/>
            </a:endParaRPr>
          </a:p>
          <a:p>
            <a:pPr marL="0" indent="0">
              <a:lnSpc>
                <a:spcPct val="90000"/>
              </a:lnSpc>
              <a:spcBef>
                <a:spcPts val="1800"/>
              </a:spcBef>
              <a:buClr>
                <a:srgbClr val="404040"/>
              </a:buClr>
              <a:buSzPct val="80000"/>
              <a:buNone/>
            </a:pPr>
            <a:r>
              <a:rPr lang="fr-FR" sz="2000" dirty="0">
                <a:hlinkClick r:id="rId3"/>
              </a:rPr>
              <a:t>https://www.talkwalker.com/free-social-media-monitoring-analytics-tools</a:t>
            </a:r>
            <a:endParaRPr lang="fr-FR" sz="2000" dirty="0"/>
          </a:p>
          <a:p>
            <a:pPr marL="0" indent="0" algn="ctr">
              <a:lnSpc>
                <a:spcPct val="90000"/>
              </a:lnSpc>
              <a:spcBef>
                <a:spcPts val="1800"/>
              </a:spcBef>
              <a:buClr>
                <a:srgbClr val="404040"/>
              </a:buClr>
              <a:buSzPct val="80000"/>
              <a:buNone/>
            </a:pPr>
            <a:endParaRPr lang="fr-FR" sz="1200" dirty="0"/>
          </a:p>
          <a:p>
            <a:pPr marL="0" indent="0" algn="ctr">
              <a:lnSpc>
                <a:spcPct val="90000"/>
              </a:lnSpc>
              <a:spcBef>
                <a:spcPts val="1800"/>
              </a:spcBef>
              <a:buClr>
                <a:srgbClr val="404040"/>
              </a:buClr>
              <a:buSzPct val="80000"/>
              <a:buNone/>
            </a:pPr>
            <a:endParaRPr lang="fr-FR" sz="1200" dirty="0"/>
          </a:p>
          <a:p>
            <a:pPr marL="342900" indent="-342900">
              <a:lnSpc>
                <a:spcPct val="90000"/>
              </a:lnSpc>
              <a:spcBef>
                <a:spcPts val="1800"/>
              </a:spcBef>
              <a:buClr>
                <a:srgbClr val="404040"/>
              </a:buClr>
              <a:buSzPct val="80000"/>
              <a:buFont typeface="Wingdings" panose="05000000000000000000" pitchFamily="2" charset="2"/>
              <a:buChar char="§"/>
            </a:pPr>
            <a:r>
              <a:rPr lang="fr-FR" sz="2400" dirty="0"/>
              <a:t>Google </a:t>
            </a:r>
            <a:r>
              <a:rPr lang="fr-FR" sz="2400" dirty="0" err="1"/>
              <a:t>Alerts</a:t>
            </a:r>
            <a:endParaRPr lang="fr-FR" sz="2400" u="sng"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100" dirty="0"/>
          </a:p>
          <a:p>
            <a:pPr marL="0" indent="0">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br>
              <a:rPr lang="fr-FR" sz="2400" dirty="0"/>
            </a:b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5652BE39-F816-4630-9D97-3B333EF33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22" y="2996952"/>
            <a:ext cx="1944216" cy="1016010"/>
          </a:xfrm>
          <a:prstGeom prst="rect">
            <a:avLst/>
          </a:prstGeom>
        </p:spPr>
      </p:pic>
      <p:pic>
        <p:nvPicPr>
          <p:cNvPr id="5" name="Image 4">
            <a:extLst>
              <a:ext uri="{FF2B5EF4-FFF2-40B4-BE49-F238E27FC236}">
                <a16:creationId xmlns:a16="http://schemas.microsoft.com/office/drawing/2014/main" id="{09539E43-2747-4E3D-86A4-EE42AE599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926" y="5157192"/>
            <a:ext cx="3301727" cy="1008409"/>
          </a:xfrm>
          <a:prstGeom prst="rect">
            <a:avLst/>
          </a:prstGeom>
        </p:spPr>
      </p:pic>
    </p:spTree>
    <p:extLst>
      <p:ext uri="{BB962C8B-B14F-4D97-AF65-F5344CB8AC3E}">
        <p14:creationId xmlns:p14="http://schemas.microsoft.com/office/powerpoint/2010/main" val="204325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78582" y="692696"/>
            <a:ext cx="11593287" cy="6165304"/>
          </a:xfrm>
        </p:spPr>
        <p:txBody>
          <a:bodyPr>
            <a:noAutofit/>
          </a:bodyPr>
          <a:lstStyle/>
          <a:p>
            <a:pPr marL="0" indent="0" algn="ctr">
              <a:lnSpc>
                <a:spcPct val="90000"/>
              </a:lnSpc>
              <a:spcBef>
                <a:spcPts val="1800"/>
              </a:spcBef>
              <a:buClr>
                <a:srgbClr val="404040"/>
              </a:buClr>
              <a:buSzPct val="80000"/>
              <a:buNone/>
            </a:pPr>
            <a:r>
              <a:rPr lang="fr-FR" sz="3200" u="sng" dirty="0">
                <a:solidFill>
                  <a:schemeClr val="tx2"/>
                </a:solidFill>
                <a:latin typeface="+mj-lt"/>
                <a:ea typeface="+mj-ea"/>
                <a:cs typeface="+mj-cs"/>
              </a:rPr>
              <a:t>Auditer un site internet</a:t>
            </a:r>
          </a:p>
          <a:p>
            <a:pPr marL="0" indent="0">
              <a:lnSpc>
                <a:spcPct val="90000"/>
              </a:lnSpc>
              <a:spcBef>
                <a:spcPts val="1800"/>
              </a:spcBef>
              <a:buClr>
                <a:srgbClr val="404040"/>
              </a:buClr>
              <a:buSzPct val="80000"/>
              <a:buNone/>
            </a:pPr>
            <a:endParaRPr lang="fr-FR" sz="200" dirty="0"/>
          </a:p>
          <a:p>
            <a:pPr marL="0" indent="0">
              <a:lnSpc>
                <a:spcPct val="90000"/>
              </a:lnSpc>
              <a:spcBef>
                <a:spcPts val="1800"/>
              </a:spcBef>
              <a:buClr>
                <a:srgbClr val="404040"/>
              </a:buClr>
              <a:buSzPct val="80000"/>
              <a:buNone/>
            </a:pPr>
            <a:r>
              <a:rPr lang="fr-FR" sz="2400" dirty="0"/>
              <a:t>Faire un audit de site web revient à analyser et réaliser un diagnostic complet d'un site internet. Cette analyse minutieuse couvre différents aspects tels que : l'aspect purement technique du site (code, structure) et son référencement (SEO) le volet ergonomique du site (design, navigation, expérience utilisateur)</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r>
              <a:rPr lang="fr-FR" sz="2400" dirty="0"/>
              <a:t>Outil recommandé : Google </a:t>
            </a:r>
            <a:r>
              <a:rPr lang="fr-FR" sz="2400" dirty="0" err="1"/>
              <a:t>Lighthouse</a:t>
            </a: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r>
              <a:rPr lang="fr-FR" sz="2400" dirty="0"/>
              <a:t>Pour les </a:t>
            </a:r>
            <a:r>
              <a:rPr lang="fr-FR" sz="2400" dirty="0" err="1"/>
              <a:t>core</a:t>
            </a:r>
            <a:r>
              <a:rPr lang="fr-FR" sz="2400" dirty="0"/>
              <a:t> web </a:t>
            </a:r>
            <a:r>
              <a:rPr lang="fr-FR" sz="2400" dirty="0" err="1"/>
              <a:t>vitals</a:t>
            </a:r>
            <a:r>
              <a:rPr lang="fr-FR" sz="2400" dirty="0"/>
              <a:t> : https://pagespeed.web.dev</a:t>
            </a:r>
          </a:p>
          <a:p>
            <a:pPr marL="0" indent="0" algn="ctr">
              <a:lnSpc>
                <a:spcPct val="90000"/>
              </a:lnSpc>
              <a:spcBef>
                <a:spcPts val="1800"/>
              </a:spcBef>
              <a:buClr>
                <a:srgbClr val="404040"/>
              </a:buClr>
              <a:buSzPct val="80000"/>
              <a:buNone/>
            </a:pPr>
            <a:endParaRPr lang="fr-FR" sz="1200" u="sng" dirty="0"/>
          </a:p>
          <a:p>
            <a:pPr marL="0" indent="0" algn="ctr">
              <a:lnSpc>
                <a:spcPct val="90000"/>
              </a:lnSpc>
              <a:spcBef>
                <a:spcPts val="1800"/>
              </a:spcBef>
              <a:buClr>
                <a:srgbClr val="404040"/>
              </a:buClr>
              <a:buSzPct val="80000"/>
              <a:buNone/>
            </a:pPr>
            <a:r>
              <a:rPr lang="fr-FR" sz="2400" u="sng" dirty="0"/>
              <a:t>Cas d’application</a:t>
            </a:r>
          </a:p>
          <a:p>
            <a:pPr marL="0" indent="0" algn="ctr">
              <a:lnSpc>
                <a:spcPct val="90000"/>
              </a:lnSpc>
              <a:spcBef>
                <a:spcPts val="1800"/>
              </a:spcBef>
              <a:buClr>
                <a:srgbClr val="404040"/>
              </a:buClr>
              <a:buSzPct val="80000"/>
              <a:buNone/>
            </a:pPr>
            <a:r>
              <a:rPr lang="fr-FR" sz="2400" dirty="0"/>
              <a:t>Réalisez avec Google </a:t>
            </a:r>
            <a:r>
              <a:rPr lang="fr-FR" sz="2400" dirty="0" err="1"/>
              <a:t>Lightouse</a:t>
            </a:r>
            <a:r>
              <a:rPr lang="fr-FR" sz="2400" dirty="0"/>
              <a:t> un audit du site de votre choix (travail individuel)</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br>
              <a:rPr lang="fr-FR" sz="2400" dirty="0"/>
            </a:b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3" name="Image 2">
            <a:extLst>
              <a:ext uri="{FF2B5EF4-FFF2-40B4-BE49-F238E27FC236}">
                <a16:creationId xmlns:a16="http://schemas.microsoft.com/office/drawing/2014/main" id="{9C564388-0F9F-469B-8EF9-FB98D8EDC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695" y="3180035"/>
            <a:ext cx="3829050" cy="1190625"/>
          </a:xfrm>
          <a:prstGeom prst="rect">
            <a:avLst/>
          </a:prstGeom>
        </p:spPr>
      </p:pic>
    </p:spTree>
    <p:extLst>
      <p:ext uri="{BB962C8B-B14F-4D97-AF65-F5344CB8AC3E}">
        <p14:creationId xmlns:p14="http://schemas.microsoft.com/office/powerpoint/2010/main" val="173012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78582" y="836712"/>
            <a:ext cx="11593287" cy="6021288"/>
          </a:xfrm>
        </p:spPr>
        <p:txBody>
          <a:bodyPr>
            <a:noAutofit/>
          </a:bodyPr>
          <a:lstStyle/>
          <a:p>
            <a:pPr marL="0" indent="0" algn="ctr">
              <a:lnSpc>
                <a:spcPct val="90000"/>
              </a:lnSpc>
              <a:spcBef>
                <a:spcPts val="1800"/>
              </a:spcBef>
              <a:buClr>
                <a:srgbClr val="404040"/>
              </a:buClr>
              <a:buSzPct val="80000"/>
              <a:buNone/>
            </a:pPr>
            <a:r>
              <a:rPr lang="fr-FR" sz="3200" u="sng" dirty="0">
                <a:solidFill>
                  <a:schemeClr val="tx2"/>
                </a:solidFill>
                <a:latin typeface="+mj-lt"/>
                <a:ea typeface="+mj-ea"/>
                <a:cs typeface="+mj-cs"/>
              </a:rPr>
              <a:t>Analyser les performances d’un site ou d’une application (performance &amp; </a:t>
            </a:r>
            <a:r>
              <a:rPr lang="fr-FR" sz="3200" u="sng" dirty="0" err="1">
                <a:solidFill>
                  <a:schemeClr val="tx2"/>
                </a:solidFill>
                <a:latin typeface="+mj-lt"/>
                <a:ea typeface="+mj-ea"/>
                <a:cs typeface="+mj-cs"/>
              </a:rPr>
              <a:t>analytics</a:t>
            </a:r>
            <a:r>
              <a:rPr lang="fr-FR" sz="3200" u="sng" dirty="0">
                <a:solidFill>
                  <a:schemeClr val="tx2"/>
                </a:solidFill>
                <a:latin typeface="+mj-lt"/>
                <a:ea typeface="+mj-ea"/>
                <a:cs typeface="+mj-cs"/>
              </a:rPr>
              <a:t>) / SAE dédiée</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r>
              <a:rPr lang="fr-FR" sz="2400" dirty="0"/>
              <a:t>Google Analytics / </a:t>
            </a:r>
            <a:r>
              <a:rPr lang="fr-FR" sz="2400" dirty="0" err="1"/>
              <a:t>Semrush</a:t>
            </a:r>
            <a:r>
              <a:rPr lang="fr-FR" sz="2400" dirty="0"/>
              <a:t> / </a:t>
            </a:r>
            <a:r>
              <a:rPr lang="fr-FR" sz="2400" dirty="0" err="1"/>
              <a:t>Similarweb</a:t>
            </a:r>
            <a:r>
              <a:rPr lang="fr-FR" sz="2400" dirty="0"/>
              <a:t> </a:t>
            </a:r>
          </a:p>
          <a:p>
            <a:pPr marL="0" indent="0">
              <a:lnSpc>
                <a:spcPct val="90000"/>
              </a:lnSpc>
              <a:spcBef>
                <a:spcPts val="1800"/>
              </a:spcBef>
              <a:buClr>
                <a:srgbClr val="404040"/>
              </a:buClr>
              <a:buSzPct val="80000"/>
              <a:buFont typeface="Wingdings" pitchFamily="2" charset="2"/>
              <a:buChar char="§"/>
            </a:pPr>
            <a:endParaRPr lang="fr-FR" sz="2400" dirty="0"/>
          </a:p>
          <a:p>
            <a:pPr marL="0" indent="0" algn="ctr">
              <a:lnSpc>
                <a:spcPct val="90000"/>
              </a:lnSpc>
              <a:spcBef>
                <a:spcPts val="1800"/>
              </a:spcBef>
              <a:buClr>
                <a:srgbClr val="404040"/>
              </a:buClr>
              <a:buSzPct val="80000"/>
              <a:buNone/>
            </a:pPr>
            <a:endParaRPr lang="fr-FR" sz="3200" u="sng" dirty="0">
              <a:solidFill>
                <a:schemeClr val="tx2"/>
              </a:solidFill>
              <a:latin typeface="+mj-lt"/>
              <a:ea typeface="+mj-ea"/>
              <a:cs typeface="+mj-cs"/>
            </a:endParaRPr>
          </a:p>
          <a:p>
            <a:pPr marL="0" indent="0" algn="ctr">
              <a:lnSpc>
                <a:spcPct val="90000"/>
              </a:lnSpc>
              <a:spcBef>
                <a:spcPts val="1800"/>
              </a:spcBef>
              <a:buClr>
                <a:srgbClr val="404040"/>
              </a:buClr>
              <a:buSzPct val="80000"/>
              <a:buNone/>
            </a:pPr>
            <a:r>
              <a:rPr lang="fr-FR" sz="3200" u="sng" dirty="0">
                <a:solidFill>
                  <a:schemeClr val="tx2"/>
                </a:solidFill>
                <a:latin typeface="+mj-lt"/>
                <a:ea typeface="+mj-ea"/>
                <a:cs typeface="+mj-cs"/>
              </a:rPr>
              <a:t>Réaliser un benchmark de la stratégie digitale des concurrents</a:t>
            </a:r>
          </a:p>
          <a:p>
            <a:pPr marL="0" indent="0" algn="ctr">
              <a:lnSpc>
                <a:spcPct val="90000"/>
              </a:lnSpc>
              <a:spcBef>
                <a:spcPts val="1800"/>
              </a:spcBef>
              <a:buClr>
                <a:srgbClr val="404040"/>
              </a:buClr>
              <a:buSzPct val="80000"/>
              <a:buNone/>
            </a:pPr>
            <a:endParaRPr lang="fr-FR" sz="3200" u="sng" dirty="0">
              <a:solidFill>
                <a:schemeClr val="tx2"/>
              </a:solidFill>
              <a:latin typeface="+mj-lt"/>
              <a:ea typeface="+mj-ea"/>
              <a:cs typeface="+mj-cs"/>
            </a:endParaRPr>
          </a:p>
          <a:p>
            <a:pPr marL="0" indent="0" algn="ctr">
              <a:lnSpc>
                <a:spcPct val="90000"/>
              </a:lnSpc>
              <a:spcBef>
                <a:spcPts val="1800"/>
              </a:spcBef>
              <a:buClr>
                <a:srgbClr val="404040"/>
              </a:buClr>
              <a:buSzPct val="80000"/>
              <a:buNone/>
            </a:pPr>
            <a:endParaRPr lang="fr-FR" sz="3200" dirty="0">
              <a:solidFill>
                <a:schemeClr val="tx2"/>
              </a:solidFill>
              <a:latin typeface="+mj-lt"/>
              <a:ea typeface="+mj-ea"/>
              <a:cs typeface="+mj-cs"/>
            </a:endParaRPr>
          </a:p>
          <a:p>
            <a:pPr marL="0" indent="0">
              <a:lnSpc>
                <a:spcPct val="90000"/>
              </a:lnSpc>
              <a:spcBef>
                <a:spcPts val="1800"/>
              </a:spcBef>
              <a:buClr>
                <a:srgbClr val="404040"/>
              </a:buClr>
              <a:buSzPct val="80000"/>
              <a:buFont typeface="Wingdings" pitchFamily="2" charset="2"/>
              <a:buChar char="§"/>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br>
              <a:rPr lang="fr-FR" sz="2400" dirty="0"/>
            </a:b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3" name="Image 2" descr="Google-Analytics-Symbole.jpg">
            <a:extLst>
              <a:ext uri="{FF2B5EF4-FFF2-40B4-BE49-F238E27FC236}">
                <a16:creationId xmlns:a16="http://schemas.microsoft.com/office/drawing/2014/main" id="{FA1FE266-6E11-4A02-A6DC-FB72CBC7AC15}"/>
              </a:ext>
            </a:extLst>
          </p:cNvPr>
          <p:cNvPicPr>
            <a:picLocks noChangeAspect="1"/>
          </p:cNvPicPr>
          <p:nvPr/>
        </p:nvPicPr>
        <p:blipFill>
          <a:blip r:embed="rId3" cstate="print"/>
          <a:stretch>
            <a:fillRect/>
          </a:stretch>
        </p:blipFill>
        <p:spPr>
          <a:xfrm>
            <a:off x="6275225" y="2636912"/>
            <a:ext cx="1728192" cy="972108"/>
          </a:xfrm>
          <a:prstGeom prst="rect">
            <a:avLst/>
          </a:prstGeom>
        </p:spPr>
      </p:pic>
      <p:pic>
        <p:nvPicPr>
          <p:cNvPr id="4" name="Image 3" descr="similarweb.png">
            <a:extLst>
              <a:ext uri="{FF2B5EF4-FFF2-40B4-BE49-F238E27FC236}">
                <a16:creationId xmlns:a16="http://schemas.microsoft.com/office/drawing/2014/main" id="{4D348250-057E-412D-8748-6B6CB2A87A77}"/>
              </a:ext>
            </a:extLst>
          </p:cNvPr>
          <p:cNvPicPr>
            <a:picLocks noChangeAspect="1"/>
          </p:cNvPicPr>
          <p:nvPr/>
        </p:nvPicPr>
        <p:blipFill>
          <a:blip r:embed="rId4" cstate="print"/>
          <a:stretch>
            <a:fillRect/>
          </a:stretch>
        </p:blipFill>
        <p:spPr>
          <a:xfrm>
            <a:off x="9029531" y="2618872"/>
            <a:ext cx="2016224" cy="1053477"/>
          </a:xfrm>
          <a:prstGeom prst="rect">
            <a:avLst/>
          </a:prstGeom>
        </p:spPr>
      </p:pic>
      <p:pic>
        <p:nvPicPr>
          <p:cNvPr id="5" name="Image 4">
            <a:extLst>
              <a:ext uri="{FF2B5EF4-FFF2-40B4-BE49-F238E27FC236}">
                <a16:creationId xmlns:a16="http://schemas.microsoft.com/office/drawing/2014/main" id="{B945B721-1E59-487E-8AAD-97EE60E50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390" y="3464646"/>
            <a:ext cx="1926566" cy="1443065"/>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Plan / </a:t>
            </a:r>
            <a:r>
              <a:rPr lang="fr-FR" sz="3200" u="sng" dirty="0" err="1"/>
              <a:t>Define</a:t>
            </a:r>
            <a:r>
              <a:rPr lang="fr-FR" sz="3200" u="sng" dirty="0"/>
              <a:t> a </a:t>
            </a:r>
            <a:r>
              <a:rPr lang="fr-FR" sz="3200" u="sng" dirty="0" err="1"/>
              <a:t>brief</a:t>
            </a:r>
            <a:endParaRPr lang="en-US" sz="3200" b="1" dirty="0"/>
          </a:p>
        </p:txBody>
      </p:sp>
      <p:sp>
        <p:nvSpPr>
          <p:cNvPr id="6" name="Espace réservé du contenu 5"/>
          <p:cNvSpPr>
            <a:spLocks noGrp="1"/>
          </p:cNvSpPr>
          <p:nvPr>
            <p:ph idx="1"/>
          </p:nvPr>
        </p:nvSpPr>
        <p:spPr>
          <a:xfrm>
            <a:off x="609521" y="1628800"/>
            <a:ext cx="10971372" cy="4945736"/>
          </a:xfrm>
        </p:spPr>
        <p:txBody>
          <a:bodyPr>
            <a:noAutofit/>
          </a:bodyPr>
          <a:lstStyle/>
          <a:p>
            <a:pPr marL="0" indent="0">
              <a:lnSpc>
                <a:spcPct val="90000"/>
              </a:lnSpc>
              <a:spcBef>
                <a:spcPts val="1800"/>
              </a:spcBef>
              <a:buClr>
                <a:srgbClr val="404040"/>
              </a:buClr>
              <a:buSzPct val="80000"/>
              <a:buNone/>
            </a:pPr>
            <a:endParaRPr lang="fr-FR" sz="1200" u="sng" dirty="0"/>
          </a:p>
          <a:p>
            <a:pPr marL="0" indent="0" algn="ctr">
              <a:lnSpc>
                <a:spcPct val="90000"/>
              </a:lnSpc>
              <a:spcBef>
                <a:spcPts val="1800"/>
              </a:spcBef>
              <a:buClr>
                <a:srgbClr val="404040"/>
              </a:buClr>
              <a:buSzPct val="80000"/>
              <a:buNone/>
            </a:pPr>
            <a:r>
              <a:rPr lang="fr-FR" sz="2400" u="sng" dirty="0"/>
              <a:t>Après avoir analysé nos marchés, nos marques et réalisé les audits nécessaires nous pouvons planifier notre stratégie Digitale.</a:t>
            </a:r>
          </a:p>
          <a:p>
            <a:pPr marL="0" indent="0" algn="ctr">
              <a:lnSpc>
                <a:spcPct val="90000"/>
              </a:lnSpc>
              <a:spcBef>
                <a:spcPts val="1800"/>
              </a:spcBef>
              <a:buClr>
                <a:srgbClr val="404040"/>
              </a:buClr>
              <a:buSzPct val="80000"/>
              <a:buNone/>
            </a:pPr>
            <a:endParaRPr lang="fr-FR" sz="2400" u="sng" dirty="0"/>
          </a:p>
          <a:p>
            <a:pPr marL="0" indent="0" algn="ctr">
              <a:lnSpc>
                <a:spcPct val="90000"/>
              </a:lnSpc>
              <a:spcBef>
                <a:spcPts val="1800"/>
              </a:spcBef>
              <a:buClr>
                <a:srgbClr val="404040"/>
              </a:buClr>
              <a:buSzPct val="80000"/>
              <a:buNone/>
            </a:pPr>
            <a:r>
              <a:rPr lang="fr-FR" sz="2400" b="1" dirty="0"/>
              <a:t>Nous sommes donc sur un modèle PLPEASE</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163500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Cas d’application</a:t>
            </a:r>
            <a:endParaRPr lang="en-US" sz="3200" b="1" dirty="0"/>
          </a:p>
        </p:txBody>
      </p:sp>
      <p:sp>
        <p:nvSpPr>
          <p:cNvPr id="6" name="Espace réservé du contenu 5"/>
          <p:cNvSpPr>
            <a:spLocks noGrp="1"/>
          </p:cNvSpPr>
          <p:nvPr>
            <p:ph idx="1"/>
          </p:nvPr>
        </p:nvSpPr>
        <p:spPr>
          <a:xfrm>
            <a:off x="609521" y="1340768"/>
            <a:ext cx="10971372" cy="5233768"/>
          </a:xfrm>
        </p:spPr>
        <p:txBody>
          <a:bodyPr>
            <a:noAutofit/>
          </a:bodyPr>
          <a:lstStyle/>
          <a:p>
            <a:pPr marL="0" indent="0">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r>
              <a:rPr lang="fr-FR" sz="2400" b="1" u="sng" dirty="0"/>
              <a:t>Travail en binôme (25mn)</a:t>
            </a:r>
            <a:endParaRPr lang="fr-FR" sz="2400" dirty="0"/>
          </a:p>
          <a:p>
            <a:pPr marL="0" indent="0" algn="ctr">
              <a:lnSpc>
                <a:spcPct val="90000"/>
              </a:lnSpc>
              <a:spcBef>
                <a:spcPts val="1800"/>
              </a:spcBef>
              <a:buClr>
                <a:srgbClr val="404040"/>
              </a:buClr>
              <a:buSzPct val="80000"/>
              <a:buNone/>
            </a:pPr>
            <a:r>
              <a:rPr lang="fr-FR" sz="2400" dirty="0"/>
              <a:t>En vous basant sur les KPI clés du secteur, définissez 7 objectifs </a:t>
            </a:r>
            <a:r>
              <a:rPr lang="fr-FR" sz="2400"/>
              <a:t>SMART et quantitatifs </a:t>
            </a:r>
            <a:r>
              <a:rPr lang="fr-FR" sz="2400" dirty="0"/>
              <a:t>de notoriété (4), de conversion (2) et de fidélisation (1) de votre stratégie marketing digital pour la société COLORAE.</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5" name="Espace réservé du contenu 3" descr="logo coloriare.png"/>
          <p:cNvPicPr>
            <a:picLocks noChangeAspect="1"/>
          </p:cNvPicPr>
          <p:nvPr/>
        </p:nvPicPr>
        <p:blipFill>
          <a:blip r:embed="rId3" cstate="print"/>
          <a:stretch>
            <a:fillRect/>
          </a:stretch>
        </p:blipFill>
        <p:spPr>
          <a:xfrm>
            <a:off x="4835066" y="3717032"/>
            <a:ext cx="2520280" cy="2074889"/>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Engage / </a:t>
            </a:r>
            <a:r>
              <a:rPr lang="fr-FR" sz="3200" u="sng" dirty="0" err="1"/>
              <a:t>Build</a:t>
            </a:r>
            <a:r>
              <a:rPr lang="fr-FR" sz="3200" u="sng" dirty="0"/>
              <a:t> a </a:t>
            </a:r>
            <a:r>
              <a:rPr lang="fr-FR" sz="3200" u="sng" dirty="0" err="1"/>
              <a:t>contagious</a:t>
            </a:r>
            <a:r>
              <a:rPr lang="fr-FR" sz="3200" u="sng" dirty="0"/>
              <a:t> </a:t>
            </a:r>
            <a:r>
              <a:rPr lang="fr-FR" sz="3200" u="sng" dirty="0" err="1"/>
              <a:t>experience</a:t>
            </a:r>
            <a:endParaRPr lang="en-US" sz="3200" b="1" dirty="0"/>
          </a:p>
        </p:txBody>
      </p:sp>
      <p:sp>
        <p:nvSpPr>
          <p:cNvPr id="6" name="Espace réservé du contenu 5"/>
          <p:cNvSpPr>
            <a:spLocks noGrp="1"/>
          </p:cNvSpPr>
          <p:nvPr>
            <p:ph idx="1"/>
          </p:nvPr>
        </p:nvSpPr>
        <p:spPr>
          <a:xfrm>
            <a:off x="609521" y="1844824"/>
            <a:ext cx="10971372" cy="4729712"/>
          </a:xfrm>
        </p:spPr>
        <p:txBody>
          <a:bodyPr>
            <a:noAutofit/>
          </a:bodyPr>
          <a:lstStyle/>
          <a:p>
            <a:pPr marL="0" indent="0" algn="just">
              <a:lnSpc>
                <a:spcPct val="90000"/>
              </a:lnSpc>
              <a:spcBef>
                <a:spcPts val="1800"/>
              </a:spcBef>
              <a:buClr>
                <a:srgbClr val="404040"/>
              </a:buClr>
              <a:buSzPct val="80000"/>
              <a:buNone/>
            </a:pPr>
            <a:r>
              <a:rPr lang="fr-FR" sz="2400" u="sng" dirty="0"/>
              <a:t>Les leviers</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Font typeface="Wingdings" pitchFamily="2" charset="2"/>
              <a:buChar char="§"/>
            </a:pPr>
            <a:r>
              <a:rPr lang="fr-FR" sz="2400" dirty="0"/>
              <a:t>Le marketing de contenu</a:t>
            </a:r>
          </a:p>
          <a:p>
            <a:pPr marL="0" indent="0" algn="just">
              <a:lnSpc>
                <a:spcPct val="90000"/>
              </a:lnSpc>
              <a:spcBef>
                <a:spcPts val="1800"/>
              </a:spcBef>
              <a:buClr>
                <a:srgbClr val="404040"/>
              </a:buClr>
              <a:buSzPct val="80000"/>
              <a:buFont typeface="Wingdings" pitchFamily="2" charset="2"/>
              <a:buChar char="§"/>
            </a:pPr>
            <a:r>
              <a:rPr lang="fr-FR" sz="2400" dirty="0"/>
              <a:t>La création ou la refonte d’un site internet / d’une application web</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590" y="1124744"/>
            <a:ext cx="10971372" cy="1066800"/>
          </a:xfrm>
        </p:spPr>
        <p:txBody>
          <a:bodyPr>
            <a:normAutofit fontScale="90000"/>
          </a:bodyPr>
          <a:lstStyle/>
          <a:p>
            <a:pPr algn="ctr"/>
            <a:r>
              <a:rPr lang="fr-FR" sz="3600" u="sng" dirty="0"/>
              <a:t>Lien sur e-campus</a:t>
            </a:r>
            <a:br>
              <a:rPr lang="fr-FR" sz="3600" u="sng" dirty="0"/>
            </a:br>
            <a:br>
              <a:rPr lang="fr-FR" u="sng" dirty="0"/>
            </a:br>
            <a:endParaRPr lang="fr-FR" dirty="0"/>
          </a:p>
        </p:txBody>
      </p:sp>
      <p:sp>
        <p:nvSpPr>
          <p:cNvPr id="3" name="Espace réservé du contenu 2"/>
          <p:cNvSpPr>
            <a:spLocks noGrp="1"/>
          </p:cNvSpPr>
          <p:nvPr>
            <p:ph idx="1"/>
          </p:nvPr>
        </p:nvSpPr>
        <p:spPr>
          <a:xfrm>
            <a:off x="587063" y="1772816"/>
            <a:ext cx="11346709" cy="5085184"/>
          </a:xfrm>
        </p:spPr>
        <p:txBody>
          <a:bodyPr>
            <a:noAutofit/>
          </a:bodyPr>
          <a:lstStyle/>
          <a:p>
            <a:pPr algn="ctr">
              <a:buNone/>
            </a:pPr>
            <a:endParaRPr lang="fr-FR" sz="2000" dirty="0"/>
          </a:p>
          <a:p>
            <a:pPr algn="ctr">
              <a:buNone/>
            </a:pPr>
            <a:r>
              <a:rPr lang="fr-FR" dirty="0"/>
              <a:t>https://ecampus.paris-saclay.fr/course/view.php?id=155932</a:t>
            </a:r>
          </a:p>
        </p:txBody>
      </p:sp>
    </p:spTree>
    <p:extLst>
      <p:ext uri="{BB962C8B-B14F-4D97-AF65-F5344CB8AC3E}">
        <p14:creationId xmlns:p14="http://schemas.microsoft.com/office/powerpoint/2010/main" val="3971768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Le content marketing</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marL="0" indent="0">
              <a:lnSpc>
                <a:spcPct val="90000"/>
              </a:lnSpc>
              <a:spcBef>
                <a:spcPts val="1800"/>
              </a:spcBef>
              <a:buClr>
                <a:srgbClr val="404040"/>
              </a:buClr>
              <a:buSzPct val="80000"/>
              <a:buNone/>
            </a:pPr>
            <a:r>
              <a:rPr lang="fr-FR" sz="2400" u="sng" dirty="0"/>
              <a:t>Introduction </a:t>
            </a:r>
          </a:p>
          <a:p>
            <a:pPr marL="0" indent="0">
              <a:lnSpc>
                <a:spcPct val="90000"/>
              </a:lnSpc>
              <a:spcBef>
                <a:spcPts val="1800"/>
              </a:spcBef>
              <a:buClr>
                <a:srgbClr val="404040"/>
              </a:buClr>
              <a:buSzPct val="80000"/>
              <a:buNone/>
            </a:pPr>
            <a:endParaRPr lang="fr-FR" sz="2400" u="sng" dirty="0"/>
          </a:p>
          <a:p>
            <a:pPr marL="0" indent="0">
              <a:lnSpc>
                <a:spcPct val="90000"/>
              </a:lnSpc>
              <a:spcBef>
                <a:spcPts val="1800"/>
              </a:spcBef>
              <a:buClr>
                <a:srgbClr val="404040"/>
              </a:buClr>
              <a:buSzPct val="80000"/>
              <a:buNone/>
            </a:pPr>
            <a:endParaRPr lang="fr-FR" sz="2400" u="sng" dirty="0"/>
          </a:p>
          <a:p>
            <a:pPr marL="0" indent="0">
              <a:lnSpc>
                <a:spcPct val="90000"/>
              </a:lnSpc>
              <a:spcBef>
                <a:spcPts val="1800"/>
              </a:spcBef>
              <a:buClr>
                <a:srgbClr val="404040"/>
              </a:buClr>
              <a:buSzPct val="80000"/>
              <a:buNone/>
            </a:pPr>
            <a:endParaRPr lang="fr-FR" sz="2400" u="sng"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r>
              <a:rPr lang="fr-FR" sz="2400" dirty="0"/>
              <a:t>https://openclassrooms.com/fr/courses/3018506-developpez-votre-activite-avec-le-marketing-de-contenu/7150851-decouvrez-ce-quest-le-marketing-de-contenu</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671E5D84-F24F-4ADB-9B17-FDA9CB10B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758" y="2132856"/>
            <a:ext cx="3001516" cy="2316170"/>
          </a:xfrm>
          <a:prstGeom prst="rect">
            <a:avLst/>
          </a:prstGeom>
        </p:spPr>
      </p:pic>
      <p:pic>
        <p:nvPicPr>
          <p:cNvPr id="5" name="Image 4">
            <a:extLst>
              <a:ext uri="{FF2B5EF4-FFF2-40B4-BE49-F238E27FC236}">
                <a16:creationId xmlns:a16="http://schemas.microsoft.com/office/drawing/2014/main" id="{B38F8E22-AF6A-4A86-90A8-3DEF2A13E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182" y="1484784"/>
            <a:ext cx="3866106" cy="3475554"/>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Le content marketing</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marL="0" indent="0">
              <a:lnSpc>
                <a:spcPct val="90000"/>
              </a:lnSpc>
              <a:spcBef>
                <a:spcPts val="1800"/>
              </a:spcBef>
              <a:buClr>
                <a:srgbClr val="404040"/>
              </a:buClr>
              <a:buSzPct val="80000"/>
              <a:buNone/>
            </a:pPr>
            <a:r>
              <a:rPr lang="fr-FR" sz="2400" u="sng" dirty="0"/>
              <a:t>Exemple </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72FFEAFF-959A-4FF6-91E5-AD707171A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86" y="3160790"/>
            <a:ext cx="4617502" cy="2286521"/>
          </a:xfrm>
          <a:prstGeom prst="rect">
            <a:avLst/>
          </a:prstGeom>
        </p:spPr>
      </p:pic>
      <p:pic>
        <p:nvPicPr>
          <p:cNvPr id="7" name="Image 6">
            <a:extLst>
              <a:ext uri="{FF2B5EF4-FFF2-40B4-BE49-F238E27FC236}">
                <a16:creationId xmlns:a16="http://schemas.microsoft.com/office/drawing/2014/main" id="{154408E7-74A8-480E-8D18-47B822FA6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043" y="4628075"/>
            <a:ext cx="3264494" cy="2013666"/>
          </a:xfrm>
          <a:prstGeom prst="rect">
            <a:avLst/>
          </a:prstGeom>
        </p:spPr>
      </p:pic>
      <p:pic>
        <p:nvPicPr>
          <p:cNvPr id="9" name="Image 8">
            <a:extLst>
              <a:ext uri="{FF2B5EF4-FFF2-40B4-BE49-F238E27FC236}">
                <a16:creationId xmlns:a16="http://schemas.microsoft.com/office/drawing/2014/main" id="{88561F4B-027A-40B4-8A9D-5616D7C31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20" y="1916832"/>
            <a:ext cx="3640432" cy="1644801"/>
          </a:xfrm>
          <a:prstGeom prst="rect">
            <a:avLst/>
          </a:prstGeom>
        </p:spPr>
      </p:pic>
    </p:spTree>
    <p:extLst>
      <p:ext uri="{BB962C8B-B14F-4D97-AF65-F5344CB8AC3E}">
        <p14:creationId xmlns:p14="http://schemas.microsoft.com/office/powerpoint/2010/main" val="22006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14" y="136632"/>
            <a:ext cx="10971372" cy="1066800"/>
          </a:xfrm>
        </p:spPr>
        <p:txBody>
          <a:bodyPr>
            <a:normAutofit/>
          </a:bodyPr>
          <a:lstStyle/>
          <a:p>
            <a:pPr algn="ctr"/>
            <a:r>
              <a:rPr lang="fr-FR" sz="3200" u="sng" dirty="0"/>
              <a:t>Le content marketing</a:t>
            </a:r>
            <a:endParaRPr lang="en-US" sz="3200" b="1" dirty="0"/>
          </a:p>
        </p:txBody>
      </p:sp>
      <p:sp>
        <p:nvSpPr>
          <p:cNvPr id="6" name="Espace réservé du contenu 5"/>
          <p:cNvSpPr>
            <a:spLocks noGrp="1"/>
          </p:cNvSpPr>
          <p:nvPr>
            <p:ph idx="1"/>
          </p:nvPr>
        </p:nvSpPr>
        <p:spPr>
          <a:xfrm>
            <a:off x="609521" y="1268760"/>
            <a:ext cx="10971372" cy="5305776"/>
          </a:xfrm>
        </p:spPr>
        <p:txBody>
          <a:bodyPr>
            <a:noAutofit/>
          </a:bodyPr>
          <a:lstStyle/>
          <a:p>
            <a:pPr marL="0" indent="0" algn="just">
              <a:lnSpc>
                <a:spcPct val="90000"/>
              </a:lnSpc>
              <a:spcBef>
                <a:spcPts val="1800"/>
              </a:spcBef>
              <a:buClr>
                <a:srgbClr val="404040"/>
              </a:buClr>
              <a:buSzPct val="80000"/>
              <a:buNone/>
            </a:pPr>
            <a:r>
              <a:rPr lang="fr-FR" sz="2400" dirty="0"/>
              <a:t>Le content marketing (marketing de contenu) est une stratégie de long terme qui vise à attirer des visiteurs sur son site web en diffusant des contenus à forte valeur ajoutée, utiles et pertinents aux yeux des internautes. </a:t>
            </a:r>
            <a:endParaRPr lang="fr-FR" sz="1200" dirty="0"/>
          </a:p>
          <a:p>
            <a:pPr marL="0" indent="0" algn="just">
              <a:lnSpc>
                <a:spcPct val="90000"/>
              </a:lnSpc>
              <a:spcBef>
                <a:spcPts val="1800"/>
              </a:spcBef>
              <a:buClr>
                <a:srgbClr val="404040"/>
              </a:buClr>
              <a:buSzPct val="80000"/>
              <a:buNone/>
            </a:pPr>
            <a:r>
              <a:rPr lang="fr-FR" sz="2400" dirty="0"/>
              <a:t>Il s’agit d’une forme de marketing non intrusive (inbound marketing) : c’est la qualité de l’information fournie par l’entreprise ou la marque qui attire l’attention des consommateurs et les incite à prendre contact avec celle-ci et/ou à passer à l’achat. </a:t>
            </a:r>
          </a:p>
          <a:p>
            <a:pPr marL="0" indent="0" algn="just">
              <a:lnSpc>
                <a:spcPct val="90000"/>
              </a:lnSpc>
              <a:spcBef>
                <a:spcPts val="1800"/>
              </a:spcBef>
              <a:buClr>
                <a:srgbClr val="404040"/>
              </a:buClr>
              <a:buSzPct val="80000"/>
              <a:buNone/>
            </a:pPr>
            <a:r>
              <a:rPr lang="fr-FR" sz="2400" dirty="0"/>
              <a:t>Votre marque ne doit absolument pas être le thème et le sujet de tous vos contenus. Pour vos consommateurs, ça serait l'équivalent d'écouter quelqu'un qui ne parle que de lui. 😒</a:t>
            </a:r>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C7291914-0F46-4422-86ED-9E11B40BB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110" y="4767594"/>
            <a:ext cx="4464496" cy="2090406"/>
          </a:xfrm>
          <a:prstGeom prst="rect">
            <a:avLst/>
          </a:prstGeom>
        </p:spPr>
      </p:pic>
    </p:spTree>
    <p:extLst>
      <p:ext uri="{BB962C8B-B14F-4D97-AF65-F5344CB8AC3E}">
        <p14:creationId xmlns:p14="http://schemas.microsoft.com/office/powerpoint/2010/main" val="1573625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Le content marketing</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marL="109728" indent="0">
              <a:buNone/>
            </a:pPr>
            <a:r>
              <a:rPr lang="fr-FR" sz="2400" dirty="0"/>
              <a:t>Faut-il complètement effacer sa marque à son offre de contenu ?</a:t>
            </a:r>
          </a:p>
          <a:p>
            <a:pPr marL="109728" indent="0">
              <a:buNone/>
            </a:pPr>
            <a:endParaRPr lang="fr-FR" sz="2400" dirty="0"/>
          </a:p>
          <a:p>
            <a:pPr marL="109728" indent="0">
              <a:buNone/>
            </a:pPr>
            <a:r>
              <a:rPr lang="fr-FR" sz="2400" dirty="0"/>
              <a:t>Le contenu serait probablement plus apprécié par les consommateurs, mais il ne servirait plus aucun objectif marketing (notoriété, acquisition, fidélisation)... Ça ne serait donc plus du contenu marketing à proprement parler. 🤔</a:t>
            </a:r>
          </a:p>
          <a:p>
            <a:pPr marL="0" indent="0" algn="just">
              <a:lnSpc>
                <a:spcPct val="90000"/>
              </a:lnSpc>
              <a:spcBef>
                <a:spcPts val="1800"/>
              </a:spcBef>
              <a:buClr>
                <a:srgbClr val="404040"/>
              </a:buClr>
              <a:buSzPct val="80000"/>
              <a:buNone/>
            </a:pPr>
            <a:endParaRPr lang="fr-FR" sz="1800" dirty="0"/>
          </a:p>
          <a:p>
            <a:pPr marL="0" indent="0" algn="just">
              <a:lnSpc>
                <a:spcPct val="90000"/>
              </a:lnSpc>
              <a:spcBef>
                <a:spcPts val="1800"/>
              </a:spcBef>
              <a:buClr>
                <a:srgbClr val="404040"/>
              </a:buClr>
              <a:buSzPct val="80000"/>
              <a:buNone/>
            </a:pPr>
            <a:r>
              <a:rPr lang="fr-FR" sz="2400" dirty="0"/>
              <a:t>Pour conclure, la raison d’être d’une stratégie de contenu réside ainsi dans la capacité d’une entreprise/marque à démontrer son expertise dans son domaine et à répondre aux problématiques de son public cible.</a:t>
            </a:r>
          </a:p>
          <a:p>
            <a:pPr marL="0" indent="0" algn="just">
              <a:lnSpc>
                <a:spcPct val="90000"/>
              </a:lnSpc>
              <a:spcBef>
                <a:spcPts val="1800"/>
              </a:spcBef>
              <a:buClr>
                <a:srgbClr val="404040"/>
              </a:buClr>
              <a:buSzPct val="80000"/>
              <a:buNone/>
            </a:pPr>
            <a:endParaRPr lang="fr-FR" sz="1200" dirty="0"/>
          </a:p>
          <a:p>
            <a:pPr marL="0" indent="0" algn="just">
              <a:lnSpc>
                <a:spcPct val="90000"/>
              </a:lnSpc>
              <a:spcBef>
                <a:spcPts val="1800"/>
              </a:spcBef>
              <a:buClr>
                <a:srgbClr val="404040"/>
              </a:buClr>
              <a:buSzPct val="80000"/>
              <a:buNone/>
            </a:pPr>
            <a:r>
              <a:rPr lang="fr-FR" sz="2400" dirty="0"/>
              <a:t>Si vous lisez ce cours, vous êtes vous-même </a:t>
            </a:r>
            <a:r>
              <a:rPr lang="fr-FR" sz="2400" b="1" dirty="0"/>
              <a:t>en train de consommer du contenu</a:t>
            </a:r>
            <a:r>
              <a:rPr lang="fr-FR" sz="2400" dirty="0"/>
              <a:t>, et j'espère que vous allez en tirer un maximum de valeur. 😊 </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929841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Les étapes de la stratégie</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marL="0" indent="0" algn="just">
              <a:lnSpc>
                <a:spcPct val="90000"/>
              </a:lnSpc>
              <a:spcBef>
                <a:spcPts val="1800"/>
              </a:spcBef>
              <a:buClr>
                <a:srgbClr val="404040"/>
              </a:buClr>
              <a:buSzPct val="80000"/>
              <a:buNone/>
            </a:pPr>
            <a:r>
              <a:rPr lang="fr-FR" sz="2400" dirty="0"/>
              <a:t>Etape 1/ Définir la ligne éditoriale (</a:t>
            </a:r>
            <a:r>
              <a:rPr lang="fr-FR" sz="2400" dirty="0" err="1"/>
              <a:t>cf</a:t>
            </a:r>
            <a:r>
              <a:rPr lang="fr-FR" sz="2400" dirty="0"/>
              <a:t> S5)</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r>
              <a:rPr lang="fr-FR" sz="2400" dirty="0"/>
              <a:t>Etape 2/Analyser le contenu </a:t>
            </a:r>
            <a:r>
              <a:rPr lang="fr-FR" sz="2400" dirty="0" err="1"/>
              <a:t>trending</a:t>
            </a:r>
            <a:r>
              <a:rPr lang="fr-FR" sz="2400" dirty="0"/>
              <a:t> du secteur (déterminer ce qui marche et ne fonctionne pas).</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r>
              <a:rPr lang="fr-FR" sz="2400" dirty="0"/>
              <a:t>Etape 3/ Créer des contenus spécifiques qui seront exploités, mis en ligne au sein de chaque levier de notre stratégie de marketing digitale (et dont les résultats seront analysés).</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9006485B-1494-4B80-A218-A52F5F153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30" y="3645024"/>
            <a:ext cx="3260391" cy="931540"/>
          </a:xfrm>
          <a:prstGeom prst="rect">
            <a:avLst/>
          </a:prstGeom>
        </p:spPr>
      </p:pic>
      <p:pic>
        <p:nvPicPr>
          <p:cNvPr id="7" name="Image 6">
            <a:extLst>
              <a:ext uri="{FF2B5EF4-FFF2-40B4-BE49-F238E27FC236}">
                <a16:creationId xmlns:a16="http://schemas.microsoft.com/office/drawing/2014/main" id="{A9D29298-9ED6-4997-B888-B8FAB6FD2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3158" y="3935102"/>
            <a:ext cx="3698776" cy="351384"/>
          </a:xfrm>
          <a:prstGeom prst="rect">
            <a:avLst/>
          </a:prstGeom>
        </p:spPr>
      </p:pic>
    </p:spTree>
    <p:extLst>
      <p:ext uri="{BB962C8B-B14F-4D97-AF65-F5344CB8AC3E}">
        <p14:creationId xmlns:p14="http://schemas.microsoft.com/office/powerpoint/2010/main" val="395856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2060848"/>
            <a:ext cx="10971372" cy="1066800"/>
          </a:xfrm>
        </p:spPr>
        <p:txBody>
          <a:bodyPr>
            <a:normAutofit/>
          </a:bodyPr>
          <a:lstStyle/>
          <a:p>
            <a:pPr algn="ctr"/>
            <a:r>
              <a:rPr lang="fr-FR" sz="3200" u="sng" dirty="0"/>
              <a:t>4 exemples de stratégies de contenu réussies et inspirantes</a:t>
            </a:r>
          </a:p>
        </p:txBody>
      </p:sp>
      <p:sp>
        <p:nvSpPr>
          <p:cNvPr id="6" name="Espace réservé du contenu 5"/>
          <p:cNvSpPr>
            <a:spLocks noGrp="1"/>
          </p:cNvSpPr>
          <p:nvPr>
            <p:ph idx="1"/>
          </p:nvPr>
        </p:nvSpPr>
        <p:spPr>
          <a:xfrm>
            <a:off x="609521" y="620688"/>
            <a:ext cx="10971372" cy="5953848"/>
          </a:xfrm>
        </p:spPr>
        <p:txBody>
          <a:bodyPr>
            <a:noAutofit/>
          </a:bodyPr>
          <a:lstStyle/>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r>
              <a:rPr lang="fr-FR" sz="2400" dirty="0"/>
              <a:t>Lecteur du document</a:t>
            </a:r>
          </a:p>
          <a:p>
            <a:pPr marL="0" indent="0" algn="ctr">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09521" y="764704"/>
            <a:ext cx="10971372" cy="5809832"/>
          </a:xfrm>
        </p:spPr>
        <p:txBody>
          <a:bodyPr>
            <a:noAutofit/>
          </a:bodyPr>
          <a:lstStyle/>
          <a:p>
            <a:pPr marL="0" indent="0" algn="ctr">
              <a:lnSpc>
                <a:spcPct val="90000"/>
              </a:lnSpc>
              <a:spcBef>
                <a:spcPts val="1800"/>
              </a:spcBef>
              <a:buClr>
                <a:srgbClr val="404040"/>
              </a:buClr>
              <a:buSzPct val="80000"/>
              <a:buNone/>
            </a:pPr>
            <a:r>
              <a:rPr lang="fr-FR" sz="2400" u="sng" dirty="0"/>
              <a:t>Travail de groupe : quelle stratégie de contenu pour </a:t>
            </a:r>
            <a:r>
              <a:rPr lang="fr-FR" sz="2400" u="sng" dirty="0" err="1"/>
              <a:t>Coloriare</a:t>
            </a:r>
            <a:r>
              <a:rPr lang="fr-FR" sz="2400" u="sng" dirty="0"/>
              <a:t>?</a:t>
            </a:r>
          </a:p>
          <a:p>
            <a:pPr marL="0" indent="0" algn="ctr">
              <a:lnSpc>
                <a:spcPct val="90000"/>
              </a:lnSpc>
              <a:spcBef>
                <a:spcPts val="1800"/>
              </a:spcBef>
              <a:buClr>
                <a:srgbClr val="404040"/>
              </a:buClr>
              <a:buSzPct val="80000"/>
              <a:buNone/>
            </a:pPr>
            <a:endParaRPr lang="fr-FR" sz="200" u="sng" dirty="0"/>
          </a:p>
          <a:p>
            <a:pPr marL="0" indent="0" algn="ctr">
              <a:lnSpc>
                <a:spcPct val="90000"/>
              </a:lnSpc>
              <a:spcBef>
                <a:spcPts val="1800"/>
              </a:spcBef>
              <a:buClr>
                <a:srgbClr val="404040"/>
              </a:buClr>
              <a:buSzPct val="80000"/>
              <a:buNone/>
            </a:pPr>
            <a:r>
              <a:rPr lang="fr-FR" sz="2400" u="sng" dirty="0"/>
              <a:t>a) définir votre ligne éditoriale</a:t>
            </a:r>
            <a:endParaRPr lang="fr-FR" sz="2400" dirty="0"/>
          </a:p>
          <a:p>
            <a:pPr marL="0" indent="0" algn="ctr">
              <a:lnSpc>
                <a:spcPct val="90000"/>
              </a:lnSpc>
              <a:spcBef>
                <a:spcPts val="1800"/>
              </a:spcBef>
              <a:buClr>
                <a:srgbClr val="404040"/>
              </a:buClr>
              <a:buSzPct val="80000"/>
              <a:buNone/>
            </a:pPr>
            <a:r>
              <a:rPr lang="fr-FR" sz="2400" dirty="0"/>
              <a:t>Quels territoires d’expression? (définir les thématiques à aborder)</a:t>
            </a:r>
          </a:p>
          <a:p>
            <a:pPr marL="0" indent="0" algn="ctr">
              <a:lnSpc>
                <a:spcPct val="90000"/>
              </a:lnSpc>
              <a:spcBef>
                <a:spcPts val="1800"/>
              </a:spcBef>
              <a:buClr>
                <a:srgbClr val="404040"/>
              </a:buClr>
              <a:buSzPct val="80000"/>
              <a:buNone/>
            </a:pPr>
            <a:r>
              <a:rPr lang="fr-FR" sz="2400" dirty="0"/>
              <a:t>Quelle tonalité sera en adéquation avec notre positionnement et nos produits et donnera envie à notre cible de mieux nous connaitre?</a:t>
            </a:r>
          </a:p>
          <a:p>
            <a:pPr marL="0" indent="0" algn="ctr">
              <a:lnSpc>
                <a:spcPct val="90000"/>
              </a:lnSpc>
              <a:spcBef>
                <a:spcPts val="1800"/>
              </a:spcBef>
              <a:buClr>
                <a:srgbClr val="404040"/>
              </a:buClr>
              <a:buSzPct val="80000"/>
              <a:buNone/>
            </a:pPr>
            <a:endParaRPr lang="fr-FR" sz="400" dirty="0"/>
          </a:p>
          <a:p>
            <a:pPr marL="0" indent="0" algn="ctr">
              <a:lnSpc>
                <a:spcPct val="90000"/>
              </a:lnSpc>
              <a:spcBef>
                <a:spcPts val="1800"/>
              </a:spcBef>
              <a:buClr>
                <a:srgbClr val="404040"/>
              </a:buClr>
              <a:buSzPct val="80000"/>
              <a:buNone/>
            </a:pPr>
            <a:r>
              <a:rPr lang="fr-FR" sz="2400" u="sng" dirty="0"/>
              <a:t>b) Quels formats (ex : story, vidéo, articles de blog, podcast)?</a:t>
            </a:r>
          </a:p>
          <a:p>
            <a:pPr marL="0" indent="0" algn="ctr">
              <a:lnSpc>
                <a:spcPct val="90000"/>
              </a:lnSpc>
              <a:spcBef>
                <a:spcPts val="1800"/>
              </a:spcBef>
              <a:buClr>
                <a:srgbClr val="404040"/>
              </a:buClr>
              <a:buSzPct val="80000"/>
              <a:buNone/>
            </a:pPr>
            <a:r>
              <a:rPr lang="fr-FR" sz="2400" dirty="0"/>
              <a:t>Définir le type de formats</a:t>
            </a:r>
          </a:p>
          <a:p>
            <a:pPr marL="0" indent="0" algn="ctr">
              <a:lnSpc>
                <a:spcPct val="90000"/>
              </a:lnSpc>
              <a:spcBef>
                <a:spcPts val="1800"/>
              </a:spcBef>
              <a:buClr>
                <a:srgbClr val="404040"/>
              </a:buClr>
              <a:buSzPct val="80000"/>
              <a:buNone/>
            </a:pPr>
            <a:r>
              <a:rPr lang="fr-FR" sz="2400" dirty="0"/>
              <a:t>Illustrez avec quelques exemples de contenus spécifiques selon les différents leviers du marketing digital</a:t>
            </a:r>
          </a:p>
          <a:p>
            <a:pPr marL="0" indent="0" algn="ctr">
              <a:lnSpc>
                <a:spcPct val="90000"/>
              </a:lnSpc>
              <a:spcBef>
                <a:spcPts val="1800"/>
              </a:spcBef>
              <a:buClr>
                <a:srgbClr val="404040"/>
              </a:buClr>
              <a:buSzPct val="80000"/>
              <a:buNone/>
            </a:pPr>
            <a:endParaRPr lang="fr-FR" sz="2400" dirty="0"/>
          </a:p>
          <a:p>
            <a:pPr marL="0" indent="0" algn="ctr">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3" name="Image 2">
            <a:extLst>
              <a:ext uri="{FF2B5EF4-FFF2-40B4-BE49-F238E27FC236}">
                <a16:creationId xmlns:a16="http://schemas.microsoft.com/office/drawing/2014/main" id="{884DA85B-12D4-4E65-A4BC-4D887899C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422" y="5301208"/>
            <a:ext cx="4032448" cy="1424798"/>
          </a:xfrm>
          <a:prstGeom prst="rect">
            <a:avLst/>
          </a:prstGeom>
        </p:spPr>
      </p:pic>
    </p:spTree>
    <p:extLst>
      <p:ext uri="{BB962C8B-B14F-4D97-AF65-F5344CB8AC3E}">
        <p14:creationId xmlns:p14="http://schemas.microsoft.com/office/powerpoint/2010/main" val="208535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09521" y="1484784"/>
            <a:ext cx="10971372" cy="5089752"/>
          </a:xfrm>
        </p:spPr>
        <p:txBody>
          <a:bodyPr>
            <a:noAutofit/>
          </a:bodyPr>
          <a:lstStyle/>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descr="content marketing tendance.png"/>
          <p:cNvPicPr>
            <a:picLocks noChangeAspect="1"/>
          </p:cNvPicPr>
          <p:nvPr/>
        </p:nvPicPr>
        <p:blipFill>
          <a:blip r:embed="rId3" cstate="print"/>
          <a:stretch>
            <a:fillRect/>
          </a:stretch>
        </p:blipFill>
        <p:spPr>
          <a:xfrm>
            <a:off x="766614" y="1124744"/>
            <a:ext cx="10446287" cy="3511730"/>
          </a:xfrm>
          <a:prstGeom prst="rect">
            <a:avLst/>
          </a:prstGeom>
        </p:spPr>
      </p:pic>
      <p:pic>
        <p:nvPicPr>
          <p:cNvPr id="7" name="Image 6" descr="content marketing tendance 2.png"/>
          <p:cNvPicPr>
            <a:picLocks noChangeAspect="1"/>
          </p:cNvPicPr>
          <p:nvPr/>
        </p:nvPicPr>
        <p:blipFill>
          <a:blip r:embed="rId4" cstate="print"/>
          <a:stretch>
            <a:fillRect/>
          </a:stretch>
        </p:blipFill>
        <p:spPr>
          <a:xfrm>
            <a:off x="1270670" y="4438526"/>
            <a:ext cx="9576292" cy="2419474"/>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L’IA créateur de contenus</a:t>
            </a:r>
            <a:endParaRPr lang="en-US" sz="3200" b="1" dirty="0"/>
          </a:p>
        </p:txBody>
      </p:sp>
      <p:sp>
        <p:nvSpPr>
          <p:cNvPr id="6" name="Espace réservé du contenu 5"/>
          <p:cNvSpPr>
            <a:spLocks noGrp="1"/>
          </p:cNvSpPr>
          <p:nvPr>
            <p:ph idx="1"/>
          </p:nvPr>
        </p:nvSpPr>
        <p:spPr>
          <a:xfrm>
            <a:off x="609521" y="1916832"/>
            <a:ext cx="10971372" cy="4657704"/>
          </a:xfrm>
        </p:spPr>
        <p:txBody>
          <a:bodyPr>
            <a:noAutofit/>
          </a:bodyPr>
          <a:lstStyle/>
          <a:p>
            <a:pPr marL="0" indent="0" algn="ctr">
              <a:lnSpc>
                <a:spcPct val="90000"/>
              </a:lnSpc>
              <a:spcBef>
                <a:spcPts val="1800"/>
              </a:spcBef>
              <a:buClr>
                <a:srgbClr val="404040"/>
              </a:buClr>
              <a:buSzPct val="80000"/>
              <a:buNone/>
            </a:pPr>
            <a:r>
              <a:rPr lang="fr-FR" sz="2400" dirty="0"/>
              <a:t>Présentation de waymark.com</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CE506AE7-6EDF-4B0E-81B0-1147AD801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705" y="2996952"/>
            <a:ext cx="2143125" cy="2143125"/>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Création ou refonte du site internet</a:t>
            </a:r>
            <a:endParaRPr lang="en-US" sz="3200" b="1" dirty="0"/>
          </a:p>
        </p:txBody>
      </p:sp>
      <p:sp>
        <p:nvSpPr>
          <p:cNvPr id="6" name="Espace réservé du contenu 5"/>
          <p:cNvSpPr>
            <a:spLocks noGrp="1"/>
          </p:cNvSpPr>
          <p:nvPr>
            <p:ph idx="1"/>
          </p:nvPr>
        </p:nvSpPr>
        <p:spPr>
          <a:xfrm>
            <a:off x="609521" y="1916832"/>
            <a:ext cx="10971372" cy="4657704"/>
          </a:xfrm>
        </p:spPr>
        <p:txBody>
          <a:bodyPr>
            <a:noAutofit/>
          </a:bodyPr>
          <a:lstStyle/>
          <a:p>
            <a:pPr marL="0" indent="0" algn="just">
              <a:lnSpc>
                <a:spcPct val="90000"/>
              </a:lnSpc>
              <a:spcBef>
                <a:spcPts val="1800"/>
              </a:spcBef>
              <a:buClr>
                <a:srgbClr val="404040"/>
              </a:buClr>
              <a:buSzPct val="80000"/>
              <a:buNone/>
            </a:pPr>
            <a:r>
              <a:rPr lang="fr-FR" sz="2400" dirty="0"/>
              <a:t>Ce point du cours sera développé lors de la SAE « Création de site WEB » du S4.</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r>
              <a:rPr lang="fr-FR" sz="2400" u="sng" dirty="0"/>
              <a:t>Voici un exemple</a:t>
            </a:r>
          </a:p>
          <a:p>
            <a:pPr marL="0" indent="0" algn="just">
              <a:lnSpc>
                <a:spcPct val="90000"/>
              </a:lnSpc>
              <a:spcBef>
                <a:spcPts val="1800"/>
              </a:spcBef>
              <a:buClr>
                <a:srgbClr val="404040"/>
              </a:buClr>
              <a:buSzPct val="80000"/>
              <a:buNone/>
            </a:pPr>
            <a:r>
              <a:rPr lang="fr-FR" sz="2400" dirty="0"/>
              <a:t>https://www.yateo.com/etudes-de-cas/7-cafe-oz.html</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12417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Plan du cours</a:t>
            </a:r>
            <a:endParaRPr lang="en-US" sz="3200" b="1" dirty="0"/>
          </a:p>
        </p:txBody>
      </p:sp>
      <p:sp>
        <p:nvSpPr>
          <p:cNvPr id="3" name="Content Placeholder 2"/>
          <p:cNvSpPr>
            <a:spLocks noGrp="1"/>
          </p:cNvSpPr>
          <p:nvPr>
            <p:ph idx="1"/>
          </p:nvPr>
        </p:nvSpPr>
        <p:spPr>
          <a:xfrm>
            <a:off x="623313" y="1412776"/>
            <a:ext cx="10847792" cy="5230941"/>
          </a:xfrm>
        </p:spPr>
        <p:txBody>
          <a:bodyPr>
            <a:noAutofit/>
          </a:bodyPr>
          <a:lstStyle/>
          <a:p>
            <a:pPr algn="ctr">
              <a:buNone/>
            </a:pPr>
            <a:endParaRPr lang="fr-FR" sz="1000" u="sng" dirty="0">
              <a:solidFill>
                <a:schemeClr val="tx1"/>
              </a:solidFill>
            </a:endParaRPr>
          </a:p>
          <a:p>
            <a:pPr>
              <a:buNone/>
            </a:pPr>
            <a:r>
              <a:rPr lang="fr-FR" u="sng" dirty="0">
                <a:solidFill>
                  <a:schemeClr val="tx1"/>
                </a:solidFill>
              </a:rPr>
              <a:t>Introduction </a:t>
            </a:r>
          </a:p>
          <a:p>
            <a:pPr>
              <a:buNone/>
            </a:pPr>
            <a:endParaRPr lang="fr-FR" sz="1200" u="sng" dirty="0">
              <a:solidFill>
                <a:schemeClr val="tx1"/>
              </a:solidFill>
            </a:endParaRPr>
          </a:p>
          <a:p>
            <a:pPr>
              <a:buFont typeface="Wingdings" pitchFamily="2" charset="2"/>
              <a:buChar char="§"/>
            </a:pPr>
            <a:r>
              <a:rPr lang="fr-FR" dirty="0">
                <a:solidFill>
                  <a:schemeClr val="tx1"/>
                </a:solidFill>
              </a:rPr>
              <a:t>Qu’est-ce que la stratégie de marketing digital</a:t>
            </a:r>
          </a:p>
          <a:p>
            <a:pPr>
              <a:buNone/>
            </a:pPr>
            <a:endParaRPr lang="fr-FR" dirty="0"/>
          </a:p>
          <a:p>
            <a:pPr>
              <a:buNone/>
            </a:pPr>
            <a:r>
              <a:rPr lang="fr-FR" u="sng" dirty="0"/>
              <a:t>La construction de la stratégie marketing digital : le modèle</a:t>
            </a:r>
          </a:p>
          <a:p>
            <a:pPr>
              <a:buNone/>
            </a:pPr>
            <a:r>
              <a:rPr lang="fr-FR" u="sng" dirty="0"/>
              <a:t>PLEASE</a:t>
            </a:r>
          </a:p>
          <a:p>
            <a:pPr>
              <a:buNone/>
            </a:pPr>
            <a:endParaRPr lang="fr-FR" sz="1200" u="sng" dirty="0"/>
          </a:p>
          <a:p>
            <a:pPr>
              <a:buFont typeface="Wingdings" pitchFamily="2" charset="2"/>
              <a:buChar char="§"/>
            </a:pPr>
            <a:r>
              <a:rPr lang="fr-FR" dirty="0"/>
              <a:t>C’est ce modèle qui va structurer notre cours.</a:t>
            </a:r>
          </a:p>
          <a:p>
            <a:pPr>
              <a:buNone/>
            </a:pPr>
            <a:r>
              <a:rPr lang="fr-FR" dirty="0"/>
              <a:t>P / L / E / A / S /E</a:t>
            </a:r>
          </a:p>
          <a:p>
            <a:pPr>
              <a:buNone/>
            </a:pPr>
            <a:endParaRPr lang="fr-FR" dirty="0">
              <a:solidFill>
                <a:schemeClr val="tx1"/>
              </a:solidFill>
            </a:endParaRPr>
          </a:p>
          <a:p>
            <a:pPr algn="ctr">
              <a:buNone/>
            </a:pPr>
            <a:endParaRPr lang="fr-FR" u="sng" dirty="0">
              <a:solidFill>
                <a:schemeClr val="tx1"/>
              </a:solidFill>
            </a:endParaRPr>
          </a:p>
          <a:p>
            <a:pPr algn="ctr">
              <a:buNone/>
            </a:pPr>
            <a:endParaRPr lang="fr-FR" u="sng" dirty="0">
              <a:solidFill>
                <a:schemeClr val="tx1"/>
              </a:solidFill>
            </a:endParaRPr>
          </a:p>
          <a:p>
            <a:pPr algn="ctr">
              <a:buNone/>
            </a:pPr>
            <a:endParaRPr lang="fr-FR" u="sng" dirty="0">
              <a:solidFill>
                <a:schemeClr val="tx1"/>
              </a:solidFill>
            </a:endParaRPr>
          </a:p>
        </p:txBody>
      </p:sp>
      <p:pic>
        <p:nvPicPr>
          <p:cNvPr id="5" name="Image 4">
            <a:extLst>
              <a:ext uri="{FF2B5EF4-FFF2-40B4-BE49-F238E27FC236}">
                <a16:creationId xmlns:a16="http://schemas.microsoft.com/office/drawing/2014/main" id="{A7B4D6B9-766D-4FCE-A616-05CD1FE02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374" y="5013176"/>
            <a:ext cx="4143318" cy="1680780"/>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err="1"/>
              <a:t>Activate</a:t>
            </a:r>
            <a:r>
              <a:rPr lang="fr-FR" sz="3200" u="sng" dirty="0"/>
              <a:t> / </a:t>
            </a:r>
            <a:r>
              <a:rPr lang="fr-FR" sz="3200" u="sng" dirty="0" err="1"/>
              <a:t>Amplify</a:t>
            </a:r>
            <a:endParaRPr lang="en-US" sz="3200" b="1" dirty="0"/>
          </a:p>
        </p:txBody>
      </p:sp>
      <p:sp>
        <p:nvSpPr>
          <p:cNvPr id="6" name="Espace réservé du contenu 5"/>
          <p:cNvSpPr>
            <a:spLocks noGrp="1"/>
          </p:cNvSpPr>
          <p:nvPr>
            <p:ph idx="1"/>
          </p:nvPr>
        </p:nvSpPr>
        <p:spPr>
          <a:xfrm>
            <a:off x="694606" y="1412776"/>
            <a:ext cx="10971372" cy="5089752"/>
          </a:xfrm>
        </p:spPr>
        <p:txBody>
          <a:bodyPr>
            <a:noAutofit/>
          </a:bodyPr>
          <a:lstStyle/>
          <a:p>
            <a:pPr marL="0" indent="0">
              <a:lnSpc>
                <a:spcPct val="90000"/>
              </a:lnSpc>
              <a:spcBef>
                <a:spcPts val="1800"/>
              </a:spcBef>
              <a:buClr>
                <a:srgbClr val="404040"/>
              </a:buClr>
              <a:buSzPct val="80000"/>
              <a:buNone/>
            </a:pPr>
            <a:r>
              <a:rPr lang="fr-FR" sz="2400" u="sng" dirty="0"/>
              <a:t>Les leviers : </a:t>
            </a:r>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Font typeface="Wingdings" pitchFamily="2" charset="2"/>
              <a:buChar char="§"/>
            </a:pPr>
            <a:r>
              <a:rPr lang="fr-FR" sz="2400" dirty="0"/>
              <a:t> SEO</a:t>
            </a:r>
          </a:p>
          <a:p>
            <a:pPr marL="0" indent="0">
              <a:lnSpc>
                <a:spcPct val="90000"/>
              </a:lnSpc>
              <a:spcBef>
                <a:spcPts val="1800"/>
              </a:spcBef>
              <a:buClr>
                <a:srgbClr val="404040"/>
              </a:buClr>
              <a:buSzPct val="80000"/>
              <a:buFont typeface="Wingdings" pitchFamily="2" charset="2"/>
              <a:buChar char="§"/>
            </a:pPr>
            <a:r>
              <a:rPr lang="fr-FR" sz="2400" dirty="0"/>
              <a:t> SEA</a:t>
            </a:r>
          </a:p>
          <a:p>
            <a:pPr marL="0" indent="0">
              <a:lnSpc>
                <a:spcPct val="90000"/>
              </a:lnSpc>
              <a:spcBef>
                <a:spcPts val="1800"/>
              </a:spcBef>
              <a:buClr>
                <a:srgbClr val="404040"/>
              </a:buClr>
              <a:buSzPct val="80000"/>
              <a:buFont typeface="Wingdings" pitchFamily="2" charset="2"/>
              <a:buChar char="§"/>
            </a:pPr>
            <a:r>
              <a:rPr lang="fr-FR" sz="2400" dirty="0"/>
              <a:t>Publicité display et affiliation</a:t>
            </a:r>
          </a:p>
          <a:p>
            <a:pPr marL="0" indent="0">
              <a:lnSpc>
                <a:spcPct val="90000"/>
              </a:lnSpc>
              <a:spcBef>
                <a:spcPts val="1800"/>
              </a:spcBef>
              <a:buClr>
                <a:srgbClr val="404040"/>
              </a:buClr>
              <a:buSzPct val="80000"/>
              <a:buFont typeface="Wingdings" pitchFamily="2" charset="2"/>
              <a:buChar char="§"/>
            </a:pPr>
            <a:r>
              <a:rPr lang="fr-FR" sz="2400" dirty="0"/>
              <a:t> L’e-mailing</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dirty="0"/>
          </a:p>
          <a:p>
            <a:pPr marL="0" indent="0">
              <a:lnSpc>
                <a:spcPct val="90000"/>
              </a:lnSpc>
              <a:spcBef>
                <a:spcPts val="1800"/>
              </a:spcBef>
              <a:buClr>
                <a:srgbClr val="404040"/>
              </a:buClr>
              <a:buSzPct val="80000"/>
              <a:buFont typeface="Wingdings" pitchFamily="2" charset="2"/>
              <a:buChar char="§"/>
            </a:pPr>
            <a:endParaRPr lang="fr-FR" sz="2400" dirty="0"/>
          </a:p>
          <a:p>
            <a:pPr marL="0" indent="0">
              <a:lnSpc>
                <a:spcPct val="90000"/>
              </a:lnSpc>
              <a:spcBef>
                <a:spcPts val="1800"/>
              </a:spcBef>
              <a:buClr>
                <a:srgbClr val="404040"/>
              </a:buClr>
              <a:buSzPct val="80000"/>
              <a:buFont typeface="Wingdings" pitchFamily="2" charset="2"/>
              <a:buChar char="§"/>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descr="Comment-trouver-nouveaux-clients-grace-SEO-F.jpg"/>
          <p:cNvPicPr>
            <a:picLocks noChangeAspect="1"/>
          </p:cNvPicPr>
          <p:nvPr/>
        </p:nvPicPr>
        <p:blipFill>
          <a:blip r:embed="rId3" cstate="print"/>
          <a:stretch>
            <a:fillRect/>
          </a:stretch>
        </p:blipFill>
        <p:spPr>
          <a:xfrm>
            <a:off x="5879182" y="1916832"/>
            <a:ext cx="5688856" cy="3790847"/>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980728"/>
            <a:ext cx="10847792" cy="5662989"/>
          </a:xfrm>
        </p:spPr>
        <p:txBody>
          <a:bodyPr>
            <a:noAutofit/>
          </a:bodyPr>
          <a:lstStyle/>
          <a:p>
            <a:pPr algn="ctr">
              <a:buNone/>
            </a:pPr>
            <a:endParaRPr lang="fr-FR" u="sng" dirty="0">
              <a:solidFill>
                <a:schemeClr val="tx1"/>
              </a:solidFill>
            </a:endParaRPr>
          </a:p>
          <a:p>
            <a:pPr algn="just">
              <a:buFont typeface="Wingdings" pitchFamily="2" charset="2"/>
              <a:buChar char="§"/>
            </a:pPr>
            <a:r>
              <a:rPr lang="fr-FR" sz="2400" dirty="0"/>
              <a:t>Le SEO (</a:t>
            </a:r>
            <a:r>
              <a:rPr lang="fr-FR" sz="2400" dirty="0" err="1"/>
              <a:t>Search</a:t>
            </a:r>
            <a:r>
              <a:rPr lang="fr-FR" sz="2400" dirty="0"/>
              <a:t> </a:t>
            </a:r>
            <a:r>
              <a:rPr lang="fr-FR" sz="2400" dirty="0" err="1"/>
              <a:t>Engine</a:t>
            </a:r>
            <a:r>
              <a:rPr lang="fr-FR" sz="2400" dirty="0"/>
              <a:t> </a:t>
            </a:r>
            <a:r>
              <a:rPr lang="fr-FR" sz="2400" dirty="0" err="1"/>
              <a:t>Optimization</a:t>
            </a:r>
            <a:r>
              <a:rPr lang="fr-FR" sz="2400" dirty="0"/>
              <a:t>), également appelé le référencement naturel, est un ensemble de techniques visant à acquérir du trafic (des visiteurs) depuis les résultats "gratuits" ou "organiques" des moteurs de recherche. </a:t>
            </a:r>
          </a:p>
          <a:p>
            <a:pPr algn="just">
              <a:buNone/>
            </a:pPr>
            <a:endParaRPr lang="fr-FR" sz="2400" dirty="0"/>
          </a:p>
          <a:p>
            <a:pPr algn="just">
              <a:buFont typeface="Wingdings" pitchFamily="2" charset="2"/>
              <a:buChar char="§"/>
            </a:pPr>
            <a:r>
              <a:rPr lang="fr-FR" sz="2400" dirty="0"/>
              <a:t>Essentiel pour optimiser votre site pour qu'il remonte dans les résultats de recherche, pour obtenir plus de clients grâce au trafic sur votre site. </a:t>
            </a:r>
          </a:p>
          <a:p>
            <a:pPr>
              <a:buFont typeface="Wingdings" pitchFamily="2" charset="2"/>
              <a:buChar char="§"/>
            </a:pPr>
            <a:endParaRPr lang="fr-FR" sz="2400" dirty="0"/>
          </a:p>
          <a:p>
            <a:pPr>
              <a:buNone/>
            </a:pPr>
            <a:r>
              <a:rPr lang="fr-FR" sz="2400" dirty="0"/>
              <a:t>		  On parle de référencement naturel</a:t>
            </a:r>
          </a:p>
        </p:txBody>
      </p:sp>
      <p:sp>
        <p:nvSpPr>
          <p:cNvPr id="4" name="Flèche droite 3"/>
          <p:cNvSpPr/>
          <p:nvPr/>
        </p:nvSpPr>
        <p:spPr>
          <a:xfrm>
            <a:off x="838622" y="4653136"/>
            <a:ext cx="66666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fr-FR"/>
          </a:p>
        </p:txBody>
      </p:sp>
    </p:spTree>
    <p:extLst>
      <p:ext uri="{BB962C8B-B14F-4D97-AF65-F5344CB8AC3E}">
        <p14:creationId xmlns:p14="http://schemas.microsoft.com/office/powerpoint/2010/main" val="242575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310" y="836712"/>
            <a:ext cx="10847792" cy="5429288"/>
          </a:xfrm>
        </p:spPr>
        <p:txBody>
          <a:bodyPr>
            <a:noAutofit/>
          </a:bodyPr>
          <a:lstStyle/>
          <a:p>
            <a:pPr>
              <a:buNone/>
            </a:pPr>
            <a:r>
              <a:rPr lang="fr-FR" u="sng" dirty="0">
                <a:solidFill>
                  <a:schemeClr val="tx1"/>
                </a:solidFill>
              </a:rPr>
              <a:t>Intérêt du SEO</a:t>
            </a:r>
          </a:p>
          <a:p>
            <a:pPr>
              <a:buNone/>
            </a:pPr>
            <a:endParaRPr lang="fr-FR" u="sng" dirty="0"/>
          </a:p>
          <a:p>
            <a:pPr>
              <a:buNone/>
            </a:pPr>
            <a:endParaRPr lang="fr-FR" sz="800" u="sng" dirty="0"/>
          </a:p>
          <a:p>
            <a:pPr>
              <a:buFont typeface="Wingdings" pitchFamily="2" charset="2"/>
              <a:buChar char="§"/>
            </a:pPr>
            <a:r>
              <a:rPr lang="fr-FR" sz="2400" dirty="0"/>
              <a:t>Différence résultats payants / gratuits</a:t>
            </a:r>
          </a:p>
          <a:p>
            <a:pPr>
              <a:buNone/>
            </a:pPr>
            <a:r>
              <a:rPr lang="fr-FR" sz="2400" dirty="0"/>
              <a:t>	Tapons ensemble frigidaire sur notre téléphone portable (dans Google)</a:t>
            </a:r>
          </a:p>
          <a:p>
            <a:pPr>
              <a:buNone/>
            </a:pPr>
            <a:r>
              <a:rPr lang="fr-FR" sz="2400" dirty="0"/>
              <a:t>	Analyse du SERP (introduction aux « </a:t>
            </a:r>
            <a:r>
              <a:rPr lang="fr-FR" sz="2400" dirty="0" err="1"/>
              <a:t>snippets</a:t>
            </a:r>
            <a:r>
              <a:rPr lang="fr-FR" sz="2400" dirty="0"/>
              <a:t> »)</a:t>
            </a:r>
          </a:p>
          <a:p>
            <a:pPr>
              <a:buFont typeface="Wingdings" pitchFamily="2" charset="2"/>
              <a:buChar char="§"/>
            </a:pPr>
            <a:endParaRPr lang="fr-FR" sz="2400" dirty="0"/>
          </a:p>
          <a:p>
            <a:pPr>
              <a:buFont typeface="Wingdings" pitchFamily="2" charset="2"/>
              <a:buChar char="§"/>
            </a:pPr>
            <a:r>
              <a:rPr lang="fr-FR" sz="2400" dirty="0"/>
              <a:t>La différence entre acheter de l'espace publicitaire sur Google ou sur un moteur de recherche, et améliorer son SEO est fondamentale. </a:t>
            </a:r>
          </a:p>
          <a:p>
            <a:pPr>
              <a:buFont typeface="Wingdings" pitchFamily="2" charset="2"/>
              <a:buChar char="§"/>
            </a:pPr>
            <a:endParaRPr lang="fr-FR" sz="2400" dirty="0"/>
          </a:p>
          <a:p>
            <a:pPr>
              <a:buFont typeface="Wingdings" pitchFamily="2" charset="2"/>
              <a:buChar char="§"/>
            </a:pPr>
            <a:r>
              <a:rPr lang="fr-FR" sz="2400" dirty="0"/>
              <a:t>Lorsque vous achetez une publicité sur un moteur de recherche, vous payez à chaque clic. Il n'est pas rare d'avoir des prix entre 3 et 8 € le clic. Pour avoir 100 visiteurs par mois, il vous faudra donc payer entre 300 € et 800 € tous les mois.</a:t>
            </a:r>
          </a:p>
        </p:txBody>
      </p:sp>
    </p:spTree>
    <p:extLst>
      <p:ext uri="{BB962C8B-B14F-4D97-AF65-F5344CB8AC3E}">
        <p14:creationId xmlns:p14="http://schemas.microsoft.com/office/powerpoint/2010/main" val="242575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1052742"/>
            <a:ext cx="10847792" cy="5590975"/>
          </a:xfrm>
        </p:spPr>
        <p:txBody>
          <a:bodyPr>
            <a:noAutofit/>
          </a:bodyPr>
          <a:lstStyle/>
          <a:p>
            <a:pPr>
              <a:buNone/>
            </a:pPr>
            <a:r>
              <a:rPr lang="fr-FR" u="sng" dirty="0">
                <a:solidFill>
                  <a:schemeClr val="tx1"/>
                </a:solidFill>
              </a:rPr>
              <a:t>Intérêt du SEO</a:t>
            </a:r>
          </a:p>
          <a:p>
            <a:pPr>
              <a:buNone/>
            </a:pPr>
            <a:endParaRPr lang="fr-FR" u="sng" dirty="0"/>
          </a:p>
          <a:p>
            <a:pPr>
              <a:buNone/>
            </a:pPr>
            <a:endParaRPr lang="fr-FR" sz="800" u="sng" dirty="0"/>
          </a:p>
          <a:p>
            <a:r>
              <a:rPr lang="fr-FR" sz="2400" dirty="0"/>
              <a:t>En revanche, grâce à des efforts modérés et réguliers pour optimiser votre site et améliorer son référencement naturel (SEO), vous pourrez obtenir bien plus de visiteurs de manière gratuite.</a:t>
            </a:r>
          </a:p>
          <a:p>
            <a:endParaRPr lang="fr-FR" sz="2400" dirty="0"/>
          </a:p>
          <a:p>
            <a:r>
              <a:rPr lang="fr-FR" sz="2400" dirty="0"/>
              <a:t>De plus, même s'il est difficile d'avoir des chiffres exacts, les professionnels du SEO remarquent que les résultats payants n'obtiennent qu'entre 15 % et 20 % des clics. Cela signifie que</a:t>
            </a:r>
            <a:r>
              <a:rPr lang="fr-FR" sz="2400" b="1" dirty="0"/>
              <a:t> plus de 80 % des clics </a:t>
            </a:r>
            <a:r>
              <a:rPr lang="fr-FR" sz="2400" dirty="0"/>
              <a:t>concernent les résultats gratuits </a:t>
            </a:r>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809188"/>
          </a:xfrm>
        </p:spPr>
        <p:txBody>
          <a:bodyPr>
            <a:normAutofit/>
          </a:bodyPr>
          <a:lstStyle/>
          <a:p>
            <a:pPr algn="ctr"/>
            <a:r>
              <a:rPr lang="fr-FR" sz="3200" u="sng" dirty="0"/>
              <a:t>Le SEO</a:t>
            </a:r>
            <a:endParaRPr lang="en-US" sz="3200" b="1" dirty="0"/>
          </a:p>
        </p:txBody>
      </p:sp>
      <p:sp>
        <p:nvSpPr>
          <p:cNvPr id="3" name="Content Placeholder 2"/>
          <p:cNvSpPr>
            <a:spLocks noGrp="1"/>
          </p:cNvSpPr>
          <p:nvPr>
            <p:ph idx="1"/>
          </p:nvPr>
        </p:nvSpPr>
        <p:spPr>
          <a:xfrm>
            <a:off x="623313" y="1700812"/>
            <a:ext cx="10847792" cy="4942903"/>
          </a:xfrm>
        </p:spPr>
        <p:txBody>
          <a:bodyPr>
            <a:noAutofit/>
          </a:bodyPr>
          <a:lstStyle/>
          <a:p>
            <a:pPr>
              <a:buNone/>
            </a:pPr>
            <a:r>
              <a:rPr lang="fr-FR" u="sng" dirty="0">
                <a:solidFill>
                  <a:schemeClr val="tx1"/>
                </a:solidFill>
              </a:rPr>
              <a:t>Le f</a:t>
            </a:r>
            <a:r>
              <a:rPr lang="fr-FR" u="sng" dirty="0"/>
              <a:t>onctionnement de Google</a:t>
            </a:r>
          </a:p>
          <a:p>
            <a:pPr>
              <a:buNone/>
            </a:pPr>
            <a:endParaRPr lang="fr-FR" u="sng" dirty="0"/>
          </a:p>
          <a:p>
            <a:pPr>
              <a:buFont typeface="Wingdings" pitchFamily="2" charset="2"/>
              <a:buChar char="§"/>
            </a:pPr>
            <a:r>
              <a:rPr lang="fr-FR" sz="2400" dirty="0"/>
              <a:t>Google, c'est 91 % du marché des moteurs de recherche en France, plus de 3 milliards de recherches par jour !</a:t>
            </a:r>
          </a:p>
          <a:p>
            <a:pPr>
              <a:buFont typeface="Wingdings" pitchFamily="2" charset="2"/>
              <a:buChar char="§"/>
            </a:pPr>
            <a:endParaRPr lang="fr-FR" sz="2400" dirty="0"/>
          </a:p>
          <a:p>
            <a:pPr>
              <a:buFont typeface="Wingdings" pitchFamily="2" charset="2"/>
              <a:buChar char="§"/>
            </a:pPr>
            <a:r>
              <a:rPr lang="fr-FR" sz="2400" dirty="0"/>
              <a:t>Pour faire simple, le moteur de recherche Google est un robot, appelé aussi "spider" ou "crawler" en anglais, qui parcourt le web.</a:t>
            </a:r>
          </a:p>
          <a:p>
            <a:pPr>
              <a:buFont typeface="Wingdings" pitchFamily="2" charset="2"/>
              <a:buChar char="§"/>
            </a:pPr>
            <a:endParaRPr lang="fr-FR" sz="2400" dirty="0"/>
          </a:p>
          <a:p>
            <a:pPr>
              <a:buFont typeface="Wingdings" pitchFamily="2" charset="2"/>
              <a:buChar char="§"/>
            </a:pPr>
            <a:r>
              <a:rPr lang="fr-FR" sz="2400" dirty="0"/>
              <a:t>À chaque fois qu'il arrive sur une nouvelle page, il la lit puis l'enregistre grâce à un procédé appelé "</a:t>
            </a:r>
            <a:r>
              <a:rPr lang="fr-FR" sz="2400" b="1" dirty="0" err="1"/>
              <a:t>scraping</a:t>
            </a:r>
            <a:r>
              <a:rPr lang="fr-FR" sz="2400" dirty="0"/>
              <a:t>". Google extrait ainsi tout le texte d'un site web existant. On parle </a:t>
            </a:r>
            <a:r>
              <a:rPr lang="fr-FR" sz="2400" b="1" dirty="0"/>
              <a:t>d'indexation</a:t>
            </a:r>
            <a:r>
              <a:rPr lang="fr-FR" sz="2400" dirty="0"/>
              <a:t> d'une page web.</a:t>
            </a:r>
          </a:p>
          <a:p>
            <a:endParaRPr lang="fr-FR" sz="2400"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8" y="908721"/>
            <a:ext cx="11377264" cy="5734991"/>
          </a:xfrm>
        </p:spPr>
        <p:txBody>
          <a:bodyPr>
            <a:noAutofit/>
          </a:bodyPr>
          <a:lstStyle/>
          <a:p>
            <a:pPr>
              <a:buNone/>
            </a:pPr>
            <a:r>
              <a:rPr lang="fr-FR" u="sng" dirty="0">
                <a:solidFill>
                  <a:schemeClr val="tx1"/>
                </a:solidFill>
              </a:rPr>
              <a:t>Le f</a:t>
            </a:r>
            <a:r>
              <a:rPr lang="fr-FR" u="sng" dirty="0"/>
              <a:t>onctionnement de Google</a:t>
            </a:r>
          </a:p>
          <a:p>
            <a:pPr>
              <a:buNone/>
            </a:pPr>
            <a:endParaRPr lang="fr-FR" sz="800" u="sng" dirty="0"/>
          </a:p>
          <a:p>
            <a:pPr>
              <a:buNone/>
            </a:pPr>
            <a:endParaRPr lang="fr-FR" sz="2000" dirty="0"/>
          </a:p>
          <a:p>
            <a:pPr>
              <a:buNone/>
            </a:pPr>
            <a:endParaRPr lang="fr-FR" sz="2000" dirty="0"/>
          </a:p>
          <a:p>
            <a:pPr>
              <a:buNone/>
            </a:pPr>
            <a:endParaRPr lang="fr-FR" sz="2400" dirty="0"/>
          </a:p>
          <a:p>
            <a:pPr algn="just">
              <a:buNone/>
            </a:pPr>
            <a:r>
              <a:rPr lang="fr-FR" sz="2400" dirty="0"/>
              <a:t>Grâce à différents algorithmes, Google va classer les résultats de son moteur</a:t>
            </a:r>
          </a:p>
          <a:p>
            <a:pPr algn="just">
              <a:buNone/>
            </a:pPr>
            <a:r>
              <a:rPr lang="fr-FR" sz="2400" dirty="0"/>
              <a:t>de recherche en se basant sur trois grandes familles de critères :</a:t>
            </a:r>
          </a:p>
          <a:p>
            <a:pPr algn="just">
              <a:buNone/>
            </a:pPr>
            <a:endParaRPr lang="fr-FR" sz="2400" dirty="0"/>
          </a:p>
          <a:p>
            <a:pPr algn="just">
              <a:buNone/>
            </a:pPr>
            <a:r>
              <a:rPr lang="fr-FR" sz="2400" dirty="0"/>
              <a:t>	- L'</a:t>
            </a:r>
            <a:r>
              <a:rPr lang="fr-FR" sz="2400" b="1" dirty="0"/>
              <a:t>autorité</a:t>
            </a:r>
            <a:r>
              <a:rPr lang="fr-FR" sz="2400" dirty="0"/>
              <a:t> : est-ce que les gens parlent de vous sur Internet ?</a:t>
            </a:r>
          </a:p>
          <a:p>
            <a:pPr algn="just">
              <a:buNone/>
            </a:pPr>
            <a:endParaRPr lang="fr-FR" sz="2400" dirty="0"/>
          </a:p>
          <a:p>
            <a:pPr algn="just">
              <a:buNone/>
            </a:pPr>
            <a:r>
              <a:rPr lang="fr-FR" sz="2400" dirty="0"/>
              <a:t>	- La </a:t>
            </a:r>
            <a:r>
              <a:rPr lang="fr-FR" sz="2400" b="1" dirty="0"/>
              <a:t>cohérence</a:t>
            </a:r>
            <a:r>
              <a:rPr lang="fr-FR" sz="2400" dirty="0"/>
              <a:t> de votre contenu : votre contenu est-il cohérent avec ce que l'utilisateur recherche, et est-il de bonne qualité ?</a:t>
            </a:r>
          </a:p>
          <a:p>
            <a:pPr algn="just">
              <a:buNone/>
            </a:pPr>
            <a:endParaRPr lang="fr-FR" sz="2400" dirty="0"/>
          </a:p>
          <a:p>
            <a:pPr algn="just">
              <a:buNone/>
            </a:pPr>
            <a:r>
              <a:rPr lang="fr-FR" sz="2400" dirty="0"/>
              <a:t>	- L'</a:t>
            </a:r>
            <a:r>
              <a:rPr lang="fr-FR" sz="2400" b="1" dirty="0"/>
              <a:t>optimisation technique</a:t>
            </a:r>
            <a:r>
              <a:rPr lang="fr-FR" sz="2400" dirty="0"/>
              <a:t> : votre site est-il suffisamment ergonomique et rapide ?</a:t>
            </a:r>
          </a:p>
          <a:p>
            <a:pPr>
              <a:buNone/>
            </a:pPr>
            <a:endParaRPr lang="fr-FR" dirty="0"/>
          </a:p>
        </p:txBody>
      </p:sp>
      <p:pic>
        <p:nvPicPr>
          <p:cNvPr id="5" name="Image 4" descr="maxresdefault.jpg"/>
          <p:cNvPicPr>
            <a:picLocks noChangeAspect="1"/>
          </p:cNvPicPr>
          <p:nvPr/>
        </p:nvPicPr>
        <p:blipFill>
          <a:blip r:embed="rId3" cstate="print"/>
          <a:stretch>
            <a:fillRect/>
          </a:stretch>
        </p:blipFill>
        <p:spPr>
          <a:xfrm>
            <a:off x="8039422" y="836712"/>
            <a:ext cx="3295915" cy="1853952"/>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8" y="548681"/>
            <a:ext cx="11737304" cy="6095032"/>
          </a:xfrm>
        </p:spPr>
        <p:txBody>
          <a:bodyPr>
            <a:noAutofit/>
          </a:bodyPr>
          <a:lstStyle/>
          <a:p>
            <a:pPr>
              <a:buNone/>
            </a:pPr>
            <a:r>
              <a:rPr lang="fr-FR" u="sng" dirty="0">
                <a:solidFill>
                  <a:schemeClr val="tx1"/>
                </a:solidFill>
              </a:rPr>
              <a:t>Le f</a:t>
            </a:r>
            <a:r>
              <a:rPr lang="fr-FR" u="sng" dirty="0"/>
              <a:t>onctionnement de Google</a:t>
            </a:r>
          </a:p>
          <a:p>
            <a:pPr>
              <a:buNone/>
            </a:pPr>
            <a:endParaRPr lang="fr-FR" sz="800" u="sng" dirty="0"/>
          </a:p>
          <a:p>
            <a:pPr>
              <a:buNone/>
            </a:pPr>
            <a:endParaRPr lang="fr-FR" sz="2000" dirty="0"/>
          </a:p>
          <a:p>
            <a:pPr>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sz="2400" dirty="0"/>
          </a:p>
          <a:p>
            <a:pPr>
              <a:buNone/>
            </a:pPr>
            <a:r>
              <a:rPr lang="fr-FR" sz="2400" dirty="0"/>
              <a:t>C’est bien pour cela que Google réalise régulièrement des mises à jour.</a:t>
            </a:r>
          </a:p>
          <a:p>
            <a:pPr algn="ctr">
              <a:buNone/>
            </a:pPr>
            <a:endParaRPr lang="fr-FR" sz="2400" dirty="0"/>
          </a:p>
          <a:p>
            <a:pPr algn="ctr">
              <a:buNone/>
            </a:pPr>
            <a:endParaRPr lang="fr-FR" sz="2400" dirty="0"/>
          </a:p>
          <a:p>
            <a:pPr algn="ctr">
              <a:buNone/>
            </a:pPr>
            <a:r>
              <a:rPr lang="fr-FR" sz="2400" dirty="0"/>
              <a:t>			Un moment qui fait frissonner les spécialistes du SEO : le moment du 	         CORE UPDATE de Google (le dernier update majeur date de Août 2024)</a:t>
            </a:r>
          </a:p>
        </p:txBody>
      </p:sp>
      <p:pic>
        <p:nvPicPr>
          <p:cNvPr id="4" name="Image 3">
            <a:extLst>
              <a:ext uri="{FF2B5EF4-FFF2-40B4-BE49-F238E27FC236}">
                <a16:creationId xmlns:a16="http://schemas.microsoft.com/office/drawing/2014/main" id="{108B9866-63B8-4402-8E69-515F36F47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132" y="1268760"/>
            <a:ext cx="3960440" cy="2741253"/>
          </a:xfrm>
          <a:prstGeom prst="rect">
            <a:avLst/>
          </a:prstGeom>
        </p:spPr>
      </p:pic>
      <p:pic>
        <p:nvPicPr>
          <p:cNvPr id="6" name="Image 5">
            <a:extLst>
              <a:ext uri="{FF2B5EF4-FFF2-40B4-BE49-F238E27FC236}">
                <a16:creationId xmlns:a16="http://schemas.microsoft.com/office/drawing/2014/main" id="{F366B6B7-4D8A-4937-9B07-02A8B8C87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79" y="5373216"/>
            <a:ext cx="1728192" cy="1107027"/>
          </a:xfrm>
          <a:prstGeom prst="rect">
            <a:avLst/>
          </a:prstGeom>
        </p:spPr>
      </p:pic>
      <p:pic>
        <p:nvPicPr>
          <p:cNvPr id="5" name="Image 4">
            <a:extLst>
              <a:ext uri="{FF2B5EF4-FFF2-40B4-BE49-F238E27FC236}">
                <a16:creationId xmlns:a16="http://schemas.microsoft.com/office/drawing/2014/main" id="{93D098FE-2691-415A-8CAA-BE37D90E89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1550" y="908720"/>
            <a:ext cx="2391112" cy="2988890"/>
          </a:xfrm>
          <a:prstGeom prst="rect">
            <a:avLst/>
          </a:prstGeom>
        </p:spPr>
      </p:pic>
    </p:spTree>
    <p:extLst>
      <p:ext uri="{BB962C8B-B14F-4D97-AF65-F5344CB8AC3E}">
        <p14:creationId xmlns:p14="http://schemas.microsoft.com/office/powerpoint/2010/main" val="540100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Cas d’application</a:t>
            </a:r>
            <a:endParaRPr lang="en-US" sz="3200" b="1" dirty="0"/>
          </a:p>
        </p:txBody>
      </p:sp>
      <p:sp>
        <p:nvSpPr>
          <p:cNvPr id="3" name="Content Placeholder 2"/>
          <p:cNvSpPr>
            <a:spLocks noGrp="1"/>
          </p:cNvSpPr>
          <p:nvPr>
            <p:ph idx="1"/>
          </p:nvPr>
        </p:nvSpPr>
        <p:spPr>
          <a:xfrm>
            <a:off x="623313" y="1124744"/>
            <a:ext cx="10847792" cy="5518973"/>
          </a:xfrm>
        </p:spPr>
        <p:txBody>
          <a:bodyPr>
            <a:noAutofit/>
          </a:bodyPr>
          <a:lstStyle/>
          <a:p>
            <a:pPr>
              <a:buNone/>
            </a:pPr>
            <a:endParaRPr lang="fr-FR" sz="800" u="sng" dirty="0"/>
          </a:p>
          <a:p>
            <a:pPr>
              <a:buNone/>
            </a:pPr>
            <a:r>
              <a:rPr lang="fr-FR" u="sng" dirty="0"/>
              <a:t>Les algorithmes de Google</a:t>
            </a:r>
          </a:p>
          <a:p>
            <a:pPr algn="ctr">
              <a:buNone/>
            </a:pPr>
            <a:endParaRPr lang="fr-FR" sz="1800" dirty="0"/>
          </a:p>
          <a:p>
            <a:pPr algn="ctr">
              <a:buNone/>
            </a:pPr>
            <a:r>
              <a:rPr lang="fr-FR" sz="2400" dirty="0"/>
              <a:t>Travail individuel : identifiez sur internet au moins 4 algorithmes de Google</a:t>
            </a:r>
          </a:p>
          <a:p>
            <a:pPr algn="ctr">
              <a:buNone/>
            </a:pPr>
            <a:r>
              <a:rPr lang="fr-FR" sz="2400" dirty="0"/>
              <a:t>relatifs au SEO. </a:t>
            </a:r>
          </a:p>
          <a:p>
            <a:pPr algn="ctr">
              <a:buNone/>
            </a:pPr>
            <a:endParaRPr lang="fr-FR" sz="1200" dirty="0"/>
          </a:p>
          <a:p>
            <a:pPr algn="ctr">
              <a:buNone/>
            </a:pPr>
            <a:r>
              <a:rPr lang="fr-FR" sz="2400" b="1" u="sng" dirty="0">
                <a:highlight>
                  <a:srgbClr val="FFFF00"/>
                </a:highlight>
              </a:rPr>
              <a:t>Au moins</a:t>
            </a:r>
            <a:r>
              <a:rPr lang="fr-FR" sz="2400" b="1" dirty="0">
                <a:highlight>
                  <a:srgbClr val="FFFF00"/>
                </a:highlight>
              </a:rPr>
              <a:t> </a:t>
            </a:r>
            <a:r>
              <a:rPr lang="fr-FR" sz="2400" dirty="0"/>
              <a:t>:</a:t>
            </a:r>
          </a:p>
          <a:p>
            <a:pPr algn="ctr">
              <a:buNone/>
            </a:pPr>
            <a:r>
              <a:rPr lang="fr-FR" sz="2400" dirty="0"/>
              <a:t>- 1 update important du dernier </a:t>
            </a:r>
            <a:r>
              <a:rPr lang="fr-FR" sz="2400" dirty="0" err="1"/>
              <a:t>Core</a:t>
            </a:r>
            <a:r>
              <a:rPr lang="fr-FR" sz="2400" dirty="0"/>
              <a:t> Update (Août 2024)</a:t>
            </a:r>
          </a:p>
          <a:p>
            <a:pPr algn="ctr">
              <a:buNone/>
            </a:pPr>
            <a:r>
              <a:rPr lang="fr-FR" sz="2400" dirty="0"/>
              <a:t>- 2 algo qui vous semblent intéressants </a:t>
            </a:r>
          </a:p>
          <a:p>
            <a:pPr algn="ctr">
              <a:buNone/>
            </a:pPr>
            <a:r>
              <a:rPr lang="fr-FR" sz="2400" dirty="0"/>
              <a:t>- 1 algo qui a marqué l’histoire du SEO</a:t>
            </a:r>
          </a:p>
          <a:p>
            <a:pPr algn="ctr">
              <a:buNone/>
            </a:pPr>
            <a:endParaRPr lang="fr-FR" sz="2400" dirty="0"/>
          </a:p>
          <a:p>
            <a:pPr algn="ctr">
              <a:buNone/>
            </a:pPr>
            <a:r>
              <a:rPr lang="fr-FR" sz="2400" b="1" u="sng" dirty="0"/>
              <a:t>Préparez une présentation orale succincte</a:t>
            </a:r>
            <a:r>
              <a:rPr lang="fr-FR" sz="2400" dirty="0"/>
              <a:t>.</a:t>
            </a:r>
          </a:p>
          <a:p>
            <a:pPr algn="ctr">
              <a:buNone/>
            </a:pPr>
            <a:endParaRPr lang="fr-FR" sz="2400" dirty="0"/>
          </a:p>
          <a:p>
            <a:pPr algn="ctr">
              <a:buNone/>
            </a:pPr>
            <a:r>
              <a:rPr lang="fr-FR" sz="2400" dirty="0"/>
              <a:t>Un exemple de ressource : https://www.sitew.com/Comment-optimiser-son-referencement/maj-algorithmes-google#Google_Panda</a:t>
            </a:r>
          </a:p>
        </p:txBody>
      </p:sp>
    </p:spTree>
    <p:extLst>
      <p:ext uri="{BB962C8B-B14F-4D97-AF65-F5344CB8AC3E}">
        <p14:creationId xmlns:p14="http://schemas.microsoft.com/office/powerpoint/2010/main" val="242575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692702"/>
            <a:ext cx="10847792" cy="5951015"/>
          </a:xfrm>
        </p:spPr>
        <p:txBody>
          <a:bodyPr>
            <a:noAutofit/>
          </a:bodyPr>
          <a:lstStyle/>
          <a:p>
            <a:pPr>
              <a:buNone/>
            </a:pPr>
            <a:endParaRPr lang="fr-FR" sz="800" u="sng" dirty="0"/>
          </a:p>
          <a:p>
            <a:pPr>
              <a:buNone/>
            </a:pPr>
            <a:endParaRPr lang="fr-FR" dirty="0"/>
          </a:p>
        </p:txBody>
      </p:sp>
      <p:pic>
        <p:nvPicPr>
          <p:cNvPr id="5" name="Image 4" descr="SEO-infographie-2016-object23.jpg"/>
          <p:cNvPicPr>
            <a:picLocks noChangeAspect="1"/>
          </p:cNvPicPr>
          <p:nvPr/>
        </p:nvPicPr>
        <p:blipFill>
          <a:blip r:embed="rId3" cstate="print"/>
          <a:stretch>
            <a:fillRect/>
          </a:stretch>
        </p:blipFill>
        <p:spPr>
          <a:xfrm>
            <a:off x="1918742" y="980728"/>
            <a:ext cx="8543875" cy="5553244"/>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SEO</a:t>
            </a:r>
            <a:endParaRPr lang="en-US" sz="3200" b="1" dirty="0"/>
          </a:p>
        </p:txBody>
      </p:sp>
      <p:sp>
        <p:nvSpPr>
          <p:cNvPr id="3" name="Content Placeholder 2"/>
          <p:cNvSpPr>
            <a:spLocks noGrp="1"/>
          </p:cNvSpPr>
          <p:nvPr>
            <p:ph idx="1"/>
          </p:nvPr>
        </p:nvSpPr>
        <p:spPr>
          <a:xfrm>
            <a:off x="623313" y="1214423"/>
            <a:ext cx="10847792" cy="5429288"/>
          </a:xfrm>
        </p:spPr>
        <p:txBody>
          <a:bodyPr>
            <a:noAutofit/>
          </a:bodyPr>
          <a:lstStyle/>
          <a:p>
            <a:pPr>
              <a:buNone/>
            </a:pPr>
            <a:endParaRPr lang="fr-FR" sz="800" u="sng" dirty="0"/>
          </a:p>
          <a:p>
            <a:pPr>
              <a:buNone/>
            </a:pPr>
            <a:endParaRPr lang="fr-FR" u="sng" dirty="0"/>
          </a:p>
          <a:p>
            <a:pPr>
              <a:buNone/>
            </a:pPr>
            <a:r>
              <a:rPr lang="fr-FR" sz="2400" u="sng" dirty="0"/>
              <a:t>Quelles sont les différences entre le SEO On-Page et SEO Off-Page?</a:t>
            </a:r>
          </a:p>
          <a:p>
            <a:pPr>
              <a:buNone/>
            </a:pPr>
            <a:endParaRPr lang="fr-FR" sz="2400" u="sng" dirty="0"/>
          </a:p>
          <a:p>
            <a:pPr algn="ctr">
              <a:buNone/>
            </a:pPr>
            <a:endParaRPr lang="fr-FR" sz="2400" dirty="0"/>
          </a:p>
          <a:p>
            <a:pPr>
              <a:buNone/>
            </a:pPr>
            <a:r>
              <a:rPr lang="fr-FR" sz="2400" dirty="0"/>
              <a:t>Travail individuel</a:t>
            </a:r>
          </a:p>
          <a:p>
            <a:pPr>
              <a:buNone/>
            </a:pPr>
            <a:r>
              <a:rPr lang="fr-FR" sz="2400" dirty="0"/>
              <a:t>Réalisez une recherche sur le net et présentez les différences entre le SEO On</a:t>
            </a:r>
          </a:p>
          <a:p>
            <a:pPr>
              <a:buNone/>
            </a:pPr>
            <a:r>
              <a:rPr lang="fr-FR" sz="2400" dirty="0"/>
              <a:t>Page et Off-page.</a:t>
            </a:r>
          </a:p>
          <a:p>
            <a:pPr>
              <a:buNone/>
            </a:pPr>
            <a:endParaRPr lang="fr-FR" sz="2400" dirty="0"/>
          </a:p>
          <a:p>
            <a:pPr>
              <a:buNone/>
            </a:pPr>
            <a:r>
              <a:rPr lang="fr-FR" sz="2400" dirty="0"/>
              <a:t>Présentation orale individuelle</a:t>
            </a:r>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590" y="1124744"/>
            <a:ext cx="10971372" cy="1066800"/>
          </a:xfrm>
        </p:spPr>
        <p:txBody>
          <a:bodyPr>
            <a:normAutofit fontScale="90000"/>
          </a:bodyPr>
          <a:lstStyle/>
          <a:p>
            <a:pPr algn="ctr"/>
            <a:r>
              <a:rPr lang="fr-FR" sz="3600" u="sng" dirty="0"/>
              <a:t>Présentation de la ressource / objectif et compétences</a:t>
            </a:r>
            <a:br>
              <a:rPr lang="fr-FR" sz="3600" u="sng" dirty="0"/>
            </a:br>
            <a:br>
              <a:rPr lang="fr-FR" u="sng" dirty="0"/>
            </a:br>
            <a:endParaRPr lang="fr-FR" dirty="0"/>
          </a:p>
        </p:txBody>
      </p:sp>
      <p:sp>
        <p:nvSpPr>
          <p:cNvPr id="3" name="Espace réservé du contenu 2"/>
          <p:cNvSpPr>
            <a:spLocks noGrp="1"/>
          </p:cNvSpPr>
          <p:nvPr>
            <p:ph idx="1"/>
          </p:nvPr>
        </p:nvSpPr>
        <p:spPr>
          <a:xfrm>
            <a:off x="587063" y="1412776"/>
            <a:ext cx="11346709" cy="5445224"/>
          </a:xfrm>
        </p:spPr>
        <p:txBody>
          <a:bodyPr>
            <a:noAutofit/>
          </a:bodyPr>
          <a:lstStyle/>
          <a:p>
            <a:pPr>
              <a:buNone/>
            </a:pPr>
            <a:endParaRPr lang="fr-FR" sz="2000" dirty="0"/>
          </a:p>
          <a:p>
            <a:pPr algn="just">
              <a:buNone/>
            </a:pPr>
            <a:endParaRPr lang="fr-FR" sz="2400" dirty="0"/>
          </a:p>
          <a:p>
            <a:pPr>
              <a:buNone/>
            </a:pPr>
            <a:r>
              <a:rPr lang="fr-FR" sz="2400" u="sng" dirty="0"/>
              <a:t>Evaluations:</a:t>
            </a:r>
          </a:p>
          <a:p>
            <a:pPr>
              <a:buNone/>
            </a:pPr>
            <a:endParaRPr lang="fr-FR" sz="2400" u="sng" dirty="0"/>
          </a:p>
          <a:p>
            <a:pPr>
              <a:buFont typeface="Wingdings" pitchFamily="2" charset="2"/>
              <a:buChar char="§"/>
            </a:pPr>
            <a:r>
              <a:rPr lang="fr-FR" sz="2400" dirty="0"/>
              <a:t>Travaux de TD (coefficient 0,55)</a:t>
            </a:r>
          </a:p>
          <a:p>
            <a:pPr marL="109728" indent="0">
              <a:buNone/>
            </a:pPr>
            <a:endParaRPr lang="fr-FR" sz="2400" dirty="0"/>
          </a:p>
          <a:p>
            <a:pPr>
              <a:buFont typeface="Wingdings" pitchFamily="2" charset="2"/>
              <a:buChar char="§"/>
            </a:pPr>
            <a:r>
              <a:rPr lang="fr-FR" sz="2400" dirty="0"/>
              <a:t>QCM examen final (coefficient 0,45)</a:t>
            </a:r>
          </a:p>
          <a:p>
            <a:pPr>
              <a:buNone/>
            </a:pPr>
            <a:endParaRPr lang="fr-FR"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SEO</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800" u="sng" dirty="0"/>
          </a:p>
          <a:p>
            <a:pPr>
              <a:buNone/>
            </a:pPr>
            <a:r>
              <a:rPr lang="fr-FR" sz="2400" u="sng" dirty="0"/>
              <a:t>Mise en place d’une </a:t>
            </a:r>
            <a:r>
              <a:rPr lang="fr-FR" sz="2400" u="sng" dirty="0" err="1"/>
              <a:t>roadmap</a:t>
            </a:r>
            <a:endParaRPr lang="fr-FR" sz="2400" u="sng" dirty="0"/>
          </a:p>
          <a:p>
            <a:pPr>
              <a:buNone/>
            </a:pPr>
            <a:endParaRPr lang="fr-FR" sz="1200" u="sng" dirty="0"/>
          </a:p>
          <a:p>
            <a:pPr>
              <a:buNone/>
            </a:pPr>
            <a:r>
              <a:rPr lang="fr-FR" sz="2400" dirty="0"/>
              <a:t>https://openclassrooms.com/fr/courses/5561431-augmentez-votre-trafic-grace-au-referencement-naturel-seo/5578337-construisez-votre-roadmap</a:t>
            </a:r>
          </a:p>
          <a:p>
            <a:pPr>
              <a:buNone/>
            </a:pPr>
            <a:endParaRPr lang="fr-FR" sz="2400" dirty="0"/>
          </a:p>
          <a:p>
            <a:pPr>
              <a:buNone/>
            </a:pPr>
            <a:r>
              <a:rPr lang="fr-FR" sz="2400" dirty="0"/>
              <a:t>1/ Effectuez un audit et déterminez les ressources nécessaires</a:t>
            </a:r>
          </a:p>
          <a:p>
            <a:pPr>
              <a:buNone/>
            </a:pPr>
            <a:r>
              <a:rPr lang="fr-FR" sz="2400" dirty="0"/>
              <a:t>2/ Mettre en place le </a:t>
            </a:r>
            <a:r>
              <a:rPr lang="fr-FR" sz="2400" dirty="0" err="1"/>
              <a:t>tracking</a:t>
            </a:r>
            <a:endParaRPr lang="fr-FR" sz="2400" dirty="0"/>
          </a:p>
          <a:p>
            <a:pPr>
              <a:buNone/>
            </a:pPr>
            <a:r>
              <a:rPr lang="fr-FR" sz="2400" dirty="0"/>
              <a:t>3/ Recherchez les bons mots clés</a:t>
            </a:r>
          </a:p>
          <a:p>
            <a:pPr>
              <a:buNone/>
            </a:pPr>
            <a:r>
              <a:rPr lang="fr-FR" sz="2400" dirty="0"/>
              <a:t>4/ Optimisez votre site et le contenu en prenant en compte la guideline SEO </a:t>
            </a:r>
          </a:p>
          <a:p>
            <a:pPr>
              <a:buNone/>
            </a:pPr>
            <a:r>
              <a:rPr lang="fr-FR" sz="2400" dirty="0">
                <a:solidFill>
                  <a:srgbClr val="0070C0"/>
                </a:solidFill>
              </a:rPr>
              <a:t>https://youtu.be/i9nFP93cBuw</a:t>
            </a:r>
          </a:p>
          <a:p>
            <a:pPr>
              <a:buNone/>
            </a:pPr>
            <a:r>
              <a:rPr lang="fr-FR" sz="2400" dirty="0"/>
              <a:t>5/ Définissez une stratégie de net-</a:t>
            </a:r>
            <a:r>
              <a:rPr lang="fr-FR" sz="2400" dirty="0" err="1"/>
              <a:t>linking</a:t>
            </a:r>
            <a:endParaRPr lang="fr-FR" sz="2400" dirty="0"/>
          </a:p>
          <a:p>
            <a:pPr>
              <a:buNone/>
            </a:pPr>
            <a:r>
              <a:rPr lang="fr-FR" sz="2400" dirty="0">
                <a:solidFill>
                  <a:srgbClr val="0070C0"/>
                </a:solidFill>
              </a:rPr>
              <a:t>https://youtu.be/KZue7lDeoXk</a:t>
            </a:r>
          </a:p>
          <a:p>
            <a:pPr>
              <a:buNone/>
            </a:pPr>
            <a:r>
              <a:rPr lang="fr-FR" sz="2400" dirty="0"/>
              <a:t>6/ Evaluez et surveillez l'évolution de vos actions SEO</a:t>
            </a:r>
          </a:p>
          <a:p>
            <a:pPr>
              <a:buNone/>
            </a:pPr>
            <a:endParaRPr lang="fr-FR" dirty="0"/>
          </a:p>
          <a:p>
            <a:pPr>
              <a:buNone/>
            </a:pPr>
            <a:endParaRPr lang="fr-FR"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38971"/>
            <a:ext cx="10571446" cy="737751"/>
          </a:xfrm>
        </p:spPr>
        <p:txBody>
          <a:bodyPr>
            <a:normAutofit/>
          </a:bodyPr>
          <a:lstStyle/>
          <a:p>
            <a:pPr algn="ctr"/>
            <a:r>
              <a:rPr lang="fr-FR" sz="3200" u="sng" dirty="0"/>
              <a:t>Le SEO</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800" u="sng" dirty="0"/>
          </a:p>
          <a:p>
            <a:pPr>
              <a:buNone/>
            </a:pPr>
            <a:endParaRPr lang="fr-FR" sz="1200" u="sng" dirty="0"/>
          </a:p>
          <a:p>
            <a:pPr>
              <a:buNone/>
            </a:pPr>
            <a:endParaRPr lang="fr-FR" dirty="0"/>
          </a:p>
          <a:p>
            <a:pPr>
              <a:buNone/>
            </a:pPr>
            <a:endParaRPr lang="fr-FR" dirty="0"/>
          </a:p>
          <a:p>
            <a:pPr>
              <a:buNone/>
            </a:pPr>
            <a:endParaRPr lang="fr-FR" dirty="0"/>
          </a:p>
          <a:p>
            <a:pPr>
              <a:buNone/>
            </a:pPr>
            <a:endParaRPr lang="fr-FR" dirty="0"/>
          </a:p>
        </p:txBody>
      </p:sp>
      <p:pic>
        <p:nvPicPr>
          <p:cNvPr id="5" name="Image 4">
            <a:extLst>
              <a:ext uri="{FF2B5EF4-FFF2-40B4-BE49-F238E27FC236}">
                <a16:creationId xmlns:a16="http://schemas.microsoft.com/office/drawing/2014/main" id="{1078FFB9-B7C2-4333-A8E1-1498886AC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246" y="1071385"/>
            <a:ext cx="7725655" cy="5597975"/>
          </a:xfrm>
          <a:prstGeom prst="rect">
            <a:avLst/>
          </a:prstGeom>
        </p:spPr>
      </p:pic>
      <p:sp>
        <p:nvSpPr>
          <p:cNvPr id="6" name="Rectangle 5">
            <a:extLst>
              <a:ext uri="{FF2B5EF4-FFF2-40B4-BE49-F238E27FC236}">
                <a16:creationId xmlns:a16="http://schemas.microsoft.com/office/drawing/2014/main" id="{66D40116-2EA9-4095-88F9-541D68E9D1A9}"/>
              </a:ext>
            </a:extLst>
          </p:cNvPr>
          <p:cNvSpPr/>
          <p:nvPr/>
        </p:nvSpPr>
        <p:spPr>
          <a:xfrm>
            <a:off x="406574" y="908720"/>
            <a:ext cx="1440160" cy="576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 répètera quand même que l'achat de liens est interdit par Google ✋🏼</a:t>
            </a:r>
          </a:p>
        </p:txBody>
      </p:sp>
    </p:spTree>
    <p:extLst>
      <p:ext uri="{BB962C8B-B14F-4D97-AF65-F5344CB8AC3E}">
        <p14:creationId xmlns:p14="http://schemas.microsoft.com/office/powerpoint/2010/main" val="314348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SEO</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800" u="sng" dirty="0"/>
          </a:p>
          <a:p>
            <a:pPr>
              <a:buNone/>
            </a:pPr>
            <a:r>
              <a:rPr lang="fr-FR" sz="2400" u="sng" dirty="0"/>
              <a:t>Optimisation du SEO</a:t>
            </a:r>
          </a:p>
          <a:p>
            <a:pPr>
              <a:buNone/>
            </a:pPr>
            <a:endParaRPr lang="fr-FR" sz="2400" u="sng" dirty="0"/>
          </a:p>
          <a:p>
            <a:pPr algn="ctr">
              <a:buNone/>
            </a:pPr>
            <a:r>
              <a:rPr lang="fr-FR" sz="2400" dirty="0"/>
              <a:t>KPI privilégiés : TOP Rank dans le SERP / Nombre de visiteurs uniques / Taux de rebond / % de source de trafic à partir des moteurs de recherche</a:t>
            </a:r>
          </a:p>
          <a:p>
            <a:pPr>
              <a:buNone/>
            </a:pPr>
            <a:endParaRPr lang="fr-FR" sz="2400" u="sng" dirty="0"/>
          </a:p>
          <a:p>
            <a:pPr>
              <a:buNone/>
            </a:pPr>
            <a:endParaRPr lang="fr-FR" sz="2400" u="sng" dirty="0"/>
          </a:p>
          <a:p>
            <a:pPr>
              <a:buNone/>
            </a:pPr>
            <a:r>
              <a:rPr lang="fr-FR" sz="2400" dirty="0">
                <a:hlinkClick r:id="rId3"/>
              </a:rPr>
              <a:t>https://www.yateo.com/etudes-de-cas/21-bnp-paribas.html</a:t>
            </a:r>
            <a:endParaRPr lang="fr-FR" sz="2400" dirty="0"/>
          </a:p>
          <a:p>
            <a:pPr>
              <a:buNone/>
            </a:pPr>
            <a:endParaRPr lang="fr-FR" sz="2400" dirty="0"/>
          </a:p>
          <a:p>
            <a:pPr>
              <a:buNone/>
            </a:pPr>
            <a:endParaRPr lang="fr-FR" sz="2400" dirty="0"/>
          </a:p>
          <a:p>
            <a:pPr algn="ctr">
              <a:buNone/>
            </a:pPr>
            <a:r>
              <a:rPr lang="fr-FR" sz="2400" u="sng" dirty="0"/>
              <a:t>Une réelle approche approfondie du SEO aura lieu au S5</a:t>
            </a:r>
          </a:p>
          <a:p>
            <a:pPr algn="ctr">
              <a:buNone/>
            </a:pPr>
            <a:endParaRPr lang="fr-FR" sz="2400" u="sng" dirty="0"/>
          </a:p>
          <a:p>
            <a:pPr>
              <a:buNone/>
            </a:pPr>
            <a:endParaRPr lang="fr-FR"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Lien entre le content marketing et le SEO</a:t>
            </a:r>
            <a:endParaRPr lang="en-US" sz="3200" b="1" dirty="0"/>
          </a:p>
        </p:txBody>
      </p:sp>
      <p:sp>
        <p:nvSpPr>
          <p:cNvPr id="6" name="Espace réservé du contenu 5"/>
          <p:cNvSpPr>
            <a:spLocks noGrp="1"/>
          </p:cNvSpPr>
          <p:nvPr>
            <p:ph idx="1"/>
          </p:nvPr>
        </p:nvSpPr>
        <p:spPr>
          <a:xfrm>
            <a:off x="609521" y="1556792"/>
            <a:ext cx="5557693" cy="2376264"/>
          </a:xfrm>
        </p:spPr>
        <p:txBody>
          <a:bodyPr>
            <a:noAutofit/>
          </a:bodyPr>
          <a:lstStyle/>
          <a:p>
            <a:pPr marL="0" indent="0" algn="ctr">
              <a:lnSpc>
                <a:spcPct val="90000"/>
              </a:lnSpc>
              <a:spcBef>
                <a:spcPts val="1800"/>
              </a:spcBef>
              <a:buClr>
                <a:srgbClr val="404040"/>
              </a:buClr>
              <a:buSzPct val="80000"/>
              <a:buNone/>
            </a:pPr>
            <a:r>
              <a:rPr lang="fr-FR" sz="2400" u="sng" dirty="0"/>
              <a:t>Exemple avec le levier SEO</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5" name="Image 4">
            <a:extLst>
              <a:ext uri="{FF2B5EF4-FFF2-40B4-BE49-F238E27FC236}">
                <a16:creationId xmlns:a16="http://schemas.microsoft.com/office/drawing/2014/main" id="{1F701F6F-6ED2-4EEC-8CC0-C0C48E6D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5713933" cy="3168352"/>
          </a:xfrm>
          <a:prstGeom prst="rect">
            <a:avLst/>
          </a:prstGeom>
        </p:spPr>
      </p:pic>
      <p:pic>
        <p:nvPicPr>
          <p:cNvPr id="4" name="Image 3">
            <a:extLst>
              <a:ext uri="{FF2B5EF4-FFF2-40B4-BE49-F238E27FC236}">
                <a16:creationId xmlns:a16="http://schemas.microsoft.com/office/drawing/2014/main" id="{49B1BB28-7421-453F-8A65-D0F1EB302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321" y="2492896"/>
            <a:ext cx="6371092" cy="3318399"/>
          </a:xfrm>
          <a:prstGeom prst="rect">
            <a:avLst/>
          </a:prstGeom>
        </p:spPr>
      </p:pic>
    </p:spTree>
    <p:extLst>
      <p:ext uri="{BB962C8B-B14F-4D97-AF65-F5344CB8AC3E}">
        <p14:creationId xmlns:p14="http://schemas.microsoft.com/office/powerpoint/2010/main" val="215853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Lien entre le content marketing et le SEO</a:t>
            </a:r>
            <a:endParaRPr lang="en-US" sz="3200" b="1" dirty="0"/>
          </a:p>
        </p:txBody>
      </p:sp>
      <p:sp>
        <p:nvSpPr>
          <p:cNvPr id="6" name="Espace réservé du contenu 5"/>
          <p:cNvSpPr>
            <a:spLocks noGrp="1"/>
          </p:cNvSpPr>
          <p:nvPr>
            <p:ph idx="1"/>
          </p:nvPr>
        </p:nvSpPr>
        <p:spPr>
          <a:xfrm>
            <a:off x="609521" y="1556792"/>
            <a:ext cx="5557693" cy="2376264"/>
          </a:xfrm>
        </p:spPr>
        <p:txBody>
          <a:bodyPr>
            <a:noAutofit/>
          </a:bodyPr>
          <a:lstStyle/>
          <a:p>
            <a:pPr marL="0" indent="0" algn="ctr">
              <a:lnSpc>
                <a:spcPct val="90000"/>
              </a:lnSpc>
              <a:spcBef>
                <a:spcPts val="1800"/>
              </a:spcBef>
              <a:buClr>
                <a:srgbClr val="404040"/>
              </a:buClr>
              <a:buSzPct val="80000"/>
              <a:buNone/>
            </a:pPr>
            <a:r>
              <a:rPr lang="fr-FR" sz="2400" u="sng" dirty="0"/>
              <a:t>Exemple avec le levier SEO</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8" name="Image 7">
            <a:extLst>
              <a:ext uri="{FF2B5EF4-FFF2-40B4-BE49-F238E27FC236}">
                <a16:creationId xmlns:a16="http://schemas.microsoft.com/office/drawing/2014/main" id="{BA87A5C5-F532-443E-ACBB-05FA630DA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7" y="2254312"/>
            <a:ext cx="6096551" cy="3118903"/>
          </a:xfrm>
          <a:prstGeom prst="rect">
            <a:avLst/>
          </a:prstGeom>
        </p:spPr>
      </p:pic>
      <p:pic>
        <p:nvPicPr>
          <p:cNvPr id="10" name="Image 9">
            <a:extLst>
              <a:ext uri="{FF2B5EF4-FFF2-40B4-BE49-F238E27FC236}">
                <a16:creationId xmlns:a16="http://schemas.microsoft.com/office/drawing/2014/main" id="{872380B9-43E3-4601-9DC2-DD76FC60A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398" y="2239122"/>
            <a:ext cx="5847922" cy="2880320"/>
          </a:xfrm>
          <a:prstGeom prst="rect">
            <a:avLst/>
          </a:prstGeom>
        </p:spPr>
      </p:pic>
    </p:spTree>
    <p:extLst>
      <p:ext uri="{BB962C8B-B14F-4D97-AF65-F5344CB8AC3E}">
        <p14:creationId xmlns:p14="http://schemas.microsoft.com/office/powerpoint/2010/main" val="663239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Lien entre le content marketing et le SEO</a:t>
            </a:r>
            <a:endParaRPr lang="en-US" sz="3200" b="1" dirty="0"/>
          </a:p>
        </p:txBody>
      </p:sp>
      <p:sp>
        <p:nvSpPr>
          <p:cNvPr id="6" name="Espace réservé du contenu 5"/>
          <p:cNvSpPr>
            <a:spLocks noGrp="1"/>
          </p:cNvSpPr>
          <p:nvPr>
            <p:ph idx="1"/>
          </p:nvPr>
        </p:nvSpPr>
        <p:spPr>
          <a:xfrm>
            <a:off x="609521" y="1556792"/>
            <a:ext cx="5557693" cy="2376264"/>
          </a:xfrm>
        </p:spPr>
        <p:txBody>
          <a:bodyPr>
            <a:noAutofit/>
          </a:bodyPr>
          <a:lstStyle/>
          <a:p>
            <a:pPr marL="0" indent="0" algn="ctr">
              <a:lnSpc>
                <a:spcPct val="90000"/>
              </a:lnSpc>
              <a:spcBef>
                <a:spcPts val="1800"/>
              </a:spcBef>
              <a:buClr>
                <a:srgbClr val="404040"/>
              </a:buClr>
              <a:buSzPct val="80000"/>
              <a:buNone/>
            </a:pPr>
            <a:r>
              <a:rPr lang="fr-FR" sz="2400" u="sng" dirty="0"/>
              <a:t>Exemple avec le levier SEO</a:t>
            </a:r>
          </a:p>
          <a:p>
            <a:pPr marL="0" indent="0" algn="just">
              <a:lnSpc>
                <a:spcPct val="90000"/>
              </a:lnSpc>
              <a:spcBef>
                <a:spcPts val="1800"/>
              </a:spcBef>
              <a:buClr>
                <a:srgbClr val="404040"/>
              </a:buClr>
              <a:buSzPct val="80000"/>
              <a:buNone/>
            </a:pPr>
            <a:endParaRPr lang="fr-FR" sz="2400" dirty="0"/>
          </a:p>
          <a:p>
            <a:pPr marL="0" indent="0" algn="just">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pic>
        <p:nvPicPr>
          <p:cNvPr id="4" name="Image 3">
            <a:extLst>
              <a:ext uri="{FF2B5EF4-FFF2-40B4-BE49-F238E27FC236}">
                <a16:creationId xmlns:a16="http://schemas.microsoft.com/office/drawing/2014/main" id="{3288CCCF-F918-4A35-A9B7-EA8FE1094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058" y="2634017"/>
            <a:ext cx="7572311" cy="3891327"/>
          </a:xfrm>
          <a:prstGeom prst="rect">
            <a:avLst/>
          </a:prstGeom>
        </p:spPr>
      </p:pic>
    </p:spTree>
    <p:extLst>
      <p:ext uri="{BB962C8B-B14F-4D97-AF65-F5344CB8AC3E}">
        <p14:creationId xmlns:p14="http://schemas.microsoft.com/office/powerpoint/2010/main" val="4105051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La </a:t>
            </a:r>
            <a:r>
              <a:rPr lang="fr-FR" sz="3200" u="sng" dirty="0" err="1"/>
              <a:t>roadmap</a:t>
            </a:r>
            <a:r>
              <a:rPr lang="fr-FR" sz="3200" u="sng" dirty="0"/>
              <a:t> SEA</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dirty="0"/>
              <a:t>	</a:t>
            </a:r>
          </a:p>
          <a:p>
            <a:pPr>
              <a:buNone/>
            </a:pPr>
            <a:r>
              <a:rPr lang="fr-FR" sz="2000" dirty="0"/>
              <a:t>	</a:t>
            </a:r>
          </a:p>
          <a:p>
            <a:pPr>
              <a:buNone/>
            </a:pPr>
            <a:r>
              <a:rPr lang="fr-FR" sz="2000" b="1" dirty="0"/>
              <a:t>	</a:t>
            </a:r>
            <a:r>
              <a:rPr lang="fr-FR" sz="2400" u="sng" dirty="0"/>
              <a:t>Définition du SEA (référencement payant)</a:t>
            </a:r>
          </a:p>
          <a:p>
            <a:pPr>
              <a:buNone/>
            </a:pPr>
            <a:endParaRPr lang="fr-FR" sz="2400" u="sng" dirty="0"/>
          </a:p>
          <a:p>
            <a:pPr>
              <a:buNone/>
            </a:pPr>
            <a:r>
              <a:rPr lang="fr-FR" sz="2400" dirty="0"/>
              <a:t>	Pour améliorer le référencement d'un site, il convient de se pencher sur deux stratégies : le référencement naturel (</a:t>
            </a:r>
            <a:r>
              <a:rPr lang="fr-FR" sz="2400" dirty="0" err="1"/>
              <a:t>Search</a:t>
            </a:r>
            <a:r>
              <a:rPr lang="fr-FR" sz="2400" dirty="0"/>
              <a:t> </a:t>
            </a:r>
            <a:r>
              <a:rPr lang="fr-FR" sz="2400" dirty="0" err="1"/>
              <a:t>Engine</a:t>
            </a:r>
            <a:r>
              <a:rPr lang="fr-FR" sz="2400" dirty="0"/>
              <a:t> Optimisation) et le référencement payant (</a:t>
            </a:r>
            <a:r>
              <a:rPr lang="fr-FR" sz="2400" dirty="0" err="1"/>
              <a:t>Search</a:t>
            </a:r>
            <a:r>
              <a:rPr lang="fr-FR" sz="2400" dirty="0"/>
              <a:t> </a:t>
            </a:r>
            <a:r>
              <a:rPr lang="fr-FR" sz="2400" dirty="0" err="1"/>
              <a:t>Engine</a:t>
            </a:r>
            <a:r>
              <a:rPr lang="fr-FR" sz="2400" dirty="0"/>
              <a:t> </a:t>
            </a:r>
            <a:r>
              <a:rPr lang="fr-FR" sz="2400" dirty="0" err="1"/>
              <a:t>Advertising</a:t>
            </a:r>
            <a:r>
              <a:rPr lang="fr-FR" sz="2400" dirty="0"/>
              <a:t>). Par opposition au SEO, le SEA est un service ciblé mais payant.</a:t>
            </a:r>
          </a:p>
          <a:p>
            <a:pPr>
              <a:buNone/>
            </a:pPr>
            <a:endParaRPr lang="fr-FR" sz="2400" dirty="0"/>
          </a:p>
          <a:p>
            <a:pPr>
              <a:buNone/>
            </a:pPr>
            <a:r>
              <a:rPr lang="fr-FR" sz="2400" dirty="0"/>
              <a:t>	Le CPC est l’acronyme couramment utilisé pour désigner le « Coût Par Clic » qui est un mode de facturation d’espaces publicitaires couramment utilisé sur Internet.</a:t>
            </a:r>
          </a:p>
          <a:p>
            <a:pPr>
              <a:buNone/>
            </a:pPr>
            <a:endParaRPr lang="fr-FR" sz="2400" dirty="0"/>
          </a:p>
          <a:p>
            <a:pPr>
              <a:buNone/>
            </a:pPr>
            <a:r>
              <a:rPr lang="fr-FR" sz="2400" dirty="0"/>
              <a:t>	</a:t>
            </a:r>
          </a:p>
          <a:p>
            <a:pPr>
              <a:buNone/>
            </a:pPr>
            <a:r>
              <a:rPr lang="fr-FR" b="1" dirty="0"/>
              <a:t>	</a:t>
            </a:r>
            <a:endParaRPr lang="fr-FR" sz="2000" dirty="0"/>
          </a:p>
          <a:p>
            <a:pPr>
              <a:buNone/>
            </a:pP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764704"/>
            <a:ext cx="10847792" cy="5736131"/>
          </a:xfrm>
        </p:spPr>
        <p:txBody>
          <a:bodyPr>
            <a:noAutofit/>
          </a:bodyPr>
          <a:lstStyle/>
          <a:p>
            <a:pPr>
              <a:buNone/>
            </a:pPr>
            <a:r>
              <a:rPr lang="fr-FR" sz="800" dirty="0"/>
              <a:t>	</a:t>
            </a:r>
          </a:p>
          <a:p>
            <a:pPr>
              <a:buNone/>
            </a:pPr>
            <a:r>
              <a:rPr lang="fr-FR" sz="2400" b="1" u="sng" dirty="0"/>
              <a:t>Google </a:t>
            </a:r>
            <a:r>
              <a:rPr lang="fr-FR" sz="2400" b="1" u="sng" dirty="0" err="1"/>
              <a:t>Ads</a:t>
            </a:r>
            <a:r>
              <a:rPr lang="fr-FR" sz="2400" b="1" u="sng" dirty="0"/>
              <a:t>, c'est quoi ?</a:t>
            </a:r>
            <a:endParaRPr lang="fr-FR" sz="2400" b="1" dirty="0"/>
          </a:p>
          <a:p>
            <a:pPr>
              <a:buNone/>
            </a:pPr>
            <a:endParaRPr lang="fr-FR" sz="2400" dirty="0"/>
          </a:p>
          <a:p>
            <a:pPr algn="just">
              <a:buNone/>
            </a:pPr>
            <a:r>
              <a:rPr lang="fr-FR" sz="2400" dirty="0"/>
              <a:t>Google </a:t>
            </a:r>
            <a:r>
              <a:rPr lang="fr-FR" sz="2400" dirty="0" err="1"/>
              <a:t>Ads</a:t>
            </a:r>
            <a:r>
              <a:rPr lang="fr-FR" sz="2400" dirty="0"/>
              <a:t> est un programme publicitaire mis en place par Google. </a:t>
            </a:r>
          </a:p>
          <a:p>
            <a:pPr algn="just">
              <a:buNone/>
            </a:pPr>
            <a:endParaRPr lang="fr-FR" sz="1200" dirty="0"/>
          </a:p>
          <a:p>
            <a:pPr algn="just">
              <a:buNone/>
            </a:pPr>
            <a:endParaRPr lang="fr-FR" sz="2400" dirty="0"/>
          </a:p>
          <a:p>
            <a:pPr algn="just">
              <a:buSzPts val="2600"/>
              <a:buNone/>
            </a:pPr>
            <a:r>
              <a:rPr lang="fr-FR" sz="2400" dirty="0" err="1">
                <a:sym typeface="Proxima Nova Semibold"/>
              </a:rPr>
              <a:t>Ads</a:t>
            </a:r>
            <a:r>
              <a:rPr lang="fr-FR" sz="2400" dirty="0">
                <a:sym typeface="Proxima Nova Semibold"/>
              </a:rPr>
              <a:t> vous permet de créer vos annonces et de les diffuser au sein de son</a:t>
            </a:r>
          </a:p>
          <a:p>
            <a:pPr algn="just">
              <a:buSzPts val="2600"/>
              <a:buNone/>
            </a:pPr>
            <a:r>
              <a:rPr lang="fr-FR" sz="2400" dirty="0">
                <a:sym typeface="Proxima Nova Semibold"/>
              </a:rPr>
              <a:t>moteur de recherche. </a:t>
            </a:r>
          </a:p>
          <a:p>
            <a:pPr algn="just">
              <a:buSzPts val="2600"/>
              <a:buNone/>
            </a:pPr>
            <a:endParaRPr lang="fr-FR" sz="2400" dirty="0">
              <a:sym typeface="Proxima Nova Semibold"/>
            </a:endParaRPr>
          </a:p>
          <a:p>
            <a:pPr algn="just">
              <a:buSzPts val="2600"/>
              <a:buNone/>
            </a:pPr>
            <a:r>
              <a:rPr lang="fr-FR" sz="2400" dirty="0">
                <a:sym typeface="Proxima Nova Semibold"/>
              </a:rPr>
              <a:t>Ces annonces sont rattachés à des mots clés.</a:t>
            </a:r>
          </a:p>
          <a:p>
            <a:pPr algn="just">
              <a:buSzPts val="2600"/>
              <a:buNone/>
            </a:pPr>
            <a:endParaRPr lang="fr-FR" sz="2400" dirty="0">
              <a:sym typeface="Proxima Nova Semibold"/>
            </a:endParaRPr>
          </a:p>
          <a:p>
            <a:pPr algn="just">
              <a:buSzPts val="2600"/>
              <a:buNone/>
            </a:pPr>
            <a:r>
              <a:rPr lang="fr-FR" sz="2400" dirty="0">
                <a:sym typeface="Proxima Nova Semibold"/>
              </a:rPr>
              <a:t>Le principe de fonctionnement de Google </a:t>
            </a:r>
            <a:r>
              <a:rPr lang="fr-FR" sz="2400" dirty="0" err="1">
                <a:sym typeface="Proxima Nova Semibold"/>
              </a:rPr>
              <a:t>Ads</a:t>
            </a:r>
            <a:r>
              <a:rPr lang="fr-FR" sz="2400" dirty="0">
                <a:sym typeface="Proxima Nova Semibold"/>
              </a:rPr>
              <a:t> repose sur un système</a:t>
            </a:r>
          </a:p>
          <a:p>
            <a:pPr algn="just">
              <a:buSzPts val="2600"/>
              <a:buNone/>
            </a:pPr>
            <a:r>
              <a:rPr lang="fr-FR" sz="2400" dirty="0">
                <a:sym typeface="Proxima Nova Semibold"/>
              </a:rPr>
              <a:t>d’enchères sur mots clés. Il incite les annonceurs à faire monter les enchères</a:t>
            </a:r>
          </a:p>
          <a:p>
            <a:pPr algn="just">
              <a:buSzPts val="2600"/>
              <a:buNone/>
            </a:pPr>
            <a:r>
              <a:rPr lang="fr-FR" sz="2400" dirty="0">
                <a:sym typeface="Proxima Nova Semibold"/>
              </a:rPr>
              <a:t>pour apparaître parmi les premiers résultats de recherche grâce aux mots clés</a:t>
            </a:r>
          </a:p>
          <a:p>
            <a:pPr algn="just">
              <a:buSzPts val="2600"/>
              <a:buNone/>
            </a:pPr>
            <a:r>
              <a:rPr lang="fr-FR" sz="2400" dirty="0">
                <a:sym typeface="Proxima Nova Semibold"/>
              </a:rPr>
              <a:t>choisis pour leurs campagnes.</a:t>
            </a:r>
          </a:p>
          <a:p>
            <a:pPr>
              <a:buNone/>
            </a:pPr>
            <a:endParaRPr lang="fr-FR" sz="2000" dirty="0"/>
          </a:p>
          <a:p>
            <a:pPr>
              <a:buNone/>
            </a:pPr>
            <a:endParaRPr lang="fr-FR" sz="2000" dirty="0"/>
          </a:p>
          <a:p>
            <a:pPr>
              <a:buNone/>
            </a:pPr>
            <a:endParaRPr lang="fr-FR" sz="2000" dirty="0"/>
          </a:p>
          <a:p>
            <a:pPr>
              <a:buNone/>
            </a:pPr>
            <a:r>
              <a:rPr lang="fr-FR" sz="2000" dirty="0"/>
              <a:t>	</a:t>
            </a:r>
          </a:p>
          <a:p>
            <a:pPr>
              <a:buNone/>
            </a:pPr>
            <a:endParaRPr lang="fr-FR" sz="2000" dirty="0"/>
          </a:p>
          <a:p>
            <a:pPr>
              <a:buNone/>
            </a:pPr>
            <a:r>
              <a:rPr lang="fr-FR" sz="2000" dirty="0"/>
              <a:t>	</a:t>
            </a:r>
          </a:p>
          <a:p>
            <a:pPr>
              <a:buNone/>
            </a:pPr>
            <a:r>
              <a:rPr lang="fr-FR" sz="2000" dirty="0"/>
              <a:t>	</a:t>
            </a:r>
          </a:p>
          <a:p>
            <a:pPr>
              <a:buNone/>
            </a:pPr>
            <a:endParaRPr lang="fr-FR" sz="2000" b="1" u="sng" dirty="0"/>
          </a:p>
          <a:p>
            <a:pPr>
              <a:buNone/>
            </a:pPr>
            <a:r>
              <a:rPr lang="fr-FR" b="1" dirty="0"/>
              <a:t>	</a:t>
            </a:r>
            <a:endParaRPr lang="fr-FR" sz="2000" dirty="0"/>
          </a:p>
          <a:p>
            <a:pPr>
              <a:buNone/>
            </a:pP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22" y="620688"/>
            <a:ext cx="10571446" cy="737751"/>
          </a:xfrm>
        </p:spPr>
        <p:txBody>
          <a:bodyPr>
            <a:normAutofit/>
          </a:bodyPr>
          <a:lstStyle/>
          <a:p>
            <a:pPr algn="ctr"/>
            <a:r>
              <a:rPr lang="fr-FR" sz="3200" u="sng" dirty="0"/>
              <a:t>Le CPC</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300" b="1" dirty="0"/>
          </a:p>
          <a:p>
            <a:pPr>
              <a:buNone/>
            </a:pPr>
            <a:endParaRPr lang="fr-FR" sz="2000" dirty="0"/>
          </a:p>
          <a:p>
            <a:pPr>
              <a:buNone/>
            </a:pPr>
            <a:r>
              <a:rPr lang="fr-FR" sz="2000" dirty="0"/>
              <a:t>	</a:t>
            </a:r>
          </a:p>
          <a:p>
            <a:pPr>
              <a:buNone/>
            </a:pPr>
            <a:r>
              <a:rPr lang="fr-FR" sz="2000" dirty="0"/>
              <a:t>	</a:t>
            </a:r>
            <a:r>
              <a:rPr lang="fr-FR" sz="2400" dirty="0"/>
              <a:t>Google </a:t>
            </a:r>
            <a:r>
              <a:rPr lang="fr-FR" sz="2400" dirty="0" err="1"/>
              <a:t>Ads</a:t>
            </a:r>
            <a:r>
              <a:rPr lang="fr-FR" sz="2400" dirty="0"/>
              <a:t>  lance une mise aux enchères (liée à un mot clé) pour apparaître sur son moteur de recherche.  Chaque mise aux enchères permet de désigner l'annonce qui sera diffusée à ce moment précis, dans cet espace publicitaire, et c'est votre enchère qui vous permet de participer. </a:t>
            </a:r>
          </a:p>
          <a:p>
            <a:pPr>
              <a:buNone/>
            </a:pPr>
            <a:endParaRPr lang="fr-FR" sz="2400" dirty="0"/>
          </a:p>
          <a:p>
            <a:pPr>
              <a:buNone/>
            </a:pPr>
            <a:r>
              <a:rPr lang="fr-FR" sz="2400" dirty="0"/>
              <a:t>	C’est cette enchère qui influencera le  </a:t>
            </a:r>
            <a:r>
              <a:rPr lang="fr-FR" sz="2400" b="1" dirty="0"/>
              <a:t>« Coût Par Clic »</a:t>
            </a:r>
            <a:r>
              <a:rPr lang="fr-FR" sz="2400" dirty="0"/>
              <a:t>, </a:t>
            </a:r>
          </a:p>
          <a:p>
            <a:pPr>
              <a:buNone/>
            </a:pPr>
            <a:r>
              <a:rPr lang="fr-FR" sz="2400" dirty="0"/>
              <a:t>	Le CPC est directement lié à la concurrence sur les mots clés de l’annonce et au ciblage effectué.</a:t>
            </a:r>
          </a:p>
        </p:txBody>
      </p:sp>
    </p:spTree>
    <p:extLst>
      <p:ext uri="{BB962C8B-B14F-4D97-AF65-F5344CB8AC3E}">
        <p14:creationId xmlns:p14="http://schemas.microsoft.com/office/powerpoint/2010/main" val="242575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La </a:t>
            </a:r>
            <a:r>
              <a:rPr lang="fr-FR" sz="3200" u="sng" dirty="0" err="1"/>
              <a:t>roadmap</a:t>
            </a:r>
            <a:r>
              <a:rPr lang="fr-FR" sz="3200" u="sng" dirty="0"/>
              <a:t> SEA</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300" b="1" dirty="0"/>
          </a:p>
          <a:p>
            <a:pPr>
              <a:buNone/>
            </a:pPr>
            <a:endParaRPr lang="fr-FR" sz="2400" dirty="0"/>
          </a:p>
          <a:p>
            <a:pPr>
              <a:buNone/>
            </a:pPr>
            <a:r>
              <a:rPr lang="fr-FR" sz="2400" u="sng" dirty="0"/>
              <a:t>Monter une roadmap SEA sur Google </a:t>
            </a:r>
            <a:r>
              <a:rPr lang="fr-FR" sz="2400" u="sng" dirty="0" err="1"/>
              <a:t>Ads</a:t>
            </a:r>
            <a:r>
              <a:rPr lang="fr-FR" sz="2400" u="sng" dirty="0"/>
              <a:t> :</a:t>
            </a:r>
          </a:p>
          <a:p>
            <a:pPr>
              <a:buNone/>
            </a:pPr>
            <a:endParaRPr lang="fr-FR" sz="2400" dirty="0"/>
          </a:p>
          <a:p>
            <a:pPr>
              <a:buNone/>
            </a:pPr>
            <a:r>
              <a:rPr lang="fr-FR" sz="2400" dirty="0"/>
              <a:t>1/ Mise en place du </a:t>
            </a:r>
            <a:r>
              <a:rPr lang="fr-FR" sz="2400" dirty="0" err="1"/>
              <a:t>tracking</a:t>
            </a:r>
            <a:endParaRPr lang="fr-FR" sz="2400" dirty="0"/>
          </a:p>
          <a:p>
            <a:pPr>
              <a:buNone/>
            </a:pPr>
            <a:r>
              <a:rPr lang="fr-FR" sz="2400" dirty="0"/>
              <a:t>2/Définition des mots clés</a:t>
            </a:r>
          </a:p>
          <a:p>
            <a:pPr>
              <a:buNone/>
            </a:pPr>
            <a:r>
              <a:rPr lang="fr-FR" sz="2400" dirty="0"/>
              <a:t>3/Rédaction de l’annonce</a:t>
            </a:r>
          </a:p>
          <a:p>
            <a:pPr>
              <a:buNone/>
            </a:pPr>
            <a:r>
              <a:rPr lang="fr-FR" sz="2400" dirty="0"/>
              <a:t>4/ Mise en place des budgets</a:t>
            </a:r>
          </a:p>
          <a:p>
            <a:pPr>
              <a:buNone/>
            </a:pPr>
            <a:r>
              <a:rPr lang="fr-FR" sz="2400" dirty="0"/>
              <a:t>5/ Evaluation et actions correctrices</a:t>
            </a:r>
          </a:p>
          <a:p>
            <a:endParaRPr lang="fr-FR" sz="2400" dirty="0"/>
          </a:p>
          <a:p>
            <a:pPr>
              <a:buNone/>
            </a:pPr>
            <a:r>
              <a:rPr lang="fr-FR" sz="2400" dirty="0"/>
              <a:t>Toute la </a:t>
            </a:r>
            <a:r>
              <a:rPr lang="fr-FR" sz="2400" dirty="0" err="1"/>
              <a:t>roadmap</a:t>
            </a:r>
            <a:r>
              <a:rPr lang="fr-FR" sz="2400" dirty="0"/>
              <a:t> en SEA part de la définition des mots clés sur lesquels vous</a:t>
            </a:r>
          </a:p>
          <a:p>
            <a:pPr>
              <a:buNone/>
            </a:pPr>
            <a:r>
              <a:rPr lang="fr-FR" sz="2400" dirty="0"/>
              <a:t>souhaitez vous positionner. C’est le socle de tout ce qui suivra ensuite. Si cette</a:t>
            </a:r>
          </a:p>
          <a:p>
            <a:pPr>
              <a:buNone/>
            </a:pPr>
            <a:r>
              <a:rPr lang="fr-FR" sz="2400" dirty="0"/>
              <a:t>étape est mal réalisée, vous n’obtiendrez aucun résultat intéressant. </a:t>
            </a:r>
          </a:p>
        </p:txBody>
      </p:sp>
    </p:spTree>
    <p:extLst>
      <p:ext uri="{BB962C8B-B14F-4D97-AF65-F5344CB8AC3E}">
        <p14:creationId xmlns:p14="http://schemas.microsoft.com/office/powerpoint/2010/main" val="29446133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Introduction</a:t>
            </a:r>
            <a:endParaRPr lang="en-US" sz="3200" u="sng" dirty="0"/>
          </a:p>
        </p:txBody>
      </p:sp>
      <p:sp>
        <p:nvSpPr>
          <p:cNvPr id="3" name="Content Placeholder 2"/>
          <p:cNvSpPr>
            <a:spLocks noGrp="1"/>
          </p:cNvSpPr>
          <p:nvPr>
            <p:ph idx="1"/>
          </p:nvPr>
        </p:nvSpPr>
        <p:spPr>
          <a:xfrm>
            <a:off x="623313" y="1571618"/>
            <a:ext cx="10847792" cy="5072099"/>
          </a:xfrm>
        </p:spPr>
        <p:txBody>
          <a:bodyPr>
            <a:noAutofit/>
          </a:bodyPr>
          <a:lstStyle/>
          <a:p>
            <a:pPr algn="ctr">
              <a:buNone/>
            </a:pPr>
            <a:endParaRPr lang="fr-FR" u="sng" dirty="0">
              <a:solidFill>
                <a:schemeClr val="tx1"/>
              </a:solidFill>
            </a:endParaRPr>
          </a:p>
          <a:p>
            <a:pPr algn="ctr">
              <a:buNone/>
            </a:pPr>
            <a:r>
              <a:rPr lang="fr-FR" dirty="0">
                <a:solidFill>
                  <a:schemeClr val="tx1"/>
                </a:solidFill>
              </a:rPr>
              <a:t>Qu’est-ce que la stratégie de marketing digital?</a:t>
            </a:r>
          </a:p>
          <a:p>
            <a:pPr algn="ctr">
              <a:buNone/>
            </a:pPr>
            <a:endParaRPr lang="fr-FR" u="sng" dirty="0">
              <a:solidFill>
                <a:schemeClr val="tx1"/>
              </a:solidFill>
            </a:endParaRPr>
          </a:p>
          <a:p>
            <a:pPr algn="ctr">
              <a:buNone/>
            </a:pPr>
            <a:endParaRPr lang="fr-FR" u="sng" dirty="0">
              <a:solidFill>
                <a:schemeClr val="tx1"/>
              </a:solidFill>
            </a:endParaRPr>
          </a:p>
          <a:p>
            <a:pPr algn="ctr">
              <a:buNone/>
            </a:pPr>
            <a:endParaRPr lang="fr-FR" u="sng" dirty="0">
              <a:solidFill>
                <a:schemeClr val="tx1"/>
              </a:solidFill>
            </a:endParaRPr>
          </a:p>
        </p:txBody>
      </p:sp>
      <p:pic>
        <p:nvPicPr>
          <p:cNvPr id="4" name="Google Shape;234;p40"/>
          <p:cNvPicPr preferRelativeResize="0"/>
          <p:nvPr/>
        </p:nvPicPr>
        <p:blipFill rotWithShape="1">
          <a:blip r:embed="rId3" cstate="print">
            <a:alphaModFix/>
          </a:blip>
          <a:srcRect t="6611" b="13445"/>
          <a:stretch/>
        </p:blipFill>
        <p:spPr>
          <a:xfrm>
            <a:off x="3430910" y="3284984"/>
            <a:ext cx="5220516" cy="2823151"/>
          </a:xfrm>
          <a:prstGeom prst="rect">
            <a:avLst/>
          </a:prstGeom>
          <a:noFill/>
          <a:ln>
            <a:noFill/>
          </a:ln>
        </p:spPr>
      </p:pic>
    </p:spTree>
    <p:extLst>
      <p:ext uri="{BB962C8B-B14F-4D97-AF65-F5344CB8AC3E}">
        <p14:creationId xmlns:p14="http://schemas.microsoft.com/office/powerpoint/2010/main" val="242575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16" y="476672"/>
            <a:ext cx="7929618" cy="737750"/>
          </a:xfrm>
        </p:spPr>
        <p:txBody>
          <a:bodyPr>
            <a:normAutofit/>
          </a:bodyPr>
          <a:lstStyle/>
          <a:p>
            <a:pPr algn="ctr"/>
            <a:r>
              <a:rPr lang="fr-FR" sz="3200" u="sng" dirty="0"/>
              <a:t>La stratégie SEA</a:t>
            </a:r>
            <a:endParaRPr lang="en-US" sz="3200" b="1" dirty="0"/>
          </a:p>
        </p:txBody>
      </p:sp>
      <p:sp>
        <p:nvSpPr>
          <p:cNvPr id="3" name="Content Placeholder 2"/>
          <p:cNvSpPr>
            <a:spLocks noGrp="1"/>
          </p:cNvSpPr>
          <p:nvPr>
            <p:ph idx="1"/>
          </p:nvPr>
        </p:nvSpPr>
        <p:spPr>
          <a:xfrm>
            <a:off x="334566" y="1484784"/>
            <a:ext cx="11161239" cy="5016050"/>
          </a:xfrm>
        </p:spPr>
        <p:txBody>
          <a:bodyPr>
            <a:noAutofit/>
          </a:bodyPr>
          <a:lstStyle/>
          <a:p>
            <a:pPr>
              <a:buNone/>
            </a:pPr>
            <a:endParaRPr lang="fr-FR" sz="200" b="1" dirty="0"/>
          </a:p>
          <a:p>
            <a:pPr>
              <a:buNone/>
            </a:pPr>
            <a:r>
              <a:rPr lang="fr-FR" sz="2400" u="sng" dirty="0"/>
              <a:t>Les erreurs fréquentes en SEA sur Google </a:t>
            </a:r>
            <a:r>
              <a:rPr lang="fr-FR" sz="2400" u="sng" dirty="0" err="1"/>
              <a:t>Ads</a:t>
            </a:r>
            <a:r>
              <a:rPr lang="fr-FR" sz="2400" u="sng" dirty="0"/>
              <a:t> :</a:t>
            </a:r>
          </a:p>
          <a:p>
            <a:pPr>
              <a:buFont typeface="Georgia"/>
              <a:buNone/>
            </a:pPr>
            <a:endParaRPr lang="fr-FR" sz="2400" dirty="0"/>
          </a:p>
          <a:p>
            <a:pPr marL="109728" indent="0">
              <a:buNone/>
            </a:pPr>
            <a:r>
              <a:rPr lang="fr-FR" sz="2400" dirty="0"/>
              <a:t>Certaines campagnes lancées dans la précipitation et qu’elles n’atteignent aucun des objectifs initiaux.  Alors on enchérit, on augmente massivement les CPC mais rien à faire, les campagnes stagnent, ou pire, elles font perdre de</a:t>
            </a:r>
          </a:p>
          <a:p>
            <a:pPr>
              <a:buFont typeface="Georgia"/>
              <a:buNone/>
            </a:pPr>
            <a:r>
              <a:rPr lang="fr-FR" sz="2400" dirty="0"/>
              <a:t>l’argent. Pour quelles raisons?</a:t>
            </a:r>
          </a:p>
          <a:p>
            <a:pPr>
              <a:buFont typeface="Georgia"/>
              <a:buNone/>
            </a:pPr>
            <a:endParaRPr lang="fr-FR" sz="2400" dirty="0"/>
          </a:p>
          <a:p>
            <a:pPr>
              <a:buFont typeface="Georgia"/>
              <a:buNone/>
            </a:pPr>
            <a:r>
              <a:rPr lang="fr-FR" sz="2400" u="sng" dirty="0"/>
              <a:t>1/Les annonces ne sont pas convaincantes </a:t>
            </a:r>
          </a:p>
          <a:p>
            <a:pPr>
              <a:buFont typeface="Georgia"/>
              <a:buNone/>
            </a:pPr>
            <a:r>
              <a:rPr lang="fr-FR" sz="2400" dirty="0"/>
              <a:t>L’annonce est l’élément primordial : c’est le premier contact</a:t>
            </a:r>
          </a:p>
          <a:p>
            <a:pPr>
              <a:buFont typeface="Georgia"/>
              <a:buNone/>
            </a:pPr>
            <a:r>
              <a:rPr lang="fr-FR" sz="2400" dirty="0"/>
              <a:t>avec l’internaute. Elle doit donc nécessairement être parfaitement travaillée et</a:t>
            </a:r>
          </a:p>
          <a:p>
            <a:pPr>
              <a:buFont typeface="Georgia"/>
              <a:buNone/>
            </a:pPr>
            <a:r>
              <a:rPr lang="fr-FR" sz="2400" dirty="0"/>
              <a:t>très convaincante. </a:t>
            </a:r>
          </a:p>
        </p:txBody>
      </p:sp>
    </p:spTree>
    <p:extLst>
      <p:ext uri="{BB962C8B-B14F-4D97-AF65-F5344CB8AC3E}">
        <p14:creationId xmlns:p14="http://schemas.microsoft.com/office/powerpoint/2010/main" val="2429399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16" y="476672"/>
            <a:ext cx="7929618" cy="737750"/>
          </a:xfrm>
        </p:spPr>
        <p:txBody>
          <a:bodyPr>
            <a:normAutofit/>
          </a:bodyPr>
          <a:lstStyle/>
          <a:p>
            <a:pPr algn="ctr"/>
            <a:r>
              <a:rPr lang="fr-FR" sz="3200" u="sng" dirty="0"/>
              <a:t>La stratégie SEA</a:t>
            </a:r>
            <a:endParaRPr lang="en-US" sz="3200" b="1" dirty="0"/>
          </a:p>
        </p:txBody>
      </p:sp>
      <p:sp>
        <p:nvSpPr>
          <p:cNvPr id="3" name="Content Placeholder 2"/>
          <p:cNvSpPr>
            <a:spLocks noGrp="1"/>
          </p:cNvSpPr>
          <p:nvPr>
            <p:ph idx="1"/>
          </p:nvPr>
        </p:nvSpPr>
        <p:spPr>
          <a:xfrm>
            <a:off x="766614" y="1340768"/>
            <a:ext cx="10873207" cy="5472608"/>
          </a:xfrm>
        </p:spPr>
        <p:txBody>
          <a:bodyPr>
            <a:noAutofit/>
          </a:bodyPr>
          <a:lstStyle/>
          <a:p>
            <a:pPr>
              <a:buNone/>
            </a:pPr>
            <a:endParaRPr lang="fr-FR" sz="200" b="1" dirty="0"/>
          </a:p>
          <a:p>
            <a:pPr marL="109728" indent="0">
              <a:buNone/>
            </a:pPr>
            <a:r>
              <a:rPr lang="fr-FR" sz="2400" u="sng" dirty="0"/>
              <a:t>Rédaction de l’annonce</a:t>
            </a:r>
          </a:p>
          <a:p>
            <a:pPr marL="109728" indent="0">
              <a:buNone/>
            </a:pPr>
            <a:endParaRPr lang="fr-FR" sz="400" dirty="0"/>
          </a:p>
          <a:p>
            <a:pPr marL="109728" indent="0">
              <a:buNone/>
            </a:pPr>
            <a:r>
              <a:rPr lang="fr-FR" sz="2400" dirty="0"/>
              <a:t>Il est conseillé de rappeler les mots-clés tapés et présenter 2 ou 3 arguments principaux du produit ou service proposé. Une annonce qui ne fonctionne pas obtient non seulement un faible CTR (taux de clic) mais aussi un mauvais taux de conversion.</a:t>
            </a:r>
          </a:p>
          <a:p>
            <a:pPr marL="109728" indent="0">
              <a:buNone/>
            </a:pPr>
            <a:r>
              <a:rPr lang="fr-FR" sz="2400" dirty="0"/>
              <a:t>	</a:t>
            </a:r>
          </a:p>
          <a:p>
            <a:pPr marL="109728" indent="0">
              <a:buNone/>
            </a:pPr>
            <a:r>
              <a:rPr lang="fr-FR" sz="2400" dirty="0"/>
              <a:t>Voici deux exemples, quelle annonce est la plus pertinente?</a:t>
            </a:r>
          </a:p>
        </p:txBody>
      </p:sp>
      <p:pic>
        <p:nvPicPr>
          <p:cNvPr id="4" name="Image 3" descr="annonce-classique-sur-google-adwords.jpg"/>
          <p:cNvPicPr>
            <a:picLocks noChangeAspect="1"/>
          </p:cNvPicPr>
          <p:nvPr/>
        </p:nvPicPr>
        <p:blipFill>
          <a:blip r:embed="rId3" cstate="print"/>
          <a:stretch>
            <a:fillRect/>
          </a:stretch>
        </p:blipFill>
        <p:spPr>
          <a:xfrm>
            <a:off x="1054646" y="4430272"/>
            <a:ext cx="4487429" cy="1951056"/>
          </a:xfrm>
          <a:prstGeom prst="rect">
            <a:avLst/>
          </a:prstGeom>
        </p:spPr>
      </p:pic>
      <p:pic>
        <p:nvPicPr>
          <p:cNvPr id="5" name="Image 4" descr="annonce-optimisee-pour-google-adwords.jpg"/>
          <p:cNvPicPr>
            <a:picLocks noChangeAspect="1"/>
          </p:cNvPicPr>
          <p:nvPr/>
        </p:nvPicPr>
        <p:blipFill>
          <a:blip r:embed="rId4" cstate="print"/>
          <a:stretch>
            <a:fillRect/>
          </a:stretch>
        </p:blipFill>
        <p:spPr>
          <a:xfrm>
            <a:off x="6084137" y="4358264"/>
            <a:ext cx="5672373" cy="2095072"/>
          </a:xfrm>
          <a:prstGeom prst="rect">
            <a:avLst/>
          </a:prstGeom>
        </p:spPr>
      </p:pic>
    </p:spTree>
    <p:extLst>
      <p:ext uri="{BB962C8B-B14F-4D97-AF65-F5344CB8AC3E}">
        <p14:creationId xmlns:p14="http://schemas.microsoft.com/office/powerpoint/2010/main" val="4232606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16" y="476672"/>
            <a:ext cx="7929618" cy="737750"/>
          </a:xfrm>
        </p:spPr>
        <p:txBody>
          <a:bodyPr>
            <a:normAutofit/>
          </a:bodyPr>
          <a:lstStyle/>
          <a:p>
            <a:pPr algn="ctr"/>
            <a:r>
              <a:rPr lang="fr-FR" sz="3200" u="sng" dirty="0"/>
              <a:t>La stratégie SEA</a:t>
            </a:r>
            <a:endParaRPr lang="en-US" sz="3200" b="1" dirty="0"/>
          </a:p>
        </p:txBody>
      </p:sp>
      <p:sp>
        <p:nvSpPr>
          <p:cNvPr id="3" name="Content Placeholder 2"/>
          <p:cNvSpPr>
            <a:spLocks noGrp="1"/>
          </p:cNvSpPr>
          <p:nvPr>
            <p:ph idx="1"/>
          </p:nvPr>
        </p:nvSpPr>
        <p:spPr>
          <a:xfrm>
            <a:off x="622598" y="1214422"/>
            <a:ext cx="11089231" cy="5286412"/>
          </a:xfrm>
        </p:spPr>
        <p:txBody>
          <a:bodyPr>
            <a:noAutofit/>
          </a:bodyPr>
          <a:lstStyle/>
          <a:p>
            <a:pPr>
              <a:buNone/>
            </a:pPr>
            <a:endParaRPr lang="fr-FR" sz="2000" b="1" dirty="0"/>
          </a:p>
          <a:p>
            <a:pPr>
              <a:buNone/>
            </a:pPr>
            <a:r>
              <a:rPr lang="fr-FR" sz="2400" u="sng" dirty="0"/>
              <a:t>2/ Des mots-clés mal calibrés</a:t>
            </a:r>
          </a:p>
          <a:p>
            <a:pPr>
              <a:buNone/>
            </a:pPr>
            <a:endParaRPr lang="fr-FR" sz="2400" dirty="0"/>
          </a:p>
          <a:p>
            <a:pPr>
              <a:buNone/>
            </a:pPr>
            <a:r>
              <a:rPr lang="fr-FR" sz="2400" dirty="0"/>
              <a:t>Par exemple, si un annonceur vend des baignoires classiques pour les salles de</a:t>
            </a:r>
          </a:p>
          <a:p>
            <a:pPr>
              <a:buNone/>
            </a:pPr>
            <a:r>
              <a:rPr lang="fr-FR" sz="2400" dirty="0"/>
              <a:t>bain, il peut enchérir dans le compte publicitaire, sur un mot-clé tel que</a:t>
            </a:r>
          </a:p>
          <a:p>
            <a:pPr>
              <a:buNone/>
            </a:pPr>
            <a:r>
              <a:rPr lang="fr-FR" sz="2400" dirty="0"/>
              <a:t>«baignoire». </a:t>
            </a:r>
          </a:p>
          <a:p>
            <a:pPr>
              <a:buNone/>
            </a:pPr>
            <a:endParaRPr lang="fr-FR" sz="2400" dirty="0"/>
          </a:p>
          <a:p>
            <a:pPr>
              <a:buNone/>
            </a:pPr>
            <a:r>
              <a:rPr lang="fr-FR" sz="2400" dirty="0"/>
              <a:t>Par conséquent, son annonce est susceptible d’apparaître, dès la création des</a:t>
            </a:r>
          </a:p>
          <a:p>
            <a:pPr>
              <a:buNone/>
            </a:pPr>
            <a:r>
              <a:rPr lang="fr-FR" sz="2400" dirty="0"/>
              <a:t>campagnes, sur des requêtes comme « baignoire bébé » ou «baignoire</a:t>
            </a:r>
          </a:p>
          <a:p>
            <a:pPr>
              <a:buNone/>
            </a:pPr>
            <a:r>
              <a:rPr lang="fr-FR" sz="2400" dirty="0"/>
              <a:t>personnes âgées ». </a:t>
            </a:r>
          </a:p>
          <a:p>
            <a:pPr>
              <a:buNone/>
            </a:pPr>
            <a:r>
              <a:rPr lang="fr-FR" sz="2400" dirty="0"/>
              <a:t>	</a:t>
            </a:r>
          </a:p>
        </p:txBody>
      </p:sp>
    </p:spTree>
    <p:extLst>
      <p:ext uri="{BB962C8B-B14F-4D97-AF65-F5344CB8AC3E}">
        <p14:creationId xmlns:p14="http://schemas.microsoft.com/office/powerpoint/2010/main" val="2645290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16" y="476672"/>
            <a:ext cx="7929618" cy="737750"/>
          </a:xfrm>
        </p:spPr>
        <p:txBody>
          <a:bodyPr>
            <a:normAutofit/>
          </a:bodyPr>
          <a:lstStyle/>
          <a:p>
            <a:pPr algn="ctr"/>
            <a:r>
              <a:rPr lang="fr-FR" sz="3200" u="sng" dirty="0"/>
              <a:t>La stratégie SEA</a:t>
            </a:r>
            <a:endParaRPr lang="en-US" sz="3200" b="1" dirty="0"/>
          </a:p>
        </p:txBody>
      </p:sp>
      <p:sp>
        <p:nvSpPr>
          <p:cNvPr id="3" name="Content Placeholder 2"/>
          <p:cNvSpPr>
            <a:spLocks noGrp="1"/>
          </p:cNvSpPr>
          <p:nvPr>
            <p:ph idx="1"/>
          </p:nvPr>
        </p:nvSpPr>
        <p:spPr>
          <a:xfrm>
            <a:off x="334566" y="1214422"/>
            <a:ext cx="11305255" cy="5286412"/>
          </a:xfrm>
        </p:spPr>
        <p:txBody>
          <a:bodyPr>
            <a:noAutofit/>
          </a:bodyPr>
          <a:lstStyle/>
          <a:p>
            <a:pPr>
              <a:buNone/>
            </a:pPr>
            <a:endParaRPr lang="fr-FR" sz="2000" b="1" dirty="0"/>
          </a:p>
          <a:p>
            <a:pPr>
              <a:buNone/>
            </a:pPr>
            <a:r>
              <a:rPr lang="fr-FR" sz="2400" u="sng" dirty="0"/>
              <a:t>3/ Enchérir sans se soucier des scores de qualité</a:t>
            </a:r>
          </a:p>
          <a:p>
            <a:pPr>
              <a:buNone/>
            </a:pPr>
            <a:endParaRPr lang="fr-FR" sz="2400" u="sng" dirty="0"/>
          </a:p>
          <a:p>
            <a:pPr>
              <a:buNone/>
            </a:pPr>
            <a:r>
              <a:rPr lang="fr-FR" sz="2400" dirty="0"/>
              <a:t>Lorsque l’on voit que des campagnes ne performent pas assez, on a tendance à</a:t>
            </a:r>
          </a:p>
          <a:p>
            <a:pPr>
              <a:buNone/>
            </a:pPr>
            <a:r>
              <a:rPr lang="fr-FR" sz="2400" dirty="0"/>
              <a:t>augmenter systématiquement les CPC des mots clés ou de la campagne. Ainsi,</a:t>
            </a:r>
          </a:p>
          <a:p>
            <a:pPr>
              <a:buNone/>
            </a:pPr>
            <a:r>
              <a:rPr lang="fr-FR" sz="2400" dirty="0"/>
              <a:t>on pense maximiser sa visibilité et les chances de convertir.</a:t>
            </a:r>
          </a:p>
          <a:p>
            <a:pPr>
              <a:buNone/>
            </a:pPr>
            <a:endParaRPr lang="fr-FR" sz="2400" dirty="0"/>
          </a:p>
          <a:p>
            <a:pPr>
              <a:buNone/>
            </a:pPr>
            <a:r>
              <a:rPr lang="fr-FR" sz="2400" dirty="0"/>
              <a:t>Malheureusement, on agit, souvent à tort, uniquement sur les mots-clés qui</a:t>
            </a:r>
          </a:p>
          <a:p>
            <a:pPr>
              <a:buNone/>
            </a:pPr>
            <a:r>
              <a:rPr lang="fr-FR" sz="2400" dirty="0"/>
              <a:t>nous paraissent importants sans tenir compte d’un critère essentiel : leur score</a:t>
            </a:r>
          </a:p>
          <a:p>
            <a:pPr>
              <a:buNone/>
            </a:pPr>
            <a:r>
              <a:rPr lang="fr-FR" sz="2400" dirty="0"/>
              <a:t>de qualité.</a:t>
            </a:r>
          </a:p>
          <a:p>
            <a:pPr>
              <a:buNone/>
            </a:pPr>
            <a:endParaRPr lang="fr-FR" sz="2400" dirty="0"/>
          </a:p>
          <a:p>
            <a:pPr>
              <a:buNone/>
            </a:pPr>
            <a:r>
              <a:rPr lang="fr-FR" sz="2400" dirty="0"/>
              <a:t>Travail individuel / commenter un tableau de bord / 1 page écrite</a:t>
            </a:r>
          </a:p>
        </p:txBody>
      </p:sp>
    </p:spTree>
    <p:extLst>
      <p:ext uri="{BB962C8B-B14F-4D97-AF65-F5344CB8AC3E}">
        <p14:creationId xmlns:p14="http://schemas.microsoft.com/office/powerpoint/2010/main" val="202481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16" y="476672"/>
            <a:ext cx="7929618" cy="737750"/>
          </a:xfrm>
        </p:spPr>
        <p:txBody>
          <a:bodyPr>
            <a:normAutofit/>
          </a:bodyPr>
          <a:lstStyle/>
          <a:p>
            <a:pPr algn="ctr"/>
            <a:r>
              <a:rPr lang="fr-FR" sz="3200" u="sng" dirty="0"/>
              <a:t>La stratégie SEA</a:t>
            </a:r>
            <a:endParaRPr lang="en-US" sz="3200" b="1" dirty="0"/>
          </a:p>
        </p:txBody>
      </p:sp>
      <p:sp>
        <p:nvSpPr>
          <p:cNvPr id="3" name="Content Placeholder 2"/>
          <p:cNvSpPr>
            <a:spLocks noGrp="1"/>
          </p:cNvSpPr>
          <p:nvPr>
            <p:ph idx="1"/>
          </p:nvPr>
        </p:nvSpPr>
        <p:spPr>
          <a:xfrm>
            <a:off x="766614" y="1340768"/>
            <a:ext cx="10873207" cy="5472608"/>
          </a:xfrm>
        </p:spPr>
        <p:txBody>
          <a:bodyPr>
            <a:noAutofit/>
          </a:bodyPr>
          <a:lstStyle/>
          <a:p>
            <a:pPr>
              <a:buNone/>
            </a:pPr>
            <a:endParaRPr lang="fr-FR" sz="200" b="1" dirty="0"/>
          </a:p>
          <a:p>
            <a:pPr marL="109728" indent="0">
              <a:buNone/>
            </a:pPr>
            <a:r>
              <a:rPr lang="fr-FR" sz="2400" u="sng" dirty="0"/>
              <a:t>Pour ceux qui souhaitent approfondir : </a:t>
            </a:r>
          </a:p>
          <a:p>
            <a:pPr marL="109728" indent="0">
              <a:buNone/>
            </a:pPr>
            <a:endParaRPr lang="fr-FR" sz="2400" dirty="0"/>
          </a:p>
          <a:p>
            <a:pPr marL="109728" indent="0">
              <a:buNone/>
            </a:pPr>
            <a:r>
              <a:rPr lang="fr-FR" sz="2400" dirty="0"/>
              <a:t>	l’importance du CTR en SEA</a:t>
            </a:r>
          </a:p>
          <a:p>
            <a:pPr marL="109728" indent="0">
              <a:buNone/>
            </a:pPr>
            <a:endParaRPr lang="fr-FR" sz="2400" u="sng" dirty="0"/>
          </a:p>
          <a:p>
            <a:pPr marL="109728" indent="0">
              <a:buNone/>
            </a:pPr>
            <a:r>
              <a:rPr lang="fr-FR" sz="2400" dirty="0">
                <a:hlinkClick r:id="rId3"/>
              </a:rPr>
              <a:t>https://www.empirik.fr/nos-ressources</a:t>
            </a:r>
          </a:p>
          <a:p>
            <a:pPr marL="109728" indent="0">
              <a:buNone/>
            </a:pPr>
            <a:r>
              <a:rPr lang="fr-FR" sz="2400" dirty="0">
                <a:hlinkClick r:id="rId3"/>
              </a:rPr>
              <a:t>/article/sea-comprendre-ctr-click-through-rate-campagnes-search-google-adwords/ </a:t>
            </a:r>
            <a:endParaRPr lang="fr-FR" sz="2400" u="sng" dirty="0"/>
          </a:p>
          <a:p>
            <a:pPr marL="109728" indent="0">
              <a:buNone/>
            </a:pPr>
            <a:endParaRPr lang="fr-FR" sz="2400" dirty="0">
              <a:hlinkClick r:id="rId3"/>
            </a:endParaRPr>
          </a:p>
          <a:p>
            <a:pPr marL="109728" indent="0">
              <a:buNone/>
            </a:pPr>
            <a:endParaRPr lang="fr-FR" sz="2400" dirty="0">
              <a:hlinkClick r:id="rId3"/>
            </a:endParaRPr>
          </a:p>
          <a:p>
            <a:pPr marL="109728" indent="0">
              <a:buNone/>
            </a:pPr>
            <a:endParaRPr lang="fr-FR" sz="2400" dirty="0">
              <a:hlinkClick r:id="rId3"/>
            </a:endParaRPr>
          </a:p>
          <a:p>
            <a:pPr marL="109728" indent="0">
              <a:buNone/>
            </a:pPr>
            <a:endParaRPr lang="fr-FR" sz="2400" dirty="0">
              <a:hlinkClick r:id="rId3"/>
            </a:endParaRPr>
          </a:p>
          <a:p>
            <a:pPr marL="109728" indent="0">
              <a:buNone/>
            </a:pPr>
            <a:endParaRPr lang="fr-FR" sz="2400" dirty="0">
              <a:hlinkClick r:id="rId3"/>
            </a:endParaRPr>
          </a:p>
        </p:txBody>
      </p:sp>
      <p:sp>
        <p:nvSpPr>
          <p:cNvPr id="6" name="Flèche : droite 5">
            <a:extLst>
              <a:ext uri="{FF2B5EF4-FFF2-40B4-BE49-F238E27FC236}">
                <a16:creationId xmlns:a16="http://schemas.microsoft.com/office/drawing/2014/main" id="{3C307BDC-25AC-4057-8139-F5239268C811}"/>
              </a:ext>
            </a:extLst>
          </p:cNvPr>
          <p:cNvSpPr/>
          <p:nvPr/>
        </p:nvSpPr>
        <p:spPr>
          <a:xfrm>
            <a:off x="838622" y="227687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0713027-142B-4BA2-91FD-6AA972211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358" y="1642492"/>
            <a:ext cx="4560879" cy="4869160"/>
          </a:xfrm>
          <a:prstGeom prst="rect">
            <a:avLst/>
          </a:prstGeom>
        </p:spPr>
      </p:pic>
    </p:spTree>
    <p:extLst>
      <p:ext uri="{BB962C8B-B14F-4D97-AF65-F5344CB8AC3E}">
        <p14:creationId xmlns:p14="http://schemas.microsoft.com/office/powerpoint/2010/main" val="1610288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SEO ou / et SEA?</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300" b="1" dirty="0"/>
          </a:p>
          <a:p>
            <a:pPr>
              <a:buNone/>
            </a:pPr>
            <a:endParaRPr lang="fr-FR" sz="2400" dirty="0"/>
          </a:p>
        </p:txBody>
      </p:sp>
      <p:pic>
        <p:nvPicPr>
          <p:cNvPr id="5" name="Image 4">
            <a:extLst>
              <a:ext uri="{FF2B5EF4-FFF2-40B4-BE49-F238E27FC236}">
                <a16:creationId xmlns:a16="http://schemas.microsoft.com/office/drawing/2014/main" id="{92BE25FD-4DD9-4CB5-B169-717928846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06" y="1484784"/>
            <a:ext cx="10287000" cy="5114925"/>
          </a:xfrm>
          <a:prstGeom prst="rect">
            <a:avLst/>
          </a:prstGeom>
        </p:spPr>
      </p:pic>
    </p:spTree>
    <p:extLst>
      <p:ext uri="{BB962C8B-B14F-4D97-AF65-F5344CB8AC3E}">
        <p14:creationId xmlns:p14="http://schemas.microsoft.com/office/powerpoint/2010/main" val="242575245"/>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SEO ou / et SEA?</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300" b="1" dirty="0"/>
          </a:p>
          <a:p>
            <a:pPr>
              <a:buNone/>
            </a:pPr>
            <a:endParaRPr lang="fr-FR" sz="2400" dirty="0"/>
          </a:p>
        </p:txBody>
      </p:sp>
      <p:pic>
        <p:nvPicPr>
          <p:cNvPr id="6" name="Image 5">
            <a:extLst>
              <a:ext uri="{FF2B5EF4-FFF2-40B4-BE49-F238E27FC236}">
                <a16:creationId xmlns:a16="http://schemas.microsoft.com/office/drawing/2014/main" id="{10CFA12A-A115-42A6-8213-BAA7E93D5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308" y="835592"/>
            <a:ext cx="3159630" cy="5922968"/>
          </a:xfrm>
          <a:prstGeom prst="rect">
            <a:avLst/>
          </a:prstGeom>
        </p:spPr>
      </p:pic>
      <p:pic>
        <p:nvPicPr>
          <p:cNvPr id="8" name="Image 7">
            <a:extLst>
              <a:ext uri="{FF2B5EF4-FFF2-40B4-BE49-F238E27FC236}">
                <a16:creationId xmlns:a16="http://schemas.microsoft.com/office/drawing/2014/main" id="{EE672939-DDD1-4D2F-BCA7-A356A2D8E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72" y="1844824"/>
            <a:ext cx="5010919" cy="4041622"/>
          </a:xfrm>
          <a:prstGeom prst="rect">
            <a:avLst/>
          </a:prstGeom>
        </p:spPr>
      </p:pic>
    </p:spTree>
    <p:extLst>
      <p:ext uri="{BB962C8B-B14F-4D97-AF65-F5344CB8AC3E}">
        <p14:creationId xmlns:p14="http://schemas.microsoft.com/office/powerpoint/2010/main" val="1339555519"/>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Approfondissement / SEA</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lgn="ctr">
              <a:buNone/>
            </a:pPr>
            <a:endParaRPr lang="fr-FR" sz="2400" u="sng" dirty="0"/>
          </a:p>
          <a:p>
            <a:pPr algn="ctr">
              <a:buNone/>
            </a:pPr>
            <a:r>
              <a:rPr lang="fr-FR" sz="2400" dirty="0"/>
              <a:t>Pour ceux d’entre vous qui voudraient en savoir plus sur les campagnes SEA : </a:t>
            </a:r>
          </a:p>
          <a:p>
            <a:pPr algn="ctr">
              <a:buNone/>
            </a:pPr>
            <a:endParaRPr lang="fr-FR" sz="2400" u="sng" dirty="0"/>
          </a:p>
          <a:p>
            <a:pPr algn="ctr">
              <a:buNone/>
            </a:pPr>
            <a:r>
              <a:rPr lang="fr-FR" sz="2400" u="sng" dirty="0"/>
              <a:t>https://agenceantilope.com/e-commerce-debuter-sur-google-ads-avec-3-campagnes-faciles/</a:t>
            </a:r>
            <a:endParaRPr lang="fr-FR" sz="2400" dirty="0"/>
          </a:p>
        </p:txBody>
      </p:sp>
    </p:spTree>
    <p:extLst>
      <p:ext uri="{BB962C8B-B14F-4D97-AF65-F5344CB8AC3E}">
        <p14:creationId xmlns:p14="http://schemas.microsoft.com/office/powerpoint/2010/main" val="3587459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La publicité display</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buNone/>
            </a:pPr>
            <a:r>
              <a:rPr lang="fr-FR" sz="2400" dirty="0"/>
              <a:t>Le </a:t>
            </a:r>
            <a:r>
              <a:rPr lang="fr-FR" sz="2400" b="1" dirty="0"/>
              <a:t>display, ou publicité d’affichage</a:t>
            </a:r>
            <a:r>
              <a:rPr lang="fr-FR" sz="2400" dirty="0"/>
              <a:t>, est une publicité graphique payante,</a:t>
            </a:r>
          </a:p>
          <a:p>
            <a:pPr>
              <a:buNone/>
            </a:pPr>
            <a:r>
              <a:rPr lang="fr-FR" sz="2400" dirty="0"/>
              <a:t>la plupart du temps sous forme de bannière, qui apparaît aux yeux des</a:t>
            </a:r>
          </a:p>
          <a:p>
            <a:pPr>
              <a:buNone/>
            </a:pPr>
            <a:r>
              <a:rPr lang="fr-FR" sz="2400" dirty="0"/>
              <a:t>consommateurs sur les pages de sites Web. </a:t>
            </a:r>
            <a:endParaRPr lang="fr-FR" sz="2000" dirty="0"/>
          </a:p>
        </p:txBody>
      </p:sp>
      <p:pic>
        <p:nvPicPr>
          <p:cNvPr id="6" name="Image 5" descr="avantages-google-display.jpg"/>
          <p:cNvPicPr>
            <a:picLocks noChangeAspect="1"/>
          </p:cNvPicPr>
          <p:nvPr/>
        </p:nvPicPr>
        <p:blipFill>
          <a:blip r:embed="rId3" cstate="print"/>
          <a:stretch>
            <a:fillRect/>
          </a:stretch>
        </p:blipFill>
        <p:spPr>
          <a:xfrm>
            <a:off x="7031310" y="3429000"/>
            <a:ext cx="4852730" cy="3032956"/>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La publicité display</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buNone/>
            </a:pPr>
            <a:r>
              <a:rPr lang="fr-FR" sz="2400" dirty="0"/>
              <a:t>Les campagnes display permettent de toucher une audience pertinente à</a:t>
            </a:r>
          </a:p>
          <a:p>
            <a:pPr>
              <a:buNone/>
            </a:pPr>
            <a:r>
              <a:rPr lang="fr-FR" sz="2400" dirty="0"/>
              <a:t>l'aide d'annonces visuellement engageantes lorsque les utilisateurs parcourent</a:t>
            </a:r>
          </a:p>
          <a:p>
            <a:pPr>
              <a:buNone/>
            </a:pPr>
            <a:r>
              <a:rPr lang="fr-FR" sz="2400" dirty="0"/>
              <a:t>des millions de sites Web, d'applications.</a:t>
            </a:r>
          </a:p>
          <a:p>
            <a:pPr>
              <a:buNone/>
            </a:pPr>
            <a:endParaRPr lang="fr-FR" sz="2400" dirty="0"/>
          </a:p>
          <a:p>
            <a:pPr>
              <a:buNone/>
            </a:pPr>
            <a:endParaRPr lang="fr-FR" sz="2400" dirty="0"/>
          </a:p>
          <a:p>
            <a:pPr>
              <a:buNone/>
            </a:pPr>
            <a:r>
              <a:rPr lang="fr-FR" sz="2400" dirty="0"/>
              <a:t>Prenons le cas de Google ADS, une campagne display est un type de campagne</a:t>
            </a:r>
          </a:p>
          <a:p>
            <a:pPr>
              <a:buNone/>
            </a:pPr>
            <a:r>
              <a:rPr lang="fr-FR" sz="2400" dirty="0"/>
              <a:t>disponible dans Google </a:t>
            </a:r>
            <a:r>
              <a:rPr lang="fr-FR" sz="2400" dirty="0" err="1"/>
              <a:t>Ads</a:t>
            </a:r>
            <a:r>
              <a:rPr lang="fr-FR" sz="2400" dirty="0"/>
              <a:t>.</a:t>
            </a:r>
          </a:p>
          <a:p>
            <a:pPr>
              <a:buNone/>
            </a:pPr>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764708"/>
            <a:ext cx="10847792" cy="5879007"/>
          </a:xfrm>
        </p:spPr>
        <p:txBody>
          <a:bodyPr>
            <a:noAutofit/>
          </a:bodyPr>
          <a:lstStyle/>
          <a:p>
            <a:pPr algn="ctr">
              <a:buNone/>
            </a:pPr>
            <a:r>
              <a:rPr lang="fr-FR" sz="3200" u="sng" dirty="0">
                <a:solidFill>
                  <a:schemeClr val="tx2"/>
                </a:solidFill>
                <a:latin typeface="+mj-lt"/>
                <a:ea typeface="+mj-ea"/>
                <a:cs typeface="+mj-cs"/>
              </a:rPr>
              <a:t>Différences entre le marketing digital et le</a:t>
            </a:r>
          </a:p>
          <a:p>
            <a:pPr algn="ctr">
              <a:buNone/>
            </a:pPr>
            <a:r>
              <a:rPr lang="fr-FR" sz="3200" u="sng" dirty="0">
                <a:solidFill>
                  <a:schemeClr val="tx2"/>
                </a:solidFill>
                <a:latin typeface="+mj-lt"/>
                <a:ea typeface="+mj-ea"/>
                <a:cs typeface="+mj-cs"/>
              </a:rPr>
              <a:t>marketing traditionnel</a:t>
            </a:r>
          </a:p>
          <a:p>
            <a:pPr algn="ctr">
              <a:buNone/>
            </a:pPr>
            <a:endParaRPr lang="fr-FR" u="sng" dirty="0"/>
          </a:p>
          <a:p>
            <a:pPr algn="ctr">
              <a:buNone/>
            </a:pPr>
            <a:endParaRPr lang="fr-FR" u="sng" dirty="0">
              <a:solidFill>
                <a:schemeClr val="tx1"/>
              </a:solidFill>
            </a:endParaRPr>
          </a:p>
          <a:p>
            <a:pPr algn="ctr">
              <a:buNone/>
            </a:pPr>
            <a:endParaRPr lang="fr-FR" u="sng" dirty="0">
              <a:solidFill>
                <a:schemeClr val="tx1"/>
              </a:solidFill>
            </a:endParaRPr>
          </a:p>
          <a:p>
            <a:pPr>
              <a:buNone/>
            </a:pPr>
            <a:endParaRPr lang="fr-FR" sz="800" b="1" dirty="0"/>
          </a:p>
          <a:p>
            <a:pPr>
              <a:buNone/>
            </a:pPr>
            <a:endParaRPr lang="fr-FR" dirty="0">
              <a:solidFill>
                <a:schemeClr val="tx1"/>
              </a:solidFill>
            </a:endParaRPr>
          </a:p>
        </p:txBody>
      </p:sp>
      <p:pic>
        <p:nvPicPr>
          <p:cNvPr id="4" name="Image 3" descr="tableau diff marketing digit.png"/>
          <p:cNvPicPr>
            <a:picLocks noChangeAspect="1"/>
          </p:cNvPicPr>
          <p:nvPr/>
        </p:nvPicPr>
        <p:blipFill>
          <a:blip r:embed="rId3" cstate="print"/>
          <a:stretch>
            <a:fillRect/>
          </a:stretch>
        </p:blipFill>
        <p:spPr>
          <a:xfrm>
            <a:off x="622598" y="2348880"/>
            <a:ext cx="10791105" cy="4328579"/>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1052736"/>
            <a:ext cx="10847792" cy="5448101"/>
          </a:xfrm>
        </p:spPr>
        <p:txBody>
          <a:bodyPr>
            <a:noAutofit/>
          </a:bodyPr>
          <a:lstStyle/>
          <a:p>
            <a:pPr>
              <a:buNone/>
            </a:pPr>
            <a:r>
              <a:rPr lang="fr-FR" sz="2400" u="sng" dirty="0" err="1"/>
              <a:t>Roadmap</a:t>
            </a:r>
            <a:r>
              <a:rPr lang="fr-FR" sz="2400" u="sng" dirty="0"/>
              <a:t> sur Google ADS</a:t>
            </a:r>
          </a:p>
          <a:p>
            <a:pPr>
              <a:buNone/>
            </a:pPr>
            <a:endParaRPr lang="fr-FR" sz="2400" dirty="0"/>
          </a:p>
          <a:p>
            <a:pPr>
              <a:buNone/>
            </a:pPr>
            <a:r>
              <a:rPr lang="fr-FR" sz="2400" dirty="0"/>
              <a:t>1/Planifier et créer une campagne display</a:t>
            </a:r>
          </a:p>
          <a:p>
            <a:pPr>
              <a:buNone/>
            </a:pPr>
            <a:r>
              <a:rPr lang="fr-FR" sz="2400" dirty="0"/>
              <a:t>2/Sélectionner les paramètres de la campagne</a:t>
            </a:r>
          </a:p>
          <a:p>
            <a:pPr>
              <a:buNone/>
            </a:pPr>
            <a:r>
              <a:rPr lang="fr-FR" sz="2400" dirty="0"/>
              <a:t>3/ Définir les budgets et la stratégie d’enchères</a:t>
            </a:r>
          </a:p>
          <a:p>
            <a:pPr>
              <a:buNone/>
            </a:pPr>
            <a:r>
              <a:rPr lang="fr-FR" sz="2400" dirty="0"/>
              <a:t>4/ Choisir la stratégie de ciblage</a:t>
            </a:r>
          </a:p>
          <a:p>
            <a:pPr>
              <a:buNone/>
            </a:pPr>
            <a:r>
              <a:rPr lang="fr-FR" sz="2400" dirty="0"/>
              <a:t>5/ Créer des annonces display responsives (optionnelle)</a:t>
            </a:r>
          </a:p>
          <a:p>
            <a:pPr>
              <a:buNone/>
            </a:pPr>
            <a:r>
              <a:rPr lang="fr-FR" sz="2400" dirty="0"/>
              <a:t>6/ Vérifiez votre campagne</a:t>
            </a:r>
          </a:p>
          <a:p>
            <a:pPr>
              <a:buNone/>
            </a:pPr>
            <a:endParaRPr lang="fr-FR" sz="2400" dirty="0"/>
          </a:p>
          <a:p>
            <a:pPr>
              <a:buNone/>
            </a:pPr>
            <a:endParaRPr lang="fr-FR" sz="2400" dirty="0"/>
          </a:p>
          <a:p>
            <a:pPr>
              <a:buNone/>
            </a:pPr>
            <a:r>
              <a:rPr lang="fr-FR" sz="2400" dirty="0"/>
              <a:t>https://support.google.com/google-ads/answer/172627?hl=fr&amp;ref_topic=10289172</a:t>
            </a:r>
          </a:p>
          <a:p>
            <a:pPr>
              <a:buNone/>
            </a:pPr>
            <a:endParaRPr lang="fr-FR" sz="2400" dirty="0"/>
          </a:p>
        </p:txBody>
      </p:sp>
      <p:pic>
        <p:nvPicPr>
          <p:cNvPr id="4" name="Image 3" descr="1200px-Google_Ads_logo.svg.png"/>
          <p:cNvPicPr>
            <a:picLocks noChangeAspect="1"/>
          </p:cNvPicPr>
          <p:nvPr/>
        </p:nvPicPr>
        <p:blipFill>
          <a:blip r:embed="rId3" cstate="print"/>
          <a:stretch>
            <a:fillRect/>
          </a:stretch>
        </p:blipFill>
        <p:spPr>
          <a:xfrm>
            <a:off x="8687494" y="1556792"/>
            <a:ext cx="2614237" cy="3259081"/>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La publicité display</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buNone/>
            </a:pPr>
            <a:endParaRPr lang="fr-FR" sz="2400" dirty="0"/>
          </a:p>
          <a:p>
            <a:pPr>
              <a:buNone/>
            </a:pPr>
            <a:endParaRPr lang="fr-FR" sz="2400" u="sng" dirty="0"/>
          </a:p>
          <a:p>
            <a:pPr algn="ctr">
              <a:buNone/>
            </a:pPr>
            <a:r>
              <a:rPr lang="fr-FR" sz="2400" u="sng" dirty="0"/>
              <a:t>Quatre exemples de publicité display innovantes pour mettre en lumière les nouvelles possibilités </a:t>
            </a:r>
            <a:r>
              <a:rPr lang="fr-FR" sz="2400" u="sng" dirty="0" err="1"/>
              <a:t>tech</a:t>
            </a:r>
            <a:endParaRPr lang="fr-FR" sz="2400" u="sng" dirty="0"/>
          </a:p>
          <a:p>
            <a:pPr algn="ctr">
              <a:buNone/>
            </a:pPr>
            <a:endParaRPr lang="fr-FR" sz="2400" u="sng" dirty="0"/>
          </a:p>
          <a:p>
            <a:pPr algn="ctr">
              <a:buNone/>
            </a:pPr>
            <a:endParaRPr lang="fr-FR" sz="2400" u="sng" dirty="0"/>
          </a:p>
          <a:p>
            <a:pPr algn="ctr">
              <a:buNone/>
            </a:pPr>
            <a:r>
              <a:rPr lang="fr-FR" sz="2400" dirty="0"/>
              <a:t>Document sur e-campus = la publicité display</a:t>
            </a:r>
          </a:p>
          <a:p>
            <a:pPr>
              <a:buNone/>
            </a:pPr>
            <a:endParaRPr lang="fr-FR" sz="2400" b="1" dirty="0"/>
          </a:p>
          <a:p>
            <a:pPr>
              <a:buNone/>
            </a:pPr>
            <a:endParaRPr lang="fr-FR" sz="2000" b="1" dirty="0"/>
          </a:p>
          <a:p>
            <a:pPr>
              <a:buNone/>
            </a:pP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Cas d’application</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lgn="ctr">
              <a:buNone/>
            </a:pPr>
            <a:r>
              <a:rPr lang="fr-FR" sz="2400" u="sng" dirty="0"/>
              <a:t>Travail de groupe : Sélectionnez sur le net une bannière originale </a:t>
            </a:r>
          </a:p>
          <a:p>
            <a:pPr algn="ctr">
              <a:buNone/>
            </a:pPr>
            <a:r>
              <a:rPr lang="fr-FR" sz="2400" u="sng" dirty="0"/>
              <a:t>Argumentez sur sa force marketing</a:t>
            </a:r>
          </a:p>
          <a:p>
            <a:pPr algn="ctr">
              <a:buNone/>
            </a:pPr>
            <a:endParaRPr lang="fr-FR" sz="2400" u="sng" dirty="0"/>
          </a:p>
          <a:p>
            <a:pPr algn="ctr">
              <a:buNone/>
            </a:pPr>
            <a:endParaRPr lang="fr-FR" sz="2400" b="1" dirty="0"/>
          </a:p>
          <a:p>
            <a:pPr algn="ctr">
              <a:buNone/>
            </a:pPr>
            <a:r>
              <a:rPr lang="fr-FR" sz="2400" b="1" dirty="0"/>
              <a:t>Présentation orale de 5mn pour chaque groupe</a:t>
            </a:r>
          </a:p>
          <a:p>
            <a:pPr algn="ctr">
              <a:buNone/>
            </a:pPr>
            <a:r>
              <a:rPr lang="fr-FR" sz="2400" b="1" dirty="0"/>
              <a:t>Groupe de 4 personnes</a:t>
            </a:r>
          </a:p>
          <a:p>
            <a:pPr>
              <a:buNone/>
            </a:pPr>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30" y="332656"/>
            <a:ext cx="10571446" cy="1094940"/>
          </a:xfrm>
        </p:spPr>
        <p:txBody>
          <a:bodyPr>
            <a:normAutofit/>
          </a:bodyPr>
          <a:lstStyle/>
          <a:p>
            <a:pPr algn="ctr"/>
            <a:r>
              <a:rPr lang="fr-FR" sz="3200" u="sng" dirty="0"/>
              <a:t>Vérification des premiers acquis</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endParaRPr lang="fr-FR" sz="2400" dirty="0"/>
          </a:p>
          <a:p>
            <a:pPr algn="ctr">
              <a:buNone/>
            </a:pPr>
            <a:r>
              <a:rPr lang="fr-FR" sz="2400" u="sng" dirty="0"/>
              <a:t>https://www.yateo.com/etudes-de-cas/32-the-kase.html</a:t>
            </a:r>
          </a:p>
          <a:p>
            <a:pPr algn="ctr">
              <a:buNone/>
            </a:pPr>
            <a:endParaRPr lang="fr-FR" sz="2400" u="sng" dirty="0"/>
          </a:p>
          <a:p>
            <a:pPr algn="ctr">
              <a:buNone/>
            </a:pPr>
            <a:endParaRPr lang="fr-FR" sz="2400" u="sng" dirty="0"/>
          </a:p>
          <a:p>
            <a:pPr algn="ctr">
              <a:buNone/>
            </a:pPr>
            <a:endParaRPr lang="fr-FR" sz="2400" u="sng" dirty="0"/>
          </a:p>
          <a:p>
            <a:pPr algn="ctr">
              <a:buNone/>
            </a:pPr>
            <a:r>
              <a:rPr lang="fr-FR" sz="2400" u="sng" dirty="0"/>
              <a:t>Le cas « L’atelier du sourcil »</a:t>
            </a:r>
          </a:p>
          <a:p>
            <a:pPr algn="ctr">
              <a:buNone/>
            </a:pPr>
            <a:r>
              <a:rPr lang="fr-FR" sz="2400" b="1" dirty="0">
                <a:hlinkClick r:id="rId3"/>
              </a:rPr>
              <a:t>https://www.yateo.com/etudes-de-cas/34-l-atelier-du-sourcil.html</a:t>
            </a:r>
            <a:endParaRPr lang="fr-FR" sz="2400" b="1" dirty="0"/>
          </a:p>
          <a:p>
            <a:pPr algn="ctr">
              <a:buNone/>
            </a:pPr>
            <a:endParaRPr lang="fr-FR" sz="2400" b="1" dirty="0"/>
          </a:p>
          <a:p>
            <a:pPr>
              <a:buNone/>
            </a:pPr>
            <a:endParaRPr lang="fr-FR" sz="2400" dirty="0"/>
          </a:p>
          <a:p>
            <a:pPr>
              <a:buNone/>
            </a:pPr>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L’affiliation</a:t>
            </a:r>
            <a:endParaRPr lang="fr-FR" sz="3200" b="1" u="sng" dirty="0"/>
          </a:p>
        </p:txBody>
      </p:sp>
      <p:sp>
        <p:nvSpPr>
          <p:cNvPr id="3" name="Content Placeholder 2"/>
          <p:cNvSpPr>
            <a:spLocks noGrp="1"/>
          </p:cNvSpPr>
          <p:nvPr>
            <p:ph idx="1"/>
          </p:nvPr>
        </p:nvSpPr>
        <p:spPr>
          <a:xfrm>
            <a:off x="623313" y="1484784"/>
            <a:ext cx="10847792" cy="5016053"/>
          </a:xfrm>
        </p:spPr>
        <p:txBody>
          <a:bodyPr>
            <a:noAutofit/>
          </a:bodyPr>
          <a:lstStyle/>
          <a:p>
            <a:pPr>
              <a:buNone/>
            </a:pPr>
            <a:r>
              <a:rPr lang="fr-FR" sz="2000" dirty="0"/>
              <a:t>	</a:t>
            </a:r>
          </a:p>
          <a:p>
            <a:pPr algn="just">
              <a:buNone/>
            </a:pPr>
            <a:r>
              <a:rPr lang="fr-FR" sz="2400" dirty="0">
                <a:sym typeface="Helvetica"/>
              </a:rPr>
              <a:t>L’affiliation est le principe par lequel un site marchand </a:t>
            </a:r>
            <a:r>
              <a:rPr lang="fr-FR" sz="2400" dirty="0"/>
              <a:t>ou </a:t>
            </a:r>
            <a:r>
              <a:rPr lang="fr-FR" sz="2400" dirty="0">
                <a:sym typeface="Helvetica"/>
              </a:rPr>
              <a:t>une application </a:t>
            </a:r>
            <a:r>
              <a:rPr lang="fr-FR" sz="2400" dirty="0"/>
              <a:t>à</a:t>
            </a:r>
          </a:p>
          <a:p>
            <a:pPr algn="just">
              <a:buNone/>
            </a:pPr>
            <a:r>
              <a:rPr lang="fr-FR" sz="2400" dirty="0"/>
              <a:t>vocation commerciale </a:t>
            </a:r>
            <a:r>
              <a:rPr lang="fr-FR" sz="2400" dirty="0">
                <a:sym typeface="Helvetica"/>
              </a:rPr>
              <a:t>propose à un réseau de sites partenaires affiliés de</a:t>
            </a:r>
          </a:p>
          <a:p>
            <a:pPr algn="just">
              <a:buNone/>
            </a:pPr>
            <a:r>
              <a:rPr lang="fr-FR" sz="2400" dirty="0">
                <a:sym typeface="Helvetica"/>
              </a:rPr>
              <a:t>promouvoir ses produits ou ses services par le biais de bannières publicitaires</a:t>
            </a:r>
          </a:p>
          <a:p>
            <a:pPr algn="just">
              <a:buNone/>
            </a:pPr>
            <a:r>
              <a:rPr lang="fr-FR" sz="2400" dirty="0">
                <a:sym typeface="Helvetica"/>
              </a:rPr>
              <a:t>ou de liens textes. </a:t>
            </a:r>
          </a:p>
          <a:p>
            <a:pPr algn="just">
              <a:buNone/>
            </a:pPr>
            <a:endParaRPr lang="fr-FR" sz="2000" dirty="0"/>
          </a:p>
          <a:p>
            <a:pPr algn="just">
              <a:buNone/>
            </a:pPr>
            <a:r>
              <a:rPr lang="fr-FR" sz="2400" dirty="0">
                <a:sym typeface="Helvetica"/>
              </a:rPr>
              <a:t>Selon les cas, les affiliés sont rémunérés par une commission sur les ventes, ou</a:t>
            </a:r>
          </a:p>
          <a:p>
            <a:pPr algn="just">
              <a:buNone/>
            </a:pPr>
            <a:r>
              <a:rPr lang="fr-FR" sz="2400" dirty="0">
                <a:sym typeface="Helvetica"/>
              </a:rPr>
              <a:t>en fonction des visites ou contacts commerciaux générés.</a:t>
            </a:r>
          </a:p>
          <a:p>
            <a:pPr>
              <a:buNone/>
            </a:pPr>
            <a:endParaRPr lang="fr-FR" sz="2000" dirty="0"/>
          </a:p>
        </p:txBody>
      </p:sp>
      <p:pic>
        <p:nvPicPr>
          <p:cNvPr id="5" name="Image" descr="Image"/>
          <p:cNvPicPr>
            <a:picLocks noChangeAspect="1"/>
          </p:cNvPicPr>
          <p:nvPr/>
        </p:nvPicPr>
        <p:blipFill>
          <a:blip r:embed="rId3" cstate="print">
            <a:extLst/>
          </a:blip>
          <a:stretch>
            <a:fillRect/>
          </a:stretch>
        </p:blipFill>
        <p:spPr>
          <a:xfrm>
            <a:off x="2998862" y="5013176"/>
            <a:ext cx="5989742" cy="1468831"/>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600" u="sng" dirty="0"/>
              <a:t>L’e-mailing</a:t>
            </a:r>
            <a:endParaRPr lang="fr-FR" sz="3200" b="1" dirty="0"/>
          </a:p>
        </p:txBody>
      </p:sp>
      <p:sp>
        <p:nvSpPr>
          <p:cNvPr id="3" name="Content Placeholder 2"/>
          <p:cNvSpPr>
            <a:spLocks noGrp="1"/>
          </p:cNvSpPr>
          <p:nvPr>
            <p:ph idx="1"/>
          </p:nvPr>
        </p:nvSpPr>
        <p:spPr>
          <a:xfrm>
            <a:off x="623313" y="1857366"/>
            <a:ext cx="10847792" cy="4643471"/>
          </a:xfrm>
        </p:spPr>
        <p:txBody>
          <a:bodyPr>
            <a:noAutofit/>
          </a:bodyPr>
          <a:lstStyle/>
          <a:p>
            <a:pPr>
              <a:buNone/>
            </a:pPr>
            <a:r>
              <a:rPr lang="fr-FR" sz="2000" b="1" dirty="0"/>
              <a:t>	</a:t>
            </a:r>
            <a:r>
              <a:rPr lang="fr-FR" sz="2400" dirty="0"/>
              <a:t>L’e-mailing est un outil clé, historique, parmi les moyens utilisés pour les actions dans le domaine du marketing digital.</a:t>
            </a:r>
          </a:p>
          <a:p>
            <a:pPr>
              <a:buNone/>
            </a:pPr>
            <a:endParaRPr lang="fr-FR" sz="2400" dirty="0"/>
          </a:p>
          <a:p>
            <a:pPr>
              <a:buNone/>
            </a:pPr>
            <a:r>
              <a:rPr lang="fr-FR" sz="2400" dirty="0"/>
              <a:t>	 Il s'agit d'un ensemble d'outils et méthodes consistant à envoyer en masse des courriers électroniques vers une cible dans le cadre d'une action marketing et commerciale. </a:t>
            </a:r>
          </a:p>
          <a:p>
            <a:pPr>
              <a:buNone/>
            </a:pPr>
            <a:r>
              <a:rPr lang="fr-FR" sz="2400" dirty="0"/>
              <a:t>	</a:t>
            </a:r>
          </a:p>
          <a:p>
            <a:pPr>
              <a:buNone/>
            </a:pPr>
            <a:r>
              <a:rPr lang="fr-FR" sz="2400" dirty="0"/>
              <a:t>	2 éléments importants qui caractérisent l'e-mailing sont à retenir  :</a:t>
            </a:r>
          </a:p>
          <a:p>
            <a:pPr>
              <a:buNone/>
            </a:pPr>
            <a:r>
              <a:rPr lang="fr-FR" sz="2400" dirty="0"/>
              <a:t>	- l'envoi en masse , à distinguer des emails quotidiens que vous envoyez à vos emails clients dans le cadre de vos échanges</a:t>
            </a:r>
          </a:p>
          <a:p>
            <a:pPr>
              <a:buNone/>
            </a:pPr>
            <a:r>
              <a:rPr lang="fr-FR" sz="2400" dirty="0"/>
              <a:t>	- une finalité commerciale.</a:t>
            </a:r>
          </a:p>
          <a:p>
            <a:pPr>
              <a:buNone/>
            </a:pPr>
            <a:endParaRPr lang="fr-FR" sz="2000" dirty="0"/>
          </a:p>
          <a:p>
            <a:pPr>
              <a:buNone/>
            </a:pPr>
            <a:r>
              <a:rPr lang="fr-FR" sz="2000" dirty="0"/>
              <a:t>	</a:t>
            </a:r>
          </a:p>
        </p:txBody>
      </p:sp>
    </p:spTree>
    <p:extLst>
      <p:ext uri="{BB962C8B-B14F-4D97-AF65-F5344CB8AC3E}">
        <p14:creationId xmlns:p14="http://schemas.microsoft.com/office/powerpoint/2010/main" val="242575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600" u="sng" dirty="0"/>
              <a:t>L’e-mailing</a:t>
            </a:r>
            <a:endParaRPr lang="fr-FR" sz="3200" b="1" dirty="0"/>
          </a:p>
        </p:txBody>
      </p:sp>
      <p:sp>
        <p:nvSpPr>
          <p:cNvPr id="3" name="Content Placeholder 2"/>
          <p:cNvSpPr>
            <a:spLocks noGrp="1"/>
          </p:cNvSpPr>
          <p:nvPr>
            <p:ph idx="1"/>
          </p:nvPr>
        </p:nvSpPr>
        <p:spPr>
          <a:xfrm>
            <a:off x="623313" y="2348880"/>
            <a:ext cx="10847792" cy="4151957"/>
          </a:xfrm>
        </p:spPr>
        <p:txBody>
          <a:bodyPr>
            <a:noAutofit/>
          </a:bodyPr>
          <a:lstStyle/>
          <a:p>
            <a:pPr algn="ctr">
              <a:buNone/>
            </a:pPr>
            <a:r>
              <a:rPr lang="fr-FR" sz="2000" b="1" dirty="0"/>
              <a:t>	</a:t>
            </a:r>
            <a:r>
              <a:rPr lang="fr-FR" sz="2400" b="1" dirty="0"/>
              <a:t>Lecture du document : E-mailing tendances 2023</a:t>
            </a:r>
            <a:endParaRPr lang="fr-FR" sz="2400" dirty="0"/>
          </a:p>
          <a:p>
            <a:pPr algn="ctr">
              <a:buNone/>
            </a:pPr>
            <a:endParaRPr lang="fr-FR" sz="2000" dirty="0"/>
          </a:p>
          <a:p>
            <a:pPr algn="ctr">
              <a:buNone/>
            </a:pPr>
            <a:r>
              <a:rPr lang="fr-FR" sz="2000" dirty="0"/>
              <a:t>	</a:t>
            </a:r>
          </a:p>
        </p:txBody>
      </p:sp>
    </p:spTree>
    <p:extLst>
      <p:ext uri="{BB962C8B-B14F-4D97-AF65-F5344CB8AC3E}">
        <p14:creationId xmlns:p14="http://schemas.microsoft.com/office/powerpoint/2010/main" val="4016177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600" u="sng" dirty="0"/>
              <a:t>L’e-mailing : les points clés</a:t>
            </a:r>
            <a:endParaRPr lang="fr-FR" sz="3200" b="1" dirty="0"/>
          </a:p>
        </p:txBody>
      </p:sp>
      <p:sp>
        <p:nvSpPr>
          <p:cNvPr id="3" name="Content Placeholder 2"/>
          <p:cNvSpPr>
            <a:spLocks noGrp="1"/>
          </p:cNvSpPr>
          <p:nvPr>
            <p:ph idx="1"/>
          </p:nvPr>
        </p:nvSpPr>
        <p:spPr>
          <a:xfrm>
            <a:off x="623313" y="1857366"/>
            <a:ext cx="10847792" cy="4643471"/>
          </a:xfrm>
        </p:spPr>
        <p:txBody>
          <a:bodyPr>
            <a:noAutofit/>
          </a:bodyPr>
          <a:lstStyle/>
          <a:p>
            <a:pPr>
              <a:buNone/>
            </a:pPr>
            <a:r>
              <a:rPr lang="fr-FR" sz="2400" dirty="0"/>
              <a:t>Respect de la réglementation : </a:t>
            </a:r>
            <a:r>
              <a:rPr lang="fr-FR" sz="2400" dirty="0" err="1"/>
              <a:t>Opt</a:t>
            </a:r>
            <a:r>
              <a:rPr lang="fr-FR" sz="2400" dirty="0"/>
              <a:t>-In &amp; </a:t>
            </a:r>
            <a:r>
              <a:rPr lang="fr-FR" sz="2400" dirty="0" err="1"/>
              <a:t>Opt</a:t>
            </a:r>
            <a:r>
              <a:rPr lang="fr-FR" sz="2400" dirty="0"/>
              <a:t>-Out</a:t>
            </a:r>
          </a:p>
          <a:p>
            <a:pPr>
              <a:buNone/>
            </a:pPr>
            <a:endParaRPr lang="fr-FR" sz="2400" dirty="0"/>
          </a:p>
          <a:p>
            <a:pPr>
              <a:buNone/>
            </a:pPr>
            <a:r>
              <a:rPr lang="fr-FR" sz="2400" u="sng" dirty="0"/>
              <a:t>Etape 1 :</a:t>
            </a:r>
            <a:r>
              <a:rPr lang="fr-FR" sz="2400" dirty="0"/>
              <a:t> Définir la cible / optimiser et créer la base de donnée</a:t>
            </a:r>
          </a:p>
          <a:p>
            <a:pPr>
              <a:buNone/>
            </a:pPr>
            <a:r>
              <a:rPr lang="fr-FR" sz="2400" u="sng" dirty="0"/>
              <a:t>Etape 2 :</a:t>
            </a:r>
            <a:r>
              <a:rPr lang="fr-FR" sz="2400" dirty="0"/>
              <a:t> Sélectionner le bon outil</a:t>
            </a:r>
          </a:p>
          <a:p>
            <a:pPr>
              <a:buNone/>
            </a:pPr>
            <a:r>
              <a:rPr lang="fr-FR" sz="2400" u="sng" dirty="0"/>
              <a:t>Etape 3 </a:t>
            </a:r>
            <a:r>
              <a:rPr lang="fr-FR" sz="2400" dirty="0"/>
              <a:t>: Définir le timing de l’e-mailing</a:t>
            </a:r>
            <a:endParaRPr lang="fr-FR" sz="2400" u="sng" dirty="0"/>
          </a:p>
          <a:p>
            <a:pPr>
              <a:buNone/>
            </a:pPr>
            <a:r>
              <a:rPr lang="fr-FR" sz="2400" u="sng" dirty="0"/>
              <a:t>Etape 4 :</a:t>
            </a:r>
            <a:r>
              <a:rPr lang="fr-FR" sz="2400" dirty="0"/>
              <a:t> Préparez  et optimiser le contenu de l’e-mailing</a:t>
            </a:r>
          </a:p>
          <a:p>
            <a:pPr>
              <a:buNone/>
            </a:pPr>
            <a:r>
              <a:rPr lang="fr-FR" sz="2400" u="sng" dirty="0"/>
              <a:t>Etape 5 :</a:t>
            </a:r>
            <a:r>
              <a:rPr lang="fr-FR" sz="2400" dirty="0"/>
              <a:t> Evaluer la campagne (KPI spécifiques)</a:t>
            </a:r>
          </a:p>
          <a:p>
            <a:pPr>
              <a:buNone/>
            </a:pPr>
            <a:endParaRPr lang="fr-FR" sz="2400" dirty="0"/>
          </a:p>
          <a:p>
            <a:pPr>
              <a:buNone/>
            </a:pPr>
            <a:endParaRPr lang="fr-FR" sz="2400" b="1" dirty="0"/>
          </a:p>
          <a:p>
            <a:pPr>
              <a:buNone/>
            </a:pPr>
            <a:r>
              <a:rPr lang="fr-FR" sz="2400" b="1" dirty="0"/>
              <a:t>https://audreytips.com/analyser-resultats-campagne-mailchimp/</a:t>
            </a:r>
            <a:endParaRPr lang="fr-FR" sz="2400" dirty="0"/>
          </a:p>
          <a:p>
            <a:endParaRPr lang="fr-FR" sz="2400" dirty="0"/>
          </a:p>
          <a:p>
            <a:pPr>
              <a:buNone/>
            </a:pPr>
            <a:endParaRPr lang="fr-FR" sz="2400" dirty="0"/>
          </a:p>
          <a:p>
            <a:pPr>
              <a:buNone/>
            </a:pPr>
            <a:r>
              <a:rPr lang="fr-FR" sz="2400" dirty="0"/>
              <a:t>	</a:t>
            </a:r>
          </a:p>
          <a:p>
            <a:pPr>
              <a:buNone/>
            </a:pPr>
            <a:endParaRPr lang="fr-FR" sz="2400" b="1" dirty="0"/>
          </a:p>
          <a:p>
            <a:pPr>
              <a:buNone/>
            </a:pPr>
            <a:r>
              <a:rPr lang="fr-FR" sz="2400" dirty="0"/>
              <a:t>	</a:t>
            </a:r>
          </a:p>
          <a:p>
            <a:pPr>
              <a:buNone/>
            </a:pPr>
            <a:r>
              <a:rPr lang="fr-FR" sz="2400" dirty="0"/>
              <a:t>	</a:t>
            </a:r>
          </a:p>
        </p:txBody>
      </p:sp>
    </p:spTree>
    <p:extLst>
      <p:ext uri="{BB962C8B-B14F-4D97-AF65-F5344CB8AC3E}">
        <p14:creationId xmlns:p14="http://schemas.microsoft.com/office/powerpoint/2010/main" val="242575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err="1"/>
              <a:t>Sustain</a:t>
            </a:r>
            <a:endParaRPr lang="en-US" sz="3200" b="1" dirty="0"/>
          </a:p>
        </p:txBody>
      </p:sp>
      <p:sp>
        <p:nvSpPr>
          <p:cNvPr id="6" name="Espace réservé du contenu 5"/>
          <p:cNvSpPr>
            <a:spLocks noGrp="1"/>
          </p:cNvSpPr>
          <p:nvPr>
            <p:ph idx="1"/>
          </p:nvPr>
        </p:nvSpPr>
        <p:spPr>
          <a:xfrm>
            <a:off x="609521" y="1484784"/>
            <a:ext cx="10971372" cy="5089752"/>
          </a:xfrm>
        </p:spPr>
        <p:txBody>
          <a:bodyPr>
            <a:noAutofit/>
          </a:bodyPr>
          <a:lstStyle/>
          <a:p>
            <a:pPr marL="0" indent="0" algn="just">
              <a:lnSpc>
                <a:spcPct val="90000"/>
              </a:lnSpc>
              <a:spcBef>
                <a:spcPts val="1800"/>
              </a:spcBef>
              <a:buClr>
                <a:srgbClr val="404040"/>
              </a:buClr>
              <a:buSzPct val="80000"/>
              <a:buNone/>
            </a:pPr>
            <a:r>
              <a:rPr lang="fr-FR" sz="2400" dirty="0"/>
              <a:t>Il vous faut ici fidéliser vos fans, vos clients et qu’ils deviennent vos ambassadeurs. Une bonne communication client ne s’arrête jamais à l’acte d’achat. Il faut après ça s’occuper d’après l’achat et faire en sorte que vos clients vous recommandent. Qu’ils deviennent vos ambassadeurs. Fédérer une communauté de clients, et pour les plus actifs qu’ils deviennent des ambassadeurs.</a:t>
            </a:r>
            <a:endParaRPr lang="fr-FR" sz="2400" u="sng" dirty="0"/>
          </a:p>
          <a:p>
            <a:pPr marL="0" indent="0">
              <a:lnSpc>
                <a:spcPct val="90000"/>
              </a:lnSpc>
              <a:spcBef>
                <a:spcPts val="1800"/>
              </a:spcBef>
              <a:buClr>
                <a:srgbClr val="404040"/>
              </a:buClr>
              <a:buSzPct val="80000"/>
              <a:buNone/>
            </a:pPr>
            <a:endParaRPr lang="fr-FR" sz="2400" u="sng" dirty="0"/>
          </a:p>
          <a:p>
            <a:pPr marL="0" indent="0">
              <a:lnSpc>
                <a:spcPct val="90000"/>
              </a:lnSpc>
              <a:spcBef>
                <a:spcPts val="1800"/>
              </a:spcBef>
              <a:buClr>
                <a:srgbClr val="404040"/>
              </a:buClr>
              <a:buSzPct val="80000"/>
              <a:buNone/>
            </a:pPr>
            <a:r>
              <a:rPr lang="fr-FR" sz="2400" u="sng" dirty="0"/>
              <a:t>Les leviers principaux : </a:t>
            </a:r>
          </a:p>
          <a:p>
            <a:pPr marL="0" indent="0">
              <a:lnSpc>
                <a:spcPct val="90000"/>
              </a:lnSpc>
              <a:spcBef>
                <a:spcPts val="1800"/>
              </a:spcBef>
              <a:buClr>
                <a:srgbClr val="404040"/>
              </a:buClr>
              <a:buSzPct val="80000"/>
              <a:buFont typeface="Wingdings" pitchFamily="2" charset="2"/>
              <a:buChar char="§"/>
            </a:pPr>
            <a:r>
              <a:rPr lang="fr-FR" sz="2400" dirty="0"/>
              <a:t> </a:t>
            </a:r>
            <a:r>
              <a:rPr lang="fr-FR" sz="2400" dirty="0" err="1"/>
              <a:t>Community</a:t>
            </a:r>
            <a:r>
              <a:rPr lang="fr-FR" sz="2400" dirty="0"/>
              <a:t> management</a:t>
            </a:r>
          </a:p>
          <a:p>
            <a:pPr marL="0" indent="0">
              <a:lnSpc>
                <a:spcPct val="90000"/>
              </a:lnSpc>
              <a:spcBef>
                <a:spcPts val="1800"/>
              </a:spcBef>
              <a:buClr>
                <a:srgbClr val="404040"/>
              </a:buClr>
              <a:buSzPct val="80000"/>
              <a:buFont typeface="Wingdings" pitchFamily="2" charset="2"/>
              <a:buChar char="§"/>
            </a:pPr>
            <a:r>
              <a:rPr lang="fr-FR" sz="2400" dirty="0"/>
              <a:t> </a:t>
            </a:r>
            <a:r>
              <a:rPr lang="fr-FR" sz="2400" dirty="0" err="1"/>
              <a:t>Retargeting</a:t>
            </a:r>
            <a:endParaRPr lang="fr-FR" sz="2400" dirty="0"/>
          </a:p>
          <a:p>
            <a:pPr marL="0" indent="0">
              <a:lnSpc>
                <a:spcPct val="90000"/>
              </a:lnSpc>
              <a:spcBef>
                <a:spcPts val="1800"/>
              </a:spcBef>
              <a:buClr>
                <a:srgbClr val="404040"/>
              </a:buClr>
              <a:buSzPct val="80000"/>
              <a:buNone/>
            </a:pPr>
            <a:r>
              <a:rPr lang="fr-FR" sz="2400" dirty="0"/>
              <a:t>Mais d’autres leviers sont également possibles : newsletter, etc…</a:t>
            </a:r>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None/>
            </a:pPr>
            <a:endParaRPr lang="fr-FR" sz="2400" dirty="0"/>
          </a:p>
          <a:p>
            <a:pPr marL="0" indent="0">
              <a:lnSpc>
                <a:spcPct val="90000"/>
              </a:lnSpc>
              <a:spcBef>
                <a:spcPts val="1800"/>
              </a:spcBef>
              <a:buClr>
                <a:srgbClr val="404040"/>
              </a:buClr>
              <a:buSzPct val="80000"/>
              <a:buFont typeface="Wingdings" pitchFamily="2" charset="2"/>
              <a:buChar char="§"/>
            </a:pPr>
            <a:endParaRPr lang="fr-FR" sz="2400" u="sng" dirty="0"/>
          </a:p>
          <a:p>
            <a:pPr marL="0" indent="0">
              <a:lnSpc>
                <a:spcPct val="90000"/>
              </a:lnSpc>
              <a:spcBef>
                <a:spcPts val="1800"/>
              </a:spcBef>
              <a:buClr>
                <a:srgbClr val="404040"/>
              </a:buClr>
              <a:buSzPct val="80000"/>
              <a:buNone/>
            </a:pPr>
            <a:endParaRPr lang="fr-FR" sz="2000" dirty="0"/>
          </a:p>
          <a:p>
            <a:pPr>
              <a:buNone/>
            </a:pPr>
            <a:endParaRPr lang="fr-FR" sz="2400" dirty="0"/>
          </a:p>
          <a:p>
            <a:pPr>
              <a:buNone/>
            </a:pPr>
            <a:endParaRPr lang="fr-FR" sz="2400" dirty="0"/>
          </a:p>
          <a:p>
            <a:pPr>
              <a:buNone/>
            </a:pPr>
            <a:endParaRPr lang="fr-FR" sz="2400" dirty="0"/>
          </a:p>
          <a:p>
            <a:pPr>
              <a:buNone/>
            </a:pPr>
            <a:endParaRPr lang="fr-FR" sz="2400" dirty="0"/>
          </a:p>
          <a:p>
            <a:pPr>
              <a:buNone/>
            </a:pPr>
            <a:endParaRPr lang="fr-FR" dirty="0"/>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endParaRPr lang="fr-FR" sz="800" u="sng" dirty="0"/>
          </a:p>
          <a:p>
            <a:pPr>
              <a:buNone/>
            </a:pPr>
            <a:r>
              <a:rPr lang="fr-FR" sz="2400" u="sng" dirty="0"/>
              <a:t>Qu’est-ce qu’un </a:t>
            </a:r>
            <a:r>
              <a:rPr lang="fr-FR" sz="2400" u="sng" dirty="0" err="1"/>
              <a:t>Community</a:t>
            </a:r>
            <a:r>
              <a:rPr lang="fr-FR" sz="2400" u="sng" dirty="0"/>
              <a:t> Manager ?</a:t>
            </a:r>
          </a:p>
          <a:p>
            <a:pPr>
              <a:buNone/>
            </a:pPr>
            <a:r>
              <a:rPr lang="fr-FR" sz="2400" dirty="0"/>
              <a:t>	</a:t>
            </a:r>
          </a:p>
          <a:p>
            <a:pPr>
              <a:buNone/>
            </a:pPr>
            <a:r>
              <a:rPr lang="fr-FR" sz="2400" dirty="0"/>
              <a:t>La mission du ou de la </a:t>
            </a:r>
            <a:r>
              <a:rPr lang="fr-FR" sz="2400" dirty="0" err="1"/>
              <a:t>community</a:t>
            </a:r>
            <a:r>
              <a:rPr lang="fr-FR" sz="2400" dirty="0"/>
              <a:t> manager est de gérer la présence</a:t>
            </a:r>
          </a:p>
          <a:p>
            <a:pPr>
              <a:buNone/>
            </a:pPr>
            <a:r>
              <a:rPr lang="fr-FR" sz="2400" dirty="0"/>
              <a:t>des organisations ou des personnalités sur les réseaux sociaux.</a:t>
            </a:r>
          </a:p>
          <a:p>
            <a:pPr>
              <a:buNone/>
            </a:pPr>
            <a:endParaRPr lang="fr-FR" sz="2400" dirty="0"/>
          </a:p>
          <a:p>
            <a:pPr>
              <a:buNone/>
            </a:pPr>
            <a:r>
              <a:rPr lang="fr-FR" sz="2400" dirty="0"/>
              <a:t>Le </a:t>
            </a:r>
            <a:r>
              <a:rPr lang="fr-FR" sz="2400" dirty="0" err="1"/>
              <a:t>community</a:t>
            </a:r>
            <a:r>
              <a:rPr lang="fr-FR" sz="2400" dirty="0"/>
              <a:t> manager : </a:t>
            </a:r>
          </a:p>
          <a:p>
            <a:r>
              <a:rPr lang="fr-FR" sz="2400" dirty="0"/>
              <a:t>élabore la stratégie social media d'une marque ;</a:t>
            </a:r>
          </a:p>
          <a:p>
            <a:r>
              <a:rPr lang="fr-FR" sz="2400" dirty="0"/>
              <a:t>Anime des communautés avec un discours et des contenus de marque;</a:t>
            </a:r>
          </a:p>
          <a:p>
            <a:r>
              <a:rPr lang="fr-FR" sz="2400" dirty="0"/>
              <a:t>développe et monétise des audiences ; </a:t>
            </a:r>
          </a:p>
          <a:p>
            <a:r>
              <a:rPr lang="fr-FR" sz="2400" dirty="0"/>
              <a:t>analyse et rend compte de la réputation en ligne d'une organisation.</a:t>
            </a:r>
          </a:p>
          <a:p>
            <a:pPr>
              <a:buNone/>
            </a:pPr>
            <a:endParaRPr lang="fr-FR" sz="2400" dirty="0"/>
          </a:p>
          <a:p>
            <a:pPr algn="ctr">
              <a:buNone/>
            </a:pPr>
            <a:r>
              <a:rPr lang="fr-FR" sz="2400" u="sng" dirty="0"/>
              <a:t>Le ou la </a:t>
            </a:r>
            <a:r>
              <a:rPr lang="fr-FR" sz="2400" u="sng" dirty="0" err="1"/>
              <a:t>community</a:t>
            </a:r>
            <a:r>
              <a:rPr lang="fr-FR" sz="2400" u="sng" dirty="0"/>
              <a:t> manager est la voix des marques sur Internet</a:t>
            </a:r>
          </a:p>
          <a:p>
            <a:pPr>
              <a:buNone/>
            </a:pP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Le marketing digital</a:t>
            </a:r>
            <a:endParaRPr lang="en-US" sz="3200" b="1" dirty="0"/>
          </a:p>
        </p:txBody>
      </p:sp>
      <p:sp>
        <p:nvSpPr>
          <p:cNvPr id="3" name="Content Placeholder 2"/>
          <p:cNvSpPr>
            <a:spLocks noGrp="1"/>
          </p:cNvSpPr>
          <p:nvPr>
            <p:ph idx="1"/>
          </p:nvPr>
        </p:nvSpPr>
        <p:spPr>
          <a:xfrm>
            <a:off x="623313" y="1571618"/>
            <a:ext cx="10847792" cy="5072099"/>
          </a:xfrm>
        </p:spPr>
        <p:txBody>
          <a:bodyPr>
            <a:noAutofit/>
          </a:bodyPr>
          <a:lstStyle/>
          <a:p>
            <a:pPr algn="ctr">
              <a:buNone/>
            </a:pPr>
            <a:endParaRPr lang="fr-FR" u="sng" dirty="0">
              <a:solidFill>
                <a:schemeClr val="tx1"/>
              </a:solidFill>
            </a:endParaRPr>
          </a:p>
          <a:p>
            <a:pPr algn="ctr">
              <a:buNone/>
            </a:pPr>
            <a:r>
              <a:rPr lang="fr-FR" u="sng" dirty="0">
                <a:solidFill>
                  <a:schemeClr val="tx1"/>
                </a:solidFill>
                <a:hlinkClick r:id="rId3"/>
              </a:rPr>
              <a:t>https://www.youtube.com/watch?v=X4FVO_nZn5w&amp;feature=youtu.be</a:t>
            </a:r>
            <a:endParaRPr lang="fr-FR" u="sng" dirty="0">
              <a:solidFill>
                <a:schemeClr val="tx1"/>
              </a:solidFill>
            </a:endParaRPr>
          </a:p>
          <a:p>
            <a:pPr algn="ctr">
              <a:buNone/>
            </a:pPr>
            <a:endParaRPr lang="fr-FR" u="sng" dirty="0"/>
          </a:p>
          <a:p>
            <a:pPr algn="ctr">
              <a:buNone/>
            </a:pPr>
            <a:endParaRPr lang="fr-FR" u="sng" dirty="0">
              <a:solidFill>
                <a:schemeClr val="tx1"/>
              </a:solidFill>
            </a:endParaRPr>
          </a:p>
          <a:p>
            <a:pPr algn="ctr">
              <a:buNone/>
            </a:pPr>
            <a:r>
              <a:rPr lang="fr-FR" u="sng" dirty="0">
                <a:solidFill>
                  <a:schemeClr val="tx1"/>
                </a:solidFill>
              </a:rPr>
              <a:t>Lecteur du document : Maitrisez le jargon du métier</a:t>
            </a:r>
          </a:p>
          <a:p>
            <a:pPr algn="ctr">
              <a:buNone/>
            </a:pPr>
            <a:endParaRPr lang="fr-FR" u="sng" dirty="0">
              <a:solidFill>
                <a:schemeClr val="tx1"/>
              </a:solidFill>
            </a:endParaRPr>
          </a:p>
          <a:p>
            <a:pPr algn="ctr">
              <a:buNone/>
            </a:pPr>
            <a:endParaRPr lang="fr-FR" u="sng" dirty="0">
              <a:solidFill>
                <a:schemeClr val="tx1"/>
              </a:solidFill>
            </a:endParaRPr>
          </a:p>
          <a:p>
            <a:pPr algn="ctr">
              <a:buNone/>
            </a:pPr>
            <a:endParaRPr lang="fr-FR" u="sng" dirty="0">
              <a:solidFill>
                <a:schemeClr val="tx1"/>
              </a:solidFill>
            </a:endParaRPr>
          </a:p>
        </p:txBody>
      </p:sp>
    </p:spTree>
    <p:extLst>
      <p:ext uri="{BB962C8B-B14F-4D97-AF65-F5344CB8AC3E}">
        <p14:creationId xmlns:p14="http://schemas.microsoft.com/office/powerpoint/2010/main" val="242575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u="sng" dirty="0"/>
              <a:t> </a:t>
            </a:r>
            <a:r>
              <a:rPr lang="fr-FR" sz="2000" dirty="0"/>
              <a:t> </a:t>
            </a:r>
          </a:p>
          <a:p>
            <a:pPr>
              <a:buNone/>
            </a:pPr>
            <a:r>
              <a:rPr lang="fr-FR" b="1" dirty="0"/>
              <a:t>	</a:t>
            </a:r>
          </a:p>
          <a:p>
            <a:pPr algn="ctr">
              <a:buNone/>
            </a:pPr>
            <a:r>
              <a:rPr lang="fr-FR" sz="2400" u="sng" dirty="0"/>
              <a:t>Les différents réseaux sociaux? (</a:t>
            </a:r>
            <a:r>
              <a:rPr lang="fr-FR" sz="2400" u="sng" dirty="0" err="1"/>
              <a:t>cf</a:t>
            </a:r>
            <a:r>
              <a:rPr lang="fr-FR" sz="2400" u="sng" dirty="0"/>
              <a:t> module de communication digitale)</a:t>
            </a:r>
          </a:p>
          <a:p>
            <a:pPr>
              <a:buNone/>
            </a:pPr>
            <a:endParaRPr lang="fr-FR" sz="2400" u="sng" dirty="0"/>
          </a:p>
          <a:p>
            <a:pPr algn="ctr">
              <a:buNone/>
            </a:pPr>
            <a:r>
              <a:rPr lang="fr-FR" sz="2400" dirty="0"/>
              <a:t>	</a:t>
            </a:r>
          </a:p>
          <a:p>
            <a:pPr algn="ctr">
              <a:buNone/>
            </a:pPr>
            <a:endParaRPr lang="fr-FR" sz="2400" dirty="0"/>
          </a:p>
          <a:p>
            <a:pPr algn="ctr">
              <a:buNone/>
            </a:pPr>
            <a:r>
              <a:rPr lang="fr-FR" sz="2400" dirty="0"/>
              <a:t>Il est important de maitriser les spécificités de chaque réseau social</a:t>
            </a:r>
          </a:p>
          <a:p>
            <a:pPr>
              <a:buNone/>
            </a:pPr>
            <a:endParaRPr lang="fr-FR" dirty="0"/>
          </a:p>
        </p:txBody>
      </p:sp>
    </p:spTree>
    <p:extLst>
      <p:ext uri="{BB962C8B-B14F-4D97-AF65-F5344CB8AC3E}">
        <p14:creationId xmlns:p14="http://schemas.microsoft.com/office/powerpoint/2010/main" val="242575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u="sng" dirty="0"/>
              <a:t> </a:t>
            </a:r>
            <a:r>
              <a:rPr lang="fr-FR" sz="2000" dirty="0"/>
              <a:t> </a:t>
            </a:r>
          </a:p>
          <a:p>
            <a:pPr>
              <a:buNone/>
            </a:pPr>
            <a:r>
              <a:rPr lang="fr-FR" u="sng" dirty="0"/>
              <a:t>Le c. management, c’est avant tout gérer une communauté.</a:t>
            </a:r>
          </a:p>
          <a:p>
            <a:pPr>
              <a:buNone/>
            </a:pPr>
            <a:endParaRPr lang="fr-FR" sz="1100" u="sng" dirty="0"/>
          </a:p>
          <a:p>
            <a:pPr>
              <a:buNone/>
            </a:pPr>
            <a:r>
              <a:rPr lang="fr-FR" sz="2400" dirty="0"/>
              <a:t>Une marque, comme une personne, garde la même identité</a:t>
            </a:r>
          </a:p>
          <a:p>
            <a:pPr>
              <a:buNone/>
            </a:pPr>
            <a:r>
              <a:rPr lang="fr-FR" sz="2400" dirty="0"/>
              <a:t>quand elle s’exprime. Mais elle s’adapte :</a:t>
            </a:r>
          </a:p>
          <a:p>
            <a:pPr>
              <a:buNone/>
            </a:pPr>
            <a:r>
              <a:rPr lang="fr-FR" sz="2400" dirty="0"/>
              <a:t>- à son interlocuteur ;</a:t>
            </a:r>
          </a:p>
          <a:p>
            <a:pPr>
              <a:buNone/>
            </a:pPr>
            <a:r>
              <a:rPr lang="fr-FR" sz="2400" dirty="0"/>
              <a:t>- au canal ;</a:t>
            </a:r>
          </a:p>
          <a:p>
            <a:pPr>
              <a:buNone/>
            </a:pPr>
            <a:r>
              <a:rPr lang="fr-FR" sz="2400" dirty="0"/>
              <a:t>- au contexte</a:t>
            </a:r>
          </a:p>
          <a:p>
            <a:pPr>
              <a:buNone/>
            </a:pPr>
            <a:endParaRPr lang="fr-FR" sz="2400" dirty="0"/>
          </a:p>
          <a:p>
            <a:pPr algn="just">
              <a:buNone/>
            </a:pPr>
            <a:r>
              <a:rPr lang="fr-FR" sz="2400" dirty="0"/>
              <a:t>Réfléchissez à la manière d’animer les leaders de votre communauté et en</a:t>
            </a:r>
          </a:p>
          <a:p>
            <a:pPr algn="just">
              <a:buNone/>
            </a:pPr>
            <a:r>
              <a:rPr lang="fr-FR" sz="2400" dirty="0"/>
              <a:t>particulier les influenceurs, que l’on appelle également ambassadeurs de</a:t>
            </a:r>
          </a:p>
          <a:p>
            <a:pPr algn="just">
              <a:buNone/>
            </a:pPr>
            <a:r>
              <a:rPr lang="fr-FR" sz="2400" dirty="0"/>
              <a:t>marque.</a:t>
            </a:r>
          </a:p>
          <a:p>
            <a:pPr>
              <a:buNone/>
            </a:pPr>
            <a:endParaRPr lang="fr-FR" sz="2000" dirty="0"/>
          </a:p>
          <a:p>
            <a:pPr>
              <a:buNone/>
            </a:pPr>
            <a:endParaRPr lang="fr-FR" sz="1900" dirty="0"/>
          </a:p>
          <a:p>
            <a:pPr>
              <a:buNone/>
            </a:pPr>
            <a:endParaRPr lang="fr-FR" sz="1900" dirty="0"/>
          </a:p>
          <a:p>
            <a:pPr>
              <a:buNone/>
            </a:pPr>
            <a:endParaRPr lang="fr-FR" sz="1900" dirty="0"/>
          </a:p>
        </p:txBody>
      </p:sp>
    </p:spTree>
    <p:extLst>
      <p:ext uri="{BB962C8B-B14F-4D97-AF65-F5344CB8AC3E}">
        <p14:creationId xmlns:p14="http://schemas.microsoft.com/office/powerpoint/2010/main" val="2425752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816101"/>
            <a:ext cx="10847792" cy="6041900"/>
          </a:xfrm>
        </p:spPr>
        <p:txBody>
          <a:bodyPr>
            <a:noAutofit/>
          </a:bodyPr>
          <a:lstStyle/>
          <a:p>
            <a:pPr>
              <a:buNone/>
            </a:pPr>
            <a:endParaRPr lang="fr-FR" sz="2000" dirty="0"/>
          </a:p>
          <a:p>
            <a:pPr>
              <a:buNone/>
            </a:pPr>
            <a:r>
              <a:rPr lang="fr-FR" b="1" dirty="0"/>
              <a:t>	</a:t>
            </a:r>
            <a:r>
              <a:rPr lang="fr-FR" sz="2400" u="sng" dirty="0"/>
              <a:t>Evaluez l’intérêt d’un influenceur grâce à deux variables :</a:t>
            </a:r>
          </a:p>
          <a:p>
            <a:pPr>
              <a:buNone/>
            </a:pPr>
            <a:r>
              <a:rPr lang="fr-FR" sz="2400" dirty="0"/>
              <a:t>	- son audience ;</a:t>
            </a:r>
          </a:p>
          <a:p>
            <a:pPr>
              <a:buNone/>
            </a:pPr>
            <a:r>
              <a:rPr lang="fr-FR" sz="2400" dirty="0"/>
              <a:t>	- son engagement avec votre organisation (son implication dans votre projet, sa relation avec la marque, son historique…).</a:t>
            </a:r>
          </a:p>
          <a:p>
            <a:pPr>
              <a:buNone/>
            </a:pPr>
            <a:endParaRPr lang="fr-FR" sz="2400" dirty="0"/>
          </a:p>
          <a:p>
            <a:pPr algn="ctr">
              <a:buNone/>
            </a:pPr>
            <a:r>
              <a:rPr lang="fr-FR" sz="2400" u="sng" dirty="0"/>
              <a:t>Lecture du document </a:t>
            </a:r>
            <a:r>
              <a:rPr lang="fr-FR" sz="2400" dirty="0"/>
              <a:t>: partenariat Influenceur, comment faire et quelle stratégie adopter (sur e-campus).</a:t>
            </a:r>
          </a:p>
          <a:p>
            <a:pPr>
              <a:buNone/>
            </a:pPr>
            <a:endParaRPr lang="fr-FR" sz="2400" dirty="0"/>
          </a:p>
          <a:p>
            <a:pPr>
              <a:buNone/>
            </a:pPr>
            <a:r>
              <a:rPr lang="fr-FR" sz="2400" dirty="0"/>
              <a:t>Deux outils pour la sélection des influenceurs :</a:t>
            </a:r>
          </a:p>
          <a:p>
            <a:pPr>
              <a:buNone/>
            </a:pPr>
            <a:endParaRPr lang="fr-FR" sz="2400" dirty="0"/>
          </a:p>
          <a:p>
            <a:pPr>
              <a:buNone/>
            </a:pPr>
            <a:r>
              <a:rPr lang="fr-FR" sz="2400" dirty="0">
                <a:hlinkClick r:id="rId3"/>
              </a:rPr>
              <a:t>https://hypeauditor.com</a:t>
            </a:r>
            <a:endParaRPr lang="fr-FR" sz="2400" dirty="0"/>
          </a:p>
          <a:p>
            <a:pPr>
              <a:buNone/>
            </a:pPr>
            <a:endParaRPr lang="fr-FR" sz="2400" dirty="0"/>
          </a:p>
          <a:p>
            <a:pPr>
              <a:buNone/>
            </a:pPr>
            <a:r>
              <a:rPr lang="fr-FR" sz="2400" dirty="0">
                <a:hlinkClick r:id="rId4"/>
              </a:rPr>
              <a:t>https://www.youtube.com/watch?v=AWKYJPGrtB4</a:t>
            </a:r>
            <a:endParaRPr lang="fr-FR" sz="2400" dirty="0"/>
          </a:p>
          <a:p>
            <a:pPr>
              <a:buNone/>
            </a:pPr>
            <a:r>
              <a:rPr lang="fr-FR" sz="2400" dirty="0"/>
              <a:t>https://klear.com/free-tools/influencer-pricing-calculator</a:t>
            </a:r>
          </a:p>
          <a:p>
            <a:pPr>
              <a:buNone/>
            </a:pPr>
            <a:endParaRPr lang="fr-FR" sz="2000" dirty="0"/>
          </a:p>
          <a:p>
            <a:pPr>
              <a:buNone/>
            </a:pPr>
            <a:r>
              <a:rPr lang="fr-FR" sz="2000" dirty="0"/>
              <a:t>	</a:t>
            </a:r>
          </a:p>
          <a:p>
            <a:pPr>
              <a:buNone/>
            </a:pPr>
            <a:endParaRPr lang="fr-FR" sz="1900" b="1" dirty="0"/>
          </a:p>
          <a:p>
            <a:pPr>
              <a:buNone/>
            </a:pPr>
            <a:endParaRPr lang="fr-FR" sz="1900" dirty="0"/>
          </a:p>
          <a:p>
            <a:pPr>
              <a:buNone/>
            </a:pPr>
            <a:endParaRPr lang="fr-FR" sz="1900" dirty="0"/>
          </a:p>
          <a:p>
            <a:pPr>
              <a:buNone/>
            </a:pPr>
            <a:endParaRPr lang="fr-FR" sz="1900" dirty="0"/>
          </a:p>
        </p:txBody>
      </p:sp>
      <p:pic>
        <p:nvPicPr>
          <p:cNvPr id="5" name="Image 4">
            <a:extLst>
              <a:ext uri="{FF2B5EF4-FFF2-40B4-BE49-F238E27FC236}">
                <a16:creationId xmlns:a16="http://schemas.microsoft.com/office/drawing/2014/main" id="{A4DB2866-AECD-490D-9C74-F0A6D03B5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516" y="6012340"/>
            <a:ext cx="1872208" cy="835807"/>
          </a:xfrm>
          <a:prstGeom prst="rect">
            <a:avLst/>
          </a:prstGeom>
        </p:spPr>
      </p:pic>
      <p:pic>
        <p:nvPicPr>
          <p:cNvPr id="7" name="Image 6">
            <a:extLst>
              <a:ext uri="{FF2B5EF4-FFF2-40B4-BE49-F238E27FC236}">
                <a16:creationId xmlns:a16="http://schemas.microsoft.com/office/drawing/2014/main" id="{26426ADF-1B2F-431F-A98D-2393F71F0F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5459" y="4725144"/>
            <a:ext cx="2304323" cy="1316756"/>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D70B63F-1085-4071-9640-221EBBAA51B1}"/>
              </a:ext>
            </a:extLst>
          </p:cNvPr>
          <p:cNvPicPr>
            <a:picLocks noGrp="1" noChangeAspect="1"/>
          </p:cNvPicPr>
          <p:nvPr>
            <p:ph idx="1"/>
          </p:nvPr>
        </p:nvPicPr>
        <p:blipFill>
          <a:blip r:embed="rId2"/>
          <a:stretch>
            <a:fillRect/>
          </a:stretch>
        </p:blipFill>
        <p:spPr>
          <a:xfrm>
            <a:off x="984385" y="908720"/>
            <a:ext cx="10221641" cy="5593110"/>
          </a:xfrm>
          <a:prstGeom prst="rect">
            <a:avLst/>
          </a:prstGeom>
        </p:spPr>
      </p:pic>
    </p:spTree>
    <p:extLst>
      <p:ext uri="{BB962C8B-B14F-4D97-AF65-F5344CB8AC3E}">
        <p14:creationId xmlns:p14="http://schemas.microsoft.com/office/powerpoint/2010/main" val="1617431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u="sng" dirty="0"/>
              <a:t> </a:t>
            </a:r>
            <a:r>
              <a:rPr lang="fr-FR" sz="2000" dirty="0"/>
              <a:t> </a:t>
            </a:r>
          </a:p>
          <a:p>
            <a:pPr>
              <a:buNone/>
            </a:pPr>
            <a:r>
              <a:rPr lang="fr-FR" u="sng" dirty="0"/>
              <a:t>Comment impliquer les </a:t>
            </a:r>
            <a:r>
              <a:rPr lang="fr-FR" u="sng" dirty="0" err="1"/>
              <a:t>influenceurs</a:t>
            </a:r>
            <a:r>
              <a:rPr lang="fr-FR" u="sng" dirty="0"/>
              <a:t> ?</a:t>
            </a:r>
          </a:p>
          <a:p>
            <a:pPr>
              <a:buNone/>
            </a:pPr>
            <a:endParaRPr lang="fr-FR" sz="2000" u="sng" dirty="0"/>
          </a:p>
          <a:p>
            <a:pPr>
              <a:buFont typeface="Wingdings" pitchFamily="2" charset="2"/>
              <a:buChar char="§"/>
            </a:pPr>
            <a:r>
              <a:rPr lang="fr-FR" dirty="0"/>
              <a:t>	partenariat</a:t>
            </a:r>
          </a:p>
          <a:p>
            <a:pPr>
              <a:buFont typeface="Wingdings" pitchFamily="2" charset="2"/>
              <a:buChar char="§"/>
            </a:pPr>
            <a:r>
              <a:rPr lang="fr-FR" dirty="0"/>
              <a:t>      réalisation de tests et avis</a:t>
            </a:r>
          </a:p>
          <a:p>
            <a:pPr>
              <a:buNone/>
            </a:pPr>
            <a:endParaRPr lang="fr-FR" dirty="0"/>
          </a:p>
          <a:p>
            <a:pPr>
              <a:buNone/>
            </a:pPr>
            <a:endParaRPr lang="fr-FR" sz="1100" u="sng" dirty="0"/>
          </a:p>
          <a:p>
            <a:pPr>
              <a:buNone/>
            </a:pPr>
            <a:r>
              <a:rPr lang="fr-FR" u="sng" dirty="0"/>
              <a:t> Exemple de partenariat </a:t>
            </a:r>
          </a:p>
          <a:p>
            <a:pPr>
              <a:buNone/>
            </a:pPr>
            <a:r>
              <a:rPr lang="fr-FR" sz="2400" dirty="0" err="1"/>
              <a:t>Gemo</a:t>
            </a:r>
            <a:r>
              <a:rPr lang="fr-FR" sz="2400" dirty="0"/>
              <a:t> a lancé une collection avec une influenceuse pour mettre en avant une</a:t>
            </a:r>
          </a:p>
          <a:p>
            <a:pPr>
              <a:buNone/>
            </a:pPr>
            <a:r>
              <a:rPr lang="fr-FR" sz="2400" dirty="0"/>
              <a:t>collection grande taille. Le groupe a profité de l’influence de </a:t>
            </a:r>
            <a:r>
              <a:rPr lang="fr-FR" sz="2400" dirty="0" err="1"/>
              <a:t>Lalaamisaki</a:t>
            </a:r>
            <a:r>
              <a:rPr lang="fr-FR" sz="2400" dirty="0"/>
              <a:t> pour</a:t>
            </a:r>
          </a:p>
          <a:p>
            <a:pPr>
              <a:buNone/>
            </a:pPr>
            <a:r>
              <a:rPr lang="fr-FR" sz="2400" dirty="0"/>
              <a:t>proposer une collection de vêtements en accord avec les valeurs de sa</a:t>
            </a:r>
          </a:p>
          <a:p>
            <a:pPr>
              <a:buNone/>
            </a:pPr>
            <a:r>
              <a:rPr lang="fr-FR" sz="2400" dirty="0"/>
              <a:t>communauté et les attentes de ses clients.</a:t>
            </a:r>
          </a:p>
          <a:p>
            <a:pPr>
              <a:buNone/>
            </a:pPr>
            <a:endParaRPr lang="fr-FR" sz="2000" dirty="0"/>
          </a:p>
          <a:p>
            <a:pPr>
              <a:buNone/>
            </a:pPr>
            <a:endParaRPr lang="fr-FR" sz="2000" dirty="0"/>
          </a:p>
          <a:p>
            <a:pPr>
              <a:buNone/>
            </a:pPr>
            <a:endParaRPr lang="fr-FR" sz="2000" dirty="0"/>
          </a:p>
          <a:p>
            <a:pPr>
              <a:buNone/>
            </a:pPr>
            <a:endParaRPr lang="fr-FR" sz="1900" b="1" dirty="0"/>
          </a:p>
          <a:p>
            <a:pPr>
              <a:buNone/>
            </a:pPr>
            <a:endParaRPr lang="fr-FR" sz="1900" dirty="0"/>
          </a:p>
          <a:p>
            <a:pPr>
              <a:buNone/>
            </a:pPr>
            <a:endParaRPr lang="fr-FR" sz="1900" dirty="0"/>
          </a:p>
          <a:p>
            <a:pPr>
              <a:buNone/>
            </a:pPr>
            <a:endParaRPr lang="fr-FR" sz="1900" dirty="0"/>
          </a:p>
        </p:txBody>
      </p:sp>
    </p:spTree>
    <p:extLst>
      <p:ext uri="{BB962C8B-B14F-4D97-AF65-F5344CB8AC3E}">
        <p14:creationId xmlns:p14="http://schemas.microsoft.com/office/powerpoint/2010/main" val="242575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2" y="1214422"/>
            <a:ext cx="11304541" cy="5454937"/>
          </a:xfrm>
        </p:spPr>
        <p:txBody>
          <a:bodyPr>
            <a:noAutofit/>
          </a:bodyPr>
          <a:lstStyle/>
          <a:p>
            <a:pPr>
              <a:buNone/>
            </a:pPr>
            <a:r>
              <a:rPr lang="fr-FR" sz="800" u="sng" dirty="0"/>
              <a:t> </a:t>
            </a:r>
            <a:r>
              <a:rPr lang="fr-FR" sz="2000" dirty="0"/>
              <a:t> </a:t>
            </a:r>
          </a:p>
          <a:p>
            <a:pPr>
              <a:buNone/>
            </a:pPr>
            <a:r>
              <a:rPr lang="fr-FR" b="1" dirty="0"/>
              <a:t>	 </a:t>
            </a:r>
            <a:r>
              <a:rPr lang="fr-FR" sz="2400" u="sng" dirty="0"/>
              <a:t>https://www.lalaamisaki.com</a:t>
            </a:r>
          </a:p>
          <a:p>
            <a:pPr>
              <a:buNone/>
            </a:pPr>
            <a:endParaRPr lang="fr-FR" sz="2400" b="1" dirty="0"/>
          </a:p>
          <a:p>
            <a:pPr>
              <a:buNone/>
            </a:pPr>
            <a:r>
              <a:rPr lang="fr-FR" sz="2400" dirty="0"/>
              <a:t>	</a:t>
            </a:r>
            <a:r>
              <a:rPr lang="fr-FR" sz="2400" u="sng" dirty="0"/>
              <a:t>Lire le document sur e-campus : </a:t>
            </a:r>
            <a:r>
              <a:rPr lang="fr-FR" sz="2400" dirty="0" err="1"/>
              <a:t>Recap</a:t>
            </a:r>
            <a:r>
              <a:rPr lang="fr-FR" sz="2400" dirty="0"/>
              <a:t> opé GEMO </a:t>
            </a:r>
            <a:r>
              <a:rPr lang="fr-FR" sz="2400" dirty="0" err="1"/>
              <a:t>lalaa</a:t>
            </a:r>
            <a:endParaRPr lang="fr-FR" sz="2400" u="sng" dirty="0"/>
          </a:p>
          <a:p>
            <a:pPr>
              <a:buNone/>
            </a:pPr>
            <a:endParaRPr lang="fr-FR" sz="2400" u="sng" dirty="0"/>
          </a:p>
          <a:p>
            <a:pPr algn="ctr">
              <a:buNone/>
            </a:pPr>
            <a:r>
              <a:rPr lang="fr-FR" sz="2400" dirty="0"/>
              <a:t>Quel bilan pouvez-vous faire de ce partenariat?</a:t>
            </a:r>
          </a:p>
          <a:p>
            <a:pPr algn="ctr">
              <a:buNone/>
            </a:pPr>
            <a:r>
              <a:rPr lang="fr-FR" sz="2400" dirty="0"/>
              <a:t>Quels ont été les facteurs clés de succès?</a:t>
            </a:r>
          </a:p>
          <a:p>
            <a:pPr algn="ctr">
              <a:buNone/>
            </a:pPr>
            <a:endParaRPr lang="fr-FR" sz="2400" dirty="0"/>
          </a:p>
          <a:p>
            <a:pPr algn="ctr">
              <a:buNone/>
            </a:pPr>
            <a:endParaRPr lang="fr-FR" sz="2400" dirty="0"/>
          </a:p>
          <a:p>
            <a:pPr>
              <a:buNone/>
            </a:pPr>
            <a:r>
              <a:rPr lang="fr-FR" sz="2400" dirty="0"/>
              <a:t>			Introduction à l’UGC </a:t>
            </a:r>
          </a:p>
          <a:p>
            <a:pPr algn="ctr">
              <a:buNone/>
            </a:pPr>
            <a:r>
              <a:rPr lang="fr-FR" sz="2400" b="1" u="sng" dirty="0"/>
              <a:t>https://www.dashhudson.com/fr/dictionnaire-du-marketing-num%C3%A9rique/user-generated-content</a:t>
            </a:r>
          </a:p>
          <a:p>
            <a:pPr>
              <a:buNone/>
            </a:pPr>
            <a:endParaRPr lang="fr-FR" sz="1900" b="1" u="sng" dirty="0"/>
          </a:p>
          <a:p>
            <a:pPr>
              <a:buNone/>
            </a:pPr>
            <a:endParaRPr lang="fr-FR" sz="1900" b="1" u="sng" dirty="0"/>
          </a:p>
          <a:p>
            <a:pPr algn="ctr">
              <a:buNone/>
            </a:pPr>
            <a:endParaRPr lang="fr-FR" u="sng" dirty="0">
              <a:hlinkClick r:id="rId3"/>
            </a:endParaRPr>
          </a:p>
          <a:p>
            <a:pPr algn="ctr">
              <a:buNone/>
            </a:pPr>
            <a:endParaRPr lang="fr-FR" u="sng" dirty="0">
              <a:hlinkClick r:id="rId3"/>
            </a:endParaRPr>
          </a:p>
          <a:p>
            <a:pPr>
              <a:buNone/>
            </a:pPr>
            <a:endParaRPr lang="fr-FR" sz="1900" dirty="0"/>
          </a:p>
          <a:p>
            <a:pPr>
              <a:buNone/>
            </a:pPr>
            <a:endParaRPr lang="fr-FR" sz="1900" dirty="0"/>
          </a:p>
          <a:p>
            <a:pPr>
              <a:buNone/>
            </a:pPr>
            <a:endParaRPr lang="fr-FR" sz="1900" dirty="0"/>
          </a:p>
        </p:txBody>
      </p:sp>
      <p:sp>
        <p:nvSpPr>
          <p:cNvPr id="4" name="Flèche : droite 3">
            <a:extLst>
              <a:ext uri="{FF2B5EF4-FFF2-40B4-BE49-F238E27FC236}">
                <a16:creationId xmlns:a16="http://schemas.microsoft.com/office/drawing/2014/main" id="{85641196-B7B9-42E6-A430-EFC97B04B90C}"/>
              </a:ext>
            </a:extLst>
          </p:cNvPr>
          <p:cNvSpPr/>
          <p:nvPr/>
        </p:nvSpPr>
        <p:spPr>
          <a:xfrm>
            <a:off x="1486694" y="4869160"/>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15C13CBD-69A4-4423-B561-6FC696DCC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862" y="6224700"/>
            <a:ext cx="2906688" cy="276135"/>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u="sng" dirty="0"/>
              <a:t> </a:t>
            </a:r>
            <a:r>
              <a:rPr lang="fr-FR" sz="2000" dirty="0"/>
              <a:t> </a:t>
            </a:r>
          </a:p>
          <a:p>
            <a:pPr>
              <a:buNone/>
            </a:pPr>
            <a:r>
              <a:rPr lang="fr-FR" dirty="0"/>
              <a:t>	</a:t>
            </a:r>
            <a:r>
              <a:rPr lang="fr-FR" u="sng" dirty="0"/>
              <a:t>Savoir communiquer </a:t>
            </a:r>
            <a:r>
              <a:rPr lang="fr-FR" u="sng"/>
              <a:t>sur les médias </a:t>
            </a:r>
            <a:r>
              <a:rPr lang="fr-FR" u="sng" dirty="0"/>
              <a:t>sociaux</a:t>
            </a:r>
          </a:p>
          <a:p>
            <a:pPr>
              <a:buNone/>
            </a:pPr>
            <a:endParaRPr lang="fr-FR" sz="2000" dirty="0"/>
          </a:p>
          <a:p>
            <a:pPr>
              <a:buNone/>
            </a:pPr>
            <a:r>
              <a:rPr lang="fr-FR" sz="2000" dirty="0"/>
              <a:t>	</a:t>
            </a:r>
            <a:r>
              <a:rPr lang="fr-FR" sz="2400" dirty="0"/>
              <a:t>Vous écrivez pour le social media, votre lecteur est donc dans un contexte différent de lorsque qu’il lit un livre, un magazine, la notice d’un meuble, l’étiquette d’une compote, un texto. </a:t>
            </a:r>
          </a:p>
          <a:p>
            <a:pPr>
              <a:buNone/>
            </a:pPr>
            <a:r>
              <a:rPr lang="fr-FR" sz="2400" dirty="0"/>
              <a:t>	</a:t>
            </a:r>
            <a:r>
              <a:rPr lang="fr-FR" sz="2400" b="1" dirty="0"/>
              <a:t>Cela vous donne des contraintes différentes</a:t>
            </a:r>
          </a:p>
          <a:p>
            <a:pPr>
              <a:buNone/>
            </a:pPr>
            <a:endParaRPr lang="fr-FR" sz="2400" b="1" dirty="0"/>
          </a:p>
          <a:p>
            <a:pPr>
              <a:buNone/>
            </a:pPr>
            <a:r>
              <a:rPr lang="fr-FR" sz="2400" b="1" dirty="0"/>
              <a:t>	Travaillez votre accroche</a:t>
            </a:r>
            <a:r>
              <a:rPr lang="fr-FR" sz="2400" dirty="0"/>
              <a:t>. Accrochez vos lecteurs avec un “</a:t>
            </a:r>
            <a:r>
              <a:rPr lang="fr-FR" sz="2400" dirty="0" err="1"/>
              <a:t>hook</a:t>
            </a:r>
            <a:r>
              <a:rPr lang="fr-FR" sz="2400" dirty="0"/>
              <a:t>” (</a:t>
            </a:r>
            <a:r>
              <a:rPr lang="fr-FR" sz="2400" i="1" dirty="0"/>
              <a:t>hameçon</a:t>
            </a:r>
            <a:r>
              <a:rPr lang="fr-FR" sz="2400" dirty="0"/>
              <a:t> en français). Dès les premiers mots, on doit vouloir continuer à vous lire. S’il vous faut plus d’une demi-ligne pour démarrer, vous perdrez beaucoup de monde !</a:t>
            </a:r>
          </a:p>
          <a:p>
            <a:endParaRPr lang="fr-FR" sz="2400" dirty="0"/>
          </a:p>
          <a:p>
            <a:pPr>
              <a:buNone/>
            </a:pPr>
            <a:endParaRPr lang="fr-FR" sz="1900" b="1" dirty="0"/>
          </a:p>
          <a:p>
            <a:pPr>
              <a:buNone/>
            </a:pPr>
            <a:endParaRPr lang="fr-FR" sz="1900" dirty="0"/>
          </a:p>
          <a:p>
            <a:pPr>
              <a:buNone/>
            </a:pPr>
            <a:endParaRPr lang="fr-FR" sz="1900" dirty="0"/>
          </a:p>
          <a:p>
            <a:pPr>
              <a:buNone/>
            </a:pPr>
            <a:endParaRPr lang="fr-FR" sz="1900" dirty="0"/>
          </a:p>
        </p:txBody>
      </p:sp>
    </p:spTree>
    <p:extLst>
      <p:ext uri="{BB962C8B-B14F-4D97-AF65-F5344CB8AC3E}">
        <p14:creationId xmlns:p14="http://schemas.microsoft.com/office/powerpoint/2010/main" val="2425752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9"/>
            <a:ext cx="10571446" cy="737751"/>
          </a:xfrm>
        </p:spPr>
        <p:txBody>
          <a:bodyPr>
            <a:normAutofit/>
          </a:bodyPr>
          <a:lstStyle/>
          <a:p>
            <a:pPr algn="ctr"/>
            <a:r>
              <a:rPr lang="fr-FR" sz="3200" u="sng" dirty="0"/>
              <a:t>Le </a:t>
            </a:r>
            <a:r>
              <a:rPr lang="fr-FR" sz="3200" u="sng" dirty="0" err="1"/>
              <a:t>community</a:t>
            </a:r>
            <a:r>
              <a:rPr lang="fr-FR" sz="3200" u="sng" dirty="0"/>
              <a:t> management</a:t>
            </a:r>
            <a:endParaRPr lang="en-US" sz="3200" b="1" dirty="0"/>
          </a:p>
        </p:txBody>
      </p:sp>
      <p:sp>
        <p:nvSpPr>
          <p:cNvPr id="3" name="Content Placeholder 2"/>
          <p:cNvSpPr>
            <a:spLocks noGrp="1"/>
          </p:cNvSpPr>
          <p:nvPr>
            <p:ph idx="1"/>
          </p:nvPr>
        </p:nvSpPr>
        <p:spPr>
          <a:xfrm>
            <a:off x="623313" y="1214423"/>
            <a:ext cx="10847792" cy="5286412"/>
          </a:xfrm>
        </p:spPr>
        <p:txBody>
          <a:bodyPr>
            <a:noAutofit/>
          </a:bodyPr>
          <a:lstStyle/>
          <a:p>
            <a:pPr>
              <a:buNone/>
            </a:pPr>
            <a:r>
              <a:rPr lang="fr-FR" sz="800" u="sng" dirty="0"/>
              <a:t> </a:t>
            </a:r>
            <a:r>
              <a:rPr lang="fr-FR" sz="2000" dirty="0"/>
              <a:t> </a:t>
            </a:r>
          </a:p>
          <a:p>
            <a:pPr>
              <a:buNone/>
            </a:pPr>
            <a:r>
              <a:rPr lang="fr-FR" dirty="0"/>
              <a:t>	</a:t>
            </a:r>
            <a:r>
              <a:rPr lang="fr-FR" u="sng" dirty="0"/>
              <a:t>Savoir communiquer sur les médias sociaux</a:t>
            </a:r>
          </a:p>
          <a:p>
            <a:pPr>
              <a:buNone/>
            </a:pPr>
            <a:endParaRPr lang="fr-FR" sz="2000" dirty="0"/>
          </a:p>
          <a:p>
            <a:pPr>
              <a:buNone/>
            </a:pPr>
            <a:r>
              <a:rPr lang="fr-FR" sz="2000" b="1" dirty="0"/>
              <a:t>	</a:t>
            </a:r>
            <a:r>
              <a:rPr lang="fr-FR" sz="2400" dirty="0"/>
              <a:t>Rédigez des phrases </a:t>
            </a:r>
            <a:r>
              <a:rPr lang="fr-FR" sz="2400" b="1" dirty="0"/>
              <a:t>de moins de 12 mots </a:t>
            </a:r>
            <a:r>
              <a:rPr lang="fr-FR" sz="2400" dirty="0"/>
              <a:t>et insérer des images, des vidéos, des liens!</a:t>
            </a:r>
            <a:endParaRPr lang="fr-FR" sz="2400" b="1" dirty="0"/>
          </a:p>
          <a:p>
            <a:pPr>
              <a:buNone/>
            </a:pPr>
            <a:endParaRPr lang="fr-FR" sz="2400" b="1" dirty="0"/>
          </a:p>
          <a:p>
            <a:pPr>
              <a:buNone/>
            </a:pPr>
            <a:r>
              <a:rPr lang="fr-FR" sz="2400" b="1" dirty="0"/>
              <a:t>	Proposez un call-to-action</a:t>
            </a:r>
            <a:r>
              <a:rPr lang="fr-FR" sz="2400" dirty="0"/>
              <a:t>. Faites participer ceux qui ont consommé vos contenus. Un call-to-action (ou </a:t>
            </a:r>
            <a:r>
              <a:rPr lang="fr-FR" sz="2400" i="1" dirty="0"/>
              <a:t>appel à l’action</a:t>
            </a:r>
            <a:r>
              <a:rPr lang="fr-FR" sz="2400" dirty="0"/>
              <a:t>) attire toujours l’</a:t>
            </a:r>
            <a:r>
              <a:rPr lang="fr-FR" sz="2400" dirty="0" err="1"/>
              <a:t>oeil</a:t>
            </a:r>
            <a:r>
              <a:rPr lang="fr-FR" sz="2400" dirty="0"/>
              <a:t> du lecteur et l’incite à cliquer ou à consulter ce dont il est question ;</a:t>
            </a:r>
          </a:p>
          <a:p>
            <a:pPr>
              <a:buNone/>
            </a:pPr>
            <a:r>
              <a:rPr lang="fr-FR" sz="2400" b="1" dirty="0"/>
              <a:t>	</a:t>
            </a:r>
          </a:p>
          <a:p>
            <a:pPr>
              <a:buNone/>
            </a:pPr>
            <a:r>
              <a:rPr lang="fr-FR" sz="2400" b="1" dirty="0"/>
              <a:t>	Récompensez </a:t>
            </a:r>
            <a:r>
              <a:rPr lang="fr-FR" sz="2400" dirty="0"/>
              <a:t>ceux qui ont commenté, partagé</a:t>
            </a:r>
          </a:p>
          <a:p>
            <a:pPr>
              <a:buNone/>
            </a:pPr>
            <a:endParaRPr lang="fr-FR" sz="2000" dirty="0"/>
          </a:p>
          <a:p>
            <a:pPr>
              <a:buNone/>
            </a:pPr>
            <a:r>
              <a:rPr lang="fr-FR" sz="2000" dirty="0"/>
              <a:t>	</a:t>
            </a:r>
            <a:endParaRPr lang="fr-FR" sz="1900" dirty="0"/>
          </a:p>
        </p:txBody>
      </p:sp>
    </p:spTree>
    <p:extLst>
      <p:ext uri="{BB962C8B-B14F-4D97-AF65-F5344CB8AC3E}">
        <p14:creationId xmlns:p14="http://schemas.microsoft.com/office/powerpoint/2010/main" val="242575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8"/>
            <a:ext cx="10571446" cy="1166379"/>
          </a:xfrm>
        </p:spPr>
        <p:txBody>
          <a:bodyPr>
            <a:normAutofit/>
          </a:bodyPr>
          <a:lstStyle/>
          <a:p>
            <a:pPr algn="ctr"/>
            <a:r>
              <a:rPr lang="en-US" sz="3200" u="sng" dirty="0"/>
              <a:t>Cas </a:t>
            </a:r>
            <a:r>
              <a:rPr lang="en-US" sz="3200" u="sng" dirty="0" err="1"/>
              <a:t>d’application</a:t>
            </a:r>
            <a:r>
              <a:rPr lang="en-US" sz="3200" u="sng" dirty="0"/>
              <a:t> </a:t>
            </a:r>
            <a:r>
              <a:rPr lang="en-US" sz="3200" u="sng" dirty="0" err="1"/>
              <a:t>Coloriare</a:t>
            </a:r>
            <a:endParaRPr lang="en-US" sz="3200" u="sng" dirty="0"/>
          </a:p>
        </p:txBody>
      </p:sp>
      <p:sp>
        <p:nvSpPr>
          <p:cNvPr id="3" name="Content Placeholder 2"/>
          <p:cNvSpPr>
            <a:spLocks noGrp="1"/>
          </p:cNvSpPr>
          <p:nvPr>
            <p:ph idx="1"/>
          </p:nvPr>
        </p:nvSpPr>
        <p:spPr>
          <a:xfrm>
            <a:off x="623313" y="1857366"/>
            <a:ext cx="10847792" cy="4643471"/>
          </a:xfrm>
        </p:spPr>
        <p:txBody>
          <a:bodyPr>
            <a:noAutofit/>
          </a:bodyPr>
          <a:lstStyle/>
          <a:p>
            <a:pPr algn="ctr">
              <a:buNone/>
            </a:pPr>
            <a:r>
              <a:rPr lang="fr-FR" sz="2400" u="sng" dirty="0"/>
              <a:t>Travail en binôme</a:t>
            </a:r>
          </a:p>
          <a:p>
            <a:pPr algn="ctr">
              <a:buNone/>
            </a:pPr>
            <a:r>
              <a:rPr lang="fr-FR" sz="2400" dirty="0"/>
              <a:t>	</a:t>
            </a:r>
          </a:p>
          <a:p>
            <a:pPr>
              <a:buNone/>
            </a:pPr>
            <a:r>
              <a:rPr lang="fr-FR" sz="2400" dirty="0"/>
              <a:t>Dans le cadre de vos activités au sein de </a:t>
            </a:r>
            <a:r>
              <a:rPr lang="fr-FR" sz="2400" dirty="0" err="1"/>
              <a:t>Coloriare</a:t>
            </a:r>
            <a:r>
              <a:rPr lang="fr-FR" sz="2400" dirty="0"/>
              <a:t>, rédigez un post Instagram.</a:t>
            </a:r>
          </a:p>
          <a:p>
            <a:pPr>
              <a:buNone/>
            </a:pPr>
            <a:r>
              <a:rPr lang="fr-FR" sz="2400" dirty="0"/>
              <a:t>Maximum de 4 phrases</a:t>
            </a:r>
          </a:p>
          <a:p>
            <a:pPr algn="ctr">
              <a:buNone/>
            </a:pPr>
            <a:endParaRPr lang="fr-FR" sz="2400" dirty="0">
              <a:hlinkClick r:id="rId3"/>
            </a:endParaRPr>
          </a:p>
          <a:p>
            <a:pPr algn="ctr">
              <a:buNone/>
            </a:pPr>
            <a:endParaRPr lang="fr-FR" sz="2400" dirty="0">
              <a:hlinkClick r:id="rId3"/>
            </a:endParaRPr>
          </a:p>
          <a:p>
            <a:pPr algn="ctr">
              <a:buNone/>
            </a:pPr>
            <a:r>
              <a:rPr lang="fr-FR" sz="2400" dirty="0">
                <a:hlinkClick r:id="rId3"/>
              </a:rPr>
              <a:t>Exemples : </a:t>
            </a:r>
          </a:p>
          <a:p>
            <a:pPr algn="ctr">
              <a:buNone/>
            </a:pPr>
            <a:r>
              <a:rPr lang="fr-FR" sz="2400" dirty="0">
                <a:hlinkClick r:id="rId3"/>
              </a:rPr>
              <a:t>https://www.agence-community-management.com/exemples/publications/</a:t>
            </a:r>
          </a:p>
          <a:p>
            <a:pPr algn="ctr">
              <a:buNone/>
            </a:pPr>
            <a:endParaRPr lang="fr-FR" sz="2400" dirty="0">
              <a:hlinkClick r:id="rId3"/>
            </a:endParaRPr>
          </a:p>
          <a:p>
            <a:pPr algn="ctr">
              <a:buNone/>
            </a:pPr>
            <a:endParaRPr lang="fr-FR" sz="2400" dirty="0">
              <a:hlinkClick r:id="rId3"/>
            </a:endParaRPr>
          </a:p>
          <a:p>
            <a:pPr algn="ctr">
              <a:buNone/>
            </a:pPr>
            <a:endParaRPr lang="fr-FR" dirty="0">
              <a:hlinkClick r:id="rId3"/>
            </a:endParaRPr>
          </a:p>
          <a:p>
            <a:pPr>
              <a:buNone/>
            </a:pPr>
            <a:endParaRPr lang="fr-FR" dirty="0">
              <a:hlinkClick r:id="rId3"/>
            </a:endParaRPr>
          </a:p>
          <a:p>
            <a:pPr algn="ctr">
              <a:buNone/>
            </a:pPr>
            <a:endParaRPr lang="fr-FR" dirty="0"/>
          </a:p>
          <a:p>
            <a:pPr algn="ctr">
              <a:buNone/>
            </a:pPr>
            <a:endParaRPr lang="fr-FR" dirty="0">
              <a:hlinkClick r:id="rId3"/>
            </a:endParaRPr>
          </a:p>
          <a:p>
            <a:pPr algn="ctr">
              <a:buNone/>
            </a:pPr>
            <a:endParaRPr lang="fr-FR" dirty="0">
              <a:hlinkClick r:id="rId3"/>
            </a:endParaRPr>
          </a:p>
          <a:p>
            <a:pPr algn="ctr">
              <a:buNone/>
            </a:pPr>
            <a:endParaRPr lang="fr-FR" dirty="0"/>
          </a:p>
          <a:p>
            <a:pPr>
              <a:buNone/>
            </a:pPr>
            <a:endParaRPr lang="fr-FR" sz="3200" dirty="0">
              <a:hlinkClick r:id="rId3"/>
            </a:endParaRPr>
          </a:p>
          <a:p>
            <a:pPr algn="ctr">
              <a:buNone/>
            </a:pPr>
            <a:endParaRPr lang="fr-FR" sz="2000" dirty="0">
              <a:hlinkClick r:id="rId3"/>
            </a:endParaRPr>
          </a:p>
          <a:p>
            <a:pPr algn="ctr">
              <a:buNone/>
            </a:pPr>
            <a:endParaRPr lang="fr-FR" sz="2000" dirty="0">
              <a:solidFill>
                <a:schemeClr val="tx1"/>
              </a:solidFill>
              <a:hlinkClick r:id="rId3"/>
            </a:endParaRPr>
          </a:p>
          <a:p>
            <a:pPr algn="ctr">
              <a:buNone/>
            </a:pPr>
            <a:endParaRPr lang="fr-FR" sz="2000" dirty="0">
              <a:solidFill>
                <a:schemeClr val="tx1"/>
              </a:solidFill>
              <a:hlinkClick r:id="rId3"/>
            </a:endParaRPr>
          </a:p>
          <a:p>
            <a:pPr>
              <a:buNone/>
            </a:pPr>
            <a:br>
              <a:rPr lang="fr-FR" sz="2000" dirty="0"/>
            </a:b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8"/>
            <a:ext cx="10571446" cy="1166379"/>
          </a:xfrm>
        </p:spPr>
        <p:txBody>
          <a:bodyPr>
            <a:normAutofit/>
          </a:bodyPr>
          <a:lstStyle/>
          <a:p>
            <a:pPr algn="ctr"/>
            <a:r>
              <a:rPr lang="fr-FR" sz="3200" u="sng" dirty="0"/>
              <a:t>La stratégie marketing sur les réseaux sociaux</a:t>
            </a:r>
            <a:endParaRPr lang="en-US" sz="3200" b="1" dirty="0"/>
          </a:p>
        </p:txBody>
      </p:sp>
      <p:sp>
        <p:nvSpPr>
          <p:cNvPr id="3" name="Content Placeholder 2"/>
          <p:cNvSpPr>
            <a:spLocks noGrp="1"/>
          </p:cNvSpPr>
          <p:nvPr>
            <p:ph idx="1"/>
          </p:nvPr>
        </p:nvSpPr>
        <p:spPr>
          <a:xfrm>
            <a:off x="623313" y="1857366"/>
            <a:ext cx="10847792" cy="4643471"/>
          </a:xfrm>
        </p:spPr>
        <p:txBody>
          <a:bodyPr>
            <a:noAutofit/>
          </a:bodyPr>
          <a:lstStyle/>
          <a:p>
            <a:pPr algn="just">
              <a:buNone/>
            </a:pPr>
            <a:r>
              <a:rPr lang="fr-FR" sz="800" u="sng" dirty="0"/>
              <a:t> </a:t>
            </a:r>
            <a:r>
              <a:rPr lang="fr-FR" sz="2400" dirty="0"/>
              <a:t>Un plan marketing sur les réseaux sociaux est le résumé de tout ce</a:t>
            </a:r>
          </a:p>
          <a:p>
            <a:pPr algn="just">
              <a:buNone/>
            </a:pPr>
            <a:r>
              <a:rPr lang="fr-FR" sz="2400" dirty="0"/>
              <a:t>que vous envisagez de faire et que vous espérez réaliser pour votre</a:t>
            </a:r>
          </a:p>
          <a:p>
            <a:pPr algn="just">
              <a:buNone/>
            </a:pPr>
            <a:r>
              <a:rPr lang="fr-FR" sz="2400" dirty="0"/>
              <a:t>entreprise en utilisant les réseaux sociaux. </a:t>
            </a:r>
          </a:p>
          <a:p>
            <a:pPr algn="just">
              <a:buNone/>
            </a:pPr>
            <a:endParaRPr lang="fr-FR" sz="2400" dirty="0"/>
          </a:p>
          <a:p>
            <a:pPr algn="just">
              <a:buNone/>
            </a:pPr>
            <a:r>
              <a:rPr lang="fr-FR" sz="2400" u="sng" dirty="0"/>
              <a:t>Etape 1 </a:t>
            </a:r>
            <a:r>
              <a:rPr lang="fr-FR" sz="2400" dirty="0"/>
              <a:t>: Effectuer un audit des réseaux sociaux.</a:t>
            </a:r>
          </a:p>
          <a:p>
            <a:pPr algn="just">
              <a:buNone/>
            </a:pPr>
            <a:endParaRPr lang="fr-FR" sz="2400" dirty="0"/>
          </a:p>
          <a:p>
            <a:pPr algn="just">
              <a:buNone/>
            </a:pPr>
            <a:r>
              <a:rPr lang="fr-FR" sz="2400" u="sng" dirty="0"/>
              <a:t>Étape 2 : </a:t>
            </a:r>
            <a:r>
              <a:rPr lang="fr-FR" sz="2400" dirty="0"/>
              <a:t>Définissez des objectifs pour les RS (par exemple : </a:t>
            </a:r>
            <a:r>
              <a:rPr lang="fr-FR" sz="2400" i="1" dirty="0"/>
              <a:t>« pour</a:t>
            </a:r>
          </a:p>
          <a:p>
            <a:pPr algn="just">
              <a:buNone/>
            </a:pPr>
            <a:r>
              <a:rPr lang="fr-FR" sz="2400" i="1" dirty="0" err="1"/>
              <a:t>Instagram</a:t>
            </a:r>
            <a:r>
              <a:rPr lang="fr-FR" sz="2400" i="1" dirty="0"/>
              <a:t>, rediriger 1000 internautes vers notre site internet</a:t>
            </a:r>
          </a:p>
          <a:p>
            <a:pPr algn="just">
              <a:buNone/>
            </a:pPr>
            <a:r>
              <a:rPr lang="fr-FR" sz="2400" i="1" dirty="0"/>
              <a:t>(création de trafic) toutes les semaines.</a:t>
            </a:r>
          </a:p>
          <a:p>
            <a:pPr>
              <a:buNone/>
            </a:pPr>
            <a:endParaRPr lang="fr-FR" i="1" dirty="0"/>
          </a:p>
          <a:p>
            <a:pPr algn="just">
              <a:buNone/>
            </a:pPr>
            <a:endParaRPr lang="fr-FR" i="1" dirty="0"/>
          </a:p>
          <a:p>
            <a:pPr algn="just">
              <a:buNone/>
            </a:pPr>
            <a:endParaRPr lang="fr-FR" dirty="0"/>
          </a:p>
          <a:p>
            <a:pPr algn="just">
              <a:buNone/>
            </a:pPr>
            <a:endParaRPr lang="fr-FR" u="sng" dirty="0"/>
          </a:p>
          <a:p>
            <a:pPr algn="just">
              <a:buNone/>
            </a:pPr>
            <a:endParaRPr lang="fr-FR" dirty="0"/>
          </a:p>
          <a:p>
            <a:pPr algn="just">
              <a:buNone/>
            </a:pPr>
            <a:endParaRPr lang="fr-FR" dirty="0"/>
          </a:p>
          <a:p>
            <a:pPr algn="just">
              <a:buNone/>
            </a:pPr>
            <a:endParaRPr lang="fr-FR" dirty="0"/>
          </a:p>
          <a:p>
            <a:pPr algn="just">
              <a:buNone/>
            </a:pPr>
            <a:r>
              <a:rPr lang="fr-FR" dirty="0"/>
              <a:t>	</a:t>
            </a:r>
          </a:p>
        </p:txBody>
      </p:sp>
    </p:spTree>
    <p:extLst>
      <p:ext uri="{BB962C8B-B14F-4D97-AF65-F5344CB8AC3E}">
        <p14:creationId xmlns:p14="http://schemas.microsoft.com/office/powerpoint/2010/main" val="24257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332656"/>
            <a:ext cx="10971372" cy="1066800"/>
          </a:xfrm>
        </p:spPr>
        <p:txBody>
          <a:bodyPr>
            <a:normAutofit/>
          </a:bodyPr>
          <a:lstStyle/>
          <a:p>
            <a:pPr algn="ctr"/>
            <a:r>
              <a:rPr lang="fr-FR" sz="3200" u="sng" dirty="0"/>
              <a:t>C’est quoi une stratégie de marketing digitale?</a:t>
            </a:r>
            <a:endParaRPr lang="en-US" sz="3200" b="1" dirty="0"/>
          </a:p>
        </p:txBody>
      </p:sp>
      <p:sp>
        <p:nvSpPr>
          <p:cNvPr id="6" name="Espace réservé du contenu 5"/>
          <p:cNvSpPr>
            <a:spLocks noGrp="1"/>
          </p:cNvSpPr>
          <p:nvPr>
            <p:ph idx="1"/>
          </p:nvPr>
        </p:nvSpPr>
        <p:spPr>
          <a:xfrm>
            <a:off x="609521" y="1196752"/>
            <a:ext cx="10971372" cy="5377784"/>
          </a:xfrm>
        </p:spPr>
        <p:txBody>
          <a:bodyPr>
            <a:noAutofit/>
          </a:bodyPr>
          <a:lstStyle/>
          <a:p>
            <a:pPr algn="ctr">
              <a:buNone/>
            </a:pPr>
            <a:endParaRPr lang="fr-FR" sz="1200" u="sng" dirty="0"/>
          </a:p>
          <a:p>
            <a:pPr>
              <a:buNone/>
            </a:pPr>
            <a:endParaRPr lang="fr-FR" sz="2400" dirty="0"/>
          </a:p>
          <a:p>
            <a:pPr>
              <a:buNone/>
            </a:pPr>
            <a:endParaRPr lang="fr-FR" sz="2400" dirty="0"/>
          </a:p>
          <a:p>
            <a:pPr>
              <a:buNone/>
            </a:pPr>
            <a:endParaRPr lang="fr-FR" dirty="0"/>
          </a:p>
          <a:p>
            <a:pPr>
              <a:buNone/>
            </a:pPr>
            <a:endParaRPr lang="fr-FR" dirty="0"/>
          </a:p>
        </p:txBody>
      </p:sp>
      <p:pic>
        <p:nvPicPr>
          <p:cNvPr id="5" name="Image 4">
            <a:extLst>
              <a:ext uri="{FF2B5EF4-FFF2-40B4-BE49-F238E27FC236}">
                <a16:creationId xmlns:a16="http://schemas.microsoft.com/office/drawing/2014/main" id="{A9A4214B-CE5F-4EE3-A533-74162FD0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424" y="2263552"/>
            <a:ext cx="5279688" cy="3703662"/>
          </a:xfrm>
          <a:prstGeom prst="rect">
            <a:avLst/>
          </a:prstGeom>
        </p:spPr>
      </p:pic>
    </p:spTree>
    <p:extLst>
      <p:ext uri="{BB962C8B-B14F-4D97-AF65-F5344CB8AC3E}">
        <p14:creationId xmlns:p14="http://schemas.microsoft.com/office/powerpoint/2010/main" val="39679120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692696"/>
            <a:ext cx="10847792" cy="5808141"/>
          </a:xfrm>
        </p:spPr>
        <p:txBody>
          <a:bodyPr>
            <a:noAutofit/>
          </a:bodyPr>
          <a:lstStyle/>
          <a:p>
            <a:endParaRPr lang="fr-FR" sz="2000" dirty="0"/>
          </a:p>
          <a:p>
            <a:pPr>
              <a:buNone/>
            </a:pPr>
            <a:r>
              <a:rPr lang="fr-FR" sz="2000" dirty="0"/>
              <a:t>	</a:t>
            </a:r>
            <a:r>
              <a:rPr lang="fr-FR" sz="2400" u="sng" dirty="0"/>
              <a:t>Etape 3 </a:t>
            </a:r>
            <a:r>
              <a:rPr lang="fr-FR" sz="2400" dirty="0"/>
              <a:t>: Mise en place du plan d’action</a:t>
            </a:r>
          </a:p>
          <a:p>
            <a:pPr>
              <a:buNone/>
            </a:pPr>
            <a:endParaRPr lang="fr-FR" sz="2000" i="1" dirty="0"/>
          </a:p>
          <a:p>
            <a:pPr>
              <a:buNone/>
            </a:pPr>
            <a:r>
              <a:rPr lang="fr-FR" sz="2000" i="1" dirty="0"/>
              <a:t>	Exemple : partager 3 photos par semaine qui communiquent notre culture d’entreprise sur </a:t>
            </a:r>
            <a:r>
              <a:rPr lang="fr-FR" sz="2000" i="1" dirty="0" err="1"/>
              <a:t>Instagram</a:t>
            </a:r>
            <a:r>
              <a:rPr lang="fr-FR" sz="2000" i="1" dirty="0"/>
              <a:t>. </a:t>
            </a:r>
          </a:p>
          <a:p>
            <a:pPr>
              <a:buNone/>
            </a:pPr>
            <a:endParaRPr lang="fr-FR" sz="2000" i="1" dirty="0"/>
          </a:p>
          <a:p>
            <a:pPr>
              <a:buNone/>
            </a:pPr>
            <a:r>
              <a:rPr lang="fr-FR" sz="2400" dirty="0"/>
              <a:t>Créer le plan d’action c’est créer un plan content média et un calendrier de</a:t>
            </a:r>
          </a:p>
          <a:p>
            <a:pPr>
              <a:buNone/>
            </a:pPr>
            <a:r>
              <a:rPr lang="fr-FR" sz="2400" dirty="0"/>
              <a:t>contenu social media. Votre plan content marketing doit répondre aux</a:t>
            </a:r>
          </a:p>
          <a:p>
            <a:pPr>
              <a:buNone/>
            </a:pPr>
            <a:r>
              <a:rPr lang="fr-FR" sz="2400" dirty="0"/>
              <a:t>questions suivantes :</a:t>
            </a:r>
          </a:p>
          <a:p>
            <a:pPr>
              <a:buNone/>
            </a:pPr>
            <a:endParaRPr lang="fr-FR" sz="1200" dirty="0"/>
          </a:p>
          <a:p>
            <a:r>
              <a:rPr lang="fr-FR" sz="2400" dirty="0"/>
              <a:t>Quels types de contenu avez-vous l’intention d’afficher et de promouvoir sur les réseaux sociaux ?</a:t>
            </a:r>
          </a:p>
          <a:p>
            <a:r>
              <a:rPr lang="fr-FR" sz="2400" dirty="0"/>
              <a:t>Quel est votre public cible pour chaque type de contenu ?</a:t>
            </a:r>
          </a:p>
          <a:p>
            <a:r>
              <a:rPr lang="fr-FR" sz="2400" dirty="0"/>
              <a:t>À quelle fréquence publierez-vous du contenu ?</a:t>
            </a:r>
          </a:p>
          <a:p>
            <a:r>
              <a:rPr lang="fr-FR" sz="2400" dirty="0"/>
              <a:t>Qui va créer le contenu ?</a:t>
            </a:r>
          </a:p>
          <a:p>
            <a:r>
              <a:rPr lang="fr-FR" sz="2400" dirty="0"/>
              <a:t>Comment allez-vous promouvoir le contenu ?</a:t>
            </a:r>
          </a:p>
          <a:p>
            <a:pPr>
              <a:buNone/>
            </a:pPr>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8"/>
            <a:ext cx="10571446" cy="1166379"/>
          </a:xfrm>
        </p:spPr>
        <p:txBody>
          <a:bodyPr>
            <a:normAutofit/>
          </a:bodyPr>
          <a:lstStyle/>
          <a:p>
            <a:pPr algn="ctr"/>
            <a:r>
              <a:rPr lang="fr-FR" sz="3200" u="sng" dirty="0"/>
              <a:t>La stratégie marketing sur les réseaux sociaux</a:t>
            </a:r>
            <a:endParaRPr lang="en-US" sz="3200" b="1" dirty="0"/>
          </a:p>
        </p:txBody>
      </p:sp>
      <p:sp>
        <p:nvSpPr>
          <p:cNvPr id="3" name="Content Placeholder 2"/>
          <p:cNvSpPr>
            <a:spLocks noGrp="1"/>
          </p:cNvSpPr>
          <p:nvPr>
            <p:ph idx="1"/>
          </p:nvPr>
        </p:nvSpPr>
        <p:spPr>
          <a:xfrm>
            <a:off x="623313" y="1857366"/>
            <a:ext cx="10847792" cy="4643471"/>
          </a:xfrm>
        </p:spPr>
        <p:txBody>
          <a:bodyPr>
            <a:noAutofit/>
          </a:bodyPr>
          <a:lstStyle/>
          <a:p>
            <a:pPr>
              <a:buNone/>
            </a:pPr>
            <a:r>
              <a:rPr lang="fr-FR" sz="2000" b="1" dirty="0"/>
              <a:t>	</a:t>
            </a:r>
            <a:r>
              <a:rPr lang="fr-FR" sz="2400" u="sng" dirty="0"/>
              <a:t>Étape 4 </a:t>
            </a:r>
            <a:r>
              <a:rPr lang="fr-FR" sz="2400" dirty="0"/>
              <a:t>: Tester, évaluer et ajuster son plan marketing sur les réseaux sociaux</a:t>
            </a:r>
          </a:p>
          <a:p>
            <a:pPr>
              <a:buNone/>
            </a:pPr>
            <a:endParaRPr lang="fr-FR" b="1" u="sng" dirty="0"/>
          </a:p>
          <a:p>
            <a:pPr>
              <a:buNone/>
            </a:pPr>
            <a:r>
              <a:rPr lang="fr-FR" sz="2000" dirty="0"/>
              <a:t>	</a:t>
            </a:r>
            <a:r>
              <a:rPr lang="fr-FR" sz="2400" dirty="0"/>
              <a:t>Pour savoir quels ajustements doivent être apportés à votre stratégie marketing sur les réseaux sociaux, vous devez vous appuyer sur des KPI constants. Par exemple, vous pourriez:</a:t>
            </a:r>
          </a:p>
          <a:p>
            <a:pPr>
              <a:buNone/>
            </a:pPr>
            <a:endParaRPr lang="fr-FR" sz="2400" dirty="0"/>
          </a:p>
          <a:p>
            <a:pPr>
              <a:buNone/>
            </a:pPr>
            <a:r>
              <a:rPr lang="fr-FR" sz="2400" dirty="0"/>
              <a:t> -  suivre le nombre de clics que vos liens obtiennent sur une plateforme particulière.</a:t>
            </a:r>
          </a:p>
          <a:p>
            <a:pPr>
              <a:buNone/>
            </a:pPr>
            <a:endParaRPr lang="fr-FR" sz="2400" dirty="0"/>
          </a:p>
          <a:p>
            <a:pPr>
              <a:buNone/>
            </a:pPr>
            <a:r>
              <a:rPr lang="fr-FR" sz="2400" dirty="0"/>
              <a:t> - Effectuer le suivi des visites de pages générées par les réseaux sociaux.</a:t>
            </a:r>
          </a:p>
        </p:txBody>
      </p:sp>
    </p:spTree>
    <p:extLst>
      <p:ext uri="{BB962C8B-B14F-4D97-AF65-F5344CB8AC3E}">
        <p14:creationId xmlns:p14="http://schemas.microsoft.com/office/powerpoint/2010/main" val="2425752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2"/>
            <a:ext cx="10571446" cy="880627"/>
          </a:xfrm>
        </p:spPr>
        <p:txBody>
          <a:bodyPr>
            <a:normAutofit/>
          </a:bodyPr>
          <a:lstStyle/>
          <a:p>
            <a:pPr algn="ctr"/>
            <a:r>
              <a:rPr lang="fr-FR" sz="3200" u="sng" dirty="0"/>
              <a:t>Le </a:t>
            </a:r>
            <a:r>
              <a:rPr lang="fr-FR" sz="3200" u="sng" dirty="0" err="1"/>
              <a:t>retargeting</a:t>
            </a:r>
            <a:endParaRPr lang="fr-FR" sz="3200" u="sng" dirty="0"/>
          </a:p>
        </p:txBody>
      </p:sp>
      <p:sp>
        <p:nvSpPr>
          <p:cNvPr id="3" name="Content Placeholder 2"/>
          <p:cNvSpPr>
            <a:spLocks noGrp="1"/>
          </p:cNvSpPr>
          <p:nvPr>
            <p:ph idx="1"/>
          </p:nvPr>
        </p:nvSpPr>
        <p:spPr>
          <a:xfrm>
            <a:off x="623313" y="1857366"/>
            <a:ext cx="10847792" cy="4643471"/>
          </a:xfrm>
        </p:spPr>
        <p:txBody>
          <a:bodyPr>
            <a:noAutofit/>
          </a:bodyPr>
          <a:lstStyle/>
          <a:p>
            <a:pPr>
              <a:buFont typeface="Wingdings" pitchFamily="2" charset="2"/>
              <a:buChar char="§"/>
            </a:pPr>
            <a:r>
              <a:rPr lang="fr-FR" sz="2400" dirty="0"/>
              <a:t>Le </a:t>
            </a:r>
            <a:r>
              <a:rPr lang="fr-FR" sz="2400" dirty="0" err="1"/>
              <a:t>retargeting</a:t>
            </a:r>
            <a:r>
              <a:rPr lang="fr-FR" sz="2400" dirty="0"/>
              <a:t> qu’on appelle aussi </a:t>
            </a:r>
            <a:r>
              <a:rPr lang="fr-FR" sz="2400" dirty="0" err="1"/>
              <a:t>remarketing</a:t>
            </a:r>
            <a:r>
              <a:rPr lang="fr-FR" sz="2400" dirty="0"/>
              <a:t> ou </a:t>
            </a:r>
            <a:r>
              <a:rPr lang="fr-FR" sz="2400" dirty="0" err="1"/>
              <a:t>reciblage</a:t>
            </a:r>
            <a:r>
              <a:rPr lang="fr-FR" sz="2400" dirty="0"/>
              <a:t> publicitaire, consiste à proposer à un internaute une publicité ciblée lors de ses visites futures sur d’autres sites, basée sur les données comportementales de son historique de navigation.</a:t>
            </a:r>
          </a:p>
          <a:p>
            <a:pPr>
              <a:buFont typeface="Wingdings" pitchFamily="2" charset="2"/>
              <a:buChar char="§"/>
            </a:pPr>
            <a:endParaRPr lang="fr-FR" sz="2400" dirty="0"/>
          </a:p>
          <a:p>
            <a:pPr>
              <a:buFont typeface="Wingdings" pitchFamily="2" charset="2"/>
              <a:buChar char="§"/>
            </a:pPr>
            <a:r>
              <a:rPr lang="fr-FR" sz="2400" dirty="0"/>
              <a:t>La finalité consiste à montrer un message publicitaire aux personnes qui ont été exposées au moins une fois à une marque.</a:t>
            </a:r>
          </a:p>
          <a:p>
            <a:pPr>
              <a:buFont typeface="Wingdings" pitchFamily="2" charset="2"/>
              <a:buChar char="§"/>
            </a:pPr>
            <a:endParaRPr lang="fr-FR" sz="2400" dirty="0"/>
          </a:p>
          <a:p>
            <a:pPr>
              <a:buFont typeface="Wingdings" pitchFamily="2" charset="2"/>
              <a:buChar char="§"/>
            </a:pPr>
            <a:r>
              <a:rPr lang="fr-FR" sz="2400" dirty="0"/>
              <a:t>Lorsqu’une personne visite un site internet, il reçoit sur son navigateur web un cookie de navigation qui va permettre de stocker des informations. Cela se fait en plaçant un script / code de </a:t>
            </a:r>
            <a:r>
              <a:rPr lang="fr-FR" sz="2400" dirty="0" err="1"/>
              <a:t>tracking</a:t>
            </a:r>
            <a:r>
              <a:rPr lang="fr-FR" sz="2400" dirty="0"/>
              <a:t> dans les pages du site visité.</a:t>
            </a:r>
          </a:p>
          <a:p>
            <a:pPr>
              <a:buFont typeface="Wingdings" pitchFamily="2" charset="2"/>
              <a:buChar char="§"/>
            </a:pPr>
            <a:endParaRPr lang="fr-FR" sz="2400" dirty="0"/>
          </a:p>
        </p:txBody>
      </p:sp>
    </p:spTree>
    <p:extLst>
      <p:ext uri="{BB962C8B-B14F-4D97-AF65-F5344CB8AC3E}">
        <p14:creationId xmlns:p14="http://schemas.microsoft.com/office/powerpoint/2010/main" val="2425752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2"/>
            <a:ext cx="10571446" cy="880627"/>
          </a:xfrm>
        </p:spPr>
        <p:txBody>
          <a:bodyPr>
            <a:normAutofit/>
          </a:bodyPr>
          <a:lstStyle/>
          <a:p>
            <a:pPr algn="ctr"/>
            <a:r>
              <a:rPr lang="fr-FR" sz="3200" u="sng" dirty="0"/>
              <a:t>Le </a:t>
            </a:r>
            <a:r>
              <a:rPr lang="fr-FR" sz="3200" u="sng" dirty="0" err="1"/>
              <a:t>retargeting</a:t>
            </a:r>
            <a:endParaRPr lang="fr-FR" sz="3200" u="sng" dirty="0"/>
          </a:p>
        </p:txBody>
      </p:sp>
      <p:sp>
        <p:nvSpPr>
          <p:cNvPr id="3" name="Content Placeholder 2"/>
          <p:cNvSpPr>
            <a:spLocks noGrp="1"/>
          </p:cNvSpPr>
          <p:nvPr>
            <p:ph idx="1"/>
          </p:nvPr>
        </p:nvSpPr>
        <p:spPr>
          <a:xfrm>
            <a:off x="623313" y="1714494"/>
            <a:ext cx="10847792" cy="4786347"/>
          </a:xfrm>
        </p:spPr>
        <p:txBody>
          <a:bodyPr>
            <a:noAutofit/>
          </a:bodyPr>
          <a:lstStyle/>
          <a:p>
            <a:pPr>
              <a:buNone/>
            </a:pPr>
            <a:r>
              <a:rPr lang="fr-FR" sz="2000" dirty="0"/>
              <a:t>	</a:t>
            </a:r>
            <a:r>
              <a:rPr lang="fr-FR" sz="2400" dirty="0"/>
              <a:t>En d’autres termes, l’internaute est identifié et suivi par un cookie. Il quitte le premier site internet et surfe sur d’autres sites.</a:t>
            </a:r>
          </a:p>
          <a:p>
            <a:pPr>
              <a:buNone/>
            </a:pPr>
            <a:r>
              <a:rPr lang="fr-FR" sz="2400" dirty="0"/>
              <a:t>	</a:t>
            </a:r>
          </a:p>
          <a:p>
            <a:pPr>
              <a:buNone/>
            </a:pPr>
            <a:r>
              <a:rPr lang="fr-FR" sz="2400" dirty="0"/>
              <a:t>	Sur les autres sites, les internautes sont reconnus grâce au cookie. La bannière publicitaire ciblée s’affiche.</a:t>
            </a:r>
          </a:p>
          <a:p>
            <a:pPr>
              <a:buNone/>
            </a:pPr>
            <a:r>
              <a:rPr lang="fr-FR" sz="2400" dirty="0"/>
              <a:t>	</a:t>
            </a:r>
          </a:p>
          <a:p>
            <a:pPr>
              <a:buNone/>
            </a:pPr>
            <a:r>
              <a:rPr lang="fr-FR" sz="2400" dirty="0"/>
              <a:t>	L’objectif est que les internautes cliquent sur cette bannière publicitaire, ce qui les dirige directement sur la page produit du premier site visité.</a:t>
            </a:r>
          </a:p>
          <a:p>
            <a:pPr>
              <a:buNone/>
            </a:pPr>
            <a:endParaRPr lang="fr-FR" sz="2400" dirty="0"/>
          </a:p>
          <a:p>
            <a:pPr>
              <a:buNone/>
            </a:pPr>
            <a:r>
              <a:rPr lang="fr-FR" sz="2400" dirty="0"/>
              <a:t>	 Cela permet également de faire revenir ces internautes une deuxième (troisième, quatrième,…) fois sur le site web.</a:t>
            </a:r>
          </a:p>
          <a:p>
            <a:pPr>
              <a:buNone/>
            </a:pPr>
            <a:endParaRPr lang="fr-FR" sz="2000" dirty="0"/>
          </a:p>
          <a:p>
            <a:pPr>
              <a:buNone/>
            </a:pPr>
            <a:endParaRPr lang="fr-FR" sz="2000" dirty="0"/>
          </a:p>
          <a:p>
            <a:pPr>
              <a:buNone/>
            </a:pPr>
            <a:r>
              <a:rPr lang="fr-FR" sz="2000" dirty="0"/>
              <a:t>	.</a:t>
            </a:r>
          </a:p>
        </p:txBody>
      </p:sp>
    </p:spTree>
    <p:extLst>
      <p:ext uri="{BB962C8B-B14F-4D97-AF65-F5344CB8AC3E}">
        <p14:creationId xmlns:p14="http://schemas.microsoft.com/office/powerpoint/2010/main" val="2425752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2"/>
            <a:ext cx="10571446" cy="880627"/>
          </a:xfrm>
        </p:spPr>
        <p:txBody>
          <a:bodyPr>
            <a:normAutofit/>
          </a:bodyPr>
          <a:lstStyle/>
          <a:p>
            <a:pPr algn="ctr"/>
            <a:r>
              <a:rPr lang="fr-FR" sz="3200" u="sng" dirty="0"/>
              <a:t>Le </a:t>
            </a:r>
            <a:r>
              <a:rPr lang="fr-FR" sz="3200" u="sng" dirty="0" err="1"/>
              <a:t>retargeting</a:t>
            </a:r>
            <a:endParaRPr lang="fr-FR" sz="3200" u="sng" dirty="0"/>
          </a:p>
        </p:txBody>
      </p:sp>
      <p:sp>
        <p:nvSpPr>
          <p:cNvPr id="3" name="Content Placeholder 2"/>
          <p:cNvSpPr>
            <a:spLocks noGrp="1"/>
          </p:cNvSpPr>
          <p:nvPr>
            <p:ph idx="1"/>
          </p:nvPr>
        </p:nvSpPr>
        <p:spPr>
          <a:xfrm>
            <a:off x="623313" y="1857366"/>
            <a:ext cx="10847792" cy="4643471"/>
          </a:xfrm>
        </p:spPr>
        <p:txBody>
          <a:bodyPr>
            <a:noAutofit/>
          </a:bodyPr>
          <a:lstStyle/>
          <a:p>
            <a:pPr>
              <a:buNone/>
            </a:pPr>
            <a:r>
              <a:rPr lang="fr-FR" sz="2000" dirty="0"/>
              <a:t>	</a:t>
            </a:r>
          </a:p>
        </p:txBody>
      </p:sp>
      <p:pic>
        <p:nvPicPr>
          <p:cNvPr id="4" name="Image 3" descr="mecanique-retargeting.png"/>
          <p:cNvPicPr>
            <a:picLocks noChangeAspect="1"/>
          </p:cNvPicPr>
          <p:nvPr/>
        </p:nvPicPr>
        <p:blipFill>
          <a:blip r:embed="rId3" cstate="print"/>
          <a:stretch>
            <a:fillRect/>
          </a:stretch>
        </p:blipFill>
        <p:spPr>
          <a:xfrm>
            <a:off x="1523774" y="1428739"/>
            <a:ext cx="9601749" cy="4951547"/>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À quels objectifs répond le </a:t>
            </a:r>
            <a:r>
              <a:rPr lang="fr-FR" sz="3200" u="sng" dirty="0" err="1"/>
              <a:t>retargeting</a:t>
            </a:r>
            <a:r>
              <a:rPr lang="fr-FR" sz="3200" b="1" dirty="0"/>
              <a:t> ?</a:t>
            </a:r>
          </a:p>
        </p:txBody>
      </p:sp>
      <p:sp>
        <p:nvSpPr>
          <p:cNvPr id="3" name="Content Placeholder 2"/>
          <p:cNvSpPr>
            <a:spLocks noGrp="1"/>
          </p:cNvSpPr>
          <p:nvPr>
            <p:ph idx="1"/>
          </p:nvPr>
        </p:nvSpPr>
        <p:spPr>
          <a:xfrm>
            <a:off x="623313" y="1857366"/>
            <a:ext cx="10847792" cy="4643471"/>
          </a:xfrm>
        </p:spPr>
        <p:txBody>
          <a:bodyPr>
            <a:noAutofit/>
          </a:bodyPr>
          <a:lstStyle/>
          <a:p>
            <a:pPr algn="ctr">
              <a:buNone/>
            </a:pPr>
            <a:r>
              <a:rPr lang="fr-FR" sz="2000" dirty="0"/>
              <a:t>	</a:t>
            </a:r>
            <a:r>
              <a:rPr lang="fr-FR" sz="2400" u="sng" dirty="0"/>
              <a:t>Travaux de groupe </a:t>
            </a:r>
          </a:p>
          <a:p>
            <a:pPr algn="ctr">
              <a:buNone/>
            </a:pPr>
            <a:endParaRPr lang="fr-FR" sz="2400" u="sng" dirty="0"/>
          </a:p>
          <a:p>
            <a:pPr algn="ctr">
              <a:buNone/>
            </a:pPr>
            <a:r>
              <a:rPr lang="fr-FR" sz="2400" dirty="0"/>
              <a:t>Comment une campagne de </a:t>
            </a:r>
            <a:r>
              <a:rPr lang="fr-FR" sz="2400" dirty="0" err="1"/>
              <a:t>retargeting</a:t>
            </a:r>
            <a:endParaRPr lang="fr-FR" sz="2400" dirty="0"/>
          </a:p>
          <a:p>
            <a:pPr algn="ctr">
              <a:buNone/>
            </a:pPr>
            <a:r>
              <a:rPr lang="fr-FR" sz="2400" dirty="0"/>
              <a:t>peut participer à la réalisation des objectifs de notoriété / conversion / fidélisation d’une stratégie de marketing digital?</a:t>
            </a:r>
          </a:p>
          <a:p>
            <a:pPr algn="ctr">
              <a:buNone/>
            </a:pPr>
            <a:endParaRPr lang="fr-FR" sz="2400" dirty="0"/>
          </a:p>
          <a:p>
            <a:pPr algn="ctr">
              <a:buNone/>
            </a:pPr>
            <a:endParaRPr lang="fr-FR" sz="2400" dirty="0"/>
          </a:p>
          <a:p>
            <a:pPr algn="ctr">
              <a:buNone/>
            </a:pPr>
            <a:r>
              <a:rPr lang="fr-FR" sz="2400" dirty="0"/>
              <a:t>Illustrez en vous inspirant de cas vécus </a:t>
            </a:r>
          </a:p>
          <a:p>
            <a:pPr algn="ctr">
              <a:buNone/>
            </a:pPr>
            <a:endParaRPr lang="fr-FR" sz="2400" dirty="0"/>
          </a:p>
          <a:p>
            <a:pPr algn="ctr">
              <a:buNone/>
            </a:pPr>
            <a:r>
              <a:rPr lang="fr-FR" sz="2400" dirty="0"/>
              <a:t>Rapport écrit et présentations orales</a:t>
            </a:r>
          </a:p>
        </p:txBody>
      </p:sp>
    </p:spTree>
    <p:extLst>
      <p:ext uri="{BB962C8B-B14F-4D97-AF65-F5344CB8AC3E}">
        <p14:creationId xmlns:p14="http://schemas.microsoft.com/office/powerpoint/2010/main" val="242575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2"/>
            <a:ext cx="10571446" cy="880627"/>
          </a:xfrm>
        </p:spPr>
        <p:txBody>
          <a:bodyPr>
            <a:normAutofit/>
          </a:bodyPr>
          <a:lstStyle/>
          <a:p>
            <a:pPr algn="ctr"/>
            <a:r>
              <a:rPr lang="fr-FR" sz="3200" u="sng" dirty="0"/>
              <a:t>Le </a:t>
            </a:r>
            <a:r>
              <a:rPr lang="fr-FR" sz="3200" u="sng" dirty="0" err="1"/>
              <a:t>retargeting</a:t>
            </a:r>
            <a:endParaRPr lang="fr-FR" sz="3200" u="sng" dirty="0"/>
          </a:p>
        </p:txBody>
      </p:sp>
      <p:sp>
        <p:nvSpPr>
          <p:cNvPr id="3" name="Content Placeholder 2"/>
          <p:cNvSpPr>
            <a:spLocks noGrp="1"/>
          </p:cNvSpPr>
          <p:nvPr>
            <p:ph idx="1"/>
          </p:nvPr>
        </p:nvSpPr>
        <p:spPr>
          <a:xfrm>
            <a:off x="623313" y="1571612"/>
            <a:ext cx="10847792" cy="4929223"/>
          </a:xfrm>
        </p:spPr>
        <p:txBody>
          <a:bodyPr>
            <a:noAutofit/>
          </a:bodyPr>
          <a:lstStyle/>
          <a:p>
            <a:pPr>
              <a:buNone/>
            </a:pPr>
            <a:r>
              <a:rPr lang="fr-FR" sz="2000" dirty="0"/>
              <a:t>	</a:t>
            </a:r>
            <a:r>
              <a:rPr lang="fr-FR" sz="2400" dirty="0"/>
              <a:t>Le </a:t>
            </a:r>
            <a:r>
              <a:rPr lang="fr-FR" sz="2400" dirty="0" err="1"/>
              <a:t>retargeting</a:t>
            </a:r>
            <a:r>
              <a:rPr lang="fr-FR" sz="2400" dirty="0"/>
              <a:t> est géré par des régies publicitaires qui vont avoir pour mission d’analyser les infos recueillies par les cookies et d’afficher des bannières aux personnes ayant visité un site sur une multitude d’autres sites et applications .</a:t>
            </a:r>
          </a:p>
          <a:p>
            <a:pPr>
              <a:buNone/>
            </a:pPr>
            <a:endParaRPr lang="fr-FR" sz="2400" dirty="0"/>
          </a:p>
          <a:p>
            <a:pPr>
              <a:buNone/>
            </a:pPr>
            <a:r>
              <a:rPr lang="fr-FR" sz="2400" dirty="0"/>
              <a:t>	C’est une stratégie marketing de ciblage poussée puisque des publicités sont montrées uniquement à des personnes qui ont montré un intérêt pour une marque ou une offre :</a:t>
            </a:r>
          </a:p>
          <a:p>
            <a:pPr>
              <a:buNone/>
            </a:pPr>
            <a:r>
              <a:rPr lang="fr-FR" sz="2400" dirty="0"/>
              <a:t>	</a:t>
            </a:r>
          </a:p>
          <a:p>
            <a:pPr>
              <a:buFont typeface="Wingdings" pitchFamily="2" charset="2"/>
              <a:buChar char="§"/>
            </a:pPr>
            <a:r>
              <a:rPr lang="fr-FR" sz="2400" dirty="0"/>
              <a:t>	En visitant le site web d’une société</a:t>
            </a:r>
          </a:p>
          <a:p>
            <a:pPr>
              <a:buFont typeface="Wingdings" pitchFamily="2" charset="2"/>
              <a:buChar char="§"/>
            </a:pPr>
            <a:r>
              <a:rPr lang="fr-FR" sz="2400" dirty="0"/>
              <a:t>	En lisant un </a:t>
            </a:r>
            <a:r>
              <a:rPr lang="fr-FR" sz="2400"/>
              <a:t>article du </a:t>
            </a:r>
            <a:r>
              <a:rPr lang="fr-FR" sz="2400" dirty="0"/>
              <a:t>blog de la société, etc…</a:t>
            </a:r>
          </a:p>
          <a:p>
            <a:pPr>
              <a:buNone/>
            </a:pPr>
            <a:endParaRPr lang="fr-FR" sz="2000" dirty="0"/>
          </a:p>
        </p:txBody>
      </p:sp>
    </p:spTree>
    <p:extLst>
      <p:ext uri="{BB962C8B-B14F-4D97-AF65-F5344CB8AC3E}">
        <p14:creationId xmlns:p14="http://schemas.microsoft.com/office/powerpoint/2010/main" val="242575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13" y="836712"/>
            <a:ext cx="10847792" cy="5664125"/>
          </a:xfrm>
        </p:spPr>
        <p:txBody>
          <a:bodyPr>
            <a:noAutofit/>
          </a:bodyPr>
          <a:lstStyle/>
          <a:p>
            <a:pPr>
              <a:buNone/>
            </a:pPr>
            <a:r>
              <a:rPr lang="fr-FR" sz="2000" b="1" dirty="0"/>
              <a:t>	</a:t>
            </a:r>
            <a:r>
              <a:rPr lang="fr-FR" sz="2400" u="sng" dirty="0"/>
              <a:t>Quelles plateformes utiliser en </a:t>
            </a:r>
            <a:r>
              <a:rPr lang="fr-FR" sz="2400" u="sng" dirty="0" err="1"/>
              <a:t>retargeting</a:t>
            </a:r>
            <a:r>
              <a:rPr lang="fr-FR" sz="2400" u="sng" dirty="0"/>
              <a:t> ?</a:t>
            </a:r>
          </a:p>
          <a:p>
            <a:pPr>
              <a:buNone/>
            </a:pPr>
            <a:endParaRPr lang="fr-FR" sz="2400" dirty="0"/>
          </a:p>
          <a:p>
            <a:pPr>
              <a:buFont typeface="Wingdings" pitchFamily="2" charset="2"/>
              <a:buChar char="§"/>
            </a:pPr>
            <a:r>
              <a:rPr lang="fr-FR" sz="2400" dirty="0"/>
              <a:t>le </a:t>
            </a:r>
            <a:r>
              <a:rPr lang="fr-FR" sz="2400" dirty="0" err="1"/>
              <a:t>retargeting</a:t>
            </a:r>
            <a:r>
              <a:rPr lang="fr-FR" sz="2400" dirty="0"/>
              <a:t> par bannières qui seront affichées sur de nombreux sites et blogs ayant décidé de monétiser des encarts publicitaires.</a:t>
            </a:r>
          </a:p>
          <a:p>
            <a:pPr>
              <a:buNone/>
            </a:pPr>
            <a:r>
              <a:rPr lang="fr-FR" sz="2400" dirty="0"/>
              <a:t>	</a:t>
            </a:r>
          </a:p>
          <a:p>
            <a:pPr>
              <a:buFont typeface="Wingdings" pitchFamily="2" charset="2"/>
              <a:buChar char="§"/>
            </a:pPr>
            <a:r>
              <a:rPr lang="fr-FR" sz="2400" dirty="0"/>
              <a:t>le </a:t>
            </a:r>
            <a:r>
              <a:rPr lang="fr-FR" sz="2400" dirty="0" err="1"/>
              <a:t>retargeting</a:t>
            </a:r>
            <a:r>
              <a:rPr lang="fr-FR" sz="2400" dirty="0"/>
              <a:t> sur les réseaux sociaux</a:t>
            </a:r>
          </a:p>
          <a:p>
            <a:pPr>
              <a:buNone/>
            </a:pPr>
            <a:r>
              <a:rPr lang="fr-FR" sz="2400" dirty="0"/>
              <a:t>	</a:t>
            </a:r>
          </a:p>
          <a:p>
            <a:pPr>
              <a:buFont typeface="Wingdings" pitchFamily="2" charset="2"/>
              <a:buChar char="§"/>
            </a:pPr>
            <a:r>
              <a:rPr lang="fr-FR" sz="2400" dirty="0"/>
              <a:t> Le </a:t>
            </a:r>
            <a:r>
              <a:rPr lang="fr-FR" sz="2400" dirty="0" err="1"/>
              <a:t>retargeting</a:t>
            </a:r>
            <a:r>
              <a:rPr lang="fr-FR" sz="2400" dirty="0"/>
              <a:t> vidéo, notamment sur des plateformes comme </a:t>
            </a:r>
            <a:r>
              <a:rPr lang="fr-FR" sz="2400" dirty="0" err="1"/>
              <a:t>YouTube</a:t>
            </a:r>
            <a:r>
              <a:rPr lang="fr-FR" sz="2400" dirty="0"/>
              <a:t>.</a:t>
            </a:r>
          </a:p>
          <a:p>
            <a:pPr>
              <a:buNone/>
            </a:pPr>
            <a:endParaRPr lang="fr-FR" sz="2400" dirty="0"/>
          </a:p>
          <a:p>
            <a:pPr>
              <a:buNone/>
            </a:pPr>
            <a:r>
              <a:rPr lang="fr-FR" sz="2400" dirty="0"/>
              <a:t>	Pour réaliser du </a:t>
            </a:r>
            <a:r>
              <a:rPr lang="fr-FR" sz="2400" dirty="0" err="1"/>
              <a:t>retargeting</a:t>
            </a:r>
            <a:r>
              <a:rPr lang="fr-FR" sz="2400" dirty="0"/>
              <a:t>, voici les opérateurs sur le net :</a:t>
            </a:r>
          </a:p>
          <a:p>
            <a:pPr>
              <a:buNone/>
            </a:pPr>
            <a:r>
              <a:rPr lang="fr-FR" sz="2400" dirty="0"/>
              <a:t>	</a:t>
            </a:r>
          </a:p>
          <a:p>
            <a:pPr>
              <a:buNone/>
            </a:pPr>
            <a:r>
              <a:rPr lang="fr-FR" sz="2400" dirty="0"/>
              <a:t>	</a:t>
            </a:r>
          </a:p>
          <a:p>
            <a:pPr>
              <a:buFont typeface="Wingdings" pitchFamily="2" charset="2"/>
              <a:buChar char="§"/>
            </a:pPr>
            <a:endParaRPr lang="fr-FR" sz="2400" dirty="0"/>
          </a:p>
          <a:p>
            <a:pPr>
              <a:buNone/>
            </a:pPr>
            <a:r>
              <a:rPr lang="fr-FR" sz="2400" dirty="0"/>
              <a:t>	</a:t>
            </a:r>
          </a:p>
        </p:txBody>
      </p:sp>
      <p:pic>
        <p:nvPicPr>
          <p:cNvPr id="4" name="Image 3" descr="620687a6c63bd36cb43daada_twitter.png"/>
          <p:cNvPicPr>
            <a:picLocks noChangeAspect="1"/>
          </p:cNvPicPr>
          <p:nvPr/>
        </p:nvPicPr>
        <p:blipFill>
          <a:blip r:embed="rId3" cstate="print"/>
          <a:stretch>
            <a:fillRect/>
          </a:stretch>
        </p:blipFill>
        <p:spPr>
          <a:xfrm>
            <a:off x="982638" y="5157192"/>
            <a:ext cx="1456556" cy="1456556"/>
          </a:xfrm>
          <a:prstGeom prst="rect">
            <a:avLst/>
          </a:prstGeom>
        </p:spPr>
      </p:pic>
      <p:pic>
        <p:nvPicPr>
          <p:cNvPr id="5" name="Image 4" descr="performanceads-linkedin-ads.png"/>
          <p:cNvPicPr>
            <a:picLocks noChangeAspect="1"/>
          </p:cNvPicPr>
          <p:nvPr/>
        </p:nvPicPr>
        <p:blipFill>
          <a:blip r:embed="rId4" cstate="print"/>
          <a:stretch>
            <a:fillRect/>
          </a:stretch>
        </p:blipFill>
        <p:spPr>
          <a:xfrm>
            <a:off x="3286894" y="4953000"/>
            <a:ext cx="1905000" cy="1905000"/>
          </a:xfrm>
          <a:prstGeom prst="rect">
            <a:avLst/>
          </a:prstGeom>
        </p:spPr>
      </p:pic>
      <p:pic>
        <p:nvPicPr>
          <p:cNvPr id="6" name="Image 5" descr="Facebook-Ads-Icon.png"/>
          <p:cNvPicPr>
            <a:picLocks noChangeAspect="1"/>
          </p:cNvPicPr>
          <p:nvPr/>
        </p:nvPicPr>
        <p:blipFill>
          <a:blip r:embed="rId5" cstate="print"/>
          <a:stretch>
            <a:fillRect/>
          </a:stretch>
        </p:blipFill>
        <p:spPr>
          <a:xfrm>
            <a:off x="6239222" y="5013176"/>
            <a:ext cx="1625600" cy="1625600"/>
          </a:xfrm>
          <a:prstGeom prst="rect">
            <a:avLst/>
          </a:prstGeom>
        </p:spPr>
      </p:pic>
      <p:pic>
        <p:nvPicPr>
          <p:cNvPr id="7" name="Image 6" descr="1200px-Google_Ads_logo.svg.png"/>
          <p:cNvPicPr>
            <a:picLocks noChangeAspect="1"/>
          </p:cNvPicPr>
          <p:nvPr/>
        </p:nvPicPr>
        <p:blipFill>
          <a:blip r:embed="rId6" cstate="print"/>
          <a:stretch>
            <a:fillRect/>
          </a:stretch>
        </p:blipFill>
        <p:spPr>
          <a:xfrm>
            <a:off x="9191550" y="5013176"/>
            <a:ext cx="1154438" cy="1439199"/>
          </a:xfrm>
          <a:prstGeom prst="rect">
            <a:avLst/>
          </a:prstGeom>
        </p:spPr>
      </p:pic>
    </p:spTree>
    <p:extLst>
      <p:ext uri="{BB962C8B-B14F-4D97-AF65-F5344CB8AC3E}">
        <p14:creationId xmlns:p14="http://schemas.microsoft.com/office/powerpoint/2010/main" val="242575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04" y="476673"/>
            <a:ext cx="10571446" cy="1094940"/>
          </a:xfrm>
        </p:spPr>
        <p:txBody>
          <a:bodyPr>
            <a:normAutofit/>
          </a:bodyPr>
          <a:lstStyle/>
          <a:p>
            <a:pPr algn="ctr"/>
            <a:r>
              <a:rPr lang="fr-FR" sz="3200" u="sng" dirty="0"/>
              <a:t>Le marketing digital / conclusion</a:t>
            </a:r>
          </a:p>
        </p:txBody>
      </p:sp>
      <p:sp>
        <p:nvSpPr>
          <p:cNvPr id="3" name="Content Placeholder 2"/>
          <p:cNvSpPr>
            <a:spLocks noGrp="1"/>
          </p:cNvSpPr>
          <p:nvPr>
            <p:ph idx="1"/>
          </p:nvPr>
        </p:nvSpPr>
        <p:spPr>
          <a:xfrm>
            <a:off x="623313" y="1857366"/>
            <a:ext cx="10847792" cy="4643471"/>
          </a:xfrm>
        </p:spPr>
        <p:txBody>
          <a:bodyPr>
            <a:noAutofit/>
          </a:bodyPr>
          <a:lstStyle/>
          <a:p>
            <a:pPr>
              <a:buNone/>
            </a:pPr>
            <a:r>
              <a:rPr lang="fr-FR" sz="2000" dirty="0"/>
              <a:t>	</a:t>
            </a:r>
          </a:p>
          <a:p>
            <a:pPr>
              <a:buNone/>
            </a:pPr>
            <a:endParaRPr lang="fr-FR" sz="2000" dirty="0"/>
          </a:p>
          <a:p>
            <a:pPr algn="ctr">
              <a:buNone/>
            </a:pPr>
            <a:r>
              <a:rPr lang="fr-FR" sz="2000" dirty="0"/>
              <a:t>	</a:t>
            </a:r>
            <a:r>
              <a:rPr lang="fr-FR" sz="2400" u="sng" dirty="0"/>
              <a:t>Merci pour votre motivation et pour toute l’énergie que vous avez réussi à déployer!</a:t>
            </a:r>
          </a:p>
          <a:p>
            <a:pPr algn="ctr">
              <a:buNone/>
            </a:pPr>
            <a:endParaRPr lang="fr-FR" sz="2400" u="sng" dirty="0"/>
          </a:p>
          <a:p>
            <a:endParaRPr lang="fr-FR" sz="2000" dirty="0"/>
          </a:p>
          <a:p>
            <a:pPr>
              <a:buNone/>
            </a:pPr>
            <a:endParaRPr lang="fr-FR" sz="2000" dirty="0"/>
          </a:p>
        </p:txBody>
      </p:sp>
      <p:pic>
        <p:nvPicPr>
          <p:cNvPr id="4" name="Image 3" descr="images.jpg"/>
          <p:cNvPicPr>
            <a:picLocks noChangeAspect="1"/>
          </p:cNvPicPr>
          <p:nvPr/>
        </p:nvPicPr>
        <p:blipFill>
          <a:blip r:embed="rId3" cstate="print"/>
          <a:stretch>
            <a:fillRect/>
          </a:stretch>
        </p:blipFill>
        <p:spPr>
          <a:xfrm>
            <a:off x="4511030" y="4077072"/>
            <a:ext cx="3528392" cy="1749853"/>
          </a:xfrm>
          <a:prstGeom prst="rect">
            <a:avLst/>
          </a:prstGeom>
        </p:spPr>
      </p:pic>
    </p:spTree>
    <p:extLst>
      <p:ext uri="{BB962C8B-B14F-4D97-AF65-F5344CB8AC3E}">
        <p14:creationId xmlns:p14="http://schemas.microsoft.com/office/powerpoint/2010/main" val="242575245"/>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otalTime>9878</TotalTime>
  <Words>5147</Words>
  <Application>Microsoft Office PowerPoint</Application>
  <PresentationFormat>Personnalisé</PresentationFormat>
  <Paragraphs>1249</Paragraphs>
  <Slides>98</Slides>
  <Notes>94</Notes>
  <HiddenSlides>0</HiddenSlides>
  <MMClips>0</MMClips>
  <ScaleCrop>false</ScaleCrop>
  <HeadingPairs>
    <vt:vector size="6" baseType="variant">
      <vt:variant>
        <vt:lpstr>Polices utilisées</vt:lpstr>
      </vt:variant>
      <vt:variant>
        <vt:i4>14</vt:i4>
      </vt:variant>
      <vt:variant>
        <vt:lpstr>Thème</vt:lpstr>
      </vt:variant>
      <vt:variant>
        <vt:i4>6</vt:i4>
      </vt:variant>
      <vt:variant>
        <vt:lpstr>Titres des diapositives</vt:lpstr>
      </vt:variant>
      <vt:variant>
        <vt:i4>98</vt:i4>
      </vt:variant>
    </vt:vector>
  </HeadingPairs>
  <TitlesOfParts>
    <vt:vector size="118" baseType="lpstr">
      <vt:lpstr>Anton</vt:lpstr>
      <vt:lpstr>Arial</vt:lpstr>
      <vt:lpstr>Calibri</vt:lpstr>
      <vt:lpstr>Georgia</vt:lpstr>
      <vt:lpstr>Helvetica</vt:lpstr>
      <vt:lpstr>Lucida Sans Unicode</vt:lpstr>
      <vt:lpstr>Nanum Gothic</vt:lpstr>
      <vt:lpstr>Proxima Nova</vt:lpstr>
      <vt:lpstr>Proxima Nova Semibold</vt:lpstr>
      <vt:lpstr>Times New Roman</vt:lpstr>
      <vt:lpstr>Trebuchet MS</vt:lpstr>
      <vt:lpstr>Verdana</vt:lpstr>
      <vt:lpstr>Wingdings</vt:lpstr>
      <vt:lpstr>Wingdings 2</vt:lpstr>
      <vt:lpstr>1_Office Theme</vt:lpstr>
      <vt:lpstr>Patient Care Breakthrough by Slidesgo</vt:lpstr>
      <vt:lpstr>Slidesgo Final Pages</vt:lpstr>
      <vt:lpstr>1_Patient Care Breakthrough by Slidesgo</vt:lpstr>
      <vt:lpstr>1_Slidesgo Final Pages</vt:lpstr>
      <vt:lpstr>Urbain</vt:lpstr>
      <vt:lpstr>La stratégie de marketing digital</vt:lpstr>
      <vt:lpstr>Présentation de la ressource / objectif et compétences  </vt:lpstr>
      <vt:lpstr>Lien sur e-campus  </vt:lpstr>
      <vt:lpstr>Plan du cours</vt:lpstr>
      <vt:lpstr>Présentation de la ressource / objectif et compétences  </vt:lpstr>
      <vt:lpstr>Introduction</vt:lpstr>
      <vt:lpstr>Présentation PowerPoint</vt:lpstr>
      <vt:lpstr>Le marketing digital</vt:lpstr>
      <vt:lpstr>C’est quoi une stratégie de marketing digitale?</vt:lpstr>
      <vt:lpstr>Le cas Coloriare</vt:lpstr>
      <vt:lpstr>Le cas Coloriare</vt:lpstr>
      <vt:lpstr>Le cas Coloriare</vt:lpstr>
      <vt:lpstr>C’est quoi une stratégie de marketing digital?</vt:lpstr>
      <vt:lpstr>Présentation PowerPoint</vt:lpstr>
      <vt:lpstr>C’est quoi une stratégie de marketing digital?</vt:lpstr>
      <vt:lpstr>C’est quoi une stratégie de marketing digital?</vt:lpstr>
      <vt:lpstr>C’est quoi une stratégie de marketing digitale?</vt:lpstr>
      <vt:lpstr>C’est quoi une stratégie de marketing digitale?</vt:lpstr>
      <vt:lpstr>C’est quoi une stratégie de marketing digitale?</vt:lpstr>
      <vt:lpstr>Présentation PowerPoint</vt:lpstr>
      <vt:lpstr>Plan / Define a brief</vt:lpstr>
      <vt:lpstr>Listen / Get a reality check</vt:lpstr>
      <vt:lpstr>L’e-reputation </vt:lpstr>
      <vt:lpstr>Cas d’application</vt:lpstr>
      <vt:lpstr>Présentation PowerPoint</vt:lpstr>
      <vt:lpstr>Présentation PowerPoint</vt:lpstr>
      <vt:lpstr>Plan / Define a brief</vt:lpstr>
      <vt:lpstr>Cas d’application</vt:lpstr>
      <vt:lpstr>Engage / Build a contagious experience</vt:lpstr>
      <vt:lpstr>Le content marketing</vt:lpstr>
      <vt:lpstr>Le content marketing</vt:lpstr>
      <vt:lpstr>Le content marketing</vt:lpstr>
      <vt:lpstr>Le content marketing</vt:lpstr>
      <vt:lpstr>Les étapes de la stratégie</vt:lpstr>
      <vt:lpstr>4 exemples de stratégies de contenu réussies et inspirantes</vt:lpstr>
      <vt:lpstr>Présentation PowerPoint</vt:lpstr>
      <vt:lpstr>Présentation PowerPoint</vt:lpstr>
      <vt:lpstr>L’IA créateur de contenus</vt:lpstr>
      <vt:lpstr>Création ou refonte du site internet</vt:lpstr>
      <vt:lpstr>Activate / Amplify</vt:lpstr>
      <vt:lpstr>Présentation PowerPoint</vt:lpstr>
      <vt:lpstr>Présentation PowerPoint</vt:lpstr>
      <vt:lpstr>Présentation PowerPoint</vt:lpstr>
      <vt:lpstr>Le SEO</vt:lpstr>
      <vt:lpstr>Présentation PowerPoint</vt:lpstr>
      <vt:lpstr>Présentation PowerPoint</vt:lpstr>
      <vt:lpstr>Cas d’application</vt:lpstr>
      <vt:lpstr>Présentation PowerPoint</vt:lpstr>
      <vt:lpstr>Le SEO</vt:lpstr>
      <vt:lpstr>Le SEO</vt:lpstr>
      <vt:lpstr>Le SEO</vt:lpstr>
      <vt:lpstr>Le SEO</vt:lpstr>
      <vt:lpstr>Lien entre le content marketing et le SEO</vt:lpstr>
      <vt:lpstr>Lien entre le content marketing et le SEO</vt:lpstr>
      <vt:lpstr>Lien entre le content marketing et le SEO</vt:lpstr>
      <vt:lpstr>La roadmap SEA</vt:lpstr>
      <vt:lpstr>Présentation PowerPoint</vt:lpstr>
      <vt:lpstr>Le CPC</vt:lpstr>
      <vt:lpstr>La roadmap SEA</vt:lpstr>
      <vt:lpstr>La stratégie SEA</vt:lpstr>
      <vt:lpstr>La stratégie SEA</vt:lpstr>
      <vt:lpstr>La stratégie SEA</vt:lpstr>
      <vt:lpstr>La stratégie SEA</vt:lpstr>
      <vt:lpstr>La stratégie SEA</vt:lpstr>
      <vt:lpstr>SEO ou / et SEA?</vt:lpstr>
      <vt:lpstr>SEO ou / et SEA?</vt:lpstr>
      <vt:lpstr>Approfondissement / SEA</vt:lpstr>
      <vt:lpstr>La publicité display</vt:lpstr>
      <vt:lpstr>La publicité display</vt:lpstr>
      <vt:lpstr>Présentation PowerPoint</vt:lpstr>
      <vt:lpstr>La publicité display</vt:lpstr>
      <vt:lpstr>Cas d’application</vt:lpstr>
      <vt:lpstr>Vérification des premiers acquis</vt:lpstr>
      <vt:lpstr>L’affiliation</vt:lpstr>
      <vt:lpstr>L’e-mailing</vt:lpstr>
      <vt:lpstr>L’e-mailing</vt:lpstr>
      <vt:lpstr>L’e-mailing : les points clés</vt:lpstr>
      <vt:lpstr>Sustain</vt:lpstr>
      <vt:lpstr>Le community management</vt:lpstr>
      <vt:lpstr>Le community management</vt:lpstr>
      <vt:lpstr>Le community management</vt:lpstr>
      <vt:lpstr>Le community management</vt:lpstr>
      <vt:lpstr>Présentation PowerPoint</vt:lpstr>
      <vt:lpstr>Le community management</vt:lpstr>
      <vt:lpstr>Le community management</vt:lpstr>
      <vt:lpstr>Le community management</vt:lpstr>
      <vt:lpstr>Le community management</vt:lpstr>
      <vt:lpstr>Cas d’application Coloriare</vt:lpstr>
      <vt:lpstr>La stratégie marketing sur les réseaux sociaux</vt:lpstr>
      <vt:lpstr>Présentation PowerPoint</vt:lpstr>
      <vt:lpstr>La stratégie marketing sur les réseaux sociaux</vt:lpstr>
      <vt:lpstr>Le retargeting</vt:lpstr>
      <vt:lpstr>Le retargeting</vt:lpstr>
      <vt:lpstr>Le retargeting</vt:lpstr>
      <vt:lpstr>À quels objectifs répond le retargeting ?</vt:lpstr>
      <vt:lpstr>Le retargeting</vt:lpstr>
      <vt:lpstr>Présentation PowerPoint</vt:lpstr>
      <vt:lpstr>Le marketing digital / conclusion</vt:lpstr>
    </vt:vector>
  </TitlesOfParts>
  <Company>EDA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 / Export  A guide to successful international trade</dc:title>
  <dc:creator>Alice Bourrouet</dc:creator>
  <cp:lastModifiedBy>Tanguy Hemmet</cp:lastModifiedBy>
  <cp:revision>1000</cp:revision>
  <dcterms:created xsi:type="dcterms:W3CDTF">2015-03-19T19:44:34Z</dcterms:created>
  <dcterms:modified xsi:type="dcterms:W3CDTF">2024-10-10T15:22:04Z</dcterms:modified>
</cp:coreProperties>
</file>