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83" r:id="rId5"/>
    <p:sldId id="274" r:id="rId6"/>
    <p:sldId id="260" r:id="rId7"/>
    <p:sldId id="261" r:id="rId8"/>
    <p:sldId id="272" r:id="rId9"/>
    <p:sldId id="279" r:id="rId10"/>
    <p:sldId id="275" r:id="rId11"/>
    <p:sldId id="265" r:id="rId12"/>
    <p:sldId id="277" r:id="rId13"/>
    <p:sldId id="284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4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8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6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18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424-6BD6-482E-8FAE-2822B631D14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burq@universite-paris-saclay.fr" TargetMode="External"/><Relationship Id="rId7" Type="http://schemas.openxmlformats.org/officeDocument/2006/relationships/image" Target="../media/image7.jpeg"/><Relationship Id="rId2" Type="http://schemas.openxmlformats.org/officeDocument/2006/relationships/hyperlink" Target="mailto:patrice.hello@universite-paris-saclay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prenom.nom@universite-paris-saclay.f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enom.nom@etu.upsaclay.fr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prenom.nom@universite-paris-saclay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mailto:patrice.hello@u-psud.fr" TargetMode="External"/><Relationship Id="rId4" Type="http://schemas.openxmlformats.org/officeDocument/2006/relationships/hyperlink" Target="mailto:nicolas.burq@u-psud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23456A-3A57-4F47-A67B-7BFF1ACD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" y="3428190"/>
            <a:ext cx="9144000" cy="33250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526" y="486956"/>
            <a:ext cx="7772400" cy="2387600"/>
          </a:xfrm>
        </p:spPr>
        <p:txBody>
          <a:bodyPr>
            <a:noAutofit/>
          </a:bodyPr>
          <a:lstStyle/>
          <a:p>
            <a:r>
              <a:rPr lang="fr-FR" sz="4800" b="1" dirty="0"/>
              <a:t>Rentrée L1 Double Diplôme </a:t>
            </a:r>
            <a:r>
              <a:rPr lang="fr-FR" sz="4800" b="1" dirty="0" err="1"/>
              <a:t>Mathématiques,Physique</a:t>
            </a:r>
            <a:r>
              <a:rPr lang="fr-FR" sz="4800" b="1" dirty="0"/>
              <a:t> et Sciences pour l’Ingénieur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6914" y="3489217"/>
            <a:ext cx="6858000" cy="1655762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Lundi 02/09/2024</a:t>
            </a:r>
          </a:p>
        </p:txBody>
      </p:sp>
    </p:spTree>
    <p:extLst>
      <p:ext uri="{BB962C8B-B14F-4D97-AF65-F5344CB8AC3E}">
        <p14:creationId xmlns:p14="http://schemas.microsoft.com/office/powerpoint/2010/main" val="18253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40249" y="210941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Débouchés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6605" y="1083677"/>
            <a:ext cx="869731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Masters Paris-Saclay </a:t>
            </a:r>
            <a:r>
              <a:rPr lang="fr-FR" dirty="0"/>
              <a:t>(offre exceptionnellement riche !!!)</a:t>
            </a:r>
          </a:p>
          <a:p>
            <a:r>
              <a:rPr lang="fr-FR" dirty="0"/>
              <a:t>Puis éventuellement thèse.</a:t>
            </a:r>
          </a:p>
          <a:p>
            <a:endParaRPr lang="fr-FR" dirty="0"/>
          </a:p>
          <a:p>
            <a:r>
              <a:rPr lang="fr-FR" b="1" dirty="0"/>
              <a:t>Ecoles </a:t>
            </a:r>
          </a:p>
          <a:p>
            <a:r>
              <a:rPr lang="fr-FR" dirty="0"/>
              <a:t>Toutes les écoles recrutent des étudiants de l’université ! Concours spécifiques.</a:t>
            </a:r>
          </a:p>
          <a:p>
            <a:endParaRPr lang="fr-FR" sz="300" dirty="0"/>
          </a:p>
          <a:p>
            <a:r>
              <a:rPr lang="fr-FR" dirty="0"/>
              <a:t>Au niveau du L2 : </a:t>
            </a:r>
            <a:r>
              <a:rPr lang="fr-FR" dirty="0" err="1"/>
              <a:t>SupOptique</a:t>
            </a:r>
            <a:r>
              <a:rPr lang="fr-FR" dirty="0"/>
              <a:t>, ENS Lyon, Concours </a:t>
            </a:r>
            <a:r>
              <a:rPr lang="fr-FR" dirty="0" err="1"/>
              <a:t>Pass’ingénieurs</a:t>
            </a:r>
            <a:endParaRPr lang="fr-FR" dirty="0"/>
          </a:p>
          <a:p>
            <a:endParaRPr lang="fr-FR" sz="300" dirty="0"/>
          </a:p>
          <a:p>
            <a:r>
              <a:rPr lang="fr-FR" dirty="0"/>
              <a:t>Au niveau du L3 : X, Centrales, Mines Ponts, ENSTA, ENS Paris-Saclay, </a:t>
            </a:r>
            <a:r>
              <a:rPr lang="fr-FR" dirty="0" err="1"/>
              <a:t>SupOpt</a:t>
            </a:r>
            <a:r>
              <a:rPr lang="fr-FR" dirty="0"/>
              <a:t> etc…</a:t>
            </a:r>
          </a:p>
          <a:p>
            <a:r>
              <a:rPr lang="fr-FR" dirty="0"/>
              <a:t>(toutes !!!)</a:t>
            </a:r>
          </a:p>
          <a:p>
            <a:endParaRPr lang="fr-FR" sz="800" dirty="0"/>
          </a:p>
          <a:p>
            <a:r>
              <a:rPr lang="fr-FR" sz="2000" b="1" dirty="0"/>
              <a:t>Intégrations via une « passerelle » spéciale pour CentraleSupélec.</a:t>
            </a:r>
          </a:p>
          <a:p>
            <a:r>
              <a:rPr lang="fr-FR" sz="2000" b="1" dirty="0"/>
              <a:t>Idem pour l’ENSAE (depuis 2022).</a:t>
            </a:r>
          </a:p>
          <a:p>
            <a:r>
              <a:rPr lang="fr-FR" sz="2000" b="1" dirty="0"/>
              <a:t>Idem pour </a:t>
            </a:r>
            <a:r>
              <a:rPr lang="fr-FR" sz="2000" b="1" dirty="0" err="1"/>
              <a:t>SupOptique</a:t>
            </a:r>
            <a:r>
              <a:rPr lang="fr-FR" sz="2000" b="1" dirty="0"/>
              <a:t> (depuis 2024)</a:t>
            </a:r>
          </a:p>
          <a:p>
            <a:endParaRPr lang="fr-FR" sz="800" dirty="0"/>
          </a:p>
          <a:p>
            <a:r>
              <a:rPr lang="fr-FR" dirty="0"/>
              <a:t>2019 : 2 entrées à l’X, 4 à CentraleSupélec, 1 Mines de Paris, 1 Mines de Nantes.</a:t>
            </a:r>
          </a:p>
          <a:p>
            <a:r>
              <a:rPr lang="fr-FR" dirty="0"/>
              <a:t>2020 : 1 X, 1  ENS Lyon, 2+2 CentraleSupélec, 1 Telecom …</a:t>
            </a:r>
          </a:p>
          <a:p>
            <a:r>
              <a:rPr lang="fr-FR" dirty="0"/>
              <a:t>2021 : 1 X, 5+2 CentraleSupélec, 1 Centrale Lyon, 1 Centrale Lille …</a:t>
            </a:r>
          </a:p>
          <a:p>
            <a:r>
              <a:rPr lang="fr-FR" dirty="0"/>
              <a:t>2022 : 1(3)X, 5+2 CentraleSupélec, 3 ENSAE, 2 Centrale Lyon, 1 Centrale Lille, 1 </a:t>
            </a:r>
            <a:r>
              <a:rPr lang="fr-FR" dirty="0" err="1"/>
              <a:t>SupOp</a:t>
            </a:r>
            <a:r>
              <a:rPr lang="fr-FR" dirty="0"/>
              <a:t> …</a:t>
            </a:r>
          </a:p>
          <a:p>
            <a:r>
              <a:rPr lang="fr-FR" dirty="0"/>
              <a:t>2023 : 1(+1)X, 8+1CentraleSupélec, 1 ENSAE, Centrale Lyon, Lille, Marseille, </a:t>
            </a:r>
            <a:r>
              <a:rPr lang="fr-FR" dirty="0" err="1"/>
              <a:t>Mines,ENSTA</a:t>
            </a:r>
            <a:r>
              <a:rPr lang="fr-FR" dirty="0"/>
              <a:t>…</a:t>
            </a:r>
          </a:p>
          <a:p>
            <a:r>
              <a:rPr lang="fr-FR" dirty="0"/>
              <a:t>+en L2 : 1 ENS Lyon+1 </a:t>
            </a:r>
            <a:r>
              <a:rPr lang="fr-FR" dirty="0" err="1"/>
              <a:t>SupOp</a:t>
            </a:r>
            <a:endParaRPr lang="fr-FR" dirty="0"/>
          </a:p>
          <a:p>
            <a:r>
              <a:rPr lang="fr-FR" dirty="0"/>
              <a:t>2024 :  1X, 8+1 CentraleSupélec, 1 ENSAE, 1 Mines Paris, 1ENSTA… +en L2 : 1 ENS Lyon</a:t>
            </a:r>
          </a:p>
        </p:txBody>
      </p:sp>
    </p:spTree>
    <p:extLst>
      <p:ext uri="{BB962C8B-B14F-4D97-AF65-F5344CB8AC3E}">
        <p14:creationId xmlns:p14="http://schemas.microsoft.com/office/powerpoint/2010/main" val="100139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3601" y="517237"/>
            <a:ext cx="5194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Calendrier 2024/2025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75108" y="1659285"/>
            <a:ext cx="362977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Pas encore fixé (?)</a:t>
            </a:r>
          </a:p>
          <a:p>
            <a:endParaRPr lang="fr-FR" sz="2800" dirty="0"/>
          </a:p>
          <a:p>
            <a:r>
              <a:rPr lang="fr-FR" sz="2800" dirty="0"/>
              <a:t>Vacances :</a:t>
            </a:r>
          </a:p>
          <a:p>
            <a:r>
              <a:rPr lang="fr-FR" sz="2800" dirty="0"/>
              <a:t>Toussaint quelque jours</a:t>
            </a:r>
          </a:p>
          <a:p>
            <a:r>
              <a:rPr lang="fr-FR" sz="2800" dirty="0"/>
              <a:t>Noël : 2 semaines</a:t>
            </a:r>
          </a:p>
          <a:p>
            <a:r>
              <a:rPr lang="fr-FR" sz="2800" dirty="0"/>
              <a:t>Hiver : 1 semaine</a:t>
            </a:r>
          </a:p>
          <a:p>
            <a:r>
              <a:rPr lang="fr-FR" sz="2800" dirty="0"/>
              <a:t>Printemps : 1 semaine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6413" y="4767828"/>
            <a:ext cx="803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Attention ce ne sont plus les vacances scolaires habituelles !!!</a:t>
            </a:r>
          </a:p>
        </p:txBody>
      </p:sp>
    </p:spTree>
    <p:extLst>
      <p:ext uri="{BB962C8B-B14F-4D97-AF65-F5344CB8AC3E}">
        <p14:creationId xmlns:p14="http://schemas.microsoft.com/office/powerpoint/2010/main" val="29143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31092" y="393670"/>
            <a:ext cx="625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CONTACTS RESPONSABLES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7493" y="1729946"/>
            <a:ext cx="8666283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nous contacter :</a:t>
            </a:r>
          </a:p>
          <a:p>
            <a:r>
              <a:rPr lang="fr-FR" b="1" dirty="0"/>
              <a:t>Privilégier le mail</a:t>
            </a:r>
          </a:p>
          <a:p>
            <a:r>
              <a:rPr lang="fr-FR" dirty="0">
                <a:hlinkClick r:id="rId2"/>
              </a:rPr>
              <a:t>patrice.hello@universite-paris-saclay.fr</a:t>
            </a:r>
            <a:r>
              <a:rPr lang="fr-FR" dirty="0"/>
              <a:t>       IJCLAB, B200, pièce 31.</a:t>
            </a:r>
          </a:p>
          <a:p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Nicolas.burq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@</a:t>
            </a:r>
            <a:r>
              <a:rPr lang="fr-FR" dirty="0">
                <a:hlinkClick r:id="rId3"/>
              </a:rPr>
              <a:t>universite-paris-saclay.fr</a:t>
            </a:r>
            <a:r>
              <a:rPr lang="fr-FR" dirty="0"/>
              <a:t>       LMO, B307, 3A11.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000" dirty="0"/>
          </a:p>
          <a:p>
            <a:r>
              <a:rPr lang="fr-FR" sz="2000" dirty="0"/>
              <a:t>De votre côté, consultez régulièrement </a:t>
            </a:r>
            <a:r>
              <a:rPr lang="fr-FR" sz="2000" dirty="0" err="1"/>
              <a:t>ecampus</a:t>
            </a:r>
            <a:r>
              <a:rPr lang="fr-FR" sz="2000" dirty="0"/>
              <a:t> et </a:t>
            </a:r>
          </a:p>
          <a:p>
            <a:r>
              <a:rPr lang="fr-FR" sz="2000" dirty="0"/>
              <a:t>votre mail 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prenom.nom@</a:t>
            </a:r>
            <a:r>
              <a:rPr lang="fr-FR" sz="2000" dirty="0">
                <a:hlinkClick r:id="rId4"/>
              </a:rPr>
              <a:t>universite-paris-saclay.fr</a:t>
            </a:r>
            <a:endParaRPr lang="fr-FR" sz="2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La plupart des supports de cours seront disponibles sur </a:t>
            </a:r>
            <a:r>
              <a:rPr lang="fr-FR" dirty="0" err="1"/>
              <a:t>ecampus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Consultez également les panneaux d’affichage (ou votre mail) en cas de changement d’</a:t>
            </a:r>
            <a:r>
              <a:rPr lang="fr-FR" dirty="0" err="1"/>
              <a:t>EdT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50" y="956118"/>
            <a:ext cx="1221232" cy="1320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A282C4-6479-4A4E-A6C5-B0AB95BF2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7" y="2903268"/>
            <a:ext cx="1637471" cy="1093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2B4D93-A41A-4E3D-8429-5AC8E40645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7" y="1492250"/>
            <a:ext cx="2159000" cy="12144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B7231-AF2D-494F-AE8B-0E1796FA228B}"/>
              </a:ext>
            </a:extLst>
          </p:cNvPr>
          <p:cNvSpPr/>
          <p:nvPr/>
        </p:nvSpPr>
        <p:spPr>
          <a:xfrm>
            <a:off x="321733" y="4151314"/>
            <a:ext cx="5742637" cy="903765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C6BA5-4D06-43A7-AF38-416978EA44A1}"/>
              </a:ext>
            </a:extLst>
          </p:cNvPr>
          <p:cNvSpPr/>
          <p:nvPr/>
        </p:nvSpPr>
        <p:spPr>
          <a:xfrm>
            <a:off x="1896744" y="3264156"/>
            <a:ext cx="255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nicolas.burq@gmail.com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A43CDD-18D9-490A-BF0E-62B6D4B2D2AA}"/>
              </a:ext>
            </a:extLst>
          </p:cNvPr>
          <p:cNvSpPr/>
          <p:nvPr/>
        </p:nvSpPr>
        <p:spPr>
          <a:xfrm>
            <a:off x="1913036" y="3509355"/>
            <a:ext cx="290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patrice.hello@ijclab.in2p3.fr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B39F72-C767-48E9-B260-FAC1F2082BA9}"/>
              </a:ext>
            </a:extLst>
          </p:cNvPr>
          <p:cNvSpPr txBox="1"/>
          <p:nvPr/>
        </p:nvSpPr>
        <p:spPr>
          <a:xfrm>
            <a:off x="427493" y="3268602"/>
            <a:ext cx="11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Adresses</a:t>
            </a:r>
          </a:p>
          <a:p>
            <a:r>
              <a:rPr lang="fr-FR" dirty="0"/>
              <a:t>de secours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5D6E1-6BB9-4B64-98B6-B8A02866C1CA}"/>
              </a:ext>
            </a:extLst>
          </p:cNvPr>
          <p:cNvSpPr/>
          <p:nvPr/>
        </p:nvSpPr>
        <p:spPr>
          <a:xfrm>
            <a:off x="427493" y="3264156"/>
            <a:ext cx="4391916" cy="64064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6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E7BCFD5-122F-4426-921D-987E9BC9B675}"/>
              </a:ext>
            </a:extLst>
          </p:cNvPr>
          <p:cNvSpPr txBox="1"/>
          <p:nvPr/>
        </p:nvSpPr>
        <p:spPr>
          <a:xfrm>
            <a:off x="1941643" y="376417"/>
            <a:ext cx="4300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TROMBINOSCOPE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22D5B0-34DE-40F6-929E-9A041A9D634B}"/>
              </a:ext>
            </a:extLst>
          </p:cNvPr>
          <p:cNvSpPr txBox="1"/>
          <p:nvPr/>
        </p:nvSpPr>
        <p:spPr>
          <a:xfrm>
            <a:off x="862641" y="1397662"/>
            <a:ext cx="7744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Envoyez moi une photo le plus vite possible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DC0679-B3A7-47E0-BF59-028242222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38" y="2234241"/>
            <a:ext cx="2984147" cy="4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7558" y="2702780"/>
            <a:ext cx="3936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Bonne rentrée  …</a:t>
            </a:r>
          </a:p>
          <a:p>
            <a:endParaRPr lang="fr-FR" sz="3600" dirty="0"/>
          </a:p>
          <a:p>
            <a:r>
              <a:rPr lang="fr-FR" sz="3600" dirty="0"/>
              <a:t>… et travaillez bien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25157" y="850143"/>
            <a:ext cx="640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Attention : rythme crescendo, S1-&gt;S2 puis L1-&gt;L2</a:t>
            </a:r>
          </a:p>
        </p:txBody>
      </p:sp>
    </p:spTree>
    <p:extLst>
      <p:ext uri="{BB962C8B-B14F-4D97-AF65-F5344CB8AC3E}">
        <p14:creationId xmlns:p14="http://schemas.microsoft.com/office/powerpoint/2010/main" val="121344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3902" y="3044531"/>
            <a:ext cx="9296544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Secrétariat (MP-MI+LDD) : </a:t>
            </a:r>
            <a:r>
              <a:rPr lang="fr-FR" sz="2000" b="1" dirty="0"/>
              <a:t>Laetitia </a:t>
            </a:r>
            <a:r>
              <a:rPr lang="fr-FR" sz="2000" b="1" dirty="0" err="1"/>
              <a:t>Duquenet</a:t>
            </a:r>
            <a:r>
              <a:rPr lang="fr-FR" sz="2000" b="1" dirty="0"/>
              <a:t> </a:t>
            </a:r>
            <a:r>
              <a:rPr lang="fr-FR" sz="2000" dirty="0"/>
              <a:t>, pièce 29, RdC B336. </a:t>
            </a:r>
          </a:p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Laetitia.duquenet@</a:t>
            </a:r>
            <a:r>
              <a:rPr lang="fr-FR" sz="2000" dirty="0">
                <a:hlinkClick r:id="rId2"/>
              </a:rPr>
              <a:t>universite-paris-saclay.fr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/>
          </a:p>
          <a:p>
            <a:endParaRPr lang="fr-FR" sz="1000" dirty="0"/>
          </a:p>
          <a:p>
            <a:r>
              <a:rPr lang="fr-FR" sz="2000" dirty="0"/>
              <a:t>Interlocutrice pour toutes infos importantes/urgentes, </a:t>
            </a:r>
            <a:r>
              <a:rPr lang="fr-FR" sz="2000" dirty="0" err="1"/>
              <a:t>EdT</a:t>
            </a:r>
            <a:r>
              <a:rPr lang="fr-FR" sz="2000" dirty="0"/>
              <a:t>, </a:t>
            </a:r>
            <a:r>
              <a:rPr lang="fr-FR" sz="2000" b="1" dirty="0"/>
              <a:t>justificatifs </a:t>
            </a:r>
          </a:p>
          <a:p>
            <a:r>
              <a:rPr lang="fr-FR" sz="2000" b="1" dirty="0"/>
              <a:t>d’absence </a:t>
            </a:r>
            <a:r>
              <a:rPr lang="fr-FR" sz="2000" dirty="0"/>
              <a:t>(</a:t>
            </a:r>
            <a:r>
              <a:rPr lang="fr-FR" sz="2000" u="sng" dirty="0"/>
              <a:t>original à déposer sous les 48h après votre retour sur le campus</a:t>
            </a:r>
            <a:r>
              <a:rPr lang="fr-FR" sz="2000" dirty="0"/>
              <a:t>) etc…</a:t>
            </a:r>
          </a:p>
          <a:p>
            <a:r>
              <a:rPr lang="fr-FR" sz="2000" dirty="0"/>
              <a:t>Communication directe ou par mail (ou sur </a:t>
            </a:r>
            <a:r>
              <a:rPr lang="fr-FR" sz="2000" dirty="0" err="1"/>
              <a:t>ecampus</a:t>
            </a:r>
            <a:r>
              <a:rPr lang="fr-FR" sz="2000" dirty="0"/>
              <a:t>) + panneaux d’affichage.</a:t>
            </a:r>
          </a:p>
          <a:p>
            <a:endParaRPr lang="fr-FR" sz="1000" dirty="0"/>
          </a:p>
          <a:p>
            <a:endParaRPr lang="fr-FR" sz="1000" dirty="0"/>
          </a:p>
          <a:p>
            <a:r>
              <a:rPr lang="fr-FR" sz="2000" b="1" dirty="0"/>
              <a:t>Vous aurez tous (si tout va bien)une adresse </a:t>
            </a:r>
            <a:r>
              <a:rPr lang="fr-FR" sz="2000" dirty="0">
                <a:hlinkClick r:id="rId2"/>
              </a:rPr>
              <a:t>prenom.nom@universite-paris-saclay.fr</a:t>
            </a:r>
            <a:endParaRPr lang="fr-FR" sz="2000" dirty="0"/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ou </a:t>
            </a:r>
            <a:r>
              <a:rPr lang="fr-FR" sz="2000" dirty="0">
                <a:hlinkClick r:id="rId3"/>
              </a:rPr>
              <a:t>prenom.nom@etu.upsaclay.fr</a:t>
            </a:r>
            <a:endParaRPr lang="fr-FR" sz="2000" dirty="0"/>
          </a:p>
          <a:p>
            <a:pPr algn="ctr"/>
            <a:endParaRPr lang="fr-FR" sz="1050" b="1" dirty="0">
              <a:solidFill>
                <a:srgbClr val="FF0000"/>
              </a:solidFill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A consulter régulièrement.</a:t>
            </a:r>
          </a:p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6190" y="1383776"/>
            <a:ext cx="5691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Responsables LDD :</a:t>
            </a:r>
          </a:p>
          <a:p>
            <a:r>
              <a:rPr lang="fr-FR" sz="2000" b="1" dirty="0"/>
              <a:t>Nicolas </a:t>
            </a:r>
            <a:r>
              <a:rPr lang="fr-FR" sz="2000" b="1" dirty="0" err="1"/>
              <a:t>Burq</a:t>
            </a:r>
            <a:r>
              <a:rPr lang="fr-FR" sz="2000" dirty="0"/>
              <a:t>, </a:t>
            </a:r>
            <a:r>
              <a:rPr lang="fr-FR" sz="2000" dirty="0">
                <a:hlinkClick r:id="rId4"/>
              </a:rPr>
              <a:t>nicolas.burq@</a:t>
            </a:r>
            <a:r>
              <a:rPr lang="fr-FR" sz="2000" dirty="0">
                <a:hlinkClick r:id="rId2"/>
              </a:rPr>
              <a:t>universite-paris-saclay.fr</a:t>
            </a:r>
            <a:endParaRPr lang="fr-FR" sz="2000" dirty="0"/>
          </a:p>
          <a:p>
            <a:r>
              <a:rPr lang="fr-FR" sz="2000" b="1" dirty="0"/>
              <a:t>Patrice Hello</a:t>
            </a:r>
            <a:r>
              <a:rPr lang="fr-FR" sz="2000" dirty="0"/>
              <a:t>, </a:t>
            </a:r>
            <a:r>
              <a:rPr lang="fr-FR" sz="2000" dirty="0">
                <a:hlinkClick r:id="rId5"/>
              </a:rPr>
              <a:t>patrice.hello@</a:t>
            </a:r>
            <a:r>
              <a:rPr lang="fr-FR" sz="2000" dirty="0">
                <a:hlinkClick r:id="rId2"/>
              </a:rPr>
              <a:t>universite-paris-saclay.fr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19F395-0A27-4AE0-BF51-ED880F633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00" y="1006321"/>
            <a:ext cx="1012382" cy="13498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0B7E5A-48F2-459C-9F20-806BD9245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024" y="1456480"/>
            <a:ext cx="1342852" cy="1342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D08A15-2AC9-48BF-B164-A65DAF26E061}"/>
              </a:ext>
            </a:extLst>
          </p:cNvPr>
          <p:cNvSpPr/>
          <p:nvPr/>
        </p:nvSpPr>
        <p:spPr>
          <a:xfrm>
            <a:off x="1705441" y="2399439"/>
            <a:ext cx="255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nicolas.burq@gmail.com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CB92D0-3E0F-4128-86C2-40BF8F6A5204}"/>
              </a:ext>
            </a:extLst>
          </p:cNvPr>
          <p:cNvSpPr/>
          <p:nvPr/>
        </p:nvSpPr>
        <p:spPr>
          <a:xfrm>
            <a:off x="1721733" y="2644638"/>
            <a:ext cx="290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patrice.hello@ijclab.in2p3.fr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30DAA-0343-461F-BD2D-E375D4412358}"/>
              </a:ext>
            </a:extLst>
          </p:cNvPr>
          <p:cNvSpPr/>
          <p:nvPr/>
        </p:nvSpPr>
        <p:spPr>
          <a:xfrm>
            <a:off x="236190" y="3702338"/>
            <a:ext cx="388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laetitia.duquenet.sciences@gmail.com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555C9D-5F45-4B52-9EAC-6EB7CC1545AD}"/>
              </a:ext>
            </a:extLst>
          </p:cNvPr>
          <p:cNvSpPr txBox="1"/>
          <p:nvPr/>
        </p:nvSpPr>
        <p:spPr>
          <a:xfrm>
            <a:off x="236190" y="2403885"/>
            <a:ext cx="11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Adresses</a:t>
            </a:r>
          </a:p>
          <a:p>
            <a:r>
              <a:rPr lang="fr-FR" dirty="0"/>
              <a:t>de secours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D5D12-A2EB-4F80-8F5D-831564372A38}"/>
              </a:ext>
            </a:extLst>
          </p:cNvPr>
          <p:cNvSpPr/>
          <p:nvPr/>
        </p:nvSpPr>
        <p:spPr>
          <a:xfrm>
            <a:off x="236190" y="2399439"/>
            <a:ext cx="4391916" cy="64064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6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5696" y="2122736"/>
            <a:ext cx="91298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Toutes les infos utiles sont sur un site web provisoire</a:t>
            </a:r>
          </a:p>
          <a:p>
            <a:r>
              <a:rPr lang="fr-FR" sz="2400" b="1" dirty="0"/>
              <a:t>EDT, plannings, MCC, livret des options …</a:t>
            </a:r>
          </a:p>
          <a:p>
            <a:endParaRPr lang="fr-FR" sz="2400" b="1" dirty="0"/>
          </a:p>
          <a:p>
            <a:r>
              <a:rPr lang="fr-FR" sz="2400" b="1" dirty="0"/>
              <a:t>Adresse : </a:t>
            </a:r>
          </a:p>
          <a:p>
            <a:r>
              <a:rPr lang="fr-FR" sz="2400" b="1" dirty="0"/>
              <a:t>dévoilée lors de votre 2</a:t>
            </a:r>
            <a:r>
              <a:rPr lang="fr-FR" sz="2400" b="1" baseline="30000" dirty="0"/>
              <a:t>ème</a:t>
            </a:r>
            <a:r>
              <a:rPr lang="fr-FR" sz="2400" b="1" dirty="0"/>
              <a:t> réunion avec les portails et les autres LDD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3FE3AC-8602-4084-A47A-5855E22BE112}"/>
              </a:ext>
            </a:extLst>
          </p:cNvPr>
          <p:cNvSpPr txBox="1"/>
          <p:nvPr/>
        </p:nvSpPr>
        <p:spPr>
          <a:xfrm>
            <a:off x="873579" y="1436914"/>
            <a:ext cx="657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Normalement tout serait sur </a:t>
            </a:r>
            <a:r>
              <a:rPr lang="fr-FR" b="1" i="1" dirty="0" err="1"/>
              <a:t>ecampus</a:t>
            </a:r>
            <a:r>
              <a:rPr lang="fr-FR" b="1" i="1" dirty="0"/>
              <a:t> (espace numérique partagé)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D2FA3E-2232-45D5-8778-57925F60DF50}"/>
              </a:ext>
            </a:extLst>
          </p:cNvPr>
          <p:cNvSpPr txBox="1"/>
          <p:nvPr/>
        </p:nvSpPr>
        <p:spPr>
          <a:xfrm>
            <a:off x="95696" y="4501329"/>
            <a:ext cx="7107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 </a:t>
            </a:r>
            <a:r>
              <a:rPr lang="fr-FR" sz="2400" b="1" dirty="0" err="1"/>
              <a:t>positionnnement</a:t>
            </a:r>
            <a:r>
              <a:rPr lang="fr-FR" sz="2400" b="1" dirty="0"/>
              <a:t> : infos durant cette 2</a:t>
            </a:r>
            <a:r>
              <a:rPr lang="fr-FR" sz="2400" b="1" baseline="30000" dirty="0"/>
              <a:t>ème</a:t>
            </a:r>
            <a:r>
              <a:rPr lang="fr-FR" sz="2400" b="1" dirty="0"/>
              <a:t> réunion</a:t>
            </a:r>
          </a:p>
          <a:p>
            <a:endParaRPr lang="fr-FR" sz="2400" b="1" dirty="0"/>
          </a:p>
          <a:p>
            <a:r>
              <a:rPr lang="fr-FR" sz="2400" b="1" dirty="0"/>
              <a:t>Test langues : pas encore d’info</a:t>
            </a:r>
          </a:p>
        </p:txBody>
      </p:sp>
    </p:spTree>
    <p:extLst>
      <p:ext uri="{BB962C8B-B14F-4D97-AF65-F5344CB8AC3E}">
        <p14:creationId xmlns:p14="http://schemas.microsoft.com/office/powerpoint/2010/main" val="51949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689AF67-37C3-4AAE-A774-4F30B63F2541}"/>
              </a:ext>
            </a:extLst>
          </p:cNvPr>
          <p:cNvSpPr txBox="1"/>
          <p:nvPr/>
        </p:nvSpPr>
        <p:spPr>
          <a:xfrm>
            <a:off x="0" y="0"/>
            <a:ext cx="384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Semaine de la rentrée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23A1B7-F52F-4B6D-B630-16D26037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43" y="1126313"/>
            <a:ext cx="9144000" cy="460537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94C117B-3897-47C3-8788-B1559185B1B9}"/>
              </a:ext>
            </a:extLst>
          </p:cNvPr>
          <p:cNvSpPr/>
          <p:nvPr/>
        </p:nvSpPr>
        <p:spPr>
          <a:xfrm>
            <a:off x="5684153" y="1358205"/>
            <a:ext cx="1570007" cy="1217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62400F3-93B5-499C-86DC-B907F904F48C}"/>
              </a:ext>
            </a:extLst>
          </p:cNvPr>
          <p:cNvSpPr/>
          <p:nvPr/>
        </p:nvSpPr>
        <p:spPr>
          <a:xfrm>
            <a:off x="7461850" y="1358205"/>
            <a:ext cx="1570007" cy="1217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B3162D-68C2-4361-9678-64631AA23835}"/>
              </a:ext>
            </a:extLst>
          </p:cNvPr>
          <p:cNvSpPr txBox="1"/>
          <p:nvPr/>
        </p:nvSpPr>
        <p:spPr>
          <a:xfrm>
            <a:off x="2800599" y="541538"/>
            <a:ext cx="6441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Formations annulées mais créneaux gardés pour le test de positionnement </a:t>
            </a:r>
          </a:p>
          <a:p>
            <a:r>
              <a:rPr lang="fr-FR" sz="1600" dirty="0"/>
              <a:t>(à faire sur son tél.)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DFB4A52-B899-414B-B98C-890E92900B7C}"/>
              </a:ext>
            </a:extLst>
          </p:cNvPr>
          <p:cNvCxnSpPr/>
          <p:nvPr/>
        </p:nvCxnSpPr>
        <p:spPr>
          <a:xfrm>
            <a:off x="6357668" y="949872"/>
            <a:ext cx="222978" cy="4083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1DA51C-5E48-43CB-BF8D-BA17090A6481}"/>
              </a:ext>
            </a:extLst>
          </p:cNvPr>
          <p:cNvCxnSpPr>
            <a:cxnSpLocks/>
          </p:cNvCxnSpPr>
          <p:nvPr/>
        </p:nvCxnSpPr>
        <p:spPr>
          <a:xfrm>
            <a:off x="6357668" y="968718"/>
            <a:ext cx="1480896" cy="4083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2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9903" y="169751"/>
            <a:ext cx="7338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Licence DD Maths, Physique et </a:t>
            </a:r>
          </a:p>
          <a:p>
            <a:r>
              <a:rPr lang="fr-FR" sz="4400" dirty="0"/>
              <a:t>Sciences pour l’Ingénieur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1538" y="1961692"/>
            <a:ext cx="809657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Licence Double Diplôme = 1 diplôme de licence + 1 second diplôme (« DU »)</a:t>
            </a:r>
          </a:p>
          <a:p>
            <a:endParaRPr lang="fr-FR" sz="2000" dirty="0"/>
          </a:p>
          <a:p>
            <a:r>
              <a:rPr lang="fr-FR" sz="2000" dirty="0"/>
              <a:t>240 ECTS sur 3 ans : 180 ECTS pour la Licence+60 ECTS pour le DU</a:t>
            </a:r>
          </a:p>
          <a:p>
            <a:endParaRPr lang="fr-FR" sz="2000" dirty="0"/>
          </a:p>
          <a:p>
            <a:r>
              <a:rPr lang="fr-FR" sz="2000" u="sng" dirty="0"/>
              <a:t>Parcours unique pour L1 et L2</a:t>
            </a:r>
          </a:p>
          <a:p>
            <a:endParaRPr lang="fr-FR" sz="2000" dirty="0"/>
          </a:p>
          <a:p>
            <a:r>
              <a:rPr lang="fr-FR" sz="2000" u="sng" dirty="0"/>
              <a:t>4 parcours possibles en L3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</a:t>
            </a:r>
            <a:r>
              <a:rPr lang="fr-FR" sz="2000" b="1" dirty="0" err="1"/>
              <a:t>maths&amp;physique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maths (L3 et Magistère Maths Fondamentales et Appliquées)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physique (L3 et Magistère Physique Fondamentale)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sciences de l’ingénieur (en construction)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0205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444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organisation de l’année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8378" y="1407034"/>
            <a:ext cx="8991629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Fonctionnement effectif par semestres (S1 et S2 pour le L1).</a:t>
            </a:r>
          </a:p>
          <a:p>
            <a:r>
              <a:rPr lang="fr-FR" sz="2400" dirty="0"/>
              <a:t>Un semestre est composé de diverses UE de poids variés en ECTS.</a:t>
            </a:r>
          </a:p>
          <a:p>
            <a:r>
              <a:rPr lang="fr-FR" sz="2400" dirty="0"/>
              <a:t>Pour mémoire, (en gros) 1 ECTS </a:t>
            </a:r>
            <a:r>
              <a:rPr lang="fr-FR" sz="2400" dirty="0">
                <a:sym typeface="Wingdings" panose="05000000000000000000" pitchFamily="2" charset="2"/>
              </a:rPr>
              <a:t> 10h d’enseignement.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Les UE sont regroupées en « </a:t>
            </a:r>
            <a:r>
              <a:rPr lang="fr-FR" sz="2400" b="1" dirty="0">
                <a:sym typeface="Wingdings" panose="05000000000000000000" pitchFamily="2" charset="2"/>
              </a:rPr>
              <a:t>blocs</a:t>
            </a:r>
            <a:r>
              <a:rPr lang="fr-FR" sz="2400" dirty="0">
                <a:sym typeface="Wingdings" panose="05000000000000000000" pitchFamily="2" charset="2"/>
              </a:rPr>
              <a:t> 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Licence : bloc maths / bloc physique / bloc transverse (60 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DU (20 ECTS)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Les blocs fondamentaux (et le DU) ne sont pas compensables entre eux</a:t>
            </a:r>
          </a:p>
          <a:p>
            <a:r>
              <a:rPr lang="fr-FR" sz="2400" dirty="0">
                <a:sym typeface="Wingdings" panose="05000000000000000000" pitchFamily="2" charset="2"/>
              </a:rPr>
              <a:t>=&gt; Il faut valider TOUS les blocs (i.e. note globale de chaque bloc </a:t>
            </a:r>
            <a:r>
              <a:rPr lang="fr-FR" sz="2400" b="1" dirty="0">
                <a:sym typeface="Wingdings" panose="05000000000000000000" pitchFamily="2" charset="2"/>
              </a:rPr>
              <a:t>≥ </a:t>
            </a:r>
            <a:r>
              <a:rPr lang="fr-FR" sz="2400" b="1">
                <a:sym typeface="Wingdings" panose="05000000000000000000" pitchFamily="2" charset="2"/>
              </a:rPr>
              <a:t>10</a:t>
            </a:r>
            <a:r>
              <a:rPr lang="fr-FR" sz="2400">
                <a:sym typeface="Wingdings" panose="05000000000000000000" pitchFamily="2" charset="2"/>
              </a:rPr>
              <a:t>).</a:t>
            </a: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Les UE au sein d’un bloc sont compensables. Une UE est validée si</a:t>
            </a:r>
            <a:r>
              <a:rPr lang="fr-FR" sz="2400" b="1" dirty="0">
                <a:sym typeface="Wingdings" panose="05000000000000000000" pitchFamily="2" charset="2"/>
              </a:rPr>
              <a:t> ≥ 10.</a:t>
            </a:r>
            <a:endParaRPr lang="fr-FR" sz="2400" dirty="0"/>
          </a:p>
          <a:p>
            <a:endParaRPr lang="fr-FR" sz="2000" dirty="0"/>
          </a:p>
          <a:p>
            <a:r>
              <a:rPr lang="fr-FR" sz="2400" dirty="0"/>
              <a:t>Validation d’une UE : CC, partiel(s), examen, (+TP).</a:t>
            </a:r>
          </a:p>
          <a:p>
            <a:r>
              <a:rPr lang="fr-FR" sz="2400" dirty="0"/>
              <a:t>Examens (et </a:t>
            </a:r>
            <a:r>
              <a:rPr lang="fr-FR" sz="2400" dirty="0" err="1"/>
              <a:t>TPs</a:t>
            </a:r>
            <a:r>
              <a:rPr lang="fr-FR" sz="2400" dirty="0"/>
              <a:t>) : obligatoires (sinon « défaillant(e) »).</a:t>
            </a:r>
          </a:p>
          <a:p>
            <a:r>
              <a:rPr lang="fr-FR" sz="2000" b="1" dirty="0">
                <a:solidFill>
                  <a:srgbClr val="00B050"/>
                </a:solidFill>
              </a:rPr>
              <a:t>Seconde session pour palier aux accidents.</a:t>
            </a:r>
          </a:p>
          <a:p>
            <a:endParaRPr lang="fr-FR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6747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444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organisation de l’année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219" y="1230946"/>
            <a:ext cx="903778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UE de maths mutualisées avec toutes les LDD « Maths-XXX »</a:t>
            </a:r>
          </a:p>
          <a:p>
            <a:r>
              <a:rPr lang="fr-FR" sz="2400" dirty="0"/>
              <a:t>UE de physique mutualisées avec le portail MP</a:t>
            </a:r>
          </a:p>
          <a:p>
            <a:r>
              <a:rPr lang="fr-FR" sz="2400" dirty="0"/>
              <a:t>+ UE spécifiques</a:t>
            </a:r>
          </a:p>
          <a:p>
            <a:endParaRPr lang="fr-FR" sz="2000" dirty="0"/>
          </a:p>
          <a:p>
            <a:r>
              <a:rPr lang="fr-FR" sz="2400" b="1" dirty="0"/>
              <a:t>UE spécifiques :</a:t>
            </a:r>
          </a:p>
          <a:p>
            <a:r>
              <a:rPr lang="fr-FR" sz="2400" dirty="0"/>
              <a:t>S1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i="1" dirty="0"/>
              <a:t>Maths et Physique en interaction </a:t>
            </a:r>
            <a:r>
              <a:rPr lang="fr-FR" sz="2400" dirty="0"/>
              <a:t>3 ECTS </a:t>
            </a:r>
            <a:r>
              <a:rPr lang="fr-FR" sz="2400" dirty="0" err="1"/>
              <a:t>Resp</a:t>
            </a:r>
            <a:r>
              <a:rPr lang="fr-FR" sz="2400" dirty="0"/>
              <a:t>. : A. Deleporte</a:t>
            </a:r>
            <a:endParaRPr lang="fr-FR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Outils et méthodes pour la physique</a:t>
            </a:r>
            <a:r>
              <a:rPr lang="fr-FR" sz="2400" dirty="0"/>
              <a:t> 3 ECTS </a:t>
            </a:r>
            <a:r>
              <a:rPr lang="fr-FR" sz="2400" dirty="0" err="1"/>
              <a:t>Resp</a:t>
            </a:r>
            <a:r>
              <a:rPr lang="fr-FR" sz="2400" dirty="0"/>
              <a:t>. : P. Hello</a:t>
            </a:r>
          </a:p>
          <a:p>
            <a:r>
              <a:rPr lang="fr-FR" sz="2400" dirty="0"/>
              <a:t>S2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i="1" dirty="0"/>
              <a:t>Instrumentation</a:t>
            </a:r>
            <a:r>
              <a:rPr lang="fr-FR" sz="2400" dirty="0"/>
              <a:t> 5 ECTS. </a:t>
            </a:r>
            <a:r>
              <a:rPr lang="fr-FR" sz="2400" dirty="0" err="1"/>
              <a:t>Resp</a:t>
            </a:r>
            <a:r>
              <a:rPr lang="fr-FR" sz="2400" dirty="0"/>
              <a:t>. : G. Agnus.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Systèmes oscillants </a:t>
            </a:r>
            <a:r>
              <a:rPr lang="fr-FR" sz="2400" dirty="0"/>
              <a:t>2,5 ECTS. </a:t>
            </a:r>
            <a:r>
              <a:rPr lang="fr-FR" sz="2400" dirty="0" err="1"/>
              <a:t>Resp</a:t>
            </a:r>
            <a:r>
              <a:rPr lang="fr-FR" sz="2400" dirty="0"/>
              <a:t>. : P. Hello.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Méthodes numériques </a:t>
            </a:r>
            <a:r>
              <a:rPr lang="fr-FR" sz="2400" dirty="0"/>
              <a:t>5 ECTS. </a:t>
            </a:r>
            <a:r>
              <a:rPr lang="fr-FR" sz="2400" dirty="0" err="1"/>
              <a:t>Resp</a:t>
            </a:r>
            <a:r>
              <a:rPr lang="fr-FR" sz="2400" dirty="0"/>
              <a:t>. :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Projet</a:t>
            </a:r>
            <a:r>
              <a:rPr lang="fr-FR" sz="2400" dirty="0"/>
              <a:t> 3,5 ECTS. Resp. : Victor </a:t>
            </a:r>
            <a:r>
              <a:rPr lang="fr-FR" sz="2400" dirty="0" err="1"/>
              <a:t>Balédent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132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4433" y="352481"/>
            <a:ext cx="274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Réussite L1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AF132-8B0B-4CB4-8863-981A81F0DBB6}"/>
              </a:ext>
            </a:extLst>
          </p:cNvPr>
          <p:cNvSpPr txBox="1"/>
          <p:nvPr/>
        </p:nvSpPr>
        <p:spPr>
          <a:xfrm>
            <a:off x="1311160" y="1700670"/>
            <a:ext cx="58200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En gros : 100% de réussite </a:t>
            </a:r>
          </a:p>
          <a:p>
            <a:r>
              <a:rPr lang="fr-FR" sz="2400" b="1" dirty="0"/>
              <a:t>(sauf soucis d’ordre médical)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u="sng" dirty="0">
                <a:solidFill>
                  <a:srgbClr val="FF0000"/>
                </a:solidFill>
              </a:rPr>
              <a:t>Attention : on ne peut pas redoubler en LDD</a:t>
            </a:r>
          </a:p>
          <a:p>
            <a:r>
              <a:rPr lang="fr-FR" sz="2400" b="1" dirty="0"/>
              <a:t>(sauf soucis d’ordre médical)</a:t>
            </a:r>
          </a:p>
        </p:txBody>
      </p:sp>
    </p:spTree>
    <p:extLst>
      <p:ext uri="{BB962C8B-B14F-4D97-AF65-F5344CB8AC3E}">
        <p14:creationId xmlns:p14="http://schemas.microsoft.com/office/powerpoint/2010/main" val="51025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2027345" y="408171"/>
            <a:ext cx="5347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/>
              <a:t>Passage en LDD2 MPSI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34698" y="2157103"/>
            <a:ext cx="630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Critère (en gros) : moyenne &gt; 12</a:t>
            </a:r>
          </a:p>
        </p:txBody>
      </p:sp>
    </p:spTree>
    <p:extLst>
      <p:ext uri="{BB962C8B-B14F-4D97-AF65-F5344CB8AC3E}">
        <p14:creationId xmlns:p14="http://schemas.microsoft.com/office/powerpoint/2010/main" val="4125057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7833</TotalTime>
  <Words>1025</Words>
  <Application>Microsoft Office PowerPoint</Application>
  <PresentationFormat>Affichage à l'écran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Rentrée L1 Double Diplôme Mathématiques,Physique et Sciences pour l’Ingénieur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L1+L2 Double Licence Mathématiques et Physique (DLMP)</dc:title>
  <dc:creator>Patrice Hello</dc:creator>
  <cp:lastModifiedBy>Patrice Hello</cp:lastModifiedBy>
  <cp:revision>148</cp:revision>
  <dcterms:created xsi:type="dcterms:W3CDTF">2018-08-02T08:14:58Z</dcterms:created>
  <dcterms:modified xsi:type="dcterms:W3CDTF">2024-08-30T14:46:05Z</dcterms:modified>
</cp:coreProperties>
</file>