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4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99B4D-1E2D-4FFD-AD29-904911A280EF}" type="datetimeFigureOut">
              <a:rPr lang="fr-FR" smtClean="0"/>
              <a:t>30/07/2024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406E6-7C5F-4D71-A49C-7677CB0928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14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re-pru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3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defRPr/>
            </a:pPr>
            <a:endParaRPr lang="fr-FR" sz="135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 bwMode="auto">
          <a:xfrm>
            <a:off x="272128" y="2165229"/>
            <a:ext cx="8305341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 bwMode="auto"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pic>
        <p:nvPicPr>
          <p:cNvPr id="7" name="Image 4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pic>
        <p:nvPicPr>
          <p:cNvPr id="8" name="Image 14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241178" y="235036"/>
            <a:ext cx="5711563" cy="12666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re-blanc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272128" y="2165229"/>
            <a:ext cx="8305341" cy="3252160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272128" y="5529528"/>
            <a:ext cx="4787999" cy="746185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en-US"/>
          </a:p>
        </p:txBody>
      </p:sp>
      <p:pic>
        <p:nvPicPr>
          <p:cNvPr id="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7" name="Rectangle 3"/>
          <p:cNvSpPr/>
          <p:nvPr userDrawn="1"/>
        </p:nvSpPr>
        <p:spPr bwMode="auto">
          <a:xfrm>
            <a:off x="6927574" y="6092687"/>
            <a:ext cx="2146852" cy="540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Image 17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190629" y="192745"/>
            <a:ext cx="5922312" cy="132150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hapitre_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272128" y="1360159"/>
            <a:ext cx="8305341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pic>
        <p:nvPicPr>
          <p:cNvPr id="5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hapitre_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5267738" y="1360159"/>
            <a:ext cx="3309731" cy="325216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pic>
        <p:nvPicPr>
          <p:cNvPr id="5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0" y="0"/>
            <a:ext cx="5059363" cy="663257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-plei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sp>
        <p:nvSpPr>
          <p:cNvPr id="5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0" y="0"/>
            <a:ext cx="9144000" cy="6023113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mage+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382883" y="365126"/>
            <a:ext cx="3614467" cy="1325563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5382883" y="1825625"/>
            <a:ext cx="3614468" cy="409809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0" y="0"/>
            <a:ext cx="5059363" cy="663257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tenu+im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467544" y="274638"/>
            <a:ext cx="7632848" cy="56207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lang="fr-FR" sz="3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67545" y="1556793"/>
            <a:ext cx="4104456" cy="4406462"/>
          </a:xfrm>
          <a:prstGeom prst="rect">
            <a:avLst/>
          </a:prstGeo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 bwMode="auto">
          <a:xfrm>
            <a:off x="4840358" y="1563081"/>
            <a:ext cx="3836098" cy="440039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129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92108" y="6321449"/>
            <a:ext cx="12792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577838" y="6306258"/>
            <a:ext cx="2914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l">
              <a:defRPr/>
            </a:pPr>
            <a:r>
              <a:rPr lang="fr-FR"/>
              <a:t>Titre de la présentation</a:t>
            </a: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28650" y="630625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>
              <a:defRPr/>
            </a:pPr>
            <a:fld id="{A0B0FBA5-3649-4193-81EC-FC1C61F9B58C}" type="slidenum">
              <a:rPr lang="fr-FR"/>
              <a:t>‹N°›</a:t>
            </a:fld>
            <a:endParaRPr lang="fr-FR"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9"/>
          <a:stretch/>
        </p:blipFill>
        <p:spPr bwMode="auto">
          <a:xfrm rot="16199999">
            <a:off x="4459654" y="2173654"/>
            <a:ext cx="224692" cy="9144000"/>
          </a:xfrm>
          <a:prstGeom prst="rect">
            <a:avLst/>
          </a:prstGeom>
        </p:spPr>
      </p:pic>
      <p:pic>
        <p:nvPicPr>
          <p:cNvPr id="10" name="Image 21"/>
          <p:cNvPicPr>
            <a:picLocks noChangeAspect="1"/>
          </p:cNvPicPr>
          <p:nvPr userDrawn="1"/>
        </p:nvPicPr>
        <p:blipFill>
          <a:blip r:embed="rId10"/>
          <a:stretch/>
        </p:blipFill>
        <p:spPr bwMode="auto">
          <a:xfrm>
            <a:off x="6842450" y="6135945"/>
            <a:ext cx="2242468" cy="5003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</p:sldLayoutIdLst>
  <p:hf sldNum="0"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3400" b="1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.paris-saclay.fr/course/view.php?id=58405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>
            <a:alphaModFix amt="89000"/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en-US" sz="3200" dirty="0"/>
              <a:t>PRESENTATION DU MODULE : FONDAMENTAUX DE LA COMMUNICATION COMMERCIALE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BUT </a:t>
            </a:r>
            <a:r>
              <a:rPr lang="en-US"/>
              <a:t>S1 2024 </a:t>
            </a:r>
            <a:r>
              <a:rPr lang="en-US" dirty="0"/>
              <a:t>– Muriel ROUQUIER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12776"/>
            <a:ext cx="5515981" cy="25012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576064"/>
          </a:xfrm>
        </p:spPr>
        <p:txBody>
          <a:bodyPr/>
          <a:lstStyle/>
          <a:p>
            <a:pPr algn="ctr"/>
            <a:r>
              <a:rPr lang="fr-FR" dirty="0"/>
              <a:t>OBJECTIFS THEORIQUES</a:t>
            </a:r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251520" y="1268760"/>
            <a:ext cx="8424936" cy="4694719"/>
          </a:xfrm>
        </p:spPr>
      </p:sp>
      <p:sp>
        <p:nvSpPr>
          <p:cNvPr id="5" name="Rectangle 4"/>
          <p:cNvSpPr/>
          <p:nvPr/>
        </p:nvSpPr>
        <p:spPr>
          <a:xfrm>
            <a:off x="251520" y="1268760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3200" dirty="0">
              <a:latin typeface="Calibri" panose="020F0502020204030204" pitchFamily="34" charset="0"/>
            </a:endParaRPr>
          </a:p>
          <a:p>
            <a:r>
              <a:rPr lang="fr-FR" sz="3200" dirty="0">
                <a:latin typeface="Calibri" panose="020F0502020204030204" pitchFamily="34" charset="0"/>
              </a:rPr>
              <a:t>-  </a:t>
            </a:r>
            <a:r>
              <a:rPr lang="fr-FR" sz="3200" dirty="0">
                <a:latin typeface="Arial" panose="020B0604020202020204" pitchFamily="34" charset="0"/>
              </a:rPr>
              <a:t>Connaître l’environnement de la communication commerciale et ses acteurs</a:t>
            </a:r>
          </a:p>
          <a:p>
            <a:endParaRPr lang="fr-FR" sz="3200" dirty="0">
              <a:latin typeface="Calibri" panose="020F0502020204030204" pitchFamily="34" charset="0"/>
            </a:endParaRPr>
          </a:p>
          <a:p>
            <a:r>
              <a:rPr lang="fr-FR" sz="3200" dirty="0">
                <a:latin typeface="Calibri" panose="020F0502020204030204" pitchFamily="34" charset="0"/>
              </a:rPr>
              <a:t>- </a:t>
            </a:r>
            <a:r>
              <a:rPr lang="fr-FR" sz="3200" dirty="0">
                <a:latin typeface="Arial" panose="020B0604020202020204" pitchFamily="34" charset="0"/>
              </a:rPr>
              <a:t>Élaborer une réflexion stratégique simple à partir d’un </a:t>
            </a:r>
            <a:r>
              <a:rPr lang="fr-FR" sz="3200" dirty="0" err="1">
                <a:latin typeface="Arial" panose="020B0604020202020204" pitchFamily="34" charset="0"/>
              </a:rPr>
              <a:t>brief</a:t>
            </a:r>
            <a:endParaRPr lang="fr-FR" sz="3200" dirty="0">
              <a:latin typeface="Arial" panose="020B0604020202020204" pitchFamily="34" charset="0"/>
            </a:endParaRPr>
          </a:p>
          <a:p>
            <a:endParaRPr lang="fr-FR" sz="3200" dirty="0">
              <a:latin typeface="Calibri" panose="020F0502020204030204" pitchFamily="34" charset="0"/>
            </a:endParaRPr>
          </a:p>
          <a:p>
            <a:r>
              <a:rPr lang="fr-FR" sz="3200" dirty="0">
                <a:latin typeface="Calibri" panose="020F0502020204030204" pitchFamily="34" charset="0"/>
              </a:rPr>
              <a:t>- </a:t>
            </a:r>
            <a:r>
              <a:rPr lang="fr-FR" sz="3200" dirty="0">
                <a:latin typeface="Arial" panose="020B0604020202020204" pitchFamily="34" charset="0"/>
              </a:rPr>
              <a:t>Réaliser des supports de communication commerciale simples</a:t>
            </a:r>
          </a:p>
          <a:p>
            <a:endParaRPr lang="fr-FR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22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Contenu</a:t>
            </a:r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467544" y="1124744"/>
            <a:ext cx="7776864" cy="4472406"/>
          </a:xfrm>
        </p:spPr>
      </p:sp>
      <p:sp>
        <p:nvSpPr>
          <p:cNvPr id="5" name="Rectangle 4"/>
          <p:cNvSpPr/>
          <p:nvPr/>
        </p:nvSpPr>
        <p:spPr>
          <a:xfrm>
            <a:off x="467544" y="1124744"/>
            <a:ext cx="79928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err="1">
                <a:latin typeface="Arial" panose="020B0604020202020204" pitchFamily="34" charset="0"/>
              </a:rPr>
              <a:t>Brief</a:t>
            </a:r>
            <a:r>
              <a:rPr lang="fr-FR" sz="3200" dirty="0">
                <a:latin typeface="Arial" panose="020B0604020202020204" pitchFamily="34" charset="0"/>
              </a:rPr>
              <a:t>, stratégies, objectifs et cibles de la communication commerciale</a:t>
            </a:r>
          </a:p>
          <a:p>
            <a:endParaRPr lang="fr-FR" sz="3200" dirty="0"/>
          </a:p>
          <a:p>
            <a:r>
              <a:rPr lang="fr-FR" sz="3200" dirty="0"/>
              <a:t>Acteurs de la communication commerciale (agences, régies, organismes de régulation)</a:t>
            </a:r>
          </a:p>
          <a:p>
            <a:endParaRPr lang="fr-FR" sz="3200" dirty="0"/>
          </a:p>
          <a:p>
            <a:r>
              <a:rPr lang="fr-FR" sz="3200" dirty="0"/>
              <a:t>Panorama des moyens de communication, chiffres, secteurs</a:t>
            </a:r>
          </a:p>
        </p:txBody>
      </p:sp>
    </p:spTree>
    <p:extLst>
      <p:ext uri="{BB962C8B-B14F-4D97-AF65-F5344CB8AC3E}">
        <p14:creationId xmlns:p14="http://schemas.microsoft.com/office/powerpoint/2010/main" val="152117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Contenu (suite)</a:t>
            </a:r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107504" y="964400"/>
            <a:ext cx="8928992" cy="5184576"/>
          </a:xfrm>
        </p:spPr>
      </p:sp>
      <p:sp>
        <p:nvSpPr>
          <p:cNvPr id="7" name="Rectangle 6"/>
          <p:cNvSpPr/>
          <p:nvPr/>
        </p:nvSpPr>
        <p:spPr>
          <a:xfrm>
            <a:off x="467544" y="964400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fr-FR" sz="3200" dirty="0"/>
              <a:t>Bases du message publicitaire : fond / forme (couleurs, formes, contrastes, cohérence)</a:t>
            </a:r>
          </a:p>
          <a:p>
            <a:endParaRPr lang="fr-FR" sz="3200" dirty="0"/>
          </a:p>
          <a:p>
            <a:pPr marL="457200" indent="-457200">
              <a:buFontTx/>
              <a:buChar char="-"/>
            </a:pPr>
            <a:r>
              <a:rPr lang="fr-FR" sz="3200" dirty="0"/>
              <a:t>Outils simples de communication </a:t>
            </a:r>
          </a:p>
          <a:p>
            <a:r>
              <a:rPr lang="fr-FR" sz="3200" dirty="0"/>
              <a:t>« </a:t>
            </a:r>
            <a:r>
              <a:rPr lang="fr-FR" sz="3200" dirty="0" err="1"/>
              <a:t>print</a:t>
            </a:r>
            <a:r>
              <a:rPr lang="fr-FR" sz="3200" dirty="0"/>
              <a:t>»: affiches, encarts presse, flyers, plaquettes</a:t>
            </a:r>
          </a:p>
          <a:p>
            <a:endParaRPr lang="fr-FR" sz="3200" dirty="0"/>
          </a:p>
          <a:p>
            <a:r>
              <a:rPr lang="fr-FR" sz="3200" dirty="0"/>
              <a:t>- Indicateurs d’analyse : connaître les indicateurs de notoriété et d’image</a:t>
            </a:r>
          </a:p>
        </p:txBody>
      </p:sp>
    </p:spTree>
    <p:extLst>
      <p:ext uri="{BB962C8B-B14F-4D97-AF65-F5344CB8AC3E}">
        <p14:creationId xmlns:p14="http://schemas.microsoft.com/office/powerpoint/2010/main" val="324737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7"/>
            <a:ext cx="7632848" cy="49006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Evaluations</a:t>
            </a:r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0"/>
          </p:nvPr>
        </p:nvSpPr>
        <p:spPr>
          <a:xfrm>
            <a:off x="467544" y="764704"/>
            <a:ext cx="8424936" cy="5544616"/>
          </a:xfrm>
        </p:spPr>
      </p:sp>
      <p:sp>
        <p:nvSpPr>
          <p:cNvPr id="7" name="Rectangle 6"/>
          <p:cNvSpPr/>
          <p:nvPr/>
        </p:nvSpPr>
        <p:spPr>
          <a:xfrm>
            <a:off x="467544" y="964400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3200" dirty="0"/>
          </a:p>
          <a:p>
            <a:pPr marL="457200" indent="-457200">
              <a:buFontTx/>
              <a:buChar char="-"/>
            </a:pPr>
            <a:r>
              <a:rPr lang="fr-FR" sz="3200" dirty="0"/>
              <a:t>TD notés en binômes : coefficient 1</a:t>
            </a:r>
          </a:p>
          <a:p>
            <a:endParaRPr lang="fr-FR" sz="3200" dirty="0"/>
          </a:p>
          <a:p>
            <a:pPr marL="457200" indent="-457200">
              <a:buFontTx/>
              <a:buChar char="-"/>
            </a:pPr>
            <a:r>
              <a:rPr lang="fr-FR" sz="3200" dirty="0"/>
              <a:t>Test individuel de connaissances et de réflexion (coefficient 3) : semaine du 18/11(heure amphi) à confirmer</a:t>
            </a:r>
          </a:p>
          <a:p>
            <a:endParaRPr lang="fr-FR" sz="3200" dirty="0"/>
          </a:p>
          <a:p>
            <a:r>
              <a:rPr lang="fr-FR" sz="3200" dirty="0"/>
              <a:t>- Dossier SAE (en groupes) : document </a:t>
            </a:r>
            <a:r>
              <a:rPr lang="fr-FR" sz="3200" dirty="0" err="1"/>
              <a:t>print</a:t>
            </a:r>
            <a:r>
              <a:rPr lang="fr-FR" sz="3200" dirty="0"/>
              <a:t> support de communication de type affiche, invitation (Coef 5 dans l’UE Com)</a:t>
            </a:r>
          </a:p>
        </p:txBody>
      </p:sp>
    </p:spTree>
    <p:extLst>
      <p:ext uri="{BB962C8B-B14F-4D97-AF65-F5344CB8AC3E}">
        <p14:creationId xmlns:p14="http://schemas.microsoft.com/office/powerpoint/2010/main" val="237915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E-campus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7632848" cy="4176464"/>
          </a:xfrm>
        </p:spPr>
        <p:txBody>
          <a:bodyPr/>
          <a:lstStyle/>
          <a:p>
            <a:r>
              <a:rPr lang="fr-FR" dirty="0"/>
              <a:t>Inscription sur le cours :</a:t>
            </a:r>
          </a:p>
          <a:p>
            <a:pPr marL="0" indent="0">
              <a:buNone/>
            </a:pPr>
            <a:r>
              <a:rPr lang="fr-FR" b="1" dirty="0">
                <a:hlinkClick r:id="rId2"/>
              </a:rPr>
              <a:t>TC - </a:t>
            </a:r>
            <a:r>
              <a:rPr lang="fr-FR" b="1" dirty="0" err="1">
                <a:hlinkClick r:id="rId2"/>
              </a:rPr>
              <a:t>Res</a:t>
            </a:r>
            <a:r>
              <a:rPr lang="fr-FR" b="1" dirty="0">
                <a:hlinkClick r:id="rId2"/>
              </a:rPr>
              <a:t> 1.03 - Fondamentaux de la communication commerciale</a:t>
            </a:r>
            <a:endParaRPr lang="fr-FR" b="1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1134925"/>
      </p:ext>
    </p:extLst>
  </p:cSld>
  <p:clrMapOvr>
    <a:masterClrMapping/>
  </p:clrMapOvr>
</p:sld>
</file>

<file path=ppt/theme/theme1.xml><?xml version="1.0" encoding="utf-8"?>
<a:theme xmlns:a="http://schemas.openxmlformats.org/drawingml/2006/main" name="1_UPSACLAY">
  <a:themeElements>
    <a:clrScheme name="UPSACLAY 1">
      <a:dk1>
        <a:srgbClr val="63003C"/>
      </a:dk1>
      <a:lt1>
        <a:srgbClr val="FFFFFF"/>
      </a:lt1>
      <a:dk2>
        <a:srgbClr val="303E48"/>
      </a:dk2>
      <a:lt2>
        <a:srgbClr val="BDC4BC"/>
      </a:lt2>
      <a:accent1>
        <a:srgbClr val="DA5200"/>
      </a:accent1>
      <a:accent2>
        <a:srgbClr val="006996"/>
      </a:accent2>
      <a:accent3>
        <a:srgbClr val="FFFFFF"/>
      </a:accent3>
      <a:accent4>
        <a:srgbClr val="86B700"/>
      </a:accent4>
      <a:accent5>
        <a:srgbClr val="464595"/>
      </a:accent5>
      <a:accent6>
        <a:srgbClr val="80143C"/>
      </a:accent6>
      <a:hlink>
        <a:srgbClr val="63003C"/>
      </a:hlink>
      <a:folHlink>
        <a:srgbClr val="B8ACD7"/>
      </a:folHlink>
    </a:clrScheme>
    <a:fontScheme name="Université Paris-Saclay">
      <a:majorFont>
        <a:latin typeface="Open Sans"/>
        <a:ea typeface="Arial"/>
        <a:cs typeface="Arial Unicode MS"/>
      </a:majorFont>
      <a:minorFont>
        <a:latin typeface="Open Sans"/>
        <a:ea typeface="Arial"/>
        <a:cs typeface="Arial Unicode MS"/>
      </a:minorFont>
    </a:fontScheme>
    <a:fmtScheme name="Thème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197</Words>
  <Application>Microsoft Office PowerPoint</Application>
  <DocSecurity>0</DocSecurity>
  <PresentationFormat>Affichage à l'écran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Open Sans</vt:lpstr>
      <vt:lpstr>1_UPSACLAY</vt:lpstr>
      <vt:lpstr>PRESENTATION DU MODULE : FONDAMENTAUX DE LA COMMUNICATION COMMERCIALE</vt:lpstr>
      <vt:lpstr>OBJECTIFS THEORIQUES</vt:lpstr>
      <vt:lpstr>Contenu</vt:lpstr>
      <vt:lpstr>Contenu (suite)</vt:lpstr>
      <vt:lpstr>Evaluations</vt:lpstr>
      <vt:lpstr>E-campus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Virginie Paris</dc:creator>
  <cp:keywords/>
  <dc:description/>
  <cp:lastModifiedBy>Muriel Rouquier</cp:lastModifiedBy>
  <cp:revision>62</cp:revision>
  <dcterms:created xsi:type="dcterms:W3CDTF">2020-02-07T10:36:28Z</dcterms:created>
  <dcterms:modified xsi:type="dcterms:W3CDTF">2024-07-30T09:09:34Z</dcterms:modified>
  <cp:category/>
  <dc:identifier/>
  <cp:contentStatus/>
  <dc:language/>
  <cp:version/>
</cp:coreProperties>
</file>