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2" r:id="rId3"/>
    <p:sldId id="264" r:id="rId4"/>
    <p:sldId id="266" r:id="rId5"/>
    <p:sldId id="267" r:id="rId6"/>
    <p:sldId id="265" r:id="rId7"/>
    <p:sldId id="268" r:id="rId8"/>
    <p:sldId id="269" r:id="rId9"/>
    <p:sldId id="270" r:id="rId10"/>
    <p:sldId id="271" r:id="rId11"/>
    <p:sldId id="273" r:id="rId12"/>
    <p:sldId id="272" r:id="rId13"/>
    <p:sldId id="274" r:id="rId14"/>
    <p:sldId id="280" r:id="rId15"/>
    <p:sldId id="275" r:id="rId16"/>
    <p:sldId id="279" r:id="rId17"/>
    <p:sldId id="282" r:id="rId18"/>
    <p:sldId id="283" r:id="rId19"/>
    <p:sldId id="281" r:id="rId20"/>
    <p:sldId id="277" r:id="rId21"/>
  </p:sldIdLst>
  <p:sldSz cx="9144000" cy="6858000" type="screen4x3"/>
  <p:notesSz cx="6858000" cy="9144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6"/>
    <p:restoredTop sz="94810"/>
  </p:normalViewPr>
  <p:slideViewPr>
    <p:cSldViewPr>
      <p:cViewPr varScale="1">
        <p:scale>
          <a:sx n="94" d="100"/>
          <a:sy n="94" d="100"/>
        </p:scale>
        <p:origin x="448"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AE7F47-BE2E-E24B-A324-34F4060574D0}" type="datetimeFigureOut">
              <a:rPr lang="fr-FR" smtClean="0"/>
              <a:t>26/01/2024</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ED3010-D3F5-1A41-9BAD-41DA89CC724E}" type="slidenum">
              <a:rPr lang="fr-FR" smtClean="0"/>
              <a:t>‹N°›</a:t>
            </a:fld>
            <a:endParaRPr lang="fr-FR"/>
          </a:p>
        </p:txBody>
      </p:sp>
    </p:spTree>
    <p:extLst>
      <p:ext uri="{BB962C8B-B14F-4D97-AF65-F5344CB8AC3E}">
        <p14:creationId xmlns:p14="http://schemas.microsoft.com/office/powerpoint/2010/main" val="4059526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Titre-prune">
    <p:spTree>
      <p:nvGrpSpPr>
        <p:cNvPr id="1" name=""/>
        <p:cNvGrpSpPr/>
        <p:nvPr/>
      </p:nvGrpSpPr>
      <p:grpSpPr bwMode="auto">
        <a:xfrm>
          <a:off x="0" y="0"/>
          <a:ext cx="0" cy="0"/>
          <a:chOff x="0" y="0"/>
          <a:chExt cx="0" cy="0"/>
        </a:xfrm>
      </p:grpSpPr>
      <p:sp>
        <p:nvSpPr>
          <p:cNvPr id="4" name="Rectangle 6"/>
          <p:cNvSpPr/>
          <p:nvPr userDrawn="1"/>
        </p:nvSpPr>
        <p:spPr bwMode="auto">
          <a:xfrm>
            <a:off x="0" y="0"/>
            <a:ext cx="9144000" cy="6858000"/>
          </a:xfrm>
          <a:prstGeom prst="rect">
            <a:avLst/>
          </a:prstGeom>
          <a:solidFill>
            <a:srgbClr val="6300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defRPr/>
            </a:pPr>
            <a:endParaRPr lang="fr-FR" sz="1350">
              <a:solidFill>
                <a:srgbClr val="FFFFFF"/>
              </a:solidFill>
            </a:endParaRPr>
          </a:p>
        </p:txBody>
      </p:sp>
      <p:sp>
        <p:nvSpPr>
          <p:cNvPr id="5" name="Title 1"/>
          <p:cNvSpPr>
            <a:spLocks noGrp="1"/>
          </p:cNvSpPr>
          <p:nvPr>
            <p:ph type="ctrTitle"/>
          </p:nvPr>
        </p:nvSpPr>
        <p:spPr bwMode="auto">
          <a:xfrm>
            <a:off x="272128" y="2165229"/>
            <a:ext cx="8305341" cy="3252160"/>
          </a:xfrm>
        </p:spPr>
        <p:txBody>
          <a:bodyPr anchor="b">
            <a:normAutofit/>
          </a:bodyPr>
          <a:lstStyle>
            <a:lvl1pPr algn="l">
              <a:defRPr sz="5000">
                <a:solidFill>
                  <a:schemeClr val="bg1"/>
                </a:solidFill>
              </a:defRPr>
            </a:lvl1pPr>
          </a:lstStyle>
          <a:p>
            <a:pPr>
              <a:defRPr/>
            </a:pPr>
            <a:r>
              <a:rPr lang="fr-FR"/>
              <a:t>Modifiez le style du titre</a:t>
            </a:r>
            <a:endParaRPr lang="en-US"/>
          </a:p>
        </p:txBody>
      </p:sp>
      <p:sp>
        <p:nvSpPr>
          <p:cNvPr id="6" name="Subtitle 2"/>
          <p:cNvSpPr>
            <a:spLocks noGrp="1"/>
          </p:cNvSpPr>
          <p:nvPr>
            <p:ph type="subTitle" idx="1"/>
          </p:nvPr>
        </p:nvSpPr>
        <p:spPr bwMode="auto">
          <a:xfrm>
            <a:off x="272128" y="5529528"/>
            <a:ext cx="4787999" cy="746185"/>
          </a:xfrm>
        </p:spPr>
        <p:txBody>
          <a:bodyPr anchor="b">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Modifiez le style des sous-titres du masque</a:t>
            </a:r>
            <a:endParaRPr lang="en-US"/>
          </a:p>
        </p:txBody>
      </p:sp>
      <p:pic>
        <p:nvPicPr>
          <p:cNvPr id="7" name="Image 4"/>
          <p:cNvPicPr>
            <a:picLocks noChangeAspect="1"/>
          </p:cNvPicPr>
          <p:nvPr userDrawn="1"/>
        </p:nvPicPr>
        <p:blipFill>
          <a:blip/>
          <a:stretch/>
        </p:blipFill>
        <p:spPr bwMode="auto">
          <a:xfrm rot="16199999">
            <a:off x="4459654" y="2173654"/>
            <a:ext cx="224692" cy="9144000"/>
          </a:xfrm>
          <a:prstGeom prst="rect">
            <a:avLst/>
          </a:prstGeom>
        </p:spPr>
      </p:pic>
      <p:pic>
        <p:nvPicPr>
          <p:cNvPr id="8" name="Image 12"/>
          <p:cNvPicPr>
            <a:picLocks noChangeAspect="1"/>
          </p:cNvPicPr>
          <p:nvPr userDrawn="1"/>
        </p:nvPicPr>
        <p:blipFill>
          <a:blip/>
          <a:stretch/>
        </p:blipFill>
        <p:spPr bwMode="auto">
          <a:xfrm>
            <a:off x="252003" y="227141"/>
            <a:ext cx="5679957" cy="126742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title" preserve="1" userDrawn="1">
  <p:cSld name="Titre-blanc">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272128" y="2165229"/>
            <a:ext cx="8305341" cy="3252160"/>
          </a:xfrm>
        </p:spPr>
        <p:txBody>
          <a:bodyPr anchor="b">
            <a:normAutofit/>
          </a:bodyPr>
          <a:lstStyle>
            <a:lvl1pPr algn="l">
              <a:defRPr sz="5000">
                <a:solidFill>
                  <a:schemeClr val="tx1"/>
                </a:solidFill>
              </a:defRPr>
            </a:lvl1pPr>
          </a:lstStyle>
          <a:p>
            <a:pPr>
              <a:defRPr/>
            </a:pPr>
            <a:r>
              <a:rPr lang="fr-FR"/>
              <a:t>Modifiez le style du titre</a:t>
            </a:r>
            <a:endParaRPr lang="en-US"/>
          </a:p>
        </p:txBody>
      </p:sp>
      <p:sp>
        <p:nvSpPr>
          <p:cNvPr id="5" name="Subtitle 2"/>
          <p:cNvSpPr>
            <a:spLocks noGrp="1"/>
          </p:cNvSpPr>
          <p:nvPr>
            <p:ph type="subTitle" idx="1"/>
          </p:nvPr>
        </p:nvSpPr>
        <p:spPr bwMode="auto">
          <a:xfrm>
            <a:off x="272128" y="5529528"/>
            <a:ext cx="4787999" cy="746185"/>
          </a:xfrm>
        </p:spPr>
        <p:txBody>
          <a:bodyPr anchor="b">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fr-FR"/>
              <a:t>Modifiez le style des sous-titres du masque</a:t>
            </a:r>
            <a:endParaRPr lang="en-US"/>
          </a:p>
        </p:txBody>
      </p:sp>
      <p:pic>
        <p:nvPicPr>
          <p:cNvPr id="6" name="Image 6"/>
          <p:cNvPicPr>
            <a:picLocks noChangeAspect="1"/>
          </p:cNvPicPr>
          <p:nvPr userDrawn="1"/>
        </p:nvPicPr>
        <p:blipFill>
          <a:blip/>
          <a:stretch/>
        </p:blipFill>
        <p:spPr bwMode="auto">
          <a:xfrm rot="16199999">
            <a:off x="4459654" y="2173654"/>
            <a:ext cx="224692" cy="9144000"/>
          </a:xfrm>
          <a:prstGeom prst="rect">
            <a:avLst/>
          </a:prstGeom>
        </p:spPr>
      </p:pic>
      <p:sp>
        <p:nvSpPr>
          <p:cNvPr id="7" name="Rectangle 3"/>
          <p:cNvSpPr/>
          <p:nvPr userDrawn="1"/>
        </p:nvSpPr>
        <p:spPr bwMode="auto">
          <a:xfrm>
            <a:off x="6927574" y="6092687"/>
            <a:ext cx="2146852" cy="5406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p>
        </p:txBody>
      </p:sp>
      <p:pic>
        <p:nvPicPr>
          <p:cNvPr id="8" name="Image 12"/>
          <p:cNvPicPr>
            <a:picLocks noChangeAspect="1"/>
          </p:cNvPicPr>
          <p:nvPr userDrawn="1"/>
        </p:nvPicPr>
        <p:blipFill>
          <a:blip/>
          <a:stretch/>
        </p:blipFill>
        <p:spPr bwMode="auto">
          <a:xfrm>
            <a:off x="205981" y="196172"/>
            <a:ext cx="5891609" cy="131465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Chapitre_texte">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272128" y="1360159"/>
            <a:ext cx="8305341" cy="3252160"/>
          </a:xfrm>
        </p:spPr>
        <p:txBody>
          <a:bodyPr anchor="b">
            <a:normAutofit/>
          </a:bodyPr>
          <a:lstStyle>
            <a:lvl1pPr algn="l">
              <a:defRPr sz="4000" b="1">
                <a:solidFill>
                  <a:schemeClr val="tx1"/>
                </a:solidFill>
              </a:defRPr>
            </a:lvl1pPr>
          </a:lstStyle>
          <a:p>
            <a:pPr>
              <a:defRPr/>
            </a:pPr>
            <a:r>
              <a:rPr lang="fr-FR"/>
              <a:t>Modifiez le style du titre</a:t>
            </a:r>
            <a:endParaRPr lang="en-US"/>
          </a:p>
        </p:txBody>
      </p:sp>
      <p:pic>
        <p:nvPicPr>
          <p:cNvPr id="5" name="Image 6"/>
          <p:cNvPicPr>
            <a:picLocks noChangeAspect="1"/>
          </p:cNvPicPr>
          <p:nvPr userDrawn="1"/>
        </p:nvPicPr>
        <p:blipFill>
          <a:blip/>
          <a:stretch/>
        </p:blipFill>
        <p:spPr bwMode="auto">
          <a:xfrm rot="16199999">
            <a:off x="4459654" y="2173654"/>
            <a:ext cx="224692" cy="9144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Chapitre_image">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5267738" y="1360159"/>
            <a:ext cx="3309731" cy="3252160"/>
          </a:xfrm>
        </p:spPr>
        <p:txBody>
          <a:bodyPr anchor="b">
            <a:normAutofit/>
          </a:bodyPr>
          <a:lstStyle>
            <a:lvl1pPr algn="l">
              <a:defRPr sz="4000" b="1">
                <a:solidFill>
                  <a:schemeClr val="tx1"/>
                </a:solidFill>
              </a:defRPr>
            </a:lvl1pPr>
          </a:lstStyle>
          <a:p>
            <a:pPr>
              <a:defRPr/>
            </a:pPr>
            <a:r>
              <a:rPr lang="fr-FR"/>
              <a:t>Modifiez le style du titre</a:t>
            </a:r>
            <a:endParaRPr lang="en-US"/>
          </a:p>
        </p:txBody>
      </p:sp>
      <p:pic>
        <p:nvPicPr>
          <p:cNvPr id="5" name="Image 6"/>
          <p:cNvPicPr>
            <a:picLocks noChangeAspect="1"/>
          </p:cNvPicPr>
          <p:nvPr userDrawn="1"/>
        </p:nvPicPr>
        <p:blipFill>
          <a:blip/>
          <a:stretch/>
        </p:blipFill>
        <p:spPr bwMode="auto">
          <a:xfrm rot="16199999">
            <a:off x="4459654" y="2173654"/>
            <a:ext cx="224692" cy="9144000"/>
          </a:xfrm>
          <a:prstGeom prst="rect">
            <a:avLst/>
          </a:prstGeom>
        </p:spPr>
      </p:pic>
      <p:sp>
        <p:nvSpPr>
          <p:cNvPr id="6" name="Picture Placeholder 5"/>
          <p:cNvSpPr>
            <a:spLocks noGrp="1"/>
          </p:cNvSpPr>
          <p:nvPr>
            <p:ph type="pic" sz="quarter" idx="10"/>
          </p:nvPr>
        </p:nvSpPr>
        <p:spPr bwMode="auto">
          <a:xfrm>
            <a:off x="0" y="0"/>
            <a:ext cx="5059363" cy="6632575"/>
          </a:xfrm>
        </p:spPr>
        <p:txBody>
          <a:body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Image-pleine">
    <p:spTree>
      <p:nvGrpSpPr>
        <p:cNvPr id="1" name=""/>
        <p:cNvGrpSpPr/>
        <p:nvPr/>
      </p:nvGrpSpPr>
      <p:grpSpPr bwMode="auto">
        <a:xfrm>
          <a:off x="0" y="0"/>
          <a:ext cx="0" cy="0"/>
          <a:chOff x="0" y="0"/>
          <a:chExt cx="0" cy="0"/>
        </a:xfrm>
      </p:grpSpPr>
      <p:pic>
        <p:nvPicPr>
          <p:cNvPr id="4" name="Image 6"/>
          <p:cNvPicPr>
            <a:picLocks noChangeAspect="1"/>
          </p:cNvPicPr>
          <p:nvPr userDrawn="1"/>
        </p:nvPicPr>
        <p:blipFill>
          <a:blip/>
          <a:stretch/>
        </p:blipFill>
        <p:spPr bwMode="auto">
          <a:xfrm rot="16199999">
            <a:off x="4459654" y="2173654"/>
            <a:ext cx="224692" cy="9144000"/>
          </a:xfrm>
          <a:prstGeom prst="rect">
            <a:avLst/>
          </a:prstGeom>
        </p:spPr>
      </p:pic>
      <p:sp>
        <p:nvSpPr>
          <p:cNvPr id="5" name="Picture Placeholder 5"/>
          <p:cNvSpPr>
            <a:spLocks noGrp="1"/>
          </p:cNvSpPr>
          <p:nvPr>
            <p:ph type="pic" sz="quarter" idx="10"/>
          </p:nvPr>
        </p:nvSpPr>
        <p:spPr bwMode="auto">
          <a:xfrm>
            <a:off x="0" y="0"/>
            <a:ext cx="9144000" cy="6023113"/>
          </a:xfrm>
        </p:spPr>
        <p:txBody>
          <a:body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preserve="1" userDrawn="1">
  <p:cSld name="Image+text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5382883" y="365126"/>
            <a:ext cx="3614467" cy="1325563"/>
          </a:xfrm>
        </p:spPr>
        <p:txBody>
          <a:bodyPr anchor="b">
            <a:normAutofit/>
          </a:bodyPr>
          <a:lstStyle>
            <a:lvl1pPr>
              <a:defRPr sz="2800">
                <a:solidFill>
                  <a:schemeClr val="tx2"/>
                </a:solidFill>
              </a:defRPr>
            </a:lvl1pPr>
          </a:lstStyle>
          <a:p>
            <a:pPr>
              <a:defRPr/>
            </a:pPr>
            <a:r>
              <a:rPr lang="fr-FR"/>
              <a:t>Modifiez le style du titre</a:t>
            </a:r>
            <a:endParaRPr lang="en-US"/>
          </a:p>
        </p:txBody>
      </p:sp>
      <p:sp>
        <p:nvSpPr>
          <p:cNvPr id="5" name="Content Placeholder 2"/>
          <p:cNvSpPr>
            <a:spLocks noGrp="1"/>
          </p:cNvSpPr>
          <p:nvPr>
            <p:ph idx="1"/>
          </p:nvPr>
        </p:nvSpPr>
        <p:spPr bwMode="auto">
          <a:xfrm>
            <a:off x="5382883" y="1825625"/>
            <a:ext cx="3614468" cy="4098097"/>
          </a:xfrm>
        </p:spPr>
        <p:txBody>
          <a:bodyPr>
            <a:normAutofit/>
          </a:bodyPr>
          <a:lstStyle>
            <a:lvl1pPr>
              <a:defRPr sz="2400"/>
            </a:lvl1pPr>
            <a:lvl2pPr>
              <a:defRPr sz="2000">
                <a:solidFill>
                  <a:schemeClr val="tx2"/>
                </a:solidFill>
              </a:defRPr>
            </a:lvl2pPr>
            <a:lvl3pPr>
              <a:defRPr sz="1800">
                <a:solidFill>
                  <a:schemeClr val="tx2"/>
                </a:solidFill>
              </a:defRPr>
            </a:lvl3pPr>
            <a:lvl4pPr>
              <a:defRPr sz="1600">
                <a:solidFill>
                  <a:schemeClr val="tx2"/>
                </a:solidFill>
              </a:defRPr>
            </a:lvl4pPr>
            <a:lvl5pPr>
              <a:defRPr sz="1600">
                <a:solidFill>
                  <a:schemeClr val="tx2"/>
                </a:solidFill>
              </a:defRPr>
            </a:lvl5p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Picture Placeholder 5"/>
          <p:cNvSpPr>
            <a:spLocks noGrp="1"/>
          </p:cNvSpPr>
          <p:nvPr>
            <p:ph type="pic" sz="quarter" idx="10"/>
          </p:nvPr>
        </p:nvSpPr>
        <p:spPr bwMode="auto">
          <a:xfrm>
            <a:off x="0" y="0"/>
            <a:ext cx="5059363" cy="6632575"/>
          </a:xfrm>
        </p:spPr>
        <p:txBody>
          <a:bodyPr/>
          <a:lstStyle/>
          <a:p>
            <a:pPr>
              <a:defRPr/>
            </a:pPr>
            <a:endParaRPr lang="en-US"/>
          </a:p>
        </p:txBody>
      </p:sp>
      <p:pic>
        <p:nvPicPr>
          <p:cNvPr id="7" name="Image 6"/>
          <p:cNvPicPr>
            <a:picLocks noChangeAspect="1"/>
          </p:cNvPicPr>
          <p:nvPr userDrawn="1"/>
        </p:nvPicPr>
        <p:blipFill>
          <a:blip/>
          <a:stretch/>
        </p:blipFill>
        <p:spPr bwMode="auto">
          <a:xfrm rot="16199999">
            <a:off x="4459654" y="2173654"/>
            <a:ext cx="224692" cy="9144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userDrawn="1">
  <p:cSld name="Contenu">
    <p:spTree>
      <p:nvGrpSpPr>
        <p:cNvPr id="1" name=""/>
        <p:cNvGrpSpPr/>
        <p:nvPr/>
      </p:nvGrpSpPr>
      <p:grpSpPr bwMode="auto">
        <a:xfrm>
          <a:off x="0" y="0"/>
          <a:ext cx="0" cy="0"/>
          <a:chOff x="0" y="0"/>
          <a:chExt cx="0" cy="0"/>
        </a:xfrm>
      </p:grpSpPr>
      <p:sp>
        <p:nvSpPr>
          <p:cNvPr id="4" name="Titre 1"/>
          <p:cNvSpPr>
            <a:spLocks noGrp="1"/>
          </p:cNvSpPr>
          <p:nvPr>
            <p:ph type="title"/>
          </p:nvPr>
        </p:nvSpPr>
        <p:spPr bwMode="auto">
          <a:xfrm>
            <a:off x="467544" y="274638"/>
            <a:ext cx="7632848" cy="562074"/>
          </a:xfrm>
          <a:prstGeom prst="rect">
            <a:avLst/>
          </a:prstGeom>
          <a:noFill/>
        </p:spPr>
        <p:txBody>
          <a:bodyPr>
            <a:normAutofit/>
          </a:bodyPr>
          <a:lstStyle>
            <a:lvl1pPr>
              <a:defRPr lang="fr-FR" sz="3400">
                <a:solidFill>
                  <a:schemeClr val="tx2"/>
                </a:solidFill>
              </a:defRPr>
            </a:lvl1pPr>
          </a:lstStyle>
          <a:p>
            <a:pPr>
              <a:defRPr/>
            </a:pPr>
            <a:r>
              <a:rPr lang="fr-FR"/>
              <a:t>Modifiez le style du titre</a:t>
            </a:r>
            <a:endParaRPr/>
          </a:p>
        </p:txBody>
      </p:sp>
      <p:sp>
        <p:nvSpPr>
          <p:cNvPr id="5" name="Espace réservé du contenu 2"/>
          <p:cNvSpPr>
            <a:spLocks noGrp="1"/>
          </p:cNvSpPr>
          <p:nvPr>
            <p:ph idx="1"/>
          </p:nvPr>
        </p:nvSpPr>
        <p:spPr bwMode="auto">
          <a:xfrm>
            <a:off x="467544" y="1556793"/>
            <a:ext cx="7632849" cy="4366930"/>
          </a:xfrm>
          <a:prstGeom prst="rect">
            <a:avLst/>
          </a:prstGeom>
          <a:solidFill>
            <a:schemeClr val="accent3"/>
          </a:solidFill>
        </p:spPr>
        <p:txBody>
          <a:bodyPr>
            <a:normAutofit/>
          </a:bodyPr>
          <a:lstStyle>
            <a:lvl1pPr>
              <a:defRPr sz="2800"/>
            </a:lvl1pPr>
            <a:lvl2pPr>
              <a:defRPr sz="2400"/>
            </a:lvl2pPr>
            <a:lvl3pPr marL="1143000" indent="-228600">
              <a:buFont typeface="Arial"/>
              <a:buChar char="•"/>
              <a:defRPr sz="2000"/>
            </a:lvl3pPr>
            <a:lvl4pPr>
              <a:defRPr sz="1800"/>
            </a:lvl4pPr>
            <a:lvl5pPr>
              <a:defRPr sz="1800"/>
            </a:lvl5p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preserve="1" userDrawn="1">
  <p:cSld name="Contenu+image">
    <p:spTree>
      <p:nvGrpSpPr>
        <p:cNvPr id="1" name=""/>
        <p:cNvGrpSpPr/>
        <p:nvPr/>
      </p:nvGrpSpPr>
      <p:grpSpPr bwMode="auto">
        <a:xfrm>
          <a:off x="0" y="0"/>
          <a:ext cx="0" cy="0"/>
          <a:chOff x="0" y="0"/>
          <a:chExt cx="0" cy="0"/>
        </a:xfrm>
      </p:grpSpPr>
      <p:sp>
        <p:nvSpPr>
          <p:cNvPr id="4" name="Titre 1"/>
          <p:cNvSpPr>
            <a:spLocks noGrp="1"/>
          </p:cNvSpPr>
          <p:nvPr>
            <p:ph type="title"/>
          </p:nvPr>
        </p:nvSpPr>
        <p:spPr bwMode="auto">
          <a:xfrm>
            <a:off x="467544" y="274638"/>
            <a:ext cx="7632848" cy="562074"/>
          </a:xfrm>
          <a:prstGeom prst="rect">
            <a:avLst/>
          </a:prstGeom>
          <a:noFill/>
        </p:spPr>
        <p:txBody>
          <a:bodyPr>
            <a:normAutofit/>
          </a:bodyPr>
          <a:lstStyle>
            <a:lvl1pPr>
              <a:defRPr lang="fr-FR" sz="3400">
                <a:solidFill>
                  <a:schemeClr val="tx2"/>
                </a:solidFill>
              </a:defRPr>
            </a:lvl1pPr>
          </a:lstStyle>
          <a:p>
            <a:pPr>
              <a:defRPr/>
            </a:pPr>
            <a:r>
              <a:rPr lang="fr-FR"/>
              <a:t>Modifiez le style du titre</a:t>
            </a:r>
            <a:endParaRPr/>
          </a:p>
        </p:txBody>
      </p:sp>
      <p:sp>
        <p:nvSpPr>
          <p:cNvPr id="5" name="Espace réservé du contenu 2"/>
          <p:cNvSpPr>
            <a:spLocks noGrp="1"/>
          </p:cNvSpPr>
          <p:nvPr>
            <p:ph idx="1"/>
          </p:nvPr>
        </p:nvSpPr>
        <p:spPr bwMode="auto">
          <a:xfrm>
            <a:off x="467545" y="1556793"/>
            <a:ext cx="4104456" cy="4406462"/>
          </a:xfrm>
          <a:prstGeom prst="rect">
            <a:avLst/>
          </a:prstGeom>
          <a:solidFill>
            <a:schemeClr val="accent3"/>
          </a:solidFill>
        </p:spPr>
        <p:txBody>
          <a:bodyPr>
            <a:normAutofit/>
          </a:bodyPr>
          <a:lstStyle>
            <a:lvl1pPr>
              <a:defRPr sz="2800"/>
            </a:lvl1pPr>
            <a:lvl2pPr>
              <a:defRPr sz="2400"/>
            </a:lvl2pPr>
            <a:lvl3pPr marL="1143000" indent="-228600">
              <a:buFont typeface="Arial"/>
              <a:buChar char="•"/>
              <a:defRPr sz="2000"/>
            </a:lvl3pPr>
            <a:lvl4pPr>
              <a:defRPr sz="1800"/>
            </a:lvl4pPr>
            <a:lvl5pPr>
              <a:defRPr sz="1800"/>
            </a:lvl5p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6" name="Picture Placeholder 5"/>
          <p:cNvSpPr>
            <a:spLocks noGrp="1"/>
          </p:cNvSpPr>
          <p:nvPr>
            <p:ph type="pic" sz="quarter" idx="10"/>
          </p:nvPr>
        </p:nvSpPr>
        <p:spPr bwMode="auto">
          <a:xfrm>
            <a:off x="4840358" y="1563081"/>
            <a:ext cx="3836098" cy="4400398"/>
          </a:xfrm>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Title Placeholder 1"/>
          <p:cNvSpPr>
            <a:spLocks noGrp="1"/>
          </p:cNvSpPr>
          <p:nvPr>
            <p:ph type="title"/>
          </p:nvPr>
        </p:nvSpPr>
        <p:spPr bwMode="auto">
          <a:xfrm>
            <a:off x="628650" y="365126"/>
            <a:ext cx="7886700" cy="1325563"/>
          </a:xfrm>
          <a:prstGeom prst="rect">
            <a:avLst/>
          </a:prstGeom>
        </p:spPr>
        <p:txBody>
          <a:bodyPr vert="horz" lIns="91440" tIns="45720" rIns="91440" bIns="45720" rtlCol="0" anchor="ctr">
            <a:normAutofit/>
          </a:bodyPr>
          <a:lstStyle/>
          <a:p>
            <a:pPr>
              <a:defRPr/>
            </a:pPr>
            <a:r>
              <a:rPr lang="fr-FR"/>
              <a:t>Modifiez le style du titre</a:t>
            </a:r>
            <a:endParaRPr lang="en-US"/>
          </a:p>
        </p:txBody>
      </p:sp>
      <p:sp>
        <p:nvSpPr>
          <p:cNvPr id="5" name="Text Placeholder 2"/>
          <p:cNvSpPr>
            <a:spLocks noGrp="1"/>
          </p:cNvSpPr>
          <p:nvPr>
            <p:ph type="body" idx="1"/>
          </p:nvPr>
        </p:nvSpPr>
        <p:spPr bwMode="auto">
          <a:xfrm>
            <a:off x="628650" y="1825625"/>
            <a:ext cx="7886700" cy="4129664"/>
          </a:xfrm>
          <a:prstGeom prst="rect">
            <a:avLst/>
          </a:prstGeom>
        </p:spPr>
        <p:txBody>
          <a:bodyPr vert="horz" lIns="91440" tIns="45720" rIns="91440" bIns="45720" rtlCol="0">
            <a:normAutofit/>
          </a:bodyPr>
          <a:lstStyle/>
          <a:p>
            <a:pPr lvl="0">
              <a:defRPr/>
            </a:pPr>
            <a:r>
              <a:rPr lang="fr-FR"/>
              <a:t>Modifiez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lang="en-US"/>
          </a:p>
        </p:txBody>
      </p:sp>
      <p:sp>
        <p:nvSpPr>
          <p:cNvPr id="6" name="Date Placeholder 3"/>
          <p:cNvSpPr>
            <a:spLocks noGrp="1"/>
          </p:cNvSpPr>
          <p:nvPr>
            <p:ph type="dt" sz="half" idx="2"/>
          </p:nvPr>
        </p:nvSpPr>
        <p:spPr bwMode="auto">
          <a:xfrm>
            <a:off x="5092108" y="6321449"/>
            <a:ext cx="1279286" cy="365125"/>
          </a:xfrm>
          <a:prstGeom prst="rect">
            <a:avLst/>
          </a:prstGeom>
        </p:spPr>
        <p:txBody>
          <a:bodyPr vert="horz" lIns="91440" tIns="45720" rIns="91440" bIns="45720" rtlCol="0" anchor="ctr"/>
          <a:lstStyle>
            <a:lvl1pPr algn="l">
              <a:defRPr sz="1200">
                <a:solidFill>
                  <a:schemeClr val="tx1"/>
                </a:solidFill>
              </a:defRPr>
            </a:lvl1pPr>
          </a:lstStyle>
          <a:p>
            <a:pPr>
              <a:defRPr/>
            </a:pPr>
            <a:endParaRPr lang="fr-FR"/>
          </a:p>
        </p:txBody>
      </p:sp>
      <p:sp>
        <p:nvSpPr>
          <p:cNvPr id="7" name="Footer Placeholder 4"/>
          <p:cNvSpPr>
            <a:spLocks noGrp="1"/>
          </p:cNvSpPr>
          <p:nvPr>
            <p:ph type="ftr" sz="quarter" idx="3"/>
          </p:nvPr>
        </p:nvSpPr>
        <p:spPr bwMode="auto">
          <a:xfrm>
            <a:off x="1577838" y="6306258"/>
            <a:ext cx="2914650" cy="365125"/>
          </a:xfrm>
          <a:prstGeom prst="rect">
            <a:avLst/>
          </a:prstGeom>
        </p:spPr>
        <p:txBody>
          <a:bodyPr vert="horz" lIns="91440" tIns="45720" rIns="91440" bIns="45720" rtlCol="0" anchor="ctr"/>
          <a:lstStyle>
            <a:lvl1pPr algn="ctr">
              <a:defRPr sz="1200">
                <a:solidFill>
                  <a:schemeClr val="tx1"/>
                </a:solidFill>
              </a:defRPr>
            </a:lvl1pPr>
          </a:lstStyle>
          <a:p>
            <a:pPr algn="l">
              <a:defRPr/>
            </a:pPr>
            <a:r>
              <a:rPr lang="fr-FR"/>
              <a:t>B. Borreil- Éléments de correction sujet E2 N°3 AGINT</a:t>
            </a:r>
            <a:endParaRPr/>
          </a:p>
        </p:txBody>
      </p:sp>
      <p:sp>
        <p:nvSpPr>
          <p:cNvPr id="8" name="Slide Number Placeholder 5"/>
          <p:cNvSpPr>
            <a:spLocks noGrp="1"/>
          </p:cNvSpPr>
          <p:nvPr>
            <p:ph type="sldNum" sz="quarter" idx="4"/>
          </p:nvPr>
        </p:nvSpPr>
        <p:spPr bwMode="auto">
          <a:xfrm>
            <a:off x="628650" y="6306258"/>
            <a:ext cx="2057400" cy="365125"/>
          </a:xfrm>
          <a:prstGeom prst="rect">
            <a:avLst/>
          </a:prstGeom>
        </p:spPr>
        <p:txBody>
          <a:bodyPr vert="horz" lIns="91440" tIns="45720" rIns="91440" bIns="45720" rtlCol="0" anchor="ctr"/>
          <a:lstStyle>
            <a:lvl1pPr algn="r">
              <a:defRPr sz="1200">
                <a:solidFill>
                  <a:schemeClr val="tx1"/>
                </a:solidFill>
              </a:defRPr>
            </a:lvl1pPr>
          </a:lstStyle>
          <a:p>
            <a:pPr algn="l">
              <a:defRPr/>
            </a:pPr>
            <a:fld id="{A0B0FBA5-3649-4193-81EC-FC1C61F9B58C}" type="slidenum">
              <a:rPr lang="fr-FR"/>
              <a:t>‹N°›</a:t>
            </a:fld>
            <a:endParaRPr lang="fr-FR"/>
          </a:p>
        </p:txBody>
      </p:sp>
      <p:pic>
        <p:nvPicPr>
          <p:cNvPr id="9" name="Image 6"/>
          <p:cNvPicPr>
            <a:picLocks noChangeAspect="1"/>
          </p:cNvPicPr>
          <p:nvPr userDrawn="1"/>
        </p:nvPicPr>
        <p:blipFill>
          <a:blip/>
          <a:stretch/>
        </p:blipFill>
        <p:spPr bwMode="auto">
          <a:xfrm rot="16199999">
            <a:off x="4459654" y="2173654"/>
            <a:ext cx="224692" cy="9144000"/>
          </a:xfrm>
          <a:prstGeom prst="rect">
            <a:avLst/>
          </a:prstGeom>
        </p:spPr>
      </p:pic>
      <p:pic>
        <p:nvPicPr>
          <p:cNvPr id="10" name="Image 17"/>
          <p:cNvPicPr>
            <a:picLocks noChangeAspect="1"/>
          </p:cNvPicPr>
          <p:nvPr userDrawn="1"/>
        </p:nvPicPr>
        <p:blipFill>
          <a:blip/>
          <a:stretch/>
        </p:blipFill>
        <p:spPr bwMode="auto">
          <a:xfrm>
            <a:off x="6896403" y="6152820"/>
            <a:ext cx="2144144" cy="47844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dt="0"/>
  <p:txStyles>
    <p:titleStyle>
      <a:lvl1pPr algn="l" defTabSz="914400">
        <a:lnSpc>
          <a:spcPct val="90000"/>
        </a:lnSpc>
        <a:spcBef>
          <a:spcPts val="0"/>
        </a:spcBef>
        <a:buNone/>
        <a:defRPr sz="3400" b="1">
          <a:solidFill>
            <a:schemeClr val="tx2"/>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2"/>
          </a:solidFill>
          <a:latin typeface="+mn-lt"/>
          <a:ea typeface="+mn-ea"/>
          <a:cs typeface="+mn-cs"/>
        </a:defRPr>
      </a:lvl2pPr>
      <a:lvl3pPr marL="1143000" indent="-228600" algn="l" defTabSz="914400">
        <a:lnSpc>
          <a:spcPct val="90000"/>
        </a:lnSpc>
        <a:spcBef>
          <a:spcPts val="500"/>
        </a:spcBef>
        <a:buFont typeface="Arial"/>
        <a:buChar char="•"/>
        <a:defRPr sz="2000">
          <a:solidFill>
            <a:schemeClr val="tx2"/>
          </a:solidFill>
          <a:latin typeface="+mn-lt"/>
          <a:ea typeface="+mn-ea"/>
          <a:cs typeface="+mn-cs"/>
        </a:defRPr>
      </a:lvl3pPr>
      <a:lvl4pPr marL="1600200" indent="-228600" algn="l" defTabSz="914400">
        <a:lnSpc>
          <a:spcPct val="90000"/>
        </a:lnSpc>
        <a:spcBef>
          <a:spcPts val="500"/>
        </a:spcBef>
        <a:buFont typeface="Arial"/>
        <a:buChar char="•"/>
        <a:defRPr sz="1800">
          <a:solidFill>
            <a:schemeClr val="tx2"/>
          </a:solidFill>
          <a:latin typeface="+mn-lt"/>
          <a:ea typeface="+mn-ea"/>
          <a:cs typeface="+mn-cs"/>
        </a:defRPr>
      </a:lvl4pPr>
      <a:lvl5pPr marL="2057400" indent="-228600" algn="l" defTabSz="914400">
        <a:lnSpc>
          <a:spcPct val="90000"/>
        </a:lnSpc>
        <a:spcBef>
          <a:spcPts val="500"/>
        </a:spcBef>
        <a:buFont typeface="Arial"/>
        <a:buChar char="•"/>
        <a:defRPr sz="1800">
          <a:solidFill>
            <a:schemeClr val="tx2"/>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google.fr/search?sxsrf=AOaemvLpGCHpwh2Vh9yr-jhSiVx_-BmiHQ:1642768270082&amp;q=coll%C3%A8ge+alain+fournier+orsay+t%C3%A9l%C3%A9phone&amp;ludocid=11864830181480741803&amp;sa=X&amp;ved=2ahUKEwjWtL7Z7ML1AhXD8-AKHUoxCC8Q6BN6BAguEAI" TargetMode="External"/><Relationship Id="rId2" Type="http://schemas.openxmlformats.org/officeDocument/2006/relationships/image" Target="../media/image3.jp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hyperlink" Target="https://www.google.fr/search?q=coll%C3%A8ge+alain+fournier+orsay&amp;sxsrf=AOaemvKmb8gfgDnOYPh6MkMlLoJHS8T18w%3A1642768263571&amp;source=hp&amp;ei=h6fqYeL3H5XbgwfBv6nYDA&amp;iflsig=ALs-wAMAAAAAYeq1l1imz89BbNoRj_ChfBMuX6F2jqHH&amp;gs_ssp=eJzj4tZP1zcsyTLKLU4uNGC0UjWoMDFPNTO3sLRIMkgzTE5LMrcyqEg0SbQwtTBKS0szTzVOSkzykk3Oz8k5vCI9VSExJzEzTyEtv7QoLzO1SCG_qDixEgAsSRuT&amp;oq=coll%C3%A8ge+al&amp;gs_lcp=Cgdnd3Mtd2l6EAEYADILCC4QgAQQxwEQrwEyBQgAEIAEMgUIABCABDIOCAAQgAQQsQMQgwEQyQMyCwguEIAEEMcBEK8BMgsILhCABBDHARCvATILCC4QgAQQxwEQrwEyCwguEIAEEMcBEK8BMgsILhCABBDHARCvATILCC4QgAQQxwEQrwE6BAgjECc6CwgAEIAEELEDEIMBOg4ILhCABBCxAxDHARCjAjoLCC4QgAQQxwEQowI6CAguELEDEIMBOgoILhDHARCvARAnOggIABCABBCxAzoICC4QgAQQsQM6DgguEIAEELEDEMcBENEDOgUILhCABDoOCC4QgAQQsQMQxwEQrwE6BQgAELEDOggIABCxAxCDAToLCAAQsQMQgwEQyQNQAFjpE2D9J2gAcAB4AYAB0gKIAbYPkgEHMC41LjQuMZgBAKABAQ&amp;sclient=gws-wiz"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1"/>
          <p:cNvSpPr>
            <a:spLocks noGrp="1"/>
          </p:cNvSpPr>
          <p:nvPr>
            <p:ph type="ctrTitle"/>
          </p:nvPr>
        </p:nvSpPr>
        <p:spPr bwMode="auto">
          <a:xfrm>
            <a:off x="848192" y="2265738"/>
            <a:ext cx="7180192" cy="3252160"/>
          </a:xfrm>
        </p:spPr>
        <p:txBody>
          <a:bodyPr>
            <a:normAutofit fontScale="90000"/>
          </a:bodyPr>
          <a:lstStyle/>
          <a:p>
            <a:pPr>
              <a:defRPr/>
            </a:pPr>
            <a:br>
              <a:rPr lang="en-US" dirty="0"/>
            </a:br>
            <a:br>
              <a:rPr lang="en-US" dirty="0"/>
            </a:br>
            <a:br>
              <a:rPr lang="en-US" dirty="0"/>
            </a:br>
            <a:r>
              <a:rPr lang="en-US" dirty="0">
                <a:solidFill>
                  <a:srgbClr val="FFFF00"/>
                </a:solidFill>
              </a:rPr>
              <a:t>CPI – L2EM</a:t>
            </a:r>
            <a:br>
              <a:rPr lang="en-US" dirty="0">
                <a:solidFill>
                  <a:srgbClr val="FFFF00"/>
                </a:solidFill>
              </a:rPr>
            </a:br>
            <a:r>
              <a:rPr lang="en-US" dirty="0">
                <a:solidFill>
                  <a:srgbClr val="FFFF00"/>
                </a:solidFill>
              </a:rPr>
              <a:t>F2S PARIS SACLAY</a:t>
            </a:r>
            <a:br>
              <a:rPr lang="en-US" dirty="0"/>
            </a:br>
            <a:r>
              <a:rPr lang="en-US" dirty="0"/>
              <a:t>SÉQUENCE HAND BALL</a:t>
            </a:r>
            <a:br>
              <a:rPr lang="en-US" dirty="0"/>
            </a:br>
            <a:r>
              <a:rPr lang="en-US" sz="3600" dirty="0"/>
              <a:t>6ÈME – CLG A. FOURNIER</a:t>
            </a:r>
            <a:br>
              <a:rPr lang="en-US" dirty="0"/>
            </a:br>
            <a:endParaRPr lang="en-US" dirty="0"/>
          </a:p>
        </p:txBody>
      </p:sp>
      <p:sp>
        <p:nvSpPr>
          <p:cNvPr id="5" name="Subtitle 2"/>
          <p:cNvSpPr>
            <a:spLocks noGrp="1"/>
          </p:cNvSpPr>
          <p:nvPr>
            <p:ph type="subTitle" idx="1"/>
          </p:nvPr>
        </p:nvSpPr>
        <p:spPr bwMode="auto">
          <a:xfrm>
            <a:off x="3240385" y="5505868"/>
            <a:ext cx="4787999" cy="746185"/>
          </a:xfrm>
        </p:spPr>
        <p:txBody>
          <a:bodyPr/>
          <a:lstStyle/>
          <a:p>
            <a:pPr>
              <a:defRPr/>
            </a:pPr>
            <a:r>
              <a:rPr lang="en-US" dirty="0"/>
              <a:t>JANVIER 24 - BRUNO BORREIL</a:t>
            </a:r>
          </a:p>
        </p:txBody>
      </p:sp>
      <p:pic>
        <p:nvPicPr>
          <p:cNvPr id="6" name="Image 5" descr="Une image contenant texte&#10;&#10;Description générée automatiquement">
            <a:extLst>
              <a:ext uri="{FF2B5EF4-FFF2-40B4-BE49-F238E27FC236}">
                <a16:creationId xmlns:a16="http://schemas.microsoft.com/office/drawing/2014/main" id="{87E74736-5197-049B-A141-3B93645FD9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3021" y="126675"/>
            <a:ext cx="3045363" cy="1778000"/>
          </a:xfrm>
          <a:prstGeom prst="rect">
            <a:avLst/>
          </a:prstGeom>
        </p:spPr>
      </p:pic>
      <p:pic>
        <p:nvPicPr>
          <p:cNvPr id="8" name="Image 7" descr="Une image contenant texte&#10;&#10;Description générée automatiquement">
            <a:extLst>
              <a:ext uri="{FF2B5EF4-FFF2-40B4-BE49-F238E27FC236}">
                <a16:creationId xmlns:a16="http://schemas.microsoft.com/office/drawing/2014/main" id="{578A2AE8-51D5-4513-5762-601D44C09C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26675"/>
            <a:ext cx="4896544" cy="177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p:txBody>
          <a:bodyPr>
            <a:normAutofit fontScale="90000"/>
          </a:bodyPr>
          <a:lstStyle/>
          <a:p>
            <a:r>
              <a:rPr lang="fr-FR" dirty="0"/>
              <a:t>2</a:t>
            </a:r>
            <a:r>
              <a:rPr lang="fr-FR" sz="3100" dirty="0"/>
              <a:t>. FONCTIONNEMENT / ORGANISATION</a:t>
            </a:r>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55982" y="836712"/>
            <a:ext cx="8220474" cy="5472608"/>
          </a:xfrm>
        </p:spPr>
        <p:txBody>
          <a:bodyPr>
            <a:normAutofit/>
          </a:bodyPr>
          <a:lstStyle/>
          <a:p>
            <a:pPr marL="0" indent="0">
              <a:buNone/>
            </a:pPr>
            <a:r>
              <a:rPr lang="fr-FR" dirty="0"/>
              <a:t>                             Matériel:</a:t>
            </a:r>
          </a:p>
          <a:p>
            <a:pPr marL="0" indent="0">
              <a:buNone/>
            </a:pPr>
            <a:endParaRPr lang="fr-FR" dirty="0"/>
          </a:p>
          <a:p>
            <a:pPr>
              <a:buFontTx/>
              <a:buChar char="-"/>
            </a:pPr>
            <a:r>
              <a:rPr lang="fr-FR" b="1" dirty="0"/>
              <a:t>Gymnase type C (terrain HB)</a:t>
            </a:r>
          </a:p>
          <a:p>
            <a:pPr>
              <a:buFontTx/>
              <a:buChar char="-"/>
            </a:pPr>
            <a:r>
              <a:rPr lang="fr-FR" b="1" dirty="0" err="1"/>
              <a:t>Mini-buts</a:t>
            </a:r>
            <a:r>
              <a:rPr lang="fr-FR" b="1" dirty="0"/>
              <a:t> de hand</a:t>
            </a:r>
          </a:p>
          <a:p>
            <a:pPr>
              <a:buFontTx/>
              <a:buChar char="-"/>
            </a:pPr>
            <a:r>
              <a:rPr lang="fr-FR" b="1" dirty="0"/>
              <a:t>Ballons tailles adaptés</a:t>
            </a:r>
          </a:p>
          <a:p>
            <a:pPr>
              <a:buFontTx/>
              <a:buChar char="-"/>
            </a:pPr>
            <a:r>
              <a:rPr lang="fr-FR" b="1" dirty="0"/>
              <a:t>Bandes de marquage au sol + plots</a:t>
            </a:r>
          </a:p>
          <a:p>
            <a:pPr>
              <a:buFontTx/>
              <a:buChar char="-"/>
            </a:pPr>
            <a:r>
              <a:rPr lang="fr-FR" b="1" dirty="0"/>
              <a:t>Chasubles </a:t>
            </a:r>
          </a:p>
          <a:p>
            <a:pPr>
              <a:buFontTx/>
              <a:buChar char="-"/>
            </a:pPr>
            <a:r>
              <a:rPr lang="fr-FR" b="1" dirty="0"/>
              <a:t>Tableau blanc dans le gymnase</a:t>
            </a:r>
          </a:p>
          <a:p>
            <a:pPr>
              <a:buFontTx/>
              <a:buChar char="-"/>
            </a:pPr>
            <a:r>
              <a:rPr lang="fr-FR" b="1" dirty="0"/>
              <a:t>1 tablette pour filmer les élèves</a:t>
            </a:r>
            <a:endParaRPr lang="fr-FR" dirty="0"/>
          </a:p>
          <a:p>
            <a:pPr>
              <a:buFontTx/>
              <a:buChar char="-"/>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066924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p:txBody>
          <a:bodyPr>
            <a:normAutofit/>
          </a:bodyPr>
          <a:lstStyle/>
          <a:p>
            <a:r>
              <a:rPr lang="fr-FR" sz="3100" dirty="0"/>
              <a:t>3.                      GROUPES</a:t>
            </a:r>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55982" y="836712"/>
            <a:ext cx="8220474" cy="5472608"/>
          </a:xfrm>
        </p:spPr>
        <p:txBody>
          <a:bodyPr>
            <a:normAutofit/>
          </a:bodyPr>
          <a:lstStyle/>
          <a:p>
            <a:pPr marL="0" indent="0">
              <a:buNone/>
            </a:pPr>
            <a:r>
              <a:rPr lang="fr-FR" dirty="0"/>
              <a:t>                          Rôles et rotations</a:t>
            </a:r>
          </a:p>
          <a:p>
            <a:pPr marL="0" indent="0">
              <a:buNone/>
            </a:pPr>
            <a:endParaRPr lang="fr-FR" dirty="0"/>
          </a:p>
          <a:p>
            <a:pPr marL="0" indent="0">
              <a:buNone/>
            </a:pPr>
            <a:endParaRPr lang="fr-FR" dirty="0"/>
          </a:p>
          <a:p>
            <a:pPr marL="0" indent="0">
              <a:buNone/>
            </a:pPr>
            <a:endParaRPr lang="fr-FR" dirty="0"/>
          </a:p>
          <a:p>
            <a:pPr>
              <a:buFontTx/>
              <a:buChar char="-"/>
            </a:pPr>
            <a:endParaRPr lang="fr-FR" dirty="0"/>
          </a:p>
          <a:p>
            <a:pPr marL="0" indent="0">
              <a:buNone/>
            </a:pPr>
            <a:endParaRPr lang="fr-FR" dirty="0"/>
          </a:p>
          <a:p>
            <a:pPr marL="0" indent="0">
              <a:buNone/>
            </a:pPr>
            <a:endParaRPr lang="fr-FR" dirty="0"/>
          </a:p>
        </p:txBody>
      </p:sp>
      <p:graphicFrame>
        <p:nvGraphicFramePr>
          <p:cNvPr id="2" name="Tableau 6">
            <a:extLst>
              <a:ext uri="{FF2B5EF4-FFF2-40B4-BE49-F238E27FC236}">
                <a16:creationId xmlns:a16="http://schemas.microsoft.com/office/drawing/2014/main" id="{ACC57B68-8161-98AE-CCDF-55B3D5DB14CE}"/>
              </a:ext>
            </a:extLst>
          </p:cNvPr>
          <p:cNvGraphicFramePr>
            <a:graphicFrameLocks noGrp="1"/>
          </p:cNvGraphicFramePr>
          <p:nvPr>
            <p:extLst>
              <p:ext uri="{D42A27DB-BD31-4B8C-83A1-F6EECF244321}">
                <p14:modId xmlns:p14="http://schemas.microsoft.com/office/powerpoint/2010/main" val="2107810737"/>
              </p:ext>
            </p:extLst>
          </p:nvPr>
        </p:nvGraphicFramePr>
        <p:xfrm>
          <a:off x="467544" y="1397000"/>
          <a:ext cx="8136905" cy="4264250"/>
        </p:xfrm>
        <a:graphic>
          <a:graphicData uri="http://schemas.openxmlformats.org/drawingml/2006/table">
            <a:tbl>
              <a:tblPr firstRow="1" bandRow="1">
                <a:tableStyleId>{5C22544A-7EE6-4342-B048-85BDC9FD1C3A}</a:tableStyleId>
              </a:tblPr>
              <a:tblGrid>
                <a:gridCol w="1627381">
                  <a:extLst>
                    <a:ext uri="{9D8B030D-6E8A-4147-A177-3AD203B41FA5}">
                      <a16:colId xmlns:a16="http://schemas.microsoft.com/office/drawing/2014/main" val="1373738188"/>
                    </a:ext>
                  </a:extLst>
                </a:gridCol>
                <a:gridCol w="1627381">
                  <a:extLst>
                    <a:ext uri="{9D8B030D-6E8A-4147-A177-3AD203B41FA5}">
                      <a16:colId xmlns:a16="http://schemas.microsoft.com/office/drawing/2014/main" val="1813065840"/>
                    </a:ext>
                  </a:extLst>
                </a:gridCol>
                <a:gridCol w="1627381">
                  <a:extLst>
                    <a:ext uri="{9D8B030D-6E8A-4147-A177-3AD203B41FA5}">
                      <a16:colId xmlns:a16="http://schemas.microsoft.com/office/drawing/2014/main" val="1959649503"/>
                    </a:ext>
                  </a:extLst>
                </a:gridCol>
                <a:gridCol w="1814601">
                  <a:extLst>
                    <a:ext uri="{9D8B030D-6E8A-4147-A177-3AD203B41FA5}">
                      <a16:colId xmlns:a16="http://schemas.microsoft.com/office/drawing/2014/main" val="1316449495"/>
                    </a:ext>
                  </a:extLst>
                </a:gridCol>
                <a:gridCol w="1440161">
                  <a:extLst>
                    <a:ext uri="{9D8B030D-6E8A-4147-A177-3AD203B41FA5}">
                      <a16:colId xmlns:a16="http://schemas.microsoft.com/office/drawing/2014/main" val="2454966781"/>
                    </a:ext>
                  </a:extLst>
                </a:gridCol>
              </a:tblGrid>
              <a:tr h="852850">
                <a:tc>
                  <a:txBody>
                    <a:bodyPr/>
                    <a:lstStyle/>
                    <a:p>
                      <a:endParaRPr lang="fr-FR"/>
                    </a:p>
                  </a:txBody>
                  <a:tcPr/>
                </a:tc>
                <a:tc>
                  <a:txBody>
                    <a:bodyPr/>
                    <a:lstStyle/>
                    <a:p>
                      <a:r>
                        <a:rPr lang="fr-FR" dirty="0"/>
                        <a:t>NOMS</a:t>
                      </a:r>
                    </a:p>
                  </a:txBody>
                  <a:tcPr/>
                </a:tc>
                <a:tc>
                  <a:txBody>
                    <a:bodyPr/>
                    <a:lstStyle/>
                    <a:p>
                      <a:r>
                        <a:rPr lang="fr-FR" dirty="0"/>
                        <a:t>NOMS</a:t>
                      </a:r>
                    </a:p>
                  </a:txBody>
                  <a:tcPr/>
                </a:tc>
                <a:tc>
                  <a:txBody>
                    <a:bodyPr/>
                    <a:lstStyle/>
                    <a:p>
                      <a:r>
                        <a:rPr lang="fr-FR" dirty="0"/>
                        <a:t>NOMS</a:t>
                      </a:r>
                    </a:p>
                  </a:txBody>
                  <a:tcPr/>
                </a:tc>
                <a:tc>
                  <a:txBody>
                    <a:bodyPr/>
                    <a:lstStyle/>
                    <a:p>
                      <a:r>
                        <a:rPr lang="fr-FR" dirty="0"/>
                        <a:t>NOMS</a:t>
                      </a:r>
                    </a:p>
                  </a:txBody>
                  <a:tcPr/>
                </a:tc>
                <a:extLst>
                  <a:ext uri="{0D108BD9-81ED-4DB2-BD59-A6C34878D82A}">
                    <a16:rowId xmlns:a16="http://schemas.microsoft.com/office/drawing/2014/main" val="1786957651"/>
                  </a:ext>
                </a:extLst>
              </a:tr>
              <a:tr h="852850">
                <a:tc>
                  <a:txBody>
                    <a:bodyPr/>
                    <a:lstStyle/>
                    <a:p>
                      <a:r>
                        <a:rPr lang="fr-FR" dirty="0"/>
                        <a:t>G1</a:t>
                      </a:r>
                    </a:p>
                  </a:txBody>
                  <a:tcPr/>
                </a:tc>
                <a:tc>
                  <a:txBody>
                    <a:bodyPr/>
                    <a:lstStyle/>
                    <a:p>
                      <a:r>
                        <a:rPr lang="fr-FR" dirty="0"/>
                        <a:t>MARTIN</a:t>
                      </a:r>
                    </a:p>
                    <a:p>
                      <a:r>
                        <a:rPr lang="fr-FR" dirty="0"/>
                        <a:t>ANTONY</a:t>
                      </a:r>
                    </a:p>
                  </a:txBody>
                  <a:tcPr/>
                </a:tc>
                <a:tc>
                  <a:txBody>
                    <a:bodyPr/>
                    <a:lstStyle/>
                    <a:p>
                      <a:r>
                        <a:rPr lang="fr-FR" dirty="0"/>
                        <a:t>LEONARDI</a:t>
                      </a:r>
                    </a:p>
                    <a:p>
                      <a:r>
                        <a:rPr lang="fr-FR" dirty="0"/>
                        <a:t>PIERRE</a:t>
                      </a:r>
                    </a:p>
                  </a:txBody>
                  <a:tcPr/>
                </a:tc>
                <a:tc>
                  <a:txBody>
                    <a:bodyPr/>
                    <a:lstStyle/>
                    <a:p>
                      <a:r>
                        <a:rPr lang="fr-FR" dirty="0"/>
                        <a:t>BASA LISA</a:t>
                      </a:r>
                    </a:p>
                  </a:txBody>
                  <a:tcPr/>
                </a:tc>
                <a:tc>
                  <a:txBody>
                    <a:bodyPr/>
                    <a:lstStyle/>
                    <a:p>
                      <a:r>
                        <a:rPr lang="fr-FR" dirty="0"/>
                        <a:t>KHODJA DANY</a:t>
                      </a:r>
                    </a:p>
                  </a:txBody>
                  <a:tcPr/>
                </a:tc>
                <a:extLst>
                  <a:ext uri="{0D108BD9-81ED-4DB2-BD59-A6C34878D82A}">
                    <a16:rowId xmlns:a16="http://schemas.microsoft.com/office/drawing/2014/main" val="1881527035"/>
                  </a:ext>
                </a:extLst>
              </a:tr>
              <a:tr h="852850">
                <a:tc>
                  <a:txBody>
                    <a:bodyPr/>
                    <a:lstStyle/>
                    <a:p>
                      <a:r>
                        <a:rPr lang="fr-FR" dirty="0"/>
                        <a:t>G2</a:t>
                      </a:r>
                    </a:p>
                  </a:txBody>
                  <a:tcPr/>
                </a:tc>
                <a:tc>
                  <a:txBody>
                    <a:bodyPr/>
                    <a:lstStyle/>
                    <a:p>
                      <a:r>
                        <a:rPr lang="fr-FR" dirty="0"/>
                        <a:t>BOUTOUBA NAIM</a:t>
                      </a:r>
                    </a:p>
                  </a:txBody>
                  <a:tcPr/>
                </a:tc>
                <a:tc>
                  <a:txBody>
                    <a:bodyPr/>
                    <a:lstStyle/>
                    <a:p>
                      <a:r>
                        <a:rPr lang="fr-FR" dirty="0"/>
                        <a:t>DA SILVA MARTIN</a:t>
                      </a:r>
                    </a:p>
                  </a:txBody>
                  <a:tcPr/>
                </a:tc>
                <a:tc>
                  <a:txBody>
                    <a:bodyPr/>
                    <a:lstStyle/>
                    <a:p>
                      <a:r>
                        <a:rPr lang="fr-FR" dirty="0"/>
                        <a:t>BOUBTANE ANIS</a:t>
                      </a:r>
                    </a:p>
                  </a:txBody>
                  <a:tcPr/>
                </a:tc>
                <a:tc>
                  <a:txBody>
                    <a:bodyPr/>
                    <a:lstStyle/>
                    <a:p>
                      <a:r>
                        <a:rPr lang="fr-FR" dirty="0"/>
                        <a:t>GELEZ IMANOL</a:t>
                      </a:r>
                    </a:p>
                  </a:txBody>
                  <a:tcPr/>
                </a:tc>
                <a:extLst>
                  <a:ext uri="{0D108BD9-81ED-4DB2-BD59-A6C34878D82A}">
                    <a16:rowId xmlns:a16="http://schemas.microsoft.com/office/drawing/2014/main" val="2984797181"/>
                  </a:ext>
                </a:extLst>
              </a:tr>
              <a:tr h="852850">
                <a:tc>
                  <a:txBody>
                    <a:bodyPr/>
                    <a:lstStyle/>
                    <a:p>
                      <a:r>
                        <a:rPr lang="fr-FR" dirty="0"/>
                        <a:t>G3</a:t>
                      </a:r>
                    </a:p>
                  </a:txBody>
                  <a:tcPr/>
                </a:tc>
                <a:tc>
                  <a:txBody>
                    <a:bodyPr/>
                    <a:lstStyle/>
                    <a:p>
                      <a:r>
                        <a:rPr lang="fr-FR" dirty="0"/>
                        <a:t>BAUDUIN TIMÉO</a:t>
                      </a:r>
                    </a:p>
                  </a:txBody>
                  <a:tcPr/>
                </a:tc>
                <a:tc>
                  <a:txBody>
                    <a:bodyPr/>
                    <a:lstStyle/>
                    <a:p>
                      <a:r>
                        <a:rPr lang="fr-FR" dirty="0"/>
                        <a:t>MIRARDE VALENTINE</a:t>
                      </a:r>
                    </a:p>
                  </a:txBody>
                  <a:tcPr/>
                </a:tc>
                <a:tc>
                  <a:txBody>
                    <a:bodyPr/>
                    <a:lstStyle/>
                    <a:p>
                      <a:r>
                        <a:rPr lang="fr-FR" dirty="0"/>
                        <a:t>TAILLANDIER ALAN</a:t>
                      </a:r>
                    </a:p>
                  </a:txBody>
                  <a:tcPr/>
                </a:tc>
                <a:tc>
                  <a:txBody>
                    <a:bodyPr/>
                    <a:lstStyle/>
                    <a:p>
                      <a:endParaRPr lang="fr-FR" dirty="0"/>
                    </a:p>
                  </a:txBody>
                  <a:tcPr/>
                </a:tc>
                <a:extLst>
                  <a:ext uri="{0D108BD9-81ED-4DB2-BD59-A6C34878D82A}">
                    <a16:rowId xmlns:a16="http://schemas.microsoft.com/office/drawing/2014/main" val="551021631"/>
                  </a:ext>
                </a:extLst>
              </a:tr>
              <a:tr h="852850">
                <a:tc>
                  <a:txBody>
                    <a:bodyPr/>
                    <a:lstStyle/>
                    <a:p>
                      <a:r>
                        <a:rPr lang="fr-FR" dirty="0"/>
                        <a:t>G4</a:t>
                      </a:r>
                    </a:p>
                  </a:txBody>
                  <a:tcPr/>
                </a:tc>
                <a:tc>
                  <a:txBody>
                    <a:bodyPr/>
                    <a:lstStyle/>
                    <a:p>
                      <a:r>
                        <a:rPr lang="fr-FR" dirty="0"/>
                        <a:t>HELENO HUGO</a:t>
                      </a:r>
                    </a:p>
                  </a:txBody>
                  <a:tcPr/>
                </a:tc>
                <a:tc>
                  <a:txBody>
                    <a:bodyPr/>
                    <a:lstStyle/>
                    <a:p>
                      <a:r>
                        <a:rPr lang="fr-FR" dirty="0"/>
                        <a:t>MEYER THOMAS</a:t>
                      </a:r>
                    </a:p>
                  </a:txBody>
                  <a:tcPr/>
                </a:tc>
                <a:tc>
                  <a:txBody>
                    <a:bodyPr/>
                    <a:lstStyle/>
                    <a:p>
                      <a:r>
                        <a:rPr lang="fr-FR" dirty="0"/>
                        <a:t>BAILLERGEAU</a:t>
                      </a:r>
                    </a:p>
                    <a:p>
                      <a:r>
                        <a:rPr lang="fr-FR" dirty="0"/>
                        <a:t>MELAINE</a:t>
                      </a:r>
                    </a:p>
                  </a:txBody>
                  <a:tcPr/>
                </a:tc>
                <a:tc>
                  <a:txBody>
                    <a:bodyPr/>
                    <a:lstStyle/>
                    <a:p>
                      <a:r>
                        <a:rPr lang="fr-FR" dirty="0"/>
                        <a:t>BEKRI</a:t>
                      </a:r>
                    </a:p>
                    <a:p>
                      <a:r>
                        <a:rPr lang="fr-FR" dirty="0"/>
                        <a:t>NAIL</a:t>
                      </a:r>
                    </a:p>
                  </a:txBody>
                  <a:tcPr/>
                </a:tc>
                <a:extLst>
                  <a:ext uri="{0D108BD9-81ED-4DB2-BD59-A6C34878D82A}">
                    <a16:rowId xmlns:a16="http://schemas.microsoft.com/office/drawing/2014/main" val="1870615896"/>
                  </a:ext>
                </a:extLst>
              </a:tr>
            </a:tbl>
          </a:graphicData>
        </a:graphic>
      </p:graphicFrame>
    </p:spTree>
    <p:extLst>
      <p:ext uri="{BB962C8B-B14F-4D97-AF65-F5344CB8AC3E}">
        <p14:creationId xmlns:p14="http://schemas.microsoft.com/office/powerpoint/2010/main" val="2076720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a:xfrm>
            <a:off x="455982" y="63921"/>
            <a:ext cx="7632848" cy="562074"/>
          </a:xfrm>
        </p:spPr>
        <p:txBody>
          <a:bodyPr>
            <a:normAutofit/>
          </a:bodyPr>
          <a:lstStyle/>
          <a:p>
            <a:r>
              <a:rPr lang="fr-FR" sz="3100" dirty="0"/>
              <a:t>3.     GROUPES </a:t>
            </a:r>
            <a:r>
              <a:rPr lang="fr-FR" sz="2400" dirty="0"/>
              <a:t>Rôles et rotations</a:t>
            </a:r>
            <a:endParaRPr lang="fr-FR" sz="3100"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55982" y="836712"/>
            <a:ext cx="8220474" cy="5472608"/>
          </a:xfrm>
        </p:spPr>
        <p:txBody>
          <a:bodyPr>
            <a:normAutofit/>
          </a:bodyPr>
          <a:lstStyle/>
          <a:p>
            <a:pPr marL="0" indent="0">
              <a:buNone/>
            </a:pPr>
            <a:r>
              <a:rPr lang="fr-FR" dirty="0"/>
              <a:t>                             </a:t>
            </a:r>
          </a:p>
          <a:p>
            <a:pPr marL="0" indent="0">
              <a:buNone/>
            </a:pPr>
            <a:endParaRPr lang="fr-FR" dirty="0"/>
          </a:p>
          <a:p>
            <a:pPr marL="0" indent="0">
              <a:buNone/>
            </a:pPr>
            <a:endParaRPr lang="fr-FR" dirty="0"/>
          </a:p>
          <a:p>
            <a:pPr marL="0" indent="0">
              <a:buNone/>
            </a:pPr>
            <a:endParaRPr lang="fr-FR" dirty="0"/>
          </a:p>
          <a:p>
            <a:pPr>
              <a:buFontTx/>
              <a:buChar char="-"/>
            </a:pPr>
            <a:endParaRPr lang="fr-FR" dirty="0"/>
          </a:p>
          <a:p>
            <a:pPr marL="0" indent="0">
              <a:buNone/>
            </a:pPr>
            <a:endParaRPr lang="fr-FR" dirty="0"/>
          </a:p>
          <a:p>
            <a:pPr marL="0" indent="0">
              <a:buNone/>
            </a:pPr>
            <a:endParaRPr lang="fr-FR" dirty="0"/>
          </a:p>
        </p:txBody>
      </p:sp>
      <p:graphicFrame>
        <p:nvGraphicFramePr>
          <p:cNvPr id="5" name="Tableau 6">
            <a:extLst>
              <a:ext uri="{FF2B5EF4-FFF2-40B4-BE49-F238E27FC236}">
                <a16:creationId xmlns:a16="http://schemas.microsoft.com/office/drawing/2014/main" id="{2EC6AA58-DC38-A860-E1F7-7851C5555B97}"/>
              </a:ext>
            </a:extLst>
          </p:cNvPr>
          <p:cNvGraphicFramePr>
            <a:graphicFrameLocks noGrp="1"/>
          </p:cNvGraphicFramePr>
          <p:nvPr>
            <p:extLst>
              <p:ext uri="{D42A27DB-BD31-4B8C-83A1-F6EECF244321}">
                <p14:modId xmlns:p14="http://schemas.microsoft.com/office/powerpoint/2010/main" val="1943697942"/>
              </p:ext>
            </p:extLst>
          </p:nvPr>
        </p:nvGraphicFramePr>
        <p:xfrm>
          <a:off x="251517" y="740526"/>
          <a:ext cx="8436501" cy="5499138"/>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1361085526"/>
                    </a:ext>
                  </a:extLst>
                </a:gridCol>
                <a:gridCol w="1008115">
                  <a:extLst>
                    <a:ext uri="{9D8B030D-6E8A-4147-A177-3AD203B41FA5}">
                      <a16:colId xmlns:a16="http://schemas.microsoft.com/office/drawing/2014/main" val="1667145249"/>
                    </a:ext>
                  </a:extLst>
                </a:gridCol>
                <a:gridCol w="1083972">
                  <a:extLst>
                    <a:ext uri="{9D8B030D-6E8A-4147-A177-3AD203B41FA5}">
                      <a16:colId xmlns:a16="http://schemas.microsoft.com/office/drawing/2014/main" val="2003193616"/>
                    </a:ext>
                  </a:extLst>
                </a:gridCol>
                <a:gridCol w="937389">
                  <a:extLst>
                    <a:ext uri="{9D8B030D-6E8A-4147-A177-3AD203B41FA5}">
                      <a16:colId xmlns:a16="http://schemas.microsoft.com/office/drawing/2014/main" val="3955478079"/>
                    </a:ext>
                  </a:extLst>
                </a:gridCol>
                <a:gridCol w="937389">
                  <a:extLst>
                    <a:ext uri="{9D8B030D-6E8A-4147-A177-3AD203B41FA5}">
                      <a16:colId xmlns:a16="http://schemas.microsoft.com/office/drawing/2014/main" val="2989147911"/>
                    </a:ext>
                  </a:extLst>
                </a:gridCol>
                <a:gridCol w="937389">
                  <a:extLst>
                    <a:ext uri="{9D8B030D-6E8A-4147-A177-3AD203B41FA5}">
                      <a16:colId xmlns:a16="http://schemas.microsoft.com/office/drawing/2014/main" val="2366140805"/>
                    </a:ext>
                  </a:extLst>
                </a:gridCol>
                <a:gridCol w="937389">
                  <a:extLst>
                    <a:ext uri="{9D8B030D-6E8A-4147-A177-3AD203B41FA5}">
                      <a16:colId xmlns:a16="http://schemas.microsoft.com/office/drawing/2014/main" val="3607022487"/>
                    </a:ext>
                  </a:extLst>
                </a:gridCol>
                <a:gridCol w="937389">
                  <a:extLst>
                    <a:ext uri="{9D8B030D-6E8A-4147-A177-3AD203B41FA5}">
                      <a16:colId xmlns:a16="http://schemas.microsoft.com/office/drawing/2014/main" val="29328291"/>
                    </a:ext>
                  </a:extLst>
                </a:gridCol>
                <a:gridCol w="937389">
                  <a:extLst>
                    <a:ext uri="{9D8B030D-6E8A-4147-A177-3AD203B41FA5}">
                      <a16:colId xmlns:a16="http://schemas.microsoft.com/office/drawing/2014/main" val="1650835074"/>
                    </a:ext>
                  </a:extLst>
                </a:gridCol>
              </a:tblGrid>
              <a:tr h="744258">
                <a:tc>
                  <a:txBody>
                    <a:bodyPr/>
                    <a:lstStyle/>
                    <a:p>
                      <a:endParaRPr lang="fr-FR" dirty="0"/>
                    </a:p>
                  </a:txBody>
                  <a:tcPr/>
                </a:tc>
                <a:tc>
                  <a:txBody>
                    <a:bodyPr/>
                    <a:lstStyle/>
                    <a:p>
                      <a:r>
                        <a:rPr lang="fr-FR" dirty="0"/>
                        <a:t>S1</a:t>
                      </a:r>
                    </a:p>
                    <a:p>
                      <a:r>
                        <a:rPr lang="fr-FR" dirty="0"/>
                        <a:t>2/02</a:t>
                      </a:r>
                    </a:p>
                  </a:txBody>
                  <a:tcPr/>
                </a:tc>
                <a:tc>
                  <a:txBody>
                    <a:bodyPr/>
                    <a:lstStyle/>
                    <a:p>
                      <a:r>
                        <a:rPr lang="fr-FR" dirty="0"/>
                        <a:t>S2</a:t>
                      </a:r>
                    </a:p>
                    <a:p>
                      <a:r>
                        <a:rPr lang="fr-FR" dirty="0"/>
                        <a:t>9/02</a:t>
                      </a:r>
                    </a:p>
                  </a:txBody>
                  <a:tcPr/>
                </a:tc>
                <a:tc>
                  <a:txBody>
                    <a:bodyPr/>
                    <a:lstStyle/>
                    <a:p>
                      <a:r>
                        <a:rPr lang="fr-FR" dirty="0"/>
                        <a:t>S3</a:t>
                      </a:r>
                    </a:p>
                    <a:p>
                      <a:r>
                        <a:rPr lang="fr-FR" dirty="0"/>
                        <a:t>1/03</a:t>
                      </a:r>
                    </a:p>
                  </a:txBody>
                  <a:tcPr/>
                </a:tc>
                <a:tc>
                  <a:txBody>
                    <a:bodyPr/>
                    <a:lstStyle/>
                    <a:p>
                      <a:r>
                        <a:rPr lang="fr-FR" dirty="0"/>
                        <a:t>S4</a:t>
                      </a:r>
                    </a:p>
                    <a:p>
                      <a:r>
                        <a:rPr lang="fr-FR" dirty="0"/>
                        <a:t>8/03</a:t>
                      </a:r>
                    </a:p>
                  </a:txBody>
                  <a:tcPr/>
                </a:tc>
                <a:tc>
                  <a:txBody>
                    <a:bodyPr/>
                    <a:lstStyle/>
                    <a:p>
                      <a:r>
                        <a:rPr lang="fr-FR" dirty="0"/>
                        <a:t>S5</a:t>
                      </a:r>
                    </a:p>
                    <a:p>
                      <a:r>
                        <a:rPr lang="fr-FR" dirty="0"/>
                        <a:t>15/03</a:t>
                      </a:r>
                    </a:p>
                  </a:txBody>
                  <a:tcPr/>
                </a:tc>
                <a:tc>
                  <a:txBody>
                    <a:bodyPr/>
                    <a:lstStyle/>
                    <a:p>
                      <a:r>
                        <a:rPr lang="fr-FR" dirty="0"/>
                        <a:t>S6</a:t>
                      </a:r>
                    </a:p>
                    <a:p>
                      <a:r>
                        <a:rPr lang="fr-FR" dirty="0"/>
                        <a:t>22/03</a:t>
                      </a:r>
                    </a:p>
                  </a:txBody>
                  <a:tcPr/>
                </a:tc>
                <a:tc>
                  <a:txBody>
                    <a:bodyPr/>
                    <a:lstStyle/>
                    <a:p>
                      <a:r>
                        <a:rPr lang="fr-FR" dirty="0"/>
                        <a:t>S7</a:t>
                      </a:r>
                    </a:p>
                    <a:p>
                      <a:r>
                        <a:rPr lang="fr-FR" dirty="0"/>
                        <a:t>29/03</a:t>
                      </a:r>
                    </a:p>
                  </a:txBody>
                  <a:tcPr/>
                </a:tc>
                <a:tc>
                  <a:txBody>
                    <a:bodyPr/>
                    <a:lstStyle/>
                    <a:p>
                      <a:r>
                        <a:rPr lang="fr-FR" dirty="0"/>
                        <a:t>S8</a:t>
                      </a:r>
                    </a:p>
                    <a:p>
                      <a:r>
                        <a:rPr lang="fr-FR" dirty="0"/>
                        <a:t>4/04</a:t>
                      </a:r>
                    </a:p>
                  </a:txBody>
                  <a:tcPr/>
                </a:tc>
                <a:extLst>
                  <a:ext uri="{0D108BD9-81ED-4DB2-BD59-A6C34878D82A}">
                    <a16:rowId xmlns:a16="http://schemas.microsoft.com/office/drawing/2014/main" val="542579143"/>
                  </a:ext>
                </a:extLst>
              </a:tr>
              <a:tr h="910099">
                <a:tc>
                  <a:txBody>
                    <a:bodyPr/>
                    <a:lstStyle/>
                    <a:p>
                      <a:r>
                        <a:rPr lang="fr-FR" b="1" dirty="0"/>
                        <a:t>G1</a:t>
                      </a:r>
                    </a:p>
                  </a:txBody>
                  <a:tcPr/>
                </a:tc>
                <a:tc>
                  <a:txBody>
                    <a:bodyPr/>
                    <a:lstStyle/>
                    <a:p>
                      <a:r>
                        <a:rPr lang="fr-FR" dirty="0"/>
                        <a:t>INT</a:t>
                      </a:r>
                    </a:p>
                  </a:txBody>
                  <a:tcPr>
                    <a:solidFill>
                      <a:srgbClr val="FFFF00"/>
                    </a:solidFill>
                  </a:tcPr>
                </a:tc>
                <a:tc>
                  <a:txBody>
                    <a:bodyPr/>
                    <a:lstStyle/>
                    <a:p>
                      <a:r>
                        <a:rPr lang="fr-FR" dirty="0"/>
                        <a:t>Obs élèves+ temps</a:t>
                      </a:r>
                    </a:p>
                  </a:txBody>
                  <a:tcPr/>
                </a:tc>
                <a:tc>
                  <a:txBody>
                    <a:bodyPr/>
                    <a:lstStyle/>
                    <a:p>
                      <a:r>
                        <a:rPr lang="fr-FR" dirty="0"/>
                        <a:t>OBS</a:t>
                      </a:r>
                    </a:p>
                    <a:p>
                      <a:r>
                        <a:rPr lang="fr-FR" dirty="0"/>
                        <a:t>Profs</a:t>
                      </a:r>
                    </a:p>
                    <a:p>
                      <a:endParaRPr lang="fr-FR" dirty="0"/>
                    </a:p>
                  </a:txBody>
                  <a:tcPr/>
                </a:tc>
                <a:tc>
                  <a:txBody>
                    <a:bodyPr/>
                    <a:lstStyle/>
                    <a:p>
                      <a:r>
                        <a:rPr lang="fr-FR" dirty="0"/>
                        <a:t>FILM</a:t>
                      </a:r>
                    </a:p>
                    <a:p>
                      <a:r>
                        <a:rPr lang="fr-FR" dirty="0"/>
                        <a:t>Élèves</a:t>
                      </a:r>
                    </a:p>
                    <a:p>
                      <a:endParaRPr lang="fr-FR" dirty="0"/>
                    </a:p>
                  </a:txBody>
                  <a:tcPr/>
                </a:tc>
                <a:tc>
                  <a:txBody>
                    <a:bodyPr/>
                    <a:lstStyle/>
                    <a:p>
                      <a:r>
                        <a:rPr lang="fr-FR" dirty="0"/>
                        <a:t>INT</a:t>
                      </a:r>
                    </a:p>
                  </a:txBody>
                  <a:tcPr>
                    <a:solidFill>
                      <a:srgbClr val="FFFF00"/>
                    </a:solidFill>
                  </a:tcPr>
                </a:tc>
                <a:tc>
                  <a:txBody>
                    <a:bodyPr/>
                    <a:lstStyle/>
                    <a:p>
                      <a:r>
                        <a:rPr lang="fr-FR" dirty="0"/>
                        <a:t>Obs élèves+ temps</a:t>
                      </a:r>
                    </a:p>
                  </a:txBody>
                  <a:tcPr/>
                </a:tc>
                <a:tc>
                  <a:txBody>
                    <a:bodyPr/>
                    <a:lstStyle/>
                    <a:p>
                      <a:r>
                        <a:rPr lang="fr-FR" dirty="0"/>
                        <a:t>OBS</a:t>
                      </a:r>
                    </a:p>
                    <a:p>
                      <a:r>
                        <a:rPr lang="fr-FR" dirty="0"/>
                        <a:t>Profs</a:t>
                      </a:r>
                    </a:p>
                    <a:p>
                      <a:endParaRPr lang="fr-FR" dirty="0"/>
                    </a:p>
                  </a:txBody>
                  <a:tcPr/>
                </a:tc>
                <a:tc>
                  <a:txBody>
                    <a:bodyPr/>
                    <a:lstStyle/>
                    <a:p>
                      <a:r>
                        <a:rPr lang="fr-FR" dirty="0"/>
                        <a:t>FILM</a:t>
                      </a:r>
                    </a:p>
                    <a:p>
                      <a:r>
                        <a:rPr lang="fr-FR" dirty="0"/>
                        <a:t>Élèves</a:t>
                      </a:r>
                    </a:p>
                    <a:p>
                      <a:endParaRPr lang="fr-FR" dirty="0"/>
                    </a:p>
                  </a:txBody>
                  <a:tcPr/>
                </a:tc>
                <a:extLst>
                  <a:ext uri="{0D108BD9-81ED-4DB2-BD59-A6C34878D82A}">
                    <a16:rowId xmlns:a16="http://schemas.microsoft.com/office/drawing/2014/main" val="3108921023"/>
                  </a:ext>
                </a:extLst>
              </a:tr>
              <a:tr h="910099">
                <a:tc>
                  <a:txBody>
                    <a:bodyPr/>
                    <a:lstStyle/>
                    <a:p>
                      <a:r>
                        <a:rPr lang="fr-FR" b="1" dirty="0"/>
                        <a:t>G2</a:t>
                      </a:r>
                    </a:p>
                  </a:txBody>
                  <a:tcPr/>
                </a:tc>
                <a:tc>
                  <a:txBody>
                    <a:bodyPr/>
                    <a:lstStyle/>
                    <a:p>
                      <a:r>
                        <a:rPr lang="fr-FR" dirty="0"/>
                        <a:t>FILM</a:t>
                      </a:r>
                    </a:p>
                    <a:p>
                      <a:r>
                        <a:rPr lang="fr-FR" dirty="0"/>
                        <a:t>Élèves</a:t>
                      </a:r>
                    </a:p>
                  </a:txBody>
                  <a:tcPr/>
                </a:tc>
                <a:tc>
                  <a:txBody>
                    <a:bodyPr/>
                    <a:lstStyle/>
                    <a:p>
                      <a:r>
                        <a:rPr lang="fr-FR" dirty="0"/>
                        <a:t>INT</a:t>
                      </a:r>
                    </a:p>
                  </a:txBody>
                  <a:tcPr>
                    <a:solidFill>
                      <a:srgbClr val="FFFF00"/>
                    </a:solidFill>
                  </a:tcPr>
                </a:tc>
                <a:tc>
                  <a:txBody>
                    <a:bodyPr/>
                    <a:lstStyle/>
                    <a:p>
                      <a:r>
                        <a:rPr lang="fr-FR" dirty="0"/>
                        <a:t>Obs élèves+ temps</a:t>
                      </a:r>
                    </a:p>
                  </a:txBody>
                  <a:tcPr/>
                </a:tc>
                <a:tc>
                  <a:txBody>
                    <a:bodyPr/>
                    <a:lstStyle/>
                    <a:p>
                      <a:r>
                        <a:rPr lang="fr-FR" dirty="0"/>
                        <a:t>OBS</a:t>
                      </a:r>
                    </a:p>
                    <a:p>
                      <a:r>
                        <a:rPr lang="fr-FR" dirty="0"/>
                        <a:t>Profs</a:t>
                      </a:r>
                    </a:p>
                    <a:p>
                      <a:endParaRPr lang="fr-FR" dirty="0"/>
                    </a:p>
                  </a:txBody>
                  <a:tcPr/>
                </a:tc>
                <a:tc>
                  <a:txBody>
                    <a:bodyPr/>
                    <a:lstStyle/>
                    <a:p>
                      <a:r>
                        <a:rPr lang="fr-FR" dirty="0"/>
                        <a:t>FILM</a:t>
                      </a:r>
                    </a:p>
                    <a:p>
                      <a:r>
                        <a:rPr lang="fr-FR" dirty="0"/>
                        <a:t>Élèves</a:t>
                      </a:r>
                    </a:p>
                    <a:p>
                      <a:endParaRPr lang="fr-FR" dirty="0"/>
                    </a:p>
                  </a:txBody>
                  <a:tcPr/>
                </a:tc>
                <a:tc>
                  <a:txBody>
                    <a:bodyPr/>
                    <a:lstStyle/>
                    <a:p>
                      <a:r>
                        <a:rPr lang="fr-FR" dirty="0"/>
                        <a:t>INT</a:t>
                      </a:r>
                    </a:p>
                  </a:txBody>
                  <a:tcPr>
                    <a:solidFill>
                      <a:srgbClr val="FFFF00"/>
                    </a:solidFill>
                  </a:tcPr>
                </a:tc>
                <a:tc>
                  <a:txBody>
                    <a:bodyPr/>
                    <a:lstStyle/>
                    <a:p>
                      <a:r>
                        <a:rPr lang="fr-FR" dirty="0"/>
                        <a:t>Obs élèves+ temps</a:t>
                      </a:r>
                    </a:p>
                  </a:txBody>
                  <a:tcPr/>
                </a:tc>
                <a:tc>
                  <a:txBody>
                    <a:bodyPr/>
                    <a:lstStyle/>
                    <a:p>
                      <a:r>
                        <a:rPr lang="fr-FR" dirty="0"/>
                        <a:t>OBS</a:t>
                      </a:r>
                    </a:p>
                    <a:p>
                      <a:r>
                        <a:rPr lang="fr-FR" dirty="0"/>
                        <a:t>Profs</a:t>
                      </a:r>
                    </a:p>
                    <a:p>
                      <a:endParaRPr lang="fr-FR" dirty="0"/>
                    </a:p>
                  </a:txBody>
                  <a:tcPr/>
                </a:tc>
                <a:extLst>
                  <a:ext uri="{0D108BD9-81ED-4DB2-BD59-A6C34878D82A}">
                    <a16:rowId xmlns:a16="http://schemas.microsoft.com/office/drawing/2014/main" val="4214430368"/>
                  </a:ext>
                </a:extLst>
              </a:tr>
              <a:tr h="910099">
                <a:tc>
                  <a:txBody>
                    <a:bodyPr/>
                    <a:lstStyle/>
                    <a:p>
                      <a:r>
                        <a:rPr lang="fr-FR" b="1" dirty="0"/>
                        <a:t>G3</a:t>
                      </a:r>
                    </a:p>
                  </a:txBody>
                  <a:tcPr/>
                </a:tc>
                <a:tc>
                  <a:txBody>
                    <a:bodyPr/>
                    <a:lstStyle/>
                    <a:p>
                      <a:r>
                        <a:rPr lang="fr-FR" dirty="0"/>
                        <a:t>OBS</a:t>
                      </a:r>
                    </a:p>
                    <a:p>
                      <a:r>
                        <a:rPr lang="fr-FR" dirty="0"/>
                        <a:t>Profs</a:t>
                      </a:r>
                    </a:p>
                  </a:txBody>
                  <a:tcPr/>
                </a:tc>
                <a:tc>
                  <a:txBody>
                    <a:bodyPr/>
                    <a:lstStyle/>
                    <a:p>
                      <a:r>
                        <a:rPr lang="fr-FR" dirty="0"/>
                        <a:t>FILM</a:t>
                      </a:r>
                    </a:p>
                    <a:p>
                      <a:r>
                        <a:rPr lang="fr-FR" dirty="0"/>
                        <a:t>Élèves</a:t>
                      </a:r>
                    </a:p>
                    <a:p>
                      <a:endParaRPr lang="fr-FR" dirty="0"/>
                    </a:p>
                  </a:txBody>
                  <a:tcPr/>
                </a:tc>
                <a:tc>
                  <a:txBody>
                    <a:bodyPr/>
                    <a:lstStyle/>
                    <a:p>
                      <a:r>
                        <a:rPr lang="fr-FR" dirty="0"/>
                        <a:t>INT</a:t>
                      </a:r>
                    </a:p>
                  </a:txBody>
                  <a:tcPr>
                    <a:solidFill>
                      <a:srgbClr val="FFFF00"/>
                    </a:solidFill>
                  </a:tcPr>
                </a:tc>
                <a:tc>
                  <a:txBody>
                    <a:bodyPr/>
                    <a:lstStyle/>
                    <a:p>
                      <a:r>
                        <a:rPr lang="fr-FR" dirty="0"/>
                        <a:t>Obs élèves+ temps</a:t>
                      </a:r>
                    </a:p>
                  </a:txBody>
                  <a:tcPr/>
                </a:tc>
                <a:tc>
                  <a:txBody>
                    <a:bodyPr/>
                    <a:lstStyle/>
                    <a:p>
                      <a:r>
                        <a:rPr lang="fr-FR" dirty="0"/>
                        <a:t>OBS</a:t>
                      </a:r>
                    </a:p>
                    <a:p>
                      <a:r>
                        <a:rPr lang="fr-FR" dirty="0"/>
                        <a:t>Profs</a:t>
                      </a:r>
                    </a:p>
                    <a:p>
                      <a:endParaRPr lang="fr-FR" dirty="0"/>
                    </a:p>
                  </a:txBody>
                  <a:tcPr/>
                </a:tc>
                <a:tc>
                  <a:txBody>
                    <a:bodyPr/>
                    <a:lstStyle/>
                    <a:p>
                      <a:r>
                        <a:rPr lang="fr-FR" dirty="0"/>
                        <a:t>FILM</a:t>
                      </a:r>
                    </a:p>
                    <a:p>
                      <a:r>
                        <a:rPr lang="fr-FR" dirty="0"/>
                        <a:t>Élèves</a:t>
                      </a:r>
                    </a:p>
                    <a:p>
                      <a:endParaRPr lang="fr-FR" dirty="0"/>
                    </a:p>
                  </a:txBody>
                  <a:tcPr/>
                </a:tc>
                <a:tc>
                  <a:txBody>
                    <a:bodyPr/>
                    <a:lstStyle/>
                    <a:p>
                      <a:r>
                        <a:rPr lang="fr-FR" dirty="0"/>
                        <a:t>INT</a:t>
                      </a:r>
                    </a:p>
                  </a:txBody>
                  <a:tcPr>
                    <a:solidFill>
                      <a:srgbClr val="FFFF00"/>
                    </a:solidFill>
                  </a:tcPr>
                </a:tc>
                <a:tc>
                  <a:txBody>
                    <a:bodyPr/>
                    <a:lstStyle/>
                    <a:p>
                      <a:r>
                        <a:rPr lang="fr-FR" dirty="0"/>
                        <a:t>Obs élèves+ temps</a:t>
                      </a:r>
                    </a:p>
                  </a:txBody>
                  <a:tcPr/>
                </a:tc>
                <a:extLst>
                  <a:ext uri="{0D108BD9-81ED-4DB2-BD59-A6C34878D82A}">
                    <a16:rowId xmlns:a16="http://schemas.microsoft.com/office/drawing/2014/main" val="2112350950"/>
                  </a:ext>
                </a:extLst>
              </a:tr>
              <a:tr h="910099">
                <a:tc>
                  <a:txBody>
                    <a:bodyPr/>
                    <a:lstStyle/>
                    <a:p>
                      <a:r>
                        <a:rPr lang="fr-FR" b="1" dirty="0"/>
                        <a:t>G4</a:t>
                      </a:r>
                    </a:p>
                  </a:txBody>
                  <a:tcPr/>
                </a:tc>
                <a:tc>
                  <a:txBody>
                    <a:bodyPr/>
                    <a:lstStyle/>
                    <a:p>
                      <a:r>
                        <a:rPr lang="fr-FR" dirty="0"/>
                        <a:t>Obs élèves+ temps</a:t>
                      </a:r>
                    </a:p>
                  </a:txBody>
                  <a:tcPr/>
                </a:tc>
                <a:tc>
                  <a:txBody>
                    <a:bodyPr/>
                    <a:lstStyle/>
                    <a:p>
                      <a:r>
                        <a:rPr lang="fr-FR" dirty="0"/>
                        <a:t>OBS</a:t>
                      </a:r>
                    </a:p>
                    <a:p>
                      <a:r>
                        <a:rPr lang="fr-FR" dirty="0"/>
                        <a:t>Profs</a:t>
                      </a:r>
                    </a:p>
                    <a:p>
                      <a:endParaRPr lang="fr-FR" dirty="0"/>
                    </a:p>
                  </a:txBody>
                  <a:tcPr/>
                </a:tc>
                <a:tc>
                  <a:txBody>
                    <a:bodyPr/>
                    <a:lstStyle/>
                    <a:p>
                      <a:r>
                        <a:rPr lang="fr-FR" dirty="0"/>
                        <a:t>FILM</a:t>
                      </a:r>
                    </a:p>
                    <a:p>
                      <a:r>
                        <a:rPr lang="fr-FR" dirty="0"/>
                        <a:t>Élèves</a:t>
                      </a:r>
                    </a:p>
                    <a:p>
                      <a:endParaRPr lang="fr-FR" dirty="0"/>
                    </a:p>
                  </a:txBody>
                  <a:tcPr/>
                </a:tc>
                <a:tc>
                  <a:txBody>
                    <a:bodyPr/>
                    <a:lstStyle/>
                    <a:p>
                      <a:r>
                        <a:rPr lang="fr-FR" dirty="0"/>
                        <a:t>INT</a:t>
                      </a:r>
                    </a:p>
                  </a:txBody>
                  <a:tcPr>
                    <a:solidFill>
                      <a:srgbClr val="FFFF00"/>
                    </a:solidFill>
                  </a:tcPr>
                </a:tc>
                <a:tc>
                  <a:txBody>
                    <a:bodyPr/>
                    <a:lstStyle/>
                    <a:p>
                      <a:r>
                        <a:rPr lang="fr-FR" dirty="0"/>
                        <a:t>Obs élèves+ temps</a:t>
                      </a:r>
                    </a:p>
                  </a:txBody>
                  <a:tcPr/>
                </a:tc>
                <a:tc>
                  <a:txBody>
                    <a:bodyPr/>
                    <a:lstStyle/>
                    <a:p>
                      <a:r>
                        <a:rPr lang="fr-FR" dirty="0"/>
                        <a:t>OBS</a:t>
                      </a:r>
                    </a:p>
                    <a:p>
                      <a:r>
                        <a:rPr lang="fr-FR" dirty="0"/>
                        <a:t>Profs</a:t>
                      </a:r>
                    </a:p>
                    <a:p>
                      <a:endParaRPr lang="fr-FR" dirty="0"/>
                    </a:p>
                  </a:txBody>
                  <a:tcPr/>
                </a:tc>
                <a:tc>
                  <a:txBody>
                    <a:bodyPr/>
                    <a:lstStyle/>
                    <a:p>
                      <a:r>
                        <a:rPr lang="fr-FR" dirty="0"/>
                        <a:t>FILM</a:t>
                      </a:r>
                    </a:p>
                    <a:p>
                      <a:r>
                        <a:rPr lang="fr-FR" dirty="0"/>
                        <a:t>Élèves</a:t>
                      </a:r>
                    </a:p>
                    <a:p>
                      <a:endParaRPr lang="fr-FR" dirty="0"/>
                    </a:p>
                  </a:txBody>
                  <a:tcPr/>
                </a:tc>
                <a:tc>
                  <a:txBody>
                    <a:bodyPr/>
                    <a:lstStyle/>
                    <a:p>
                      <a:r>
                        <a:rPr lang="fr-FR" dirty="0"/>
                        <a:t>INT</a:t>
                      </a:r>
                    </a:p>
                  </a:txBody>
                  <a:tcPr>
                    <a:solidFill>
                      <a:srgbClr val="FFFF00"/>
                    </a:solidFill>
                  </a:tcPr>
                </a:tc>
                <a:extLst>
                  <a:ext uri="{0D108BD9-81ED-4DB2-BD59-A6C34878D82A}">
                    <a16:rowId xmlns:a16="http://schemas.microsoft.com/office/drawing/2014/main" val="1102569312"/>
                  </a:ext>
                </a:extLst>
              </a:tr>
            </a:tbl>
          </a:graphicData>
        </a:graphic>
      </p:graphicFrame>
    </p:spTree>
    <p:extLst>
      <p:ext uri="{BB962C8B-B14F-4D97-AF65-F5344CB8AC3E}">
        <p14:creationId xmlns:p14="http://schemas.microsoft.com/office/powerpoint/2010/main" val="3742117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a:xfrm>
            <a:off x="467544" y="274638"/>
            <a:ext cx="8251576" cy="562074"/>
          </a:xfrm>
        </p:spPr>
        <p:txBody>
          <a:bodyPr>
            <a:noAutofit/>
          </a:bodyPr>
          <a:lstStyle/>
          <a:p>
            <a:r>
              <a:rPr lang="fr-FR" sz="2400" dirty="0"/>
              <a:t> </a:t>
            </a:r>
            <a:br>
              <a:rPr lang="fr-FR" sz="2400" dirty="0"/>
            </a:br>
            <a:r>
              <a:rPr lang="fr-FR" sz="2400" dirty="0"/>
              <a:t>4.  RÉFLEXION SUR VOTRE RÔLE D’ENSEIGNANT</a:t>
            </a:r>
            <a:br>
              <a:rPr lang="fr-FR" sz="2400" dirty="0"/>
            </a:br>
            <a:endParaRPr lang="fr-FR" sz="2400"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24880" y="836712"/>
            <a:ext cx="8294240" cy="5472608"/>
          </a:xfrm>
        </p:spPr>
        <p:txBody>
          <a:bodyPr>
            <a:normAutofit/>
          </a:bodyPr>
          <a:lstStyle/>
          <a:p>
            <a:pPr marL="0" indent="0">
              <a:buNone/>
            </a:pPr>
            <a:r>
              <a:rPr lang="fr-FR" dirty="0"/>
              <a:t> </a:t>
            </a:r>
            <a:r>
              <a:rPr lang="fr-FR" dirty="0">
                <a:highlight>
                  <a:srgbClr val="FFFF00"/>
                </a:highlight>
              </a:rPr>
              <a:t>TEMPS 1</a:t>
            </a:r>
          </a:p>
          <a:p>
            <a:pPr>
              <a:buFontTx/>
              <a:buChar char="-"/>
            </a:pPr>
            <a:r>
              <a:rPr lang="fr-FR" dirty="0"/>
              <a:t>Enseigner / éduquer ?</a:t>
            </a:r>
          </a:p>
          <a:p>
            <a:pPr>
              <a:buFontTx/>
              <a:buChar char="-"/>
            </a:pPr>
            <a:r>
              <a:rPr lang="fr-FR" dirty="0"/>
              <a:t>En et par l’EPS ?</a:t>
            </a:r>
          </a:p>
          <a:p>
            <a:pPr>
              <a:buFontTx/>
              <a:buChar char="-"/>
            </a:pPr>
            <a:r>
              <a:rPr lang="fr-FR" dirty="0"/>
              <a:t>Quelles sont, d’après vous, les conditions à réunir pour permettre aux élèves d’apprendre ?</a:t>
            </a:r>
          </a:p>
          <a:p>
            <a:pPr marL="0" indent="0">
              <a:buNone/>
            </a:pPr>
            <a:endParaRPr lang="fr-FR" dirty="0"/>
          </a:p>
          <a:p>
            <a:pPr marL="0" indent="0">
              <a:buNone/>
            </a:pPr>
            <a:r>
              <a:rPr lang="fr-FR" dirty="0">
                <a:highlight>
                  <a:srgbClr val="FFFF00"/>
                </a:highlight>
              </a:rPr>
              <a:t>TEMPS 2</a:t>
            </a:r>
          </a:p>
          <a:p>
            <a:pPr>
              <a:buFontTx/>
              <a:buChar char="-"/>
            </a:pPr>
            <a:r>
              <a:rPr lang="fr-FR" dirty="0"/>
              <a:t>Quelle particularité en CA4?</a:t>
            </a:r>
          </a:p>
          <a:p>
            <a:pPr>
              <a:buFontTx/>
              <a:buChar char="-"/>
            </a:pPr>
            <a:r>
              <a:rPr lang="fr-FR" dirty="0"/>
              <a:t>Quelle particularité en HB?</a:t>
            </a:r>
          </a:p>
          <a:p>
            <a:pPr marL="0" indent="0">
              <a:buNone/>
            </a:pPr>
            <a:endParaRPr lang="fr-FR" dirty="0"/>
          </a:p>
          <a:p>
            <a:pPr marL="0" indent="0">
              <a:buNone/>
            </a:pPr>
            <a:endParaRPr lang="fr-FR" dirty="0"/>
          </a:p>
          <a:p>
            <a:pPr marL="0" indent="0">
              <a:buNone/>
            </a:pPr>
            <a:endParaRPr lang="fr-FR" dirty="0"/>
          </a:p>
          <a:p>
            <a:pPr>
              <a:buFontTx/>
              <a:buChar char="-"/>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783767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a:xfrm>
            <a:off x="467544" y="274638"/>
            <a:ext cx="8251576" cy="562074"/>
          </a:xfrm>
        </p:spPr>
        <p:txBody>
          <a:bodyPr>
            <a:noAutofit/>
          </a:bodyPr>
          <a:lstStyle/>
          <a:p>
            <a:r>
              <a:rPr lang="fr-FR" sz="2400" dirty="0"/>
              <a:t> </a:t>
            </a:r>
            <a:br>
              <a:rPr lang="fr-FR" sz="2400" dirty="0"/>
            </a:br>
            <a:r>
              <a:rPr lang="fr-FR" sz="2400" dirty="0"/>
              <a:t>5.  PROGRAMMES EPS</a:t>
            </a:r>
            <a:br>
              <a:rPr lang="fr-FR" sz="2400" dirty="0"/>
            </a:br>
            <a:endParaRPr lang="fr-FR" sz="2400"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24880" y="836712"/>
            <a:ext cx="8294240" cy="5472608"/>
          </a:xfrm>
        </p:spPr>
        <p:txBody>
          <a:bodyPr>
            <a:normAutofit/>
          </a:bodyPr>
          <a:lstStyle/>
          <a:p>
            <a:r>
              <a:rPr lang="fr-FR" dirty="0"/>
              <a:t> </a:t>
            </a:r>
            <a:r>
              <a:rPr lang="fr-FR" sz="1800" dirty="0">
                <a:solidFill>
                  <a:srgbClr val="0C849E"/>
                </a:solidFill>
                <a:effectLst/>
                <a:latin typeface="PTSans" panose="020B0503020203020204" pitchFamily="34" charset="77"/>
                <a:ea typeface="Times New Roman" panose="02020603050405020304" pitchFamily="18" charset="0"/>
                <a:cs typeface="Times New Roman" panose="02020603050405020304" pitchFamily="18" charset="0"/>
              </a:rPr>
              <a:t>CA4-Conduire et maitriser un affrontement collectif ou interindividuel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b="1" dirty="0">
                <a:solidFill>
                  <a:srgbClr val="565659"/>
                </a:solidFill>
                <a:effectLst/>
                <a:latin typeface="PTSans" panose="020B0503020203020204" pitchFamily="34" charset="77"/>
                <a:ea typeface="Times New Roman" panose="02020603050405020304" pitchFamily="18" charset="0"/>
                <a:cs typeface="Times New Roman" panose="02020603050405020304" pitchFamily="18" charset="0"/>
              </a:rPr>
              <a:t>Attendus de fin de cycle (pour l’ensembles des APSA du CA4)</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800" dirty="0">
                <a:effectLst/>
                <a:latin typeface="AGaramondPro"/>
                <a:ea typeface="Times New Roman" panose="02020603050405020304" pitchFamily="18" charset="0"/>
                <a:cs typeface="Times New Roman" panose="02020603050405020304" pitchFamily="18" charset="0"/>
              </a:rPr>
              <a:t>En situation </a:t>
            </a:r>
            <a:r>
              <a:rPr lang="fr-FR" sz="1800" dirty="0" err="1">
                <a:effectLst/>
                <a:latin typeface="AGaramondPro"/>
                <a:ea typeface="Times New Roman" panose="02020603050405020304" pitchFamily="18" charset="0"/>
                <a:cs typeface="Times New Roman" panose="02020603050405020304" pitchFamily="18" charset="0"/>
              </a:rPr>
              <a:t>aménagée</a:t>
            </a:r>
            <a:r>
              <a:rPr lang="fr-FR" sz="1800" dirty="0">
                <a:effectLst/>
                <a:latin typeface="AGaramondPro"/>
                <a:ea typeface="Times New Roman" panose="02020603050405020304" pitchFamily="18" charset="0"/>
                <a:cs typeface="Times New Roman" panose="02020603050405020304" pitchFamily="18" charset="0"/>
              </a:rPr>
              <a:t> ou à effectif </a:t>
            </a:r>
            <a:r>
              <a:rPr lang="fr-FR" sz="1800" dirty="0" err="1">
                <a:effectLst/>
                <a:latin typeface="AGaramondPro"/>
                <a:ea typeface="Times New Roman" panose="02020603050405020304" pitchFamily="18" charset="0"/>
                <a:cs typeface="Times New Roman" panose="02020603050405020304" pitchFamily="18" charset="0"/>
              </a:rPr>
              <a:t>réduit</a:t>
            </a:r>
            <a:r>
              <a:rPr lang="fr-FR" sz="1800" dirty="0">
                <a:effectLst/>
                <a:latin typeface="AGaramondPro"/>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800" b="1" dirty="0">
                <a:solidFill>
                  <a:srgbClr val="FF0000"/>
                </a:solidFill>
                <a:effectLst/>
                <a:latin typeface="AGaramondPro"/>
                <a:ea typeface="Times New Roman" panose="02020603050405020304" pitchFamily="18" charset="0"/>
                <a:cs typeface="Times New Roman" panose="02020603050405020304" pitchFamily="18" charset="0"/>
              </a:rPr>
              <a:t>»  S’organiser tactiquement pour gagner le duel ou le match en identifiant les situations favorables de marque. </a:t>
            </a:r>
            <a:endParaRPr lang="fr-FR"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800" dirty="0">
                <a:effectLst/>
                <a:latin typeface="AGaramondPro"/>
                <a:ea typeface="Times New Roman" panose="02020603050405020304" pitchFamily="18" charset="0"/>
                <a:cs typeface="Times New Roman" panose="02020603050405020304" pitchFamily="18" charset="0"/>
              </a:rPr>
              <a:t>»  Maintenir un engagement moteur efficace sur tout le temps de jeu prévu.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800" dirty="0">
                <a:effectLst/>
                <a:latin typeface="AGaramondPro"/>
                <a:ea typeface="Times New Roman" panose="02020603050405020304" pitchFamily="18" charset="0"/>
                <a:cs typeface="Times New Roman" panose="02020603050405020304" pitchFamily="18" charset="0"/>
              </a:rPr>
              <a:t>»  Respecter les partenaires, les adversaires et l’arbitre.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800" dirty="0">
                <a:effectLst/>
                <a:latin typeface="AGaramondPro"/>
                <a:ea typeface="Times New Roman" panose="02020603050405020304" pitchFamily="18" charset="0"/>
                <a:cs typeface="Times New Roman" panose="02020603050405020304" pitchFamily="18" charset="0"/>
              </a:rPr>
              <a:t>»  Assurer différents </a:t>
            </a:r>
            <a:r>
              <a:rPr lang="fr-FR" sz="1800" dirty="0" err="1">
                <a:effectLst/>
                <a:latin typeface="AGaramondPro"/>
                <a:ea typeface="Times New Roman" panose="02020603050405020304" pitchFamily="18" charset="0"/>
                <a:cs typeface="Times New Roman" panose="02020603050405020304" pitchFamily="18" charset="0"/>
              </a:rPr>
              <a:t>rôles</a:t>
            </a:r>
            <a:r>
              <a:rPr lang="fr-FR" sz="1800" dirty="0">
                <a:effectLst/>
                <a:latin typeface="AGaramondPro"/>
                <a:ea typeface="Times New Roman" panose="02020603050405020304" pitchFamily="18" charset="0"/>
                <a:cs typeface="Times New Roman" panose="02020603050405020304" pitchFamily="18" charset="0"/>
              </a:rPr>
              <a:t> sociaux (joueur, arbitre, observateur) inhérents à l’</a:t>
            </a:r>
            <a:r>
              <a:rPr lang="fr-FR" sz="1800" dirty="0" err="1">
                <a:effectLst/>
                <a:latin typeface="AGaramondPro"/>
                <a:ea typeface="Times New Roman" panose="02020603050405020304" pitchFamily="18" charset="0"/>
                <a:cs typeface="Times New Roman" panose="02020603050405020304" pitchFamily="18" charset="0"/>
              </a:rPr>
              <a:t>activite</a:t>
            </a:r>
            <a:r>
              <a:rPr lang="fr-FR" sz="1800" dirty="0">
                <a:effectLst/>
                <a:latin typeface="AGaramondPro"/>
                <a:ea typeface="Times New Roman" panose="02020603050405020304" pitchFamily="18" charset="0"/>
                <a:cs typeface="Times New Roman" panose="02020603050405020304" pitchFamily="18" charset="0"/>
              </a:rPr>
              <a:t>́ et à l’organisation de la classe.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800" dirty="0">
                <a:effectLst/>
                <a:latin typeface="AGaramondPro"/>
                <a:ea typeface="Times New Roman" panose="02020603050405020304" pitchFamily="18" charset="0"/>
                <a:cs typeface="Times New Roman" panose="02020603050405020304" pitchFamily="18" charset="0"/>
              </a:rPr>
              <a:t>»  Accepter le résultat de la rencontre et </a:t>
            </a:r>
            <a:r>
              <a:rPr lang="fr-FR" sz="1800" dirty="0" err="1">
                <a:effectLst/>
                <a:latin typeface="AGaramondPro"/>
                <a:ea typeface="Times New Roman" panose="02020603050405020304" pitchFamily="18" charset="0"/>
                <a:cs typeface="Times New Roman" panose="02020603050405020304" pitchFamily="18" charset="0"/>
              </a:rPr>
              <a:t>être</a:t>
            </a:r>
            <a:r>
              <a:rPr lang="fr-FR" sz="1800" dirty="0">
                <a:effectLst/>
                <a:latin typeface="AGaramondPro"/>
                <a:ea typeface="Times New Roman" panose="02020603050405020304" pitchFamily="18" charset="0"/>
                <a:cs typeface="Times New Roman" panose="02020603050405020304" pitchFamily="18" charset="0"/>
              </a:rPr>
              <a:t> capable de le commenter.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p>
          <a:p>
            <a:pPr marL="0" indent="0">
              <a:buNone/>
            </a:pPr>
            <a:r>
              <a:rPr lang="fr-FR" dirty="0"/>
              <a:t>Mais quid de la compétence attendue en HB pour des élèves de 6</a:t>
            </a:r>
            <a:r>
              <a:rPr lang="fr-FR" baseline="30000" dirty="0"/>
              <a:t>ème</a:t>
            </a:r>
            <a:r>
              <a:rPr lang="fr-FR" dirty="0"/>
              <a:t>? Que pouvons attendre de nos élèves après 12h de pratique effective?</a:t>
            </a:r>
          </a:p>
          <a:p>
            <a:pPr marL="0" indent="0">
              <a:buNone/>
            </a:pPr>
            <a:endParaRPr lang="fr-FR" dirty="0"/>
          </a:p>
          <a:p>
            <a:pPr marL="0" indent="0">
              <a:buNone/>
            </a:pPr>
            <a:endParaRPr lang="fr-FR" dirty="0"/>
          </a:p>
          <a:p>
            <a:pPr>
              <a:buFontTx/>
              <a:buChar char="-"/>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687167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a:xfrm>
            <a:off x="467544" y="274638"/>
            <a:ext cx="8251576" cy="562074"/>
          </a:xfrm>
        </p:spPr>
        <p:txBody>
          <a:bodyPr>
            <a:noAutofit/>
          </a:bodyPr>
          <a:lstStyle/>
          <a:p>
            <a:r>
              <a:rPr lang="fr-FR" sz="2400" dirty="0"/>
              <a:t> </a:t>
            </a:r>
            <a:br>
              <a:rPr lang="fr-FR" sz="2400" dirty="0"/>
            </a:br>
            <a:r>
              <a:rPr lang="fr-FR" sz="2400" dirty="0"/>
              <a:t> </a:t>
            </a:r>
            <a:br>
              <a:rPr lang="fr-FR" sz="2400" dirty="0"/>
            </a:br>
            <a:r>
              <a:rPr lang="fr-FR" sz="3200" dirty="0"/>
              <a:t>6. SPÉCIFICITÉ DU HAND BALL</a:t>
            </a:r>
            <a:br>
              <a:rPr lang="fr-FR" sz="1800" dirty="0"/>
            </a:br>
            <a:br>
              <a:rPr lang="fr-FR" sz="2400" dirty="0"/>
            </a:br>
            <a:endParaRPr lang="fr-FR" sz="2400"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24880" y="752346"/>
            <a:ext cx="8220474" cy="5472608"/>
          </a:xfrm>
        </p:spPr>
        <p:txBody>
          <a:bodyPr>
            <a:normAutofit fontScale="62500" lnSpcReduction="20000"/>
          </a:bodyPr>
          <a:lstStyle/>
          <a:p>
            <a:pPr>
              <a:buFontTx/>
              <a:buChar char="-"/>
            </a:pPr>
            <a:r>
              <a:rPr lang="fr-FR" dirty="0"/>
              <a:t>Dans le CA4 sport COLLECTIF</a:t>
            </a:r>
          </a:p>
          <a:p>
            <a:pPr>
              <a:buFontTx/>
              <a:buChar char="-"/>
            </a:pPr>
            <a:r>
              <a:rPr lang="fr-FR" dirty="0"/>
              <a:t>Opposition interpénétrée cible opposée</a:t>
            </a:r>
          </a:p>
          <a:p>
            <a:pPr>
              <a:buFontTx/>
              <a:buChar char="-"/>
            </a:pPr>
            <a:r>
              <a:rPr lang="fr-FR" dirty="0"/>
              <a:t>Manipulation du ballon contrainte par les règles du jeu (jeu de main- marcher limité- contact limité- dribble limité- temps de possession limité- tirer loin duel gardien) </a:t>
            </a:r>
          </a:p>
          <a:p>
            <a:pPr>
              <a:buFontTx/>
              <a:buChar char="-"/>
            </a:pPr>
            <a:r>
              <a:rPr lang="fr-FR" dirty="0"/>
              <a:t>Possibilité d’action limitée par l’espace : terrain / zone / gardien</a:t>
            </a:r>
          </a:p>
          <a:p>
            <a:pPr>
              <a:buFontTx/>
              <a:buChar char="-"/>
            </a:pPr>
            <a:r>
              <a:rPr lang="fr-FR" dirty="0"/>
              <a:t>Statut définit par la possession du ballon:</a:t>
            </a:r>
          </a:p>
          <a:p>
            <a:pPr marL="0" indent="0">
              <a:buNone/>
            </a:pPr>
            <a:r>
              <a:rPr lang="fr-FR" dirty="0"/>
              <a:t>                 Attaquant Vs défenseurs</a:t>
            </a:r>
          </a:p>
          <a:p>
            <a:pPr>
              <a:buFontTx/>
              <a:buChar char="-"/>
            </a:pPr>
            <a:r>
              <a:rPr lang="fr-FR" dirty="0"/>
              <a:t>Le statut détermine les actions prioritaires</a:t>
            </a:r>
          </a:p>
          <a:p>
            <a:pPr lvl="1">
              <a:buFontTx/>
              <a:buChar char="-"/>
            </a:pPr>
            <a:r>
              <a:rPr lang="fr-FR" b="1" dirty="0"/>
              <a:t>Attaquants </a:t>
            </a:r>
            <a:r>
              <a:rPr lang="fr-FR" dirty="0"/>
              <a:t>= amener le ballon en zone avant + tirer en SFM</a:t>
            </a:r>
          </a:p>
          <a:p>
            <a:pPr marL="457200" lvl="1" indent="0">
              <a:buNone/>
            </a:pPr>
            <a:r>
              <a:rPr lang="fr-FR" dirty="0"/>
              <a:t>Notion de couloir de jeu – dribbler ou passer- duel gardien</a:t>
            </a:r>
          </a:p>
          <a:p>
            <a:pPr marL="457200" lvl="1" indent="0">
              <a:buNone/>
            </a:pPr>
            <a:r>
              <a:rPr lang="fr-FR" dirty="0"/>
              <a:t>- </a:t>
            </a:r>
            <a:r>
              <a:rPr lang="fr-FR" b="1" dirty="0"/>
              <a:t>Défenseurs</a:t>
            </a:r>
            <a:r>
              <a:rPr lang="fr-FR" dirty="0"/>
              <a:t> = s’interposer entre attaquants et cible puis toucher le dribbleurs à 2 mains bras fléchis de face </a:t>
            </a:r>
          </a:p>
          <a:p>
            <a:pPr>
              <a:buFontTx/>
              <a:buChar char="-"/>
            </a:pPr>
            <a:r>
              <a:rPr lang="fr-FR" dirty="0"/>
              <a:t>Le statut d’attaquant distingue 2 rôles qui eux aussi déterminent les actions des joueurs</a:t>
            </a:r>
          </a:p>
          <a:p>
            <a:pPr lvl="1">
              <a:buFontTx/>
              <a:buChar char="-"/>
            </a:pPr>
            <a:r>
              <a:rPr lang="fr-FR" b="1" dirty="0"/>
              <a:t>PB : </a:t>
            </a:r>
            <a:r>
              <a:rPr lang="fr-FR" dirty="0"/>
              <a:t>S’engager pour progresser vers la cible :</a:t>
            </a:r>
          </a:p>
          <a:p>
            <a:pPr lvl="2">
              <a:buFontTx/>
              <a:buChar char="-"/>
            </a:pPr>
            <a:r>
              <a:rPr lang="fr-FR" dirty="0"/>
              <a:t>En dribble si le CDJ direct est libre</a:t>
            </a:r>
          </a:p>
          <a:p>
            <a:pPr lvl="2">
              <a:buFontTx/>
              <a:buChar char="-"/>
            </a:pPr>
            <a:r>
              <a:rPr lang="fr-FR" dirty="0"/>
              <a:t>Par la passe s’il est occupé par 1 défenseur</a:t>
            </a:r>
          </a:p>
          <a:p>
            <a:pPr lvl="1">
              <a:buFontTx/>
              <a:buChar char="-"/>
            </a:pPr>
            <a:r>
              <a:rPr lang="fr-FR" b="1" dirty="0"/>
              <a:t>Le PPB ou NPB : </a:t>
            </a:r>
            <a:r>
              <a:rPr lang="fr-FR" dirty="0"/>
              <a:t>se démarquer pour offrir une solution au PB en s’écartant (largeur) et en s’étageant (profondeur)</a:t>
            </a:r>
          </a:p>
          <a:p>
            <a:pPr marL="457200" lvl="1" indent="0">
              <a:buNone/>
            </a:pPr>
            <a:r>
              <a:rPr lang="fr-FR" dirty="0"/>
              <a:t>Définition: Se démarquer = changer de direction et/ou de vitesse pour sortir de l’alignement PB-Déf</a:t>
            </a:r>
          </a:p>
          <a:p>
            <a:pPr lvl="2">
              <a:buFontTx/>
              <a:buChar char="-"/>
            </a:pPr>
            <a:endParaRPr lang="fr-FR" dirty="0"/>
          </a:p>
          <a:p>
            <a:pPr marL="0" indent="0">
              <a:buNone/>
            </a:pPr>
            <a:endParaRPr lang="fr-FR" dirty="0"/>
          </a:p>
          <a:p>
            <a:pPr marL="0" indent="0">
              <a:buNone/>
            </a:pPr>
            <a:endParaRPr lang="fr-FR" dirty="0"/>
          </a:p>
          <a:p>
            <a:pPr marL="0" indent="0">
              <a:buNone/>
            </a:pPr>
            <a:endParaRPr lang="fr-FR" dirty="0"/>
          </a:p>
          <a:p>
            <a:pPr>
              <a:buFontTx/>
              <a:buChar char="-"/>
            </a:pPr>
            <a:endParaRPr lang="fr-FR" dirty="0"/>
          </a:p>
          <a:p>
            <a:pPr marL="0" indent="0">
              <a:buNone/>
            </a:pPr>
            <a:endParaRPr lang="fr-FR" dirty="0"/>
          </a:p>
          <a:p>
            <a:pPr marL="0" indent="0">
              <a:buNone/>
            </a:pPr>
            <a:endParaRPr lang="fr-FR" dirty="0"/>
          </a:p>
        </p:txBody>
      </p:sp>
      <p:sp>
        <p:nvSpPr>
          <p:cNvPr id="5" name="Rectangle 1">
            <a:extLst>
              <a:ext uri="{FF2B5EF4-FFF2-40B4-BE49-F238E27FC236}">
                <a16:creationId xmlns:a16="http://schemas.microsoft.com/office/drawing/2014/main" id="{ABFD1BA4-DD6D-D3DC-6DB3-141A596F9B22}"/>
              </a:ext>
            </a:extLst>
          </p:cNvPr>
          <p:cNvSpPr>
            <a:spLocks noChangeArrowheads="1"/>
          </p:cNvSpPr>
          <p:nvPr/>
        </p:nvSpPr>
        <p:spPr bwMode="auto">
          <a:xfrm>
            <a:off x="2298700" y="18256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8" name="Rectangle 2">
            <a:extLst>
              <a:ext uri="{FF2B5EF4-FFF2-40B4-BE49-F238E27FC236}">
                <a16:creationId xmlns:a16="http://schemas.microsoft.com/office/drawing/2014/main" id="{CC699FDA-50A4-16B4-7EFD-DDF0E5318B60}"/>
              </a:ext>
            </a:extLst>
          </p:cNvPr>
          <p:cNvSpPr>
            <a:spLocks noChangeArrowheads="1"/>
          </p:cNvSpPr>
          <p:nvPr/>
        </p:nvSpPr>
        <p:spPr bwMode="auto">
          <a:xfrm>
            <a:off x="628650" y="19542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581585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a:xfrm>
            <a:off x="467544" y="274638"/>
            <a:ext cx="8251576" cy="562074"/>
          </a:xfrm>
        </p:spPr>
        <p:txBody>
          <a:bodyPr>
            <a:noAutofit/>
          </a:bodyPr>
          <a:lstStyle/>
          <a:p>
            <a:r>
              <a:rPr lang="fr-FR" sz="2400" dirty="0"/>
              <a:t> </a:t>
            </a:r>
            <a:br>
              <a:rPr lang="fr-FR" sz="2400" dirty="0"/>
            </a:br>
            <a:r>
              <a:rPr lang="fr-FR" sz="2400" dirty="0"/>
              <a:t> </a:t>
            </a:r>
            <a:br>
              <a:rPr lang="fr-FR" sz="2400" dirty="0"/>
            </a:br>
            <a:r>
              <a:rPr lang="fr-FR" sz="3200" dirty="0"/>
              <a:t>7. SPÉCIFICITÉ DU HAND BALL </a:t>
            </a:r>
            <a:br>
              <a:rPr lang="fr-FR" sz="1800" dirty="0"/>
            </a:br>
            <a:br>
              <a:rPr lang="fr-FR" sz="2400" dirty="0"/>
            </a:br>
            <a:endParaRPr lang="fr-FR" sz="2400"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395536" y="1110754"/>
            <a:ext cx="8220474" cy="5472608"/>
          </a:xfrm>
        </p:spPr>
        <p:txBody>
          <a:bodyPr>
            <a:normAutofit/>
          </a:bodyPr>
          <a:lstStyle/>
          <a:p>
            <a:pPr>
              <a:buFontTx/>
              <a:buChar char="-"/>
            </a:pPr>
            <a:r>
              <a:rPr lang="fr-FR" dirty="0"/>
              <a:t>Il faut donc acquérir dans le même temps</a:t>
            </a:r>
          </a:p>
          <a:p>
            <a:pPr>
              <a:buFontTx/>
              <a:buChar char="-"/>
            </a:pPr>
            <a:endParaRPr lang="fr-FR" dirty="0"/>
          </a:p>
          <a:p>
            <a:pPr marL="0" indent="0">
              <a:buNone/>
            </a:pPr>
            <a:endParaRPr lang="fr-FR" dirty="0"/>
          </a:p>
          <a:p>
            <a:pPr>
              <a:buFontTx/>
              <a:buChar char="-"/>
            </a:pPr>
            <a:endParaRPr lang="fr-FR" dirty="0"/>
          </a:p>
          <a:p>
            <a:pPr>
              <a:buFontTx/>
              <a:buChar char="-"/>
            </a:pPr>
            <a:endParaRPr lang="fr-FR" dirty="0"/>
          </a:p>
          <a:p>
            <a:pPr marL="0" indent="0">
              <a:buNone/>
            </a:pPr>
            <a:endParaRPr lang="fr-FR" dirty="0"/>
          </a:p>
          <a:p>
            <a:pPr marL="0" indent="0">
              <a:buNone/>
            </a:pPr>
            <a:endParaRPr lang="fr-FR" dirty="0"/>
          </a:p>
          <a:p>
            <a:pPr marL="0" indent="0">
              <a:buNone/>
            </a:pPr>
            <a:endParaRPr lang="fr-FR" dirty="0"/>
          </a:p>
          <a:p>
            <a:pPr>
              <a:buFontTx/>
              <a:buChar char="-"/>
            </a:pPr>
            <a:r>
              <a:rPr lang="fr-FR" dirty="0"/>
              <a:t>Les connaissances tactiques donnent du sens à la technique...</a:t>
            </a:r>
          </a:p>
          <a:p>
            <a:pPr>
              <a:buFontTx/>
              <a:buChar char="-"/>
            </a:pPr>
            <a:r>
              <a:rPr lang="fr-FR" dirty="0"/>
              <a:t>Pourquoi???</a:t>
            </a:r>
          </a:p>
          <a:p>
            <a:pPr marL="0" indent="0">
              <a:buNone/>
            </a:pPr>
            <a:endParaRPr lang="fr-FR" dirty="0"/>
          </a:p>
          <a:p>
            <a:pPr marL="0" indent="0">
              <a:buNone/>
            </a:pPr>
            <a:endParaRPr lang="fr-FR" dirty="0"/>
          </a:p>
        </p:txBody>
      </p:sp>
      <p:sp>
        <p:nvSpPr>
          <p:cNvPr id="5" name="Rectangle 1">
            <a:extLst>
              <a:ext uri="{FF2B5EF4-FFF2-40B4-BE49-F238E27FC236}">
                <a16:creationId xmlns:a16="http://schemas.microsoft.com/office/drawing/2014/main" id="{ABFD1BA4-DD6D-D3DC-6DB3-141A596F9B22}"/>
              </a:ext>
            </a:extLst>
          </p:cNvPr>
          <p:cNvSpPr>
            <a:spLocks noChangeArrowheads="1"/>
          </p:cNvSpPr>
          <p:nvPr/>
        </p:nvSpPr>
        <p:spPr bwMode="auto">
          <a:xfrm>
            <a:off x="2298700" y="18256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8" name="Rectangle 2">
            <a:extLst>
              <a:ext uri="{FF2B5EF4-FFF2-40B4-BE49-F238E27FC236}">
                <a16:creationId xmlns:a16="http://schemas.microsoft.com/office/drawing/2014/main" id="{CC699FDA-50A4-16B4-7EFD-DDF0E5318B60}"/>
              </a:ext>
            </a:extLst>
          </p:cNvPr>
          <p:cNvSpPr>
            <a:spLocks noChangeArrowheads="1"/>
          </p:cNvSpPr>
          <p:nvPr/>
        </p:nvSpPr>
        <p:spPr bwMode="auto">
          <a:xfrm>
            <a:off x="628650" y="19542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2" name="Tableau 1">
            <a:extLst>
              <a:ext uri="{FF2B5EF4-FFF2-40B4-BE49-F238E27FC236}">
                <a16:creationId xmlns:a16="http://schemas.microsoft.com/office/drawing/2014/main" id="{8D25E071-4AD7-7EDF-2D93-990C194E7299}"/>
              </a:ext>
            </a:extLst>
          </p:cNvPr>
          <p:cNvGraphicFramePr>
            <a:graphicFrameLocks noGrp="1"/>
          </p:cNvGraphicFramePr>
          <p:nvPr>
            <p:extLst>
              <p:ext uri="{D42A27DB-BD31-4B8C-83A1-F6EECF244321}">
                <p14:modId xmlns:p14="http://schemas.microsoft.com/office/powerpoint/2010/main" val="925223131"/>
              </p:ext>
            </p:extLst>
          </p:nvPr>
        </p:nvGraphicFramePr>
        <p:xfrm>
          <a:off x="628650" y="1834144"/>
          <a:ext cx="7111702" cy="3205480"/>
        </p:xfrm>
        <a:graphic>
          <a:graphicData uri="http://schemas.openxmlformats.org/drawingml/2006/table">
            <a:tbl>
              <a:tblPr firstRow="1" bandRow="1">
                <a:tableStyleId>{5C22544A-7EE6-4342-B048-85BDC9FD1C3A}</a:tableStyleId>
              </a:tblPr>
              <a:tblGrid>
                <a:gridCol w="3555851">
                  <a:extLst>
                    <a:ext uri="{9D8B030D-6E8A-4147-A177-3AD203B41FA5}">
                      <a16:colId xmlns:a16="http://schemas.microsoft.com/office/drawing/2014/main" val="3708354587"/>
                    </a:ext>
                  </a:extLst>
                </a:gridCol>
                <a:gridCol w="3555851">
                  <a:extLst>
                    <a:ext uri="{9D8B030D-6E8A-4147-A177-3AD203B41FA5}">
                      <a16:colId xmlns:a16="http://schemas.microsoft.com/office/drawing/2014/main" val="3784097925"/>
                    </a:ext>
                  </a:extLst>
                </a:gridCol>
              </a:tblGrid>
              <a:tr h="370840">
                <a:tc>
                  <a:txBody>
                    <a:bodyPr/>
                    <a:lstStyle/>
                    <a:p>
                      <a:r>
                        <a:rPr lang="fr-FR" dirty="0"/>
                        <a:t>Capacités tactiques</a:t>
                      </a:r>
                    </a:p>
                  </a:txBody>
                  <a:tcPr/>
                </a:tc>
                <a:tc>
                  <a:txBody>
                    <a:bodyPr/>
                    <a:lstStyle/>
                    <a:p>
                      <a:r>
                        <a:rPr lang="fr-FR" dirty="0"/>
                        <a:t>Capacités techniques</a:t>
                      </a:r>
                    </a:p>
                  </a:txBody>
                  <a:tcPr/>
                </a:tc>
                <a:extLst>
                  <a:ext uri="{0D108BD9-81ED-4DB2-BD59-A6C34878D82A}">
                    <a16:rowId xmlns:a16="http://schemas.microsoft.com/office/drawing/2014/main" val="2321444796"/>
                  </a:ext>
                </a:extLst>
              </a:tr>
              <a:tr h="370840">
                <a:tc>
                  <a:txBody>
                    <a:bodyPr/>
                    <a:lstStyle/>
                    <a:p>
                      <a:r>
                        <a:rPr lang="fr-FR" dirty="0"/>
                        <a:t>- Choisir de progresser par la passe ou par le dribble</a:t>
                      </a:r>
                    </a:p>
                    <a:p>
                      <a:r>
                        <a:rPr lang="fr-FR" dirty="0"/>
                        <a:t>-Choisir de passer ou tirer</a:t>
                      </a:r>
                    </a:p>
                    <a:p>
                      <a:r>
                        <a:rPr lang="fr-FR" dirty="0"/>
                        <a:t>- Placer un tireur en SFM</a:t>
                      </a:r>
                    </a:p>
                    <a:p>
                      <a:r>
                        <a:rPr lang="fr-FR" dirty="0"/>
                        <a:t>- Jouer le duel en débordement ou à contre-pied</a:t>
                      </a:r>
                    </a:p>
                    <a:p>
                      <a:r>
                        <a:rPr lang="fr-FR" dirty="0"/>
                        <a:t>- Placer le ballon au tir</a:t>
                      </a:r>
                    </a:p>
                  </a:txBody>
                  <a:tcPr/>
                </a:tc>
                <a:tc>
                  <a:txBody>
                    <a:bodyPr/>
                    <a:lstStyle/>
                    <a:p>
                      <a:r>
                        <a:rPr lang="fr-FR" dirty="0"/>
                        <a:t>- S’engager en dribble pour progresser</a:t>
                      </a:r>
                    </a:p>
                    <a:p>
                      <a:r>
                        <a:rPr lang="fr-FR" dirty="0"/>
                        <a:t>- Enchainer course- dribble (inverse)</a:t>
                      </a:r>
                    </a:p>
                    <a:p>
                      <a:r>
                        <a:rPr lang="fr-FR" dirty="0"/>
                        <a:t>- Enchainer course-tir</a:t>
                      </a:r>
                    </a:p>
                    <a:p>
                      <a:r>
                        <a:rPr lang="fr-FR" dirty="0"/>
                        <a:t>-Enchainer dribble –passe et course –passe</a:t>
                      </a:r>
                    </a:p>
                    <a:p>
                      <a:r>
                        <a:rPr lang="fr-FR" dirty="0"/>
                        <a:t>- Tirer en course, en appui et en suspension</a:t>
                      </a:r>
                    </a:p>
                    <a:p>
                      <a:endParaRPr lang="fr-FR" dirty="0"/>
                    </a:p>
                  </a:txBody>
                  <a:tcPr/>
                </a:tc>
                <a:extLst>
                  <a:ext uri="{0D108BD9-81ED-4DB2-BD59-A6C34878D82A}">
                    <a16:rowId xmlns:a16="http://schemas.microsoft.com/office/drawing/2014/main" val="4122130500"/>
                  </a:ext>
                </a:extLst>
              </a:tr>
            </a:tbl>
          </a:graphicData>
        </a:graphic>
      </p:graphicFrame>
    </p:spTree>
    <p:extLst>
      <p:ext uri="{BB962C8B-B14F-4D97-AF65-F5344CB8AC3E}">
        <p14:creationId xmlns:p14="http://schemas.microsoft.com/office/powerpoint/2010/main" val="603434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a:xfrm>
            <a:off x="467544" y="274638"/>
            <a:ext cx="8251576" cy="562074"/>
          </a:xfrm>
        </p:spPr>
        <p:txBody>
          <a:bodyPr>
            <a:noAutofit/>
          </a:bodyPr>
          <a:lstStyle/>
          <a:p>
            <a:r>
              <a:rPr lang="fr-FR" sz="2400" dirty="0"/>
              <a:t> </a:t>
            </a:r>
            <a:br>
              <a:rPr lang="fr-FR" sz="2400" dirty="0"/>
            </a:br>
            <a:r>
              <a:rPr lang="fr-FR" sz="2400" dirty="0"/>
              <a:t>8.  Retour au PROGRAMMES EPS</a:t>
            </a:r>
            <a:br>
              <a:rPr lang="fr-FR" sz="2400" dirty="0"/>
            </a:br>
            <a:endParaRPr lang="fr-FR" sz="2400"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24880" y="836712"/>
            <a:ext cx="8294240" cy="5472608"/>
          </a:xfrm>
        </p:spPr>
        <p:txBody>
          <a:bodyPr>
            <a:normAutofit/>
          </a:bodyPr>
          <a:lstStyle/>
          <a:p>
            <a:pPr marL="0" indent="0">
              <a:buNone/>
            </a:pPr>
            <a:r>
              <a:rPr lang="fr-FR" dirty="0">
                <a:solidFill>
                  <a:srgbClr val="FF0000"/>
                </a:solidFill>
              </a:rPr>
              <a:t>Rappelez-vous la question restée en suspens...</a:t>
            </a:r>
          </a:p>
          <a:p>
            <a:pPr marL="0" indent="0">
              <a:buNone/>
            </a:pPr>
            <a:endParaRPr lang="fr-FR" dirty="0"/>
          </a:p>
          <a:p>
            <a:pPr marL="0" indent="0">
              <a:buNone/>
            </a:pPr>
            <a:r>
              <a:rPr lang="fr-FR" b="1" dirty="0"/>
              <a:t>Mais quid de la compétence attendue en HB pour des élèves de 6</a:t>
            </a:r>
            <a:r>
              <a:rPr lang="fr-FR" b="1" baseline="30000" dirty="0"/>
              <a:t>ème</a:t>
            </a:r>
            <a:r>
              <a:rPr lang="fr-FR" b="1" dirty="0"/>
              <a:t>? </a:t>
            </a:r>
          </a:p>
          <a:p>
            <a:pPr marL="0" indent="0">
              <a:buNone/>
            </a:pPr>
            <a:r>
              <a:rPr lang="fr-FR" dirty="0"/>
              <a:t>Que pouvons attendre de nos élèves après 12h de pratique effective?</a:t>
            </a:r>
          </a:p>
          <a:p>
            <a:pPr marL="0" indent="0">
              <a:buNone/>
            </a:pPr>
            <a:endParaRPr lang="fr-FR" dirty="0"/>
          </a:p>
          <a:p>
            <a:pPr marL="0" indent="0">
              <a:buNone/>
            </a:pPr>
            <a:r>
              <a:rPr lang="fr-FR" dirty="0"/>
              <a:t>Vous avez 15’ pour écrire votre objectif de fin de séquence?</a:t>
            </a:r>
          </a:p>
          <a:p>
            <a:pPr marL="0" indent="0">
              <a:buNone/>
            </a:pPr>
            <a:endParaRPr lang="fr-FR" dirty="0"/>
          </a:p>
          <a:p>
            <a:pPr marL="0" indent="0">
              <a:buNone/>
            </a:pPr>
            <a:endParaRPr lang="fr-FR" dirty="0"/>
          </a:p>
          <a:p>
            <a:pPr>
              <a:buFontTx/>
              <a:buChar char="-"/>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530765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a:xfrm>
            <a:off x="467544" y="274638"/>
            <a:ext cx="8251576" cy="562074"/>
          </a:xfrm>
        </p:spPr>
        <p:txBody>
          <a:bodyPr>
            <a:noAutofit/>
          </a:bodyPr>
          <a:lstStyle/>
          <a:p>
            <a:r>
              <a:rPr lang="fr-FR" sz="2400" dirty="0"/>
              <a:t> </a:t>
            </a:r>
            <a:br>
              <a:rPr lang="fr-FR" sz="2400" dirty="0"/>
            </a:br>
            <a:r>
              <a:rPr lang="fr-FR" sz="2400" dirty="0"/>
              <a:t>8.  Retour au PROGRAMMES EPS</a:t>
            </a:r>
            <a:br>
              <a:rPr lang="fr-FR" sz="2400" dirty="0"/>
            </a:br>
            <a:endParaRPr lang="fr-FR" sz="2400"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24880" y="836712"/>
            <a:ext cx="8294240" cy="5472608"/>
          </a:xfrm>
        </p:spPr>
        <p:txBody>
          <a:bodyPr>
            <a:normAutofit/>
          </a:bodyPr>
          <a:lstStyle/>
          <a:p>
            <a:pPr marL="0" indent="0">
              <a:buNone/>
            </a:pPr>
            <a:r>
              <a:rPr lang="fr-FR" dirty="0">
                <a:solidFill>
                  <a:srgbClr val="FF0000"/>
                </a:solidFill>
              </a:rPr>
              <a:t>Rappelez-vous la question restée en suspens...</a:t>
            </a:r>
          </a:p>
          <a:p>
            <a:pPr marL="0" indent="0">
              <a:buNone/>
            </a:pPr>
            <a:r>
              <a:rPr lang="fr-FR" b="1" dirty="0"/>
              <a:t>Mais quid de la compétence attendue en HB pour des élèves de 6</a:t>
            </a:r>
            <a:r>
              <a:rPr lang="fr-FR" b="1" baseline="30000" dirty="0"/>
              <a:t>ème</a:t>
            </a:r>
            <a:r>
              <a:rPr lang="fr-FR" b="1" dirty="0"/>
              <a:t>? </a:t>
            </a:r>
          </a:p>
          <a:p>
            <a:pPr marL="0" indent="0">
              <a:buNone/>
            </a:pPr>
            <a:r>
              <a:rPr lang="fr-FR" dirty="0"/>
              <a:t>Que pouvons attendre de nos élèves après 12h de pratique effective?</a:t>
            </a:r>
          </a:p>
          <a:p>
            <a:pPr marL="0" indent="0">
              <a:buNone/>
            </a:pPr>
            <a:r>
              <a:rPr lang="fr-FR" dirty="0">
                <a:solidFill>
                  <a:srgbClr val="FF0000"/>
                </a:solidFill>
              </a:rPr>
              <a:t>Une compétence attendue de dimension </a:t>
            </a:r>
            <a:r>
              <a:rPr lang="fr-FR" dirty="0">
                <a:solidFill>
                  <a:srgbClr val="00B0F0"/>
                </a:solidFill>
              </a:rPr>
              <a:t>Motrice, </a:t>
            </a:r>
            <a:r>
              <a:rPr lang="fr-FR" dirty="0">
                <a:solidFill>
                  <a:srgbClr val="00B050"/>
                </a:solidFill>
              </a:rPr>
              <a:t>Méthodologique et Sociale</a:t>
            </a:r>
          </a:p>
          <a:p>
            <a:pPr marL="0" indent="0">
              <a:buNone/>
            </a:pPr>
            <a:r>
              <a:rPr lang="fr-FR" sz="2000" b="1" dirty="0">
                <a:solidFill>
                  <a:srgbClr val="00B0F0"/>
                </a:solidFill>
              </a:rPr>
              <a:t>En 4x4 avec gardien organiser une montée de balle rapide pour accéder le plus souvent possible à une position favorable de tir. Tirer en PFT et gagner le duel avec le gardien en tirant loin de lui. Mettre en place une défense individuelle. </a:t>
            </a:r>
            <a:r>
              <a:rPr lang="fr-FR" sz="2000" b="1" dirty="0">
                <a:solidFill>
                  <a:srgbClr val="00B050"/>
                </a:solidFill>
              </a:rPr>
              <a:t>Exploiter le rapport Possession/Tir en PF. Gérer un tournoi avec arbitre et  S’échauffer en équipe</a:t>
            </a:r>
          </a:p>
          <a:p>
            <a:pPr marL="0" indent="0">
              <a:buNone/>
            </a:pPr>
            <a:endParaRPr lang="fr-FR" dirty="0"/>
          </a:p>
          <a:p>
            <a:pPr>
              <a:buFontTx/>
              <a:buChar char="-"/>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755573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a:xfrm>
            <a:off x="467544" y="274638"/>
            <a:ext cx="8251576" cy="562074"/>
          </a:xfrm>
        </p:spPr>
        <p:txBody>
          <a:bodyPr>
            <a:noAutofit/>
          </a:bodyPr>
          <a:lstStyle/>
          <a:p>
            <a:r>
              <a:rPr lang="fr-FR" sz="2400" dirty="0"/>
              <a:t> </a:t>
            </a:r>
            <a:br>
              <a:rPr lang="fr-FR" sz="2400" dirty="0"/>
            </a:br>
            <a:r>
              <a:rPr lang="fr-FR" sz="2400" dirty="0"/>
              <a:t> </a:t>
            </a:r>
            <a:br>
              <a:rPr lang="fr-FR" sz="2400" dirty="0"/>
            </a:br>
            <a:r>
              <a:rPr lang="fr-FR" sz="3200" dirty="0"/>
              <a:t>9. Projet de séquence</a:t>
            </a:r>
            <a:br>
              <a:rPr lang="fr-FR" sz="1800" dirty="0"/>
            </a:br>
            <a:br>
              <a:rPr lang="fr-FR" sz="2400" dirty="0"/>
            </a:br>
            <a:endParaRPr lang="fr-FR" sz="2400"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395536" y="1110754"/>
            <a:ext cx="8220474" cy="5472608"/>
          </a:xfrm>
        </p:spPr>
        <p:txBody>
          <a:bodyPr>
            <a:normAutofit/>
          </a:bodyPr>
          <a:lstStyle/>
          <a:p>
            <a:pPr>
              <a:buFontTx/>
              <a:buChar char="-"/>
            </a:pPr>
            <a:r>
              <a:rPr lang="fr-FR" dirty="0"/>
              <a:t>QUELLE TRAME DE SÉQUENCES?</a:t>
            </a:r>
          </a:p>
          <a:p>
            <a:pPr>
              <a:buFontTx/>
              <a:buChar char="-"/>
            </a:pPr>
            <a:endParaRPr lang="fr-FR" dirty="0"/>
          </a:p>
          <a:p>
            <a:pPr>
              <a:buFontTx/>
              <a:buChar char="-"/>
            </a:pPr>
            <a:r>
              <a:rPr lang="fr-FR" dirty="0"/>
              <a:t>Question de la progressivité des apprentissages, des situations et des règles au service des progrès des élèves</a:t>
            </a:r>
          </a:p>
          <a:p>
            <a:pPr marL="0" indent="0">
              <a:buNone/>
            </a:pPr>
            <a:endParaRPr lang="fr-FR" dirty="0"/>
          </a:p>
          <a:p>
            <a:pPr>
              <a:buFontTx/>
              <a:buChar char="-"/>
            </a:pPr>
            <a:endParaRPr lang="fr-FR" dirty="0"/>
          </a:p>
          <a:p>
            <a:pPr>
              <a:buFontTx/>
              <a:buChar char="-"/>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
        <p:nvSpPr>
          <p:cNvPr id="5" name="Rectangle 1">
            <a:extLst>
              <a:ext uri="{FF2B5EF4-FFF2-40B4-BE49-F238E27FC236}">
                <a16:creationId xmlns:a16="http://schemas.microsoft.com/office/drawing/2014/main" id="{ABFD1BA4-DD6D-D3DC-6DB3-141A596F9B22}"/>
              </a:ext>
            </a:extLst>
          </p:cNvPr>
          <p:cNvSpPr>
            <a:spLocks noChangeArrowheads="1"/>
          </p:cNvSpPr>
          <p:nvPr/>
        </p:nvSpPr>
        <p:spPr bwMode="auto">
          <a:xfrm>
            <a:off x="2298700" y="18256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8" name="Rectangle 2">
            <a:extLst>
              <a:ext uri="{FF2B5EF4-FFF2-40B4-BE49-F238E27FC236}">
                <a16:creationId xmlns:a16="http://schemas.microsoft.com/office/drawing/2014/main" id="{CC699FDA-50A4-16B4-7EFD-DDF0E5318B60}"/>
              </a:ext>
            </a:extLst>
          </p:cNvPr>
          <p:cNvSpPr>
            <a:spLocks noChangeArrowheads="1"/>
          </p:cNvSpPr>
          <p:nvPr/>
        </p:nvSpPr>
        <p:spPr bwMode="auto">
          <a:xfrm>
            <a:off x="628650" y="19542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711810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a:stretch/>
        </p:blipFill>
        <p:spPr bwMode="auto">
          <a:xfrm rot="16199999">
            <a:off x="4459654" y="2173654"/>
            <a:ext cx="224692" cy="9144000"/>
          </a:xfrm>
          <a:prstGeom prst="rect">
            <a:avLst/>
          </a:prstGeom>
        </p:spPr>
      </p:pic>
      <p:sp>
        <p:nvSpPr>
          <p:cNvPr id="6" name="Title 2"/>
          <p:cNvSpPr>
            <a:spLocks noGrp="1"/>
          </p:cNvSpPr>
          <p:nvPr>
            <p:ph type="title"/>
          </p:nvPr>
        </p:nvSpPr>
        <p:spPr bwMode="auto"/>
        <p:txBody>
          <a:bodyPr>
            <a:normAutofit/>
          </a:bodyPr>
          <a:lstStyle/>
          <a:p>
            <a:pPr>
              <a:defRPr/>
            </a:pPr>
            <a:r>
              <a:rPr lang="en-US" dirty="0"/>
              <a:t>  SOMMAIRE TD DE PRÉPARATION</a:t>
            </a:r>
            <a:endParaRPr dirty="0"/>
          </a:p>
        </p:txBody>
      </p:sp>
      <p:sp>
        <p:nvSpPr>
          <p:cNvPr id="15" name="Espace réservé du contenu 14">
            <a:extLst>
              <a:ext uri="{FF2B5EF4-FFF2-40B4-BE49-F238E27FC236}">
                <a16:creationId xmlns:a16="http://schemas.microsoft.com/office/drawing/2014/main" id="{7B70CCD2-69A6-348F-BB45-616B7C892142}"/>
              </a:ext>
            </a:extLst>
          </p:cNvPr>
          <p:cNvSpPr>
            <a:spLocks noGrp="1"/>
          </p:cNvSpPr>
          <p:nvPr>
            <p:ph idx="1"/>
          </p:nvPr>
        </p:nvSpPr>
        <p:spPr>
          <a:xfrm>
            <a:off x="467544" y="1124744"/>
            <a:ext cx="8208912" cy="4680520"/>
          </a:xfrm>
        </p:spPr>
        <p:txBody>
          <a:bodyPr>
            <a:normAutofit/>
          </a:bodyPr>
          <a:lstStyle/>
          <a:p>
            <a:pPr marL="514350" indent="-514350">
              <a:buFont typeface="+mj-lt"/>
              <a:buAutoNum type="arabicPeriod"/>
            </a:pPr>
            <a:r>
              <a:rPr lang="fr-FR" dirty="0"/>
              <a:t>CADRAGE DU CPI</a:t>
            </a:r>
          </a:p>
          <a:p>
            <a:pPr marL="514350" indent="-514350">
              <a:buFont typeface="+mj-lt"/>
              <a:buAutoNum type="arabicPeriod"/>
            </a:pPr>
            <a:r>
              <a:rPr lang="fr-FR" dirty="0"/>
              <a:t>FONCTIONNEMENT</a:t>
            </a:r>
          </a:p>
          <a:p>
            <a:pPr marL="514350" indent="-514350">
              <a:buFont typeface="+mj-lt"/>
              <a:buAutoNum type="arabicPeriod"/>
            </a:pPr>
            <a:r>
              <a:rPr lang="fr-FR" dirty="0"/>
              <a:t>GROUPES</a:t>
            </a:r>
          </a:p>
          <a:p>
            <a:pPr marL="514350" indent="-514350">
              <a:buFont typeface="+mj-lt"/>
              <a:buAutoNum type="arabicPeriod"/>
            </a:pPr>
            <a:r>
              <a:rPr lang="fr-FR" dirty="0"/>
              <a:t>RÉFLEXION SUR VOTRE RÔLE D’ENSEIGNANT</a:t>
            </a:r>
          </a:p>
          <a:p>
            <a:pPr marL="514350" indent="-514350">
              <a:buFont typeface="+mj-lt"/>
              <a:buAutoNum type="arabicPeriod"/>
            </a:pPr>
            <a:r>
              <a:rPr lang="fr-FR" dirty="0"/>
              <a:t>SPÉCIFICITÉ DU HB </a:t>
            </a:r>
          </a:p>
          <a:p>
            <a:pPr marL="514350" indent="-514350">
              <a:buFont typeface="+mj-lt"/>
              <a:buAutoNum type="arabicPeriod"/>
            </a:pPr>
            <a:r>
              <a:rPr lang="fr-FR" dirty="0"/>
              <a:t>S4C ET PROGRAMME (pour TD2)</a:t>
            </a:r>
          </a:p>
          <a:p>
            <a:pPr marL="514350" indent="-514350">
              <a:buFont typeface="+mj-lt"/>
              <a:buAutoNum type="arabicPeriod"/>
            </a:pPr>
            <a:r>
              <a:rPr lang="fr-FR" dirty="0"/>
              <a:t>PROJET EPS DU CLG A. FOURNIER (pour TD2)</a:t>
            </a:r>
          </a:p>
          <a:p>
            <a:pPr marL="514350" indent="-514350">
              <a:buFont typeface="+mj-lt"/>
              <a:buAutoNum type="arabicPeriod"/>
            </a:pPr>
            <a:r>
              <a:rPr lang="fr-FR" dirty="0"/>
              <a:t>RÉFLEXION ÉVALUATION (pour TD2)</a:t>
            </a:r>
          </a:p>
          <a:p>
            <a:pPr marL="514350" indent="-514350">
              <a:buFont typeface="+mj-lt"/>
              <a:buAutoNum type="arabicPeriod"/>
            </a:pPr>
            <a:r>
              <a:rPr lang="fr-FR" dirty="0"/>
              <a:t>CONCEPTION SÉANCE 1 (Pour TD2)</a:t>
            </a:r>
          </a:p>
          <a:p>
            <a:pPr marL="514350" indent="-514350">
              <a:buFont typeface="+mj-lt"/>
              <a:buAutoNum type="arabicPeriod"/>
            </a:pPr>
            <a:endParaRPr lang="fr-FR" dirty="0"/>
          </a:p>
        </p:txBody>
      </p:sp>
    </p:spTree>
    <p:extLst>
      <p:ext uri="{BB962C8B-B14F-4D97-AF65-F5344CB8AC3E}">
        <p14:creationId xmlns:p14="http://schemas.microsoft.com/office/powerpoint/2010/main" val="324312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a:xfrm>
            <a:off x="389366" y="153203"/>
            <a:ext cx="8251576" cy="562074"/>
          </a:xfrm>
        </p:spPr>
        <p:txBody>
          <a:bodyPr>
            <a:noAutofit/>
          </a:bodyPr>
          <a:lstStyle/>
          <a:p>
            <a:r>
              <a:rPr lang="fr-FR" sz="2400" dirty="0"/>
              <a:t> </a:t>
            </a:r>
            <a:br>
              <a:rPr lang="fr-FR" sz="2400" dirty="0"/>
            </a:br>
            <a:r>
              <a:rPr lang="fr-FR" sz="2400" dirty="0"/>
              <a:t> </a:t>
            </a:r>
            <a:br>
              <a:rPr lang="fr-FR" sz="2400" dirty="0"/>
            </a:br>
            <a:r>
              <a:rPr lang="fr-FR" sz="3200" dirty="0"/>
              <a:t>5. SPÉCIFICITÉ DU BADMINTON </a:t>
            </a:r>
            <a:br>
              <a:rPr lang="fr-FR" sz="1800" dirty="0"/>
            </a:br>
            <a:br>
              <a:rPr lang="fr-FR" sz="2400" dirty="0"/>
            </a:br>
            <a:endParaRPr lang="fr-FR" sz="2400"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04917" y="692696"/>
            <a:ext cx="8220474" cy="5472608"/>
          </a:xfrm>
        </p:spPr>
        <p:txBody>
          <a:bodyPr>
            <a:normAutofit/>
          </a:bodyPr>
          <a:lstStyle/>
          <a:p>
            <a:pPr marL="0" indent="0">
              <a:buNone/>
            </a:pPr>
            <a:r>
              <a:rPr lang="fr-FR" dirty="0"/>
              <a:t>       Etapes d’apprentissage et forme de jeu</a:t>
            </a:r>
          </a:p>
          <a:p>
            <a:pPr marL="0" indent="0">
              <a:buNone/>
            </a:pPr>
            <a:endParaRPr lang="fr-FR" dirty="0"/>
          </a:p>
          <a:p>
            <a:pPr marL="0" indent="0">
              <a:buNone/>
            </a:pPr>
            <a:endParaRPr lang="fr-FR" dirty="0"/>
          </a:p>
          <a:p>
            <a:pPr>
              <a:buFontTx/>
              <a:buChar char="-"/>
            </a:pPr>
            <a:endParaRPr lang="fr-FR" dirty="0"/>
          </a:p>
          <a:p>
            <a:pPr marL="0" indent="0">
              <a:buNone/>
            </a:pPr>
            <a:endParaRPr lang="fr-FR" dirty="0"/>
          </a:p>
          <a:p>
            <a:pPr marL="0" indent="0">
              <a:buNone/>
            </a:pPr>
            <a:endParaRPr lang="fr-FR" dirty="0"/>
          </a:p>
        </p:txBody>
      </p:sp>
      <p:graphicFrame>
        <p:nvGraphicFramePr>
          <p:cNvPr id="2" name="Tableau 1">
            <a:extLst>
              <a:ext uri="{FF2B5EF4-FFF2-40B4-BE49-F238E27FC236}">
                <a16:creationId xmlns:a16="http://schemas.microsoft.com/office/drawing/2014/main" id="{E95FCE03-6A80-04D4-4638-8B4C32D631C7}"/>
              </a:ext>
            </a:extLst>
          </p:cNvPr>
          <p:cNvGraphicFramePr>
            <a:graphicFrameLocks noGrp="1"/>
          </p:cNvGraphicFramePr>
          <p:nvPr>
            <p:extLst>
              <p:ext uri="{D42A27DB-BD31-4B8C-83A1-F6EECF244321}">
                <p14:modId xmlns:p14="http://schemas.microsoft.com/office/powerpoint/2010/main" val="3598830563"/>
              </p:ext>
            </p:extLst>
          </p:nvPr>
        </p:nvGraphicFramePr>
        <p:xfrm>
          <a:off x="626721" y="720186"/>
          <a:ext cx="7776865" cy="5913120"/>
        </p:xfrm>
        <a:graphic>
          <a:graphicData uri="http://schemas.openxmlformats.org/drawingml/2006/table">
            <a:tbl>
              <a:tblPr firstRow="1" firstCol="1" bandRow="1">
                <a:tableStyleId>{5C22544A-7EE6-4342-B048-85BDC9FD1C3A}</a:tableStyleId>
              </a:tblPr>
              <a:tblGrid>
                <a:gridCol w="2520280">
                  <a:extLst>
                    <a:ext uri="{9D8B030D-6E8A-4147-A177-3AD203B41FA5}">
                      <a16:colId xmlns:a16="http://schemas.microsoft.com/office/drawing/2014/main" val="3809891046"/>
                    </a:ext>
                  </a:extLst>
                </a:gridCol>
                <a:gridCol w="2880320">
                  <a:extLst>
                    <a:ext uri="{9D8B030D-6E8A-4147-A177-3AD203B41FA5}">
                      <a16:colId xmlns:a16="http://schemas.microsoft.com/office/drawing/2014/main" val="985429956"/>
                    </a:ext>
                  </a:extLst>
                </a:gridCol>
                <a:gridCol w="2376265">
                  <a:extLst>
                    <a:ext uri="{9D8B030D-6E8A-4147-A177-3AD203B41FA5}">
                      <a16:colId xmlns:a16="http://schemas.microsoft.com/office/drawing/2014/main" val="3247668281"/>
                    </a:ext>
                  </a:extLst>
                </a:gridCol>
              </a:tblGrid>
              <a:tr h="840429">
                <a:tc>
                  <a:txBody>
                    <a:bodyPr/>
                    <a:lstStyle/>
                    <a:p>
                      <a:r>
                        <a:rPr lang="fr-FR" sz="2400" dirty="0">
                          <a:solidFill>
                            <a:schemeClr val="tx2">
                              <a:lumMod val="50000"/>
                            </a:schemeClr>
                          </a:solidFill>
                          <a:effectLst/>
                        </a:rPr>
                        <a:t>Séances 1 à 3</a:t>
                      </a:r>
                    </a:p>
                    <a:p>
                      <a:pPr marL="0" marR="0" lvl="0" indent="0" algn="l" defTabSz="914400" eaLnBrk="1" fontAlgn="auto" latinLnBrk="0" hangingPunct="1">
                        <a:lnSpc>
                          <a:spcPct val="100000"/>
                        </a:lnSpc>
                        <a:spcBef>
                          <a:spcPts val="0"/>
                        </a:spcBef>
                        <a:spcAft>
                          <a:spcPts val="0"/>
                        </a:spcAft>
                        <a:buClrTx/>
                        <a:buSzTx/>
                        <a:buFontTx/>
                        <a:buNone/>
                        <a:tabLst/>
                        <a:defRPr/>
                      </a:pPr>
                      <a:r>
                        <a:rPr lang="fr-FR" sz="2400" b="1"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HB à 4 sans contact </a:t>
                      </a:r>
                    </a:p>
                    <a:p>
                      <a:endParaRPr lang="fr-FR" sz="24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fr-FR" sz="1200" b="1" dirty="0">
                          <a:solidFill>
                            <a:schemeClr val="tx2">
                              <a:lumMod val="50000"/>
                            </a:schemeClr>
                          </a:solidFill>
                          <a:effectLst/>
                        </a:rPr>
                        <a:t> </a:t>
                      </a:r>
                    </a:p>
                    <a:p>
                      <a:r>
                        <a:rPr lang="fr-FR" sz="1400" b="1" dirty="0">
                          <a:solidFill>
                            <a:schemeClr val="tx2">
                              <a:lumMod val="50000"/>
                            </a:schemeClr>
                          </a:solidFill>
                          <a:effectLst/>
                        </a:rPr>
                        <a:t>Intégrer les règles : Marcher 3 pas et +</a:t>
                      </a:r>
                    </a:p>
                    <a:p>
                      <a:r>
                        <a:rPr lang="fr-F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HB à 4 sans contact </a:t>
                      </a:r>
                    </a:p>
                    <a:p>
                      <a:r>
                        <a:rPr lang="fr-F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Priorité à l’action du PB vers l’avant</a:t>
                      </a:r>
                    </a:p>
                    <a:p>
                      <a:r>
                        <a:rPr lang="fr-F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rPr>
                        <a:t>Et enchainement actions techniques</a:t>
                      </a:r>
                    </a:p>
                  </a:txBody>
                  <a:tcPr marL="68580" marR="68580" marT="0" marB="0"/>
                </a:tc>
                <a:tc>
                  <a:txBody>
                    <a:bodyPr/>
                    <a:lstStyle/>
                    <a:p>
                      <a:endParaRPr lang="fr-FR" sz="2000" b="1" dirty="0">
                        <a:solidFill>
                          <a:schemeClr val="tx2">
                            <a:lumMod val="50000"/>
                          </a:schemeClr>
                        </a:solidFill>
                        <a:effectLst/>
                      </a:endParaRPr>
                    </a:p>
                    <a:p>
                      <a:r>
                        <a:rPr lang="fr-FR" sz="2000" b="1" dirty="0">
                          <a:solidFill>
                            <a:schemeClr val="tx2">
                              <a:lumMod val="50000"/>
                            </a:schemeClr>
                          </a:solidFill>
                          <a:effectLst/>
                          <a:highlight>
                            <a:srgbClr val="FFFF00"/>
                          </a:highlight>
                        </a:rPr>
                        <a:t>ETAPE 1</a:t>
                      </a:r>
                    </a:p>
                    <a:p>
                      <a:r>
                        <a:rPr lang="fr-FR" sz="2000" b="1" dirty="0">
                          <a:solidFill>
                            <a:schemeClr val="tx2">
                              <a:lumMod val="50000"/>
                            </a:schemeClr>
                          </a:solidFill>
                          <a:effectLst/>
                          <a:highlight>
                            <a:srgbClr val="FFFF00"/>
                          </a:highlight>
                        </a:rPr>
                        <a:t>Jouer avec reprise et Ballon à 5 points </a:t>
                      </a:r>
                    </a:p>
                    <a:p>
                      <a:r>
                        <a:rPr lang="fr-FR" sz="2000" b="1" dirty="0">
                          <a:solidFill>
                            <a:schemeClr val="tx2">
                              <a:lumMod val="50000"/>
                            </a:schemeClr>
                          </a:solidFill>
                          <a:effectLst/>
                        </a:rPr>
                        <a:t> </a:t>
                      </a:r>
                      <a:endParaRPr lang="fr-FR" sz="20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1129130"/>
                  </a:ext>
                </a:extLst>
              </a:tr>
              <a:tr h="1400716">
                <a:tc>
                  <a:txBody>
                    <a:bodyPr/>
                    <a:lstStyle/>
                    <a:p>
                      <a:r>
                        <a:rPr lang="fr-FR" sz="2400" dirty="0">
                          <a:solidFill>
                            <a:schemeClr val="tx2">
                              <a:lumMod val="50000"/>
                            </a:schemeClr>
                          </a:solidFill>
                          <a:effectLst/>
                        </a:rPr>
                        <a:t>Séances 3 à 5 </a:t>
                      </a:r>
                    </a:p>
                    <a:p>
                      <a:pPr marL="0" marR="0" lvl="0" indent="0" algn="l" defTabSz="914400" eaLnBrk="1" fontAlgn="auto" latinLnBrk="0" hangingPunct="1">
                        <a:lnSpc>
                          <a:spcPct val="100000"/>
                        </a:lnSpc>
                        <a:spcBef>
                          <a:spcPts val="0"/>
                        </a:spcBef>
                        <a:spcAft>
                          <a:spcPts val="0"/>
                        </a:spcAft>
                        <a:buClrTx/>
                        <a:buSzTx/>
                        <a:buFontTx/>
                        <a:buNone/>
                        <a:tabLst/>
                        <a:defRPr/>
                      </a:pPr>
                      <a:r>
                        <a:rPr lang="fr-FR" sz="2400" b="1"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HB à 4 sans contact </a:t>
                      </a:r>
                    </a:p>
                    <a:p>
                      <a:endParaRPr lang="fr-FR" sz="2400"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fr-FR" sz="1200" b="1" dirty="0">
                        <a:solidFill>
                          <a:schemeClr val="tx2">
                            <a:lumMod val="50000"/>
                          </a:schemeClr>
                        </a:solidFill>
                        <a:effectLst/>
                      </a:endParaRPr>
                    </a:p>
                    <a:p>
                      <a:r>
                        <a:rPr lang="fr-FR" sz="1400" b="1" dirty="0">
                          <a:solidFill>
                            <a:schemeClr val="tx2">
                              <a:lumMod val="50000"/>
                            </a:schemeClr>
                          </a:solidFill>
                          <a:effectLst/>
                        </a:rPr>
                        <a:t>Déclencher un tir en PFT</a:t>
                      </a:r>
                    </a:p>
                    <a:p>
                      <a:r>
                        <a:rPr lang="fr-FR" sz="1400" b="1" dirty="0">
                          <a:solidFill>
                            <a:schemeClr val="tx2">
                              <a:lumMod val="50000"/>
                            </a:schemeClr>
                          </a:solidFill>
                          <a:effectLst/>
                        </a:rPr>
                        <a:t>Priorité montée de balle collective et action de l’attaquant</a:t>
                      </a:r>
                      <a:endParaRPr lang="fr-FR" sz="14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fr-FR" sz="2000" b="1" dirty="0">
                        <a:solidFill>
                          <a:schemeClr val="tx2">
                            <a:lumMod val="50000"/>
                          </a:schemeClr>
                        </a:solidFill>
                        <a:effectLst/>
                      </a:endParaRPr>
                    </a:p>
                    <a:p>
                      <a:endParaRPr lang="fr-FR" sz="2000" b="1" dirty="0">
                        <a:solidFill>
                          <a:schemeClr val="tx2">
                            <a:lumMod val="50000"/>
                          </a:schemeClr>
                        </a:solidFill>
                        <a:effectLst/>
                      </a:endParaRPr>
                    </a:p>
                    <a:p>
                      <a:r>
                        <a:rPr lang="fr-FR" sz="2000" b="1" dirty="0">
                          <a:solidFill>
                            <a:schemeClr val="tx2">
                              <a:lumMod val="50000"/>
                            </a:schemeClr>
                          </a:solidFill>
                          <a:effectLst/>
                          <a:highlight>
                            <a:srgbClr val="FFFF00"/>
                          </a:highlight>
                        </a:rPr>
                        <a:t>ETAPE 2</a:t>
                      </a:r>
                    </a:p>
                    <a:p>
                      <a:r>
                        <a:rPr lang="fr-FR" sz="2000" b="1" dirty="0">
                          <a:solidFill>
                            <a:schemeClr val="tx2">
                              <a:lumMod val="50000"/>
                            </a:schemeClr>
                          </a:solidFill>
                          <a:effectLst/>
                          <a:highlight>
                            <a:srgbClr val="FFFF00"/>
                          </a:highlight>
                        </a:rPr>
                        <a:t>Jouer  avec toucher 2 mains du </a:t>
                      </a:r>
                      <a:r>
                        <a:rPr lang="fr-FR" sz="2000" b="1" dirty="0" err="1">
                          <a:solidFill>
                            <a:schemeClr val="tx2">
                              <a:lumMod val="50000"/>
                            </a:schemeClr>
                          </a:solidFill>
                          <a:effectLst/>
                          <a:highlight>
                            <a:srgbClr val="FFFF00"/>
                          </a:highlight>
                        </a:rPr>
                        <a:t>def</a:t>
                      </a:r>
                      <a:r>
                        <a:rPr lang="fr-FR" sz="2000" b="1" dirty="0">
                          <a:solidFill>
                            <a:schemeClr val="tx2">
                              <a:lumMod val="50000"/>
                            </a:schemeClr>
                          </a:solidFill>
                          <a:effectLst/>
                          <a:highlight>
                            <a:srgbClr val="FFFF00"/>
                          </a:highlight>
                        </a:rPr>
                        <a:t> en face à face</a:t>
                      </a:r>
                    </a:p>
                    <a:p>
                      <a:r>
                        <a:rPr lang="fr-FR" sz="2000" b="1" dirty="0">
                          <a:solidFill>
                            <a:schemeClr val="tx2">
                              <a:lumMod val="50000"/>
                            </a:schemeClr>
                          </a:solidFill>
                          <a:effectLst/>
                        </a:rPr>
                        <a:t> </a:t>
                      </a:r>
                      <a:endParaRPr lang="fr-FR" sz="20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72853458"/>
                  </a:ext>
                </a:extLst>
              </a:tr>
              <a:tr h="1120573">
                <a:tc>
                  <a:txBody>
                    <a:bodyPr/>
                    <a:lstStyle/>
                    <a:p>
                      <a:r>
                        <a:rPr lang="fr-FR" sz="2400" dirty="0">
                          <a:solidFill>
                            <a:schemeClr val="tx2">
                              <a:lumMod val="50000"/>
                            </a:schemeClr>
                          </a:solidFill>
                          <a:effectLst/>
                        </a:rPr>
                        <a:t>Séances 5 À 8 </a:t>
                      </a:r>
                    </a:p>
                    <a:p>
                      <a:r>
                        <a:rPr lang="fr-FR" sz="2400" dirty="0">
                          <a:solidFill>
                            <a:srgbClr val="00B0F0"/>
                          </a:solidFill>
                          <a:effectLst/>
                          <a:latin typeface="Calibri" panose="020F0502020204030204" pitchFamily="34" charset="0"/>
                          <a:ea typeface="Calibri" panose="020F0502020204030204" pitchFamily="34" charset="0"/>
                          <a:cs typeface="Times New Roman" panose="02020603050405020304" pitchFamily="18" charset="0"/>
                        </a:rPr>
                        <a:t>HB à 4 sans  contact</a:t>
                      </a:r>
                    </a:p>
                  </a:txBody>
                  <a:tcPr marL="68580" marR="68580" marT="0" marB="0"/>
                </a:tc>
                <a:tc>
                  <a:txBody>
                    <a:bodyPr/>
                    <a:lstStyle/>
                    <a:p>
                      <a:endParaRPr lang="fr-FR" sz="1400" b="1" dirty="0">
                        <a:solidFill>
                          <a:schemeClr val="tx2">
                            <a:lumMod val="50000"/>
                          </a:schemeClr>
                        </a:solidFill>
                        <a:effectLst/>
                      </a:endParaRPr>
                    </a:p>
                    <a:p>
                      <a:r>
                        <a:rPr lang="fr-FR" sz="1400" b="1" dirty="0">
                          <a:solidFill>
                            <a:schemeClr val="tx2">
                              <a:lumMod val="50000"/>
                            </a:schemeClr>
                          </a:solidFill>
                          <a:effectLst/>
                        </a:rPr>
                        <a:t>Déclencher un tir En situation favorable</a:t>
                      </a:r>
                    </a:p>
                    <a:p>
                      <a:r>
                        <a:rPr lang="fr-FR" sz="1400" b="1" dirty="0">
                          <a:solidFill>
                            <a:schemeClr val="tx2">
                              <a:lumMod val="50000"/>
                            </a:schemeClr>
                          </a:solidFill>
                          <a:effectLst/>
                        </a:rPr>
                        <a:t>Priorité montée de balle collective et création SFM avec passe et va et passe et suit</a:t>
                      </a:r>
                    </a:p>
                  </a:txBody>
                  <a:tcPr marL="68580" marR="68580" marT="0" marB="0"/>
                </a:tc>
                <a:tc>
                  <a:txBody>
                    <a:bodyPr/>
                    <a:lstStyle/>
                    <a:p>
                      <a:endParaRPr lang="fr-FR" sz="2000" b="1" dirty="0">
                        <a:solidFill>
                          <a:schemeClr val="tx2">
                            <a:lumMod val="50000"/>
                          </a:schemeClr>
                        </a:solidFill>
                        <a:effectLst/>
                      </a:endParaRPr>
                    </a:p>
                    <a:p>
                      <a:r>
                        <a:rPr lang="fr-FR" sz="2000" b="1" dirty="0">
                          <a:solidFill>
                            <a:schemeClr val="tx2">
                              <a:lumMod val="50000"/>
                            </a:schemeClr>
                          </a:solidFill>
                          <a:effectLst/>
                          <a:highlight>
                            <a:srgbClr val="FFFF00"/>
                          </a:highlight>
                        </a:rPr>
                        <a:t>ETAPE 3</a:t>
                      </a:r>
                    </a:p>
                    <a:p>
                      <a:r>
                        <a:rPr lang="fr-FR" sz="2000" b="1" dirty="0">
                          <a:solidFill>
                            <a:schemeClr val="tx2">
                              <a:lumMod val="50000"/>
                            </a:schemeClr>
                          </a:solidFill>
                          <a:effectLst/>
                          <a:highlight>
                            <a:srgbClr val="FFFF00"/>
                          </a:highlight>
                        </a:rPr>
                        <a:t>Jouer à l’équilibre</a:t>
                      </a:r>
                    </a:p>
                    <a:p>
                      <a:r>
                        <a:rPr lang="fr-FR" sz="2000" b="1" dirty="0">
                          <a:solidFill>
                            <a:schemeClr val="tx2">
                              <a:lumMod val="50000"/>
                            </a:schemeClr>
                          </a:solidFill>
                          <a:effectLst/>
                        </a:rPr>
                        <a:t> </a:t>
                      </a:r>
                      <a:endParaRPr lang="fr-FR" sz="2000" b="1" dirty="0">
                        <a:solidFill>
                          <a:schemeClr val="tx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9994926"/>
                  </a:ext>
                </a:extLst>
              </a:tr>
              <a:tr h="280143">
                <a:tc>
                  <a:txBody>
                    <a:bodyPr/>
                    <a:lstStyle/>
                    <a:p>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fr-FR"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fr-F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3369440"/>
                  </a:ext>
                </a:extLst>
              </a:tr>
            </a:tbl>
          </a:graphicData>
        </a:graphic>
      </p:graphicFrame>
    </p:spTree>
    <p:extLst>
      <p:ext uri="{BB962C8B-B14F-4D97-AF65-F5344CB8AC3E}">
        <p14:creationId xmlns:p14="http://schemas.microsoft.com/office/powerpoint/2010/main" val="4166496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a:stretch/>
        </p:blipFill>
        <p:spPr bwMode="auto">
          <a:xfrm rot="16199999">
            <a:off x="4459654" y="2173654"/>
            <a:ext cx="224692" cy="9144000"/>
          </a:xfrm>
          <a:prstGeom prst="rect">
            <a:avLst/>
          </a:prstGeom>
        </p:spPr>
      </p:pic>
      <p:sp>
        <p:nvSpPr>
          <p:cNvPr id="6" name="Title 2"/>
          <p:cNvSpPr>
            <a:spLocks noGrp="1"/>
          </p:cNvSpPr>
          <p:nvPr>
            <p:ph type="title"/>
          </p:nvPr>
        </p:nvSpPr>
        <p:spPr bwMode="auto"/>
        <p:txBody>
          <a:bodyPr>
            <a:normAutofit fontScale="90000"/>
          </a:bodyPr>
          <a:lstStyle/>
          <a:p>
            <a:pPr>
              <a:defRPr/>
            </a:pPr>
            <a:r>
              <a:rPr lang="en-US" dirty="0"/>
              <a:t>              </a:t>
            </a:r>
            <a:br>
              <a:rPr lang="en-US" dirty="0"/>
            </a:br>
            <a:r>
              <a:rPr lang="en-US" dirty="0"/>
              <a:t> 1-          </a:t>
            </a:r>
            <a:r>
              <a:rPr lang="fr-FR" dirty="0"/>
              <a:t>CADRAGE DU CPI: Objectifs</a:t>
            </a:r>
            <a:br>
              <a:rPr lang="fr-FR" dirty="0"/>
            </a:br>
            <a:endParaRPr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55982" y="1052736"/>
            <a:ext cx="7632849" cy="4752528"/>
          </a:xfrm>
        </p:spPr>
        <p:txBody>
          <a:bodyPr>
            <a:normAutofit fontScale="92500" lnSpcReduction="10000"/>
          </a:bodyPr>
          <a:lstStyle/>
          <a:p>
            <a:pPr marL="0" indent="0">
              <a:buNone/>
            </a:pPr>
            <a:endParaRPr lang="fr-FR" dirty="0"/>
          </a:p>
          <a:p>
            <a:r>
              <a:rPr lang="fr-FR" dirty="0" err="1">
                <a:effectLst/>
                <a:highlight>
                  <a:srgbClr val="FFFF00"/>
                </a:highlight>
                <a:latin typeface="Helvetica" pitchFamily="2" charset="0"/>
              </a:rPr>
              <a:t>Pré-professionnalisation</a:t>
            </a:r>
            <a:r>
              <a:rPr lang="fr-FR" dirty="0">
                <a:effectLst/>
                <a:highlight>
                  <a:srgbClr val="FFFF00"/>
                </a:highlight>
                <a:latin typeface="Helvetica" pitchFamily="2" charset="0"/>
              </a:rPr>
              <a:t> </a:t>
            </a:r>
            <a:r>
              <a:rPr lang="fr-FR" dirty="0">
                <a:effectLst/>
                <a:latin typeface="Helvetica" pitchFamily="2" charset="0"/>
              </a:rPr>
              <a:t>: conception, observation, et intervention par la mise en </a:t>
            </a:r>
            <a:r>
              <a:rPr lang="fr-FR" dirty="0" err="1">
                <a:effectLst/>
                <a:latin typeface="Helvetica" pitchFamily="2" charset="0"/>
              </a:rPr>
              <a:t>oeuvre</a:t>
            </a:r>
            <a:r>
              <a:rPr lang="fr-FR" dirty="0">
                <a:effectLst/>
                <a:latin typeface="Helvetica" pitchFamily="2" charset="0"/>
              </a:rPr>
              <a:t> d’une séquence d’apprentissage dans une APSA pour des élèves de collège.</a:t>
            </a:r>
          </a:p>
          <a:p>
            <a:r>
              <a:rPr lang="fr-FR" dirty="0">
                <a:effectLst/>
                <a:latin typeface="Helvetica" pitchFamily="2" charset="0"/>
              </a:rPr>
              <a:t>Recherche et acquisition de </a:t>
            </a:r>
            <a:r>
              <a:rPr lang="fr-FR" dirty="0">
                <a:effectLst/>
                <a:highlight>
                  <a:srgbClr val="FFFF00"/>
                </a:highlight>
                <a:latin typeface="Helvetica" pitchFamily="2" charset="0"/>
              </a:rPr>
              <a:t>connaissances théoriques </a:t>
            </a:r>
            <a:r>
              <a:rPr lang="fr-FR" dirty="0">
                <a:effectLst/>
                <a:latin typeface="Helvetica" pitchFamily="2" charset="0"/>
              </a:rPr>
              <a:t>pour la </a:t>
            </a:r>
            <a:r>
              <a:rPr lang="fr-FR" dirty="0">
                <a:effectLst/>
                <a:highlight>
                  <a:srgbClr val="FFFF00"/>
                </a:highlight>
                <a:latin typeface="Helvetica" pitchFamily="2" charset="0"/>
              </a:rPr>
              <a:t>construction d’une réflexion sur la pratique d’intervention dans L’APSA </a:t>
            </a:r>
            <a:r>
              <a:rPr lang="fr-FR" dirty="0">
                <a:effectLst/>
                <a:latin typeface="Helvetica" pitchFamily="2" charset="0"/>
              </a:rPr>
              <a:t>.</a:t>
            </a:r>
          </a:p>
          <a:p>
            <a:r>
              <a:rPr lang="fr-FR" dirty="0">
                <a:effectLst/>
                <a:latin typeface="Helvetica" pitchFamily="2" charset="0"/>
              </a:rPr>
              <a:t>S’eng</a:t>
            </a:r>
            <a:r>
              <a:rPr lang="fr-FR" dirty="0">
                <a:effectLst/>
                <a:highlight>
                  <a:srgbClr val="FFFF00"/>
                </a:highlight>
                <a:latin typeface="Helvetica" pitchFamily="2" charset="0"/>
              </a:rPr>
              <a:t>ager dans une action collective </a:t>
            </a:r>
            <a:r>
              <a:rPr lang="fr-FR" dirty="0">
                <a:effectLst/>
                <a:latin typeface="Helvetica" pitchFamily="2" charset="0"/>
              </a:rPr>
              <a:t>(échanges et collaboration avec les autres, l’enseignant de </a:t>
            </a:r>
            <a:r>
              <a:rPr lang="fr-FR" dirty="0" err="1">
                <a:effectLst/>
                <a:latin typeface="Helvetica" pitchFamily="2" charset="0"/>
              </a:rPr>
              <a:t>laclasse</a:t>
            </a:r>
            <a:r>
              <a:rPr lang="fr-FR" dirty="0">
                <a:effectLst/>
                <a:latin typeface="Helvetica" pitchFamily="2" charset="0"/>
              </a:rPr>
              <a:t> et l’enseignant référent</a:t>
            </a:r>
          </a:p>
          <a:p>
            <a:r>
              <a:rPr lang="fr-FR" dirty="0">
                <a:effectLst/>
                <a:highlight>
                  <a:srgbClr val="FFFF00"/>
                </a:highlight>
                <a:latin typeface="Helvetica" pitchFamily="2" charset="0"/>
              </a:rPr>
              <a:t>Savoir rendre compte de son intervention </a:t>
            </a:r>
            <a:r>
              <a:rPr lang="fr-FR" dirty="0">
                <a:effectLst/>
                <a:latin typeface="Helvetica" pitchFamily="2" charset="0"/>
              </a:rPr>
              <a:t>et de celle des autres dans un cadre formalisé.</a:t>
            </a:r>
          </a:p>
          <a:p>
            <a:pPr marL="0" indent="0">
              <a:buNone/>
            </a:pPr>
            <a:endParaRPr lang="fr-FR" dirty="0"/>
          </a:p>
        </p:txBody>
      </p:sp>
    </p:spTree>
    <p:extLst>
      <p:ext uri="{BB962C8B-B14F-4D97-AF65-F5344CB8AC3E}">
        <p14:creationId xmlns:p14="http://schemas.microsoft.com/office/powerpoint/2010/main" val="1051102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p:txBody>
          <a:bodyPr>
            <a:normAutofit fontScale="90000"/>
          </a:bodyPr>
          <a:lstStyle/>
          <a:p>
            <a:pPr>
              <a:defRPr/>
            </a:pPr>
            <a:r>
              <a:rPr lang="en-US" dirty="0"/>
              <a:t>              </a:t>
            </a:r>
            <a:br>
              <a:rPr lang="en-US" dirty="0"/>
            </a:br>
            <a:r>
              <a:rPr lang="en-US" dirty="0"/>
              <a:t> 1-             </a:t>
            </a:r>
            <a:r>
              <a:rPr lang="fr-FR" dirty="0"/>
              <a:t>CADRAGE DU CPI</a:t>
            </a:r>
            <a:br>
              <a:rPr lang="fr-FR" dirty="0"/>
            </a:br>
            <a:endParaRPr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67543" y="836712"/>
            <a:ext cx="7632849" cy="4479198"/>
          </a:xfrm>
        </p:spPr>
        <p:txBody>
          <a:bodyPr>
            <a:normAutofit fontScale="92500" lnSpcReduction="10000"/>
          </a:bodyPr>
          <a:lstStyle/>
          <a:p>
            <a:pPr marL="0" indent="0">
              <a:buNone/>
            </a:pPr>
            <a:endParaRPr lang="fr-FR" dirty="0"/>
          </a:p>
          <a:p>
            <a:r>
              <a:rPr lang="fr-FR" dirty="0">
                <a:effectLst/>
                <a:latin typeface="Helvetica" pitchFamily="2" charset="0"/>
              </a:rPr>
              <a:t>Conception, animation, régulation et évaluation d’une </a:t>
            </a:r>
            <a:r>
              <a:rPr lang="fr-FR" b="1" dirty="0">
                <a:effectLst/>
                <a:highlight>
                  <a:srgbClr val="FFFF00"/>
                </a:highlight>
                <a:latin typeface="Helvetica" pitchFamily="2" charset="0"/>
              </a:rPr>
              <a:t>séquence de Hand-ball</a:t>
            </a:r>
          </a:p>
          <a:p>
            <a:r>
              <a:rPr lang="fr-FR" dirty="0">
                <a:latin typeface="Helvetica" pitchFamily="2" charset="0"/>
              </a:rPr>
              <a:t>Classe de 6</a:t>
            </a:r>
            <a:r>
              <a:rPr lang="fr-FR" baseline="30000" dirty="0">
                <a:latin typeface="Helvetica" pitchFamily="2" charset="0"/>
              </a:rPr>
              <a:t>ème</a:t>
            </a:r>
            <a:r>
              <a:rPr lang="fr-FR" dirty="0">
                <a:latin typeface="Helvetica" pitchFamily="2" charset="0"/>
              </a:rPr>
              <a:t> / Collège A. Fournier à Orsay</a:t>
            </a:r>
          </a:p>
          <a:p>
            <a:r>
              <a:rPr lang="fr-FR" dirty="0">
                <a:effectLst/>
                <a:latin typeface="Helvetica" pitchFamily="2" charset="0"/>
              </a:rPr>
              <a:t>Vendredi matin de 9h30 à 12h30</a:t>
            </a:r>
          </a:p>
          <a:p>
            <a:r>
              <a:rPr lang="fr-FR" dirty="0">
                <a:effectLst/>
                <a:latin typeface="Helvetica" pitchFamily="2" charset="0"/>
              </a:rPr>
              <a:t>2 TD de préparation les 19 et 26 janvier </a:t>
            </a:r>
          </a:p>
          <a:p>
            <a:r>
              <a:rPr lang="fr-FR" dirty="0">
                <a:latin typeface="Helvetica" pitchFamily="2" charset="0"/>
              </a:rPr>
              <a:t>8 Séances d’EPS de 1h40 effective.</a:t>
            </a:r>
          </a:p>
          <a:p>
            <a:r>
              <a:rPr lang="fr-FR" dirty="0">
                <a:latin typeface="Helvetica" pitchFamily="2" charset="0"/>
              </a:rPr>
              <a:t>Travail en petits groupes : alternance de rôles entre intervention et observation.</a:t>
            </a:r>
          </a:p>
          <a:p>
            <a:r>
              <a:rPr lang="fr-FR" dirty="0">
                <a:latin typeface="Helvetica" pitchFamily="2" charset="0"/>
              </a:rPr>
              <a:t>Travail théorique en lien avec la pratique sur le </a:t>
            </a:r>
            <a:r>
              <a:rPr lang="fr-FR" b="1" dirty="0">
                <a:latin typeface="Helvetica" pitchFamily="2" charset="0"/>
              </a:rPr>
              <a:t>thème: « Observer pour intervenir »</a:t>
            </a:r>
          </a:p>
          <a:p>
            <a:endParaRPr lang="fr-FR" dirty="0">
              <a:latin typeface="Helvetica" pitchFamily="2" charset="0"/>
            </a:endParaRPr>
          </a:p>
          <a:p>
            <a:endParaRPr lang="fr-FR" dirty="0">
              <a:effectLst/>
              <a:latin typeface="Helvetica" pitchFamily="2" charset="0"/>
            </a:endParaRPr>
          </a:p>
          <a:p>
            <a:pPr marL="0" indent="0">
              <a:buNone/>
            </a:pPr>
            <a:endParaRPr lang="fr-FR" dirty="0"/>
          </a:p>
        </p:txBody>
      </p:sp>
    </p:spTree>
    <p:extLst>
      <p:ext uri="{BB962C8B-B14F-4D97-AF65-F5344CB8AC3E}">
        <p14:creationId xmlns:p14="http://schemas.microsoft.com/office/powerpoint/2010/main" val="224488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a:xfrm>
            <a:off x="467544" y="274637"/>
            <a:ext cx="7632848" cy="795001"/>
          </a:xfrm>
        </p:spPr>
        <p:txBody>
          <a:bodyPr>
            <a:normAutofit fontScale="90000"/>
          </a:bodyPr>
          <a:lstStyle/>
          <a:p>
            <a:r>
              <a:rPr lang="en-US" dirty="0"/>
              <a:t>              </a:t>
            </a:r>
            <a:br>
              <a:rPr lang="en-US" dirty="0"/>
            </a:br>
            <a:r>
              <a:rPr lang="en-US" dirty="0"/>
              <a:t> 1-             </a:t>
            </a:r>
            <a:r>
              <a:rPr lang="fr-FR" dirty="0"/>
              <a:t>CADRAGE DU CPI</a:t>
            </a:r>
            <a:br>
              <a:rPr lang="fr-FR" dirty="0"/>
            </a:br>
            <a:r>
              <a:rPr lang="fr-FR"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 Rue Alain Fournier, 91400 Orsay</a:t>
            </a:r>
            <a:r>
              <a:rPr lang="fr-FR"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fr-FR"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3"/>
              </a:rPr>
              <a:t>Téléphone</a:t>
            </a:r>
            <a:r>
              <a:rPr lang="fr-FR"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 </a:t>
            </a:r>
            <a:r>
              <a:rPr lang="fr-FR"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4"/>
              </a:rPr>
              <a:t>01 69 31 24 00</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endParaRPr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55982" y="1052736"/>
            <a:ext cx="7632849" cy="4752528"/>
          </a:xfrm>
        </p:spPr>
        <p:txBody>
          <a:bodyPr>
            <a:normAutofit/>
          </a:bodyPr>
          <a:lstStyle/>
          <a:p>
            <a:pPr marL="0" indent="0">
              <a:buNone/>
            </a:pPr>
            <a:endParaRPr lang="fr-FR" dirty="0"/>
          </a:p>
          <a:p>
            <a:endParaRPr lang="fr-FR" dirty="0">
              <a:latin typeface="Helvetica" pitchFamily="2" charset="0"/>
            </a:endParaRPr>
          </a:p>
          <a:p>
            <a:endParaRPr lang="fr-FR" dirty="0">
              <a:effectLst/>
              <a:latin typeface="Helvetica" pitchFamily="2" charset="0"/>
            </a:endParaRPr>
          </a:p>
          <a:p>
            <a:pPr marL="0" indent="0">
              <a:buNone/>
            </a:pPr>
            <a:endParaRPr lang="fr-FR" dirty="0"/>
          </a:p>
        </p:txBody>
      </p:sp>
      <p:pic>
        <p:nvPicPr>
          <p:cNvPr id="2" name="Image 1" descr="Une image contenant carte&#10;&#10;Description générée automatiquement">
            <a:extLst>
              <a:ext uri="{FF2B5EF4-FFF2-40B4-BE49-F238E27FC236}">
                <a16:creationId xmlns:a16="http://schemas.microsoft.com/office/drawing/2014/main" id="{4918E79D-653D-2650-7142-4AEE9812F71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5982" y="1069639"/>
            <a:ext cx="7632848" cy="5023657"/>
          </a:xfrm>
          <a:prstGeom prst="rect">
            <a:avLst/>
          </a:prstGeom>
        </p:spPr>
      </p:pic>
    </p:spTree>
    <p:extLst>
      <p:ext uri="{BB962C8B-B14F-4D97-AF65-F5344CB8AC3E}">
        <p14:creationId xmlns:p14="http://schemas.microsoft.com/office/powerpoint/2010/main" val="417554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p:txBody>
          <a:bodyPr>
            <a:normAutofit fontScale="90000"/>
          </a:bodyPr>
          <a:lstStyle/>
          <a:p>
            <a:pPr>
              <a:defRPr/>
            </a:pPr>
            <a:r>
              <a:rPr lang="en-US" dirty="0"/>
              <a:t>              </a:t>
            </a:r>
            <a:br>
              <a:rPr lang="en-US" dirty="0"/>
            </a:br>
            <a:r>
              <a:rPr lang="en-US" dirty="0"/>
              <a:t> 1-             </a:t>
            </a:r>
            <a:r>
              <a:rPr lang="fr-FR" dirty="0"/>
              <a:t>CADRAGE DU CPI</a:t>
            </a:r>
            <a:br>
              <a:rPr lang="fr-FR" dirty="0"/>
            </a:br>
            <a:endParaRPr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55982" y="836712"/>
            <a:ext cx="7632849" cy="5472608"/>
          </a:xfrm>
        </p:spPr>
        <p:txBody>
          <a:bodyPr>
            <a:normAutofit fontScale="55000" lnSpcReduction="20000"/>
          </a:bodyPr>
          <a:lstStyle/>
          <a:p>
            <a:pPr marL="0" indent="0">
              <a:buNone/>
            </a:pPr>
            <a:endParaRPr lang="fr-FR" dirty="0"/>
          </a:p>
          <a:p>
            <a:pPr marL="0" indent="0">
              <a:buNone/>
            </a:pPr>
            <a:r>
              <a:rPr lang="fr-FR" sz="3600" dirty="0">
                <a:effectLst/>
                <a:latin typeface="Helvetica" pitchFamily="2" charset="0"/>
              </a:rPr>
              <a:t>                         </a:t>
            </a:r>
            <a:r>
              <a:rPr lang="fr-FR" sz="3600" b="1" dirty="0">
                <a:effectLst/>
                <a:highlight>
                  <a:srgbClr val="FFFF00"/>
                </a:highlight>
                <a:latin typeface="Helvetica" pitchFamily="2" charset="0"/>
              </a:rPr>
              <a:t>CONTROLE CONTINU / 20 :</a:t>
            </a:r>
          </a:p>
          <a:p>
            <a:r>
              <a:rPr lang="fr-FR" sz="3600" dirty="0">
                <a:effectLst/>
                <a:highlight>
                  <a:srgbClr val="FFFF00"/>
                </a:highlight>
                <a:latin typeface="Helvetica" pitchFamily="2" charset="0"/>
              </a:rPr>
              <a:t>Activité individuelle durant le cycle (/10)</a:t>
            </a:r>
          </a:p>
          <a:p>
            <a:r>
              <a:rPr lang="fr-FR" sz="3600" b="1" dirty="0">
                <a:effectLst/>
                <a:latin typeface="Helvetica" pitchFamily="2" charset="0"/>
              </a:rPr>
              <a:t>Activité / participation : </a:t>
            </a:r>
            <a:r>
              <a:rPr lang="fr-FR" sz="3600" dirty="0">
                <a:effectLst/>
                <a:latin typeface="Helvetica" pitchFamily="2" charset="0"/>
              </a:rPr>
              <a:t>Engagement dans le travail attendu (oral et écrit), investissement dans le travail pour l'ensemble du groupe (préparation de séance écrite, grilles d’observation renseignées et/ou proposées, bilan collectif) (/5)</a:t>
            </a:r>
          </a:p>
          <a:p>
            <a:r>
              <a:rPr lang="fr-FR" sz="3600" b="1" dirty="0">
                <a:effectLst/>
                <a:latin typeface="Helvetica" pitchFamily="2" charset="0"/>
              </a:rPr>
              <a:t>Posture / attitude / ponctualité : </a:t>
            </a:r>
            <a:r>
              <a:rPr lang="fr-FR" sz="3600" dirty="0">
                <a:effectLst/>
                <a:latin typeface="Helvetica" pitchFamily="2" charset="0"/>
              </a:rPr>
              <a:t>Respect des exigences lors des activités d’intervention et lors du fonctionnement de groupe (Prise en compte des propositions collectives, de l’organisation matérielle et temporelle, tenue adaptée, tenir son rôle d’observateur ou d’intervenant). (/5)</a:t>
            </a:r>
          </a:p>
          <a:p>
            <a:r>
              <a:rPr lang="fr-FR" sz="3600" dirty="0">
                <a:effectLst/>
                <a:highlight>
                  <a:srgbClr val="FFFF00"/>
                </a:highlight>
                <a:latin typeface="Helvetica" pitchFamily="2" charset="0"/>
              </a:rPr>
              <a:t>Activité de l’étudiant dans le collectif (/10)</a:t>
            </a:r>
          </a:p>
          <a:p>
            <a:r>
              <a:rPr lang="fr-FR" sz="3600" b="1" dirty="0">
                <a:effectLst/>
                <a:latin typeface="Helvetica" pitchFamily="2" charset="0"/>
              </a:rPr>
              <a:t>Qualité du travail fourni </a:t>
            </a:r>
            <a:r>
              <a:rPr lang="fr-FR" sz="3600" dirty="0">
                <a:effectLst/>
                <a:latin typeface="Helvetica" pitchFamily="2" charset="0"/>
              </a:rPr>
              <a:t>pour le bon déroulement de la séquence d’enseignement (préparations, observations, analyses, fiches et bilans oraux et écrits, formalisation de l’évaluation) (/5)</a:t>
            </a:r>
          </a:p>
          <a:p>
            <a:r>
              <a:rPr lang="fr-FR" sz="3600" b="1" dirty="0">
                <a:effectLst/>
                <a:latin typeface="Helvetica" pitchFamily="2" charset="0"/>
              </a:rPr>
              <a:t>Respect des règles de fonctionnement </a:t>
            </a:r>
            <a:r>
              <a:rPr lang="fr-FR" sz="3600" dirty="0">
                <a:effectLst/>
                <a:latin typeface="Helvetica" pitchFamily="2" charset="0"/>
              </a:rPr>
              <a:t>du groupe, capacité d'écoute, ponctualité. (/3)</a:t>
            </a:r>
          </a:p>
          <a:p>
            <a:r>
              <a:rPr lang="fr-FR" sz="3600" b="1" dirty="0">
                <a:effectLst/>
                <a:latin typeface="Helvetica" pitchFamily="2" charset="0"/>
              </a:rPr>
              <a:t>Force et pertinences des propositions. </a:t>
            </a:r>
            <a:r>
              <a:rPr lang="fr-FR" sz="3600" dirty="0">
                <a:effectLst/>
                <a:latin typeface="Helvetica" pitchFamily="2" charset="0"/>
              </a:rPr>
              <a:t>(/2)</a:t>
            </a:r>
          </a:p>
          <a:p>
            <a:pPr marL="0" indent="0">
              <a:buNone/>
            </a:pPr>
            <a:endParaRPr lang="fr-FR" dirty="0"/>
          </a:p>
        </p:txBody>
      </p:sp>
    </p:spTree>
    <p:extLst>
      <p:ext uri="{BB962C8B-B14F-4D97-AF65-F5344CB8AC3E}">
        <p14:creationId xmlns:p14="http://schemas.microsoft.com/office/powerpoint/2010/main" val="3287927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p:txBody>
          <a:bodyPr>
            <a:normAutofit fontScale="90000"/>
          </a:bodyPr>
          <a:lstStyle/>
          <a:p>
            <a:pPr>
              <a:defRPr/>
            </a:pPr>
            <a:r>
              <a:rPr lang="en-US" dirty="0"/>
              <a:t>              </a:t>
            </a:r>
            <a:br>
              <a:rPr lang="en-US" dirty="0"/>
            </a:br>
            <a:r>
              <a:rPr lang="en-US" dirty="0"/>
              <a:t> 1-             </a:t>
            </a:r>
            <a:r>
              <a:rPr lang="fr-FR" dirty="0"/>
              <a:t>CADRAGE DU CPI</a:t>
            </a:r>
            <a:br>
              <a:rPr lang="fr-FR" dirty="0"/>
            </a:br>
            <a:endParaRPr dirty="0"/>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55982" y="836712"/>
            <a:ext cx="7632849" cy="5472608"/>
          </a:xfrm>
        </p:spPr>
        <p:txBody>
          <a:bodyPr>
            <a:normAutofit fontScale="62500" lnSpcReduction="20000"/>
          </a:bodyPr>
          <a:lstStyle/>
          <a:p>
            <a:pPr marL="0" indent="0">
              <a:buNone/>
            </a:pPr>
            <a:endParaRPr lang="fr-FR" dirty="0"/>
          </a:p>
          <a:p>
            <a:pPr marL="0" indent="0">
              <a:buNone/>
            </a:pPr>
            <a:r>
              <a:rPr lang="fr-FR" b="1" dirty="0">
                <a:effectLst/>
                <a:latin typeface="Helvetica" pitchFamily="2" charset="0"/>
              </a:rPr>
              <a:t>                           </a:t>
            </a:r>
            <a:r>
              <a:rPr lang="fr-FR" b="1" dirty="0">
                <a:effectLst/>
                <a:highlight>
                  <a:srgbClr val="FFFF00"/>
                </a:highlight>
                <a:latin typeface="Helvetica" pitchFamily="2" charset="0"/>
              </a:rPr>
              <a:t>CONTRÔLE TERMINAL / 20</a:t>
            </a:r>
          </a:p>
          <a:p>
            <a:r>
              <a:rPr lang="fr-FR" dirty="0">
                <a:effectLst/>
                <a:latin typeface="Helvetica" pitchFamily="2" charset="0"/>
              </a:rPr>
              <a:t>Dossier de compte rendu de l’enseignement / 20</a:t>
            </a:r>
          </a:p>
          <a:p>
            <a:r>
              <a:rPr lang="fr-FR" dirty="0">
                <a:effectLst/>
                <a:latin typeface="Helvetica" pitchFamily="2" charset="0"/>
              </a:rPr>
              <a:t>Dossier / 20 : dont 8 points sur « la thématique Observer pour intervenir"</a:t>
            </a:r>
          </a:p>
          <a:p>
            <a:r>
              <a:rPr lang="fr-FR" dirty="0">
                <a:effectLst/>
                <a:latin typeface="Helvetica" pitchFamily="2" charset="0"/>
              </a:rPr>
              <a:t>1) Introduction, contexte : établissement, caractéristiques de la classe, synthèse des projets (Axes prioritaires).</a:t>
            </a:r>
          </a:p>
          <a:p>
            <a:r>
              <a:rPr lang="fr-FR" dirty="0">
                <a:effectLst/>
                <a:latin typeface="Helvetica" pitchFamily="2" charset="0"/>
              </a:rPr>
              <a:t>2) Traitement didactique de l’APSA</a:t>
            </a:r>
          </a:p>
          <a:p>
            <a:r>
              <a:rPr lang="fr-FR" dirty="0">
                <a:effectLst/>
                <a:latin typeface="Helvetica" pitchFamily="2" charset="0"/>
              </a:rPr>
              <a:t>3) Trame de séquence organisant les objectifs et compétences motrices, méthodologiques et sociales visées</a:t>
            </a:r>
          </a:p>
          <a:p>
            <a:r>
              <a:rPr lang="fr-FR" dirty="0">
                <a:solidFill>
                  <a:srgbClr val="FF2600"/>
                </a:solidFill>
                <a:effectLst/>
                <a:latin typeface="Helvetica" pitchFamily="2" charset="0"/>
              </a:rPr>
              <a:t>4) Vous devez rendre compte de la séquence entière : toutes les leçons et toutes les situations.</a:t>
            </a:r>
          </a:p>
          <a:p>
            <a:r>
              <a:rPr lang="fr-FR" dirty="0">
                <a:effectLst/>
                <a:latin typeface="Helvetica" pitchFamily="2" charset="0"/>
              </a:rPr>
              <a:t>5) La thématique OBSERVER POUR INTERVENIR doit apparaitre dans les bilans de chaque leçon.</a:t>
            </a:r>
          </a:p>
          <a:p>
            <a:r>
              <a:rPr lang="fr-FR" dirty="0">
                <a:effectLst/>
                <a:latin typeface="Helvetica" pitchFamily="2" charset="0"/>
              </a:rPr>
              <a:t>(Observables, relevés qualitatifs, quantitatifs, transformations observées, </a:t>
            </a:r>
            <a:r>
              <a:rPr lang="fr-FR" b="1" dirty="0">
                <a:effectLst/>
                <a:latin typeface="Helvetica" pitchFamily="2" charset="0"/>
              </a:rPr>
              <a:t>éléments théoriques d’appui </a:t>
            </a:r>
            <a:r>
              <a:rPr lang="fr-FR" dirty="0">
                <a:effectLst/>
                <a:latin typeface="Helvetica" pitchFamily="2" charset="0"/>
              </a:rPr>
              <a:t>… )</a:t>
            </a:r>
          </a:p>
          <a:p>
            <a:r>
              <a:rPr lang="fr-FR" dirty="0">
                <a:effectLst/>
                <a:latin typeface="Helvetica" pitchFamily="2" charset="0"/>
              </a:rPr>
              <a:t>6) Conclusion sur la thématique</a:t>
            </a:r>
          </a:p>
          <a:p>
            <a:r>
              <a:rPr lang="fr-FR" dirty="0">
                <a:effectLst/>
                <a:latin typeface="Helvetica" pitchFamily="2" charset="0"/>
              </a:rPr>
              <a:t>7) Bilan général de l’enseignement</a:t>
            </a:r>
          </a:p>
          <a:p>
            <a:r>
              <a:rPr lang="fr-FR" dirty="0">
                <a:effectLst/>
                <a:latin typeface="Helvetica" pitchFamily="2" charset="0"/>
              </a:rPr>
              <a:t>8) ANNEXES OBLIGATOIRES : grilles d’observation, grille d’évaluation</a:t>
            </a:r>
          </a:p>
          <a:p>
            <a:pPr marL="0" indent="0">
              <a:buNone/>
            </a:pPr>
            <a:endParaRPr lang="fr-FR" dirty="0"/>
          </a:p>
        </p:txBody>
      </p:sp>
    </p:spTree>
    <p:extLst>
      <p:ext uri="{BB962C8B-B14F-4D97-AF65-F5344CB8AC3E}">
        <p14:creationId xmlns:p14="http://schemas.microsoft.com/office/powerpoint/2010/main" val="3689798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p:txBody>
          <a:bodyPr>
            <a:normAutofit fontScale="90000"/>
          </a:bodyPr>
          <a:lstStyle/>
          <a:p>
            <a:r>
              <a:rPr lang="fr-FR" dirty="0"/>
              <a:t>2</a:t>
            </a:r>
            <a:r>
              <a:rPr lang="fr-FR" sz="3100" dirty="0"/>
              <a:t>. FONCTIONNEMENT / ORGANISATION</a:t>
            </a:r>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55982" y="836712"/>
            <a:ext cx="8220474" cy="5472608"/>
          </a:xfrm>
        </p:spPr>
        <p:txBody>
          <a:bodyPr>
            <a:normAutofit fontScale="92500" lnSpcReduction="20000"/>
          </a:bodyPr>
          <a:lstStyle/>
          <a:p>
            <a:pPr marL="0" indent="0">
              <a:buNone/>
            </a:pPr>
            <a:r>
              <a:rPr lang="fr-FR" dirty="0"/>
              <a:t>                       Chaque semaine :</a:t>
            </a:r>
          </a:p>
          <a:p>
            <a:pPr>
              <a:buFontTx/>
              <a:buChar char="-"/>
            </a:pPr>
            <a:r>
              <a:rPr lang="fr-FR" b="1" dirty="0"/>
              <a:t>1 groupe d’étudiants conçoit et anime la séance</a:t>
            </a:r>
          </a:p>
          <a:p>
            <a:pPr>
              <a:buFontTx/>
              <a:buChar char="-"/>
            </a:pPr>
            <a:r>
              <a:rPr lang="fr-FR" b="1" dirty="0"/>
              <a:t>1 groupe observe la leçon du point de vue de l’engagement des élèves dans la pratique </a:t>
            </a:r>
            <a:r>
              <a:rPr lang="fr-FR" dirty="0"/>
              <a:t>(Temps d’activité- temps moteur- temps de parole des intervenants- intensité- pertinence-réussite/échec, etc...)</a:t>
            </a:r>
          </a:p>
          <a:p>
            <a:pPr>
              <a:buFontTx/>
              <a:buChar char="-"/>
            </a:pPr>
            <a:r>
              <a:rPr lang="fr-FR" b="1" dirty="0"/>
              <a:t>1 groupe réalise des images des élèves </a:t>
            </a:r>
          </a:p>
          <a:p>
            <a:pPr marL="0" indent="0">
              <a:buNone/>
            </a:pPr>
            <a:r>
              <a:rPr lang="fr-FR" dirty="0"/>
              <a:t>activité dans les différents moments de la leçon : dégager des profils moteurs</a:t>
            </a:r>
          </a:p>
          <a:p>
            <a:pPr>
              <a:buFontTx/>
              <a:buChar char="-"/>
            </a:pPr>
            <a:r>
              <a:rPr lang="fr-FR" b="1" dirty="0"/>
              <a:t>1 groupe observe les intervenants </a:t>
            </a:r>
            <a:r>
              <a:rPr lang="fr-FR" dirty="0"/>
              <a:t>:</a:t>
            </a:r>
          </a:p>
          <a:p>
            <a:pPr marL="0" indent="0">
              <a:buNone/>
            </a:pPr>
            <a:r>
              <a:rPr lang="fr-FR" dirty="0"/>
              <a:t> dégager les différents types de consignes, les différents critères donnés aux élèves, la nature des situations proposées, les différents médias utilisés, etc...   </a:t>
            </a:r>
          </a:p>
          <a:p>
            <a:pPr>
              <a:buFontTx/>
              <a:buChar char="-"/>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724934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Image 3"/>
          <p:cNvPicPr>
            <a:picLocks noChangeAspect="1"/>
          </p:cNvPicPr>
          <p:nvPr/>
        </p:nvPicPr>
        <p:blipFill>
          <a:blip r:embed="rId2"/>
          <a:stretch/>
        </p:blipFill>
        <p:spPr bwMode="auto">
          <a:xfrm rot="16199999">
            <a:off x="4459654" y="2173654"/>
            <a:ext cx="224692" cy="9144000"/>
          </a:xfrm>
          <a:prstGeom prst="rect">
            <a:avLst/>
          </a:prstGeom>
        </p:spPr>
      </p:pic>
      <p:sp>
        <p:nvSpPr>
          <p:cNvPr id="6" name="Title 2"/>
          <p:cNvSpPr>
            <a:spLocks noGrp="1"/>
          </p:cNvSpPr>
          <p:nvPr>
            <p:ph type="title"/>
          </p:nvPr>
        </p:nvSpPr>
        <p:spPr bwMode="auto"/>
        <p:txBody>
          <a:bodyPr>
            <a:normAutofit fontScale="90000"/>
          </a:bodyPr>
          <a:lstStyle/>
          <a:p>
            <a:r>
              <a:rPr lang="fr-FR" dirty="0"/>
              <a:t>2</a:t>
            </a:r>
            <a:r>
              <a:rPr lang="fr-FR" sz="3100" dirty="0"/>
              <a:t>. FONCTIONNEMENT / ORGANISATION</a:t>
            </a:r>
          </a:p>
        </p:txBody>
      </p:sp>
      <p:sp>
        <p:nvSpPr>
          <p:cNvPr id="3" name="Espace réservé du contenu 2">
            <a:extLst>
              <a:ext uri="{FF2B5EF4-FFF2-40B4-BE49-F238E27FC236}">
                <a16:creationId xmlns:a16="http://schemas.microsoft.com/office/drawing/2014/main" id="{249E6745-5FA4-45F4-CE65-C92C28B05B08}"/>
              </a:ext>
            </a:extLst>
          </p:cNvPr>
          <p:cNvSpPr>
            <a:spLocks noGrp="1"/>
          </p:cNvSpPr>
          <p:nvPr>
            <p:ph idx="1"/>
          </p:nvPr>
        </p:nvSpPr>
        <p:spPr>
          <a:xfrm>
            <a:off x="455982" y="836712"/>
            <a:ext cx="8220474" cy="5472608"/>
          </a:xfrm>
        </p:spPr>
        <p:txBody>
          <a:bodyPr>
            <a:normAutofit/>
          </a:bodyPr>
          <a:lstStyle/>
          <a:p>
            <a:pPr marL="0" indent="0">
              <a:buNone/>
            </a:pPr>
            <a:r>
              <a:rPr lang="fr-FR" dirty="0"/>
              <a:t>                       Chaque semaine :</a:t>
            </a:r>
          </a:p>
          <a:p>
            <a:pPr>
              <a:buFontTx/>
              <a:buChar char="-"/>
            </a:pPr>
            <a:r>
              <a:rPr lang="fr-FR" b="1" dirty="0"/>
              <a:t>Chaque leçon doit être formalisée dans le cadre prévu (Cf. Outil) et déposée dans l’espace e-campus dédié au plus tard le mercredi précédant la séance</a:t>
            </a:r>
          </a:p>
          <a:p>
            <a:pPr>
              <a:buFontTx/>
              <a:buChar char="-"/>
            </a:pPr>
            <a:r>
              <a:rPr lang="fr-FR" b="1" dirty="0"/>
              <a:t>Ainsi que les thématiques d’observation</a:t>
            </a:r>
          </a:p>
          <a:p>
            <a:pPr>
              <a:buFontTx/>
              <a:buChar char="-"/>
            </a:pPr>
            <a:r>
              <a:rPr lang="fr-FR" b="1" dirty="0"/>
              <a:t>Le vendredi matin:</a:t>
            </a:r>
          </a:p>
          <a:p>
            <a:pPr lvl="1">
              <a:buFontTx/>
              <a:buChar char="-"/>
            </a:pPr>
            <a:r>
              <a:rPr lang="fr-FR" b="1" dirty="0"/>
              <a:t>RDV 9h20 devant le collège</a:t>
            </a:r>
          </a:p>
          <a:p>
            <a:pPr lvl="1">
              <a:buFontTx/>
              <a:buChar char="-"/>
            </a:pPr>
            <a:r>
              <a:rPr lang="fr-FR" b="1" dirty="0"/>
              <a:t>9h30-10h30 : En salle de musique bilan séance précédente &amp; présentation séance du jour</a:t>
            </a:r>
          </a:p>
          <a:p>
            <a:pPr lvl="1">
              <a:buFontTx/>
              <a:buChar char="-"/>
            </a:pPr>
            <a:r>
              <a:rPr lang="fr-FR" b="1" dirty="0"/>
              <a:t>10h30-12h30 : Prise en main de la classe dans la cour du collège et séance au gymnase qui jouxte le collège (5’ de déplacement- 1h30 effective)</a:t>
            </a:r>
            <a:endParaRPr lang="fr-FR" dirty="0"/>
          </a:p>
          <a:p>
            <a:pPr>
              <a:buFontTx/>
              <a:buChar char="-"/>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1067706795"/>
      </p:ext>
    </p:extLst>
  </p:cSld>
  <p:clrMapOvr>
    <a:masterClrMapping/>
  </p:clrMapOvr>
</p:sld>
</file>

<file path=ppt/theme/theme1.xml><?xml version="1.0" encoding="utf-8"?>
<a:theme xmlns:a="http://schemas.openxmlformats.org/drawingml/2006/main" name="1_UPSACLAY">
  <a:themeElements>
    <a:clrScheme name="UPSACLAY 1">
      <a:dk1>
        <a:srgbClr val="63003C"/>
      </a:dk1>
      <a:lt1>
        <a:srgbClr val="FFFFFF"/>
      </a:lt1>
      <a:dk2>
        <a:srgbClr val="303E48"/>
      </a:dk2>
      <a:lt2>
        <a:srgbClr val="BDC4BC"/>
      </a:lt2>
      <a:accent1>
        <a:srgbClr val="DA5200"/>
      </a:accent1>
      <a:accent2>
        <a:srgbClr val="006996"/>
      </a:accent2>
      <a:accent3>
        <a:srgbClr val="FFFFFF"/>
      </a:accent3>
      <a:accent4>
        <a:srgbClr val="86B700"/>
      </a:accent4>
      <a:accent5>
        <a:srgbClr val="464595"/>
      </a:accent5>
      <a:accent6>
        <a:srgbClr val="80143C"/>
      </a:accent6>
      <a:hlink>
        <a:srgbClr val="63003C"/>
      </a:hlink>
      <a:folHlink>
        <a:srgbClr val="B8ACD7"/>
      </a:folHlink>
    </a:clrScheme>
    <a:fontScheme name="Université Paris-Saclay">
      <a:majorFont>
        <a:latin typeface="Open Sans"/>
        <a:ea typeface="Arial"/>
        <a:cs typeface="Arial Unicode MS"/>
      </a:majorFont>
      <a:minorFont>
        <a:latin typeface="Open Sans"/>
        <a:ea typeface="Arial"/>
        <a:cs typeface="Arial Unicode MS"/>
      </a:minorFont>
    </a:fontScheme>
    <a:fmtScheme name="Thème 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892</TotalTime>
  <Words>1826</Words>
  <Application>Microsoft Macintosh PowerPoint</Application>
  <PresentationFormat>Affichage à l'écran (4:3)</PresentationFormat>
  <Paragraphs>326</Paragraphs>
  <Slides>20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20</vt:i4>
      </vt:variant>
    </vt:vector>
  </HeadingPairs>
  <TitlesOfParts>
    <vt:vector size="27" baseType="lpstr">
      <vt:lpstr>AGaramondPro</vt:lpstr>
      <vt:lpstr>Arial</vt:lpstr>
      <vt:lpstr>Calibri</vt:lpstr>
      <vt:lpstr>Helvetica</vt:lpstr>
      <vt:lpstr>Open Sans</vt:lpstr>
      <vt:lpstr>PTSans</vt:lpstr>
      <vt:lpstr>1_UPSACLAY</vt:lpstr>
      <vt:lpstr>   CPI – L2EM F2S PARIS SACLAY SÉQUENCE HAND BALL 6ÈME – CLG A. FOURNIER </vt:lpstr>
      <vt:lpstr>  SOMMAIRE TD DE PRÉPARATION</vt:lpstr>
      <vt:lpstr>                1-          CADRAGE DU CPI: Objectifs </vt:lpstr>
      <vt:lpstr>                1-             CADRAGE DU CPI </vt:lpstr>
      <vt:lpstr>                1-             CADRAGE DU CPI 14 Rue Alain Fournier, 91400 Orsay                 Téléphone : 01 69 31 24 00 </vt:lpstr>
      <vt:lpstr>                1-             CADRAGE DU CPI </vt:lpstr>
      <vt:lpstr>                1-             CADRAGE DU CPI </vt:lpstr>
      <vt:lpstr>2. FONCTIONNEMENT / ORGANISATION</vt:lpstr>
      <vt:lpstr>2. FONCTIONNEMENT / ORGANISATION</vt:lpstr>
      <vt:lpstr>2. FONCTIONNEMENT / ORGANISATION</vt:lpstr>
      <vt:lpstr>3.                      GROUPES</vt:lpstr>
      <vt:lpstr>3.     GROUPES Rôles et rotations</vt:lpstr>
      <vt:lpstr>  4.  RÉFLEXION SUR VOTRE RÔLE D’ENSEIGNANT </vt:lpstr>
      <vt:lpstr>  5.  PROGRAMMES EPS </vt:lpstr>
      <vt:lpstr>    6. SPÉCIFICITÉ DU HAND BALL  </vt:lpstr>
      <vt:lpstr>    7. SPÉCIFICITÉ DU HAND BALL   </vt:lpstr>
      <vt:lpstr>  8.  Retour au PROGRAMMES EPS </vt:lpstr>
      <vt:lpstr>  8.  Retour au PROGRAMMES EPS </vt:lpstr>
      <vt:lpstr>    9. Projet de séquence  </vt:lpstr>
      <vt:lpstr>    5. SPÉCIFICITÉ DU BADMINTON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ECRIT2 N°1 AGINT  Éléments de correction-</dc:title>
  <dc:creator>Bruno Borreil</dc:creator>
  <cp:lastModifiedBy>Bruno Borreil</cp:lastModifiedBy>
  <cp:revision>17</cp:revision>
  <dcterms:created xsi:type="dcterms:W3CDTF">2020-10-18T18:21:28Z</dcterms:created>
  <dcterms:modified xsi:type="dcterms:W3CDTF">2024-01-26T09:52:41Z</dcterms:modified>
</cp:coreProperties>
</file>