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682" r:id="rId5"/>
  </p:sldMasterIdLst>
  <p:notesMasterIdLst>
    <p:notesMasterId r:id="rId26"/>
  </p:notesMasterIdLst>
  <p:sldIdLst>
    <p:sldId id="276" r:id="rId6"/>
    <p:sldId id="341" r:id="rId7"/>
    <p:sldId id="361" r:id="rId8"/>
    <p:sldId id="340" r:id="rId9"/>
    <p:sldId id="349" r:id="rId10"/>
    <p:sldId id="352" r:id="rId11"/>
    <p:sldId id="355" r:id="rId12"/>
    <p:sldId id="354" r:id="rId13"/>
    <p:sldId id="353" r:id="rId14"/>
    <p:sldId id="356" r:id="rId15"/>
    <p:sldId id="357" r:id="rId16"/>
    <p:sldId id="350" r:id="rId17"/>
    <p:sldId id="358" r:id="rId18"/>
    <p:sldId id="359" r:id="rId19"/>
    <p:sldId id="351" r:id="rId20"/>
    <p:sldId id="360" r:id="rId21"/>
    <p:sldId id="362" r:id="rId22"/>
    <p:sldId id="364" r:id="rId23"/>
    <p:sldId id="363" r:id="rId24"/>
    <p:sldId id="365" r:id="rId25"/>
  </p:sldIdLst>
  <p:sldSz cx="9144000" cy="6858000" type="screen4x3"/>
  <p:notesSz cx="7102475" cy="102330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ëlle Giraudier" initials="GG" lastIdx="1" clrIdx="0">
    <p:extLst>
      <p:ext uri="{19B8F6BF-5375-455C-9EA6-DF929625EA0E}">
        <p15:presenceInfo xmlns:p15="http://schemas.microsoft.com/office/powerpoint/2012/main" userId="S-1-5-21-747297464-3559334963-3189168801-786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003C"/>
    <a:srgbClr val="8E00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3" autoAdjust="0"/>
    <p:restoredTop sz="94666"/>
  </p:normalViewPr>
  <p:slideViewPr>
    <p:cSldViewPr>
      <p:cViewPr varScale="1">
        <p:scale>
          <a:sx n="102" d="100"/>
          <a:sy n="102" d="100"/>
        </p:scale>
        <p:origin x="1616" y="1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B9E1206F-979C-479E-A84C-AA4FB3F1F271}" type="datetimeFigureOut">
              <a:rPr lang="en-US" smtClean="0"/>
              <a:t>12/4/24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57" tIns="49528" rIns="99057" bIns="49528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10248" y="4860687"/>
            <a:ext cx="5681980" cy="4604861"/>
          </a:xfrm>
          <a:prstGeom prst="rect">
            <a:avLst/>
          </a:prstGeom>
        </p:spPr>
        <p:txBody>
          <a:bodyPr vert="horz" lIns="99057" tIns="49528" rIns="99057" bIns="49528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092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07BFF533-1FCE-4149-877E-0B3191175E8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170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FF533-1FCE-4149-877E-0B3191175E8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359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FF533-1FCE-4149-877E-0B3191175E8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338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FF533-1FCE-4149-877E-0B3191175E8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43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FF533-1FCE-4149-877E-0B3191175E8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7918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FF533-1FCE-4149-877E-0B3191175E8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6931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FF533-1FCE-4149-877E-0B3191175E8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634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FF533-1FCE-4149-877E-0B3191175E8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5467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FF533-1FCE-4149-877E-0B3191175E8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271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FF533-1FCE-4149-877E-0B3191175E8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0249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FF533-1FCE-4149-877E-0B3191175E8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316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FF533-1FCE-4149-877E-0B3191175E8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327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FF533-1FCE-4149-877E-0B3191175E8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553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FF533-1FCE-4149-877E-0B3191175E8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9265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FF533-1FCE-4149-877E-0B3191175E8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10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FF533-1FCE-4149-877E-0B3191175E8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353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FF533-1FCE-4149-877E-0B3191175E8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6089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FF533-1FCE-4149-877E-0B3191175E8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1597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FF533-1FCE-4149-877E-0B3191175E8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7665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FF533-1FCE-4149-877E-0B3191175E8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87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6300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 sz="135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2128" y="2165229"/>
            <a:ext cx="4787999" cy="3252160"/>
          </a:xfrm>
        </p:spPr>
        <p:txBody>
          <a:bodyPr anchor="b">
            <a:normAutofit/>
          </a:bodyPr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2128" y="5529528"/>
            <a:ext cx="4787999" cy="746185"/>
          </a:xfrm>
        </p:spPr>
        <p:txBody>
          <a:bodyPr anchor="b"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27" y="188640"/>
            <a:ext cx="4788000" cy="1619672"/>
          </a:xfrm>
          <a:prstGeom prst="rect">
            <a:avLst/>
          </a:prstGeom>
        </p:spPr>
      </p:pic>
      <p:pic>
        <p:nvPicPr>
          <p:cNvPr id="11" name="Picture 1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160" y="4412315"/>
            <a:ext cx="2088000" cy="2454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512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-ple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6">
            <a:extLst>
              <a:ext uri="{FF2B5EF4-FFF2-40B4-BE49-F238E27FC236}">
                <a16:creationId xmlns:a16="http://schemas.microsoft.com/office/drawing/2014/main" id="{3F7AF8FE-BF12-AE41-8CFA-DE8FD1D5D2C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459654" y="2173654"/>
            <a:ext cx="224692" cy="9144000"/>
          </a:xfrm>
          <a:prstGeom prst="rect">
            <a:avLst/>
          </a:prstGeom>
        </p:spPr>
      </p:pic>
      <p:pic>
        <p:nvPicPr>
          <p:cNvPr id="4" name="Image 7">
            <a:extLst>
              <a:ext uri="{FF2B5EF4-FFF2-40B4-BE49-F238E27FC236}">
                <a16:creationId xmlns:a16="http://schemas.microsoft.com/office/drawing/2014/main" id="{85248A40-54A1-BF4F-9ABE-485D735883F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832" y="6141906"/>
            <a:ext cx="1279285" cy="453080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51E25D8-6A00-F044-8E2A-6518EFC40F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02311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843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+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2883" y="365126"/>
            <a:ext cx="3614467" cy="1325563"/>
          </a:xfrm>
        </p:spPr>
        <p:txBody>
          <a:bodyPr anchor="b">
            <a:normAutofit/>
          </a:bodyPr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82883" y="1825625"/>
            <a:ext cx="3614468" cy="409809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60B01FE-025F-8749-84F2-207CBD08AC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059363" cy="6632575"/>
          </a:xfrm>
        </p:spPr>
        <p:txBody>
          <a:bodyPr/>
          <a:lstStyle/>
          <a:p>
            <a:endParaRPr lang="en-US"/>
          </a:p>
        </p:txBody>
      </p:sp>
      <p:pic>
        <p:nvPicPr>
          <p:cNvPr id="9" name="Image 6">
            <a:extLst>
              <a:ext uri="{FF2B5EF4-FFF2-40B4-BE49-F238E27FC236}">
                <a16:creationId xmlns:a16="http://schemas.microsoft.com/office/drawing/2014/main" id="{CE14387A-F4E1-1347-8FF0-507E94272C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459654" y="2173654"/>
            <a:ext cx="224692" cy="9144000"/>
          </a:xfrm>
          <a:prstGeom prst="rect">
            <a:avLst/>
          </a:prstGeom>
        </p:spPr>
      </p:pic>
      <p:pic>
        <p:nvPicPr>
          <p:cNvPr id="10" name="Image 7">
            <a:extLst>
              <a:ext uri="{FF2B5EF4-FFF2-40B4-BE49-F238E27FC236}">
                <a16:creationId xmlns:a16="http://schemas.microsoft.com/office/drawing/2014/main" id="{9523FA44-68E4-194B-9F46-38FD29212B5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832" y="6141906"/>
            <a:ext cx="1279285" cy="4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790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632848" cy="562074"/>
          </a:xfrm>
          <a:noFill/>
        </p:spPr>
        <p:txBody>
          <a:bodyPr>
            <a:normAutofit/>
          </a:bodyPr>
          <a:lstStyle>
            <a:lvl1pPr>
              <a:defRPr lang="fr-FR" sz="3400" dirty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Espace réservé du contenu 2"/>
          <p:cNvSpPr>
            <a:spLocks noGrp="1"/>
          </p:cNvSpPr>
          <p:nvPr>
            <p:ph idx="1"/>
          </p:nvPr>
        </p:nvSpPr>
        <p:spPr>
          <a:xfrm>
            <a:off x="467544" y="1556793"/>
            <a:ext cx="7632849" cy="4366930"/>
          </a:xfrm>
          <a:solidFill>
            <a:schemeClr val="accent3"/>
          </a:solidFill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 marL="1143000" indent="-228600">
              <a:buFont typeface="Arial" panose="020B0604020202020204" pitchFamily="34" charset="0"/>
              <a:buChar char="•"/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7292837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+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632848" cy="562074"/>
          </a:xfrm>
          <a:noFill/>
        </p:spPr>
        <p:txBody>
          <a:bodyPr>
            <a:normAutofit/>
          </a:bodyPr>
          <a:lstStyle>
            <a:lvl1pPr>
              <a:defRPr lang="fr-FR" sz="3400" dirty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Espace réservé du contenu 2"/>
          <p:cNvSpPr>
            <a:spLocks noGrp="1"/>
          </p:cNvSpPr>
          <p:nvPr>
            <p:ph idx="1"/>
          </p:nvPr>
        </p:nvSpPr>
        <p:spPr>
          <a:xfrm>
            <a:off x="467545" y="1556793"/>
            <a:ext cx="4104456" cy="4406462"/>
          </a:xfrm>
          <a:solidFill>
            <a:schemeClr val="accent3"/>
          </a:solidFill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 marL="1143000" indent="-228600">
              <a:buFont typeface="Arial" panose="020B0604020202020204" pitchFamily="34" charset="0"/>
              <a:buChar char="•"/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BFDE980C-7B70-AF40-9C52-BF3DA44CAF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40358" y="1563081"/>
            <a:ext cx="3836098" cy="440039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568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2883" y="365126"/>
            <a:ext cx="3614467" cy="1325563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82883" y="1825625"/>
            <a:ext cx="3614468" cy="435133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1500" y="6202841"/>
            <a:ext cx="1440000" cy="487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985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82883" y="365126"/>
            <a:ext cx="3631721" cy="5837715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5305246" cy="6858000"/>
          </a:xfrm>
          <a:prstGeom prst="rect">
            <a:avLst/>
          </a:prstGeom>
          <a:solidFill>
            <a:srgbClr val="6300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>
              <a:solidFill>
                <a:srgbClr val="FFFFFF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1500" y="6202841"/>
            <a:ext cx="1440000" cy="487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738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 userDrawn="1"/>
        </p:nvSpPr>
        <p:spPr>
          <a:xfrm>
            <a:off x="467544" y="274638"/>
            <a:ext cx="7632848" cy="562074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63003C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2800" b="0" dirty="0">
              <a:solidFill>
                <a:srgbClr val="8B968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901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 contenu numé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0"/>
            <a:ext cx="9144000" cy="1268760"/>
          </a:xfrm>
          <a:prstGeom prst="rect">
            <a:avLst/>
          </a:prstGeom>
          <a:solidFill>
            <a:srgbClr val="630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pic>
        <p:nvPicPr>
          <p:cNvPr id="21" name="Picture 1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5734" y="188760"/>
            <a:ext cx="918806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632848" cy="562074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7544" y="6356350"/>
            <a:ext cx="1080120" cy="365125"/>
          </a:xfrm>
          <a:prstGeom prst="rect">
            <a:avLst/>
          </a:prstGeom>
        </p:spPr>
        <p:txBody>
          <a:bodyPr/>
          <a:lstStyle>
            <a:lvl1pPr>
              <a:defRPr lang="fr-FR" sz="1000" smtClean="0">
                <a:solidFill>
                  <a:schemeClr val="tx1"/>
                </a:solidFill>
              </a:defRPr>
            </a:lvl1pPr>
          </a:lstStyle>
          <a:p>
            <a:fld id="{641C90A5-C474-45C2-8719-E69FDD0C6A55}" type="slidenum">
              <a:rPr>
                <a:solidFill>
                  <a:srgbClr val="63003C"/>
                </a:solidFill>
              </a:rPr>
              <a:pPr/>
              <a:t>‹N°›</a:t>
            </a:fld>
            <a:endParaRPr dirty="0">
              <a:solidFill>
                <a:srgbClr val="63003C"/>
              </a:solidFill>
            </a:endParaRPr>
          </a:p>
        </p:txBody>
      </p:sp>
      <p:sp>
        <p:nvSpPr>
          <p:cNvPr id="14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467544" y="1556792"/>
            <a:ext cx="7632848" cy="4641124"/>
          </a:xfrm>
        </p:spPr>
        <p:txBody>
          <a:bodyPr/>
          <a:lstStyle>
            <a:lvl1pPr marL="504000" indent="-504000">
              <a:spcBef>
                <a:spcPts val="1400"/>
              </a:spcBef>
              <a:spcAft>
                <a:spcPts val="0"/>
              </a:spcAft>
              <a:buClr>
                <a:srgbClr val="63003C"/>
              </a:buClr>
              <a:buSzPct val="150000"/>
              <a:buFont typeface="+mj-lt"/>
              <a:buAutoNum type="arabicPeriod"/>
              <a:defRPr/>
            </a:lvl1pPr>
            <a:lvl2pPr marL="504000">
              <a:buClr>
                <a:srgbClr val="63003C"/>
              </a:buClr>
              <a:defRPr/>
            </a:lvl2pPr>
            <a:lvl3pPr marL="504000">
              <a:buClr>
                <a:srgbClr val="63003C"/>
              </a:buClr>
              <a:defRPr/>
            </a:lvl3pPr>
            <a:lvl4pPr marL="684000">
              <a:buClr>
                <a:srgbClr val="63003C"/>
              </a:buClr>
              <a:defRPr/>
            </a:lvl4pPr>
            <a:lvl5pPr marL="684000" indent="0">
              <a:buClr>
                <a:srgbClr val="63003C"/>
              </a:buClr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516" y="6243046"/>
            <a:ext cx="1260000" cy="557742"/>
          </a:xfrm>
          <a:prstGeom prst="rect">
            <a:avLst/>
          </a:prstGeom>
        </p:spPr>
      </p:pic>
      <p:pic>
        <p:nvPicPr>
          <p:cNvPr id="19" name="Picture 1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5734" y="1700808"/>
            <a:ext cx="918806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7993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PSacl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6300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 sz="135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2128" y="2165229"/>
            <a:ext cx="8305342" cy="3252160"/>
          </a:xfrm>
        </p:spPr>
        <p:txBody>
          <a:bodyPr anchor="b">
            <a:norm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D5528D86-D103-DD4C-9FC4-7D5D789A7C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8"/>
            <a:ext cx="2801467" cy="1259086"/>
          </a:xfrm>
          <a:prstGeom prst="rect">
            <a:avLst/>
          </a:prstGeom>
        </p:spPr>
      </p:pic>
      <p:pic>
        <p:nvPicPr>
          <p:cNvPr id="6" name="Image 4">
            <a:extLst>
              <a:ext uri="{FF2B5EF4-FFF2-40B4-BE49-F238E27FC236}">
                <a16:creationId xmlns:a16="http://schemas.microsoft.com/office/drawing/2014/main" id="{4644E84E-EF66-2B41-A976-69EF3658DAD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459654" y="2173654"/>
            <a:ext cx="224692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593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-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2128" y="2165229"/>
            <a:ext cx="8305342" cy="3252160"/>
          </a:xfrm>
        </p:spPr>
        <p:txBody>
          <a:bodyPr anchor="b">
            <a:normAutofit/>
          </a:bodyPr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2128" y="5529528"/>
            <a:ext cx="4787999" cy="746185"/>
          </a:xfrm>
        </p:spPr>
        <p:txBody>
          <a:bodyPr anchor="b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  <p:pic>
        <p:nvPicPr>
          <p:cNvPr id="8" name="Picture 7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B7B52807-DA9F-0143-86B1-7DB821DCCF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08986"/>
            <a:ext cx="5060133" cy="2274215"/>
          </a:xfrm>
          <a:prstGeom prst="rect">
            <a:avLst/>
          </a:prstGeom>
        </p:spPr>
      </p:pic>
      <p:pic>
        <p:nvPicPr>
          <p:cNvPr id="9" name="Image 6">
            <a:extLst>
              <a:ext uri="{FF2B5EF4-FFF2-40B4-BE49-F238E27FC236}">
                <a16:creationId xmlns:a16="http://schemas.microsoft.com/office/drawing/2014/main" id="{3F7AF8FE-BF12-AE41-8CFA-DE8FD1D5D2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459654" y="2173654"/>
            <a:ext cx="224692" cy="9144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8C93E39-FEFE-534E-B4C9-ED4AA686B2EE}"/>
              </a:ext>
            </a:extLst>
          </p:cNvPr>
          <p:cNvSpPr/>
          <p:nvPr userDrawn="1"/>
        </p:nvSpPr>
        <p:spPr>
          <a:xfrm>
            <a:off x="7663070" y="6092687"/>
            <a:ext cx="1411356" cy="5406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063F834F-0AE4-C344-ACBB-2D0A36E6544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449162" y="6237312"/>
            <a:ext cx="395127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it-IT" altLang="fr-FR" sz="1400" dirty="0">
                <a:solidFill>
                  <a:schemeClr val="bg1"/>
                </a:solidFill>
                <a:latin typeface="+mj-lt"/>
              </a:rPr>
              <a:t>M2 – VHMA – UE 12.1 </a:t>
            </a:r>
            <a:r>
              <a:rPr lang="it-IT" altLang="fr-FR" sz="1400" dirty="0" err="1">
                <a:solidFill>
                  <a:schemeClr val="bg1"/>
                </a:solidFill>
                <a:latin typeface="+mj-lt"/>
              </a:rPr>
              <a:t>Neurosciences</a:t>
            </a:r>
            <a:r>
              <a:rPr lang="it-IT" altLang="fr-FR" sz="1400" dirty="0">
                <a:solidFill>
                  <a:schemeClr val="bg1"/>
                </a:solidFill>
                <a:latin typeface="+mj-lt"/>
              </a:rPr>
              <a:t> et Adaptation</a:t>
            </a:r>
            <a:endParaRPr lang="fr-FR" altLang="fr-FR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96124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2128" y="1360159"/>
            <a:ext cx="8305342" cy="3252160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9" name="Image 6">
            <a:extLst>
              <a:ext uri="{FF2B5EF4-FFF2-40B4-BE49-F238E27FC236}">
                <a16:creationId xmlns:a16="http://schemas.microsoft.com/office/drawing/2014/main" id="{3F7AF8FE-BF12-AE41-8CFA-DE8FD1D5D2C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459654" y="2173654"/>
            <a:ext cx="224692" cy="9144000"/>
          </a:xfrm>
          <a:prstGeom prst="rect">
            <a:avLst/>
          </a:prstGeom>
        </p:spPr>
      </p:pic>
      <p:pic>
        <p:nvPicPr>
          <p:cNvPr id="6" name="Image 7">
            <a:extLst>
              <a:ext uri="{FF2B5EF4-FFF2-40B4-BE49-F238E27FC236}">
                <a16:creationId xmlns:a16="http://schemas.microsoft.com/office/drawing/2014/main" id="{BBA528A6-1823-4A4A-A83E-FDC5D9C681C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832" y="6141906"/>
            <a:ext cx="1279285" cy="4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233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67738" y="1360159"/>
            <a:ext cx="3309731" cy="3252160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9" name="Image 6">
            <a:extLst>
              <a:ext uri="{FF2B5EF4-FFF2-40B4-BE49-F238E27FC236}">
                <a16:creationId xmlns:a16="http://schemas.microsoft.com/office/drawing/2014/main" id="{3F7AF8FE-BF12-AE41-8CFA-DE8FD1D5D2C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459654" y="2173654"/>
            <a:ext cx="224692" cy="9144000"/>
          </a:xfrm>
          <a:prstGeom prst="rect">
            <a:avLst/>
          </a:prstGeom>
        </p:spPr>
      </p:pic>
      <p:pic>
        <p:nvPicPr>
          <p:cNvPr id="4" name="Image 7">
            <a:extLst>
              <a:ext uri="{FF2B5EF4-FFF2-40B4-BE49-F238E27FC236}">
                <a16:creationId xmlns:a16="http://schemas.microsoft.com/office/drawing/2014/main" id="{85248A40-54A1-BF4F-9ABE-485D735883F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832" y="6141906"/>
            <a:ext cx="1279285" cy="453080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51E25D8-6A00-F044-8E2A-6518EFC40F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059363" cy="66325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218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image" Target="../media/image7.png"/><Relationship Id="rId5" Type="http://schemas.openxmlformats.org/officeDocument/2006/relationships/slideLayout" Target="../slideLayouts/slideLayout10.xml"/><Relationship Id="rId10" Type="http://schemas.openxmlformats.org/officeDocument/2006/relationships/image" Target="../media/image6.jpeg"/><Relationship Id="rId4" Type="http://schemas.openxmlformats.org/officeDocument/2006/relationships/slideLayout" Target="../slideLayouts/slideLayout9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46173-2B5A-4462-9100-69D7613B339B}" type="datetimeFigureOut">
              <a:rPr lang="fr-FR" smtClean="0">
                <a:solidFill>
                  <a:srgbClr val="63003C">
                    <a:tint val="75000"/>
                  </a:srgbClr>
                </a:solidFill>
              </a:rPr>
              <a:pPr/>
              <a:t>04/12/2024</a:t>
            </a:fld>
            <a:endParaRPr lang="fr-FR">
              <a:solidFill>
                <a:srgbClr val="63003C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srgbClr val="63003C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0FBA5-3649-4193-81EC-FC1C61F9B58C}" type="slidenum">
              <a:rPr lang="fr-FR" smtClean="0">
                <a:solidFill>
                  <a:srgbClr val="63003C">
                    <a:tint val="75000"/>
                  </a:srgbClr>
                </a:solidFill>
              </a:rPr>
              <a:pPr/>
              <a:t>‹N°›</a:t>
            </a:fld>
            <a:endParaRPr lang="fr-FR">
              <a:solidFill>
                <a:srgbClr val="63003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1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129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8034" y="6321449"/>
            <a:ext cx="12792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7837" y="6306258"/>
            <a:ext cx="39582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algn="l"/>
            <a:r>
              <a:rPr lang="fr-FR" dirty="0"/>
              <a:t>Titre de la présentation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30625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algn="l"/>
            <a:fld id="{A0B0FBA5-3649-4193-81EC-FC1C61F9B58C}" type="slidenum">
              <a:rPr lang="fr-FR" smtClean="0"/>
              <a:pPr algn="l"/>
              <a:t>‹N°›</a:t>
            </a:fld>
            <a:endParaRPr lang="fr-FR" dirty="0"/>
          </a:p>
        </p:txBody>
      </p:sp>
      <p:pic>
        <p:nvPicPr>
          <p:cNvPr id="9" name="Image 6">
            <a:extLst>
              <a:ext uri="{FF2B5EF4-FFF2-40B4-BE49-F238E27FC236}">
                <a16:creationId xmlns:a16="http://schemas.microsoft.com/office/drawing/2014/main" id="{8508DA88-D542-4B4A-8988-A2E7D72ED18A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459654" y="2173654"/>
            <a:ext cx="224692" cy="9144000"/>
          </a:xfrm>
          <a:prstGeom prst="rect">
            <a:avLst/>
          </a:prstGeom>
        </p:spPr>
      </p:pic>
      <p:pic>
        <p:nvPicPr>
          <p:cNvPr id="10" name="Image 7">
            <a:extLst>
              <a:ext uri="{FF2B5EF4-FFF2-40B4-BE49-F238E27FC236}">
                <a16:creationId xmlns:a16="http://schemas.microsoft.com/office/drawing/2014/main" id="{47493A00-037F-F243-A4D2-7BA52BE7859E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832" y="6141906"/>
            <a:ext cx="1279285" cy="45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532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107504" y="2996952"/>
            <a:ext cx="8871872" cy="1224136"/>
          </a:xfrm>
        </p:spPr>
        <p:txBody>
          <a:bodyPr>
            <a:normAutofit fontScale="90000"/>
          </a:bodyPr>
          <a:lstStyle/>
          <a:p>
            <a:r>
              <a:rPr lang="fr-FR" sz="4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Forum des métiers</a:t>
            </a:r>
            <a:b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Jeudi 9 janvier 2025</a:t>
            </a:r>
            <a:endParaRPr lang="en-US" sz="31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pPr>
              <a:defRPr/>
            </a:pPr>
            <a:fld id="{6FBCC932-82EA-4C3C-BF36-7817D979FC67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i="1" dirty="0"/>
              <a:t>11 septembre 2024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695355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3568" y="1556792"/>
            <a:ext cx="8268052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200" dirty="0">
                <a:solidFill>
                  <a:srgbClr val="63003C"/>
                </a:solidFill>
              </a:rPr>
              <a:t>Education et Motricité 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b="1" dirty="0" err="1">
                <a:solidFill>
                  <a:srgbClr val="63003C"/>
                </a:solidFill>
              </a:rPr>
              <a:t>Eric</a:t>
            </a:r>
            <a:r>
              <a:rPr lang="fr-FR" b="1" dirty="0">
                <a:solidFill>
                  <a:srgbClr val="63003C"/>
                </a:solidFill>
              </a:rPr>
              <a:t> </a:t>
            </a:r>
            <a:r>
              <a:rPr lang="fr-FR" b="1" dirty="0" err="1">
                <a:solidFill>
                  <a:srgbClr val="63003C"/>
                </a:solidFill>
              </a:rPr>
              <a:t>Mithout</a:t>
            </a:r>
            <a:r>
              <a:rPr lang="fr-FR" b="1" dirty="0">
                <a:solidFill>
                  <a:srgbClr val="63003C"/>
                </a:solidFill>
              </a:rPr>
              <a:t>, </a:t>
            </a:r>
            <a:r>
              <a:rPr lang="fr-FR" dirty="0">
                <a:solidFill>
                  <a:srgbClr val="63003C"/>
                </a:solidFill>
              </a:rPr>
              <a:t>Inspecteur de l’éducation nationale, chargé de circonscription du premier degré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dirty="0" err="1">
                <a:solidFill>
                  <a:srgbClr val="63003C"/>
                </a:solidFill>
              </a:rPr>
              <a:t>Alumnis</a:t>
            </a:r>
            <a:r>
              <a:rPr lang="fr-FR" dirty="0">
                <a:solidFill>
                  <a:srgbClr val="63003C"/>
                </a:solidFill>
              </a:rPr>
              <a:t> : Léa Bert et Carla Matera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endParaRPr lang="fr-FR" dirty="0">
              <a:solidFill>
                <a:srgbClr val="63003C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dirty="0">
                <a:solidFill>
                  <a:srgbClr val="63003C"/>
                </a:solidFill>
              </a:rPr>
              <a:t>Stand étudiant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267744" y="332656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Salle 126</a:t>
            </a:r>
          </a:p>
        </p:txBody>
      </p:sp>
    </p:spTree>
    <p:extLst>
      <p:ext uri="{BB962C8B-B14F-4D97-AF65-F5344CB8AC3E}">
        <p14:creationId xmlns:p14="http://schemas.microsoft.com/office/powerpoint/2010/main" val="2577506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3568" y="1556792"/>
            <a:ext cx="8268052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200" dirty="0">
                <a:solidFill>
                  <a:srgbClr val="63003C"/>
                </a:solidFill>
              </a:rPr>
              <a:t>Licence double diplôme Sciences pour l’Ingénieur :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b="1" dirty="0" err="1">
                <a:solidFill>
                  <a:srgbClr val="63003C"/>
                </a:solidFill>
              </a:rPr>
              <a:t>Phyling</a:t>
            </a:r>
            <a:r>
              <a:rPr lang="fr-FR" b="1" dirty="0">
                <a:solidFill>
                  <a:srgbClr val="63003C"/>
                </a:solidFill>
              </a:rPr>
              <a:t> </a:t>
            </a:r>
            <a:r>
              <a:rPr lang="fr-FR" dirty="0">
                <a:solidFill>
                  <a:srgbClr val="63003C"/>
                </a:solidFill>
              </a:rPr>
              <a:t>(Alexandre </a:t>
            </a:r>
            <a:r>
              <a:rPr lang="fr-FR" dirty="0" err="1">
                <a:solidFill>
                  <a:srgbClr val="63003C"/>
                </a:solidFill>
              </a:rPr>
              <a:t>Karamanoukian</a:t>
            </a:r>
            <a:r>
              <a:rPr lang="fr-FR" dirty="0">
                <a:solidFill>
                  <a:srgbClr val="63003C"/>
                </a:solidFill>
              </a:rPr>
              <a:t>, directeur de la recherche et Thomas Chevallier, responsable cinématique)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b="1" dirty="0">
                <a:solidFill>
                  <a:srgbClr val="63003C"/>
                </a:solidFill>
              </a:rPr>
              <a:t>Vert Marine </a:t>
            </a:r>
            <a:r>
              <a:rPr lang="fr-FR" dirty="0">
                <a:solidFill>
                  <a:srgbClr val="63003C"/>
                </a:solidFill>
              </a:rPr>
              <a:t>(Solenne Tocqueville, manager du développement RH, Vincent </a:t>
            </a:r>
            <a:r>
              <a:rPr lang="fr-FR" dirty="0" err="1">
                <a:solidFill>
                  <a:srgbClr val="63003C"/>
                </a:solidFill>
              </a:rPr>
              <a:t>Cocq</a:t>
            </a:r>
            <a:r>
              <a:rPr lang="fr-FR" dirty="0">
                <a:solidFill>
                  <a:srgbClr val="63003C"/>
                </a:solidFill>
              </a:rPr>
              <a:t>, coordinateur des opérations pédagogiques et Lori </a:t>
            </a:r>
            <a:r>
              <a:rPr lang="fr-FR" dirty="0" err="1">
                <a:solidFill>
                  <a:srgbClr val="63003C"/>
                </a:solidFill>
              </a:rPr>
              <a:t>Masset</a:t>
            </a:r>
            <a:r>
              <a:rPr lang="fr-FR" dirty="0">
                <a:solidFill>
                  <a:srgbClr val="63003C"/>
                </a:solidFill>
              </a:rPr>
              <a:t>, chargée de missions RH)</a:t>
            </a:r>
          </a:p>
          <a:p>
            <a:pPr lvl="1" algn="just"/>
            <a:endParaRPr lang="fr-FR" dirty="0">
              <a:solidFill>
                <a:srgbClr val="63003C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dirty="0">
                <a:solidFill>
                  <a:srgbClr val="63003C"/>
                </a:solidFill>
              </a:rPr>
              <a:t>Stand étudiant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267744" y="332656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Salle 130</a:t>
            </a:r>
          </a:p>
        </p:txBody>
      </p:sp>
    </p:spTree>
    <p:extLst>
      <p:ext uri="{BB962C8B-B14F-4D97-AF65-F5344CB8AC3E}">
        <p14:creationId xmlns:p14="http://schemas.microsoft.com/office/powerpoint/2010/main" val="55411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3568" y="1484784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63003C"/>
                </a:solidFill>
              </a:rPr>
              <a:t>Horaires des tables rondes : 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63003C"/>
                </a:solidFill>
              </a:rPr>
              <a:t>Matin : 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63003C"/>
                </a:solidFill>
              </a:rPr>
              <a:t>9h35 à 10h20 – Sport et ingénierie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63003C"/>
                </a:solidFill>
              </a:rPr>
              <a:t>10h30 à 11h15 – APA-S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63003C"/>
                </a:solidFill>
              </a:rPr>
              <a:t>11h25 à 12h10 - MS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63003C"/>
                </a:solidFill>
              </a:rPr>
              <a:t>Après-midi : 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63003C"/>
                </a:solidFill>
              </a:rPr>
              <a:t>14h15 à 15h – Métiers de l’Education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63003C"/>
                </a:solidFill>
              </a:rPr>
              <a:t>15h15 à 16h00 – ES / Métiers de la Forme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67544" y="332656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Horaires des tables rondes</a:t>
            </a:r>
          </a:p>
        </p:txBody>
      </p:sp>
    </p:spTree>
    <p:extLst>
      <p:ext uri="{BB962C8B-B14F-4D97-AF65-F5344CB8AC3E}">
        <p14:creationId xmlns:p14="http://schemas.microsoft.com/office/powerpoint/2010/main" val="655878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3568" y="1484784"/>
            <a:ext cx="8280920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63003C"/>
                </a:solidFill>
              </a:rPr>
              <a:t>Horaires des tables rondes : 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63003C"/>
                </a:solidFill>
              </a:rPr>
              <a:t>Matin : 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63003C"/>
                </a:solidFill>
              </a:rPr>
              <a:t>9h35 à 10h20 – Sport et ingénierie : </a:t>
            </a:r>
            <a:r>
              <a:rPr lang="fr-FR" dirty="0" err="1">
                <a:solidFill>
                  <a:srgbClr val="63003C"/>
                </a:solidFill>
              </a:rPr>
              <a:t>Phyling</a:t>
            </a:r>
            <a:r>
              <a:rPr lang="fr-FR" dirty="0">
                <a:solidFill>
                  <a:srgbClr val="63003C"/>
                </a:solidFill>
              </a:rPr>
              <a:t> et </a:t>
            </a:r>
            <a:r>
              <a:rPr lang="fr-FR" dirty="0" err="1">
                <a:solidFill>
                  <a:srgbClr val="63003C"/>
                </a:solidFill>
              </a:rPr>
              <a:t>Kunto</a:t>
            </a:r>
            <a:endParaRPr lang="fr-FR" dirty="0">
              <a:solidFill>
                <a:srgbClr val="63003C"/>
              </a:solidFill>
            </a:endParaRP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63003C"/>
                </a:solidFill>
              </a:rPr>
              <a:t>10h30 à 11h15 – APA-S : </a:t>
            </a:r>
            <a:r>
              <a:rPr lang="fr-FR" dirty="0">
                <a:solidFill>
                  <a:srgbClr val="63003C"/>
                </a:solidFill>
              </a:rPr>
              <a:t>Association </a:t>
            </a:r>
            <a:r>
              <a:rPr lang="fr-FR" dirty="0" err="1">
                <a:solidFill>
                  <a:srgbClr val="63003C"/>
                </a:solidFill>
              </a:rPr>
              <a:t>Viacti</a:t>
            </a:r>
            <a:r>
              <a:rPr lang="fr-FR" dirty="0">
                <a:solidFill>
                  <a:srgbClr val="63003C"/>
                </a:solidFill>
              </a:rPr>
              <a:t>, Conseil Départemental de l’Essonne, GHT Psy Sud Paris et GH Paul Rigaud, </a:t>
            </a:r>
            <a:r>
              <a:rPr lang="fr-FR" dirty="0" err="1">
                <a:solidFill>
                  <a:srgbClr val="63003C"/>
                </a:solidFill>
              </a:rPr>
              <a:t>Kunto</a:t>
            </a:r>
            <a:r>
              <a:rPr lang="fr-FR" dirty="0">
                <a:solidFill>
                  <a:srgbClr val="63003C"/>
                </a:solidFill>
              </a:rPr>
              <a:t>, CDH 91 (Emilie Gallet et Amandine Hebert), UNSS Versailles (Vincent Charrier et Anne Riquet) - Comité de Tennis de l’Essonne à confirmer)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63003C"/>
                </a:solidFill>
              </a:rPr>
              <a:t>11h25 à 12h10 – MS : </a:t>
            </a:r>
            <a:r>
              <a:rPr lang="fr-FR" dirty="0">
                <a:solidFill>
                  <a:srgbClr val="63003C"/>
                </a:solidFill>
              </a:rPr>
              <a:t>Lines, KCO </a:t>
            </a:r>
            <a:r>
              <a:rPr lang="fr-FR" dirty="0" err="1">
                <a:solidFill>
                  <a:srgbClr val="63003C"/>
                </a:solidFill>
              </a:rPr>
              <a:t>event</a:t>
            </a:r>
            <a:r>
              <a:rPr lang="fr-FR" dirty="0">
                <a:solidFill>
                  <a:srgbClr val="63003C"/>
                </a:solidFill>
              </a:rPr>
              <a:t> et UNSS </a:t>
            </a:r>
            <a:r>
              <a:rPr lang="fr-FR" dirty="0" err="1">
                <a:solidFill>
                  <a:srgbClr val="63003C"/>
                </a:solidFill>
              </a:rPr>
              <a:t>versailles</a:t>
            </a:r>
            <a:r>
              <a:rPr lang="fr-FR" dirty="0">
                <a:solidFill>
                  <a:srgbClr val="63003C"/>
                </a:solidFill>
              </a:rPr>
              <a:t> (Christophe </a:t>
            </a:r>
            <a:r>
              <a:rPr lang="fr-FR" dirty="0" err="1">
                <a:solidFill>
                  <a:srgbClr val="63003C"/>
                </a:solidFill>
              </a:rPr>
              <a:t>Pouzet</a:t>
            </a:r>
            <a:r>
              <a:rPr lang="fr-FR" dirty="0">
                <a:solidFill>
                  <a:srgbClr val="63003C"/>
                </a:solidFill>
              </a:rPr>
              <a:t>)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67544" y="332656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Participants aux tables rondes</a:t>
            </a:r>
          </a:p>
        </p:txBody>
      </p:sp>
    </p:spTree>
    <p:extLst>
      <p:ext uri="{BB962C8B-B14F-4D97-AF65-F5344CB8AC3E}">
        <p14:creationId xmlns:p14="http://schemas.microsoft.com/office/powerpoint/2010/main" val="2756758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3568" y="1484784"/>
            <a:ext cx="82809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63003C"/>
                </a:solidFill>
              </a:rPr>
              <a:t>Horaires des tables rondes : 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63003C"/>
                </a:solidFill>
              </a:rPr>
              <a:t>Après-midi : 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63003C"/>
                </a:solidFill>
              </a:rPr>
              <a:t>14h15 à 15h – MEEF : </a:t>
            </a:r>
            <a:r>
              <a:rPr lang="fr-FR" dirty="0">
                <a:solidFill>
                  <a:srgbClr val="63003C"/>
                </a:solidFill>
              </a:rPr>
              <a:t>Emmanuel Paget, </a:t>
            </a:r>
            <a:r>
              <a:rPr lang="fr-FR" dirty="0" err="1">
                <a:solidFill>
                  <a:srgbClr val="63003C"/>
                </a:solidFill>
              </a:rPr>
              <a:t>Eric</a:t>
            </a:r>
            <a:r>
              <a:rPr lang="fr-FR" dirty="0">
                <a:solidFill>
                  <a:srgbClr val="63003C"/>
                </a:solidFill>
              </a:rPr>
              <a:t> </a:t>
            </a:r>
            <a:r>
              <a:rPr lang="fr-FR" dirty="0" err="1">
                <a:solidFill>
                  <a:srgbClr val="63003C"/>
                </a:solidFill>
              </a:rPr>
              <a:t>Mithout</a:t>
            </a:r>
            <a:r>
              <a:rPr lang="fr-FR" dirty="0">
                <a:solidFill>
                  <a:srgbClr val="63003C"/>
                </a:solidFill>
              </a:rPr>
              <a:t>, UNSS académie de Versailles (Arnaud </a:t>
            </a:r>
            <a:r>
              <a:rPr lang="fr-FR" dirty="0" err="1">
                <a:solidFill>
                  <a:srgbClr val="63003C"/>
                </a:solidFill>
              </a:rPr>
              <a:t>Boix</a:t>
            </a:r>
            <a:r>
              <a:rPr lang="fr-FR" dirty="0">
                <a:solidFill>
                  <a:srgbClr val="63003C"/>
                </a:solidFill>
              </a:rPr>
              <a:t> et Gaëlle </a:t>
            </a:r>
            <a:r>
              <a:rPr lang="fr-FR" dirty="0" err="1">
                <a:solidFill>
                  <a:srgbClr val="63003C"/>
                </a:solidFill>
              </a:rPr>
              <a:t>Cezanne</a:t>
            </a:r>
            <a:r>
              <a:rPr lang="fr-FR" dirty="0">
                <a:solidFill>
                  <a:srgbClr val="63003C"/>
                </a:solidFill>
              </a:rPr>
              <a:t>) - (Comité de Tennis de l’Essonne à confirmer) 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63003C"/>
                </a:solidFill>
              </a:rPr>
              <a:t>15h15 à 16h00 – ES / Métiers de la Forme : </a:t>
            </a:r>
            <a:r>
              <a:rPr lang="fr-FR" dirty="0" err="1">
                <a:solidFill>
                  <a:srgbClr val="63003C"/>
                </a:solidFill>
              </a:rPr>
              <a:t>Fitaneo</a:t>
            </a:r>
            <a:r>
              <a:rPr lang="fr-FR" dirty="0">
                <a:solidFill>
                  <a:srgbClr val="63003C"/>
                </a:solidFill>
              </a:rPr>
              <a:t> (Romain Garnier), </a:t>
            </a:r>
            <a:r>
              <a:rPr lang="fr-FR" dirty="0" err="1">
                <a:solidFill>
                  <a:srgbClr val="63003C"/>
                </a:solidFill>
              </a:rPr>
              <a:t>Crossfit</a:t>
            </a:r>
            <a:r>
              <a:rPr lang="fr-FR" dirty="0">
                <a:solidFill>
                  <a:srgbClr val="63003C"/>
                </a:solidFill>
              </a:rPr>
              <a:t> </a:t>
            </a:r>
            <a:r>
              <a:rPr lang="fr-FR" dirty="0" err="1">
                <a:solidFill>
                  <a:srgbClr val="63003C"/>
                </a:solidFill>
              </a:rPr>
              <a:t>take</a:t>
            </a:r>
            <a:r>
              <a:rPr lang="fr-FR" dirty="0">
                <a:solidFill>
                  <a:srgbClr val="63003C"/>
                </a:solidFill>
              </a:rPr>
              <a:t> Control (Philippe Da Rocha), </a:t>
            </a:r>
            <a:r>
              <a:rPr lang="fr-FR" dirty="0" err="1">
                <a:solidFill>
                  <a:srgbClr val="63003C"/>
                </a:solidFill>
              </a:rPr>
              <a:t>Wellness</a:t>
            </a:r>
            <a:r>
              <a:rPr lang="fr-FR" dirty="0">
                <a:solidFill>
                  <a:srgbClr val="63003C"/>
                </a:solidFill>
              </a:rPr>
              <a:t> Training (Ludovic </a:t>
            </a:r>
            <a:r>
              <a:rPr lang="fr-FR" dirty="0" err="1">
                <a:solidFill>
                  <a:srgbClr val="63003C"/>
                </a:solidFill>
              </a:rPr>
              <a:t>Loupil</a:t>
            </a:r>
            <a:r>
              <a:rPr lang="fr-FR" dirty="0">
                <a:solidFill>
                  <a:srgbClr val="63003C"/>
                </a:solidFill>
              </a:rPr>
              <a:t>)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67544" y="332656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Participants aux tables rondes</a:t>
            </a:r>
          </a:p>
        </p:txBody>
      </p:sp>
    </p:spTree>
    <p:extLst>
      <p:ext uri="{BB962C8B-B14F-4D97-AF65-F5344CB8AC3E}">
        <p14:creationId xmlns:p14="http://schemas.microsoft.com/office/powerpoint/2010/main" val="2786773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39552" y="1364188"/>
            <a:ext cx="828092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63003C"/>
                </a:solidFill>
              </a:rPr>
              <a:t>Horaires par mentions : 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63003C"/>
                </a:solidFill>
              </a:rPr>
              <a:t>Matin : 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dirty="0">
                <a:solidFill>
                  <a:srgbClr val="63003C"/>
                </a:solidFill>
              </a:rPr>
              <a:t>9h30 à 11h00 : LDD 3 années 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dirty="0">
                <a:solidFill>
                  <a:srgbClr val="63003C"/>
                </a:solidFill>
              </a:rPr>
              <a:t>10h30 à 12h00 : APA-S 2 années et étudiants Portail STAPS sur inscription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dirty="0">
                <a:solidFill>
                  <a:srgbClr val="63003C"/>
                </a:solidFill>
              </a:rPr>
              <a:t>11h00 à 12h30 – MS 2années et étudiants Portail STAPS sur inscription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63003C"/>
                </a:solidFill>
              </a:rPr>
              <a:t>Après-midi : 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dirty="0">
                <a:solidFill>
                  <a:srgbClr val="63003C"/>
                </a:solidFill>
              </a:rPr>
              <a:t>13h30 à 15h – EM 2 années et étudiants Portail STAPS sur inscription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dirty="0">
                <a:solidFill>
                  <a:srgbClr val="63003C"/>
                </a:solidFill>
              </a:rPr>
              <a:t>14h30 à 16h – ES 2 années / L Pro et étudiants Portail STAPS sur inscription</a:t>
            </a:r>
          </a:p>
          <a:p>
            <a:pPr lvl="2">
              <a:lnSpc>
                <a:spcPct val="150000"/>
              </a:lnSpc>
            </a:pPr>
            <a:endParaRPr lang="fr-FR" dirty="0">
              <a:solidFill>
                <a:srgbClr val="63003C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23528" y="332656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Ordre de passage des mentions </a:t>
            </a:r>
          </a:p>
        </p:txBody>
      </p:sp>
    </p:spTree>
    <p:extLst>
      <p:ext uri="{BB962C8B-B14F-4D97-AF65-F5344CB8AC3E}">
        <p14:creationId xmlns:p14="http://schemas.microsoft.com/office/powerpoint/2010/main" val="2466683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39552" y="1628800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fr-FR" dirty="0">
                <a:solidFill>
                  <a:srgbClr val="63003C"/>
                </a:solidFill>
              </a:rPr>
              <a:t>Moyenne de 210 étudiantes et étudiants par créneaux si les étudiantes et étudiants en stage sont libérés en demi-journée par le biais d’une convocation exceptionnelle proposée par Julie 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323528" y="332656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Ordre de passage des mentions </a:t>
            </a:r>
          </a:p>
        </p:txBody>
      </p:sp>
    </p:spTree>
    <p:extLst>
      <p:ext uri="{BB962C8B-B14F-4D97-AF65-F5344CB8AC3E}">
        <p14:creationId xmlns:p14="http://schemas.microsoft.com/office/powerpoint/2010/main" val="2852846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707904" y="3483134"/>
            <a:ext cx="56166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fr-FR" dirty="0">
                <a:solidFill>
                  <a:srgbClr val="63003C"/>
                </a:solidFill>
              </a:rPr>
              <a:t>Affiche de l’événement (avec QR code pour inscription obligatoire pour les étudiants en portail STAPS aux tables rondes)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323528" y="332656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Supports de communication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84784"/>
            <a:ext cx="3674901" cy="519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654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644008" y="3645024"/>
            <a:ext cx="4752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fr-FR" dirty="0">
                <a:solidFill>
                  <a:srgbClr val="63003C"/>
                </a:solidFill>
              </a:rPr>
              <a:t>Déclinaison de l’affiche de l’événement pour les réseaux sociaux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323528" y="332656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Supports de communication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00808"/>
            <a:ext cx="4823464" cy="4757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585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838" y="1530764"/>
            <a:ext cx="47582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ctr"/>
            <a:r>
              <a:rPr lang="fr-FR" dirty="0">
                <a:solidFill>
                  <a:srgbClr val="63003C"/>
                </a:solidFill>
              </a:rPr>
              <a:t>Plans des salles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323528" y="332656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Supports de communication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96628"/>
            <a:ext cx="4283968" cy="303016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564904"/>
            <a:ext cx="4470196" cy="3161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251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763688" y="260648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Organisation générale</a:t>
            </a:r>
          </a:p>
        </p:txBody>
      </p:sp>
      <p:sp>
        <p:nvSpPr>
          <p:cNvPr id="7" name="Rectangle 6"/>
          <p:cNvSpPr/>
          <p:nvPr/>
        </p:nvSpPr>
        <p:spPr>
          <a:xfrm>
            <a:off x="545986" y="1772816"/>
            <a:ext cx="82680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000" dirty="0">
                <a:solidFill>
                  <a:srgbClr val="63003C"/>
                </a:solidFill>
              </a:rPr>
              <a:t>Lieux : bâtiment 425 rez-de-chaussée et 1</a:t>
            </a:r>
            <a:r>
              <a:rPr lang="fr-FR" sz="2000" baseline="30000" dirty="0">
                <a:solidFill>
                  <a:srgbClr val="63003C"/>
                </a:solidFill>
              </a:rPr>
              <a:t>er</a:t>
            </a:r>
            <a:r>
              <a:rPr lang="fr-FR" sz="2000" dirty="0">
                <a:solidFill>
                  <a:srgbClr val="63003C"/>
                </a:solidFill>
              </a:rPr>
              <a:t> étage pour les stands et amphi Henri Cartan, bâtiment 427 pour les tables rondes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000" dirty="0">
                <a:solidFill>
                  <a:srgbClr val="63003C"/>
                </a:solidFill>
              </a:rPr>
              <a:t>Forum ouvert et obligatoire pour tous les étudiants de licences de 9h30 à 16h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000" dirty="0">
                <a:solidFill>
                  <a:srgbClr val="63003C"/>
                </a:solidFill>
              </a:rPr>
              <a:t>Pour les étudiants en stage sur cette période, les responsables de mentions doivent se rapprocher de Julie pour demander des convocations exceptionnelles par demi journée. 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000" dirty="0">
                <a:solidFill>
                  <a:srgbClr val="63003C"/>
                </a:solidFill>
              </a:rPr>
              <a:t>Stands tenus par les entreprises et/ou organismes, tables rondes organisées par les responsables de formations</a:t>
            </a:r>
          </a:p>
        </p:txBody>
      </p:sp>
    </p:spTree>
    <p:extLst>
      <p:ext uri="{BB962C8B-B14F-4D97-AF65-F5344CB8AC3E}">
        <p14:creationId xmlns:p14="http://schemas.microsoft.com/office/powerpoint/2010/main" val="221216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979712" y="1513179"/>
            <a:ext cx="56166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fr-FR" dirty="0">
                <a:solidFill>
                  <a:srgbClr val="63003C"/>
                </a:solidFill>
              </a:rPr>
              <a:t>Programme de l’événement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323528" y="332656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Supports de communication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884" y="1988840"/>
            <a:ext cx="5796136" cy="4097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984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763688" y="260648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Organisation générale</a:t>
            </a:r>
          </a:p>
        </p:txBody>
      </p:sp>
      <p:sp>
        <p:nvSpPr>
          <p:cNvPr id="7" name="Rectangle 6"/>
          <p:cNvSpPr/>
          <p:nvPr/>
        </p:nvSpPr>
        <p:spPr>
          <a:xfrm>
            <a:off x="545986" y="1772816"/>
            <a:ext cx="82680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000" dirty="0">
                <a:solidFill>
                  <a:srgbClr val="63003C"/>
                </a:solidFill>
              </a:rPr>
              <a:t>Accueil café et déjeuner pour les participantes et participants des entreprises et organismes pris en charge par la composante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000" dirty="0">
                <a:solidFill>
                  <a:srgbClr val="63003C"/>
                </a:solidFill>
              </a:rPr>
              <a:t>Installation des salles la veille et remise en place dés la fin de l’évènement : mobilisation de l’équipe technique à prévoir</a:t>
            </a:r>
          </a:p>
        </p:txBody>
      </p:sp>
    </p:spTree>
    <p:extLst>
      <p:ext uri="{BB962C8B-B14F-4D97-AF65-F5344CB8AC3E}">
        <p14:creationId xmlns:p14="http://schemas.microsoft.com/office/powerpoint/2010/main" val="123339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96436" y="1237147"/>
            <a:ext cx="826805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63003C"/>
                </a:solidFill>
              </a:rPr>
              <a:t>Regroupement des secteurs par pôles. 1 pôle = 1 secteur d’activités = 1 salle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63003C"/>
                </a:solidFill>
              </a:rPr>
              <a:t>Secteurs d’activités définis par mentions de licences. Ex. : APA-S, ES, …  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63003C"/>
                </a:solidFill>
              </a:rPr>
              <a:t>1 stand par structure. Sur chaque stand 1 table, 1 grille, 2 chaises et impression du logo prise en charge par la composante. 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63003C"/>
                </a:solidFill>
              </a:rPr>
              <a:t>Dans chaque salle poster de la formation en lien avec le pôle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fr-FR" sz="1600" i="1" dirty="0">
              <a:solidFill>
                <a:srgbClr val="63003C"/>
              </a:solidFill>
            </a:endParaRPr>
          </a:p>
          <a:p>
            <a:pPr lvl="0"/>
            <a:endParaRPr lang="fr-FR" sz="2400" dirty="0">
              <a:solidFill>
                <a:srgbClr val="63003C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267744" y="332656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Stands</a:t>
            </a:r>
          </a:p>
        </p:txBody>
      </p:sp>
    </p:spTree>
    <p:extLst>
      <p:ext uri="{BB962C8B-B14F-4D97-AF65-F5344CB8AC3E}">
        <p14:creationId xmlns:p14="http://schemas.microsoft.com/office/powerpoint/2010/main" val="2580541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3568" y="1556792"/>
            <a:ext cx="8268052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200" dirty="0">
                <a:solidFill>
                  <a:srgbClr val="63003C"/>
                </a:solidFill>
              </a:rPr>
              <a:t>Rez-de-chaussée :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200" dirty="0">
                <a:solidFill>
                  <a:srgbClr val="63003C"/>
                </a:solidFill>
              </a:rPr>
              <a:t>Salle 23 : Management du Sport 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200" dirty="0">
                <a:solidFill>
                  <a:srgbClr val="63003C"/>
                </a:solidFill>
              </a:rPr>
              <a:t>Salle 30 : APA -S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200" dirty="0">
                <a:solidFill>
                  <a:srgbClr val="63003C"/>
                </a:solidFill>
              </a:rPr>
              <a:t>Salle 34 : Organismes multi stands 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200" dirty="0">
                <a:solidFill>
                  <a:srgbClr val="63003C"/>
                </a:solidFill>
              </a:rPr>
              <a:t>1</a:t>
            </a:r>
            <a:r>
              <a:rPr lang="fr-FR" sz="2200" baseline="30000" dirty="0">
                <a:solidFill>
                  <a:srgbClr val="63003C"/>
                </a:solidFill>
              </a:rPr>
              <a:t>er</a:t>
            </a:r>
            <a:r>
              <a:rPr lang="fr-FR" sz="2200" dirty="0">
                <a:solidFill>
                  <a:srgbClr val="63003C"/>
                </a:solidFill>
              </a:rPr>
              <a:t> étage : 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200" dirty="0">
                <a:solidFill>
                  <a:srgbClr val="63003C"/>
                </a:solidFill>
              </a:rPr>
              <a:t>Salle 121 : Entraînement sportif - Métiers de la Forme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200" dirty="0">
                <a:solidFill>
                  <a:srgbClr val="63003C"/>
                </a:solidFill>
              </a:rPr>
              <a:t>Salle 126 : Education et Motricité 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200" dirty="0">
                <a:solidFill>
                  <a:srgbClr val="63003C"/>
                </a:solidFill>
              </a:rPr>
              <a:t>Salle 130 : Licence double diplôme Sciences pour l’Ingénieur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267744" y="332656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Stands</a:t>
            </a:r>
          </a:p>
        </p:txBody>
      </p:sp>
    </p:spTree>
    <p:extLst>
      <p:ext uri="{BB962C8B-B14F-4D97-AF65-F5344CB8AC3E}">
        <p14:creationId xmlns:p14="http://schemas.microsoft.com/office/powerpoint/2010/main" val="1041352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11560" y="2348880"/>
            <a:ext cx="8268052" cy="3370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200" dirty="0">
                <a:solidFill>
                  <a:srgbClr val="63003C"/>
                </a:solidFill>
              </a:rPr>
              <a:t>Management du Sport :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b="1" dirty="0">
                <a:solidFill>
                  <a:srgbClr val="63003C"/>
                </a:solidFill>
              </a:rPr>
              <a:t>Team Active </a:t>
            </a:r>
            <a:r>
              <a:rPr lang="fr-FR" dirty="0">
                <a:solidFill>
                  <a:srgbClr val="63003C"/>
                </a:solidFill>
              </a:rPr>
              <a:t>(Romain </a:t>
            </a:r>
            <a:r>
              <a:rPr lang="fr-FR" dirty="0" err="1">
                <a:solidFill>
                  <a:srgbClr val="63003C"/>
                </a:solidFill>
              </a:rPr>
              <a:t>Pocheton</a:t>
            </a:r>
            <a:r>
              <a:rPr lang="fr-FR" dirty="0">
                <a:solidFill>
                  <a:srgbClr val="63003C"/>
                </a:solidFill>
              </a:rPr>
              <a:t>, responsable RH et Marion Portier, correspondante RH)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b="1" dirty="0">
                <a:solidFill>
                  <a:srgbClr val="63003C"/>
                </a:solidFill>
              </a:rPr>
              <a:t>KCO Event </a:t>
            </a:r>
            <a:r>
              <a:rPr lang="fr-FR" dirty="0">
                <a:solidFill>
                  <a:srgbClr val="63003C"/>
                </a:solidFill>
              </a:rPr>
              <a:t>(Nathan Vigneau, directeur de production et Claire </a:t>
            </a:r>
            <a:r>
              <a:rPr lang="fr-FR" dirty="0" err="1">
                <a:solidFill>
                  <a:srgbClr val="63003C"/>
                </a:solidFill>
              </a:rPr>
              <a:t>Vancoillie</a:t>
            </a:r>
            <a:r>
              <a:rPr lang="fr-FR" dirty="0">
                <a:solidFill>
                  <a:srgbClr val="63003C"/>
                </a:solidFill>
              </a:rPr>
              <a:t>, directrice de projet senior)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b="1" dirty="0" err="1">
                <a:solidFill>
                  <a:srgbClr val="63003C"/>
                </a:solidFill>
              </a:rPr>
              <a:t>Climb</a:t>
            </a:r>
            <a:r>
              <a:rPr lang="fr-FR" b="1" dirty="0">
                <a:solidFill>
                  <a:srgbClr val="63003C"/>
                </a:solidFill>
              </a:rPr>
              <a:t> Up </a:t>
            </a:r>
            <a:r>
              <a:rPr lang="fr-FR" dirty="0">
                <a:solidFill>
                  <a:srgbClr val="63003C"/>
                </a:solidFill>
              </a:rPr>
              <a:t>(</a:t>
            </a:r>
            <a:r>
              <a:rPr lang="fr-FR" dirty="0" err="1">
                <a:solidFill>
                  <a:srgbClr val="63003C"/>
                </a:solidFill>
              </a:rPr>
              <a:t>Ouanda</a:t>
            </a:r>
            <a:r>
              <a:rPr lang="fr-FR" dirty="0">
                <a:solidFill>
                  <a:srgbClr val="63003C"/>
                </a:solidFill>
              </a:rPr>
              <a:t> Mehdi, Directeur Régional)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b="1" dirty="0">
                <a:solidFill>
                  <a:srgbClr val="63003C"/>
                </a:solidFill>
              </a:rPr>
              <a:t>Intersport</a:t>
            </a:r>
            <a:r>
              <a:rPr lang="fr-FR" dirty="0">
                <a:solidFill>
                  <a:srgbClr val="63003C"/>
                </a:solidFill>
              </a:rPr>
              <a:t> (Marie Elie, animatrice réseau RH)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dirty="0" err="1">
                <a:solidFill>
                  <a:srgbClr val="63003C"/>
                </a:solidFill>
              </a:rPr>
              <a:t>Climb</a:t>
            </a:r>
            <a:r>
              <a:rPr lang="fr-FR" dirty="0">
                <a:solidFill>
                  <a:srgbClr val="63003C"/>
                </a:solidFill>
              </a:rPr>
              <a:t> Up (Mehdi </a:t>
            </a:r>
            <a:r>
              <a:rPr lang="fr-FR" dirty="0" err="1">
                <a:solidFill>
                  <a:srgbClr val="63003C"/>
                </a:solidFill>
              </a:rPr>
              <a:t>Ouanda</a:t>
            </a:r>
            <a:r>
              <a:rPr lang="fr-FR" dirty="0">
                <a:solidFill>
                  <a:srgbClr val="63003C"/>
                </a:solidFill>
              </a:rPr>
              <a:t>, directeur régional, Kevin </a:t>
            </a:r>
            <a:r>
              <a:rPr lang="fr-FR" dirty="0" err="1">
                <a:solidFill>
                  <a:srgbClr val="63003C"/>
                </a:solidFill>
              </a:rPr>
              <a:t>Gusman</a:t>
            </a:r>
            <a:r>
              <a:rPr lang="fr-FR" dirty="0">
                <a:solidFill>
                  <a:srgbClr val="63003C"/>
                </a:solidFill>
              </a:rPr>
              <a:t> et Simon </a:t>
            </a:r>
            <a:r>
              <a:rPr lang="fr-FR" dirty="0" err="1">
                <a:solidFill>
                  <a:srgbClr val="63003C"/>
                </a:solidFill>
              </a:rPr>
              <a:t>Brusco</a:t>
            </a:r>
            <a:r>
              <a:rPr lang="fr-FR" dirty="0">
                <a:solidFill>
                  <a:srgbClr val="63003C"/>
                </a:solidFill>
              </a:rPr>
              <a:t>, responsables encadrement)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dirty="0">
                <a:solidFill>
                  <a:srgbClr val="63003C"/>
                </a:solidFill>
              </a:rPr>
              <a:t>En attente d’un retour : SPARTNER Agency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dirty="0">
                <a:solidFill>
                  <a:srgbClr val="63003C"/>
                </a:solidFill>
              </a:rPr>
              <a:t>Stand étudiant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267744" y="332656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Salle 23</a:t>
            </a:r>
          </a:p>
        </p:txBody>
      </p:sp>
    </p:spTree>
    <p:extLst>
      <p:ext uri="{BB962C8B-B14F-4D97-AF65-F5344CB8AC3E}">
        <p14:creationId xmlns:p14="http://schemas.microsoft.com/office/powerpoint/2010/main" val="2341912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3568" y="1556792"/>
            <a:ext cx="8268052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200" dirty="0">
                <a:solidFill>
                  <a:srgbClr val="63003C"/>
                </a:solidFill>
              </a:rPr>
              <a:t>Activité Physique Adaptée – Santé : 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b="1" dirty="0">
                <a:solidFill>
                  <a:srgbClr val="63003C"/>
                </a:solidFill>
              </a:rPr>
              <a:t>Association </a:t>
            </a:r>
            <a:r>
              <a:rPr lang="fr-FR" b="1" dirty="0" err="1">
                <a:solidFill>
                  <a:srgbClr val="63003C"/>
                </a:solidFill>
              </a:rPr>
              <a:t>Viacti</a:t>
            </a:r>
            <a:r>
              <a:rPr lang="fr-FR" b="1" dirty="0">
                <a:solidFill>
                  <a:srgbClr val="63003C"/>
                </a:solidFill>
              </a:rPr>
              <a:t> </a:t>
            </a:r>
            <a:r>
              <a:rPr lang="fr-FR" dirty="0">
                <a:solidFill>
                  <a:srgbClr val="63003C"/>
                </a:solidFill>
              </a:rPr>
              <a:t>(Michael </a:t>
            </a:r>
            <a:r>
              <a:rPr lang="fr-FR" dirty="0" err="1">
                <a:solidFill>
                  <a:srgbClr val="63003C"/>
                </a:solidFill>
              </a:rPr>
              <a:t>Mamodhoussen</a:t>
            </a:r>
            <a:r>
              <a:rPr lang="fr-FR" dirty="0">
                <a:solidFill>
                  <a:srgbClr val="63003C"/>
                </a:solidFill>
              </a:rPr>
              <a:t>, Président co-fondateur et Stéphane </a:t>
            </a:r>
            <a:r>
              <a:rPr lang="fr-FR" dirty="0" err="1">
                <a:solidFill>
                  <a:srgbClr val="63003C"/>
                </a:solidFill>
              </a:rPr>
              <a:t>Lusgarten</a:t>
            </a:r>
            <a:r>
              <a:rPr lang="fr-FR" dirty="0">
                <a:solidFill>
                  <a:srgbClr val="63003C"/>
                </a:solidFill>
              </a:rPr>
              <a:t>, Directeur co-fondateur)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b="1" dirty="0">
                <a:solidFill>
                  <a:srgbClr val="63003C"/>
                </a:solidFill>
              </a:rPr>
              <a:t>Conseil Départemental de l’Essonne </a:t>
            </a:r>
            <a:r>
              <a:rPr lang="fr-FR" dirty="0">
                <a:solidFill>
                  <a:srgbClr val="63003C"/>
                </a:solidFill>
              </a:rPr>
              <a:t>(Laura Vallée, Cheffe de projet Sport, Santé et Inclusion par le Sport)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b="1" dirty="0" err="1">
                <a:solidFill>
                  <a:srgbClr val="63003C"/>
                </a:solidFill>
              </a:rPr>
              <a:t>Acces</a:t>
            </a:r>
            <a:r>
              <a:rPr lang="fr-FR" b="1" dirty="0">
                <a:solidFill>
                  <a:srgbClr val="63003C"/>
                </a:solidFill>
              </a:rPr>
              <a:t> Aventure </a:t>
            </a:r>
            <a:r>
              <a:rPr lang="fr-FR" dirty="0">
                <a:solidFill>
                  <a:srgbClr val="63003C"/>
                </a:solidFill>
              </a:rPr>
              <a:t>(Camille Louis, Co-directrice) – Peut-être pas présente tout l’après-midi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b="1" dirty="0">
                <a:solidFill>
                  <a:srgbClr val="63003C"/>
                </a:solidFill>
              </a:rPr>
              <a:t>GHT Psy Sud Paris / GH Paul Guiraud </a:t>
            </a:r>
            <a:r>
              <a:rPr lang="fr-FR" dirty="0">
                <a:solidFill>
                  <a:srgbClr val="63003C"/>
                </a:solidFill>
              </a:rPr>
              <a:t>(Kevin Wurtz, enseignant en APA-S)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b="1" dirty="0" err="1">
                <a:solidFill>
                  <a:srgbClr val="63003C"/>
                </a:solidFill>
              </a:rPr>
              <a:t>Moove</a:t>
            </a:r>
            <a:r>
              <a:rPr lang="fr-FR" b="1" dirty="0">
                <a:solidFill>
                  <a:srgbClr val="63003C"/>
                </a:solidFill>
              </a:rPr>
              <a:t> Toi </a:t>
            </a:r>
            <a:r>
              <a:rPr lang="fr-FR" dirty="0">
                <a:solidFill>
                  <a:srgbClr val="63003C"/>
                </a:solidFill>
              </a:rPr>
              <a:t>(</a:t>
            </a:r>
            <a:r>
              <a:rPr lang="fr-FR" dirty="0" err="1">
                <a:solidFill>
                  <a:srgbClr val="63003C"/>
                </a:solidFill>
              </a:rPr>
              <a:t>Néva</a:t>
            </a:r>
            <a:r>
              <a:rPr lang="fr-FR" dirty="0">
                <a:solidFill>
                  <a:srgbClr val="63003C"/>
                </a:solidFill>
              </a:rPr>
              <a:t> Beraud-Peigne, Présidente)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b="1" dirty="0" err="1">
                <a:solidFill>
                  <a:srgbClr val="63003C"/>
                </a:solidFill>
              </a:rPr>
              <a:t>Kunto</a:t>
            </a:r>
            <a:r>
              <a:rPr lang="fr-FR" dirty="0">
                <a:solidFill>
                  <a:srgbClr val="63003C"/>
                </a:solidFill>
              </a:rPr>
              <a:t> (Zakaria </a:t>
            </a:r>
            <a:r>
              <a:rPr lang="fr-FR" dirty="0" err="1">
                <a:solidFill>
                  <a:srgbClr val="63003C"/>
                </a:solidFill>
              </a:rPr>
              <a:t>Jelty</a:t>
            </a:r>
            <a:r>
              <a:rPr lang="fr-FR" dirty="0">
                <a:solidFill>
                  <a:srgbClr val="63003C"/>
                </a:solidFill>
              </a:rPr>
              <a:t>, </a:t>
            </a:r>
            <a:r>
              <a:rPr lang="fr-FR" dirty="0" err="1">
                <a:solidFill>
                  <a:srgbClr val="63003C"/>
                </a:solidFill>
              </a:rPr>
              <a:t>co-founder</a:t>
            </a:r>
            <a:r>
              <a:rPr lang="fr-FR" dirty="0">
                <a:solidFill>
                  <a:srgbClr val="63003C"/>
                </a:solidFill>
              </a:rPr>
              <a:t> et responsable sport santé EAPA, Hicham </a:t>
            </a:r>
            <a:r>
              <a:rPr lang="fr-FR" dirty="0" err="1">
                <a:solidFill>
                  <a:srgbClr val="63003C"/>
                </a:solidFill>
              </a:rPr>
              <a:t>Ousseni</a:t>
            </a:r>
            <a:r>
              <a:rPr lang="fr-FR" dirty="0">
                <a:solidFill>
                  <a:srgbClr val="63003C"/>
                </a:solidFill>
              </a:rPr>
              <a:t>, CEO et </a:t>
            </a:r>
            <a:r>
              <a:rPr lang="fr-FR" dirty="0" err="1">
                <a:solidFill>
                  <a:srgbClr val="63003C"/>
                </a:solidFill>
              </a:rPr>
              <a:t>co-founder</a:t>
            </a:r>
            <a:r>
              <a:rPr lang="fr-FR" dirty="0">
                <a:solidFill>
                  <a:srgbClr val="63003C"/>
                </a:solidFill>
              </a:rPr>
              <a:t>, Battit </a:t>
            </a:r>
            <a:r>
              <a:rPr lang="fr-FR" dirty="0" err="1">
                <a:solidFill>
                  <a:srgbClr val="63003C"/>
                </a:solidFill>
              </a:rPr>
              <a:t>Bascans</a:t>
            </a:r>
            <a:r>
              <a:rPr lang="fr-FR" dirty="0">
                <a:solidFill>
                  <a:srgbClr val="63003C"/>
                </a:solidFill>
              </a:rPr>
              <a:t>, responsable sport santé EAPA)</a:t>
            </a:r>
          </a:p>
          <a:p>
            <a:pPr lvl="1" algn="just"/>
            <a:endParaRPr lang="fr-FR" dirty="0">
              <a:solidFill>
                <a:srgbClr val="63003C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dirty="0">
                <a:solidFill>
                  <a:srgbClr val="63003C"/>
                </a:solidFill>
              </a:rPr>
              <a:t>Stand étudiant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267744" y="332656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Salle 30</a:t>
            </a:r>
          </a:p>
        </p:txBody>
      </p:sp>
    </p:spTree>
    <p:extLst>
      <p:ext uri="{BB962C8B-B14F-4D97-AF65-F5344CB8AC3E}">
        <p14:creationId xmlns:p14="http://schemas.microsoft.com/office/powerpoint/2010/main" val="3933148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39552" y="1566548"/>
            <a:ext cx="8268052" cy="530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200" dirty="0">
                <a:solidFill>
                  <a:srgbClr val="63003C"/>
                </a:solidFill>
              </a:rPr>
              <a:t>Organismes multi-stands :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b="1" dirty="0">
                <a:solidFill>
                  <a:srgbClr val="63003C"/>
                </a:solidFill>
              </a:rPr>
              <a:t>CDH 91 </a:t>
            </a:r>
            <a:r>
              <a:rPr lang="fr-FR" dirty="0">
                <a:solidFill>
                  <a:srgbClr val="63003C"/>
                </a:solidFill>
              </a:rPr>
              <a:t>(Emilie Gallet, Conseillère technique départemental / responsable événementiel </a:t>
            </a:r>
            <a:r>
              <a:rPr lang="fr-FR" dirty="0" err="1">
                <a:solidFill>
                  <a:srgbClr val="63003C"/>
                </a:solidFill>
              </a:rPr>
              <a:t>Handi</a:t>
            </a:r>
            <a:r>
              <a:rPr lang="fr-FR" dirty="0">
                <a:solidFill>
                  <a:srgbClr val="63003C"/>
                </a:solidFill>
              </a:rPr>
              <a:t> sportif, Anouk Blanchet, Agent de développement et Amandine Hébert, agent de développement sport santé )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b="1" dirty="0">
                <a:solidFill>
                  <a:srgbClr val="63003C"/>
                </a:solidFill>
              </a:rPr>
              <a:t>UNSS Académie de Versailles </a:t>
            </a:r>
            <a:r>
              <a:rPr lang="fr-FR" dirty="0">
                <a:solidFill>
                  <a:srgbClr val="63003C"/>
                </a:solidFill>
              </a:rPr>
              <a:t>(Vincent Charrier, directeur régional, Anne Riquet, DR adjointe référente </a:t>
            </a:r>
            <a:r>
              <a:rPr lang="fr-FR" dirty="0" err="1">
                <a:solidFill>
                  <a:srgbClr val="63003C"/>
                </a:solidFill>
              </a:rPr>
              <a:t>dpt</a:t>
            </a:r>
            <a:r>
              <a:rPr lang="fr-FR" dirty="0">
                <a:solidFill>
                  <a:srgbClr val="63003C"/>
                </a:solidFill>
              </a:rPr>
              <a:t> 92, Arnaud </a:t>
            </a:r>
            <a:r>
              <a:rPr lang="fr-FR" dirty="0" err="1">
                <a:solidFill>
                  <a:srgbClr val="63003C"/>
                </a:solidFill>
              </a:rPr>
              <a:t>Boix</a:t>
            </a:r>
            <a:r>
              <a:rPr lang="fr-FR" dirty="0">
                <a:solidFill>
                  <a:srgbClr val="63003C"/>
                </a:solidFill>
              </a:rPr>
              <a:t>, DR adjoint référent </a:t>
            </a:r>
            <a:r>
              <a:rPr lang="fr-FR" dirty="0" err="1">
                <a:solidFill>
                  <a:srgbClr val="63003C"/>
                </a:solidFill>
              </a:rPr>
              <a:t>dpt</a:t>
            </a:r>
            <a:r>
              <a:rPr lang="fr-FR" dirty="0">
                <a:solidFill>
                  <a:srgbClr val="63003C"/>
                </a:solidFill>
              </a:rPr>
              <a:t> 95, Gaëlle </a:t>
            </a:r>
            <a:r>
              <a:rPr lang="fr-FR" dirty="0" err="1">
                <a:solidFill>
                  <a:srgbClr val="63003C"/>
                </a:solidFill>
              </a:rPr>
              <a:t>Cezanne</a:t>
            </a:r>
            <a:r>
              <a:rPr lang="fr-FR" dirty="0">
                <a:solidFill>
                  <a:srgbClr val="63003C"/>
                </a:solidFill>
              </a:rPr>
              <a:t>, DR adjointe référente </a:t>
            </a:r>
            <a:r>
              <a:rPr lang="fr-FR" dirty="0" err="1">
                <a:solidFill>
                  <a:srgbClr val="63003C"/>
                </a:solidFill>
              </a:rPr>
              <a:t>dpt</a:t>
            </a:r>
            <a:r>
              <a:rPr lang="fr-FR" dirty="0">
                <a:solidFill>
                  <a:srgbClr val="63003C"/>
                </a:solidFill>
              </a:rPr>
              <a:t> 78 et Christophe </a:t>
            </a:r>
            <a:r>
              <a:rPr lang="fr-FR" dirty="0" err="1">
                <a:solidFill>
                  <a:srgbClr val="63003C"/>
                </a:solidFill>
              </a:rPr>
              <a:t>Pouzet</a:t>
            </a:r>
            <a:r>
              <a:rPr lang="fr-FR" dirty="0">
                <a:solidFill>
                  <a:srgbClr val="63003C"/>
                </a:solidFill>
              </a:rPr>
              <a:t>, DR adjoint référent </a:t>
            </a:r>
            <a:r>
              <a:rPr lang="fr-FR" dirty="0" err="1">
                <a:solidFill>
                  <a:srgbClr val="63003C"/>
                </a:solidFill>
              </a:rPr>
              <a:t>dpt</a:t>
            </a:r>
            <a:r>
              <a:rPr lang="fr-FR" dirty="0">
                <a:solidFill>
                  <a:srgbClr val="63003C"/>
                </a:solidFill>
              </a:rPr>
              <a:t> 91)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b="1" dirty="0">
                <a:solidFill>
                  <a:srgbClr val="63003C"/>
                </a:solidFill>
              </a:rPr>
              <a:t>Comité de Tennis de l'Essonne</a:t>
            </a:r>
            <a:r>
              <a:rPr lang="fr-FR" dirty="0">
                <a:solidFill>
                  <a:srgbClr val="63003C"/>
                </a:solidFill>
              </a:rPr>
              <a:t> (Julien Murat, Conseiller en développement)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b="1" dirty="0">
                <a:solidFill>
                  <a:srgbClr val="63003C"/>
                </a:solidFill>
              </a:rPr>
              <a:t>Groupement d’établissements sport et loisirs franciliens </a:t>
            </a:r>
            <a:r>
              <a:rPr lang="fr-FR" dirty="0">
                <a:solidFill>
                  <a:srgbClr val="63003C"/>
                </a:solidFill>
              </a:rPr>
              <a:t>(Barthélémy </a:t>
            </a:r>
            <a:r>
              <a:rPr lang="fr-FR" dirty="0" err="1">
                <a:solidFill>
                  <a:srgbClr val="63003C"/>
                </a:solidFill>
              </a:rPr>
              <a:t>Teuam-Koam</a:t>
            </a:r>
            <a:r>
              <a:rPr lang="fr-FR" dirty="0">
                <a:solidFill>
                  <a:srgbClr val="63003C"/>
                </a:solidFill>
              </a:rPr>
              <a:t> et Amaury </a:t>
            </a:r>
            <a:r>
              <a:rPr lang="fr-FR" dirty="0" err="1">
                <a:solidFill>
                  <a:srgbClr val="63003C"/>
                </a:solidFill>
              </a:rPr>
              <a:t>Vuolo</a:t>
            </a:r>
            <a:r>
              <a:rPr lang="fr-FR" dirty="0">
                <a:solidFill>
                  <a:srgbClr val="63003C"/>
                </a:solidFill>
              </a:rPr>
              <a:t>)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b="1" dirty="0" err="1">
                <a:solidFill>
                  <a:srgbClr val="63003C"/>
                </a:solidFill>
              </a:rPr>
              <a:t>Kunto</a:t>
            </a:r>
            <a:r>
              <a:rPr lang="fr-FR" dirty="0">
                <a:solidFill>
                  <a:srgbClr val="63003C"/>
                </a:solidFill>
              </a:rPr>
              <a:t> (Zakaria </a:t>
            </a:r>
            <a:r>
              <a:rPr lang="fr-FR" dirty="0" err="1">
                <a:solidFill>
                  <a:srgbClr val="63003C"/>
                </a:solidFill>
              </a:rPr>
              <a:t>Jelti</a:t>
            </a:r>
            <a:r>
              <a:rPr lang="fr-FR" dirty="0">
                <a:solidFill>
                  <a:srgbClr val="63003C"/>
                </a:solidFill>
              </a:rPr>
              <a:t>, CEO et </a:t>
            </a:r>
            <a:r>
              <a:rPr lang="fr-FR" dirty="0" err="1">
                <a:solidFill>
                  <a:srgbClr val="63003C"/>
                </a:solidFill>
              </a:rPr>
              <a:t>co-founder</a:t>
            </a:r>
            <a:r>
              <a:rPr lang="fr-FR" dirty="0">
                <a:solidFill>
                  <a:srgbClr val="63003C"/>
                </a:solidFill>
              </a:rPr>
              <a:t> ; Hicham </a:t>
            </a:r>
            <a:r>
              <a:rPr lang="fr-FR" dirty="0" err="1">
                <a:solidFill>
                  <a:srgbClr val="63003C"/>
                </a:solidFill>
              </a:rPr>
              <a:t>Ousseni</a:t>
            </a:r>
            <a:r>
              <a:rPr lang="fr-FR" dirty="0">
                <a:solidFill>
                  <a:srgbClr val="63003C"/>
                </a:solidFill>
              </a:rPr>
              <a:t> et Battit </a:t>
            </a:r>
            <a:r>
              <a:rPr lang="fr-FR" dirty="0" err="1">
                <a:solidFill>
                  <a:srgbClr val="63003C"/>
                </a:solidFill>
              </a:rPr>
              <a:t>Bascans</a:t>
            </a:r>
            <a:r>
              <a:rPr lang="fr-FR" dirty="0">
                <a:solidFill>
                  <a:srgbClr val="63003C"/>
                </a:solidFill>
              </a:rPr>
              <a:t>, CEO et </a:t>
            </a:r>
            <a:r>
              <a:rPr lang="fr-FR" dirty="0" err="1">
                <a:solidFill>
                  <a:srgbClr val="63003C"/>
                </a:solidFill>
              </a:rPr>
              <a:t>co-founder</a:t>
            </a:r>
            <a:r>
              <a:rPr lang="fr-FR" dirty="0">
                <a:solidFill>
                  <a:srgbClr val="63003C"/>
                </a:solidFill>
              </a:rPr>
              <a:t> et responsable sport santé EAPA)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endParaRPr lang="fr-FR" dirty="0">
              <a:solidFill>
                <a:srgbClr val="63003C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endParaRPr lang="fr-FR" dirty="0">
              <a:solidFill>
                <a:srgbClr val="63003C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endParaRPr lang="fr-FR" dirty="0">
              <a:solidFill>
                <a:srgbClr val="63003C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267744" y="332656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Salle 34</a:t>
            </a:r>
          </a:p>
        </p:txBody>
      </p:sp>
    </p:spTree>
    <p:extLst>
      <p:ext uri="{BB962C8B-B14F-4D97-AF65-F5344CB8AC3E}">
        <p14:creationId xmlns:p14="http://schemas.microsoft.com/office/powerpoint/2010/main" val="1622547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3568" y="1556792"/>
            <a:ext cx="8268052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200" dirty="0">
                <a:solidFill>
                  <a:srgbClr val="63003C"/>
                </a:solidFill>
              </a:rPr>
              <a:t>Entraînement sportif :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b="1" dirty="0">
                <a:solidFill>
                  <a:srgbClr val="63003C"/>
                </a:solidFill>
              </a:rPr>
              <a:t>M Training </a:t>
            </a:r>
            <a:r>
              <a:rPr lang="fr-FR" dirty="0">
                <a:solidFill>
                  <a:srgbClr val="63003C"/>
                </a:solidFill>
              </a:rPr>
              <a:t>(Johan </a:t>
            </a:r>
            <a:r>
              <a:rPr lang="fr-FR" dirty="0" err="1">
                <a:solidFill>
                  <a:srgbClr val="63003C"/>
                </a:solidFill>
              </a:rPr>
              <a:t>Cassirame</a:t>
            </a:r>
            <a:r>
              <a:rPr lang="fr-FR" dirty="0">
                <a:solidFill>
                  <a:srgbClr val="63003C"/>
                </a:solidFill>
              </a:rPr>
              <a:t>, Président) – Présence incertaine en raison de contraintes personnelles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dirty="0">
                <a:solidFill>
                  <a:srgbClr val="63003C"/>
                </a:solidFill>
              </a:rPr>
              <a:t>En attente d’un retour : FFF (Geoffroy </a:t>
            </a:r>
            <a:r>
              <a:rPr lang="fr-FR" dirty="0" err="1">
                <a:solidFill>
                  <a:srgbClr val="63003C"/>
                </a:solidFill>
              </a:rPr>
              <a:t>Menain</a:t>
            </a:r>
            <a:r>
              <a:rPr lang="fr-FR" dirty="0">
                <a:solidFill>
                  <a:srgbClr val="63003C"/>
                </a:solidFill>
              </a:rPr>
              <a:t>, préparateur physique), </a:t>
            </a:r>
            <a:r>
              <a:rPr lang="fr-FR" dirty="0" err="1">
                <a:solidFill>
                  <a:srgbClr val="63003C"/>
                </a:solidFill>
              </a:rPr>
              <a:t>Biometrics</a:t>
            </a:r>
            <a:r>
              <a:rPr lang="fr-FR" dirty="0">
                <a:solidFill>
                  <a:srgbClr val="63003C"/>
                </a:solidFill>
              </a:rPr>
              <a:t> (Tommy Lee Richer, ingénieur technico-commercial), </a:t>
            </a:r>
            <a:r>
              <a:rPr lang="fr-FR" dirty="0" err="1">
                <a:solidFill>
                  <a:srgbClr val="63003C"/>
                </a:solidFill>
              </a:rPr>
              <a:t>Physicare</a:t>
            </a:r>
            <a:r>
              <a:rPr lang="fr-FR" dirty="0">
                <a:solidFill>
                  <a:srgbClr val="63003C"/>
                </a:solidFill>
              </a:rPr>
              <a:t> (Chris Boston), Macadam Training (Nathalie </a:t>
            </a:r>
            <a:r>
              <a:rPr lang="fr-FR" dirty="0" err="1">
                <a:solidFill>
                  <a:srgbClr val="63003C"/>
                </a:solidFill>
              </a:rPr>
              <a:t>Duroux</a:t>
            </a:r>
            <a:r>
              <a:rPr lang="fr-FR" dirty="0">
                <a:solidFill>
                  <a:srgbClr val="63003C"/>
                </a:solidFill>
              </a:rPr>
              <a:t>), INSEP (Flynn </a:t>
            </a:r>
            <a:r>
              <a:rPr lang="fr-FR" dirty="0" err="1">
                <a:solidFill>
                  <a:srgbClr val="63003C"/>
                </a:solidFill>
              </a:rPr>
              <a:t>Crossbie</a:t>
            </a:r>
            <a:r>
              <a:rPr lang="fr-FR" dirty="0">
                <a:solidFill>
                  <a:srgbClr val="63003C"/>
                </a:solidFill>
              </a:rPr>
              <a:t>, doctorant) et </a:t>
            </a:r>
            <a:r>
              <a:rPr lang="fr-FR" dirty="0" err="1">
                <a:solidFill>
                  <a:srgbClr val="63003C"/>
                </a:solidFill>
              </a:rPr>
              <a:t>Nills</a:t>
            </a:r>
            <a:r>
              <a:rPr lang="fr-FR" dirty="0">
                <a:solidFill>
                  <a:srgbClr val="63003C"/>
                </a:solidFill>
              </a:rPr>
              <a:t> Thibault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endParaRPr lang="fr-FR" dirty="0">
              <a:solidFill>
                <a:srgbClr val="63003C"/>
              </a:solidFill>
            </a:endParaRP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200" dirty="0">
                <a:solidFill>
                  <a:srgbClr val="63003C"/>
                </a:solidFill>
              </a:rPr>
              <a:t>Licence professionnelle métiers de la forme :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b="1" dirty="0" err="1">
                <a:solidFill>
                  <a:srgbClr val="63003C"/>
                </a:solidFill>
              </a:rPr>
              <a:t>Fitaneo</a:t>
            </a:r>
            <a:r>
              <a:rPr lang="fr-FR" dirty="0">
                <a:solidFill>
                  <a:srgbClr val="63003C"/>
                </a:solidFill>
              </a:rPr>
              <a:t> (Romain Garnier, Président et Dylan Mondor, coach sportif indépendant)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b="1" dirty="0" err="1">
                <a:solidFill>
                  <a:srgbClr val="63003C"/>
                </a:solidFill>
              </a:rPr>
              <a:t>Crossfit</a:t>
            </a:r>
            <a:r>
              <a:rPr lang="fr-FR" b="1" dirty="0">
                <a:solidFill>
                  <a:srgbClr val="63003C"/>
                </a:solidFill>
              </a:rPr>
              <a:t> </a:t>
            </a:r>
            <a:r>
              <a:rPr lang="fr-FR" b="1" dirty="0" err="1">
                <a:solidFill>
                  <a:srgbClr val="63003C"/>
                </a:solidFill>
              </a:rPr>
              <a:t>Take</a:t>
            </a:r>
            <a:r>
              <a:rPr lang="fr-FR" b="1" dirty="0">
                <a:solidFill>
                  <a:srgbClr val="63003C"/>
                </a:solidFill>
              </a:rPr>
              <a:t> Control </a:t>
            </a:r>
            <a:r>
              <a:rPr lang="fr-FR" dirty="0">
                <a:solidFill>
                  <a:srgbClr val="63003C"/>
                </a:solidFill>
              </a:rPr>
              <a:t>(Philippe Da Rocha, Gérant)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b="1" dirty="0" err="1">
                <a:solidFill>
                  <a:srgbClr val="63003C"/>
                </a:solidFill>
              </a:rPr>
              <a:t>Wellness</a:t>
            </a:r>
            <a:r>
              <a:rPr lang="fr-FR" b="1" dirty="0">
                <a:solidFill>
                  <a:srgbClr val="63003C"/>
                </a:solidFill>
              </a:rPr>
              <a:t> Training </a:t>
            </a:r>
            <a:r>
              <a:rPr lang="fr-FR" dirty="0">
                <a:solidFill>
                  <a:srgbClr val="63003C"/>
                </a:solidFill>
              </a:rPr>
              <a:t>(</a:t>
            </a:r>
            <a:r>
              <a:rPr lang="fr-FR" dirty="0" err="1">
                <a:solidFill>
                  <a:srgbClr val="63003C"/>
                </a:solidFill>
              </a:rPr>
              <a:t>Clervie</a:t>
            </a:r>
            <a:r>
              <a:rPr lang="fr-FR" dirty="0">
                <a:solidFill>
                  <a:srgbClr val="63003C"/>
                </a:solidFill>
              </a:rPr>
              <a:t> Poirier, responsable RH, Ludovic </a:t>
            </a:r>
            <a:r>
              <a:rPr lang="fr-FR" dirty="0" err="1">
                <a:solidFill>
                  <a:srgbClr val="63003C"/>
                </a:solidFill>
              </a:rPr>
              <a:t>Loupil</a:t>
            </a:r>
            <a:r>
              <a:rPr lang="fr-FR" dirty="0">
                <a:solidFill>
                  <a:srgbClr val="63003C"/>
                </a:solidFill>
              </a:rPr>
              <a:t>, directeur d’exploitation, responsable des équipes et Marc-Olivier Bauge, responsable filiale événements)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endParaRPr lang="fr-FR" dirty="0">
              <a:solidFill>
                <a:srgbClr val="63003C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FR" dirty="0">
                <a:solidFill>
                  <a:srgbClr val="63003C"/>
                </a:solidFill>
              </a:rPr>
              <a:t>Stand étudiant </a:t>
            </a:r>
          </a:p>
          <a:p>
            <a:pPr lvl="1" algn="just"/>
            <a:endParaRPr lang="fr-FR" dirty="0">
              <a:solidFill>
                <a:srgbClr val="63003C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267744" y="332656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Salle 121</a:t>
            </a:r>
          </a:p>
        </p:txBody>
      </p:sp>
    </p:spTree>
    <p:extLst>
      <p:ext uri="{BB962C8B-B14F-4D97-AF65-F5344CB8AC3E}">
        <p14:creationId xmlns:p14="http://schemas.microsoft.com/office/powerpoint/2010/main" val="1011079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Thème Office">
  <a:themeElements>
    <a:clrScheme name="UPSaclay">
      <a:dk1>
        <a:srgbClr val="63003C"/>
      </a:dk1>
      <a:lt1>
        <a:srgbClr val="FFFFFF"/>
      </a:lt1>
      <a:dk2>
        <a:srgbClr val="000000"/>
      </a:dk2>
      <a:lt2>
        <a:srgbClr val="BDC4BC"/>
      </a:lt2>
      <a:accent1>
        <a:srgbClr val="DA5200"/>
      </a:accent1>
      <a:accent2>
        <a:srgbClr val="006996"/>
      </a:accent2>
      <a:accent3>
        <a:srgbClr val="FFFFFF"/>
      </a:accent3>
      <a:accent4>
        <a:srgbClr val="86B700"/>
      </a:accent4>
      <a:accent5>
        <a:srgbClr val="464595"/>
      </a:accent5>
      <a:accent6>
        <a:srgbClr val="80143C"/>
      </a:accent6>
      <a:hlink>
        <a:srgbClr val="63003C"/>
      </a:hlink>
      <a:folHlink>
        <a:srgbClr val="B8ACD7"/>
      </a:folHlink>
    </a:clrScheme>
    <a:fontScheme name="Université Paris-Saclay">
      <a:majorFont>
        <a:latin typeface="Open Sans"/>
        <a:ea typeface=""/>
        <a:cs typeface="Arial Unicode MS"/>
      </a:majorFont>
      <a:minorFont>
        <a:latin typeface="Open Sans"/>
        <a:ea typeface=""/>
        <a:cs typeface="Arial Unicode MS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UPSACLAY">
  <a:themeElements>
    <a:clrScheme name="UPSACLAY 1">
      <a:dk1>
        <a:srgbClr val="63003C"/>
      </a:dk1>
      <a:lt1>
        <a:srgbClr val="FFFFFF"/>
      </a:lt1>
      <a:dk2>
        <a:srgbClr val="303E48"/>
      </a:dk2>
      <a:lt2>
        <a:srgbClr val="BDC4BC"/>
      </a:lt2>
      <a:accent1>
        <a:srgbClr val="DA5200"/>
      </a:accent1>
      <a:accent2>
        <a:srgbClr val="006996"/>
      </a:accent2>
      <a:accent3>
        <a:srgbClr val="FFFFFF"/>
      </a:accent3>
      <a:accent4>
        <a:srgbClr val="86B700"/>
      </a:accent4>
      <a:accent5>
        <a:srgbClr val="464595"/>
      </a:accent5>
      <a:accent6>
        <a:srgbClr val="80143C"/>
      </a:accent6>
      <a:hlink>
        <a:srgbClr val="63003C"/>
      </a:hlink>
      <a:folHlink>
        <a:srgbClr val="B8ACD7"/>
      </a:folHlink>
    </a:clrScheme>
    <a:fontScheme name="Université Paris-Saclay">
      <a:majorFont>
        <a:latin typeface="Open Sans"/>
        <a:ea typeface=""/>
        <a:cs typeface="Arial Unicode MS"/>
      </a:majorFont>
      <a:minorFont>
        <a:latin typeface="Open Sans"/>
        <a:ea typeface=""/>
        <a:cs typeface="Arial Unicode MS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 refaire" id="{94AEBCF8-AF65-4DB5-B259-1F3F1BE73777}" vid="{6FB0EB57-A501-4BEC-859A-9BC2B4F2B6C4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2CA68FCC705642B5CEFEEE426105D1" ma:contentTypeVersion="0" ma:contentTypeDescription="Crée un document." ma:contentTypeScope="" ma:versionID="73c1b53dc4c7848dc4994aee31cc8df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7709AE9-3688-4291-8692-9F92B74842F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1E44778-D524-4683-AB32-B901E6BAD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772772F-6296-440F-B3E0-36BAB4FC9B56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10162</TotalTime>
  <Words>1174</Words>
  <Application>Microsoft Macintosh PowerPoint</Application>
  <PresentationFormat>Affichage à l'écran (4:3)</PresentationFormat>
  <Paragraphs>133</Paragraphs>
  <Slides>20</Slides>
  <Notes>19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20</vt:i4>
      </vt:variant>
    </vt:vector>
  </HeadingPairs>
  <TitlesOfParts>
    <vt:vector size="26" baseType="lpstr">
      <vt:lpstr>Arial</vt:lpstr>
      <vt:lpstr>Calibri</vt:lpstr>
      <vt:lpstr>Open Sans</vt:lpstr>
      <vt:lpstr>Wingdings</vt:lpstr>
      <vt:lpstr>1_Thème Office</vt:lpstr>
      <vt:lpstr>2_UPSACLAY</vt:lpstr>
      <vt:lpstr>Forum des métiers Jeudi 9 janvier 2025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Conseil Formation</dc:title>
  <dc:creator>Thomas Deroche</dc:creator>
  <cp:lastModifiedBy>Julie</cp:lastModifiedBy>
  <cp:revision>330</cp:revision>
  <cp:lastPrinted>2024-03-01T10:43:52Z</cp:lastPrinted>
  <dcterms:created xsi:type="dcterms:W3CDTF">2020-11-10T11:23:35Z</dcterms:created>
  <dcterms:modified xsi:type="dcterms:W3CDTF">2024-12-04T15:24:47Z</dcterms:modified>
</cp:coreProperties>
</file>