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6" r:id="rId3"/>
    <p:sldId id="428" r:id="rId4"/>
    <p:sldId id="430" r:id="rId5"/>
    <p:sldId id="431" r:id="rId6"/>
    <p:sldId id="437" r:id="rId7"/>
    <p:sldId id="432" r:id="rId8"/>
    <p:sldId id="433" r:id="rId9"/>
    <p:sldId id="439" r:id="rId10"/>
    <p:sldId id="438" r:id="rId11"/>
    <p:sldId id="436" r:id="rId12"/>
    <p:sldId id="444" r:id="rId13"/>
    <p:sldId id="446" r:id="rId14"/>
    <p:sldId id="445" r:id="rId15"/>
    <p:sldId id="442" r:id="rId16"/>
    <p:sldId id="447" r:id="rId17"/>
    <p:sldId id="448" r:id="rId18"/>
    <p:sldId id="449" r:id="rId19"/>
    <p:sldId id="457" r:id="rId20"/>
    <p:sldId id="455" r:id="rId21"/>
    <p:sldId id="456" r:id="rId22"/>
    <p:sldId id="458" r:id="rId23"/>
    <p:sldId id="459" r:id="rId24"/>
    <p:sldId id="450" r:id="rId25"/>
    <p:sldId id="45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280" autoAdjust="0"/>
  </p:normalViewPr>
  <p:slideViewPr>
    <p:cSldViewPr snapToGrid="0">
      <p:cViewPr varScale="1">
        <p:scale>
          <a:sx n="72" d="100"/>
          <a:sy n="72" d="100"/>
        </p:scale>
        <p:origin x="684"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381214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438875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129129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75162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196436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3B49BE-1390-4CB2-9112-D97BCABDA4E8}" type="datetimeFigureOut">
              <a:rPr lang="fr-FR" smtClean="0"/>
              <a:t>05/03/2024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4159576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3B49BE-1390-4CB2-9112-D97BCABDA4E8}" type="datetimeFigureOut">
              <a:rPr lang="fr-FR" smtClean="0"/>
              <a:t>05/03/2024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59544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3B49BE-1390-4CB2-9112-D97BCABDA4E8}" type="datetimeFigureOut">
              <a:rPr lang="fr-FR" smtClean="0"/>
              <a:t>05/03/2024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40405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3B49BE-1390-4CB2-9112-D97BCABDA4E8}" type="datetimeFigureOut">
              <a:rPr lang="fr-FR" smtClean="0"/>
              <a:t>05/03/2024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3705283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13B49BE-1390-4CB2-9112-D97BCABDA4E8}" type="datetimeFigureOut">
              <a:rPr lang="fr-FR" smtClean="0"/>
              <a:t>05/03/2024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42632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13B49BE-1390-4CB2-9112-D97BCABDA4E8}" type="datetimeFigureOut">
              <a:rPr lang="fr-FR" smtClean="0"/>
              <a:t>05/03/2024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26EAC-5F24-4E70-8881-24366BF3B6FF}" type="slidenum">
              <a:rPr lang="fr-FR" smtClean="0"/>
              <a:t>‹N°›</a:t>
            </a:fld>
            <a:endParaRPr lang="fr-FR"/>
          </a:p>
        </p:txBody>
      </p:sp>
    </p:spTree>
    <p:extLst>
      <p:ext uri="{BB962C8B-B14F-4D97-AF65-F5344CB8AC3E}">
        <p14:creationId xmlns:p14="http://schemas.microsoft.com/office/powerpoint/2010/main" val="235292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49BE-1390-4CB2-9112-D97BCABDA4E8}" type="datetimeFigureOut">
              <a:rPr lang="fr-FR" smtClean="0"/>
              <a:t>05/03/2024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26EAC-5F24-4E70-8881-24366BF3B6FF}" type="slidenum">
              <a:rPr lang="fr-FR" smtClean="0"/>
              <a:t>‹N°›</a:t>
            </a:fld>
            <a:endParaRPr lang="fr-FR"/>
          </a:p>
        </p:txBody>
      </p:sp>
    </p:spTree>
    <p:extLst>
      <p:ext uri="{BB962C8B-B14F-4D97-AF65-F5344CB8AC3E}">
        <p14:creationId xmlns:p14="http://schemas.microsoft.com/office/powerpoint/2010/main" val="308828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5" y="883403"/>
            <a:ext cx="5918123" cy="3347634"/>
          </a:xfrm>
          <a:prstGeom prst="wedgeRoundRectCallout">
            <a:avLst>
              <a:gd name="adj1" fmla="val -38551"/>
              <a:gd name="adj2" fmla="val 63345"/>
              <a:gd name="adj3" fmla="val 16667"/>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472440" y="607489"/>
            <a:ext cx="6181429" cy="3236092"/>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endParaRPr lang="fr-FR" sz="1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r>
              <a:rPr lang="fr-FR" sz="4800" b="1" cap="all" spc="0" dirty="0" smtClean="0">
                <a:solidFill>
                  <a:srgbClr val="002060"/>
                </a:solidFill>
                <a:latin typeface="+mn-lt"/>
                <a:cs typeface="Circular Std Bold" panose="020B0804020101010102" pitchFamily="34" charset="0"/>
              </a:rPr>
              <a:t>La Justice INTERNE </a:t>
            </a:r>
          </a:p>
          <a:p>
            <a:pPr>
              <a:lnSpc>
                <a:spcPct val="100000"/>
              </a:lnSpc>
            </a:pPr>
            <a:r>
              <a:rPr lang="fr-FR" sz="4800" b="1" cap="all" spc="0" dirty="0" smtClean="0">
                <a:solidFill>
                  <a:srgbClr val="002060"/>
                </a:solidFill>
                <a:latin typeface="+mn-lt"/>
                <a:cs typeface="Circular Std Bold" panose="020B0804020101010102" pitchFamily="34" charset="0"/>
              </a:rPr>
              <a:t>	AU MONDE 			SPORTIF</a:t>
            </a:r>
            <a:r>
              <a:rPr lang="fr-FR" sz="5200" b="1" cap="all" dirty="0" smtClean="0">
                <a:solidFill>
                  <a:srgbClr val="002060"/>
                </a:solidFill>
                <a:latin typeface="Bahnschrift" panose="020B0502040204020203" pitchFamily="34" charset="0"/>
                <a:cs typeface="Circular Std Bold" panose="020B0804020101010102" pitchFamily="34" charset="0"/>
              </a:rPr>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2106770" y="-186214"/>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2000" b="1" u="sng" dirty="0" smtClean="0">
                <a:solidFill>
                  <a:schemeClr val="bg1"/>
                </a:solidFill>
                <a:latin typeface="Bahnschrift" panose="020B0502040204020203" pitchFamily="34" charset="0"/>
              </a:rPr>
              <a:t>SEANCE 5</a:t>
            </a:r>
            <a:endParaRPr lang="fr-FR" sz="2000" b="1" u="sng"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96909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Autofit/>
          </a:bodyPr>
          <a:lstStyle/>
          <a:p>
            <a:pPr marL="0" indent="0">
              <a:lnSpc>
                <a:spcPct val="100000"/>
              </a:lnSpc>
              <a:buNone/>
            </a:pPr>
            <a:r>
              <a:rPr lang="fr-FR" sz="2200" dirty="0" smtClean="0">
                <a:solidFill>
                  <a:srgbClr val="FF0000"/>
                </a:solidFill>
              </a:rPr>
              <a:t>► Recours en annulation des actes des Fédérations </a:t>
            </a:r>
            <a:r>
              <a:rPr lang="fr-FR" sz="2200" dirty="0" smtClean="0">
                <a:solidFill>
                  <a:srgbClr val="FF0000"/>
                </a:solidFill>
              </a:rPr>
              <a:t>devant les </a:t>
            </a:r>
            <a:r>
              <a:rPr lang="fr-FR" sz="2200" b="1" dirty="0" smtClean="0">
                <a:solidFill>
                  <a:srgbClr val="FF0000"/>
                </a:solidFill>
              </a:rPr>
              <a:t>juridictions administratives </a:t>
            </a:r>
            <a:r>
              <a:rPr lang="fr-FR" sz="2200" dirty="0" smtClean="0">
                <a:solidFill>
                  <a:srgbClr val="FF0000"/>
                </a:solidFill>
              </a:rPr>
              <a:t>de la part de clubs ou d’athlètes (principe </a:t>
            </a:r>
            <a:r>
              <a:rPr lang="fr-FR" sz="2200" dirty="0" smtClean="0">
                <a:solidFill>
                  <a:srgbClr val="FF0000"/>
                </a:solidFill>
              </a:rPr>
              <a:t>du service public des compétitions) : pour </a:t>
            </a:r>
            <a:r>
              <a:rPr lang="fr-FR" sz="2200" b="1" dirty="0" smtClean="0">
                <a:solidFill>
                  <a:srgbClr val="FF0000"/>
                </a:solidFill>
              </a:rPr>
              <a:t>excès de pouvoir</a:t>
            </a:r>
            <a:r>
              <a:rPr lang="fr-FR" sz="2200" dirty="0" smtClean="0">
                <a:solidFill>
                  <a:srgbClr val="FF0000"/>
                </a:solidFill>
              </a:rPr>
              <a:t> </a:t>
            </a:r>
            <a:r>
              <a:rPr lang="fr-FR" sz="2200" dirty="0" smtClean="0">
                <a:solidFill>
                  <a:srgbClr val="FF0000"/>
                </a:solidFill>
              </a:rPr>
              <a:t>ou </a:t>
            </a:r>
            <a:r>
              <a:rPr lang="fr-FR" sz="2200" b="1" dirty="0" smtClean="0">
                <a:solidFill>
                  <a:srgbClr val="FF0000"/>
                </a:solidFill>
              </a:rPr>
              <a:t>détournement de pouvoir</a:t>
            </a:r>
            <a:endParaRPr lang="fr-FR" sz="2200" b="1" dirty="0">
              <a:solidFill>
                <a:srgbClr val="FF0000"/>
              </a:solidFill>
            </a:endParaRPr>
          </a:p>
          <a:p>
            <a:pPr marL="0" indent="0">
              <a:lnSpc>
                <a:spcPct val="100000"/>
              </a:lnSpc>
              <a:buNone/>
            </a:pPr>
            <a:endParaRPr lang="fr-FR" sz="2200" dirty="0" smtClean="0"/>
          </a:p>
          <a:p>
            <a:pPr marL="0" indent="0">
              <a:lnSpc>
                <a:spcPct val="100000"/>
              </a:lnSpc>
              <a:buNone/>
            </a:pPr>
            <a:r>
              <a:rPr lang="fr-FR" sz="2200" b="1" dirty="0" smtClean="0"/>
              <a:t>	— </a:t>
            </a:r>
            <a:r>
              <a:rPr lang="fr-FR" sz="2200" dirty="0" smtClean="0"/>
              <a:t>si non respect du règlement par une </a:t>
            </a:r>
            <a:r>
              <a:rPr lang="fr-FR" sz="2200" dirty="0" smtClean="0"/>
              <a:t>fédération (= </a:t>
            </a:r>
            <a:r>
              <a:rPr lang="fr-FR" sz="2200" i="1" dirty="0" smtClean="0"/>
              <a:t>collectif</a:t>
            </a:r>
            <a:r>
              <a:rPr lang="fr-FR" sz="2200" dirty="0" smtClean="0"/>
              <a:t>)</a:t>
            </a:r>
            <a:endParaRPr lang="fr-FR" sz="2200" dirty="0" smtClean="0"/>
          </a:p>
          <a:p>
            <a:pPr marL="0" indent="0">
              <a:lnSpc>
                <a:spcPct val="100000"/>
              </a:lnSpc>
              <a:buNone/>
            </a:pPr>
            <a:r>
              <a:rPr lang="fr-FR" sz="2200" b="1" dirty="0"/>
              <a:t>	</a:t>
            </a:r>
            <a:r>
              <a:rPr lang="fr-FR" sz="2200" b="1" dirty="0" smtClean="0"/>
              <a:t>— </a:t>
            </a:r>
            <a:r>
              <a:rPr lang="fr-FR" sz="2200" dirty="0" smtClean="0"/>
              <a:t>si manquement à l’équité dans l’organisation des </a:t>
            </a:r>
            <a:r>
              <a:rPr lang="fr-FR" sz="2200" dirty="0"/>
              <a:t>compétitions (= </a:t>
            </a:r>
            <a:r>
              <a:rPr lang="fr-FR" sz="2200" i="1" dirty="0"/>
              <a:t>collectif</a:t>
            </a:r>
            <a:r>
              <a:rPr lang="fr-FR" sz="2200" dirty="0"/>
              <a:t>) </a:t>
            </a:r>
            <a:endParaRPr lang="fr-FR" sz="2200" dirty="0" smtClean="0"/>
          </a:p>
          <a:p>
            <a:pPr marL="0" indent="0">
              <a:lnSpc>
                <a:spcPct val="100000"/>
              </a:lnSpc>
              <a:buNone/>
            </a:pPr>
            <a:r>
              <a:rPr lang="fr-FR" sz="2200" b="1" dirty="0"/>
              <a:t>	</a:t>
            </a:r>
            <a:r>
              <a:rPr lang="fr-FR" sz="2200" b="1" dirty="0" smtClean="0"/>
              <a:t>	</a:t>
            </a:r>
            <a:r>
              <a:rPr lang="fr-FR" sz="2200" b="1" i="1" dirty="0" smtClean="0"/>
              <a:t>Ex.</a:t>
            </a:r>
            <a:r>
              <a:rPr lang="fr-FR" sz="2200" dirty="0" smtClean="0"/>
              <a:t> </a:t>
            </a:r>
            <a:r>
              <a:rPr lang="fr-FR" sz="2200" dirty="0"/>
              <a:t>conditions de rétrogradation des </a:t>
            </a:r>
            <a:r>
              <a:rPr lang="fr-FR" sz="2200" dirty="0" smtClean="0"/>
              <a:t>clubs ; modalités </a:t>
            </a:r>
            <a:r>
              <a:rPr lang="fr-FR" sz="2200" dirty="0"/>
              <a:t>d’homologation </a:t>
            </a:r>
            <a:r>
              <a:rPr lang="fr-FR" sz="2200" dirty="0" smtClean="0"/>
              <a:t>des 			épreuves, </a:t>
            </a:r>
            <a:r>
              <a:rPr lang="fr-FR" sz="2200" dirty="0"/>
              <a:t>etc</a:t>
            </a:r>
            <a:r>
              <a:rPr lang="fr-FR" sz="2200" dirty="0" smtClean="0"/>
              <a:t>.</a:t>
            </a:r>
            <a:endParaRPr lang="fr-FR" sz="1000" dirty="0"/>
          </a:p>
          <a:p>
            <a:pPr marL="0" indent="0">
              <a:lnSpc>
                <a:spcPct val="100000"/>
              </a:lnSpc>
              <a:buNone/>
            </a:pPr>
            <a:r>
              <a:rPr lang="fr-FR" sz="2200" dirty="0" smtClean="0"/>
              <a:t>	</a:t>
            </a:r>
            <a:r>
              <a:rPr lang="fr-FR" sz="2200" dirty="0" smtClean="0"/>
              <a:t>— contestation d’une sanction ou d’une décision de non sélection </a:t>
            </a:r>
            <a:r>
              <a:rPr lang="fr-FR" sz="2200" dirty="0" smtClean="0"/>
              <a:t>(= </a:t>
            </a:r>
            <a:r>
              <a:rPr lang="fr-FR" sz="2200" i="1" dirty="0" smtClean="0"/>
              <a:t>individuel</a:t>
            </a:r>
            <a:r>
              <a:rPr lang="fr-FR" sz="2200" dirty="0" smtClean="0"/>
              <a:t>)</a:t>
            </a:r>
          </a:p>
          <a:p>
            <a:pPr marL="0" indent="0">
              <a:lnSpc>
                <a:spcPct val="100000"/>
              </a:lnSpc>
              <a:buNone/>
            </a:pPr>
            <a:endParaRPr lang="fr-FR" sz="2200" dirty="0" smtClean="0">
              <a:solidFill>
                <a:srgbClr val="FF0000"/>
              </a:solidFill>
            </a:endParaRPr>
          </a:p>
          <a:p>
            <a:pPr marL="0" indent="0">
              <a:lnSpc>
                <a:spcPct val="100000"/>
              </a:lnSpc>
              <a:buNone/>
            </a:pPr>
            <a:r>
              <a:rPr lang="fr-FR" sz="2200" dirty="0" smtClean="0">
                <a:solidFill>
                  <a:srgbClr val="FF0000"/>
                </a:solidFill>
              </a:rPr>
              <a:t>► </a:t>
            </a:r>
            <a:r>
              <a:rPr lang="fr-FR" sz="2200" dirty="0">
                <a:solidFill>
                  <a:srgbClr val="FF0000"/>
                </a:solidFill>
              </a:rPr>
              <a:t>Recours devant les juridictions judiciaires</a:t>
            </a:r>
            <a:r>
              <a:rPr lang="fr-FR" sz="2200" dirty="0"/>
              <a:t> ; deux cas : </a:t>
            </a:r>
          </a:p>
          <a:p>
            <a:pPr marL="0" indent="0">
              <a:lnSpc>
                <a:spcPct val="100000"/>
              </a:lnSpc>
              <a:buNone/>
            </a:pPr>
            <a:r>
              <a:rPr lang="fr-FR" sz="2200" dirty="0"/>
              <a:t>	— si cas implique clubs ou fédération </a:t>
            </a:r>
            <a:r>
              <a:rPr lang="fr-FR" sz="2200" dirty="0" smtClean="0"/>
              <a:t>agréés</a:t>
            </a:r>
            <a:endParaRPr lang="fr-FR" sz="2200" dirty="0"/>
          </a:p>
          <a:p>
            <a:pPr marL="0" indent="0">
              <a:lnSpc>
                <a:spcPct val="100000"/>
              </a:lnSpc>
              <a:buNone/>
            </a:pPr>
            <a:r>
              <a:rPr lang="fr-FR" sz="2200" dirty="0"/>
              <a:t>	— si concerne fédérations délégataires mais pour litige étranger au domaine de la 	délégation (ex. gestion interne de la fédération)</a:t>
            </a:r>
          </a:p>
          <a:p>
            <a:pPr marL="0" indent="0">
              <a:lnSpc>
                <a:spcPct val="100000"/>
              </a:lnSpc>
              <a:buNone/>
            </a:pPr>
            <a:endParaRPr lang="fr-FR" sz="2200" dirty="0"/>
          </a:p>
        </p:txBody>
      </p:sp>
    </p:spTree>
    <p:extLst>
      <p:ext uri="{BB962C8B-B14F-4D97-AF65-F5344CB8AC3E}">
        <p14:creationId xmlns:p14="http://schemas.microsoft.com/office/powerpoint/2010/main" val="102650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a:solidFill>
                  <a:srgbClr val="FF0000"/>
                </a:solidFill>
              </a:rPr>
              <a:t>► </a:t>
            </a:r>
            <a:r>
              <a:rPr lang="fr-FR" sz="2200" dirty="0" smtClean="0"/>
              <a:t>Plus généralement : </a:t>
            </a:r>
            <a:r>
              <a:rPr lang="fr-FR" sz="2200" dirty="0" smtClean="0">
                <a:solidFill>
                  <a:srgbClr val="FF0000"/>
                </a:solidFill>
              </a:rPr>
              <a:t>juge administratif </a:t>
            </a:r>
            <a:r>
              <a:rPr lang="fr-FR" sz="2200" dirty="0" smtClean="0"/>
              <a:t>exerce un </a:t>
            </a:r>
            <a:r>
              <a:rPr lang="fr-FR" sz="2200" b="1" dirty="0" smtClean="0">
                <a:solidFill>
                  <a:srgbClr val="FF0000"/>
                </a:solidFill>
              </a:rPr>
              <a:t>contrôle de légalité</a:t>
            </a:r>
            <a:r>
              <a:rPr lang="fr-FR" sz="2200" dirty="0" smtClean="0">
                <a:solidFill>
                  <a:srgbClr val="FF0000"/>
                </a:solidFill>
              </a:rPr>
              <a:t> </a:t>
            </a:r>
            <a:r>
              <a:rPr lang="fr-FR" sz="2200" dirty="0" smtClean="0"/>
              <a:t>des actes des </a:t>
            </a:r>
            <a:r>
              <a:rPr lang="fr-FR" sz="2200" dirty="0" smtClean="0"/>
              <a:t>fédérations dans le règlement interne des litiges interne </a:t>
            </a:r>
            <a:r>
              <a:rPr lang="fr-FR" sz="2200" dirty="0" smtClean="0"/>
              <a:t>; peut être amener à évaluer :</a:t>
            </a:r>
            <a:endParaRPr lang="fr-FR" sz="2200" b="1" dirty="0" smtClean="0">
              <a:solidFill>
                <a:srgbClr val="FF0000"/>
              </a:solidFill>
            </a:endParaRP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 </a:t>
            </a:r>
            <a:r>
              <a:rPr lang="fr-FR" sz="2200" dirty="0" smtClean="0"/>
              <a:t>incompétence de la </a:t>
            </a:r>
            <a:r>
              <a:rPr lang="fr-FR" sz="2200" dirty="0" smtClean="0"/>
              <a:t>fédération</a:t>
            </a:r>
            <a:endParaRPr lang="fr-FR" sz="2200" dirty="0" smtClean="0"/>
          </a:p>
          <a:p>
            <a:pPr marL="914400" lvl="2" indent="0">
              <a:lnSpc>
                <a:spcPct val="100000"/>
              </a:lnSpc>
              <a:buNone/>
            </a:pPr>
            <a:r>
              <a:rPr lang="fr-FR" sz="2200" b="1" dirty="0">
                <a:solidFill>
                  <a:srgbClr val="FF0000"/>
                </a:solidFill>
              </a:rPr>
              <a:t>– </a:t>
            </a:r>
            <a:r>
              <a:rPr lang="fr-FR" sz="2200" dirty="0"/>
              <a:t>v</a:t>
            </a:r>
            <a:r>
              <a:rPr lang="fr-FR" sz="2200" dirty="0" smtClean="0"/>
              <a:t>ice de procédure</a:t>
            </a:r>
          </a:p>
          <a:p>
            <a:pPr marL="914400" lvl="2" indent="0">
              <a:lnSpc>
                <a:spcPct val="100000"/>
              </a:lnSpc>
              <a:buNone/>
            </a:pPr>
            <a:r>
              <a:rPr lang="fr-FR" sz="2200" b="1" dirty="0">
                <a:solidFill>
                  <a:srgbClr val="FF0000"/>
                </a:solidFill>
              </a:rPr>
              <a:t>– </a:t>
            </a:r>
            <a:r>
              <a:rPr lang="fr-FR" sz="2200" dirty="0"/>
              <a:t>v</a:t>
            </a:r>
            <a:r>
              <a:rPr lang="fr-FR" sz="2200" dirty="0" smtClean="0"/>
              <a:t>ice de forme</a:t>
            </a:r>
          </a:p>
          <a:p>
            <a:pPr marL="914400" lvl="2" indent="0">
              <a:lnSpc>
                <a:spcPct val="100000"/>
              </a:lnSpc>
              <a:buNone/>
            </a:pPr>
            <a:r>
              <a:rPr lang="fr-FR" sz="2200" b="1" dirty="0" smtClean="0">
                <a:solidFill>
                  <a:srgbClr val="FF0000"/>
                </a:solidFill>
              </a:rPr>
              <a:t>– </a:t>
            </a:r>
            <a:r>
              <a:rPr lang="fr-FR" sz="2200" dirty="0"/>
              <a:t>v</a:t>
            </a:r>
            <a:r>
              <a:rPr lang="fr-FR" sz="2200" dirty="0" smtClean="0"/>
              <a:t>iolation de la règle de droit</a:t>
            </a:r>
          </a:p>
          <a:p>
            <a:pPr marL="914400" lvl="2" indent="0">
              <a:lnSpc>
                <a:spcPct val="100000"/>
              </a:lnSpc>
              <a:buNone/>
            </a:pPr>
            <a:r>
              <a:rPr lang="fr-FR" sz="2200" b="1" dirty="0">
                <a:solidFill>
                  <a:srgbClr val="FF0000"/>
                </a:solidFill>
              </a:rPr>
              <a:t>– </a:t>
            </a:r>
            <a:r>
              <a:rPr lang="fr-FR" sz="2200" dirty="0"/>
              <a:t>e</a:t>
            </a:r>
            <a:r>
              <a:rPr lang="fr-FR" sz="2200" dirty="0" smtClean="0"/>
              <a:t>rreur sur l’exactitude matérielle des faits</a:t>
            </a:r>
          </a:p>
          <a:p>
            <a:pPr marL="914400" lvl="2" indent="0">
              <a:lnSpc>
                <a:spcPct val="100000"/>
              </a:lnSpc>
              <a:buNone/>
            </a:pPr>
            <a:r>
              <a:rPr lang="fr-FR" sz="2200" b="1" dirty="0">
                <a:solidFill>
                  <a:srgbClr val="FF0000"/>
                </a:solidFill>
              </a:rPr>
              <a:t>– </a:t>
            </a:r>
            <a:r>
              <a:rPr lang="fr-FR" sz="2200" dirty="0"/>
              <a:t>e</a:t>
            </a:r>
            <a:r>
              <a:rPr lang="fr-FR" sz="2200" dirty="0" smtClean="0"/>
              <a:t>rreur sur la qualification juridique des faits</a:t>
            </a:r>
            <a:r>
              <a:rPr lang="fr-FR" sz="2200" dirty="0" smtClean="0"/>
              <a:t>.</a:t>
            </a:r>
            <a:endParaRPr lang="fr-FR" sz="2200" dirty="0"/>
          </a:p>
          <a:p>
            <a:pPr marL="914400" lvl="2" indent="0">
              <a:lnSpc>
                <a:spcPct val="100000"/>
              </a:lnSpc>
              <a:buNone/>
            </a:pPr>
            <a:endParaRPr lang="fr-FR" sz="2200" dirty="0"/>
          </a:p>
          <a:p>
            <a:pPr marL="914400" lvl="2" indent="0" algn="ctr">
              <a:lnSpc>
                <a:spcPct val="100000"/>
              </a:lnSpc>
              <a:buNone/>
            </a:pPr>
            <a:r>
              <a:rPr lang="fr-FR" sz="2200" dirty="0" smtClean="0">
                <a:solidFill>
                  <a:srgbClr val="FF0000"/>
                </a:solidFill>
              </a:rPr>
              <a:t>= justice </a:t>
            </a:r>
            <a:r>
              <a:rPr lang="fr-FR" sz="2200" smtClean="0">
                <a:solidFill>
                  <a:srgbClr val="FF0000"/>
                </a:solidFill>
              </a:rPr>
              <a:t>interne et privée </a:t>
            </a:r>
            <a:r>
              <a:rPr lang="fr-FR" sz="2200" dirty="0" smtClean="0">
                <a:solidFill>
                  <a:srgbClr val="FF0000"/>
                </a:solidFill>
              </a:rPr>
              <a:t>mais sous contrôle de la justice administrative</a:t>
            </a:r>
            <a:endParaRPr lang="fr-FR" sz="2200" dirty="0" smtClean="0">
              <a:solidFill>
                <a:srgbClr val="FF0000"/>
              </a:solidFill>
            </a:endParaRPr>
          </a:p>
        </p:txBody>
      </p:sp>
    </p:spTree>
    <p:extLst>
      <p:ext uri="{BB962C8B-B14F-4D97-AF65-F5344CB8AC3E}">
        <p14:creationId xmlns:p14="http://schemas.microsoft.com/office/powerpoint/2010/main" val="427549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BEBA8EAE-BF5A-486C-A8C5-ECC9F3942E4B}">
                <a14:imgProps xmlns:a14="http://schemas.microsoft.com/office/drawing/2010/main">
                  <a14:imgLayer r:embed="rId3">
                    <a14:imgEffect>
                      <a14:artisticGlowDiffused/>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7784123"/>
          </a:xfrm>
          <a:prstGeom prst="rect">
            <a:avLst/>
          </a:prstGeom>
        </p:spPr>
      </p:pic>
      <p:sp>
        <p:nvSpPr>
          <p:cNvPr id="13" name="Rectangle à coins arrondis 12"/>
          <p:cNvSpPr/>
          <p:nvPr/>
        </p:nvSpPr>
        <p:spPr>
          <a:xfrm>
            <a:off x="527834" y="656028"/>
            <a:ext cx="5568166" cy="2803738"/>
          </a:xfrm>
          <a:prstGeom prst="wedgeRoundRectCallout">
            <a:avLst>
              <a:gd name="adj1" fmla="val -38551"/>
              <a:gd name="adj2" fmla="val 63345"/>
              <a:gd name="adj3" fmla="val 16667"/>
            </a:avLst>
          </a:prstGeom>
          <a:solidFill>
            <a:srgbClr val="00206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1404919" y="106966"/>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5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endParaRPr lang="fr-FR" sz="1200" b="1" cap="all" dirty="0" smtClean="0">
              <a:solidFill>
                <a:srgbClr val="FFC000"/>
              </a:solidFill>
              <a:latin typeface="Bahnschrift" panose="020B0502040204020203" pitchFamily="34" charset="0"/>
              <a:cs typeface="Circular Std Bold" panose="020B0804020101010102" pitchFamily="34" charset="0"/>
            </a:endParaRPr>
          </a:p>
          <a:p>
            <a:pPr>
              <a:lnSpc>
                <a:spcPct val="100000"/>
              </a:lnSpc>
            </a:pPr>
            <a:r>
              <a:rPr lang="fr-FR" sz="6200" b="1" cap="all" dirty="0" smtClean="0">
                <a:solidFill>
                  <a:srgbClr val="FFC000"/>
                </a:solidFill>
                <a:latin typeface="+mn-lt"/>
                <a:cs typeface="Circular Std Bold" panose="020B0804020101010102" pitchFamily="34" charset="0"/>
              </a:rPr>
              <a:t>CAS</a:t>
            </a:r>
          </a:p>
          <a:p>
            <a:pPr>
              <a:lnSpc>
                <a:spcPct val="100000"/>
              </a:lnSpc>
            </a:pPr>
            <a:r>
              <a:rPr lang="fr-FR" sz="6200" b="1" cap="all" dirty="0" smtClean="0">
                <a:solidFill>
                  <a:srgbClr val="FFC000"/>
                </a:solidFill>
                <a:latin typeface="+mn-lt"/>
                <a:cs typeface="Circular Std Bold" panose="020B0804020101010102" pitchFamily="34" charset="0"/>
              </a:rPr>
              <a:t>PRATIQUE</a:t>
            </a: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1074215" y="0"/>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pPr algn="r"/>
            <a:r>
              <a:rPr lang="fr-FR" sz="1800" b="1" u="sng" dirty="0" smtClean="0">
                <a:solidFill>
                  <a:schemeClr val="bg1"/>
                </a:solidFill>
                <a:latin typeface="Bahnschrift" panose="020B0502040204020203" pitchFamily="34" charset="0"/>
              </a:rPr>
              <a:t>SEANCE 2</a:t>
            </a:r>
            <a:endParaRPr lang="fr-FR" sz="1800" b="1" u="sng"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810616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06" y="0"/>
            <a:ext cx="18703636" cy="6858000"/>
          </a:xfrm>
          <a:prstGeom prst="rect">
            <a:avLst/>
          </a:prstGeom>
        </p:spPr>
      </p:pic>
    </p:spTree>
    <p:extLst>
      <p:ext uri="{BB962C8B-B14F-4D97-AF65-F5344CB8AC3E}">
        <p14:creationId xmlns:p14="http://schemas.microsoft.com/office/powerpoint/2010/main" val="3063688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2400" spc="0" dirty="0">
                <a:solidFill>
                  <a:schemeClr val="tx1"/>
                </a:solidFill>
                <a:latin typeface="Calluna" panose="00000500000000000000" pitchFamily="50" charset="0"/>
              </a:rPr>
              <a:t>► </a:t>
            </a:r>
            <a:r>
              <a:rPr lang="fr-FR" sz="2800" b="1" i="1" u="sng" spc="0" dirty="0" smtClean="0">
                <a:solidFill>
                  <a:schemeClr val="tx1"/>
                </a:solidFill>
                <a:latin typeface="Calluna" panose="00000500000000000000" pitchFamily="50" charset="0"/>
              </a:rPr>
              <a:t>Cas 1</a:t>
            </a:r>
            <a:r>
              <a:rPr lang="fr-FR" sz="2800" b="1" i="1" spc="0" dirty="0" smtClean="0">
                <a:solidFill>
                  <a:schemeClr val="tx1"/>
                </a:solidFill>
                <a:latin typeface="Calluna" panose="00000500000000000000" pitchFamily="50" charset="0"/>
              </a:rPr>
              <a:t>. </a:t>
            </a:r>
            <a:r>
              <a:rPr lang="fr-FR" sz="2800" b="1" i="1" spc="0" dirty="0" smtClean="0">
                <a:solidFill>
                  <a:schemeClr val="bg1"/>
                </a:solidFill>
                <a:latin typeface="Calluna" panose="00000500000000000000" pitchFamily="50" charset="0"/>
              </a:rPr>
              <a:t>Fédération française de sport automobile (2022)</a:t>
            </a:r>
          </a:p>
          <a:p>
            <a:pPr>
              <a:lnSpc>
                <a:spcPct val="100000"/>
              </a:lnSpc>
            </a:pPr>
            <a:endParaRPr lang="fr-FR" sz="2400" b="1" spc="0" dirty="0" smtClean="0">
              <a:solidFill>
                <a:schemeClr val="bg1"/>
              </a:solidFill>
              <a:latin typeface="+mn-lt"/>
            </a:endParaRPr>
          </a:p>
          <a:p>
            <a:pPr>
              <a:lnSpc>
                <a:spcPct val="100000"/>
              </a:lnSpc>
            </a:pPr>
            <a:r>
              <a:rPr lang="fr-FR" sz="2400" b="1" spc="0" dirty="0" smtClean="0">
                <a:solidFill>
                  <a:schemeClr val="bg1"/>
                </a:solidFill>
                <a:latin typeface="+mn-lt"/>
              </a:rPr>
              <a:t>Faits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Le </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16 mars 2022, à l’occasion de la course automobile des Trophées d’Auvergne, les commissaires de course, agissant dans le cadre des prérogatives de puissance publique déléguées à la Fédération française de sport automobile (fédération délégataire) décident de déclasser M. </a:t>
            </a:r>
            <a:r>
              <a:rPr lang="fr-FR" sz="2200" kern="100" spc="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 la troisième du classement qu’il occupait à l’issue de la course. Leur décision a été motivée par le fait que le poids du véhicule de M. </a:t>
            </a:r>
            <a:r>
              <a:rPr lang="fr-FR" sz="2200" kern="100" spc="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constaté après la course, était inférieur au minimum exigé pour participer à la compétition.</a:t>
            </a:r>
          </a:p>
          <a:p>
            <a:pPr>
              <a:lnSpc>
                <a:spcPct val="100000"/>
              </a:lnSpc>
              <a:spcAft>
                <a:spcPts val="0"/>
              </a:spcAft>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 </a:t>
            </a:r>
            <a:r>
              <a:rPr lang="fr-FR" sz="2200" kern="100" spc="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conteste ce déclassement. Il soutient que la pesée des véhicules a été effectuée dans des conditions fautives. Il ressort en effet des pièces du dossier qu’elle a été effectuée, dans le cas de M. </a:t>
            </a:r>
            <a:r>
              <a:rPr lang="fr-FR" sz="2200" kern="100" spc="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sur un plan incliné et non pas horizontal comme le prévoit le règlement de la FFSA. Soutenant que les conditions irrégulières de cette pesée constituent une atteinte manifeste à l’égalité de traitement dont doivent bénéficier les concurrents en ce qui concerne le droit de participer à la compétition, M. </a:t>
            </a:r>
            <a:r>
              <a:rPr lang="fr-FR" sz="2200" kern="100" spc="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décide de saisir aussitôt le tribunal administratif à l’encontre de la FFSA au motif que la décision prise en son nom par les commissaires de course est entachée d’excès de pouvoir.</a:t>
            </a: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47785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spcAft>
                <a:spcPts val="0"/>
              </a:spcAft>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Soutenant</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 son côté, que, en vertu de la délégation de service public dont elle est effectivement détentrice, les modes d’organisation des compétitions et le contrôle du respect du principe d’égalité entre les participants aux compétitions sont de sa prérogative exclusive, la FFSA fait valoir en outre que l’application des dispositions techniques propres à chaque discipline sportive échappe à la compétence du juge administratif.</a:t>
            </a: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Demandeur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M. </a:t>
            </a:r>
            <a:r>
              <a:rPr lang="fr-FR" sz="2200" kern="100" spc="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Presseski</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Défendeur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FFSA</a:t>
            </a:r>
          </a:p>
          <a:p>
            <a:pPr>
              <a:lnSpc>
                <a:spcPct val="100000"/>
              </a:lnSpc>
              <a:spcAft>
                <a:spcPts val="0"/>
              </a:spcAft>
            </a:pP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Tribunal </a:t>
            </a: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administratif</a:t>
            </a: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429455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16034" y="0"/>
            <a:ext cx="14624344" cy="6858000"/>
          </a:xfrm>
          <a:prstGeom prst="rect">
            <a:avLst/>
          </a:prstGeom>
        </p:spPr>
      </p:pic>
    </p:spTree>
    <p:extLst>
      <p:ext uri="{BB962C8B-B14F-4D97-AF65-F5344CB8AC3E}">
        <p14:creationId xmlns:p14="http://schemas.microsoft.com/office/powerpoint/2010/main" val="18118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2400" spc="0" dirty="0">
                <a:solidFill>
                  <a:schemeClr val="tx1"/>
                </a:solidFill>
                <a:latin typeface="Calluna" panose="00000500000000000000" pitchFamily="50" charset="0"/>
              </a:rPr>
              <a:t>► </a:t>
            </a:r>
            <a:r>
              <a:rPr lang="fr-FR" sz="2800" b="1" i="1" u="sng" spc="0" dirty="0" smtClean="0">
                <a:solidFill>
                  <a:schemeClr val="tx1"/>
                </a:solidFill>
                <a:latin typeface="Calluna" panose="00000500000000000000" pitchFamily="50" charset="0"/>
              </a:rPr>
              <a:t>Cas </a:t>
            </a:r>
            <a:r>
              <a:rPr lang="fr-FR" sz="2800" b="1" i="1" u="sng" spc="0" dirty="0" smtClean="0">
                <a:solidFill>
                  <a:schemeClr val="tx1"/>
                </a:solidFill>
                <a:latin typeface="Calluna" panose="00000500000000000000" pitchFamily="50" charset="0"/>
              </a:rPr>
              <a:t>2</a:t>
            </a:r>
            <a:r>
              <a:rPr lang="fr-FR" sz="2800" b="1" i="1" spc="0" dirty="0" smtClean="0">
                <a:solidFill>
                  <a:schemeClr val="tx1"/>
                </a:solidFill>
                <a:latin typeface="Calluna" panose="00000500000000000000" pitchFamily="50" charset="0"/>
              </a:rPr>
              <a:t>. </a:t>
            </a:r>
            <a:r>
              <a:rPr lang="fr-FR" sz="2800" b="1" i="1" spc="0" dirty="0" smtClean="0">
                <a:solidFill>
                  <a:schemeClr val="bg1"/>
                </a:solidFill>
                <a:latin typeface="Calluna" panose="00000500000000000000" pitchFamily="50" charset="0"/>
              </a:rPr>
              <a:t>La sélection refusée, natation (2023)</a:t>
            </a:r>
          </a:p>
          <a:p>
            <a:pPr>
              <a:lnSpc>
                <a:spcPct val="100000"/>
              </a:lnSpc>
            </a:pPr>
            <a:endParaRPr lang="fr-FR" sz="2400" b="1" spc="0" dirty="0" smtClean="0">
              <a:solidFill>
                <a:schemeClr val="bg1"/>
              </a:solidFill>
              <a:latin typeface="+mn-lt"/>
            </a:endParaRPr>
          </a:p>
          <a:p>
            <a:pPr>
              <a:lnSpc>
                <a:spcPct val="100000"/>
              </a:lnSpc>
            </a:pPr>
            <a:r>
              <a:rPr lang="fr-FR" sz="2400" b="1" spc="0" dirty="0" smtClean="0">
                <a:solidFill>
                  <a:schemeClr val="bg1"/>
                </a:solidFill>
                <a:latin typeface="+mn-lt"/>
              </a:rPr>
              <a:t>Faits :</a:t>
            </a:r>
          </a:p>
          <a:p>
            <a:pPr>
              <a:lnSpc>
                <a:spcPct val="100000"/>
              </a:lnSpc>
            </a:pPr>
            <a:r>
              <a:rPr lang="fr-FR" sz="2200" spc="0" dirty="0">
                <a:solidFill>
                  <a:schemeClr val="tx1"/>
                </a:solidFill>
                <a:latin typeface="+mn-lt"/>
              </a:rPr>
              <a:t>Le 7 août 2023, la Fédération française de natation rend une décision par laquelle elle annonce les nageuses sélectionnées pour représenter la France aux épreuves du relais 4x100 mètres nage libre dames pour les JO de Paris. Elle avait fait connaître au début de la saison les performances minima qu’elle prendrait en considération pour cette sélection. Si elles ont bel et bien accompli ces performances, Mme </a:t>
            </a:r>
            <a:r>
              <a:rPr lang="fr-FR" sz="2200" spc="0" dirty="0" err="1">
                <a:solidFill>
                  <a:schemeClr val="tx1"/>
                </a:solidFill>
                <a:latin typeface="+mn-lt"/>
              </a:rPr>
              <a:t>Criset</a:t>
            </a:r>
            <a:r>
              <a:rPr lang="fr-FR" sz="2200" spc="0" dirty="0">
                <a:solidFill>
                  <a:schemeClr val="tx1"/>
                </a:solidFill>
                <a:latin typeface="+mn-lt"/>
              </a:rPr>
              <a:t> Ella et trois autres requérantes ne sont finalement pas sélectionnées. Contestant la décision de la Fédération et l’absence de toute motivation de cette décision de la part des instances fédérales, elles saisissent la commission disciplinaire interne de la FFN. </a:t>
            </a:r>
          </a:p>
          <a:p>
            <a:pPr>
              <a:lnSpc>
                <a:spcPct val="100000"/>
              </a:lnSpc>
            </a:pPr>
            <a:r>
              <a:rPr lang="fr-FR" sz="2200" spc="0" dirty="0">
                <a:solidFill>
                  <a:schemeClr val="tx1"/>
                </a:solidFill>
              </a:rPr>
              <a:t> </a:t>
            </a:r>
          </a:p>
          <a:p>
            <a:pPr>
              <a:lnSpc>
                <a:spcPct val="100000"/>
              </a:lnSpc>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53139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2200" spc="0" dirty="0" smtClean="0">
              <a:solidFill>
                <a:schemeClr val="tx1"/>
              </a:solidFill>
              <a:latin typeface="+mn-lt"/>
            </a:endParaRPr>
          </a:p>
          <a:p>
            <a:pPr>
              <a:lnSpc>
                <a:spcPct val="100000"/>
              </a:lnSpc>
            </a:pPr>
            <a:r>
              <a:rPr lang="fr-FR" sz="2200" spc="0" dirty="0" smtClean="0">
                <a:solidFill>
                  <a:schemeClr val="tx1"/>
                </a:solidFill>
                <a:latin typeface="+mn-lt"/>
              </a:rPr>
              <a:t>La commission rappelle </a:t>
            </a:r>
            <a:r>
              <a:rPr lang="fr-FR" sz="2200" spc="0" dirty="0">
                <a:solidFill>
                  <a:schemeClr val="tx1"/>
                </a:solidFill>
                <a:latin typeface="+mn-lt"/>
              </a:rPr>
              <a:t>qu’aux termes de la loi les Fédérations délégataires d’une mission de service public ont seules compétence pour procéder aux sélections des équipes </a:t>
            </a:r>
            <a:r>
              <a:rPr lang="fr-FR" sz="2200" spc="0" dirty="0" smtClean="0">
                <a:solidFill>
                  <a:schemeClr val="tx1"/>
                </a:solidFill>
                <a:latin typeface="+mn-lt"/>
              </a:rPr>
              <a:t>nationales. Elle </a:t>
            </a:r>
            <a:r>
              <a:rPr lang="fr-FR" sz="2200" spc="0" dirty="0">
                <a:solidFill>
                  <a:schemeClr val="tx1"/>
                </a:solidFill>
                <a:latin typeface="+mn-lt"/>
              </a:rPr>
              <a:t>fait </a:t>
            </a:r>
            <a:r>
              <a:rPr lang="fr-FR" sz="2200" spc="0" dirty="0" smtClean="0">
                <a:solidFill>
                  <a:schemeClr val="tx1"/>
                </a:solidFill>
                <a:latin typeface="+mn-lt"/>
              </a:rPr>
              <a:t>aussi valoir </a:t>
            </a:r>
            <a:r>
              <a:rPr lang="fr-FR" sz="2200" spc="0" dirty="0">
                <a:solidFill>
                  <a:schemeClr val="tx1"/>
                </a:solidFill>
                <a:latin typeface="+mn-lt"/>
              </a:rPr>
              <a:t>le fait que, si </a:t>
            </a:r>
            <a:r>
              <a:rPr lang="fr-FR" sz="2200" spc="0" dirty="0" smtClean="0">
                <a:solidFill>
                  <a:schemeClr val="tx1"/>
                </a:solidFill>
                <a:latin typeface="+mn-lt"/>
              </a:rPr>
              <a:t>les quatre nageuses </a:t>
            </a:r>
            <a:r>
              <a:rPr lang="fr-FR" sz="2200" spc="0" dirty="0">
                <a:solidFill>
                  <a:schemeClr val="tx1"/>
                </a:solidFill>
                <a:latin typeface="+mn-lt"/>
              </a:rPr>
              <a:t>ont bien accompli les performances requises, la décision de non-sélection a tenu compte d’autres éléments d’appréciation, et notamment de </a:t>
            </a:r>
            <a:r>
              <a:rPr lang="fr-FR" sz="2200" spc="0" dirty="0" smtClean="0">
                <a:solidFill>
                  <a:schemeClr val="tx1"/>
                </a:solidFill>
                <a:latin typeface="+mn-lt"/>
              </a:rPr>
              <a:t>la </a:t>
            </a:r>
            <a:r>
              <a:rPr lang="fr-FR" sz="2200" spc="0" dirty="0">
                <a:solidFill>
                  <a:schemeClr val="tx1"/>
                </a:solidFill>
                <a:latin typeface="+mn-lt"/>
              </a:rPr>
              <a:t>régression continue de leurs résultats au cours de l’année. À ce titre, la commission confirme la décision initiale de la Fédération</a:t>
            </a:r>
            <a:r>
              <a:rPr lang="fr-FR" sz="2200" spc="0" dirty="0" smtClean="0">
                <a:solidFill>
                  <a:schemeClr val="tx1"/>
                </a:solidFill>
                <a:latin typeface="+mn-lt"/>
              </a:rPr>
              <a:t>.</a:t>
            </a:r>
            <a:endParaRPr lang="fr-FR" sz="2200" spc="0" dirty="0">
              <a:solidFill>
                <a:schemeClr val="tx1"/>
              </a:solidFill>
              <a:latin typeface="+mn-lt"/>
            </a:endParaRPr>
          </a:p>
          <a:p>
            <a:pPr>
              <a:lnSpc>
                <a:spcPct val="100000"/>
              </a:lnSpc>
            </a:pPr>
            <a:r>
              <a:rPr lang="fr-FR" sz="2200" spc="0" dirty="0">
                <a:solidFill>
                  <a:schemeClr val="tx1"/>
                </a:solidFill>
                <a:latin typeface="+mn-lt"/>
              </a:rPr>
              <a:t>Ella </a:t>
            </a:r>
            <a:r>
              <a:rPr lang="fr-FR" sz="2200" spc="0" dirty="0" err="1">
                <a:solidFill>
                  <a:schemeClr val="tx1"/>
                </a:solidFill>
                <a:latin typeface="+mn-lt"/>
              </a:rPr>
              <a:t>Criset</a:t>
            </a:r>
            <a:r>
              <a:rPr lang="fr-FR" sz="2200" spc="0" dirty="0">
                <a:solidFill>
                  <a:schemeClr val="tx1"/>
                </a:solidFill>
                <a:latin typeface="+mn-lt"/>
              </a:rPr>
              <a:t> et les trois autres nageuses saisissent le tribunal administratif de Paris le 4 novembre.</a:t>
            </a:r>
          </a:p>
          <a:p>
            <a:pPr>
              <a:lnSpc>
                <a:spcPct val="100000"/>
              </a:lnSpc>
            </a:pPr>
            <a:r>
              <a:rPr lang="fr-FR" sz="2200" spc="0" dirty="0">
                <a:solidFill>
                  <a:schemeClr val="tx1"/>
                </a:solidFill>
                <a:latin typeface="+mn-lt"/>
              </a:rPr>
              <a:t> </a:t>
            </a:r>
            <a:endParaRPr lang="fr-FR" sz="2200" spc="0" dirty="0" smtClean="0">
              <a:solidFill>
                <a:schemeClr val="tx1"/>
              </a:solidFill>
              <a:latin typeface="+mn-lt"/>
            </a:endParaRPr>
          </a:p>
          <a:p>
            <a:pPr>
              <a:lnSpc>
                <a:spcPct val="100000"/>
              </a:lnSpc>
              <a:spcAft>
                <a:spcPts val="0"/>
              </a:spcAft>
            </a:pP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Demanderesses</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Ella </a:t>
            </a:r>
            <a:r>
              <a:rPr lang="fr-FR" sz="2200" kern="100" spc="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Criset</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et les trois autres nageuses</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Défendeur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FFN</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Tribunal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administratif de Paris</a:t>
            </a:r>
            <a:endPar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a:p>
            <a:pPr>
              <a:lnSpc>
                <a:spcPct val="100000"/>
              </a:lnSpc>
            </a:pPr>
            <a:endParaRPr lang="fr-FR" sz="2200" kern="100" spc="0" dirty="0" smtClean="0">
              <a:solidFill>
                <a:schemeClr val="tx1"/>
              </a:solidFill>
              <a:latin typeface="+mn-lt"/>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26148991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10190922" cy="6870571"/>
          </a:xfrm>
          <a:prstGeom prst="rect">
            <a:avLst/>
          </a:prstGeom>
        </p:spPr>
      </p:pic>
    </p:spTree>
    <p:extLst>
      <p:ext uri="{BB962C8B-B14F-4D97-AF65-F5344CB8AC3E}">
        <p14:creationId xmlns:p14="http://schemas.microsoft.com/office/powerpoint/2010/main" val="323580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a:solidFill>
                  <a:srgbClr val="FF0000"/>
                </a:solidFill>
              </a:rPr>
              <a:t>► </a:t>
            </a:r>
            <a:r>
              <a:rPr lang="fr-FR" sz="2200" b="1" dirty="0" smtClean="0">
                <a:solidFill>
                  <a:srgbClr val="FF0000"/>
                </a:solidFill>
              </a:rPr>
              <a:t>Enjeu : </a:t>
            </a:r>
            <a:r>
              <a:rPr lang="fr-FR" sz="2200" dirty="0" smtClean="0"/>
              <a:t>reste un espace d’intervention du droit : le </a:t>
            </a:r>
            <a:r>
              <a:rPr lang="fr-FR" sz="2200" b="1" dirty="0" smtClean="0"/>
              <a:t>contentieux sportif </a:t>
            </a:r>
            <a:r>
              <a:rPr lang="fr-FR" sz="2200" dirty="0" smtClean="0"/>
              <a:t>lié à organisation </a:t>
            </a:r>
            <a:r>
              <a:rPr lang="fr-FR" sz="2200" dirty="0"/>
              <a:t>des compétitions </a:t>
            </a:r>
            <a:r>
              <a:rPr lang="fr-FR" sz="2200" dirty="0" smtClean="0"/>
              <a:t>= oppose les fédérations à leurs membres (sportifs, clubs, </a:t>
            </a:r>
            <a:r>
              <a:rPr lang="fr-FR" sz="2200" dirty="0" smtClean="0"/>
              <a:t>etc.)</a:t>
            </a:r>
            <a:endParaRPr lang="fr-FR" sz="2200" dirty="0" smtClean="0"/>
          </a:p>
          <a:p>
            <a:pPr marL="0" indent="0">
              <a:lnSpc>
                <a:spcPct val="100000"/>
              </a:lnSpc>
              <a:buNone/>
            </a:pPr>
            <a:r>
              <a:rPr lang="fr-FR" sz="2200" dirty="0" smtClean="0"/>
              <a:t>	= contestation d’un règlement, d’une décision, </a:t>
            </a:r>
            <a:r>
              <a:rPr lang="fr-FR" sz="2200" dirty="0" smtClean="0"/>
              <a:t>d’une sanction, conflit d’interprétation</a:t>
            </a:r>
            <a:r>
              <a:rPr lang="fr-FR" sz="2200" dirty="0" smtClean="0"/>
              <a:t>, </a:t>
            </a:r>
            <a:r>
              <a:rPr lang="fr-FR" sz="2200" dirty="0" smtClean="0"/>
              <a:t>	etc</a:t>
            </a:r>
            <a:r>
              <a:rPr lang="fr-FR" sz="2200" dirty="0" smtClean="0"/>
              <a:t>.</a:t>
            </a:r>
          </a:p>
          <a:p>
            <a:pPr marL="0" indent="0">
              <a:lnSpc>
                <a:spcPct val="100000"/>
              </a:lnSpc>
              <a:buNone/>
            </a:pPr>
            <a:endParaRPr lang="fr-FR" sz="2200" b="1" dirty="0" smtClean="0">
              <a:solidFill>
                <a:srgbClr val="FF0000"/>
              </a:solidFill>
            </a:endParaRPr>
          </a:p>
          <a:p>
            <a:pPr marL="0" indent="0">
              <a:lnSpc>
                <a:spcPct val="100000"/>
              </a:lnSpc>
              <a:buNone/>
            </a:pPr>
            <a:r>
              <a:rPr lang="fr-FR" sz="2200" b="1" dirty="0" smtClean="0">
                <a:solidFill>
                  <a:srgbClr val="FF0000"/>
                </a:solidFill>
              </a:rPr>
              <a:t>–</a:t>
            </a:r>
            <a:r>
              <a:rPr lang="fr-FR" sz="2200" dirty="0" smtClean="0"/>
              <a:t> inadaptation </a:t>
            </a:r>
            <a:r>
              <a:rPr lang="fr-FR" sz="2200" dirty="0" smtClean="0"/>
              <a:t>des recours juridictionnels </a:t>
            </a:r>
            <a:r>
              <a:rPr lang="fr-FR" sz="2200" dirty="0" smtClean="0"/>
              <a:t>classiques + </a:t>
            </a:r>
            <a:r>
              <a:rPr lang="fr-FR" sz="2200" dirty="0" smtClean="0"/>
              <a:t>volonté du monde sportif de régler ses différends « en famille » = </a:t>
            </a:r>
            <a:r>
              <a:rPr lang="fr-FR" sz="2200" dirty="0" smtClean="0"/>
              <a:t>création </a:t>
            </a:r>
            <a:r>
              <a:rPr lang="fr-FR" sz="2200" dirty="0" smtClean="0"/>
              <a:t>d’une justice interne aux fédérations + procédure de conciliation obligatoire en France</a:t>
            </a:r>
          </a:p>
          <a:p>
            <a:pPr marL="0" indent="0" algn="ctr">
              <a:lnSpc>
                <a:spcPct val="100000"/>
              </a:lnSpc>
              <a:buNone/>
            </a:pPr>
            <a:r>
              <a:rPr lang="fr-FR" sz="2200" dirty="0" smtClean="0">
                <a:solidFill>
                  <a:srgbClr val="FF0000"/>
                </a:solidFill>
              </a:rPr>
              <a:t>= rapidité et spécificité </a:t>
            </a:r>
          </a:p>
          <a:p>
            <a:pPr marL="0" indent="0">
              <a:lnSpc>
                <a:spcPct val="100000"/>
              </a:lnSpc>
              <a:buNone/>
            </a:pPr>
            <a:endParaRPr lang="fr-FR" sz="2200" dirty="0" smtClean="0">
              <a:solidFill>
                <a:schemeClr val="bg1">
                  <a:lumMod val="50000"/>
                </a:schemeClr>
              </a:solidFill>
            </a:endParaRPr>
          </a:p>
          <a:p>
            <a:pPr marL="0" indent="0">
              <a:lnSpc>
                <a:spcPct val="100000"/>
              </a:lnSpc>
              <a:buNone/>
            </a:pPr>
            <a:r>
              <a:rPr lang="fr-FR" sz="2200" dirty="0" smtClean="0">
                <a:solidFill>
                  <a:schemeClr val="bg1">
                    <a:lumMod val="50000"/>
                  </a:schemeClr>
                </a:solidFill>
              </a:rPr>
              <a:t>(+ TAS)</a:t>
            </a:r>
            <a:endParaRPr lang="fr-FR" sz="2200" dirty="0">
              <a:solidFill>
                <a:schemeClr val="bg1">
                  <a:lumMod val="50000"/>
                </a:schemeClr>
              </a:solidFill>
            </a:endParaRPr>
          </a:p>
          <a:p>
            <a:pPr marL="0" indent="0">
              <a:lnSpc>
                <a:spcPct val="100000"/>
              </a:lnSpc>
              <a:buNone/>
            </a:pPr>
            <a:endParaRPr lang="fr-FR" sz="2200" dirty="0" smtClean="0"/>
          </a:p>
        </p:txBody>
      </p:sp>
    </p:spTree>
    <p:extLst>
      <p:ext uri="{BB962C8B-B14F-4D97-AF65-F5344CB8AC3E}">
        <p14:creationId xmlns:p14="http://schemas.microsoft.com/office/powerpoint/2010/main" val="220672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2400" spc="0" dirty="0">
                <a:solidFill>
                  <a:schemeClr val="tx1"/>
                </a:solidFill>
                <a:latin typeface="Calluna" panose="00000500000000000000" pitchFamily="50" charset="0"/>
              </a:rPr>
              <a:t>► </a:t>
            </a:r>
            <a:r>
              <a:rPr lang="fr-FR" sz="2800" b="1" i="1" u="sng" spc="0" dirty="0" smtClean="0">
                <a:solidFill>
                  <a:schemeClr val="tx1"/>
                </a:solidFill>
                <a:latin typeface="Calluna" panose="00000500000000000000" pitchFamily="50" charset="0"/>
              </a:rPr>
              <a:t>Cas </a:t>
            </a:r>
            <a:r>
              <a:rPr lang="fr-FR" sz="2800" b="1" i="1" u="sng" spc="0" dirty="0">
                <a:solidFill>
                  <a:schemeClr val="tx1"/>
                </a:solidFill>
                <a:latin typeface="Calluna" panose="00000500000000000000" pitchFamily="50" charset="0"/>
              </a:rPr>
              <a:t>3</a:t>
            </a:r>
            <a:r>
              <a:rPr lang="fr-FR" sz="2800" b="1" i="1" spc="0" dirty="0" smtClean="0">
                <a:solidFill>
                  <a:schemeClr val="tx1"/>
                </a:solidFill>
                <a:latin typeface="Calluna" panose="00000500000000000000" pitchFamily="50" charset="0"/>
              </a:rPr>
              <a:t>. </a:t>
            </a:r>
            <a:r>
              <a:rPr lang="fr-FR" sz="2800" b="1" i="1" spc="0" dirty="0" smtClean="0">
                <a:solidFill>
                  <a:schemeClr val="bg1"/>
                </a:solidFill>
                <a:latin typeface="Calluna" panose="00000500000000000000" pitchFamily="50" charset="0"/>
              </a:rPr>
              <a:t>La sélection refusée, natation (2023)</a:t>
            </a:r>
          </a:p>
          <a:p>
            <a:pPr>
              <a:lnSpc>
                <a:spcPct val="100000"/>
              </a:lnSpc>
            </a:pPr>
            <a:endParaRPr lang="fr-FR" sz="2400" b="1" spc="0" dirty="0" smtClean="0">
              <a:solidFill>
                <a:schemeClr val="bg1"/>
              </a:solidFill>
              <a:latin typeface="+mn-lt"/>
            </a:endParaRPr>
          </a:p>
          <a:p>
            <a:pPr>
              <a:lnSpc>
                <a:spcPct val="100000"/>
              </a:lnSpc>
            </a:pPr>
            <a:r>
              <a:rPr lang="fr-FR" sz="2400" b="1" spc="0" dirty="0" smtClean="0">
                <a:solidFill>
                  <a:schemeClr val="bg1"/>
                </a:solidFill>
                <a:latin typeface="+mn-lt"/>
              </a:rPr>
              <a:t>Faits :</a:t>
            </a:r>
          </a:p>
          <a:p>
            <a:pPr>
              <a:lnSpc>
                <a:spcPct val="100000"/>
              </a:lnSpc>
            </a:pPr>
            <a:r>
              <a:rPr lang="fr-FR" sz="2200" spc="0" dirty="0">
                <a:solidFill>
                  <a:schemeClr val="tx1"/>
                </a:solidFill>
                <a:latin typeface="+mn-lt"/>
              </a:rPr>
              <a:t>LE 25 mai 2017, à l’issue d’une compétition nationale, Mme </a:t>
            </a:r>
            <a:r>
              <a:rPr lang="fr-FR" sz="2200" spc="0" dirty="0" err="1">
                <a:solidFill>
                  <a:schemeClr val="tx1"/>
                </a:solidFill>
                <a:latin typeface="+mn-lt"/>
              </a:rPr>
              <a:t>Grobras</a:t>
            </a:r>
            <a:r>
              <a:rPr lang="fr-FR" sz="2200" spc="0" dirty="0">
                <a:solidFill>
                  <a:schemeClr val="tx1"/>
                </a:solidFill>
                <a:latin typeface="+mn-lt"/>
              </a:rPr>
              <a:t>, championne de France d’haltérophilie, </a:t>
            </a:r>
            <a:r>
              <a:rPr lang="fr-FR" sz="2200" spc="0" dirty="0" smtClean="0">
                <a:solidFill>
                  <a:schemeClr val="tx1"/>
                </a:solidFill>
                <a:latin typeface="+mn-lt"/>
              </a:rPr>
              <a:t>s’en </a:t>
            </a:r>
            <a:r>
              <a:rPr lang="fr-FR" sz="2200" spc="0" dirty="0">
                <a:solidFill>
                  <a:schemeClr val="tx1"/>
                </a:solidFill>
                <a:latin typeface="+mn-lt"/>
              </a:rPr>
              <a:t>prend à l’un des dirigeants de la Fédération française d’haltérophilie, musculation et disciplines associées, dénonçant son comportement lors des sélections. Estimant que Mme </a:t>
            </a:r>
            <a:r>
              <a:rPr lang="fr-FR" sz="2200" spc="0" dirty="0" err="1">
                <a:solidFill>
                  <a:schemeClr val="tx1"/>
                </a:solidFill>
                <a:latin typeface="+mn-lt"/>
              </a:rPr>
              <a:t>Grobras</a:t>
            </a:r>
            <a:r>
              <a:rPr lang="fr-FR" sz="2200" spc="0" dirty="0">
                <a:solidFill>
                  <a:schemeClr val="tx1"/>
                </a:solidFill>
                <a:latin typeface="+mn-lt"/>
              </a:rPr>
              <a:t> a porté atteinte à la réputation de la Fédération, exclut Mme </a:t>
            </a:r>
            <a:r>
              <a:rPr lang="fr-FR" sz="2200" spc="0" dirty="0" err="1">
                <a:solidFill>
                  <a:schemeClr val="tx1"/>
                </a:solidFill>
                <a:latin typeface="+mn-lt"/>
              </a:rPr>
              <a:t>Grobras</a:t>
            </a:r>
            <a:r>
              <a:rPr lang="fr-FR" sz="2200" spc="0" dirty="0">
                <a:solidFill>
                  <a:schemeClr val="tx1"/>
                </a:solidFill>
                <a:latin typeface="+mn-lt"/>
              </a:rPr>
              <a:t> de la sélection des athlètes admis à participer aux prochains championnats d’Europe et suspend sa licence</a:t>
            </a:r>
            <a:r>
              <a:rPr lang="fr-FR" sz="2200" spc="0" dirty="0" smtClean="0">
                <a:solidFill>
                  <a:schemeClr val="tx1"/>
                </a:solidFill>
                <a:latin typeface="+mn-lt"/>
              </a:rPr>
              <a:t>.</a:t>
            </a:r>
          </a:p>
          <a:p>
            <a:pPr>
              <a:lnSpc>
                <a:spcPct val="100000"/>
              </a:lnSpc>
            </a:pPr>
            <a:endParaRPr lang="fr-FR" sz="2200" spc="0" dirty="0">
              <a:solidFill>
                <a:schemeClr val="tx1"/>
              </a:solidFill>
              <a:latin typeface="+mn-lt"/>
            </a:endParaRPr>
          </a:p>
          <a:p>
            <a:pPr>
              <a:lnSpc>
                <a:spcPct val="100000"/>
              </a:lnSpc>
            </a:pPr>
            <a:r>
              <a:rPr lang="fr-FR" sz="2200" spc="0" dirty="0">
                <a:solidFill>
                  <a:schemeClr val="tx1"/>
                </a:solidFill>
                <a:latin typeface="+mn-lt"/>
              </a:rPr>
              <a:t>Mme </a:t>
            </a:r>
            <a:r>
              <a:rPr lang="fr-FR" sz="2200" spc="0" dirty="0" err="1">
                <a:solidFill>
                  <a:schemeClr val="tx1"/>
                </a:solidFill>
                <a:latin typeface="+mn-lt"/>
              </a:rPr>
              <a:t>Grobras</a:t>
            </a:r>
            <a:r>
              <a:rPr lang="fr-FR" sz="2200" spc="0" dirty="0">
                <a:solidFill>
                  <a:schemeClr val="tx1"/>
                </a:solidFill>
                <a:latin typeface="+mn-lt"/>
              </a:rPr>
              <a:t> conteste cette décision auprès de la commission disciplinaire de la Fédération, qui estimant que la Fédération, du fait qu’elle est dûment délégataire d’une mission de service public accordée par l’Etat, est souveraine dans l’organisation des compétitions, l’établissement des sélections et les prérogatives de sanction à l’égard des athlètes confirme sa décision</a:t>
            </a:r>
            <a:r>
              <a:rPr lang="fr-FR" sz="2200" spc="0" dirty="0" smtClean="0">
                <a:solidFill>
                  <a:schemeClr val="tx1"/>
                </a:solidFill>
                <a:latin typeface="+mn-lt"/>
              </a:rPr>
              <a:t>.</a:t>
            </a:r>
            <a:endParaRPr lang="fr-FR" sz="2200" spc="0" dirty="0">
              <a:solidFill>
                <a:schemeClr val="tx1"/>
              </a:solidFill>
              <a:latin typeface="+mn-lt"/>
            </a:endParaRPr>
          </a:p>
          <a:p>
            <a:pPr>
              <a:lnSpc>
                <a:spcPct val="100000"/>
              </a:lnSpc>
            </a:pPr>
            <a:r>
              <a:rPr lang="fr-FR" sz="2200" spc="0" dirty="0">
                <a:solidFill>
                  <a:schemeClr val="tx1"/>
                </a:solidFill>
              </a:rPr>
              <a:t> </a:t>
            </a:r>
          </a:p>
          <a:p>
            <a:pPr>
              <a:lnSpc>
                <a:spcPct val="100000"/>
              </a:lnSpc>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42936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endParaRPr lang="fr-FR" sz="2200" spc="0" dirty="0" smtClean="0">
              <a:solidFill>
                <a:schemeClr val="tx1"/>
              </a:solidFill>
              <a:latin typeface="+mn-lt"/>
            </a:endParaRPr>
          </a:p>
          <a:p>
            <a:pPr>
              <a:lnSpc>
                <a:spcPct val="100000"/>
              </a:lnSpc>
            </a:pPr>
            <a:r>
              <a:rPr lang="fr-FR" sz="2200" spc="0" dirty="0" smtClean="0">
                <a:solidFill>
                  <a:schemeClr val="tx1"/>
                </a:solidFill>
                <a:latin typeface="+mn-lt"/>
              </a:rPr>
              <a:t>Mme </a:t>
            </a:r>
            <a:r>
              <a:rPr lang="fr-FR" sz="2200" spc="0" dirty="0" err="1">
                <a:solidFill>
                  <a:schemeClr val="tx1"/>
                </a:solidFill>
                <a:latin typeface="+mn-lt"/>
              </a:rPr>
              <a:t>Grobras</a:t>
            </a:r>
            <a:r>
              <a:rPr lang="fr-FR" sz="2200" spc="0" dirty="0">
                <a:solidFill>
                  <a:schemeClr val="tx1"/>
                </a:solidFill>
                <a:latin typeface="+mn-lt"/>
              </a:rPr>
              <a:t> saisit le tribunal administratif de Versailles pour excès de pouvoir de la part de la Fédération. Considérant que la Fédération est effectivement fondée à tenir compte d’éléments autres que ceux fondés sur les performances sportives, mais que, en l’espèce, la décision de la Fédération n’a pas été motivée par des considérations sportives, ayant ici pour seule fin d’infliger une sanction à l’intéressée à la suite de ses déclarations publiques, le tribunal accède à la demande Mme </a:t>
            </a:r>
            <a:r>
              <a:rPr lang="fr-FR" sz="2200" spc="0" dirty="0" err="1">
                <a:solidFill>
                  <a:schemeClr val="tx1"/>
                </a:solidFill>
                <a:latin typeface="+mn-lt"/>
              </a:rPr>
              <a:t>Grobras</a:t>
            </a:r>
            <a:r>
              <a:rPr lang="fr-FR" sz="2200" spc="0" dirty="0">
                <a:solidFill>
                  <a:schemeClr val="tx1"/>
                </a:solidFill>
                <a:latin typeface="+mn-lt"/>
              </a:rPr>
              <a:t>. Il condamne </a:t>
            </a:r>
            <a:r>
              <a:rPr lang="fr-FR" sz="2200" spc="0" dirty="0" smtClean="0">
                <a:solidFill>
                  <a:schemeClr val="tx1"/>
                </a:solidFill>
                <a:latin typeface="+mn-lt"/>
              </a:rPr>
              <a:t>aux dépends la </a:t>
            </a:r>
            <a:r>
              <a:rPr lang="fr-FR" sz="2200" spc="0" dirty="0">
                <a:solidFill>
                  <a:schemeClr val="tx1"/>
                </a:solidFill>
                <a:latin typeface="+mn-lt"/>
              </a:rPr>
              <a:t>Fédération pour détournement de pouvoir et réclame la restitution à Mme </a:t>
            </a:r>
            <a:r>
              <a:rPr lang="fr-FR" sz="2200" spc="0" dirty="0" err="1">
                <a:solidFill>
                  <a:schemeClr val="tx1"/>
                </a:solidFill>
                <a:latin typeface="+mn-lt"/>
              </a:rPr>
              <a:t>Grobras</a:t>
            </a:r>
            <a:r>
              <a:rPr lang="fr-FR" sz="2200" spc="0" dirty="0">
                <a:solidFill>
                  <a:schemeClr val="tx1"/>
                </a:solidFill>
                <a:latin typeface="+mn-lt"/>
              </a:rPr>
              <a:t> de sa licence ainsi que le versement d’une somme de 20 000 euros.</a:t>
            </a:r>
          </a:p>
          <a:p>
            <a:pPr>
              <a:lnSpc>
                <a:spcPct val="100000"/>
              </a:lnSpc>
            </a:pPr>
            <a:r>
              <a:rPr lang="fr-FR" sz="2200" spc="0" dirty="0">
                <a:solidFill>
                  <a:schemeClr val="tx1"/>
                </a:solidFill>
                <a:latin typeface="+mn-lt"/>
              </a:rPr>
              <a:t>La Fédération saisit le Conseil d’État</a:t>
            </a:r>
            <a:r>
              <a:rPr lang="fr-FR" sz="2200" spc="0" dirty="0" smtClean="0">
                <a:solidFill>
                  <a:schemeClr val="tx1"/>
                </a:solidFill>
                <a:latin typeface="+mn-lt"/>
              </a:rPr>
              <a:t>.</a:t>
            </a:r>
          </a:p>
          <a:p>
            <a:pPr>
              <a:lnSpc>
                <a:spcPct val="100000"/>
              </a:lnSpc>
            </a:pPr>
            <a:endParaRPr lang="fr-FR" sz="2200" spc="0" dirty="0">
              <a:solidFill>
                <a:schemeClr val="tx1"/>
              </a:solidFill>
              <a:latin typeface="+mn-lt"/>
            </a:endParaRPr>
          </a:p>
          <a:p>
            <a:pPr>
              <a:lnSpc>
                <a:spcPct val="100000"/>
              </a:lnSpc>
              <a:spcAft>
                <a:spcPts val="0"/>
              </a:spcAft>
            </a:pP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Demandeur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Fédération française d’haltérophilie, musculation</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Défendeur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Mme </a:t>
            </a:r>
            <a:r>
              <a:rPr lang="fr-FR" sz="2200" kern="100" spc="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Grobras</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Conseil d’État</a:t>
            </a:r>
            <a:endPar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a:p>
            <a:pPr>
              <a:lnSpc>
                <a:spcPct val="100000"/>
              </a:lnSpc>
            </a:pPr>
            <a:r>
              <a:rPr lang="fr-FR" sz="2200" spc="0" dirty="0">
                <a:solidFill>
                  <a:schemeClr val="tx1"/>
                </a:solidFill>
              </a:rPr>
              <a:t> </a:t>
            </a:r>
          </a:p>
          <a:p>
            <a:pPr>
              <a:lnSpc>
                <a:spcPct val="100000"/>
              </a:lnSpc>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297762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0336696" cy="6891131"/>
          </a:xfrm>
          <a:prstGeom prst="rect">
            <a:avLst/>
          </a:prstGeom>
        </p:spPr>
      </p:pic>
    </p:spTree>
    <p:extLst>
      <p:ext uri="{BB962C8B-B14F-4D97-AF65-F5344CB8AC3E}">
        <p14:creationId xmlns:p14="http://schemas.microsoft.com/office/powerpoint/2010/main" val="135156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397565"/>
            <a:ext cx="10494103" cy="338336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2400" spc="0" dirty="0">
                <a:solidFill>
                  <a:schemeClr val="tx1"/>
                </a:solidFill>
                <a:latin typeface="Calluna" panose="00000500000000000000" pitchFamily="50" charset="0"/>
              </a:rPr>
              <a:t>► </a:t>
            </a:r>
            <a:r>
              <a:rPr lang="fr-FR" sz="2800" b="1" i="1" u="sng" spc="0" dirty="0" smtClean="0">
                <a:solidFill>
                  <a:schemeClr val="tx1"/>
                </a:solidFill>
                <a:latin typeface="Calluna" panose="00000500000000000000" pitchFamily="50" charset="0"/>
              </a:rPr>
              <a:t>Cas </a:t>
            </a:r>
            <a:r>
              <a:rPr lang="fr-FR" sz="2800" b="1" i="1" u="sng" spc="0" dirty="0" smtClean="0">
                <a:solidFill>
                  <a:schemeClr val="tx1"/>
                </a:solidFill>
                <a:latin typeface="Calluna" panose="00000500000000000000" pitchFamily="50" charset="0"/>
              </a:rPr>
              <a:t>4</a:t>
            </a:r>
            <a:r>
              <a:rPr lang="fr-FR" sz="2800" b="1" i="1" spc="0" dirty="0" smtClean="0">
                <a:solidFill>
                  <a:schemeClr val="tx1"/>
                </a:solidFill>
                <a:latin typeface="Calluna" panose="00000500000000000000" pitchFamily="50" charset="0"/>
              </a:rPr>
              <a:t>. </a:t>
            </a:r>
            <a:r>
              <a:rPr lang="fr-FR" sz="2800" b="1" i="1" spc="0" dirty="0" smtClean="0">
                <a:solidFill>
                  <a:schemeClr val="bg1"/>
                </a:solidFill>
                <a:latin typeface="Calluna" panose="00000500000000000000" pitchFamily="50" charset="0"/>
              </a:rPr>
              <a:t>Pistes de bowling (2018)</a:t>
            </a:r>
          </a:p>
          <a:p>
            <a:pPr>
              <a:lnSpc>
                <a:spcPct val="100000"/>
              </a:lnSpc>
            </a:pPr>
            <a:endParaRPr lang="fr-FR" sz="2400" b="1" spc="0" dirty="0" smtClean="0">
              <a:solidFill>
                <a:schemeClr val="bg1"/>
              </a:solidFill>
              <a:latin typeface="+mn-lt"/>
            </a:endParaRPr>
          </a:p>
          <a:p>
            <a:pPr>
              <a:lnSpc>
                <a:spcPct val="100000"/>
              </a:lnSpc>
            </a:pPr>
            <a:r>
              <a:rPr lang="fr-FR" sz="2400" b="1" spc="0" dirty="0" smtClean="0">
                <a:solidFill>
                  <a:schemeClr val="bg1"/>
                </a:solidFill>
                <a:latin typeface="+mn-lt"/>
              </a:rPr>
              <a:t>Faits : </a:t>
            </a:r>
            <a:r>
              <a:rPr lang="fr-FR" sz="2200" spc="0" dirty="0" smtClean="0">
                <a:solidFill>
                  <a:schemeClr val="tx1"/>
                </a:solidFill>
                <a:latin typeface="+mn-lt"/>
              </a:rPr>
              <a:t>Le </a:t>
            </a:r>
            <a:r>
              <a:rPr lang="fr-FR" sz="2200" spc="0" dirty="0">
                <a:solidFill>
                  <a:schemeClr val="tx1"/>
                </a:solidFill>
                <a:latin typeface="+mn-lt"/>
              </a:rPr>
              <a:t>14 mai 2018, la Fédération française des sports de quilles-section bowling, qui a reçu la délégation de service public prévue par la loi, se dote de nouvelles règles d’homologation des pistes des centres pouvant organiser les compétitions fédérales. La disposition, votée et dûment portée au règlement de la Fédération subordonne cette homologation au versement d’une somme de 750 euros par piste, somme destinée à des opérations de promotion et de publicité et reversée à un organisme tiers.</a:t>
            </a:r>
          </a:p>
          <a:p>
            <a:pPr>
              <a:lnSpc>
                <a:spcPct val="100000"/>
              </a:lnSpc>
            </a:pPr>
            <a:r>
              <a:rPr lang="fr-FR" sz="2200" spc="0" dirty="0">
                <a:solidFill>
                  <a:schemeClr val="tx1"/>
                </a:solidFill>
                <a:latin typeface="+mn-lt"/>
              </a:rPr>
              <a:t>Contestant cette nouvelle disposition, 84 centres de bowling saisissent sous l’égide du CNOSF la commission disciplinaire de la Fédération, qui, au titre du pouvoir d’organisation des compétitions qu’elle tient de la délégation d’une mission de service public, et notamment du pouvoir qui lui est, de droit, reconnu de déterminer les règles d’homologation des pistes, confirme les règles contestées.</a:t>
            </a:r>
          </a:p>
          <a:p>
            <a:pPr>
              <a:lnSpc>
                <a:spcPct val="100000"/>
              </a:lnSpc>
            </a:pPr>
            <a:r>
              <a:rPr lang="fr-FR" sz="2200" spc="0" dirty="0">
                <a:solidFill>
                  <a:schemeClr val="tx1"/>
                </a:solidFill>
                <a:latin typeface="+mn-lt"/>
              </a:rPr>
              <a:t>Les 84 centres saisissent le Conseil d’Etat en requête d’annulation pour excès de pouvoir</a:t>
            </a:r>
            <a:r>
              <a:rPr lang="fr-FR" sz="2200" spc="0" dirty="0" smtClean="0">
                <a:solidFill>
                  <a:schemeClr val="tx1"/>
                </a:solidFill>
                <a:latin typeface="+mn-lt"/>
              </a:rPr>
              <a:t>.</a:t>
            </a:r>
            <a:endParaRPr lang="fr-FR" sz="2200" spc="0" dirty="0">
              <a:solidFill>
                <a:schemeClr val="tx1"/>
              </a:solidFill>
            </a:endParaRPr>
          </a:p>
          <a:p>
            <a:pPr>
              <a:lnSpc>
                <a:spcPct val="100000"/>
              </a:lnSpc>
              <a:spcAft>
                <a:spcPts val="0"/>
              </a:spcAft>
            </a:pP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fr-FR" sz="10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Demandeurs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Centres de bowling</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Défendeur</a:t>
            </a: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 </a:t>
            </a:r>
            <a:r>
              <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FFSQ</a:t>
            </a:r>
            <a:endPar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fr-FR" sz="2200"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2200" b="1"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Conseil d’État</a:t>
            </a:r>
            <a:endParaRPr lang="fr-FR" sz="2200" b="1" kern="100" spc="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fr-FR" sz="2200" dirty="0">
                <a:solidFill>
                  <a:schemeClr val="tx1"/>
                </a:solidFill>
                <a:latin typeface="+mn-lt"/>
              </a:rPr>
              <a:t> </a:t>
            </a:r>
          </a:p>
          <a:p>
            <a:pPr>
              <a:lnSpc>
                <a:spcPct val="100000"/>
              </a:lnSpc>
            </a:pPr>
            <a:r>
              <a:rPr lang="fr-FR" sz="2200" spc="0" dirty="0" smtClean="0">
                <a:solidFill>
                  <a:schemeClr val="tx1"/>
                </a:solidFill>
                <a:latin typeface="+mn-lt"/>
              </a:rPr>
              <a:t> </a:t>
            </a:r>
            <a:endParaRPr lang="fr-FR" sz="2200" spc="0" dirty="0">
              <a:solidFill>
                <a:schemeClr val="tx1"/>
              </a:solidFill>
              <a:latin typeface="+mn-lt"/>
            </a:endParaRPr>
          </a:p>
          <a:p>
            <a:pPr>
              <a:lnSpc>
                <a:spcPct val="100000"/>
              </a:lnSpc>
            </a:pPr>
            <a:r>
              <a:rPr lang="fr-FR" sz="2200" spc="0" dirty="0">
                <a:solidFill>
                  <a:schemeClr val="tx1"/>
                </a:solidFill>
              </a:rPr>
              <a:t> </a:t>
            </a:r>
          </a:p>
          <a:p>
            <a:pPr>
              <a:lnSpc>
                <a:spcPct val="100000"/>
              </a:lnSpc>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1404601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2570922"/>
            <a:ext cx="12192000" cy="12252556"/>
          </a:xfrm>
          <a:prstGeom prst="rect">
            <a:avLst/>
          </a:prstGeom>
        </p:spPr>
      </p:pic>
    </p:spTree>
    <p:extLst>
      <p:ext uri="{BB962C8B-B14F-4D97-AF65-F5344CB8AC3E}">
        <p14:creationId xmlns:p14="http://schemas.microsoft.com/office/powerpoint/2010/main" val="299330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312195" y="143692"/>
            <a:ext cx="11156994" cy="6544492"/>
          </a:xfrm>
          <a:prstGeom prst="wedgeRoundRectCallout">
            <a:avLst>
              <a:gd name="adj1" fmla="val -38551"/>
              <a:gd name="adj2" fmla="val 63345"/>
              <a:gd name="adj3" fmla="val 16667"/>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04823" y="428125"/>
            <a:ext cx="10494103"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2400" spc="0" dirty="0">
                <a:solidFill>
                  <a:schemeClr val="tx1"/>
                </a:solidFill>
                <a:latin typeface="Calluna" panose="00000500000000000000" pitchFamily="50" charset="0"/>
              </a:rPr>
              <a:t>► </a:t>
            </a:r>
            <a:r>
              <a:rPr lang="fr-FR" sz="2800" b="1" i="1" u="sng" spc="0" dirty="0" smtClean="0">
                <a:solidFill>
                  <a:schemeClr val="tx1"/>
                </a:solidFill>
                <a:latin typeface="Calluna" panose="00000500000000000000" pitchFamily="50" charset="0"/>
              </a:rPr>
              <a:t>Cas </a:t>
            </a:r>
            <a:r>
              <a:rPr lang="fr-FR" sz="2800" b="1" i="1" u="sng" spc="0" dirty="0" smtClean="0">
                <a:solidFill>
                  <a:schemeClr val="tx1"/>
                </a:solidFill>
                <a:latin typeface="Calluna" panose="00000500000000000000" pitchFamily="50" charset="0"/>
              </a:rPr>
              <a:t>5</a:t>
            </a:r>
            <a:r>
              <a:rPr lang="fr-FR" sz="2800" b="1" i="1" spc="0" dirty="0" smtClean="0">
                <a:solidFill>
                  <a:schemeClr val="tx1"/>
                </a:solidFill>
                <a:latin typeface="Calluna" panose="00000500000000000000" pitchFamily="50" charset="0"/>
              </a:rPr>
              <a:t>. </a:t>
            </a:r>
            <a:r>
              <a:rPr lang="fr-FR" sz="2800" b="1" i="1" spc="0" dirty="0" smtClean="0">
                <a:solidFill>
                  <a:schemeClr val="bg1"/>
                </a:solidFill>
                <a:latin typeface="Calluna" panose="00000500000000000000" pitchFamily="50" charset="0"/>
              </a:rPr>
              <a:t>Nike, Puma et Cie (2015)</a:t>
            </a:r>
          </a:p>
          <a:p>
            <a:pPr>
              <a:lnSpc>
                <a:spcPct val="100000"/>
              </a:lnSpc>
            </a:pPr>
            <a:endParaRPr lang="fr-FR" sz="2400" b="1" spc="0" dirty="0" smtClean="0">
              <a:solidFill>
                <a:schemeClr val="bg1"/>
              </a:solidFill>
              <a:latin typeface="+mn-lt"/>
            </a:endParaRPr>
          </a:p>
          <a:p>
            <a:pPr>
              <a:lnSpc>
                <a:spcPct val="100000"/>
              </a:lnSpc>
            </a:pPr>
            <a:r>
              <a:rPr lang="fr-FR" sz="2400" b="1" spc="0" dirty="0" smtClean="0">
                <a:solidFill>
                  <a:schemeClr val="bg1"/>
                </a:solidFill>
                <a:latin typeface="+mn-lt"/>
              </a:rPr>
              <a:t>Faits :</a:t>
            </a:r>
          </a:p>
          <a:p>
            <a:pPr>
              <a:lnSpc>
                <a:spcPct val="100000"/>
              </a:lnSpc>
            </a:pPr>
            <a:endParaRPr lang="fr-FR" sz="2200" spc="0" dirty="0">
              <a:solidFill>
                <a:schemeClr val="tx1"/>
              </a:solidFill>
              <a:latin typeface="+mn-lt"/>
            </a:endParaRPr>
          </a:p>
          <a:p>
            <a:pPr>
              <a:lnSpc>
                <a:spcPct val="100000"/>
              </a:lnSpc>
            </a:pPr>
            <a:r>
              <a:rPr lang="fr-FR" sz="2200" spc="0" dirty="0">
                <a:solidFill>
                  <a:schemeClr val="tx1"/>
                </a:solidFill>
              </a:rPr>
              <a:t> </a:t>
            </a:r>
          </a:p>
          <a:p>
            <a:pPr>
              <a:lnSpc>
                <a:spcPct val="100000"/>
              </a:lnSpc>
            </a:pPr>
            <a:endParaRPr lang="fr-FR" sz="2200" kern="100" spc="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fr-FR" sz="2200" spc="0" dirty="0">
              <a:solidFill>
                <a:schemeClr val="tx1"/>
              </a:solidFill>
              <a:latin typeface="+mn-lt"/>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3" y="271371"/>
            <a:ext cx="10598605" cy="624699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1897358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7"/>
            <a:ext cx="4882104" cy="4197894"/>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smtClean="0">
                <a:solidFill>
                  <a:srgbClr val="002060"/>
                </a:solidFill>
                <a:latin typeface="Calluna" panose="00000500000000000000" pitchFamily="50" charset="0"/>
                <a:cs typeface="Circular Std Bold" panose="020B0804020101010102" pitchFamily="34" charset="0"/>
              </a:rPr>
              <a:t>1</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Organisation </a:t>
            </a:r>
          </a:p>
          <a:p>
            <a:pPr>
              <a:lnSpc>
                <a:spcPct val="100000"/>
              </a:lnSpc>
            </a:pPr>
            <a:r>
              <a:rPr lang="fr-FR" sz="4200" b="1" cap="all" spc="0" dirty="0" smtClean="0">
                <a:solidFill>
                  <a:srgbClr val="FFC000"/>
                </a:solidFill>
                <a:latin typeface="+mn-lt"/>
                <a:cs typeface="Circular Std Bold" panose="020B0804020101010102" pitchFamily="34" charset="0"/>
              </a:rPr>
              <a:t>d’une </a:t>
            </a:r>
          </a:p>
          <a:p>
            <a:pPr>
              <a:lnSpc>
                <a:spcPct val="100000"/>
              </a:lnSpc>
            </a:pPr>
            <a:r>
              <a:rPr lang="fr-FR" sz="4200" b="1" cap="all" spc="0" dirty="0" smtClean="0">
                <a:solidFill>
                  <a:srgbClr val="FFC000"/>
                </a:solidFill>
                <a:latin typeface="+mn-lt"/>
                <a:cs typeface="Circular Std Bold" panose="020B0804020101010102" pitchFamily="34" charset="0"/>
              </a:rPr>
              <a:t>justice interne </a:t>
            </a:r>
          </a:p>
          <a:p>
            <a:pPr>
              <a:lnSpc>
                <a:spcPct val="100000"/>
              </a:lnSpc>
            </a:pP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89530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dirty="0" smtClean="0">
                <a:solidFill>
                  <a:srgbClr val="FF0000"/>
                </a:solidFill>
              </a:rPr>
              <a:t>► </a:t>
            </a:r>
            <a:r>
              <a:rPr lang="fr-FR" sz="2200" dirty="0" smtClean="0"/>
              <a:t>Fédérations </a:t>
            </a:r>
            <a:r>
              <a:rPr lang="fr-FR" sz="2200" dirty="0" smtClean="0"/>
              <a:t>dotées d’une </a:t>
            </a:r>
            <a:r>
              <a:rPr lang="fr-FR" sz="2200" b="1" dirty="0" smtClean="0"/>
              <a:t>« justice » interne </a:t>
            </a:r>
            <a:r>
              <a:rPr lang="fr-FR" sz="2200" b="1" dirty="0" smtClean="0"/>
              <a:t>pour </a:t>
            </a:r>
            <a:r>
              <a:rPr lang="fr-FR" sz="2200" b="1" dirty="0" smtClean="0"/>
              <a:t>résoudre tous les conflits relatifs </a:t>
            </a:r>
            <a:r>
              <a:rPr lang="fr-FR" sz="2200" b="1" dirty="0" smtClean="0"/>
              <a:t>à leur</a:t>
            </a:r>
            <a:r>
              <a:rPr lang="fr-FR" sz="2200" b="1" dirty="0" smtClean="0"/>
              <a:t> </a:t>
            </a:r>
            <a:r>
              <a:rPr lang="fr-FR" sz="2200" b="1" dirty="0" smtClean="0"/>
              <a:t>fonctionnement </a:t>
            </a:r>
            <a:r>
              <a:rPr lang="fr-FR" sz="2200" b="1" dirty="0" smtClean="0"/>
              <a:t>ou à leurs décisions</a:t>
            </a:r>
            <a:endParaRPr lang="fr-FR" sz="2200" b="1" dirty="0" smtClean="0"/>
          </a:p>
          <a:p>
            <a:pPr marL="0" indent="0">
              <a:lnSpc>
                <a:spcPct val="100000"/>
              </a:lnSpc>
              <a:buNone/>
            </a:pPr>
            <a:endParaRPr lang="fr-FR" sz="2200" b="1" dirty="0" smtClean="0"/>
          </a:p>
          <a:p>
            <a:pPr marL="914400" lvl="2" indent="0">
              <a:lnSpc>
                <a:spcPct val="100000"/>
              </a:lnSpc>
              <a:buNone/>
            </a:pPr>
            <a:r>
              <a:rPr lang="fr-FR" sz="2200" b="1" dirty="0">
                <a:solidFill>
                  <a:srgbClr val="FF0000"/>
                </a:solidFill>
              </a:rPr>
              <a:t>–</a:t>
            </a:r>
            <a:r>
              <a:rPr lang="fr-FR" sz="2200" dirty="0"/>
              <a:t> Statuts </a:t>
            </a:r>
            <a:r>
              <a:rPr lang="fr-FR" sz="2200" dirty="0" smtClean="0"/>
              <a:t>des fédé prévoient des </a:t>
            </a:r>
            <a:r>
              <a:rPr lang="fr-FR" sz="2200" dirty="0" smtClean="0">
                <a:solidFill>
                  <a:srgbClr val="FF0000"/>
                </a:solidFill>
              </a:rPr>
              <a:t>voies de recours </a:t>
            </a:r>
            <a:r>
              <a:rPr lang="fr-FR" sz="2200" dirty="0" smtClean="0"/>
              <a:t>pour membres mécontents de la vie interne de la fédé (élections, désignations des instances, etc.)</a:t>
            </a:r>
          </a:p>
          <a:p>
            <a:pPr marL="914400" lvl="2" indent="0">
              <a:lnSpc>
                <a:spcPct val="100000"/>
              </a:lnSpc>
              <a:buNone/>
            </a:pPr>
            <a:r>
              <a:rPr lang="fr-FR" sz="2200" b="1" dirty="0" smtClean="0">
                <a:solidFill>
                  <a:srgbClr val="FF0000"/>
                </a:solidFill>
              </a:rPr>
              <a:t>– </a:t>
            </a:r>
            <a:r>
              <a:rPr lang="fr-FR" sz="2200" dirty="0" smtClean="0"/>
              <a:t>régler « </a:t>
            </a:r>
            <a:r>
              <a:rPr lang="fr-FR" sz="2200" dirty="0" smtClean="0">
                <a:solidFill>
                  <a:srgbClr val="FF0000"/>
                </a:solidFill>
              </a:rPr>
              <a:t>hors du juge</a:t>
            </a:r>
            <a:r>
              <a:rPr lang="fr-FR" sz="2200" dirty="0" smtClean="0"/>
              <a:t> » les contestations des décisions </a:t>
            </a:r>
            <a:r>
              <a:rPr lang="fr-FR" sz="2200" dirty="0" smtClean="0">
                <a:solidFill>
                  <a:srgbClr val="FF0000"/>
                </a:solidFill>
              </a:rPr>
              <a:t>disciplinaires</a:t>
            </a:r>
            <a:r>
              <a:rPr lang="fr-FR" sz="2200" dirty="0" smtClean="0"/>
              <a:t> (sanctions infligées, etc.) = système de commissions internes (première instance, appel</a:t>
            </a:r>
            <a:r>
              <a:rPr lang="fr-FR" sz="2200" dirty="0" smtClean="0"/>
              <a:t>).</a:t>
            </a:r>
            <a:endParaRPr lang="fr-FR" sz="2200" b="1" dirty="0" smtClean="0">
              <a:solidFill>
                <a:srgbClr val="FF0000"/>
              </a:solidFill>
            </a:endParaRPr>
          </a:p>
          <a:p>
            <a:pPr marL="914400" lvl="2" indent="0">
              <a:lnSpc>
                <a:spcPct val="100000"/>
              </a:lnSpc>
              <a:buNone/>
            </a:pPr>
            <a:r>
              <a:rPr lang="fr-FR" sz="2200" b="1" dirty="0" smtClean="0">
                <a:solidFill>
                  <a:srgbClr val="FF0000"/>
                </a:solidFill>
              </a:rPr>
              <a:t>– </a:t>
            </a:r>
            <a:r>
              <a:rPr lang="fr-FR" sz="2200" dirty="0" smtClean="0"/>
              <a:t>aussi </a:t>
            </a:r>
            <a:r>
              <a:rPr lang="fr-FR" sz="2200" dirty="0" smtClean="0"/>
              <a:t>pour litiges </a:t>
            </a:r>
            <a:r>
              <a:rPr lang="fr-FR" sz="2200" dirty="0" smtClean="0">
                <a:solidFill>
                  <a:srgbClr val="FF0000"/>
                </a:solidFill>
              </a:rPr>
              <a:t>non disciplinaires</a:t>
            </a:r>
            <a:r>
              <a:rPr lang="fr-FR" sz="2200" dirty="0" smtClean="0"/>
              <a:t> (contestation sur sélection, qualification, rétrogradation, refus de licence, homologation des résultats)</a:t>
            </a:r>
            <a:endParaRPr lang="fr-FR" sz="2200" dirty="0"/>
          </a:p>
          <a:p>
            <a:pPr marL="0" indent="0">
              <a:lnSpc>
                <a:spcPct val="100000"/>
              </a:lnSpc>
              <a:buNone/>
            </a:pPr>
            <a:endParaRPr lang="fr-FR" sz="2200" dirty="0" smtClean="0"/>
          </a:p>
          <a:p>
            <a:pPr marL="0" indent="0" algn="ctr">
              <a:lnSpc>
                <a:spcPct val="100000"/>
              </a:lnSpc>
              <a:buNone/>
            </a:pPr>
            <a:r>
              <a:rPr lang="fr-FR" sz="2200" b="1" dirty="0" smtClean="0">
                <a:solidFill>
                  <a:srgbClr val="FF0000"/>
                </a:solidFill>
              </a:rPr>
              <a:t>= Justice privée</a:t>
            </a:r>
          </a:p>
        </p:txBody>
      </p:sp>
    </p:spTree>
    <p:extLst>
      <p:ext uri="{BB962C8B-B14F-4D97-AF65-F5344CB8AC3E}">
        <p14:creationId xmlns:p14="http://schemas.microsoft.com/office/powerpoint/2010/main" val="3219940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400" b="1" dirty="0" smtClean="0">
                <a:solidFill>
                  <a:srgbClr val="FF0000"/>
                </a:solidFill>
              </a:rPr>
              <a:t>► Fonctionnement de cette justice interne aux fédérations : </a:t>
            </a: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a:t>
            </a:r>
            <a:r>
              <a:rPr lang="fr-FR" sz="2200" dirty="0" smtClean="0"/>
              <a:t> Principe du </a:t>
            </a:r>
            <a:r>
              <a:rPr lang="fr-FR" sz="2200" dirty="0" smtClean="0">
                <a:solidFill>
                  <a:srgbClr val="FF0000"/>
                </a:solidFill>
              </a:rPr>
              <a:t>contradictoire</a:t>
            </a:r>
            <a:r>
              <a:rPr lang="fr-FR" sz="2200" dirty="0" smtClean="0"/>
              <a:t> garanti aux licenciés</a:t>
            </a:r>
          </a:p>
          <a:p>
            <a:pPr marL="914400" lvl="2" indent="0">
              <a:lnSpc>
                <a:spcPct val="100000"/>
              </a:lnSpc>
              <a:buNone/>
            </a:pPr>
            <a:r>
              <a:rPr lang="fr-FR" sz="2200" b="1" dirty="0" smtClean="0">
                <a:solidFill>
                  <a:srgbClr val="FF0000"/>
                </a:solidFill>
              </a:rPr>
              <a:t>– </a:t>
            </a:r>
            <a:r>
              <a:rPr lang="fr-FR" sz="2200" dirty="0" smtClean="0"/>
              <a:t>P</a:t>
            </a:r>
            <a:r>
              <a:rPr lang="fr-FR" sz="2200" dirty="0"/>
              <a:t>rincipe </a:t>
            </a:r>
            <a:r>
              <a:rPr lang="fr-FR" sz="2200" dirty="0" smtClean="0"/>
              <a:t>d’</a:t>
            </a:r>
            <a:r>
              <a:rPr lang="fr-FR" sz="2200" dirty="0" smtClean="0">
                <a:solidFill>
                  <a:srgbClr val="FF0000"/>
                </a:solidFill>
              </a:rPr>
              <a:t>indépendance et d’impartialité</a:t>
            </a:r>
            <a:r>
              <a:rPr lang="fr-FR" sz="2200" dirty="0" smtClean="0"/>
              <a:t> (donc certains membres des organes chargés de régler les conflits internes = formation juridique)</a:t>
            </a:r>
          </a:p>
          <a:p>
            <a:pPr marL="914400" lvl="2" indent="0">
              <a:lnSpc>
                <a:spcPct val="100000"/>
              </a:lnSpc>
              <a:buNone/>
            </a:pPr>
            <a:r>
              <a:rPr lang="fr-FR" sz="2200" b="1" dirty="0" smtClean="0">
                <a:solidFill>
                  <a:srgbClr val="FF0000"/>
                </a:solidFill>
              </a:rPr>
              <a:t>– </a:t>
            </a:r>
            <a:r>
              <a:rPr lang="fr-FR" sz="2200" dirty="0" smtClean="0"/>
              <a:t>Principe de </a:t>
            </a:r>
            <a:r>
              <a:rPr lang="fr-FR" sz="2200" dirty="0" smtClean="0">
                <a:solidFill>
                  <a:srgbClr val="FF0000"/>
                </a:solidFill>
              </a:rPr>
              <a:t>communication</a:t>
            </a:r>
            <a:r>
              <a:rPr lang="fr-FR" sz="2200" dirty="0" smtClean="0"/>
              <a:t> des griefs et pièces à charge ; convoquer dans certaines formes le lic</a:t>
            </a:r>
            <a:r>
              <a:rPr lang="fr-FR" sz="2200" dirty="0"/>
              <a:t>enci</a:t>
            </a:r>
            <a:r>
              <a:rPr lang="fr-FR" sz="2200" dirty="0" smtClean="0"/>
              <a:t>é ; lui permettre de disposer de temps pour préparer sa défense</a:t>
            </a:r>
          </a:p>
          <a:p>
            <a:pPr marL="914400" lvl="2" indent="0">
              <a:lnSpc>
                <a:spcPct val="100000"/>
              </a:lnSpc>
              <a:buNone/>
            </a:pPr>
            <a:r>
              <a:rPr lang="fr-FR" sz="2200" b="1" dirty="0" smtClean="0">
                <a:solidFill>
                  <a:srgbClr val="FF0000"/>
                </a:solidFill>
              </a:rPr>
              <a:t>– </a:t>
            </a:r>
            <a:r>
              <a:rPr lang="fr-FR" sz="2200" dirty="0"/>
              <a:t>Principe </a:t>
            </a:r>
            <a:r>
              <a:rPr lang="fr-FR" sz="2200" dirty="0" smtClean="0"/>
              <a:t>: être jugé dans un </a:t>
            </a:r>
            <a:r>
              <a:rPr lang="fr-FR" sz="2200" dirty="0" smtClean="0">
                <a:solidFill>
                  <a:srgbClr val="FF0000"/>
                </a:solidFill>
              </a:rPr>
              <a:t>délai raisonnable</a:t>
            </a:r>
            <a:r>
              <a:rPr lang="fr-FR" sz="2200" dirty="0" smtClean="0"/>
              <a:t> (6 mois maximum)</a:t>
            </a:r>
          </a:p>
          <a:p>
            <a:pPr marL="0" indent="0">
              <a:lnSpc>
                <a:spcPct val="100000"/>
              </a:lnSpc>
              <a:buNone/>
            </a:pPr>
            <a:endParaRPr lang="fr-FR" sz="2200" dirty="0"/>
          </a:p>
          <a:p>
            <a:pPr marL="0" indent="0" algn="ctr">
              <a:lnSpc>
                <a:spcPct val="100000"/>
              </a:lnSpc>
              <a:buNone/>
            </a:pPr>
            <a:r>
              <a:rPr lang="fr-FR" sz="2200" b="1" dirty="0" smtClean="0">
                <a:solidFill>
                  <a:srgbClr val="FF0000"/>
                </a:solidFill>
              </a:rPr>
              <a:t>=</a:t>
            </a:r>
            <a:r>
              <a:rPr lang="fr-FR" sz="2200" dirty="0" smtClean="0">
                <a:solidFill>
                  <a:srgbClr val="FF0000"/>
                </a:solidFill>
              </a:rPr>
              <a:t> </a:t>
            </a:r>
            <a:r>
              <a:rPr lang="fr-FR" sz="2200" dirty="0" smtClean="0">
                <a:solidFill>
                  <a:srgbClr val="FF0000"/>
                </a:solidFill>
              </a:rPr>
              <a:t>système structuré de règlement interne des litiges.</a:t>
            </a:r>
            <a:endParaRPr lang="fr-FR" sz="2200" b="1" dirty="0" smtClean="0">
              <a:solidFill>
                <a:srgbClr val="FF0000"/>
              </a:solidFill>
            </a:endParaRPr>
          </a:p>
        </p:txBody>
      </p:sp>
    </p:spTree>
    <p:extLst>
      <p:ext uri="{BB962C8B-B14F-4D97-AF65-F5344CB8AC3E}">
        <p14:creationId xmlns:p14="http://schemas.microsoft.com/office/powerpoint/2010/main" val="196072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6"/>
            <a:ext cx="5540188" cy="4352369"/>
          </a:xfrm>
          <a:prstGeom prst="wedgeRoundRectCallout">
            <a:avLst>
              <a:gd name="adj1" fmla="val -38551"/>
              <a:gd name="adj2" fmla="val 63345"/>
              <a:gd name="adj3" fmla="val 16667"/>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a:solidFill>
                  <a:srgbClr val="002060"/>
                </a:solidFill>
                <a:latin typeface="Calluna" panose="00000500000000000000" pitchFamily="50" charset="0"/>
                <a:cs typeface="Circular Std Bold" panose="020B0804020101010102" pitchFamily="34" charset="0"/>
              </a:rPr>
              <a:t>2</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L’EPUISEMENT </a:t>
            </a:r>
          </a:p>
          <a:p>
            <a:pPr>
              <a:lnSpc>
                <a:spcPct val="100000"/>
              </a:lnSpc>
            </a:pPr>
            <a:r>
              <a:rPr lang="fr-FR" sz="4200" b="1" cap="all" spc="0" dirty="0" smtClean="0">
                <a:solidFill>
                  <a:srgbClr val="FFC000"/>
                </a:solidFill>
                <a:latin typeface="+mn-lt"/>
                <a:cs typeface="Circular Std Bold" panose="020B0804020101010102" pitchFamily="34" charset="0"/>
              </a:rPr>
              <a:t>des voies </a:t>
            </a:r>
          </a:p>
          <a:p>
            <a:pPr>
              <a:lnSpc>
                <a:spcPct val="100000"/>
              </a:lnSpc>
            </a:pPr>
            <a:r>
              <a:rPr lang="fr-FR" sz="4200" b="1" cap="all" spc="0" dirty="0" smtClean="0">
                <a:solidFill>
                  <a:srgbClr val="FFC000"/>
                </a:solidFill>
                <a:latin typeface="+mn-lt"/>
                <a:cs typeface="Circular Std Bold" panose="020B0804020101010102" pitchFamily="34" charset="0"/>
              </a:rPr>
              <a:t>de recours</a:t>
            </a:r>
          </a:p>
          <a:p>
            <a:pPr>
              <a:lnSpc>
                <a:spcPct val="100000"/>
              </a:lnSpc>
            </a:pP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965594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rmAutofit/>
          </a:bodyPr>
          <a:lstStyle/>
          <a:p>
            <a:pPr marL="0" indent="0">
              <a:lnSpc>
                <a:spcPct val="100000"/>
              </a:lnSpc>
              <a:buNone/>
            </a:pPr>
            <a:r>
              <a:rPr lang="fr-FR" sz="2200" b="1" dirty="0" smtClean="0">
                <a:solidFill>
                  <a:srgbClr val="FF0000"/>
                </a:solidFill>
              </a:rPr>
              <a:t>►Un mécanisme original : le principe de l’épuisement des voies de recours internes</a:t>
            </a: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sz="2200" b="1" dirty="0" smtClean="0">
                <a:solidFill>
                  <a:srgbClr val="FF0000"/>
                </a:solidFill>
              </a:rPr>
              <a:t>—</a:t>
            </a:r>
            <a:r>
              <a:rPr lang="fr-FR" sz="2200" dirty="0" smtClean="0"/>
              <a:t> </a:t>
            </a:r>
            <a:r>
              <a:rPr lang="fr-FR" sz="2200" b="1" dirty="0" smtClean="0"/>
              <a:t>Conseil d’Etat</a:t>
            </a:r>
            <a:r>
              <a:rPr lang="fr-FR" sz="2200" dirty="0" smtClean="0">
                <a:solidFill>
                  <a:srgbClr val="FF0000"/>
                </a:solidFill>
              </a:rPr>
              <a:t>*</a:t>
            </a:r>
            <a:r>
              <a:rPr lang="fr-FR" sz="2200" dirty="0" smtClean="0"/>
              <a:t> a fixé une règle essentielle d’organisation du contentieux sportif en France = </a:t>
            </a:r>
            <a:r>
              <a:rPr lang="fr-FR" sz="2200" b="1" dirty="0" smtClean="0"/>
              <a:t>recours internes prévus par les statuts </a:t>
            </a:r>
            <a:r>
              <a:rPr lang="fr-FR" sz="2200" dirty="0" smtClean="0"/>
              <a:t>(contre décisions des </a:t>
            </a:r>
            <a:r>
              <a:rPr lang="fr-FR" sz="2200" dirty="0" err="1" smtClean="0"/>
              <a:t>fédés</a:t>
            </a:r>
            <a:r>
              <a:rPr lang="fr-FR" sz="2200" dirty="0" smtClean="0"/>
              <a:t>) </a:t>
            </a:r>
            <a:r>
              <a:rPr lang="fr-FR" sz="2200" b="1" i="1" dirty="0" smtClean="0"/>
              <a:t>doivent</a:t>
            </a:r>
            <a:r>
              <a:rPr lang="fr-FR" sz="2200" b="1" dirty="0" smtClean="0"/>
              <a:t> être exercés obligatoirement avant toute saisine du juge public compétent</a:t>
            </a:r>
            <a:r>
              <a:rPr lang="fr-FR" sz="2200" dirty="0" smtClean="0"/>
              <a:t>.</a:t>
            </a:r>
            <a:endParaRPr lang="fr-FR" sz="2200" dirty="0" smtClean="0">
              <a:solidFill>
                <a:srgbClr val="FF0000"/>
              </a:solidFill>
            </a:endParaRPr>
          </a:p>
          <a:p>
            <a:pPr marL="914400" lvl="2" indent="0">
              <a:lnSpc>
                <a:spcPct val="100000"/>
              </a:lnSpc>
              <a:buNone/>
            </a:pPr>
            <a:endParaRPr lang="fr-FR" sz="2200" dirty="0" smtClean="0"/>
          </a:p>
          <a:p>
            <a:pPr marL="914400" lvl="2" indent="0">
              <a:lnSpc>
                <a:spcPct val="100000"/>
              </a:lnSpc>
              <a:buNone/>
            </a:pPr>
            <a:r>
              <a:rPr lang="fr-FR" sz="2200" b="1" dirty="0" smtClean="0">
                <a:solidFill>
                  <a:srgbClr val="FF0000"/>
                </a:solidFill>
              </a:rPr>
              <a:t>— Conciliation </a:t>
            </a:r>
            <a:r>
              <a:rPr lang="fr-FR" sz="2200" b="1" dirty="0" smtClean="0">
                <a:solidFill>
                  <a:srgbClr val="FF0000"/>
                </a:solidFill>
              </a:rPr>
              <a:t>obligatoire</a:t>
            </a:r>
            <a:r>
              <a:rPr lang="fr-FR" sz="2200" dirty="0" smtClean="0"/>
              <a:t> </a:t>
            </a:r>
            <a:r>
              <a:rPr lang="fr-FR" sz="2200" dirty="0" smtClean="0"/>
              <a:t>: décidée en 1992 </a:t>
            </a:r>
            <a:r>
              <a:rPr lang="fr-FR" sz="2200" dirty="0" smtClean="0"/>
              <a:t>et</a:t>
            </a:r>
            <a:r>
              <a:rPr lang="fr-FR" sz="2200" dirty="0"/>
              <a:t> </a:t>
            </a:r>
            <a:r>
              <a:rPr lang="fr-FR" sz="2200" b="1" dirty="0">
                <a:solidFill>
                  <a:srgbClr val="FF0000"/>
                </a:solidFill>
              </a:rPr>
              <a:t>p</a:t>
            </a:r>
            <a:r>
              <a:rPr lang="fr-FR" sz="2200" b="1" dirty="0" smtClean="0">
                <a:solidFill>
                  <a:srgbClr val="FF0000"/>
                </a:solidFill>
              </a:rPr>
              <a:t>orté </a:t>
            </a:r>
            <a:r>
              <a:rPr lang="fr-FR" sz="2200" b="1" dirty="0" smtClean="0">
                <a:solidFill>
                  <a:srgbClr val="FF0000"/>
                </a:solidFill>
              </a:rPr>
              <a:t>dans le </a:t>
            </a:r>
            <a:r>
              <a:rPr lang="fr-FR" sz="2200" b="1" dirty="0" smtClean="0"/>
              <a:t>Code du </a:t>
            </a:r>
            <a:r>
              <a:rPr lang="fr-FR" sz="2200" b="1" dirty="0" smtClean="0"/>
              <a:t>sport (L</a:t>
            </a:r>
            <a:r>
              <a:rPr lang="fr-FR" sz="2200" b="1" dirty="0"/>
              <a:t>. </a:t>
            </a:r>
            <a:r>
              <a:rPr lang="fr-FR" sz="2200" b="1" dirty="0" smtClean="0"/>
              <a:t>141-4 et R</a:t>
            </a:r>
            <a:r>
              <a:rPr lang="fr-FR" sz="2200" b="1" dirty="0"/>
              <a:t>. </a:t>
            </a:r>
            <a:r>
              <a:rPr lang="fr-FR" sz="2200" b="1" dirty="0" smtClean="0"/>
              <a:t>141-5 et </a:t>
            </a:r>
            <a:r>
              <a:rPr lang="fr-FR" sz="2200" b="1" dirty="0" err="1" smtClean="0"/>
              <a:t>suiv</a:t>
            </a:r>
            <a:r>
              <a:rPr lang="fr-FR" sz="2200" b="1" dirty="0" smtClean="0"/>
              <a:t>.) </a:t>
            </a:r>
            <a:r>
              <a:rPr lang="fr-FR" sz="2200" b="1" dirty="0" smtClean="0"/>
              <a:t>= </a:t>
            </a:r>
            <a:r>
              <a:rPr lang="fr-FR" sz="2200" dirty="0" smtClean="0"/>
              <a:t>obligation d’une </a:t>
            </a:r>
            <a:r>
              <a:rPr lang="fr-FR" sz="2200" dirty="0"/>
              <a:t>conciliation organisée par le Comité national olympique et sportif français (CNOSF</a:t>
            </a:r>
            <a:r>
              <a:rPr lang="fr-FR" sz="2200" dirty="0" smtClean="0"/>
              <a:t>) </a:t>
            </a:r>
            <a:r>
              <a:rPr lang="fr-FR" sz="2200" u="sng" dirty="0" smtClean="0"/>
              <a:t>préalablement à tout </a:t>
            </a:r>
            <a:r>
              <a:rPr lang="fr-FR" sz="2200" u="sng" dirty="0"/>
              <a:t>recours contentieux </a:t>
            </a:r>
            <a:r>
              <a:rPr lang="fr-FR" sz="2200" dirty="0"/>
              <a:t>contre une décision prise par une fédération dans l’exercice de prérogatives de puissance publique ou en application de ses statuts en vue de résoudre le conflit né de cette décision</a:t>
            </a:r>
            <a:endParaRPr lang="fr-FR" sz="2200" dirty="0"/>
          </a:p>
          <a:p>
            <a:pPr marL="914400" lvl="2" indent="0">
              <a:lnSpc>
                <a:spcPct val="100000"/>
              </a:lnSpc>
              <a:buNone/>
            </a:pPr>
            <a:endParaRPr lang="fr-FR" sz="2200" dirty="0" smtClean="0"/>
          </a:p>
          <a:p>
            <a:pPr marL="0" indent="0">
              <a:lnSpc>
                <a:spcPct val="100000"/>
              </a:lnSpc>
              <a:buNone/>
            </a:pPr>
            <a:endParaRPr lang="fr-FR" sz="2200" dirty="0"/>
          </a:p>
        </p:txBody>
      </p:sp>
    </p:spTree>
    <p:extLst>
      <p:ext uri="{BB962C8B-B14F-4D97-AF65-F5344CB8AC3E}">
        <p14:creationId xmlns:p14="http://schemas.microsoft.com/office/powerpoint/2010/main" val="239914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463061"/>
            <a:ext cx="12192000" cy="7784123"/>
          </a:xfrm>
          <a:prstGeom prst="rect">
            <a:avLst/>
          </a:prstGeom>
        </p:spPr>
      </p:pic>
      <p:sp>
        <p:nvSpPr>
          <p:cNvPr id="13" name="Rectangle à coins arrondis 12"/>
          <p:cNvSpPr/>
          <p:nvPr/>
        </p:nvSpPr>
        <p:spPr>
          <a:xfrm>
            <a:off x="312196" y="666206"/>
            <a:ext cx="5540188" cy="3533835"/>
          </a:xfrm>
          <a:prstGeom prst="wedgeRoundRectCallout">
            <a:avLst>
              <a:gd name="adj1" fmla="val -38551"/>
              <a:gd name="adj2" fmla="val 63345"/>
              <a:gd name="adj3" fmla="val 16667"/>
            </a:avLst>
          </a:prstGeom>
          <a:solidFill>
            <a:schemeClr val="bg1"/>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a:extLst>
              <a:ext uri="{FF2B5EF4-FFF2-40B4-BE49-F238E27FC236}">
                <a16:creationId xmlns:a16="http://schemas.microsoft.com/office/drawing/2014/main" id="{F3F7B797-3BDC-40F9-8E80-CB0B0C130324}"/>
              </a:ext>
            </a:extLst>
          </p:cNvPr>
          <p:cNvSpPr txBox="1">
            <a:spLocks/>
          </p:cNvSpPr>
          <p:nvPr/>
        </p:nvSpPr>
        <p:spPr>
          <a:xfrm>
            <a:off x="538794" y="271371"/>
            <a:ext cx="5922917" cy="3352800"/>
          </a:xfrm>
          <a:prstGeom prst="rect">
            <a:avLst/>
          </a:prstGeom>
        </p:spPr>
        <p:txBody>
          <a:bodyPr rtlCol="0">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fr-FR" sz="12000" b="1" cap="all" dirty="0">
                <a:solidFill>
                  <a:srgbClr val="002060"/>
                </a:solidFill>
                <a:latin typeface="Calluna" panose="00000500000000000000" pitchFamily="50" charset="0"/>
                <a:cs typeface="Circular Std Bold" panose="020B0804020101010102" pitchFamily="34" charset="0"/>
              </a:rPr>
              <a:t>2</a:t>
            </a:r>
            <a:r>
              <a:rPr lang="fr-FR" sz="12000" b="1" cap="all" dirty="0" smtClean="0">
                <a:solidFill>
                  <a:srgbClr val="002060"/>
                </a:solidFill>
                <a:latin typeface="Bahnschrift" panose="020B0502040204020203" pitchFamily="34" charset="0"/>
                <a:cs typeface="Circular Std Bold" panose="020B0804020101010102" pitchFamily="34" charset="0"/>
              </a:rPr>
              <a:t>,</a:t>
            </a:r>
          </a:p>
          <a:p>
            <a:pPr>
              <a:lnSpc>
                <a:spcPct val="100000"/>
              </a:lnSpc>
            </a:pPr>
            <a:endParaRPr lang="fr-FR" sz="1200" b="1" cap="all" spc="0" dirty="0" smtClean="0">
              <a:solidFill>
                <a:srgbClr val="FFC000"/>
              </a:solidFill>
              <a:latin typeface="+mn-lt"/>
              <a:cs typeface="Circular Std Bold" panose="020B0804020101010102" pitchFamily="34" charset="0"/>
            </a:endParaRPr>
          </a:p>
          <a:p>
            <a:pPr>
              <a:lnSpc>
                <a:spcPct val="100000"/>
              </a:lnSpc>
            </a:pPr>
            <a:r>
              <a:rPr lang="fr-FR" sz="4200" b="1" cap="all" spc="0" dirty="0" smtClean="0">
                <a:solidFill>
                  <a:srgbClr val="FFC000"/>
                </a:solidFill>
                <a:latin typeface="+mn-lt"/>
                <a:cs typeface="Circular Std Bold" panose="020B0804020101010102" pitchFamily="34" charset="0"/>
              </a:rPr>
              <a:t>Le partage des compétences </a:t>
            </a:r>
            <a:endParaRPr lang="fr-FR" sz="4200" b="1" cap="all" dirty="0" smtClean="0">
              <a:solidFill>
                <a:srgbClr val="002060"/>
              </a:solidFill>
              <a:latin typeface="Bahnschrift" panose="020B0502040204020203" pitchFamily="34" charset="0"/>
              <a:cs typeface="Circular Std Bold" panose="020B0804020101010102" pitchFamily="34" charset="0"/>
            </a:endParaRPr>
          </a:p>
          <a:p>
            <a:pPr>
              <a:lnSpc>
                <a:spcPct val="100000"/>
              </a:lnSpc>
            </a:pPr>
            <a:endParaRPr lang="fr-FR" sz="2200" b="1" cap="all" spc="0" dirty="0" smtClean="0">
              <a:solidFill>
                <a:srgbClr val="002060"/>
              </a:solidFill>
              <a:latin typeface="Bahnschrift" panose="020B0502040204020203" pitchFamily="34" charset="0"/>
              <a:cs typeface="Circular Std Bold" panose="020B0804020101010102" pitchFamily="34" charset="0"/>
            </a:endParaRPr>
          </a:p>
          <a:p>
            <a:pPr>
              <a:lnSpc>
                <a:spcPct val="100000"/>
              </a:lnSpc>
            </a:pPr>
            <a:r>
              <a:rPr lang="fr-FR" sz="5200" b="1" cap="all" dirty="0" smtClean="0">
                <a:solidFill>
                  <a:srgbClr val="002060"/>
                </a:solidFill>
                <a:latin typeface="Bahnschrift" panose="020B0502040204020203" pitchFamily="34" charset="0"/>
                <a:cs typeface="Circular Std Bold" panose="020B0804020101010102" pitchFamily="34" charset="0"/>
              </a:rPr>
              <a:t> </a:t>
            </a:r>
            <a:br>
              <a:rPr lang="fr-FR" sz="5200" b="1" cap="all" dirty="0" smtClean="0">
                <a:solidFill>
                  <a:srgbClr val="002060"/>
                </a:solidFill>
                <a:latin typeface="Bahnschrift" panose="020B0502040204020203" pitchFamily="34" charset="0"/>
                <a:cs typeface="Circular Std Bold" panose="020B0804020101010102" pitchFamily="34" charset="0"/>
              </a:rPr>
            </a:br>
            <a:endParaRPr lang="fr-FR" sz="5200" b="1" cap="all" dirty="0">
              <a:solidFill>
                <a:srgbClr val="002060"/>
              </a:solidFill>
              <a:latin typeface="Bahnschrift" panose="020B0502040204020203" pitchFamily="34" charset="0"/>
              <a:cs typeface="Circular Std Bold" panose="020B0804020101010102" pitchFamily="34" charset="0"/>
            </a:endParaRPr>
          </a:p>
        </p:txBody>
      </p:sp>
      <p:sp>
        <p:nvSpPr>
          <p:cNvPr id="6" name="Sous-titre 2">
            <a:extLst>
              <a:ext uri="{FF2B5EF4-FFF2-40B4-BE49-F238E27FC236}">
                <a16:creationId xmlns:a16="http://schemas.microsoft.com/office/drawing/2014/main" id="{3902D97B-B3A5-4723-92DA-D3BB12BDECBA}"/>
              </a:ext>
            </a:extLst>
          </p:cNvPr>
          <p:cNvSpPr txBox="1">
            <a:spLocks/>
          </p:cNvSpPr>
          <p:nvPr/>
        </p:nvSpPr>
        <p:spPr>
          <a:xfrm>
            <a:off x="504824" y="67356"/>
            <a:ext cx="4213540" cy="1880415"/>
          </a:xfrm>
          <a:prstGeom prst="rect">
            <a:avLst/>
          </a:prstGeom>
        </p:spPr>
        <p:txBody>
          <a:bodyPr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a:p>
            <a:endParaRPr lang="fr-FR" sz="2200" i="1" dirty="0" smtClean="0">
              <a:solidFill>
                <a:schemeClr val="tx1"/>
              </a:solidFill>
              <a:latin typeface="Calluna" panose="00000500000000000000" pitchFamily="50" charset="0"/>
            </a:endParaRPr>
          </a:p>
        </p:txBody>
      </p:sp>
    </p:spTree>
    <p:extLst>
      <p:ext uri="{BB962C8B-B14F-4D97-AF65-F5344CB8AC3E}">
        <p14:creationId xmlns:p14="http://schemas.microsoft.com/office/powerpoint/2010/main" val="360445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12" y="300446"/>
            <a:ext cx="11249733" cy="6270171"/>
          </a:xfrm>
        </p:spPr>
        <p:txBody>
          <a:bodyPr>
            <a:noAutofit/>
          </a:bodyPr>
          <a:lstStyle/>
          <a:p>
            <a:pPr marL="0" indent="0">
              <a:lnSpc>
                <a:spcPct val="100000"/>
              </a:lnSpc>
              <a:buNone/>
            </a:pPr>
            <a:r>
              <a:rPr lang="fr-FR" sz="2200" dirty="0">
                <a:solidFill>
                  <a:srgbClr val="FF0000"/>
                </a:solidFill>
              </a:rPr>
              <a:t>► </a:t>
            </a:r>
            <a:r>
              <a:rPr lang="fr-FR" sz="2200" dirty="0" smtClean="0">
                <a:solidFill>
                  <a:srgbClr val="FF0000"/>
                </a:solidFill>
              </a:rPr>
              <a:t>Principe : </a:t>
            </a:r>
            <a:r>
              <a:rPr lang="fr-FR" sz="2200" b="1" dirty="0">
                <a:solidFill>
                  <a:srgbClr val="FF0000"/>
                </a:solidFill>
              </a:rPr>
              <a:t>d</a:t>
            </a:r>
            <a:r>
              <a:rPr lang="fr-FR" sz="2200" b="1" dirty="0" smtClean="0">
                <a:solidFill>
                  <a:srgbClr val="FF0000"/>
                </a:solidFill>
              </a:rPr>
              <a:t>roit </a:t>
            </a:r>
            <a:r>
              <a:rPr lang="fr-FR" sz="2200" b="1" dirty="0" smtClean="0">
                <a:solidFill>
                  <a:srgbClr val="FF0000"/>
                </a:solidFill>
              </a:rPr>
              <a:t>au « juge » et limites fixées par la jurisprudence : </a:t>
            </a:r>
          </a:p>
          <a:p>
            <a:pPr marL="0" indent="0">
              <a:lnSpc>
                <a:spcPct val="100000"/>
              </a:lnSpc>
              <a:buNone/>
            </a:pPr>
            <a:r>
              <a:rPr lang="fr-FR" sz="2200" b="1" dirty="0" smtClean="0">
                <a:solidFill>
                  <a:srgbClr val="FF0000"/>
                </a:solidFill>
              </a:rPr>
              <a:t>–</a:t>
            </a:r>
            <a:r>
              <a:rPr lang="fr-FR" sz="2200" dirty="0" smtClean="0"/>
              <a:t> </a:t>
            </a:r>
            <a:r>
              <a:rPr lang="fr-FR" sz="2200" dirty="0">
                <a:solidFill>
                  <a:srgbClr val="FF0000"/>
                </a:solidFill>
              </a:rPr>
              <a:t>droit </a:t>
            </a:r>
            <a:r>
              <a:rPr lang="fr-FR" sz="2200" dirty="0" smtClean="0">
                <a:solidFill>
                  <a:srgbClr val="FF0000"/>
                </a:solidFill>
              </a:rPr>
              <a:t>au juge </a:t>
            </a:r>
            <a:r>
              <a:rPr lang="fr-FR" sz="2200" dirty="0" smtClean="0"/>
              <a:t>= principe fondamental. </a:t>
            </a:r>
            <a:r>
              <a:rPr lang="fr-FR" sz="2200" u="sng" dirty="0" smtClean="0"/>
              <a:t>Mais</a:t>
            </a:r>
            <a:r>
              <a:rPr lang="fr-FR" sz="2200" dirty="0" smtClean="0"/>
              <a:t> </a:t>
            </a:r>
            <a:r>
              <a:rPr lang="fr-FR" sz="2200" dirty="0" smtClean="0"/>
              <a:t>en matière sportive : litiges liés aux dispositions techniques, aux décisions des arbitres ou aux performances = </a:t>
            </a:r>
            <a:r>
              <a:rPr lang="fr-FR" sz="2200" dirty="0" smtClean="0">
                <a:solidFill>
                  <a:srgbClr val="FF0000"/>
                </a:solidFill>
              </a:rPr>
              <a:t>incompétence du juge</a:t>
            </a:r>
            <a:endParaRPr lang="fr-FR" sz="2200" b="1" dirty="0" smtClean="0">
              <a:solidFill>
                <a:srgbClr val="FF0000"/>
              </a:solidFill>
            </a:endParaRPr>
          </a:p>
          <a:p>
            <a:pPr marL="914400" lvl="2" indent="0">
              <a:lnSpc>
                <a:spcPct val="100000"/>
              </a:lnSpc>
              <a:buNone/>
            </a:pPr>
            <a:endParaRPr lang="fr-FR" sz="2200" b="1" dirty="0" smtClean="0">
              <a:solidFill>
                <a:srgbClr val="FF0000"/>
              </a:solidFill>
            </a:endParaRPr>
          </a:p>
          <a:p>
            <a:pPr marL="914400" lvl="2" indent="0">
              <a:lnSpc>
                <a:spcPct val="100000"/>
              </a:lnSpc>
              <a:buNone/>
            </a:pPr>
            <a:r>
              <a:rPr lang="fr-FR" b="1" dirty="0" smtClean="0">
                <a:solidFill>
                  <a:srgbClr val="FF0000"/>
                </a:solidFill>
              </a:rPr>
              <a:t>– </a:t>
            </a:r>
            <a:r>
              <a:rPr lang="fr-FR" b="1" dirty="0" smtClean="0">
                <a:solidFill>
                  <a:srgbClr val="FF0000"/>
                </a:solidFill>
              </a:rPr>
              <a:t>1991</a:t>
            </a:r>
            <a:r>
              <a:rPr lang="fr-FR" b="1" dirty="0">
                <a:solidFill>
                  <a:srgbClr val="FF0000"/>
                </a:solidFill>
              </a:rPr>
              <a:t>, </a:t>
            </a:r>
            <a:r>
              <a:rPr lang="fr-FR" dirty="0"/>
              <a:t>Conseil d’Etat </a:t>
            </a:r>
            <a:r>
              <a:rPr lang="fr-FR" dirty="0" smtClean="0"/>
              <a:t>: </a:t>
            </a:r>
            <a:r>
              <a:rPr lang="fr-FR" dirty="0" smtClean="0">
                <a:solidFill>
                  <a:srgbClr val="FF0000"/>
                </a:solidFill>
              </a:rPr>
              <a:t>«</a:t>
            </a:r>
            <a:r>
              <a:rPr lang="fr-FR" dirty="0">
                <a:solidFill>
                  <a:srgbClr val="FF0000"/>
                </a:solidFill>
              </a:rPr>
              <a:t> Considérant que si, lorsque le juge administratif connaît des actes pris tant par les arbitres et les juges des compétitions à caractère sportif que par les organes des fédérations en cette matière, ni l'application des dispositions techniques propres à chaque discipline ni l'appréciation des performances des participants ne peuvent être discutées devant lui, il lui appartient d'exercer son contrôle sur le respect des principes et des règles qui s'imposent aux auteurs de tout acte accompli dans l'exercice d'une mission de service public </a:t>
            </a:r>
            <a:r>
              <a:rPr lang="fr-FR" dirty="0" smtClean="0">
                <a:solidFill>
                  <a:srgbClr val="FF0000"/>
                </a:solidFill>
              </a:rPr>
              <a:t>»</a:t>
            </a:r>
            <a:endParaRPr lang="fr-FR" dirty="0">
              <a:solidFill>
                <a:srgbClr val="FF0000"/>
              </a:solidFill>
            </a:endParaRPr>
          </a:p>
          <a:p>
            <a:pPr marL="0" indent="0">
              <a:lnSpc>
                <a:spcPct val="100000"/>
              </a:lnSpc>
              <a:buNone/>
            </a:pPr>
            <a:endParaRPr lang="fr-FR" sz="2200" dirty="0" smtClean="0">
              <a:solidFill>
                <a:srgbClr val="FF0000"/>
              </a:solidFill>
            </a:endParaRPr>
          </a:p>
          <a:p>
            <a:pPr marL="0" indent="0">
              <a:lnSpc>
                <a:spcPct val="100000"/>
              </a:lnSpc>
              <a:buNone/>
            </a:pPr>
            <a:r>
              <a:rPr lang="fr-FR" sz="2200" dirty="0" smtClean="0">
                <a:solidFill>
                  <a:srgbClr val="FF0000"/>
                </a:solidFill>
              </a:rPr>
              <a:t>►Mais limites à cette incompétence : </a:t>
            </a:r>
            <a:r>
              <a:rPr lang="fr-FR" sz="2200" dirty="0" smtClean="0"/>
              <a:t>il </a:t>
            </a:r>
            <a:r>
              <a:rPr lang="fr-FR" sz="2200" dirty="0" smtClean="0"/>
              <a:t>lui appartient d’exercer un </a:t>
            </a:r>
            <a:r>
              <a:rPr lang="fr-FR" sz="2200" dirty="0" smtClean="0">
                <a:solidFill>
                  <a:srgbClr val="FF0000"/>
                </a:solidFill>
              </a:rPr>
              <a:t>contrôle </a:t>
            </a:r>
            <a:r>
              <a:rPr lang="fr-FR" sz="2200" dirty="0" smtClean="0">
                <a:solidFill>
                  <a:srgbClr val="FF0000"/>
                </a:solidFill>
              </a:rPr>
              <a:t>sur le respect des principes et des règles </a:t>
            </a:r>
            <a:r>
              <a:rPr lang="fr-FR" sz="2200" dirty="0" smtClean="0"/>
              <a:t>qui s’imposent aux auteurs de </a:t>
            </a:r>
            <a:r>
              <a:rPr lang="fr-FR" sz="2200" dirty="0" smtClean="0"/>
              <a:t>tout </a:t>
            </a:r>
            <a:r>
              <a:rPr lang="fr-FR" sz="2200" dirty="0" smtClean="0"/>
              <a:t>acte accompli dans l'exercice d'une </a:t>
            </a:r>
            <a:r>
              <a:rPr lang="fr-FR" sz="2200" dirty="0" smtClean="0">
                <a:solidFill>
                  <a:srgbClr val="FF0000"/>
                </a:solidFill>
              </a:rPr>
              <a:t>mission de service public</a:t>
            </a:r>
          </a:p>
        </p:txBody>
      </p:sp>
    </p:spTree>
    <p:extLst>
      <p:ext uri="{BB962C8B-B14F-4D97-AF65-F5344CB8AC3E}">
        <p14:creationId xmlns:p14="http://schemas.microsoft.com/office/powerpoint/2010/main" val="1173314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3474</TotalTime>
  <Words>697</Words>
  <Application>Microsoft Office PowerPoint</Application>
  <PresentationFormat>Grand écran</PresentationFormat>
  <Paragraphs>152</Paragraphs>
  <Slides>25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Bahnschrift</vt:lpstr>
      <vt:lpstr>Calibri</vt:lpstr>
      <vt:lpstr>Calibri Light</vt:lpstr>
      <vt:lpstr>Calluna</vt:lpstr>
      <vt:lpstr>Circular Std Bold</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dc:creator>
  <cp:lastModifiedBy>Christophe</cp:lastModifiedBy>
  <cp:revision>213</cp:revision>
  <dcterms:created xsi:type="dcterms:W3CDTF">2021-12-31T09:41:13Z</dcterms:created>
  <dcterms:modified xsi:type="dcterms:W3CDTF">2024-03-05T10:23:56Z</dcterms:modified>
</cp:coreProperties>
</file>