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8" r:id="rId3"/>
    <p:sldId id="266" r:id="rId4"/>
    <p:sldId id="257" r:id="rId5"/>
    <p:sldId id="299" r:id="rId6"/>
    <p:sldId id="302" r:id="rId7"/>
    <p:sldId id="259" r:id="rId8"/>
    <p:sldId id="270" r:id="rId9"/>
    <p:sldId id="362" r:id="rId10"/>
    <p:sldId id="361"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isabeth" initials="E" lastIdx="1" clrIdx="0">
    <p:extLst>
      <p:ext uri="{19B8F6BF-5375-455C-9EA6-DF929625EA0E}">
        <p15:presenceInfo xmlns:p15="http://schemas.microsoft.com/office/powerpoint/2012/main" userId="S::elisabeth.durand1@ac-versailles.fr::d320cd75-4fe8-4d02-a29a-1db4ef2e76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85" autoAdjust="0"/>
    <p:restoredTop sz="63333" autoAdjust="0"/>
  </p:normalViewPr>
  <p:slideViewPr>
    <p:cSldViewPr snapToGrid="0">
      <p:cViewPr varScale="1">
        <p:scale>
          <a:sx n="59" d="100"/>
          <a:sy n="59" d="100"/>
        </p:scale>
        <p:origin x="1047"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1E01A8-C78B-4F20-A094-D2CFBE1B6F06}" type="datetimeFigureOut">
              <a:rPr lang="fr-FR" smtClean="0"/>
              <a:t>06/11/2024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8933DD-FECC-4C36-978F-0E87F42E41B9}" type="slidenum">
              <a:rPr lang="fr-FR" smtClean="0"/>
              <a:t>‹N°›</a:t>
            </a:fld>
            <a:endParaRPr lang="fr-FR"/>
          </a:p>
        </p:txBody>
      </p:sp>
    </p:spTree>
    <p:extLst>
      <p:ext uri="{BB962C8B-B14F-4D97-AF65-F5344CB8AC3E}">
        <p14:creationId xmlns:p14="http://schemas.microsoft.com/office/powerpoint/2010/main" val="1950413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088933DD-FECC-4C36-978F-0E87F42E41B9}" type="slidenum">
              <a:rPr lang="fr-FR" smtClean="0"/>
              <a:t>1</a:t>
            </a:fld>
            <a:endParaRPr lang="fr-FR"/>
          </a:p>
        </p:txBody>
      </p:sp>
    </p:spTree>
    <p:extLst>
      <p:ext uri="{BB962C8B-B14F-4D97-AF65-F5344CB8AC3E}">
        <p14:creationId xmlns:p14="http://schemas.microsoft.com/office/powerpoint/2010/main" val="20848857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8933DD-FECC-4C36-978F-0E87F42E41B9}" type="slidenum">
              <a:rPr lang="fr-FR" smtClean="0"/>
              <a:t>2</a:t>
            </a:fld>
            <a:endParaRPr lang="fr-FR"/>
          </a:p>
        </p:txBody>
      </p:sp>
    </p:spTree>
    <p:extLst>
      <p:ext uri="{BB962C8B-B14F-4D97-AF65-F5344CB8AC3E}">
        <p14:creationId xmlns:p14="http://schemas.microsoft.com/office/powerpoint/2010/main" val="2671129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8933DD-FECC-4C36-978F-0E87F42E41B9}" type="slidenum">
              <a:rPr lang="fr-FR" smtClean="0"/>
              <a:t>3</a:t>
            </a:fld>
            <a:endParaRPr lang="fr-FR"/>
          </a:p>
        </p:txBody>
      </p:sp>
    </p:spTree>
    <p:extLst>
      <p:ext uri="{BB962C8B-B14F-4D97-AF65-F5344CB8AC3E}">
        <p14:creationId xmlns:p14="http://schemas.microsoft.com/office/powerpoint/2010/main" val="3811657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8933DD-FECC-4C36-978F-0E87F42E41B9}" type="slidenum">
              <a:rPr lang="fr-FR" smtClean="0"/>
              <a:t>4</a:t>
            </a:fld>
            <a:endParaRPr lang="fr-FR"/>
          </a:p>
        </p:txBody>
      </p:sp>
    </p:spTree>
    <p:extLst>
      <p:ext uri="{BB962C8B-B14F-4D97-AF65-F5344CB8AC3E}">
        <p14:creationId xmlns:p14="http://schemas.microsoft.com/office/powerpoint/2010/main" val="1803817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D40DE1E-AB56-46EF-8996-167481A2243E}"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5119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8933DD-FECC-4C36-978F-0E87F42E41B9}" type="slidenum">
              <a:rPr lang="fr-FR" smtClean="0"/>
              <a:t>6</a:t>
            </a:fld>
            <a:endParaRPr lang="fr-FR"/>
          </a:p>
        </p:txBody>
      </p:sp>
    </p:spTree>
    <p:extLst>
      <p:ext uri="{BB962C8B-B14F-4D97-AF65-F5344CB8AC3E}">
        <p14:creationId xmlns:p14="http://schemas.microsoft.com/office/powerpoint/2010/main" val="1281464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8933DD-FECC-4C36-978F-0E87F42E41B9}" type="slidenum">
              <a:rPr lang="fr-FR" smtClean="0"/>
              <a:t>7</a:t>
            </a:fld>
            <a:endParaRPr lang="fr-FR"/>
          </a:p>
        </p:txBody>
      </p:sp>
    </p:spTree>
    <p:extLst>
      <p:ext uri="{BB962C8B-B14F-4D97-AF65-F5344CB8AC3E}">
        <p14:creationId xmlns:p14="http://schemas.microsoft.com/office/powerpoint/2010/main" val="3330092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8933DD-FECC-4C36-978F-0E87F42E41B9}" type="slidenum">
              <a:rPr lang="fr-FR" smtClean="0"/>
              <a:t>8</a:t>
            </a:fld>
            <a:endParaRPr lang="fr-FR"/>
          </a:p>
        </p:txBody>
      </p:sp>
    </p:spTree>
    <p:extLst>
      <p:ext uri="{BB962C8B-B14F-4D97-AF65-F5344CB8AC3E}">
        <p14:creationId xmlns:p14="http://schemas.microsoft.com/office/powerpoint/2010/main" val="3429582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88933DD-FECC-4C36-978F-0E87F42E41B9}" type="slidenum">
              <a:rPr lang="fr-FR" smtClean="0"/>
              <a:t>11</a:t>
            </a:fld>
            <a:endParaRPr lang="fr-FR"/>
          </a:p>
        </p:txBody>
      </p:sp>
    </p:spTree>
    <p:extLst>
      <p:ext uri="{BB962C8B-B14F-4D97-AF65-F5344CB8AC3E}">
        <p14:creationId xmlns:p14="http://schemas.microsoft.com/office/powerpoint/2010/main" val="30605019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11/6/2024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dirty="0"/>
              <a:t>11/6/2024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11/6/2024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11/6/2024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image" Target="../media/image9.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3C11510E-E0EC-C6A7-D982-87B9755CFB98}"/>
              </a:ext>
            </a:extLst>
          </p:cNvPr>
          <p:cNvSpPr>
            <a:spLocks noGrp="1"/>
          </p:cNvSpPr>
          <p:nvPr>
            <p:ph type="subTitle" idx="1"/>
          </p:nvPr>
        </p:nvSpPr>
        <p:spPr>
          <a:xfrm>
            <a:off x="10120108" y="5526204"/>
            <a:ext cx="1720343" cy="992401"/>
          </a:xfrm>
        </p:spPr>
        <p:txBody>
          <a:bodyPr/>
          <a:lstStyle/>
          <a:p>
            <a:r>
              <a:rPr lang="fr-FR" dirty="0"/>
              <a:t>INSP</a:t>
            </a:r>
            <a:r>
              <a:rPr lang="fr-FR" dirty="0">
                <a:latin typeface="Calibri" panose="020F0502020204030204" pitchFamily="34" charset="0"/>
                <a:cs typeface="Calibri" panose="020F0502020204030204" pitchFamily="34" charset="0"/>
              </a:rPr>
              <a:t>É ORSAY</a:t>
            </a:r>
          </a:p>
          <a:p>
            <a:r>
              <a:rPr lang="fr-FR" dirty="0">
                <a:latin typeface="Calibri" panose="020F0502020204030204" pitchFamily="34" charset="0"/>
                <a:cs typeface="Calibri" panose="020F0502020204030204" pitchFamily="34" charset="0"/>
              </a:rPr>
              <a:t>2024 2025</a:t>
            </a:r>
            <a:endParaRPr lang="fr-FR" dirty="0"/>
          </a:p>
        </p:txBody>
      </p:sp>
      <p:sp>
        <p:nvSpPr>
          <p:cNvPr id="4" name="Titre 1">
            <a:extLst>
              <a:ext uri="{FF2B5EF4-FFF2-40B4-BE49-F238E27FC236}">
                <a16:creationId xmlns:a16="http://schemas.microsoft.com/office/drawing/2014/main" id="{37ACFFA4-2149-DEE1-3EC8-1BA72CC8B492}"/>
              </a:ext>
            </a:extLst>
          </p:cNvPr>
          <p:cNvSpPr>
            <a:spLocks noGrp="1"/>
          </p:cNvSpPr>
          <p:nvPr>
            <p:ph type="ctrTitle"/>
          </p:nvPr>
        </p:nvSpPr>
        <p:spPr>
          <a:xfrm>
            <a:off x="4813222" y="589431"/>
            <a:ext cx="2215877" cy="852292"/>
          </a:xfrm>
        </p:spPr>
        <p:txBody>
          <a:bodyPr/>
          <a:lstStyle/>
          <a:p>
            <a:pPr algn="ctr"/>
            <a:r>
              <a:rPr lang="fr-FR" dirty="0"/>
              <a:t>EC 233</a:t>
            </a:r>
          </a:p>
        </p:txBody>
      </p:sp>
      <p:sp>
        <p:nvSpPr>
          <p:cNvPr id="5" name="Titre 1">
            <a:extLst>
              <a:ext uri="{FF2B5EF4-FFF2-40B4-BE49-F238E27FC236}">
                <a16:creationId xmlns:a16="http://schemas.microsoft.com/office/drawing/2014/main" id="{71091FD2-74E8-840C-7A46-CC60D86A24C4}"/>
              </a:ext>
            </a:extLst>
          </p:cNvPr>
          <p:cNvSpPr txBox="1">
            <a:spLocks/>
          </p:cNvSpPr>
          <p:nvPr/>
        </p:nvSpPr>
        <p:spPr>
          <a:xfrm>
            <a:off x="3609049" y="4100775"/>
            <a:ext cx="3594890" cy="722078"/>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sz="4800" kern="1200" cap="all" baseline="0">
                <a:solidFill>
                  <a:schemeClr val="tx1"/>
                </a:solidFill>
                <a:latin typeface="+mj-lt"/>
                <a:ea typeface="+mj-ea"/>
                <a:cs typeface="+mj-cs"/>
              </a:defRPr>
            </a:lvl1pPr>
          </a:lstStyle>
          <a:p>
            <a:pPr algn="ctr"/>
            <a:r>
              <a:rPr lang="fr-FR" dirty="0"/>
              <a:t>COURS n°2</a:t>
            </a:r>
          </a:p>
        </p:txBody>
      </p:sp>
      <p:sp>
        <p:nvSpPr>
          <p:cNvPr id="6" name="Titre 1">
            <a:extLst>
              <a:ext uri="{FF2B5EF4-FFF2-40B4-BE49-F238E27FC236}">
                <a16:creationId xmlns:a16="http://schemas.microsoft.com/office/drawing/2014/main" id="{81B6ABEF-BC30-E91B-863A-B4A44473BE49}"/>
              </a:ext>
            </a:extLst>
          </p:cNvPr>
          <p:cNvSpPr txBox="1">
            <a:spLocks/>
          </p:cNvSpPr>
          <p:nvPr/>
        </p:nvSpPr>
        <p:spPr>
          <a:xfrm>
            <a:off x="2832957" y="2160713"/>
            <a:ext cx="7236663" cy="550697"/>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90000"/>
              </a:lnSpc>
              <a:spcBef>
                <a:spcPct val="0"/>
              </a:spcBef>
              <a:buNone/>
              <a:defRPr sz="4800" kern="1200" cap="all" baseline="0">
                <a:solidFill>
                  <a:schemeClr val="tx1"/>
                </a:solidFill>
                <a:latin typeface="+mj-lt"/>
                <a:ea typeface="+mj-ea"/>
                <a:cs typeface="+mj-cs"/>
              </a:defRPr>
            </a:lvl1pPr>
          </a:lstStyle>
          <a:p>
            <a:pPr algn="ctr"/>
            <a:r>
              <a:rPr lang="fr-FR" dirty="0"/>
              <a:t>LA DEMARCHE TECHNOLOGIQUE</a:t>
            </a:r>
          </a:p>
        </p:txBody>
      </p:sp>
    </p:spTree>
    <p:extLst>
      <p:ext uri="{BB962C8B-B14F-4D97-AF65-F5344CB8AC3E}">
        <p14:creationId xmlns:p14="http://schemas.microsoft.com/office/powerpoint/2010/main" val="939925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re 1">
            <a:extLst>
              <a:ext uri="{FF2B5EF4-FFF2-40B4-BE49-F238E27FC236}">
                <a16:creationId xmlns:a16="http://schemas.microsoft.com/office/drawing/2014/main" id="{099EBD29-4D03-42D5-8957-D3654D628AF6}"/>
              </a:ext>
            </a:extLst>
          </p:cNvPr>
          <p:cNvSpPr>
            <a:spLocks noGrp="1"/>
          </p:cNvSpPr>
          <p:nvPr>
            <p:ph type="title"/>
          </p:nvPr>
        </p:nvSpPr>
        <p:spPr>
          <a:xfrm>
            <a:off x="1981200" y="274639"/>
            <a:ext cx="8229600" cy="274637"/>
          </a:xfrm>
        </p:spPr>
        <p:txBody>
          <a:bodyPr>
            <a:normAutofit fontScale="90000"/>
          </a:bodyPr>
          <a:lstStyle/>
          <a:p>
            <a:endParaRPr lang="fr-FR" altLang="fr-FR"/>
          </a:p>
        </p:txBody>
      </p:sp>
      <p:sp>
        <p:nvSpPr>
          <p:cNvPr id="29699" name="Espace réservé du contenu 2">
            <a:extLst>
              <a:ext uri="{FF2B5EF4-FFF2-40B4-BE49-F238E27FC236}">
                <a16:creationId xmlns:a16="http://schemas.microsoft.com/office/drawing/2014/main" id="{2A482BCF-E8EE-428A-A073-353323EC38D8}"/>
              </a:ext>
            </a:extLst>
          </p:cNvPr>
          <p:cNvSpPr>
            <a:spLocks noGrp="1"/>
          </p:cNvSpPr>
          <p:nvPr>
            <p:ph idx="1"/>
          </p:nvPr>
        </p:nvSpPr>
        <p:spPr>
          <a:xfrm>
            <a:off x="1981200" y="692151"/>
            <a:ext cx="8229600" cy="5434013"/>
          </a:xfrm>
        </p:spPr>
        <p:txBody>
          <a:bodyPr/>
          <a:lstStyle/>
          <a:p>
            <a:pPr marL="0" indent="0">
              <a:buNone/>
            </a:pPr>
            <a:r>
              <a:rPr lang="fr-FR" altLang="fr-FR" u="sng"/>
              <a:t>Des solutions </a:t>
            </a:r>
            <a:r>
              <a:rPr lang="fr-FR" altLang="fr-FR"/>
              <a:t>:</a:t>
            </a:r>
          </a:p>
        </p:txBody>
      </p:sp>
      <p:sp>
        <p:nvSpPr>
          <p:cNvPr id="4" name="Espace réservé du pied de page 3">
            <a:extLst>
              <a:ext uri="{FF2B5EF4-FFF2-40B4-BE49-F238E27FC236}">
                <a16:creationId xmlns:a16="http://schemas.microsoft.com/office/drawing/2014/main" id="{B163E4ED-8122-4D0C-872E-F75B1D972CA7}"/>
              </a:ext>
            </a:extLst>
          </p:cNvPr>
          <p:cNvSpPr>
            <a:spLocks noGrp="1"/>
          </p:cNvSpPr>
          <p:nvPr>
            <p:ph type="ftr" sz="quarter" idx="11"/>
          </p:nvPr>
        </p:nvSpPr>
        <p:spPr/>
        <p:txBody>
          <a:bodyPr/>
          <a:lstStyle/>
          <a:p>
            <a:pPr>
              <a:defRPr/>
            </a:pPr>
            <a:r>
              <a:rPr lang="fr-FR"/>
              <a:t>Groupe départemental  Sciences  Technologie  EDD</a:t>
            </a:r>
            <a:endParaRPr lang="fr-FR" dirty="0"/>
          </a:p>
        </p:txBody>
      </p:sp>
      <p:pic>
        <p:nvPicPr>
          <p:cNvPr id="29701" name="Picture 2" descr="C:\Users\nlollier\Desktop\quarto 1.jpg">
            <a:extLst>
              <a:ext uri="{FF2B5EF4-FFF2-40B4-BE49-F238E27FC236}">
                <a16:creationId xmlns:a16="http://schemas.microsoft.com/office/drawing/2014/main" id="{22C95A36-2136-46FF-92E7-C2457EC137D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1088" y="1603376"/>
            <a:ext cx="2590800"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3" descr="C:\Users\nlollier\Desktop\quarto 2.png">
            <a:extLst>
              <a:ext uri="{FF2B5EF4-FFF2-40B4-BE49-F238E27FC236}">
                <a16:creationId xmlns:a16="http://schemas.microsoft.com/office/drawing/2014/main" id="{01DBAFD7-798C-4D1F-AA83-93DDEA63FA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5082" y="3691947"/>
            <a:ext cx="213360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3" name="Picture 4" descr="C:\Users\nlollier\Desktop\quarto 3.jpg">
            <a:extLst>
              <a:ext uri="{FF2B5EF4-FFF2-40B4-BE49-F238E27FC236}">
                <a16:creationId xmlns:a16="http://schemas.microsoft.com/office/drawing/2014/main" id="{627EF158-B02D-4BD8-9349-E7B8A82486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80100" y="1438275"/>
            <a:ext cx="2438400" cy="2090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age 2">
            <a:extLst>
              <a:ext uri="{FF2B5EF4-FFF2-40B4-BE49-F238E27FC236}">
                <a16:creationId xmlns:a16="http://schemas.microsoft.com/office/drawing/2014/main" id="{7C732900-530F-4C7C-8321-FE8395783AC7}"/>
              </a:ext>
            </a:extLst>
          </p:cNvPr>
          <p:cNvPicPr>
            <a:picLocks noChangeAspect="1"/>
          </p:cNvPicPr>
          <p:nvPr/>
        </p:nvPicPr>
        <p:blipFill>
          <a:blip r:embed="rId5"/>
          <a:stretch>
            <a:fillRect/>
          </a:stretch>
        </p:blipFill>
        <p:spPr>
          <a:xfrm>
            <a:off x="5622564" y="3751243"/>
            <a:ext cx="4713288" cy="254536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1E8A9A-F6FF-B71B-78F6-309402ED1202}"/>
              </a:ext>
            </a:extLst>
          </p:cNvPr>
          <p:cNvSpPr>
            <a:spLocks noGrp="1"/>
          </p:cNvSpPr>
          <p:nvPr>
            <p:ph type="title"/>
          </p:nvPr>
        </p:nvSpPr>
        <p:spPr>
          <a:xfrm>
            <a:off x="1186291" y="158513"/>
            <a:ext cx="9905998" cy="1478570"/>
          </a:xfrm>
        </p:spPr>
        <p:txBody>
          <a:bodyPr>
            <a:normAutofit fontScale="90000"/>
          </a:bodyPr>
          <a:lstStyle/>
          <a:p>
            <a:pPr algn="ctr"/>
            <a:r>
              <a:rPr lang="fr-FR" dirty="0"/>
              <a:t>Rédaction d’une fiche séquence autour de la fabrication d’un quarto ou d’un jeu de dominos</a:t>
            </a:r>
          </a:p>
        </p:txBody>
      </p:sp>
      <p:sp>
        <p:nvSpPr>
          <p:cNvPr id="3" name="Espace réservé du contenu 2">
            <a:extLst>
              <a:ext uri="{FF2B5EF4-FFF2-40B4-BE49-F238E27FC236}">
                <a16:creationId xmlns:a16="http://schemas.microsoft.com/office/drawing/2014/main" id="{AA92B1E1-56B3-1E46-A5E2-79DC91BD18D6}"/>
              </a:ext>
            </a:extLst>
          </p:cNvPr>
          <p:cNvSpPr>
            <a:spLocks noGrp="1"/>
          </p:cNvSpPr>
          <p:nvPr>
            <p:ph idx="1"/>
          </p:nvPr>
        </p:nvSpPr>
        <p:spPr>
          <a:xfrm>
            <a:off x="1143000" y="1531431"/>
            <a:ext cx="9905999" cy="4545688"/>
          </a:xfrm>
        </p:spPr>
        <p:txBody>
          <a:bodyPr>
            <a:noAutofit/>
          </a:bodyPr>
          <a:lstStyle/>
          <a:p>
            <a:r>
              <a:rPr lang="fr-FR" dirty="0"/>
              <a:t>Points de vigilance : mise en œuvre de la démarche technologique avec toutes les étapes que cela comporte pour chaque entrée choisie (analyse du besoin, cahier des charges, recherche de solution, modélisation et simulation, choix des solutions, production, test du prototype, production finale)</a:t>
            </a:r>
          </a:p>
          <a:p>
            <a:r>
              <a:rPr lang="fr-FR" dirty="0"/>
              <a:t>Anticiper les représentations des élèves et de ce fait leurs propositions de solutions/prototype</a:t>
            </a:r>
          </a:p>
          <a:p>
            <a:r>
              <a:rPr lang="fr-FR" dirty="0"/>
              <a:t>Anticiper les difficultés que pourront rencontrer les élèves et les remédiations à proposer</a:t>
            </a:r>
          </a:p>
          <a:p>
            <a:r>
              <a:rPr lang="fr-FR" dirty="0"/>
              <a:t>Anticiper les variables afin d’en limiter le nombre et de permettre une reproductibilité de l’expérience.</a:t>
            </a:r>
          </a:p>
        </p:txBody>
      </p:sp>
    </p:spTree>
    <p:extLst>
      <p:ext uri="{BB962C8B-B14F-4D97-AF65-F5344CB8AC3E}">
        <p14:creationId xmlns:p14="http://schemas.microsoft.com/office/powerpoint/2010/main" val="488217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92782E5-C155-5A4D-2E10-846DE7D66D8D}"/>
              </a:ext>
            </a:extLst>
          </p:cNvPr>
          <p:cNvSpPr>
            <a:spLocks noGrp="1"/>
          </p:cNvSpPr>
          <p:nvPr>
            <p:ph type="title"/>
          </p:nvPr>
        </p:nvSpPr>
        <p:spPr>
          <a:xfrm>
            <a:off x="1281659" y="119245"/>
            <a:ext cx="9905998" cy="1478570"/>
          </a:xfrm>
        </p:spPr>
        <p:txBody>
          <a:bodyPr/>
          <a:lstStyle/>
          <a:p>
            <a:r>
              <a:rPr lang="fr-FR" dirty="0"/>
              <a:t>La démarche technologique c’est ….. ?</a:t>
            </a:r>
          </a:p>
        </p:txBody>
      </p:sp>
      <p:sp>
        <p:nvSpPr>
          <p:cNvPr id="4" name="ZoneTexte 3">
            <a:extLst>
              <a:ext uri="{FF2B5EF4-FFF2-40B4-BE49-F238E27FC236}">
                <a16:creationId xmlns:a16="http://schemas.microsoft.com/office/drawing/2014/main" id="{4C48DD1A-6E98-F66B-E18D-7FA3DEFBD3EC}"/>
              </a:ext>
            </a:extLst>
          </p:cNvPr>
          <p:cNvSpPr txBox="1"/>
          <p:nvPr/>
        </p:nvSpPr>
        <p:spPr>
          <a:xfrm>
            <a:off x="4122964" y="1340876"/>
            <a:ext cx="3074860" cy="584775"/>
          </a:xfrm>
          <a:prstGeom prst="rect">
            <a:avLst/>
          </a:prstGeom>
          <a:noFill/>
        </p:spPr>
        <p:txBody>
          <a:bodyPr wrap="square" rtlCol="0">
            <a:spAutoFit/>
          </a:bodyPr>
          <a:lstStyle/>
          <a:p>
            <a:pPr algn="ctr"/>
            <a:r>
              <a:rPr lang="fr-FR" b="1" dirty="0"/>
              <a:t>Présentation du projet</a:t>
            </a:r>
          </a:p>
          <a:p>
            <a:pPr algn="ctr"/>
            <a:r>
              <a:rPr lang="fr-FR" sz="1400" dirty="0"/>
              <a:t>Définition du besoin</a:t>
            </a:r>
          </a:p>
        </p:txBody>
      </p:sp>
      <p:sp>
        <p:nvSpPr>
          <p:cNvPr id="5" name="Rectangle : coins arrondis 4">
            <a:extLst>
              <a:ext uri="{FF2B5EF4-FFF2-40B4-BE49-F238E27FC236}">
                <a16:creationId xmlns:a16="http://schemas.microsoft.com/office/drawing/2014/main" id="{240D4236-D457-1C7F-8417-F1EB79484E45}"/>
              </a:ext>
            </a:extLst>
          </p:cNvPr>
          <p:cNvSpPr/>
          <p:nvPr/>
        </p:nvSpPr>
        <p:spPr>
          <a:xfrm>
            <a:off x="3951095" y="1312777"/>
            <a:ext cx="3343259" cy="570076"/>
          </a:xfrm>
          <a:prstGeom prst="round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85EE58EA-248A-EEF9-7992-2DAB8F01A3E3}"/>
              </a:ext>
            </a:extLst>
          </p:cNvPr>
          <p:cNvSpPr txBox="1"/>
          <p:nvPr/>
        </p:nvSpPr>
        <p:spPr>
          <a:xfrm>
            <a:off x="4156037" y="2370882"/>
            <a:ext cx="2908380" cy="646331"/>
          </a:xfrm>
          <a:prstGeom prst="rect">
            <a:avLst/>
          </a:prstGeom>
          <a:noFill/>
        </p:spPr>
        <p:txBody>
          <a:bodyPr wrap="square" rtlCol="0">
            <a:spAutoFit/>
          </a:bodyPr>
          <a:lstStyle/>
          <a:p>
            <a:pPr algn="ctr"/>
            <a:r>
              <a:rPr lang="fr-FR" b="1" dirty="0"/>
              <a:t>Observation / Analyse/ Hypothèse</a:t>
            </a:r>
            <a:endParaRPr lang="fr-FR" sz="1400" dirty="0"/>
          </a:p>
        </p:txBody>
      </p:sp>
      <p:sp>
        <p:nvSpPr>
          <p:cNvPr id="7" name="Rectangle : coins arrondis 6">
            <a:extLst>
              <a:ext uri="{FF2B5EF4-FFF2-40B4-BE49-F238E27FC236}">
                <a16:creationId xmlns:a16="http://schemas.microsoft.com/office/drawing/2014/main" id="{F217FC3C-E7E7-1CA8-A375-BBF6BBE52E3F}"/>
              </a:ext>
            </a:extLst>
          </p:cNvPr>
          <p:cNvSpPr/>
          <p:nvPr/>
        </p:nvSpPr>
        <p:spPr>
          <a:xfrm>
            <a:off x="4143506" y="2195814"/>
            <a:ext cx="2994001" cy="972081"/>
          </a:xfrm>
          <a:prstGeom prst="round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a16="http://schemas.microsoft.com/office/drawing/2014/main" id="{9F3990DF-181D-64F2-A32D-E7DDB2996FD1}"/>
              </a:ext>
            </a:extLst>
          </p:cNvPr>
          <p:cNvSpPr/>
          <p:nvPr/>
        </p:nvSpPr>
        <p:spPr>
          <a:xfrm>
            <a:off x="4156037" y="3502818"/>
            <a:ext cx="2994001" cy="872497"/>
          </a:xfrm>
          <a:prstGeom prst="round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a:extLst>
              <a:ext uri="{FF2B5EF4-FFF2-40B4-BE49-F238E27FC236}">
                <a16:creationId xmlns:a16="http://schemas.microsoft.com/office/drawing/2014/main" id="{4623F6CC-68C2-D3AA-D0ED-A8F23F40D38C}"/>
              </a:ext>
            </a:extLst>
          </p:cNvPr>
          <p:cNvSpPr txBox="1"/>
          <p:nvPr/>
        </p:nvSpPr>
        <p:spPr>
          <a:xfrm>
            <a:off x="4221671" y="3527861"/>
            <a:ext cx="2908380" cy="861774"/>
          </a:xfrm>
          <a:prstGeom prst="rect">
            <a:avLst/>
          </a:prstGeom>
          <a:noFill/>
        </p:spPr>
        <p:txBody>
          <a:bodyPr wrap="square" rtlCol="0">
            <a:spAutoFit/>
          </a:bodyPr>
          <a:lstStyle/>
          <a:p>
            <a:pPr algn="ctr"/>
            <a:r>
              <a:rPr lang="fr-FR" b="1" dirty="0"/>
              <a:t>Recherche de solutions</a:t>
            </a:r>
          </a:p>
          <a:p>
            <a:pPr algn="ctr"/>
            <a:r>
              <a:rPr lang="fr-FR" b="1" dirty="0"/>
              <a:t>Recherche de matériaux</a:t>
            </a:r>
          </a:p>
          <a:p>
            <a:pPr algn="ctr"/>
            <a:r>
              <a:rPr lang="fr-FR" sz="1400" dirty="0"/>
              <a:t>Comment ? Quoi ?</a:t>
            </a:r>
          </a:p>
        </p:txBody>
      </p:sp>
      <p:sp>
        <p:nvSpPr>
          <p:cNvPr id="10" name="Rectangle : coins arrondis 9">
            <a:extLst>
              <a:ext uri="{FF2B5EF4-FFF2-40B4-BE49-F238E27FC236}">
                <a16:creationId xmlns:a16="http://schemas.microsoft.com/office/drawing/2014/main" id="{887B801E-0898-5AAD-1D8F-8B36E2CD2A6A}"/>
              </a:ext>
            </a:extLst>
          </p:cNvPr>
          <p:cNvSpPr/>
          <p:nvPr/>
        </p:nvSpPr>
        <p:spPr>
          <a:xfrm>
            <a:off x="4136050" y="4706751"/>
            <a:ext cx="2994001" cy="357603"/>
          </a:xfrm>
          <a:prstGeom prst="round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a:extLst>
              <a:ext uri="{FF2B5EF4-FFF2-40B4-BE49-F238E27FC236}">
                <a16:creationId xmlns:a16="http://schemas.microsoft.com/office/drawing/2014/main" id="{730A36C9-6A50-0535-4FB7-2E7775F5D070}"/>
              </a:ext>
            </a:extLst>
          </p:cNvPr>
          <p:cNvSpPr txBox="1"/>
          <p:nvPr/>
        </p:nvSpPr>
        <p:spPr>
          <a:xfrm>
            <a:off x="4257111" y="4706751"/>
            <a:ext cx="2908380" cy="369332"/>
          </a:xfrm>
          <a:prstGeom prst="rect">
            <a:avLst/>
          </a:prstGeom>
          <a:noFill/>
        </p:spPr>
        <p:txBody>
          <a:bodyPr wrap="square" rtlCol="0">
            <a:spAutoFit/>
          </a:bodyPr>
          <a:lstStyle/>
          <a:p>
            <a:pPr algn="ctr"/>
            <a:r>
              <a:rPr lang="fr-FR" b="1" dirty="0"/>
              <a:t>Contrôle et Fabrication</a:t>
            </a:r>
            <a:endParaRPr lang="fr-FR" sz="1400" dirty="0"/>
          </a:p>
        </p:txBody>
      </p:sp>
      <p:sp>
        <p:nvSpPr>
          <p:cNvPr id="12" name="Rectangle : coins arrondis 11">
            <a:extLst>
              <a:ext uri="{FF2B5EF4-FFF2-40B4-BE49-F238E27FC236}">
                <a16:creationId xmlns:a16="http://schemas.microsoft.com/office/drawing/2014/main" id="{0F8B7C34-BC46-69B1-840E-B5C1FDCC8907}"/>
              </a:ext>
            </a:extLst>
          </p:cNvPr>
          <p:cNvSpPr/>
          <p:nvPr/>
        </p:nvSpPr>
        <p:spPr>
          <a:xfrm>
            <a:off x="4203824" y="5973881"/>
            <a:ext cx="2994001" cy="502126"/>
          </a:xfrm>
          <a:prstGeom prst="round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id="{9B9C6517-7BCF-8873-DC7F-537E63579600}"/>
              </a:ext>
            </a:extLst>
          </p:cNvPr>
          <p:cNvSpPr txBox="1"/>
          <p:nvPr/>
        </p:nvSpPr>
        <p:spPr>
          <a:xfrm>
            <a:off x="4246634" y="6040278"/>
            <a:ext cx="2908380" cy="369332"/>
          </a:xfrm>
          <a:prstGeom prst="rect">
            <a:avLst/>
          </a:prstGeom>
          <a:noFill/>
        </p:spPr>
        <p:txBody>
          <a:bodyPr wrap="square" rtlCol="0">
            <a:spAutoFit/>
          </a:bodyPr>
          <a:lstStyle/>
          <a:p>
            <a:pPr algn="ctr"/>
            <a:r>
              <a:rPr lang="fr-FR" b="1" dirty="0"/>
              <a:t>Utilisation et Evaluation</a:t>
            </a:r>
            <a:endParaRPr lang="fr-FR" sz="1400" dirty="0"/>
          </a:p>
        </p:txBody>
      </p:sp>
      <p:cxnSp>
        <p:nvCxnSpPr>
          <p:cNvPr id="14" name="Connecteur droit avec flèche 13">
            <a:extLst>
              <a:ext uri="{FF2B5EF4-FFF2-40B4-BE49-F238E27FC236}">
                <a16:creationId xmlns:a16="http://schemas.microsoft.com/office/drawing/2014/main" id="{DBA081C0-9C32-39D6-B865-0D124698FEA5}"/>
              </a:ext>
            </a:extLst>
          </p:cNvPr>
          <p:cNvCxnSpPr>
            <a:cxnSpLocks/>
            <a:stCxn id="5" idx="2"/>
            <a:endCxn id="7" idx="0"/>
          </p:cNvCxnSpPr>
          <p:nvPr/>
        </p:nvCxnSpPr>
        <p:spPr>
          <a:xfrm>
            <a:off x="5622725" y="1882853"/>
            <a:ext cx="17782" cy="312961"/>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onnecteur droit avec flèche 14">
            <a:extLst>
              <a:ext uri="{FF2B5EF4-FFF2-40B4-BE49-F238E27FC236}">
                <a16:creationId xmlns:a16="http://schemas.microsoft.com/office/drawing/2014/main" id="{3A3D022D-6C0A-BCF0-877E-982C013EE939}"/>
              </a:ext>
            </a:extLst>
          </p:cNvPr>
          <p:cNvCxnSpPr/>
          <p:nvPr/>
        </p:nvCxnSpPr>
        <p:spPr>
          <a:xfrm flipH="1">
            <a:off x="5640506" y="3174226"/>
            <a:ext cx="7218" cy="312961"/>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a:extLst>
              <a:ext uri="{FF2B5EF4-FFF2-40B4-BE49-F238E27FC236}">
                <a16:creationId xmlns:a16="http://schemas.microsoft.com/office/drawing/2014/main" id="{3B9605FC-6097-117F-37E4-678173D94686}"/>
              </a:ext>
            </a:extLst>
          </p:cNvPr>
          <p:cNvCxnSpPr>
            <a:cxnSpLocks/>
            <a:stCxn id="9" idx="2"/>
            <a:endCxn id="10" idx="0"/>
          </p:cNvCxnSpPr>
          <p:nvPr/>
        </p:nvCxnSpPr>
        <p:spPr>
          <a:xfrm flipH="1">
            <a:off x="5633051" y="4389635"/>
            <a:ext cx="42810" cy="317116"/>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id="{0C45B990-36B4-834F-7508-302A3338EA06}"/>
              </a:ext>
            </a:extLst>
          </p:cNvPr>
          <p:cNvCxnSpPr>
            <a:cxnSpLocks/>
            <a:endCxn id="13" idx="0"/>
          </p:cNvCxnSpPr>
          <p:nvPr/>
        </p:nvCxnSpPr>
        <p:spPr>
          <a:xfrm>
            <a:off x="5648443" y="5698792"/>
            <a:ext cx="52381" cy="341486"/>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8" name="ZoneTexte 17">
            <a:extLst>
              <a:ext uri="{FF2B5EF4-FFF2-40B4-BE49-F238E27FC236}">
                <a16:creationId xmlns:a16="http://schemas.microsoft.com/office/drawing/2014/main" id="{F3C4790C-E9F2-DFE6-F9BA-6EABA22C160B}"/>
              </a:ext>
            </a:extLst>
          </p:cNvPr>
          <p:cNvSpPr txBox="1"/>
          <p:nvPr/>
        </p:nvSpPr>
        <p:spPr>
          <a:xfrm>
            <a:off x="4122964" y="5300844"/>
            <a:ext cx="2908380" cy="369332"/>
          </a:xfrm>
          <a:prstGeom prst="rect">
            <a:avLst/>
          </a:prstGeom>
          <a:noFill/>
        </p:spPr>
        <p:txBody>
          <a:bodyPr wrap="square" rtlCol="0">
            <a:spAutoFit/>
          </a:bodyPr>
          <a:lstStyle/>
          <a:p>
            <a:pPr algn="ctr"/>
            <a:r>
              <a:rPr lang="fr-FR" b="1" dirty="0"/>
              <a:t>Essais</a:t>
            </a:r>
            <a:endParaRPr lang="fr-FR" sz="1400" dirty="0"/>
          </a:p>
        </p:txBody>
      </p:sp>
      <p:sp>
        <p:nvSpPr>
          <p:cNvPr id="19" name="Rectangle : coins arrondis 18">
            <a:extLst>
              <a:ext uri="{FF2B5EF4-FFF2-40B4-BE49-F238E27FC236}">
                <a16:creationId xmlns:a16="http://schemas.microsoft.com/office/drawing/2014/main" id="{64E53F55-1040-5E2F-3E3D-8856109CD3E1}"/>
              </a:ext>
            </a:extLst>
          </p:cNvPr>
          <p:cNvSpPr/>
          <p:nvPr/>
        </p:nvSpPr>
        <p:spPr>
          <a:xfrm>
            <a:off x="4150723" y="5359366"/>
            <a:ext cx="2994001" cy="357603"/>
          </a:xfrm>
          <a:prstGeom prst="roundRect">
            <a:avLst/>
          </a:prstGeom>
          <a:no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0" name="Connecteur droit avec flèche 19">
            <a:extLst>
              <a:ext uri="{FF2B5EF4-FFF2-40B4-BE49-F238E27FC236}">
                <a16:creationId xmlns:a16="http://schemas.microsoft.com/office/drawing/2014/main" id="{E67569AD-F41B-0977-6C94-631BCCA7C094}"/>
              </a:ext>
            </a:extLst>
          </p:cNvPr>
          <p:cNvCxnSpPr>
            <a:cxnSpLocks/>
          </p:cNvCxnSpPr>
          <p:nvPr/>
        </p:nvCxnSpPr>
        <p:spPr>
          <a:xfrm flipH="1">
            <a:off x="5597696" y="5043406"/>
            <a:ext cx="42810" cy="317116"/>
          </a:xfrm>
          <a:prstGeom prst="straightConnector1">
            <a:avLst/>
          </a:prstGeom>
          <a:ln w="38100">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7070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500"/>
                                        <p:tgtEl>
                                          <p:spTgt spid="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par>
                                <p:cTn id="22" presetID="10" presetClass="entr" presetSubtype="0"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fade">
                                      <p:cBhvr>
                                        <p:cTn id="29" dur="500"/>
                                        <p:tgtEl>
                                          <p:spTgt spid="8"/>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500"/>
                                        <p:tgtEl>
                                          <p:spTgt spid="9"/>
                                        </p:tgtEl>
                                      </p:cBhvr>
                                    </p:animEffect>
                                  </p:childTnLst>
                                </p:cTn>
                              </p:par>
                              <p:par>
                                <p:cTn id="33" presetID="10" presetClass="entr" presetSubtype="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fade">
                                      <p:cBhvr>
                                        <p:cTn id="43" dur="500"/>
                                        <p:tgtEl>
                                          <p:spTgt spid="11"/>
                                        </p:tgtEl>
                                      </p:cBhvr>
                                    </p:animEffect>
                                  </p:childTnLst>
                                </p:cTn>
                              </p:par>
                              <p:par>
                                <p:cTn id="44" presetID="10" presetClass="entr" presetSubtype="0" fill="hold" nodeType="withEffect">
                                  <p:stCondLst>
                                    <p:cond delay="0"/>
                                  </p:stCondLst>
                                  <p:childTnLst>
                                    <p:set>
                                      <p:cBhvr>
                                        <p:cTn id="45" dur="1" fill="hold">
                                          <p:stCondLst>
                                            <p:cond delay="0"/>
                                          </p:stCondLst>
                                        </p:cTn>
                                        <p:tgtEl>
                                          <p:spTgt spid="20"/>
                                        </p:tgtEl>
                                        <p:attrNameLst>
                                          <p:attrName>style.visibility</p:attrName>
                                        </p:attrNameLst>
                                      </p:cBhvr>
                                      <p:to>
                                        <p:strVal val="visible"/>
                                      </p:to>
                                    </p:set>
                                    <p:animEffect transition="in" filter="fade">
                                      <p:cBhvr>
                                        <p:cTn id="46" dur="500"/>
                                        <p:tgtEl>
                                          <p:spTgt spid="20"/>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fade">
                                      <p:cBhvr>
                                        <p:cTn id="51" dur="500"/>
                                        <p:tgtEl>
                                          <p:spTgt spid="19"/>
                                        </p:tgtEl>
                                      </p:cBhvr>
                                    </p:animEffect>
                                  </p:childTnLst>
                                </p:cTn>
                              </p:par>
                              <p:par>
                                <p:cTn id="52" presetID="10" presetClass="entr" presetSubtype="0" fill="hold" nodeType="withEffect">
                                  <p:stCondLst>
                                    <p:cond delay="0"/>
                                  </p:stCondLst>
                                  <p:childTnLst>
                                    <p:set>
                                      <p:cBhvr>
                                        <p:cTn id="53" dur="1" fill="hold">
                                          <p:stCondLst>
                                            <p:cond delay="0"/>
                                          </p:stCondLst>
                                        </p:cTn>
                                        <p:tgtEl>
                                          <p:spTgt spid="17"/>
                                        </p:tgtEl>
                                        <p:attrNameLst>
                                          <p:attrName>style.visibility</p:attrName>
                                        </p:attrNameLst>
                                      </p:cBhvr>
                                      <p:to>
                                        <p:strVal val="visible"/>
                                      </p:to>
                                    </p:set>
                                    <p:animEffect transition="in" filter="fade">
                                      <p:cBhvr>
                                        <p:cTn id="54" dur="500"/>
                                        <p:tgtEl>
                                          <p:spTgt spid="17"/>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fade">
                                      <p:cBhvr>
                                        <p:cTn id="62" dur="500"/>
                                        <p:tgtEl>
                                          <p:spTgt spid="12"/>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fade">
                                      <p:cBhvr>
                                        <p:cTn id="6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p:bldP spid="7" grpId="0" animBg="1"/>
      <p:bldP spid="8" grpId="0" animBg="1"/>
      <p:bldP spid="9" grpId="0"/>
      <p:bldP spid="10" grpId="0" animBg="1"/>
      <p:bldP spid="11" grpId="0"/>
      <p:bldP spid="12" grpId="0" animBg="1"/>
      <p:bldP spid="13" grpId="0"/>
      <p:bldP spid="18" grpId="0"/>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E53497-C3F6-9F1A-45F0-8BEAD132EB14}"/>
              </a:ext>
            </a:extLst>
          </p:cNvPr>
          <p:cNvSpPr>
            <a:spLocks noGrp="1"/>
          </p:cNvSpPr>
          <p:nvPr>
            <p:ph type="title"/>
          </p:nvPr>
        </p:nvSpPr>
        <p:spPr>
          <a:xfrm>
            <a:off x="1141413" y="618518"/>
            <a:ext cx="9905998" cy="638081"/>
          </a:xfrm>
        </p:spPr>
        <p:txBody>
          <a:bodyPr/>
          <a:lstStyle/>
          <a:p>
            <a:r>
              <a:rPr lang="fr-FR" dirty="0"/>
              <a:t>Trois entrées possibles :</a:t>
            </a:r>
          </a:p>
        </p:txBody>
      </p:sp>
      <p:sp>
        <p:nvSpPr>
          <p:cNvPr id="4" name="Espace réservé du contenu 3">
            <a:extLst>
              <a:ext uri="{FF2B5EF4-FFF2-40B4-BE49-F238E27FC236}">
                <a16:creationId xmlns:a16="http://schemas.microsoft.com/office/drawing/2014/main" id="{B87D4812-549D-2153-7468-94E7202461CF}"/>
              </a:ext>
            </a:extLst>
          </p:cNvPr>
          <p:cNvSpPr txBox="1">
            <a:spLocks/>
          </p:cNvSpPr>
          <p:nvPr/>
        </p:nvSpPr>
        <p:spPr>
          <a:xfrm>
            <a:off x="1476452" y="1256599"/>
            <a:ext cx="9235920" cy="148731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ctr">
              <a:buFont typeface="Arial" panose="020B0604020202020204" pitchFamily="34" charset="0"/>
              <a:buNone/>
            </a:pPr>
            <a:r>
              <a:rPr lang="fr-FR" altLang="fr-FR" b="1" dirty="0">
                <a:solidFill>
                  <a:srgbClr val="002060"/>
                </a:solidFill>
              </a:rPr>
              <a:t>1. Du projet ( du besoin) à l’objet </a:t>
            </a:r>
          </a:p>
          <a:p>
            <a:pPr marL="0" indent="0">
              <a:buFont typeface="Arial" panose="020B0604020202020204" pitchFamily="34" charset="0"/>
              <a:buNone/>
            </a:pPr>
            <a:r>
              <a:rPr lang="fr-FR" altLang="fr-FR" dirty="0"/>
              <a:t>            Projet                                   objet construit par l’élève</a:t>
            </a:r>
          </a:p>
          <a:p>
            <a:pPr marL="0" indent="0">
              <a:buFont typeface="Arial" panose="020B0604020202020204" pitchFamily="34" charset="0"/>
              <a:buNone/>
            </a:pPr>
            <a:r>
              <a:rPr lang="fr-FR" altLang="fr-FR" sz="1800" dirty="0">
                <a:solidFill>
                  <a:srgbClr val="FF0000"/>
                </a:solidFill>
              </a:rPr>
              <a:t>                                     Démarche d’investigation</a:t>
            </a:r>
          </a:p>
          <a:p>
            <a:pPr marL="0" indent="0">
              <a:buFont typeface="Arial" panose="020B0604020202020204" pitchFamily="34" charset="0"/>
              <a:buNone/>
            </a:pPr>
            <a:endParaRPr lang="fr-FR" altLang="fr-FR" sz="1800" dirty="0">
              <a:solidFill>
                <a:srgbClr val="FF0000"/>
              </a:solidFill>
            </a:endParaRPr>
          </a:p>
          <a:p>
            <a:pPr marL="0" indent="0">
              <a:buFont typeface="Arial" panose="020B0604020202020204" pitchFamily="34" charset="0"/>
              <a:buNone/>
            </a:pPr>
            <a:endParaRPr lang="fr-FR" altLang="fr-FR" sz="1600" dirty="0">
              <a:solidFill>
                <a:srgbClr val="FF0000"/>
              </a:solidFill>
            </a:endParaRPr>
          </a:p>
        </p:txBody>
      </p:sp>
      <p:sp>
        <p:nvSpPr>
          <p:cNvPr id="5" name="Espace réservé du contenu 3">
            <a:extLst>
              <a:ext uri="{FF2B5EF4-FFF2-40B4-BE49-F238E27FC236}">
                <a16:creationId xmlns:a16="http://schemas.microsoft.com/office/drawing/2014/main" id="{96FD78A2-1D71-923F-B459-E9FF5AAF0AC1}"/>
              </a:ext>
            </a:extLst>
          </p:cNvPr>
          <p:cNvSpPr txBox="1">
            <a:spLocks/>
          </p:cNvSpPr>
          <p:nvPr/>
        </p:nvSpPr>
        <p:spPr>
          <a:xfrm>
            <a:off x="1381258" y="2958955"/>
            <a:ext cx="9991027" cy="1785947"/>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ctr">
              <a:buFont typeface="Arial" panose="020B0604020202020204" pitchFamily="34" charset="0"/>
              <a:buNone/>
            </a:pPr>
            <a:r>
              <a:rPr lang="fr-FR" altLang="fr-FR" sz="3800" b="1" dirty="0">
                <a:solidFill>
                  <a:srgbClr val="002060"/>
                </a:solidFill>
              </a:rPr>
              <a:t>2. De la consigne à l’objet </a:t>
            </a:r>
          </a:p>
          <a:p>
            <a:pPr marL="0" indent="0" algn="ctr">
              <a:buFont typeface="Arial" panose="020B0604020202020204" pitchFamily="34" charset="0"/>
              <a:buNone/>
            </a:pPr>
            <a:r>
              <a:rPr lang="fr-FR" altLang="fr-FR" sz="3400" dirty="0"/>
              <a:t>Consignes                                  objet construit par l’élève</a:t>
            </a:r>
          </a:p>
          <a:p>
            <a:pPr marL="0" indent="0">
              <a:buFont typeface="Arial" panose="020B0604020202020204" pitchFamily="34" charset="0"/>
              <a:buNone/>
            </a:pPr>
            <a:r>
              <a:rPr lang="fr-FR" altLang="fr-FR" sz="1800" dirty="0">
                <a:solidFill>
                  <a:srgbClr val="FF6600"/>
                </a:solidFill>
              </a:rPr>
              <a:t>                               </a:t>
            </a:r>
            <a:r>
              <a:rPr lang="fr-FR" altLang="fr-FR" sz="2700" dirty="0">
                <a:solidFill>
                  <a:srgbClr val="FF0000"/>
                </a:solidFill>
              </a:rPr>
              <a:t>Lectures d’images/de photos / ou consignes écrites étape par étape</a:t>
            </a:r>
          </a:p>
          <a:p>
            <a:pPr marL="0" indent="0" algn="ctr">
              <a:buFont typeface="Arial" panose="020B0604020202020204" pitchFamily="34" charset="0"/>
              <a:buNone/>
            </a:pPr>
            <a:r>
              <a:rPr lang="fr-FR" altLang="fr-FR" sz="2700" dirty="0">
                <a:solidFill>
                  <a:srgbClr val="FF0000"/>
                </a:solidFill>
              </a:rPr>
              <a:t>Ultérieurement remettre des photos, images, consignes en ordre </a:t>
            </a:r>
          </a:p>
          <a:p>
            <a:pPr marL="0" indent="0">
              <a:buFont typeface="Arial" panose="020B0604020202020204" pitchFamily="34" charset="0"/>
              <a:buNone/>
            </a:pPr>
            <a:endParaRPr lang="fr-FR" altLang="fr-FR" sz="1600" dirty="0">
              <a:solidFill>
                <a:srgbClr val="FF0000"/>
              </a:solidFill>
            </a:endParaRPr>
          </a:p>
        </p:txBody>
      </p:sp>
      <p:sp>
        <p:nvSpPr>
          <p:cNvPr id="6" name="Espace réservé du contenu 3">
            <a:extLst>
              <a:ext uri="{FF2B5EF4-FFF2-40B4-BE49-F238E27FC236}">
                <a16:creationId xmlns:a16="http://schemas.microsoft.com/office/drawing/2014/main" id="{23B6FF0F-6BA1-C162-AEB0-DEED88493C68}"/>
              </a:ext>
            </a:extLst>
          </p:cNvPr>
          <p:cNvSpPr txBox="1">
            <a:spLocks/>
          </p:cNvSpPr>
          <p:nvPr/>
        </p:nvSpPr>
        <p:spPr>
          <a:xfrm>
            <a:off x="1900274" y="4600230"/>
            <a:ext cx="8291513" cy="180022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ctr">
              <a:buFont typeface="Arial" panose="020B0604020202020204" pitchFamily="34" charset="0"/>
              <a:buNone/>
            </a:pPr>
            <a:endParaRPr lang="fr-FR" altLang="fr-FR" sz="1600" dirty="0">
              <a:solidFill>
                <a:srgbClr val="FF0000"/>
              </a:solidFill>
            </a:endParaRPr>
          </a:p>
          <a:p>
            <a:pPr marL="0" indent="0" algn="ctr">
              <a:buFont typeface="Arial" panose="020B0604020202020204" pitchFamily="34" charset="0"/>
              <a:buNone/>
            </a:pPr>
            <a:r>
              <a:rPr lang="fr-FR" altLang="fr-FR" sz="2600" b="1" dirty="0">
                <a:solidFill>
                  <a:srgbClr val="002060"/>
                </a:solidFill>
              </a:rPr>
              <a:t>3. De l’objet à l’objet</a:t>
            </a:r>
            <a:r>
              <a:rPr lang="fr-FR" altLang="fr-FR" sz="2600" dirty="0">
                <a:solidFill>
                  <a:srgbClr val="002060"/>
                </a:solidFill>
              </a:rPr>
              <a:t>      </a:t>
            </a:r>
          </a:p>
          <a:p>
            <a:pPr marL="0" indent="0">
              <a:buFont typeface="Arial" panose="020B0604020202020204" pitchFamily="34" charset="0"/>
              <a:buNone/>
            </a:pPr>
            <a:r>
              <a:rPr lang="fr-FR" altLang="fr-FR" sz="2600" dirty="0"/>
              <a:t>Objet fabriqué                          objet construit par l’élève</a:t>
            </a:r>
          </a:p>
          <a:p>
            <a:pPr marL="0" indent="0">
              <a:buFont typeface="Arial" panose="020B0604020202020204" pitchFamily="34" charset="0"/>
              <a:buNone/>
            </a:pPr>
            <a:r>
              <a:rPr lang="fr-FR" altLang="fr-FR" sz="1800" dirty="0">
                <a:solidFill>
                  <a:srgbClr val="FF0000"/>
                </a:solidFill>
              </a:rPr>
              <a:t>                                     Observation / démontage / montage      </a:t>
            </a:r>
          </a:p>
          <a:p>
            <a:pPr marL="0" indent="0">
              <a:buFont typeface="Arial" panose="020B0604020202020204" pitchFamily="34" charset="0"/>
              <a:buNone/>
            </a:pPr>
            <a:endParaRPr lang="fr-FR" altLang="fr-FR" sz="1800" dirty="0">
              <a:solidFill>
                <a:srgbClr val="FF0000"/>
              </a:solidFill>
            </a:endParaRPr>
          </a:p>
          <a:p>
            <a:pPr marL="0" indent="0">
              <a:buFont typeface="Arial" panose="020B0604020202020204" pitchFamily="34" charset="0"/>
              <a:buNone/>
            </a:pPr>
            <a:endParaRPr lang="fr-FR" altLang="fr-FR" sz="1600" dirty="0">
              <a:solidFill>
                <a:srgbClr val="FF0000"/>
              </a:solidFill>
            </a:endParaRPr>
          </a:p>
        </p:txBody>
      </p:sp>
      <p:cxnSp>
        <p:nvCxnSpPr>
          <p:cNvPr id="7" name="Connecteur droit avec flèche 6">
            <a:extLst>
              <a:ext uri="{FF2B5EF4-FFF2-40B4-BE49-F238E27FC236}">
                <a16:creationId xmlns:a16="http://schemas.microsoft.com/office/drawing/2014/main" id="{FE5BE747-5850-8C2A-FEC9-E262688CBFAF}"/>
              </a:ext>
            </a:extLst>
          </p:cNvPr>
          <p:cNvCxnSpPr/>
          <p:nvPr/>
        </p:nvCxnSpPr>
        <p:spPr>
          <a:xfrm>
            <a:off x="3872311" y="2015597"/>
            <a:ext cx="2016125" cy="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a:extLst>
              <a:ext uri="{FF2B5EF4-FFF2-40B4-BE49-F238E27FC236}">
                <a16:creationId xmlns:a16="http://schemas.microsoft.com/office/drawing/2014/main" id="{E5B3B93D-D0E4-E791-E77B-0CE2A40C2B20}"/>
              </a:ext>
            </a:extLst>
          </p:cNvPr>
          <p:cNvCxnSpPr/>
          <p:nvPr/>
        </p:nvCxnSpPr>
        <p:spPr>
          <a:xfrm>
            <a:off x="4523985" y="3688257"/>
            <a:ext cx="2016125" cy="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a:extLst>
              <a:ext uri="{FF2B5EF4-FFF2-40B4-BE49-F238E27FC236}">
                <a16:creationId xmlns:a16="http://schemas.microsoft.com/office/drawing/2014/main" id="{4FC342D4-8FC6-6659-C150-FDD694F67A9E}"/>
              </a:ext>
            </a:extLst>
          </p:cNvPr>
          <p:cNvCxnSpPr/>
          <p:nvPr/>
        </p:nvCxnSpPr>
        <p:spPr>
          <a:xfrm>
            <a:off x="3917709" y="5708725"/>
            <a:ext cx="2016125" cy="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7690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2" end="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EFC8BD-8C0A-85A2-6B2B-252804439124}"/>
              </a:ext>
            </a:extLst>
          </p:cNvPr>
          <p:cNvSpPr>
            <a:spLocks noGrp="1"/>
          </p:cNvSpPr>
          <p:nvPr>
            <p:ph type="title"/>
          </p:nvPr>
        </p:nvSpPr>
        <p:spPr/>
        <p:txBody>
          <a:bodyPr/>
          <a:lstStyle/>
          <a:p>
            <a:r>
              <a:rPr lang="fr-FR" dirty="0"/>
              <a:t>Plan de l’intervention de ce second cours</a:t>
            </a:r>
          </a:p>
        </p:txBody>
      </p:sp>
      <p:sp>
        <p:nvSpPr>
          <p:cNvPr id="3" name="Espace réservé du contenu 2">
            <a:extLst>
              <a:ext uri="{FF2B5EF4-FFF2-40B4-BE49-F238E27FC236}">
                <a16:creationId xmlns:a16="http://schemas.microsoft.com/office/drawing/2014/main" id="{B1295D62-0B46-A44C-9C06-C953AB31E2A5}"/>
              </a:ext>
            </a:extLst>
          </p:cNvPr>
          <p:cNvSpPr>
            <a:spLocks noGrp="1"/>
          </p:cNvSpPr>
          <p:nvPr>
            <p:ph idx="1"/>
          </p:nvPr>
        </p:nvSpPr>
        <p:spPr>
          <a:xfrm>
            <a:off x="1141413" y="1836793"/>
            <a:ext cx="9905999" cy="3541714"/>
          </a:xfrm>
        </p:spPr>
        <p:txBody>
          <a:bodyPr/>
          <a:lstStyle/>
          <a:p>
            <a:r>
              <a:rPr lang="fr-FR" dirty="0">
                <a:solidFill>
                  <a:srgbClr val="FFFF00"/>
                </a:solidFill>
              </a:rPr>
              <a:t>Rappel sur la démarche technologique</a:t>
            </a:r>
          </a:p>
          <a:p>
            <a:r>
              <a:rPr lang="fr-FR" dirty="0"/>
              <a:t>Zoom sur un point du programme: matière et  matériaux</a:t>
            </a:r>
          </a:p>
          <a:p>
            <a:r>
              <a:rPr lang="fr-FR" dirty="0"/>
              <a:t>Retour sur les séquences sur le sablier</a:t>
            </a:r>
          </a:p>
          <a:p>
            <a:r>
              <a:rPr lang="fr-FR" dirty="0"/>
              <a:t>Pratique de la démarche technologique (réalisation d’un objet)</a:t>
            </a:r>
          </a:p>
          <a:p>
            <a:r>
              <a:rPr lang="fr-FR" dirty="0"/>
              <a:t>Rédaction d’un cahier des charges </a:t>
            </a:r>
          </a:p>
          <a:p>
            <a:r>
              <a:rPr lang="fr-FR" dirty="0"/>
              <a:t>Rédaction d’une fiche séquence pour le cycle 2 ou le cycle 3</a:t>
            </a:r>
          </a:p>
        </p:txBody>
      </p:sp>
    </p:spTree>
    <p:extLst>
      <p:ext uri="{BB962C8B-B14F-4D97-AF65-F5344CB8AC3E}">
        <p14:creationId xmlns:p14="http://schemas.microsoft.com/office/powerpoint/2010/main" val="4103571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0D85A2-5BCC-4AE6-BB80-A575E2F1F124}"/>
              </a:ext>
            </a:extLst>
          </p:cNvPr>
          <p:cNvSpPr>
            <a:spLocks noGrp="1"/>
          </p:cNvSpPr>
          <p:nvPr>
            <p:ph type="title"/>
          </p:nvPr>
        </p:nvSpPr>
        <p:spPr>
          <a:xfrm>
            <a:off x="1141412" y="618518"/>
            <a:ext cx="10309689" cy="1406225"/>
          </a:xfrm>
        </p:spPr>
        <p:txBody>
          <a:bodyPr>
            <a:normAutofit fontScale="90000"/>
          </a:bodyPr>
          <a:lstStyle/>
          <a:p>
            <a:r>
              <a:rPr lang="fr-FR" sz="4000" dirty="0"/>
              <a:t>États et constitution de la matière à l’échelle macroscopique </a:t>
            </a:r>
            <a:r>
              <a:rPr lang="fr-FR" dirty="0"/>
              <a:t>	</a:t>
            </a:r>
            <a:br>
              <a:rPr lang="fr-FR" dirty="0"/>
            </a:br>
            <a:endParaRPr lang="fr-FR" dirty="0"/>
          </a:p>
        </p:txBody>
      </p:sp>
      <p:sp>
        <p:nvSpPr>
          <p:cNvPr id="3" name="Espace réservé du contenu 2">
            <a:extLst>
              <a:ext uri="{FF2B5EF4-FFF2-40B4-BE49-F238E27FC236}">
                <a16:creationId xmlns:a16="http://schemas.microsoft.com/office/drawing/2014/main" id="{6EC69B9C-5CC3-4113-A565-F38292709022}"/>
              </a:ext>
            </a:extLst>
          </p:cNvPr>
          <p:cNvSpPr>
            <a:spLocks noGrp="1"/>
          </p:cNvSpPr>
          <p:nvPr>
            <p:ph idx="1"/>
          </p:nvPr>
        </p:nvSpPr>
        <p:spPr>
          <a:xfrm>
            <a:off x="1141412" y="1871003"/>
            <a:ext cx="9905999" cy="3920198"/>
          </a:xfrm>
        </p:spPr>
        <p:txBody>
          <a:bodyPr>
            <a:normAutofit fontScale="92500" lnSpcReduction="10000"/>
          </a:bodyPr>
          <a:lstStyle/>
          <a:p>
            <a:r>
              <a:rPr lang="fr-FR" sz="3200" dirty="0">
                <a:solidFill>
                  <a:srgbClr val="FFFF00"/>
                </a:solidFill>
              </a:rPr>
              <a:t>Connaissances et compétences attendues en fin de cycle dans le domaine « Matière, mouvement, énergie, information »</a:t>
            </a:r>
          </a:p>
          <a:p>
            <a:pPr marL="0" indent="0">
              <a:buNone/>
            </a:pPr>
            <a:r>
              <a:rPr lang="fr-FR" sz="3200" i="1" u="sng" dirty="0"/>
              <a:t>Propriétés de la matière </a:t>
            </a:r>
            <a:endParaRPr lang="fr-FR" sz="3200" u="sng" dirty="0"/>
          </a:p>
          <a:p>
            <a:r>
              <a:rPr lang="fr-FR" sz="3200" dirty="0"/>
              <a:t>Distinguer les matériaux fabriqués ou transformés par l’être humain des matériaux directement disponibles dans la nature. </a:t>
            </a:r>
          </a:p>
          <a:p>
            <a:pPr marL="0" indent="0">
              <a:buNone/>
            </a:pPr>
            <a:r>
              <a:rPr lang="fr-FR" dirty="0"/>
              <a:t>	</a:t>
            </a:r>
          </a:p>
          <a:p>
            <a:pPr marL="0" indent="0">
              <a:buNone/>
            </a:pPr>
            <a:r>
              <a:rPr lang="fr-FR" dirty="0"/>
              <a:t>	</a:t>
            </a:r>
          </a:p>
          <a:p>
            <a:pPr marL="0" indent="0">
              <a:buNone/>
            </a:pPr>
            <a:endParaRPr lang="fr-FR" dirty="0"/>
          </a:p>
        </p:txBody>
      </p:sp>
    </p:spTree>
    <p:extLst>
      <p:ext uri="{BB962C8B-B14F-4D97-AF65-F5344CB8AC3E}">
        <p14:creationId xmlns:p14="http://schemas.microsoft.com/office/powerpoint/2010/main" val="2194345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9BBAB8-B55E-4A73-A62B-8287997020EB}"/>
              </a:ext>
            </a:extLst>
          </p:cNvPr>
          <p:cNvSpPr>
            <a:spLocks noGrp="1"/>
          </p:cNvSpPr>
          <p:nvPr>
            <p:ph type="title"/>
          </p:nvPr>
        </p:nvSpPr>
        <p:spPr>
          <a:xfrm>
            <a:off x="1141413" y="308275"/>
            <a:ext cx="9905998" cy="818396"/>
          </a:xfrm>
        </p:spPr>
        <p:txBody>
          <a:bodyPr/>
          <a:lstStyle/>
          <a:p>
            <a:r>
              <a:rPr lang="fr-FR" dirty="0"/>
              <a:t>Naturel ou artificiel ?</a:t>
            </a:r>
          </a:p>
        </p:txBody>
      </p:sp>
      <p:graphicFrame>
        <p:nvGraphicFramePr>
          <p:cNvPr id="5" name="Espace réservé du contenu 4">
            <a:extLst>
              <a:ext uri="{FF2B5EF4-FFF2-40B4-BE49-F238E27FC236}">
                <a16:creationId xmlns:a16="http://schemas.microsoft.com/office/drawing/2014/main" id="{978B1A1C-C40F-4839-AC42-92A16120B63D}"/>
              </a:ext>
            </a:extLst>
          </p:cNvPr>
          <p:cNvGraphicFramePr>
            <a:graphicFrameLocks noGrp="1"/>
          </p:cNvGraphicFramePr>
          <p:nvPr>
            <p:ph idx="1"/>
          </p:nvPr>
        </p:nvGraphicFramePr>
        <p:xfrm>
          <a:off x="1141413" y="1126671"/>
          <a:ext cx="10304916" cy="3935186"/>
        </p:xfrm>
        <a:graphic>
          <a:graphicData uri="http://schemas.openxmlformats.org/drawingml/2006/table">
            <a:tbl>
              <a:tblPr firstRow="1" bandRow="1">
                <a:tableStyleId>{073A0DAA-6AF3-43AB-8588-CEC1D06C72B9}</a:tableStyleId>
              </a:tblPr>
              <a:tblGrid>
                <a:gridCol w="2576229">
                  <a:extLst>
                    <a:ext uri="{9D8B030D-6E8A-4147-A177-3AD203B41FA5}">
                      <a16:colId xmlns:a16="http://schemas.microsoft.com/office/drawing/2014/main" val="1271025854"/>
                    </a:ext>
                  </a:extLst>
                </a:gridCol>
                <a:gridCol w="2576229">
                  <a:extLst>
                    <a:ext uri="{9D8B030D-6E8A-4147-A177-3AD203B41FA5}">
                      <a16:colId xmlns:a16="http://schemas.microsoft.com/office/drawing/2014/main" val="4242312641"/>
                    </a:ext>
                  </a:extLst>
                </a:gridCol>
                <a:gridCol w="2576229">
                  <a:extLst>
                    <a:ext uri="{9D8B030D-6E8A-4147-A177-3AD203B41FA5}">
                      <a16:colId xmlns:a16="http://schemas.microsoft.com/office/drawing/2014/main" val="3972054919"/>
                    </a:ext>
                  </a:extLst>
                </a:gridCol>
                <a:gridCol w="2576229">
                  <a:extLst>
                    <a:ext uri="{9D8B030D-6E8A-4147-A177-3AD203B41FA5}">
                      <a16:colId xmlns:a16="http://schemas.microsoft.com/office/drawing/2014/main" val="3247153844"/>
                    </a:ext>
                  </a:extLst>
                </a:gridCol>
              </a:tblGrid>
              <a:tr h="419370">
                <a:tc>
                  <a:txBody>
                    <a:bodyPr/>
                    <a:lstStyle/>
                    <a:p>
                      <a:r>
                        <a:rPr lang="fr-FR" sz="1800" b="1" kern="1200" dirty="0">
                          <a:solidFill>
                            <a:schemeClr val="lt1"/>
                          </a:solidFill>
                          <a:effectLst/>
                          <a:latin typeface="+mn-lt"/>
                          <a:ea typeface="+mn-ea"/>
                          <a:cs typeface="+mn-cs"/>
                        </a:rPr>
                        <a:t>Matériaux organiques</a:t>
                      </a:r>
                      <a:endParaRPr lang="fr-FR" dirty="0"/>
                    </a:p>
                  </a:txBody>
                  <a:tcPr/>
                </a:tc>
                <a:tc>
                  <a:txBody>
                    <a:bodyPr/>
                    <a:lstStyle/>
                    <a:p>
                      <a:r>
                        <a:rPr lang="fr-FR" b="0" u="none" dirty="0"/>
                        <a:t>Matériaux minéraux</a:t>
                      </a:r>
                    </a:p>
                  </a:txBody>
                  <a:tcPr/>
                </a:tc>
                <a:tc>
                  <a:txBody>
                    <a:bodyPr/>
                    <a:lstStyle/>
                    <a:p>
                      <a:r>
                        <a:rPr lang="fr-FR" sz="1800" b="0" u="none" kern="1200" dirty="0">
                          <a:solidFill>
                            <a:schemeClr val="lt1"/>
                          </a:solidFill>
                          <a:effectLst/>
                          <a:latin typeface="+mn-lt"/>
                          <a:ea typeface="+mn-ea"/>
                          <a:cs typeface="+mn-cs"/>
                        </a:rPr>
                        <a:t>Matériaux métalliques</a:t>
                      </a:r>
                    </a:p>
                  </a:txBody>
                  <a:tcPr/>
                </a:tc>
                <a:tc>
                  <a:txBody>
                    <a:bodyPr/>
                    <a:lstStyle/>
                    <a:p>
                      <a:r>
                        <a:rPr lang="fr-FR" sz="1800" b="0" u="none" kern="1200" dirty="0">
                          <a:solidFill>
                            <a:schemeClr val="lt1"/>
                          </a:solidFill>
                          <a:effectLst/>
                          <a:latin typeface="+mn-lt"/>
                          <a:ea typeface="+mn-ea"/>
                          <a:cs typeface="+mn-cs"/>
                        </a:rPr>
                        <a:t>Matériaux composites</a:t>
                      </a:r>
                      <a:endParaRPr lang="fr-FR" b="0" u="none" dirty="0"/>
                    </a:p>
                  </a:txBody>
                  <a:tcPr/>
                </a:tc>
                <a:extLst>
                  <a:ext uri="{0D108BD9-81ED-4DB2-BD59-A6C34878D82A}">
                    <a16:rowId xmlns:a16="http://schemas.microsoft.com/office/drawing/2014/main" val="1816083652"/>
                  </a:ext>
                </a:extLst>
              </a:tr>
              <a:tr h="3515816">
                <a:tc>
                  <a:txBody>
                    <a:bodyPr/>
                    <a:lstStyle/>
                    <a:p>
                      <a:pPr algn="l"/>
                      <a:r>
                        <a:rPr lang="fr-FR" sz="1800" kern="1200" dirty="0">
                          <a:solidFill>
                            <a:schemeClr val="dk1"/>
                          </a:solidFill>
                          <a:effectLst/>
                          <a:latin typeface="+mn-lt"/>
                          <a:ea typeface="+mn-ea"/>
                          <a:cs typeface="+mn-cs"/>
                        </a:rPr>
                        <a:t>Les </a:t>
                      </a:r>
                      <a:r>
                        <a:rPr lang="fr-FR" sz="1800" b="1" kern="1200" dirty="0">
                          <a:solidFill>
                            <a:schemeClr val="dk1"/>
                          </a:solidFill>
                          <a:effectLst/>
                          <a:latin typeface="+mn-lt"/>
                          <a:ea typeface="+mn-ea"/>
                          <a:cs typeface="+mn-cs"/>
                        </a:rPr>
                        <a:t>matériaux organiques</a:t>
                      </a:r>
                      <a:r>
                        <a:rPr lang="fr-FR" sz="1800" kern="1200" dirty="0">
                          <a:solidFill>
                            <a:schemeClr val="dk1"/>
                          </a:solidFill>
                          <a:effectLst/>
                          <a:latin typeface="+mn-lt"/>
                          <a:ea typeface="+mn-ea"/>
                          <a:cs typeface="+mn-cs"/>
                        </a:rPr>
                        <a:t> proviennent des animaux ou des végétaux (le plastique est classé dans cette famille car il est fabriqué à </a:t>
                      </a:r>
                      <a:r>
                        <a:rPr lang="fr-FR" sz="1800" kern="1200" dirty="0">
                          <a:solidFill>
                            <a:schemeClr val="dk1"/>
                          </a:solidFill>
                          <a:effectLst/>
                          <a:latin typeface="Tw Cen MT" panose="020B0602020104020603" pitchFamily="34" charset="0"/>
                          <a:ea typeface="+mn-ea"/>
                          <a:cs typeface="+mn-cs"/>
                        </a:rPr>
                        <a:t>partir</a:t>
                      </a:r>
                      <a:r>
                        <a:rPr lang="fr-FR" sz="1800" kern="1200" dirty="0">
                          <a:solidFill>
                            <a:schemeClr val="dk1"/>
                          </a:solidFill>
                          <a:effectLst/>
                          <a:latin typeface="+mn-lt"/>
                          <a:ea typeface="+mn-ea"/>
                          <a:cs typeface="+mn-cs"/>
                        </a:rPr>
                        <a:t> de pétrole qui provient lui-même de la décomposition de plantes.</a:t>
                      </a:r>
                      <a:endParaRPr lang="fr-FR" dirty="0"/>
                    </a:p>
                  </a:txBody>
                  <a:tcPr/>
                </a:tc>
                <a:tc>
                  <a:txBody>
                    <a:bodyPr/>
                    <a:lstStyle/>
                    <a:p>
                      <a:pPr algn="l">
                        <a:lnSpc>
                          <a:spcPct val="115000"/>
                        </a:lnSpc>
                        <a:spcAft>
                          <a:spcPts val="0"/>
                        </a:spcAft>
                      </a:pPr>
                      <a:r>
                        <a:rPr lang="fr-FR" sz="1800" b="0" dirty="0">
                          <a:effectLst/>
                          <a:latin typeface="Tw Cen MT" panose="020B0602020104020603" pitchFamily="34" charset="0"/>
                          <a:ea typeface="Calibri" panose="020F0502020204030204" pitchFamily="34" charset="0"/>
                          <a:cs typeface="Calibri" panose="020F0502020204030204" pitchFamily="34" charset="0"/>
                        </a:rPr>
                        <a:t>Les </a:t>
                      </a:r>
                      <a:r>
                        <a:rPr lang="fr-FR" sz="1800" b="1" dirty="0">
                          <a:effectLst/>
                          <a:latin typeface="Tw Cen MT" panose="020B0602020104020603" pitchFamily="34" charset="0"/>
                          <a:ea typeface="Calibri" panose="020F0502020204030204" pitchFamily="34" charset="0"/>
                          <a:cs typeface="Calibri" panose="020F0502020204030204" pitchFamily="34" charset="0"/>
                        </a:rPr>
                        <a:t>matériaux minéraux </a:t>
                      </a:r>
                      <a:r>
                        <a:rPr lang="fr-FR" sz="1800" b="0" dirty="0">
                          <a:effectLst/>
                          <a:latin typeface="Tw Cen MT" panose="020B0602020104020603" pitchFamily="34" charset="0"/>
                          <a:ea typeface="Calibri" panose="020F0502020204030204" pitchFamily="34" charset="0"/>
                          <a:cs typeface="Calibri" panose="020F0502020204030204" pitchFamily="34" charset="0"/>
                        </a:rPr>
                        <a:t>sont extraits du sol ou fabriqués à partir de sable, d’argile ou de roches et sont généralement chauffés à très haute température.</a:t>
                      </a:r>
                      <a:endParaRPr lang="fr-FR" sz="1800" b="0" dirty="0">
                        <a:effectLst/>
                        <a:latin typeface="Tw Cen MT" panose="020B0602020104020603"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r>
                        <a:rPr lang="fr-FR" sz="1800" kern="1200" dirty="0">
                          <a:solidFill>
                            <a:schemeClr val="dk1"/>
                          </a:solidFill>
                          <a:effectLst/>
                          <a:latin typeface="+mn-lt"/>
                          <a:ea typeface="+mn-ea"/>
                          <a:cs typeface="+mn-cs"/>
                        </a:rPr>
                        <a:t>Les </a:t>
                      </a:r>
                      <a:r>
                        <a:rPr lang="fr-FR" sz="1800" b="1" kern="1200" dirty="0">
                          <a:solidFill>
                            <a:schemeClr val="dk1"/>
                          </a:solidFill>
                          <a:effectLst/>
                          <a:latin typeface="+mn-lt"/>
                          <a:ea typeface="+mn-ea"/>
                          <a:cs typeface="+mn-cs"/>
                        </a:rPr>
                        <a:t>matériaux métalliques, </a:t>
                      </a:r>
                      <a:r>
                        <a:rPr lang="fr-FR" sz="1800" kern="1200" dirty="0">
                          <a:solidFill>
                            <a:schemeClr val="dk1"/>
                          </a:solidFill>
                          <a:effectLst/>
                          <a:latin typeface="+mn-lt"/>
                          <a:ea typeface="+mn-ea"/>
                          <a:cs typeface="+mn-cs"/>
                        </a:rPr>
                        <a:t>comme le fer ou le plomb, sont extraits du sol à l’état naturel. Pour améliorer leurs performances, on les chauffe et on les mélange. On parle alors d’alliages.</a:t>
                      </a:r>
                      <a:endParaRPr lang="fr-FR" dirty="0"/>
                    </a:p>
                  </a:txBody>
                  <a:tcPr/>
                </a:tc>
                <a:tc>
                  <a:txBody>
                    <a:bodyPr/>
                    <a:lstStyle/>
                    <a:p>
                      <a:r>
                        <a:rPr lang="fr-FR" sz="1800" b="1" kern="1200" dirty="0">
                          <a:solidFill>
                            <a:schemeClr val="dk1"/>
                          </a:solidFill>
                          <a:effectLst/>
                          <a:latin typeface="+mn-lt"/>
                          <a:ea typeface="+mn-ea"/>
                          <a:cs typeface="+mn-cs"/>
                        </a:rPr>
                        <a:t>Les matériaux composites </a:t>
                      </a:r>
                      <a:r>
                        <a:rPr lang="fr-FR" sz="1800" kern="1200" dirty="0">
                          <a:solidFill>
                            <a:schemeClr val="dk1"/>
                          </a:solidFill>
                          <a:effectLst/>
                          <a:latin typeface="+mn-lt"/>
                          <a:ea typeface="+mn-ea"/>
                          <a:cs typeface="+mn-cs"/>
                        </a:rPr>
                        <a:t>sont obtenus à partir d’au moins deux  matériaux  de nature différentes.</a:t>
                      </a:r>
                      <a:endParaRPr lang="fr-FR" dirty="0"/>
                    </a:p>
                  </a:txBody>
                  <a:tcPr/>
                </a:tc>
                <a:extLst>
                  <a:ext uri="{0D108BD9-81ED-4DB2-BD59-A6C34878D82A}">
                    <a16:rowId xmlns:a16="http://schemas.microsoft.com/office/drawing/2014/main" val="4073243045"/>
                  </a:ext>
                </a:extLst>
              </a:tr>
            </a:tbl>
          </a:graphicData>
        </a:graphic>
      </p:graphicFrame>
      <p:sp>
        <p:nvSpPr>
          <p:cNvPr id="3" name="ZoneTexte 2">
            <a:extLst>
              <a:ext uri="{FF2B5EF4-FFF2-40B4-BE49-F238E27FC236}">
                <a16:creationId xmlns:a16="http://schemas.microsoft.com/office/drawing/2014/main" id="{87D6316A-1C21-4D83-9BA0-550D819F89E8}"/>
              </a:ext>
            </a:extLst>
          </p:cNvPr>
          <p:cNvSpPr txBox="1"/>
          <p:nvPr/>
        </p:nvSpPr>
        <p:spPr>
          <a:xfrm>
            <a:off x="1306285" y="5061857"/>
            <a:ext cx="9741126" cy="1754326"/>
          </a:xfrm>
          <a:prstGeom prst="rect">
            <a:avLst/>
          </a:prstGeom>
          <a:noFill/>
        </p:spPr>
        <p:txBody>
          <a:bodyPr wrap="square" rtlCol="0">
            <a:spAutoFit/>
          </a:bodyPr>
          <a:lstStyle/>
          <a:p>
            <a:pPr marL="571500" marR="0" lvl="0" indent="-5715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3600" b="0" i="0" u="none" strike="noStrike" kern="1200" cap="none" spc="0" normalizeH="0" baseline="0" noProof="0" dirty="0">
                <a:ln>
                  <a:noFill/>
                </a:ln>
                <a:solidFill>
                  <a:prstClr val="white"/>
                </a:solidFill>
                <a:effectLst/>
                <a:uLnTx/>
                <a:uFillTx/>
                <a:latin typeface="Tw Cen MT" panose="020B0602020104020603"/>
                <a:ea typeface="+mn-ea"/>
                <a:cs typeface="+mn-cs"/>
              </a:rPr>
              <a:t>Rechercher deux ou trois exemples d’objets pour illustrer chaque catégorie et préciser si l’objet est d’origine naturelle ou artificielle.</a:t>
            </a:r>
          </a:p>
        </p:txBody>
      </p:sp>
    </p:spTree>
    <p:extLst>
      <p:ext uri="{BB962C8B-B14F-4D97-AF65-F5344CB8AC3E}">
        <p14:creationId xmlns:p14="http://schemas.microsoft.com/office/powerpoint/2010/main" val="2156572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4FA724-BA82-6AE0-5E8C-0F29045EEF8F}"/>
              </a:ext>
            </a:extLst>
          </p:cNvPr>
          <p:cNvSpPr>
            <a:spLocks noGrp="1"/>
          </p:cNvSpPr>
          <p:nvPr>
            <p:ph type="title"/>
          </p:nvPr>
        </p:nvSpPr>
        <p:spPr>
          <a:xfrm>
            <a:off x="1928066" y="255495"/>
            <a:ext cx="9905998" cy="927194"/>
          </a:xfrm>
        </p:spPr>
        <p:txBody>
          <a:bodyPr/>
          <a:lstStyle/>
          <a:p>
            <a:r>
              <a:rPr lang="fr-FR" dirty="0"/>
              <a:t>Pratiquer la démarche technologique</a:t>
            </a:r>
          </a:p>
        </p:txBody>
      </p:sp>
      <p:sp>
        <p:nvSpPr>
          <p:cNvPr id="4" name="Espace réservé du contenu 2">
            <a:extLst>
              <a:ext uri="{FF2B5EF4-FFF2-40B4-BE49-F238E27FC236}">
                <a16:creationId xmlns:a16="http://schemas.microsoft.com/office/drawing/2014/main" id="{5A5B37A4-8010-8A06-6357-0CC8F451A931}"/>
              </a:ext>
            </a:extLst>
          </p:cNvPr>
          <p:cNvSpPr txBox="1">
            <a:spLocks/>
          </p:cNvSpPr>
          <p:nvPr/>
        </p:nvSpPr>
        <p:spPr>
          <a:xfrm>
            <a:off x="882033" y="1015254"/>
            <a:ext cx="10823632" cy="558725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ctr">
              <a:buFont typeface="Arial" panose="020B0604020202020204" pitchFamily="34" charset="0"/>
              <a:buNone/>
            </a:pPr>
            <a:r>
              <a:rPr lang="fr-FR" sz="3400" b="1" dirty="0">
                <a:solidFill>
                  <a:srgbClr val="002060"/>
                </a:solidFill>
                <a:effectLst>
                  <a:outerShdw blurRad="38100" dist="38100" dir="2700000" algn="tl">
                    <a:srgbClr val="000000">
                      <a:alpha val="43137"/>
                    </a:srgbClr>
                  </a:outerShdw>
                </a:effectLst>
              </a:rPr>
              <a:t>De l’objet à l’objet</a:t>
            </a:r>
          </a:p>
          <a:p>
            <a:pPr marL="0" indent="0" algn="ctr">
              <a:buFont typeface="Arial" panose="020B0604020202020204" pitchFamily="34" charset="0"/>
              <a:buNone/>
            </a:pPr>
            <a:r>
              <a:rPr lang="fr-FR" sz="2800" b="1" dirty="0"/>
              <a:t>Reproduire un jeu de société : le quarto ou jeu de dominos</a:t>
            </a:r>
          </a:p>
          <a:p>
            <a:r>
              <a:rPr lang="fr-FR" sz="2800" u="sng" dirty="0"/>
              <a:t>Situation déclenchante (besoin):</a:t>
            </a:r>
          </a:p>
          <a:p>
            <a:pPr marL="0" indent="0">
              <a:buFont typeface="Arial" panose="020B0604020202020204" pitchFamily="34" charset="0"/>
              <a:buNone/>
            </a:pPr>
            <a:r>
              <a:rPr lang="fr-FR" sz="2800" dirty="0"/>
              <a:t>Confectionner des jeux pour le temps de récréation, pour gérer la différenciation, pour l’accueil du matin…</a:t>
            </a:r>
          </a:p>
        </p:txBody>
      </p:sp>
      <p:pic>
        <p:nvPicPr>
          <p:cNvPr id="5" name="Picture 2" descr="C:\Users\nlollier\Desktop\Quarto_large02.jpg">
            <a:extLst>
              <a:ext uri="{FF2B5EF4-FFF2-40B4-BE49-F238E27FC236}">
                <a16:creationId xmlns:a16="http://schemas.microsoft.com/office/drawing/2014/main" id="{FA6EB1DC-8056-41A4-BB94-61FAD0C113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4637" y="4296220"/>
            <a:ext cx="2756910" cy="2011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Image 5">
            <a:extLst>
              <a:ext uri="{FF2B5EF4-FFF2-40B4-BE49-F238E27FC236}">
                <a16:creationId xmlns:a16="http://schemas.microsoft.com/office/drawing/2014/main" id="{82A66ABF-B694-4256-9694-CFC508333328}"/>
              </a:ext>
            </a:extLst>
          </p:cNvPr>
          <p:cNvPicPr>
            <a:picLocks noChangeAspect="1"/>
          </p:cNvPicPr>
          <p:nvPr/>
        </p:nvPicPr>
        <p:blipFill>
          <a:blip r:embed="rId4"/>
          <a:stretch>
            <a:fillRect/>
          </a:stretch>
        </p:blipFill>
        <p:spPr>
          <a:xfrm>
            <a:off x="6028892" y="4164753"/>
            <a:ext cx="2143125" cy="2143125"/>
          </a:xfrm>
          <a:prstGeom prst="rect">
            <a:avLst/>
          </a:prstGeom>
        </p:spPr>
      </p:pic>
    </p:spTree>
    <p:extLst>
      <p:ext uri="{BB962C8B-B14F-4D97-AF65-F5344CB8AC3E}">
        <p14:creationId xmlns:p14="http://schemas.microsoft.com/office/powerpoint/2010/main" val="307649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1E8A9A-F6FF-B71B-78F6-309402ED1202}"/>
              </a:ext>
            </a:extLst>
          </p:cNvPr>
          <p:cNvSpPr>
            <a:spLocks noGrp="1"/>
          </p:cNvSpPr>
          <p:nvPr>
            <p:ph type="title"/>
          </p:nvPr>
        </p:nvSpPr>
        <p:spPr>
          <a:xfrm>
            <a:off x="1141414" y="63146"/>
            <a:ext cx="9905998" cy="1478570"/>
          </a:xfrm>
        </p:spPr>
        <p:txBody>
          <a:bodyPr/>
          <a:lstStyle/>
          <a:p>
            <a:r>
              <a:rPr lang="fr-FR" dirty="0"/>
              <a:t>Pratiquer la démarche technologique</a:t>
            </a:r>
          </a:p>
        </p:txBody>
      </p:sp>
      <p:sp>
        <p:nvSpPr>
          <p:cNvPr id="5" name="Rectangle : coins arrondis 4">
            <a:extLst>
              <a:ext uri="{FF2B5EF4-FFF2-40B4-BE49-F238E27FC236}">
                <a16:creationId xmlns:a16="http://schemas.microsoft.com/office/drawing/2014/main" id="{3D3793BD-58A5-5326-9768-4CC964FB86B9}"/>
              </a:ext>
            </a:extLst>
          </p:cNvPr>
          <p:cNvSpPr/>
          <p:nvPr/>
        </p:nvSpPr>
        <p:spPr>
          <a:xfrm>
            <a:off x="8276023" y="5215396"/>
            <a:ext cx="3803374" cy="120449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r-FR" dirty="0"/>
              <a:t>6. Les contraintes environnementales : </a:t>
            </a:r>
          </a:p>
          <a:p>
            <a:pPr algn="ctr"/>
            <a:endParaRPr lang="fr-FR" dirty="0"/>
          </a:p>
          <a:p>
            <a:pPr algn="ctr"/>
            <a:endParaRPr lang="fr-FR" dirty="0"/>
          </a:p>
          <a:p>
            <a:pPr algn="ctr"/>
            <a:endParaRPr lang="fr-FR" dirty="0"/>
          </a:p>
        </p:txBody>
      </p:sp>
      <p:sp>
        <p:nvSpPr>
          <p:cNvPr id="6" name="Rectangle : coins arrondis 5">
            <a:extLst>
              <a:ext uri="{FF2B5EF4-FFF2-40B4-BE49-F238E27FC236}">
                <a16:creationId xmlns:a16="http://schemas.microsoft.com/office/drawing/2014/main" id="{01CA7478-9909-A9D9-DE04-0B2CD0460CFC}"/>
              </a:ext>
            </a:extLst>
          </p:cNvPr>
          <p:cNvSpPr/>
          <p:nvPr/>
        </p:nvSpPr>
        <p:spPr>
          <a:xfrm>
            <a:off x="225362" y="3603949"/>
            <a:ext cx="3836469" cy="13959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a:buAutoNum type="arabicPeriod"/>
            </a:pPr>
            <a:r>
              <a:rPr lang="fr-FR" dirty="0"/>
              <a:t>Les contraintes de fonctionnement : </a:t>
            </a:r>
          </a:p>
          <a:p>
            <a:pPr algn="ctr"/>
            <a:endParaRPr lang="fr-FR" dirty="0"/>
          </a:p>
          <a:p>
            <a:pPr algn="ctr"/>
            <a:endParaRPr lang="fr-FR" dirty="0"/>
          </a:p>
          <a:p>
            <a:pPr algn="ctr"/>
            <a:endParaRPr lang="fr-FR" dirty="0"/>
          </a:p>
        </p:txBody>
      </p:sp>
      <p:sp>
        <p:nvSpPr>
          <p:cNvPr id="7" name="Rectangle : coins arrondis 6">
            <a:extLst>
              <a:ext uri="{FF2B5EF4-FFF2-40B4-BE49-F238E27FC236}">
                <a16:creationId xmlns:a16="http://schemas.microsoft.com/office/drawing/2014/main" id="{47C94D76-4D8F-402D-0902-A817208D10CA}"/>
              </a:ext>
            </a:extLst>
          </p:cNvPr>
          <p:cNvSpPr/>
          <p:nvPr/>
        </p:nvSpPr>
        <p:spPr>
          <a:xfrm>
            <a:off x="8332478" y="3603949"/>
            <a:ext cx="3803374" cy="1395917"/>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fr-FR" dirty="0"/>
              <a:t>3. Les contraintes économiques : </a:t>
            </a:r>
          </a:p>
          <a:p>
            <a:pPr algn="ctr"/>
            <a:endParaRPr lang="fr-FR" dirty="0"/>
          </a:p>
          <a:p>
            <a:pPr algn="ctr"/>
            <a:endParaRPr lang="fr-FR" dirty="0"/>
          </a:p>
        </p:txBody>
      </p:sp>
      <p:sp>
        <p:nvSpPr>
          <p:cNvPr id="8" name="Rectangle : coins arrondis 7">
            <a:extLst>
              <a:ext uri="{FF2B5EF4-FFF2-40B4-BE49-F238E27FC236}">
                <a16:creationId xmlns:a16="http://schemas.microsoft.com/office/drawing/2014/main" id="{795BF744-65F2-9955-4F54-099690D46AAA}"/>
              </a:ext>
            </a:extLst>
          </p:cNvPr>
          <p:cNvSpPr/>
          <p:nvPr/>
        </p:nvSpPr>
        <p:spPr>
          <a:xfrm>
            <a:off x="258457" y="5215396"/>
            <a:ext cx="3803374" cy="120449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4. Les contraintes de sécurité : </a:t>
            </a:r>
          </a:p>
          <a:p>
            <a:pPr algn="ctr"/>
            <a:endParaRPr lang="fr-FR" dirty="0"/>
          </a:p>
          <a:p>
            <a:pPr algn="ctr"/>
            <a:endParaRPr lang="fr-FR" dirty="0"/>
          </a:p>
        </p:txBody>
      </p:sp>
      <p:sp>
        <p:nvSpPr>
          <p:cNvPr id="9" name="Rectangle : coins arrondis 8">
            <a:extLst>
              <a:ext uri="{FF2B5EF4-FFF2-40B4-BE49-F238E27FC236}">
                <a16:creationId xmlns:a16="http://schemas.microsoft.com/office/drawing/2014/main" id="{CBD1872E-9809-C632-6969-0913704C7EF0}"/>
              </a:ext>
            </a:extLst>
          </p:cNvPr>
          <p:cNvSpPr/>
          <p:nvPr/>
        </p:nvSpPr>
        <p:spPr>
          <a:xfrm>
            <a:off x="4224869" y="3603949"/>
            <a:ext cx="3905302" cy="1395917"/>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FR" dirty="0"/>
              <a:t>2. Les contraintes liées au milieu : </a:t>
            </a:r>
          </a:p>
          <a:p>
            <a:pPr algn="ctr"/>
            <a:endParaRPr lang="fr-FR" dirty="0"/>
          </a:p>
          <a:p>
            <a:pPr algn="ctr"/>
            <a:endParaRPr lang="fr-FR" dirty="0"/>
          </a:p>
          <a:p>
            <a:pPr algn="ctr"/>
            <a:endParaRPr lang="fr-FR" dirty="0"/>
          </a:p>
        </p:txBody>
      </p:sp>
      <p:sp>
        <p:nvSpPr>
          <p:cNvPr id="10" name="Rectangle : coins arrondis 9">
            <a:extLst>
              <a:ext uri="{FF2B5EF4-FFF2-40B4-BE49-F238E27FC236}">
                <a16:creationId xmlns:a16="http://schemas.microsoft.com/office/drawing/2014/main" id="{D6B17E9B-DFDD-ACCD-8DF0-CD4D74FEE75B}"/>
              </a:ext>
            </a:extLst>
          </p:cNvPr>
          <p:cNvSpPr/>
          <p:nvPr/>
        </p:nvSpPr>
        <p:spPr>
          <a:xfrm>
            <a:off x="4326797" y="5215396"/>
            <a:ext cx="3803374" cy="1163488"/>
          </a:xfrm>
          <a:prstGeom prst="roundRect">
            <a:avLst/>
          </a:prstGeom>
          <a:solidFill>
            <a:schemeClr val="accent6">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5. Les contraintes esthétiques</a:t>
            </a:r>
          </a:p>
          <a:p>
            <a:pPr algn="ctr"/>
            <a:endParaRPr lang="fr-FR" dirty="0"/>
          </a:p>
          <a:p>
            <a:pPr algn="ctr"/>
            <a:endParaRPr lang="fr-FR" dirty="0"/>
          </a:p>
          <a:p>
            <a:pPr algn="ctr"/>
            <a:endParaRPr lang="fr-FR" dirty="0"/>
          </a:p>
        </p:txBody>
      </p:sp>
      <p:sp>
        <p:nvSpPr>
          <p:cNvPr id="11" name="ZoneTexte 10">
            <a:extLst>
              <a:ext uri="{FF2B5EF4-FFF2-40B4-BE49-F238E27FC236}">
                <a16:creationId xmlns:a16="http://schemas.microsoft.com/office/drawing/2014/main" id="{5C26B6FF-8738-BEA6-E15B-54297D47CDF4}"/>
              </a:ext>
            </a:extLst>
          </p:cNvPr>
          <p:cNvSpPr txBox="1"/>
          <p:nvPr/>
        </p:nvSpPr>
        <p:spPr>
          <a:xfrm>
            <a:off x="3708996" y="3059668"/>
            <a:ext cx="5744452" cy="738664"/>
          </a:xfrm>
          <a:prstGeom prst="rect">
            <a:avLst/>
          </a:prstGeom>
          <a:noFill/>
        </p:spPr>
        <p:txBody>
          <a:bodyPr wrap="square" rtlCol="0">
            <a:spAutoFit/>
          </a:bodyPr>
          <a:lstStyle/>
          <a:p>
            <a:r>
              <a:rPr lang="fr-FR" sz="2400" b="1" dirty="0"/>
              <a:t>Définition du cahier des charges : </a:t>
            </a:r>
          </a:p>
          <a:p>
            <a:endParaRPr lang="fr-FR" dirty="0"/>
          </a:p>
        </p:txBody>
      </p:sp>
      <p:sp>
        <p:nvSpPr>
          <p:cNvPr id="14" name="Espace réservé du contenu 2">
            <a:extLst>
              <a:ext uri="{FF2B5EF4-FFF2-40B4-BE49-F238E27FC236}">
                <a16:creationId xmlns:a16="http://schemas.microsoft.com/office/drawing/2014/main" id="{9E670007-1093-1533-A5AC-7FBD5B2B8423}"/>
              </a:ext>
            </a:extLst>
          </p:cNvPr>
          <p:cNvSpPr txBox="1">
            <a:spLocks/>
          </p:cNvSpPr>
          <p:nvPr/>
        </p:nvSpPr>
        <p:spPr>
          <a:xfrm>
            <a:off x="542166" y="1046678"/>
            <a:ext cx="11102987" cy="1869140"/>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pPr marL="0" indent="0" algn="ctr">
              <a:buFont typeface="Arial" panose="020B0604020202020204" pitchFamily="34" charset="0"/>
              <a:buNone/>
            </a:pPr>
            <a:r>
              <a:rPr lang="fr-FR" sz="2600" b="1" dirty="0">
                <a:solidFill>
                  <a:srgbClr val="002060"/>
                </a:solidFill>
                <a:effectLst>
                  <a:outerShdw blurRad="38100" dist="38100" dir="2700000" algn="tl">
                    <a:srgbClr val="000000">
                      <a:alpha val="43137"/>
                    </a:srgbClr>
                  </a:outerShdw>
                </a:effectLst>
              </a:rPr>
              <a:t>De l’objet à l’objet</a:t>
            </a:r>
          </a:p>
          <a:p>
            <a:pPr marL="0" indent="0" algn="ctr">
              <a:buFont typeface="Arial" panose="020B0604020202020204" pitchFamily="34" charset="0"/>
              <a:buNone/>
            </a:pPr>
            <a:r>
              <a:rPr lang="fr-FR" sz="2200" b="1" dirty="0"/>
              <a:t>Reproduire un jeu de société : la quarto ou un jeu de dominos</a:t>
            </a:r>
          </a:p>
          <a:p>
            <a:pPr marL="0" indent="0">
              <a:buNone/>
            </a:pPr>
            <a:endParaRPr lang="fr-FR" sz="2800" dirty="0"/>
          </a:p>
        </p:txBody>
      </p:sp>
      <p:sp>
        <p:nvSpPr>
          <p:cNvPr id="15" name="ZoneTexte 14">
            <a:extLst>
              <a:ext uri="{FF2B5EF4-FFF2-40B4-BE49-F238E27FC236}">
                <a16:creationId xmlns:a16="http://schemas.microsoft.com/office/drawing/2014/main" id="{B271D101-E758-0107-2138-774447519058}"/>
              </a:ext>
            </a:extLst>
          </p:cNvPr>
          <p:cNvSpPr txBox="1"/>
          <p:nvPr/>
        </p:nvSpPr>
        <p:spPr>
          <a:xfrm>
            <a:off x="726428" y="4081123"/>
            <a:ext cx="2834335" cy="646331"/>
          </a:xfrm>
          <a:prstGeom prst="rect">
            <a:avLst/>
          </a:prstGeom>
          <a:noFill/>
        </p:spPr>
        <p:txBody>
          <a:bodyPr wrap="square" rtlCol="0">
            <a:spAutoFit/>
          </a:bodyPr>
          <a:lstStyle/>
          <a:p>
            <a:pPr marL="285750" indent="-285750" algn="ctr">
              <a:buFontTx/>
              <a:buChar char="-"/>
            </a:pPr>
            <a:r>
              <a:rPr lang="fr-FR" dirty="0"/>
              <a:t>facilité de mise en œuvre</a:t>
            </a:r>
          </a:p>
          <a:p>
            <a:pPr marL="285750" indent="-285750" algn="ctr">
              <a:buFontTx/>
              <a:buChar char="-"/>
            </a:pPr>
            <a:r>
              <a:rPr lang="fr-FR" dirty="0"/>
              <a:t>facilité d’utilisation</a:t>
            </a:r>
          </a:p>
        </p:txBody>
      </p:sp>
      <p:sp>
        <p:nvSpPr>
          <p:cNvPr id="16" name="ZoneTexte 15">
            <a:extLst>
              <a:ext uri="{FF2B5EF4-FFF2-40B4-BE49-F238E27FC236}">
                <a16:creationId xmlns:a16="http://schemas.microsoft.com/office/drawing/2014/main" id="{9EC0414F-6ECF-9169-B577-A1E8504499CD}"/>
              </a:ext>
            </a:extLst>
          </p:cNvPr>
          <p:cNvSpPr txBox="1"/>
          <p:nvPr/>
        </p:nvSpPr>
        <p:spPr>
          <a:xfrm>
            <a:off x="4326797" y="4013862"/>
            <a:ext cx="3590365" cy="1200329"/>
          </a:xfrm>
          <a:prstGeom prst="rect">
            <a:avLst/>
          </a:prstGeom>
          <a:noFill/>
        </p:spPr>
        <p:txBody>
          <a:bodyPr wrap="square" rtlCol="0">
            <a:spAutoFit/>
          </a:bodyPr>
          <a:lstStyle/>
          <a:p>
            <a:pPr marL="285750" indent="-285750" algn="ctr">
              <a:buFontTx/>
              <a:buChar char="-"/>
            </a:pPr>
            <a:r>
              <a:rPr lang="fr-FR" dirty="0"/>
              <a:t>espace classe</a:t>
            </a:r>
          </a:p>
          <a:p>
            <a:pPr marL="285750" indent="-285750" algn="ctr">
              <a:buFontTx/>
              <a:buChar char="-"/>
            </a:pPr>
            <a:r>
              <a:rPr lang="fr-FR" dirty="0"/>
              <a:t>si jeux en extérieur : résistance des matériaux</a:t>
            </a:r>
          </a:p>
          <a:p>
            <a:endParaRPr lang="fr-FR" dirty="0"/>
          </a:p>
        </p:txBody>
      </p:sp>
      <p:sp>
        <p:nvSpPr>
          <p:cNvPr id="17" name="ZoneTexte 16">
            <a:extLst>
              <a:ext uri="{FF2B5EF4-FFF2-40B4-BE49-F238E27FC236}">
                <a16:creationId xmlns:a16="http://schemas.microsoft.com/office/drawing/2014/main" id="{305D71E2-A34E-9131-D444-AFF632DB53B0}"/>
              </a:ext>
            </a:extLst>
          </p:cNvPr>
          <p:cNvSpPr txBox="1"/>
          <p:nvPr/>
        </p:nvSpPr>
        <p:spPr>
          <a:xfrm>
            <a:off x="9300882" y="4224524"/>
            <a:ext cx="2891118" cy="369332"/>
          </a:xfrm>
          <a:prstGeom prst="rect">
            <a:avLst/>
          </a:prstGeom>
          <a:noFill/>
        </p:spPr>
        <p:txBody>
          <a:bodyPr wrap="square" rtlCol="0">
            <a:spAutoFit/>
          </a:bodyPr>
          <a:lstStyle/>
          <a:p>
            <a:r>
              <a:rPr lang="fr-FR" dirty="0"/>
              <a:t>- Coût de fabrication</a:t>
            </a:r>
          </a:p>
        </p:txBody>
      </p:sp>
      <p:sp>
        <p:nvSpPr>
          <p:cNvPr id="18" name="ZoneTexte 17">
            <a:extLst>
              <a:ext uri="{FF2B5EF4-FFF2-40B4-BE49-F238E27FC236}">
                <a16:creationId xmlns:a16="http://schemas.microsoft.com/office/drawing/2014/main" id="{CE65B536-F827-995E-46DD-038773ADF056}"/>
              </a:ext>
            </a:extLst>
          </p:cNvPr>
          <p:cNvSpPr txBox="1"/>
          <p:nvPr/>
        </p:nvSpPr>
        <p:spPr>
          <a:xfrm>
            <a:off x="1048871" y="5691365"/>
            <a:ext cx="3803374" cy="369332"/>
          </a:xfrm>
          <a:prstGeom prst="rect">
            <a:avLst/>
          </a:prstGeom>
          <a:noFill/>
        </p:spPr>
        <p:txBody>
          <a:bodyPr wrap="square" rtlCol="0">
            <a:spAutoFit/>
          </a:bodyPr>
          <a:lstStyle/>
          <a:p>
            <a:r>
              <a:rPr lang="fr-FR" dirty="0"/>
              <a:t>- utilisation sans danger</a:t>
            </a:r>
          </a:p>
        </p:txBody>
      </p:sp>
      <p:sp>
        <p:nvSpPr>
          <p:cNvPr id="19" name="ZoneTexte 18">
            <a:extLst>
              <a:ext uri="{FF2B5EF4-FFF2-40B4-BE49-F238E27FC236}">
                <a16:creationId xmlns:a16="http://schemas.microsoft.com/office/drawing/2014/main" id="{EFCD284F-8A69-D297-F9D1-A041D5F0B0E9}"/>
              </a:ext>
            </a:extLst>
          </p:cNvPr>
          <p:cNvSpPr txBox="1"/>
          <p:nvPr/>
        </p:nvSpPr>
        <p:spPr>
          <a:xfrm>
            <a:off x="4598028" y="5496556"/>
            <a:ext cx="3260912" cy="923330"/>
          </a:xfrm>
          <a:prstGeom prst="rect">
            <a:avLst/>
          </a:prstGeom>
          <a:noFill/>
        </p:spPr>
        <p:txBody>
          <a:bodyPr wrap="square" rtlCol="0">
            <a:spAutoFit/>
          </a:bodyPr>
          <a:lstStyle/>
          <a:p>
            <a:pPr algn="ctr"/>
            <a:r>
              <a:rPr lang="fr-FR" dirty="0"/>
              <a:t>- forme</a:t>
            </a:r>
          </a:p>
          <a:p>
            <a:pPr algn="ctr"/>
            <a:r>
              <a:rPr lang="fr-FR" dirty="0"/>
              <a:t>- couleur</a:t>
            </a:r>
          </a:p>
          <a:p>
            <a:pPr algn="ctr"/>
            <a:r>
              <a:rPr lang="fr-FR" dirty="0"/>
              <a:t>- aspect</a:t>
            </a:r>
          </a:p>
        </p:txBody>
      </p:sp>
      <p:sp>
        <p:nvSpPr>
          <p:cNvPr id="20" name="ZoneTexte 19">
            <a:extLst>
              <a:ext uri="{FF2B5EF4-FFF2-40B4-BE49-F238E27FC236}">
                <a16:creationId xmlns:a16="http://schemas.microsoft.com/office/drawing/2014/main" id="{B91F8F66-4A39-1477-4656-2EBB3E6CA170}"/>
              </a:ext>
            </a:extLst>
          </p:cNvPr>
          <p:cNvSpPr txBox="1"/>
          <p:nvPr/>
        </p:nvSpPr>
        <p:spPr>
          <a:xfrm>
            <a:off x="8628530" y="5496556"/>
            <a:ext cx="3563470" cy="923330"/>
          </a:xfrm>
          <a:prstGeom prst="rect">
            <a:avLst/>
          </a:prstGeom>
          <a:noFill/>
        </p:spPr>
        <p:txBody>
          <a:bodyPr wrap="square" rtlCol="0">
            <a:spAutoFit/>
          </a:bodyPr>
          <a:lstStyle/>
          <a:p>
            <a:r>
              <a:rPr lang="fr-FR" dirty="0"/>
              <a:t>- le respect du développement Durable (matériaux, durée de vie, Recyclage...) </a:t>
            </a:r>
          </a:p>
        </p:txBody>
      </p:sp>
    </p:spTree>
    <p:extLst>
      <p:ext uri="{BB962C8B-B14F-4D97-AF65-F5344CB8AC3E}">
        <p14:creationId xmlns:p14="http://schemas.microsoft.com/office/powerpoint/2010/main" val="78812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fade">
                                      <p:cBhvr>
                                        <p:cTn id="52" dur="5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500"/>
                                        <p:tgtEl>
                                          <p:spTgt spid="5"/>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fade">
                                      <p:cBhvr>
                                        <p:cTn id="6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5" grpId="0"/>
      <p:bldP spid="16" grpId="0"/>
      <p:bldP spid="17" grpId="0"/>
      <p:bldP spid="18" grpId="0"/>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055BB5-7511-417F-9EAF-2EEA0ECF60A3}"/>
              </a:ext>
            </a:extLst>
          </p:cNvPr>
          <p:cNvSpPr>
            <a:spLocks noGrp="1"/>
          </p:cNvSpPr>
          <p:nvPr>
            <p:ph type="title"/>
          </p:nvPr>
        </p:nvSpPr>
        <p:spPr>
          <a:xfrm>
            <a:off x="1141413" y="618518"/>
            <a:ext cx="9905998" cy="821662"/>
          </a:xfrm>
        </p:spPr>
        <p:txBody>
          <a:bodyPr/>
          <a:lstStyle/>
          <a:p>
            <a:r>
              <a:rPr lang="fr-FR" dirty="0"/>
              <a:t>Rédiger un cahier des charges</a:t>
            </a:r>
          </a:p>
        </p:txBody>
      </p:sp>
      <p:pic>
        <p:nvPicPr>
          <p:cNvPr id="5" name="Espace réservé du contenu 4">
            <a:extLst>
              <a:ext uri="{FF2B5EF4-FFF2-40B4-BE49-F238E27FC236}">
                <a16:creationId xmlns:a16="http://schemas.microsoft.com/office/drawing/2014/main" id="{890D1768-DE5F-4979-9E5E-0615193DF5C6}"/>
              </a:ext>
            </a:extLst>
          </p:cNvPr>
          <p:cNvPicPr>
            <a:picLocks noGrp="1" noChangeAspect="1"/>
          </p:cNvPicPr>
          <p:nvPr>
            <p:ph idx="1"/>
          </p:nvPr>
        </p:nvPicPr>
        <p:blipFill>
          <a:blip r:embed="rId2"/>
          <a:stretch>
            <a:fillRect/>
          </a:stretch>
        </p:blipFill>
        <p:spPr>
          <a:xfrm>
            <a:off x="935673" y="1656239"/>
            <a:ext cx="4876800" cy="4010025"/>
          </a:xfrm>
        </p:spPr>
      </p:pic>
      <p:pic>
        <p:nvPicPr>
          <p:cNvPr id="7" name="Image 6">
            <a:extLst>
              <a:ext uri="{FF2B5EF4-FFF2-40B4-BE49-F238E27FC236}">
                <a16:creationId xmlns:a16="http://schemas.microsoft.com/office/drawing/2014/main" id="{AAF1963B-02E8-448B-A10D-B3C339F70483}"/>
              </a:ext>
            </a:extLst>
          </p:cNvPr>
          <p:cNvPicPr>
            <a:picLocks noChangeAspect="1"/>
          </p:cNvPicPr>
          <p:nvPr/>
        </p:nvPicPr>
        <p:blipFill>
          <a:blip r:embed="rId3"/>
          <a:stretch>
            <a:fillRect/>
          </a:stretch>
        </p:blipFill>
        <p:spPr>
          <a:xfrm>
            <a:off x="6587490" y="1656239"/>
            <a:ext cx="4914900" cy="2495550"/>
          </a:xfrm>
          <a:prstGeom prst="rect">
            <a:avLst/>
          </a:prstGeom>
        </p:spPr>
      </p:pic>
    </p:spTree>
    <p:extLst>
      <p:ext uri="{BB962C8B-B14F-4D97-AF65-F5344CB8AC3E}">
        <p14:creationId xmlns:p14="http://schemas.microsoft.com/office/powerpoint/2010/main" val="33453379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35410</TotalTime>
  <Words>665</Words>
  <Application>Microsoft Office PowerPoint</Application>
  <PresentationFormat>Grand écran</PresentationFormat>
  <Paragraphs>96</Paragraphs>
  <Slides>11</Slides>
  <Notes>9</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Calibri</vt:lpstr>
      <vt:lpstr>Tw Cen MT</vt:lpstr>
      <vt:lpstr>Circuit</vt:lpstr>
      <vt:lpstr>EC 233</vt:lpstr>
      <vt:lpstr>La démarche technologique c’est ….. ?</vt:lpstr>
      <vt:lpstr>Trois entrées possibles :</vt:lpstr>
      <vt:lpstr>Plan de l’intervention de ce second cours</vt:lpstr>
      <vt:lpstr>États et constitution de la matière à l’échelle macroscopique   </vt:lpstr>
      <vt:lpstr>Naturel ou artificiel ?</vt:lpstr>
      <vt:lpstr>Pratiquer la démarche technologique</vt:lpstr>
      <vt:lpstr>Pratiquer la démarche technologique</vt:lpstr>
      <vt:lpstr>Rédiger un cahier des charges</vt:lpstr>
      <vt:lpstr>Présentation PowerPoint</vt:lpstr>
      <vt:lpstr>Rédaction d’une fiche séquence autour de la fabrication d’un quarto ou d’un jeu de dominos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 233</dc:title>
  <dc:creator>Elisabeth DUHAMEL</dc:creator>
  <cp:lastModifiedBy>Elisabeth</cp:lastModifiedBy>
  <cp:revision>123</cp:revision>
  <dcterms:created xsi:type="dcterms:W3CDTF">2023-08-25T11:56:33Z</dcterms:created>
  <dcterms:modified xsi:type="dcterms:W3CDTF">2024-11-06T21:32:09Z</dcterms:modified>
</cp:coreProperties>
</file>