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77" r:id="rId4"/>
    <p:sldId id="294" r:id="rId5"/>
    <p:sldId id="278" r:id="rId6"/>
    <p:sldId id="279" r:id="rId7"/>
    <p:sldId id="280" r:id="rId8"/>
    <p:sldId id="285" r:id="rId9"/>
    <p:sldId id="276" r:id="rId10"/>
    <p:sldId id="283" r:id="rId11"/>
    <p:sldId id="259" r:id="rId12"/>
    <p:sldId id="260" r:id="rId13"/>
    <p:sldId id="261" r:id="rId14"/>
    <p:sldId id="262" r:id="rId15"/>
    <p:sldId id="264" r:id="rId16"/>
    <p:sldId id="271" r:id="rId17"/>
    <p:sldId id="265" r:id="rId18"/>
    <p:sldId id="266" r:id="rId19"/>
    <p:sldId id="267" r:id="rId20"/>
    <p:sldId id="268" r:id="rId21"/>
    <p:sldId id="272" r:id="rId22"/>
    <p:sldId id="273" r:id="rId23"/>
    <p:sldId id="270" r:id="rId24"/>
    <p:sldId id="269" r:id="rId25"/>
    <p:sldId id="274" r:id="rId26"/>
    <p:sldId id="275" r:id="rId27"/>
    <p:sldId id="288" r:id="rId28"/>
    <p:sldId id="289" r:id="rId29"/>
    <p:sldId id="290" r:id="rId30"/>
    <p:sldId id="29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3261" autoAdjust="0"/>
  </p:normalViewPr>
  <p:slideViewPr>
    <p:cSldViewPr snapToGrid="0">
      <p:cViewPr varScale="1">
        <p:scale>
          <a:sx n="69" d="100"/>
          <a:sy n="69" d="100"/>
        </p:scale>
        <p:origin x="669"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602E9-5C97-48E2-8939-ECA8EC4A89FA}" type="datetimeFigureOut">
              <a:rPr lang="fr-FR" smtClean="0"/>
              <a:t>16/10/2024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BCFF9-88F1-4BB2-B74E-225EAB861D47}" type="slidenum">
              <a:rPr lang="fr-FR" smtClean="0"/>
              <a:t>‹N°›</a:t>
            </a:fld>
            <a:endParaRPr lang="fr-FR"/>
          </a:p>
        </p:txBody>
      </p:sp>
    </p:spTree>
    <p:extLst>
      <p:ext uri="{BB962C8B-B14F-4D97-AF65-F5344CB8AC3E}">
        <p14:creationId xmlns:p14="http://schemas.microsoft.com/office/powerpoint/2010/main" val="269644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2</a:t>
            </a:fld>
            <a:endParaRPr lang="fr-FR"/>
          </a:p>
        </p:txBody>
      </p:sp>
    </p:spTree>
    <p:extLst>
      <p:ext uri="{BB962C8B-B14F-4D97-AF65-F5344CB8AC3E}">
        <p14:creationId xmlns:p14="http://schemas.microsoft.com/office/powerpoint/2010/main" val="421372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13</a:t>
            </a:fld>
            <a:endParaRPr lang="fr-FR"/>
          </a:p>
        </p:txBody>
      </p:sp>
    </p:spTree>
    <p:extLst>
      <p:ext uri="{BB962C8B-B14F-4D97-AF65-F5344CB8AC3E}">
        <p14:creationId xmlns:p14="http://schemas.microsoft.com/office/powerpoint/2010/main" val="282701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14</a:t>
            </a:fld>
            <a:endParaRPr lang="fr-FR"/>
          </a:p>
        </p:txBody>
      </p:sp>
    </p:spTree>
    <p:extLst>
      <p:ext uri="{BB962C8B-B14F-4D97-AF65-F5344CB8AC3E}">
        <p14:creationId xmlns:p14="http://schemas.microsoft.com/office/powerpoint/2010/main" val="390107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15</a:t>
            </a:fld>
            <a:endParaRPr lang="fr-FR"/>
          </a:p>
        </p:txBody>
      </p:sp>
    </p:spTree>
    <p:extLst>
      <p:ext uri="{BB962C8B-B14F-4D97-AF65-F5344CB8AC3E}">
        <p14:creationId xmlns:p14="http://schemas.microsoft.com/office/powerpoint/2010/main" val="249883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16</a:t>
            </a:fld>
            <a:endParaRPr lang="fr-FR"/>
          </a:p>
        </p:txBody>
      </p:sp>
    </p:spTree>
    <p:extLst>
      <p:ext uri="{BB962C8B-B14F-4D97-AF65-F5344CB8AC3E}">
        <p14:creationId xmlns:p14="http://schemas.microsoft.com/office/powerpoint/2010/main" val="766671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17</a:t>
            </a:fld>
            <a:endParaRPr lang="fr-FR"/>
          </a:p>
        </p:txBody>
      </p:sp>
    </p:spTree>
    <p:extLst>
      <p:ext uri="{BB962C8B-B14F-4D97-AF65-F5344CB8AC3E}">
        <p14:creationId xmlns:p14="http://schemas.microsoft.com/office/powerpoint/2010/main" val="4206987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18</a:t>
            </a:fld>
            <a:endParaRPr lang="fr-FR"/>
          </a:p>
        </p:txBody>
      </p:sp>
    </p:spTree>
    <p:extLst>
      <p:ext uri="{BB962C8B-B14F-4D97-AF65-F5344CB8AC3E}">
        <p14:creationId xmlns:p14="http://schemas.microsoft.com/office/powerpoint/2010/main" val="856222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19</a:t>
            </a:fld>
            <a:endParaRPr lang="fr-FR"/>
          </a:p>
        </p:txBody>
      </p:sp>
    </p:spTree>
    <p:extLst>
      <p:ext uri="{BB962C8B-B14F-4D97-AF65-F5344CB8AC3E}">
        <p14:creationId xmlns:p14="http://schemas.microsoft.com/office/powerpoint/2010/main" val="3428152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20</a:t>
            </a:fld>
            <a:endParaRPr lang="fr-FR"/>
          </a:p>
        </p:txBody>
      </p:sp>
    </p:spTree>
    <p:extLst>
      <p:ext uri="{BB962C8B-B14F-4D97-AF65-F5344CB8AC3E}">
        <p14:creationId xmlns:p14="http://schemas.microsoft.com/office/powerpoint/2010/main" val="2217163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21</a:t>
            </a:fld>
            <a:endParaRPr lang="fr-FR"/>
          </a:p>
        </p:txBody>
      </p:sp>
    </p:spTree>
    <p:extLst>
      <p:ext uri="{BB962C8B-B14F-4D97-AF65-F5344CB8AC3E}">
        <p14:creationId xmlns:p14="http://schemas.microsoft.com/office/powerpoint/2010/main" val="3808989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22</a:t>
            </a:fld>
            <a:endParaRPr lang="fr-FR"/>
          </a:p>
        </p:txBody>
      </p:sp>
    </p:spTree>
    <p:extLst>
      <p:ext uri="{BB962C8B-B14F-4D97-AF65-F5344CB8AC3E}">
        <p14:creationId xmlns:p14="http://schemas.microsoft.com/office/powerpoint/2010/main" val="79786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3</a:t>
            </a:fld>
            <a:endParaRPr lang="fr-FR"/>
          </a:p>
        </p:txBody>
      </p:sp>
    </p:spTree>
    <p:extLst>
      <p:ext uri="{BB962C8B-B14F-4D97-AF65-F5344CB8AC3E}">
        <p14:creationId xmlns:p14="http://schemas.microsoft.com/office/powerpoint/2010/main" val="4230385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23</a:t>
            </a:fld>
            <a:endParaRPr lang="fr-FR"/>
          </a:p>
        </p:txBody>
      </p:sp>
    </p:spTree>
    <p:extLst>
      <p:ext uri="{BB962C8B-B14F-4D97-AF65-F5344CB8AC3E}">
        <p14:creationId xmlns:p14="http://schemas.microsoft.com/office/powerpoint/2010/main" val="3030043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24</a:t>
            </a:fld>
            <a:endParaRPr lang="fr-FR"/>
          </a:p>
        </p:txBody>
      </p:sp>
    </p:spTree>
    <p:extLst>
      <p:ext uri="{BB962C8B-B14F-4D97-AF65-F5344CB8AC3E}">
        <p14:creationId xmlns:p14="http://schemas.microsoft.com/office/powerpoint/2010/main" val="2781268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25</a:t>
            </a:fld>
            <a:endParaRPr lang="fr-FR"/>
          </a:p>
        </p:txBody>
      </p:sp>
    </p:spTree>
    <p:extLst>
      <p:ext uri="{BB962C8B-B14F-4D97-AF65-F5344CB8AC3E}">
        <p14:creationId xmlns:p14="http://schemas.microsoft.com/office/powerpoint/2010/main" val="1683968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26</a:t>
            </a:fld>
            <a:endParaRPr lang="fr-FR"/>
          </a:p>
        </p:txBody>
      </p:sp>
    </p:spTree>
    <p:extLst>
      <p:ext uri="{BB962C8B-B14F-4D97-AF65-F5344CB8AC3E}">
        <p14:creationId xmlns:p14="http://schemas.microsoft.com/office/powerpoint/2010/main" val="1989312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27</a:t>
            </a:fld>
            <a:endParaRPr lang="fr-FR"/>
          </a:p>
        </p:txBody>
      </p:sp>
    </p:spTree>
    <p:extLst>
      <p:ext uri="{BB962C8B-B14F-4D97-AF65-F5344CB8AC3E}">
        <p14:creationId xmlns:p14="http://schemas.microsoft.com/office/powerpoint/2010/main" val="2960151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28</a:t>
            </a:fld>
            <a:endParaRPr lang="fr-FR"/>
          </a:p>
        </p:txBody>
      </p:sp>
    </p:spTree>
    <p:extLst>
      <p:ext uri="{BB962C8B-B14F-4D97-AF65-F5344CB8AC3E}">
        <p14:creationId xmlns:p14="http://schemas.microsoft.com/office/powerpoint/2010/main" val="395295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29</a:t>
            </a:fld>
            <a:endParaRPr lang="fr-FR"/>
          </a:p>
        </p:txBody>
      </p:sp>
    </p:spTree>
    <p:extLst>
      <p:ext uri="{BB962C8B-B14F-4D97-AF65-F5344CB8AC3E}">
        <p14:creationId xmlns:p14="http://schemas.microsoft.com/office/powerpoint/2010/main" val="2510718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30</a:t>
            </a:fld>
            <a:endParaRPr lang="fr-FR"/>
          </a:p>
        </p:txBody>
      </p:sp>
    </p:spTree>
    <p:extLst>
      <p:ext uri="{BB962C8B-B14F-4D97-AF65-F5344CB8AC3E}">
        <p14:creationId xmlns:p14="http://schemas.microsoft.com/office/powerpoint/2010/main" val="206519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4</a:t>
            </a:fld>
            <a:endParaRPr lang="fr-FR"/>
          </a:p>
        </p:txBody>
      </p:sp>
    </p:spTree>
    <p:extLst>
      <p:ext uri="{BB962C8B-B14F-4D97-AF65-F5344CB8AC3E}">
        <p14:creationId xmlns:p14="http://schemas.microsoft.com/office/powerpoint/2010/main" val="312476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5</a:t>
            </a:fld>
            <a:endParaRPr lang="fr-FR"/>
          </a:p>
        </p:txBody>
      </p:sp>
    </p:spTree>
    <p:extLst>
      <p:ext uri="{BB962C8B-B14F-4D97-AF65-F5344CB8AC3E}">
        <p14:creationId xmlns:p14="http://schemas.microsoft.com/office/powerpoint/2010/main" val="200101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7</a:t>
            </a:fld>
            <a:endParaRPr lang="fr-FR"/>
          </a:p>
        </p:txBody>
      </p:sp>
    </p:spTree>
    <p:extLst>
      <p:ext uri="{BB962C8B-B14F-4D97-AF65-F5344CB8AC3E}">
        <p14:creationId xmlns:p14="http://schemas.microsoft.com/office/powerpoint/2010/main" val="426523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8</a:t>
            </a:fld>
            <a:endParaRPr lang="fr-FR"/>
          </a:p>
        </p:txBody>
      </p:sp>
    </p:spTree>
    <p:extLst>
      <p:ext uri="{BB962C8B-B14F-4D97-AF65-F5344CB8AC3E}">
        <p14:creationId xmlns:p14="http://schemas.microsoft.com/office/powerpoint/2010/main" val="88818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9</a:t>
            </a:fld>
            <a:endParaRPr lang="fr-FR"/>
          </a:p>
        </p:txBody>
      </p:sp>
    </p:spTree>
    <p:extLst>
      <p:ext uri="{BB962C8B-B14F-4D97-AF65-F5344CB8AC3E}">
        <p14:creationId xmlns:p14="http://schemas.microsoft.com/office/powerpoint/2010/main" val="281578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11</a:t>
            </a:fld>
            <a:endParaRPr lang="fr-FR"/>
          </a:p>
        </p:txBody>
      </p:sp>
    </p:spTree>
    <p:extLst>
      <p:ext uri="{BB962C8B-B14F-4D97-AF65-F5344CB8AC3E}">
        <p14:creationId xmlns:p14="http://schemas.microsoft.com/office/powerpoint/2010/main" val="121104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3BCFF9-88F1-4BB2-B74E-225EAB861D47}" type="slidenum">
              <a:rPr lang="fr-FR" smtClean="0"/>
              <a:t>12</a:t>
            </a:fld>
            <a:endParaRPr lang="fr-FR"/>
          </a:p>
        </p:txBody>
      </p:sp>
    </p:spTree>
    <p:extLst>
      <p:ext uri="{BB962C8B-B14F-4D97-AF65-F5344CB8AC3E}">
        <p14:creationId xmlns:p14="http://schemas.microsoft.com/office/powerpoint/2010/main" val="982565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10/16/2024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10/16/2024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38FB99-31F8-2EEB-75B4-8E62CA97039C}"/>
              </a:ext>
            </a:extLst>
          </p:cNvPr>
          <p:cNvSpPr>
            <a:spLocks noGrp="1"/>
          </p:cNvSpPr>
          <p:nvPr>
            <p:ph type="ctrTitle"/>
          </p:nvPr>
        </p:nvSpPr>
        <p:spPr>
          <a:xfrm>
            <a:off x="5233958" y="1122363"/>
            <a:ext cx="5434041" cy="756925"/>
          </a:xfrm>
        </p:spPr>
        <p:txBody>
          <a:bodyPr/>
          <a:lstStyle/>
          <a:p>
            <a:r>
              <a:rPr lang="fr-FR" dirty="0"/>
              <a:t>EC 233</a:t>
            </a:r>
          </a:p>
        </p:txBody>
      </p:sp>
      <p:sp>
        <p:nvSpPr>
          <p:cNvPr id="3" name="Sous-titre 2">
            <a:extLst>
              <a:ext uri="{FF2B5EF4-FFF2-40B4-BE49-F238E27FC236}">
                <a16:creationId xmlns:a16="http://schemas.microsoft.com/office/drawing/2014/main" id="{E1B30D68-C6EA-F934-A31F-0E54C5C0ACCC}"/>
              </a:ext>
            </a:extLst>
          </p:cNvPr>
          <p:cNvSpPr>
            <a:spLocks noGrp="1"/>
          </p:cNvSpPr>
          <p:nvPr>
            <p:ph type="subTitle" idx="1"/>
          </p:nvPr>
        </p:nvSpPr>
        <p:spPr>
          <a:xfrm>
            <a:off x="10344501" y="5718807"/>
            <a:ext cx="1604408" cy="859704"/>
          </a:xfrm>
        </p:spPr>
        <p:txBody>
          <a:bodyPr>
            <a:normAutofit fontScale="92500" lnSpcReduction="10000"/>
          </a:bodyPr>
          <a:lstStyle/>
          <a:p>
            <a:r>
              <a:rPr lang="fr-FR" dirty="0"/>
              <a:t>INSP</a:t>
            </a:r>
            <a:r>
              <a:rPr lang="fr-FR" dirty="0">
                <a:latin typeface="Calibri" panose="020F0502020204030204" pitchFamily="34" charset="0"/>
                <a:cs typeface="Calibri" panose="020F0502020204030204" pitchFamily="34" charset="0"/>
              </a:rPr>
              <a:t>É Orsay</a:t>
            </a:r>
          </a:p>
          <a:p>
            <a:r>
              <a:rPr lang="fr-FR" dirty="0">
                <a:latin typeface="Calibri" panose="020F0502020204030204" pitchFamily="34" charset="0"/>
                <a:cs typeface="Calibri" panose="020F0502020204030204" pitchFamily="34" charset="0"/>
              </a:rPr>
              <a:t>2024-2025</a:t>
            </a:r>
            <a:endParaRPr lang="fr-FR" dirty="0"/>
          </a:p>
        </p:txBody>
      </p:sp>
      <p:sp>
        <p:nvSpPr>
          <p:cNvPr id="4" name="Titre 1">
            <a:extLst>
              <a:ext uri="{FF2B5EF4-FFF2-40B4-BE49-F238E27FC236}">
                <a16:creationId xmlns:a16="http://schemas.microsoft.com/office/drawing/2014/main" id="{A5B1D5DF-2D70-C725-7965-1A842D9B67E0}"/>
              </a:ext>
            </a:extLst>
          </p:cNvPr>
          <p:cNvSpPr txBox="1">
            <a:spLocks/>
          </p:cNvSpPr>
          <p:nvPr/>
        </p:nvSpPr>
        <p:spPr>
          <a:xfrm>
            <a:off x="1918557" y="2093796"/>
            <a:ext cx="9329123" cy="116216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ctr"/>
            <a:r>
              <a:rPr lang="fr-FR" dirty="0"/>
              <a:t>Les démarches en technologie et programmation en technologie</a:t>
            </a:r>
            <a:endParaRPr lang="fr-FR" sz="4200" dirty="0"/>
          </a:p>
        </p:txBody>
      </p:sp>
      <p:sp>
        <p:nvSpPr>
          <p:cNvPr id="5" name="Sous-titre 2">
            <a:extLst>
              <a:ext uri="{FF2B5EF4-FFF2-40B4-BE49-F238E27FC236}">
                <a16:creationId xmlns:a16="http://schemas.microsoft.com/office/drawing/2014/main" id="{315B845C-91B1-3C3D-C530-20053F6E7742}"/>
              </a:ext>
            </a:extLst>
          </p:cNvPr>
          <p:cNvSpPr txBox="1">
            <a:spLocks/>
          </p:cNvSpPr>
          <p:nvPr/>
        </p:nvSpPr>
        <p:spPr>
          <a:xfrm>
            <a:off x="5126182" y="3844543"/>
            <a:ext cx="4873059" cy="85970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effectLst>
                  <a:outerShdw blurRad="152400" dist="38100" dir="2700000" algn="tl">
                    <a:srgbClr val="000000">
                      <a:alpha val="36000"/>
                    </a:srgbClr>
                  </a:outerShdw>
                </a:effectLst>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effectLst>
                  <a:outerShdw blurRad="152400" dist="38100" dir="2700000" algn="tl">
                    <a:srgbClr val="000000">
                      <a:alpha val="36000"/>
                    </a:srgbClr>
                  </a:outerShdw>
                </a:effectLst>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effectLst>
                  <a:outerShdw blurRad="152400" dist="38100" dir="2700000" algn="tl">
                    <a:srgbClr val="000000">
                      <a:alpha val="36000"/>
                    </a:srgbClr>
                  </a:outerShdw>
                </a:effectLst>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r>
              <a:rPr lang="fr-FR" sz="3200" u="sng" dirty="0">
                <a:solidFill>
                  <a:schemeClr val="tx1"/>
                </a:solidFill>
              </a:rPr>
              <a:t>Cours 1</a:t>
            </a:r>
          </a:p>
        </p:txBody>
      </p:sp>
    </p:spTree>
    <p:extLst>
      <p:ext uri="{BB962C8B-B14F-4D97-AF65-F5344CB8AC3E}">
        <p14:creationId xmlns:p14="http://schemas.microsoft.com/office/powerpoint/2010/main" val="3088655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D6B88-D4A0-F899-B8CE-E7067A758A8A}"/>
              </a:ext>
            </a:extLst>
          </p:cNvPr>
          <p:cNvSpPr>
            <a:spLocks noGrp="1"/>
          </p:cNvSpPr>
          <p:nvPr>
            <p:ph type="title"/>
          </p:nvPr>
        </p:nvSpPr>
        <p:spPr>
          <a:xfrm>
            <a:off x="1341990" y="53758"/>
            <a:ext cx="9905998" cy="864008"/>
          </a:xfrm>
        </p:spPr>
        <p:txBody>
          <a:bodyPr>
            <a:normAutofit/>
          </a:bodyPr>
          <a:lstStyle/>
          <a:p>
            <a:r>
              <a:rPr lang="fr-FR" sz="2800" dirty="0"/>
              <a:t>La démarche technologique : Trois entrées possibles</a:t>
            </a:r>
          </a:p>
        </p:txBody>
      </p:sp>
      <p:sp>
        <p:nvSpPr>
          <p:cNvPr id="6" name="Espace réservé du contenu 3">
            <a:extLst>
              <a:ext uri="{FF2B5EF4-FFF2-40B4-BE49-F238E27FC236}">
                <a16:creationId xmlns:a16="http://schemas.microsoft.com/office/drawing/2014/main" id="{28A129BF-8C08-F886-08B9-44E28C9081BE}"/>
              </a:ext>
            </a:extLst>
          </p:cNvPr>
          <p:cNvSpPr txBox="1">
            <a:spLocks/>
          </p:cNvSpPr>
          <p:nvPr/>
        </p:nvSpPr>
        <p:spPr>
          <a:xfrm>
            <a:off x="1719544" y="979811"/>
            <a:ext cx="9235920" cy="14873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fr-FR" altLang="fr-FR" b="1" dirty="0">
                <a:solidFill>
                  <a:srgbClr val="002060"/>
                </a:solidFill>
              </a:rPr>
              <a:t>1. Du projet ( du besoin) à l’objet </a:t>
            </a:r>
          </a:p>
          <a:p>
            <a:pPr marL="0" indent="0">
              <a:buFont typeface="Arial" panose="020B0604020202020204" pitchFamily="34" charset="0"/>
              <a:buNone/>
            </a:pPr>
            <a:r>
              <a:rPr lang="fr-FR" altLang="fr-FR" dirty="0"/>
              <a:t>            Projet                                   objet construit par l’élève</a:t>
            </a:r>
          </a:p>
          <a:p>
            <a:pPr marL="0" indent="0">
              <a:buFont typeface="Arial" panose="020B0604020202020204" pitchFamily="34" charset="0"/>
              <a:buNone/>
            </a:pPr>
            <a:r>
              <a:rPr lang="fr-FR" altLang="fr-FR" sz="1800" dirty="0">
                <a:solidFill>
                  <a:srgbClr val="FF0000"/>
                </a:solidFill>
              </a:rPr>
              <a:t>                                     Démarche d’investigation</a:t>
            </a:r>
          </a:p>
          <a:p>
            <a:pPr marL="0" indent="0">
              <a:buFont typeface="Arial" panose="020B0604020202020204" pitchFamily="34" charset="0"/>
              <a:buNone/>
            </a:pPr>
            <a:endParaRPr lang="fr-FR" altLang="fr-FR" sz="1800" dirty="0">
              <a:solidFill>
                <a:srgbClr val="FF0000"/>
              </a:solidFill>
            </a:endParaRPr>
          </a:p>
          <a:p>
            <a:pPr marL="0" indent="0">
              <a:buFont typeface="Arial" panose="020B0604020202020204" pitchFamily="34" charset="0"/>
              <a:buNone/>
            </a:pPr>
            <a:endParaRPr lang="fr-FR" altLang="fr-FR" sz="1600" dirty="0">
              <a:solidFill>
                <a:srgbClr val="FF0000"/>
              </a:solidFill>
            </a:endParaRPr>
          </a:p>
        </p:txBody>
      </p:sp>
      <p:sp>
        <p:nvSpPr>
          <p:cNvPr id="7" name="Espace réservé du contenu 3">
            <a:extLst>
              <a:ext uri="{FF2B5EF4-FFF2-40B4-BE49-F238E27FC236}">
                <a16:creationId xmlns:a16="http://schemas.microsoft.com/office/drawing/2014/main" id="{9A43A57B-CD7D-DBFE-F72B-9296062592D4}"/>
              </a:ext>
            </a:extLst>
          </p:cNvPr>
          <p:cNvSpPr>
            <a:spLocks noGrp="1"/>
          </p:cNvSpPr>
          <p:nvPr>
            <p:ph sz="half" idx="1"/>
          </p:nvPr>
        </p:nvSpPr>
        <p:spPr>
          <a:xfrm>
            <a:off x="1950242" y="2304048"/>
            <a:ext cx="8291513" cy="1079500"/>
          </a:xfrm>
        </p:spPr>
        <p:txBody>
          <a:bodyPr>
            <a:normAutofit fontScale="92500" lnSpcReduction="10000"/>
          </a:bodyPr>
          <a:lstStyle/>
          <a:p>
            <a:pPr marL="0" indent="0">
              <a:buFont typeface="Arial" panose="020B0604020202020204" pitchFamily="34" charset="0"/>
              <a:buNone/>
            </a:pPr>
            <a:r>
              <a:rPr lang="fr-FR" altLang="fr-FR" sz="2000" i="1" dirty="0"/>
              <a:t>Même si cette démarche est l’objectif principal, on peut proposer 2 autres approches plus simples qui permettent aux élèves d’entrer dans la démarche de conception de projet.</a:t>
            </a:r>
          </a:p>
          <a:p>
            <a:pPr marL="0" indent="0">
              <a:buFont typeface="Arial" panose="020B0604020202020204" pitchFamily="34" charset="0"/>
              <a:buNone/>
            </a:pPr>
            <a:endParaRPr lang="fr-FR" altLang="fr-FR" sz="1600" dirty="0">
              <a:solidFill>
                <a:srgbClr val="FF0000"/>
              </a:solidFill>
            </a:endParaRPr>
          </a:p>
        </p:txBody>
      </p:sp>
      <p:cxnSp>
        <p:nvCxnSpPr>
          <p:cNvPr id="9" name="Connecteur droit avec flèche 8">
            <a:extLst>
              <a:ext uri="{FF2B5EF4-FFF2-40B4-BE49-F238E27FC236}">
                <a16:creationId xmlns:a16="http://schemas.microsoft.com/office/drawing/2014/main" id="{62B43771-E32A-7222-20B8-FE672C79692B}"/>
              </a:ext>
            </a:extLst>
          </p:cNvPr>
          <p:cNvCxnSpPr>
            <a:cxnSpLocks/>
          </p:cNvCxnSpPr>
          <p:nvPr/>
        </p:nvCxnSpPr>
        <p:spPr>
          <a:xfrm>
            <a:off x="4079874" y="5694218"/>
            <a:ext cx="1829090"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A183A01E-62DB-C036-4CD0-EEC35C69AEB2}"/>
              </a:ext>
            </a:extLst>
          </p:cNvPr>
          <p:cNvCxnSpPr/>
          <p:nvPr/>
        </p:nvCxnSpPr>
        <p:spPr>
          <a:xfrm>
            <a:off x="4079874" y="1776821"/>
            <a:ext cx="2016125"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Espace réservé du contenu 3">
            <a:extLst>
              <a:ext uri="{FF2B5EF4-FFF2-40B4-BE49-F238E27FC236}">
                <a16:creationId xmlns:a16="http://schemas.microsoft.com/office/drawing/2014/main" id="{F3D1CC7D-9A9F-C7A1-5FEB-0449AFA31CAB}"/>
              </a:ext>
            </a:extLst>
          </p:cNvPr>
          <p:cNvSpPr txBox="1">
            <a:spLocks/>
          </p:cNvSpPr>
          <p:nvPr/>
        </p:nvSpPr>
        <p:spPr>
          <a:xfrm>
            <a:off x="1341990" y="3228226"/>
            <a:ext cx="9991027" cy="178594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fr-FR" altLang="fr-FR" sz="3800" b="1" dirty="0">
                <a:solidFill>
                  <a:srgbClr val="002060"/>
                </a:solidFill>
              </a:rPr>
              <a:t>2. De la consigne à l’objet </a:t>
            </a:r>
          </a:p>
          <a:p>
            <a:pPr marL="0" indent="0" algn="ctr">
              <a:buFont typeface="Arial" panose="020B0604020202020204" pitchFamily="34" charset="0"/>
              <a:buNone/>
            </a:pPr>
            <a:r>
              <a:rPr lang="fr-FR" altLang="fr-FR" sz="3400" dirty="0"/>
              <a:t>Consignes                                  objet construit par l’élève</a:t>
            </a:r>
          </a:p>
          <a:p>
            <a:pPr marL="0" indent="0">
              <a:buFont typeface="Arial" panose="020B0604020202020204" pitchFamily="34" charset="0"/>
              <a:buNone/>
            </a:pPr>
            <a:r>
              <a:rPr lang="fr-FR" altLang="fr-FR" sz="1800" dirty="0">
                <a:solidFill>
                  <a:srgbClr val="FF6600"/>
                </a:solidFill>
              </a:rPr>
              <a:t>                               </a:t>
            </a:r>
            <a:r>
              <a:rPr lang="fr-FR" altLang="fr-FR" sz="2700" dirty="0">
                <a:solidFill>
                  <a:srgbClr val="FF0000"/>
                </a:solidFill>
              </a:rPr>
              <a:t>Lectures d’images/de photos / ou consignes écrites étape par étape</a:t>
            </a:r>
          </a:p>
          <a:p>
            <a:pPr marL="0" indent="0" algn="ctr">
              <a:buFont typeface="Arial" panose="020B0604020202020204" pitchFamily="34" charset="0"/>
              <a:buNone/>
            </a:pPr>
            <a:r>
              <a:rPr lang="fr-FR" altLang="fr-FR" sz="2700" dirty="0">
                <a:solidFill>
                  <a:srgbClr val="FF0000"/>
                </a:solidFill>
              </a:rPr>
              <a:t>Ultérieurement remettre des photos, images, consignes en ordre </a:t>
            </a:r>
          </a:p>
          <a:p>
            <a:pPr marL="0" indent="0">
              <a:buFont typeface="Arial" panose="020B0604020202020204" pitchFamily="34" charset="0"/>
              <a:buNone/>
            </a:pPr>
            <a:endParaRPr lang="fr-FR" altLang="fr-FR" sz="1600" dirty="0">
              <a:solidFill>
                <a:srgbClr val="FF0000"/>
              </a:solidFill>
            </a:endParaRPr>
          </a:p>
        </p:txBody>
      </p:sp>
      <p:sp>
        <p:nvSpPr>
          <p:cNvPr id="13" name="Espace réservé du contenu 3">
            <a:extLst>
              <a:ext uri="{FF2B5EF4-FFF2-40B4-BE49-F238E27FC236}">
                <a16:creationId xmlns:a16="http://schemas.microsoft.com/office/drawing/2014/main" id="{BDF59166-4713-EC64-AF3E-BD3C9022E503}"/>
              </a:ext>
            </a:extLst>
          </p:cNvPr>
          <p:cNvSpPr txBox="1">
            <a:spLocks/>
          </p:cNvSpPr>
          <p:nvPr/>
        </p:nvSpPr>
        <p:spPr>
          <a:xfrm>
            <a:off x="1900274" y="4600230"/>
            <a:ext cx="8291513" cy="180022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endParaRPr lang="fr-FR" altLang="fr-FR" sz="1600" dirty="0">
              <a:solidFill>
                <a:srgbClr val="FF0000"/>
              </a:solidFill>
            </a:endParaRPr>
          </a:p>
          <a:p>
            <a:pPr marL="0" indent="0" algn="ctr">
              <a:buFont typeface="Arial" panose="020B0604020202020204" pitchFamily="34" charset="0"/>
              <a:buNone/>
            </a:pPr>
            <a:r>
              <a:rPr lang="fr-FR" altLang="fr-FR" sz="2600" b="1" dirty="0">
                <a:solidFill>
                  <a:srgbClr val="002060"/>
                </a:solidFill>
              </a:rPr>
              <a:t>3. De l’objet à l’objet</a:t>
            </a:r>
            <a:r>
              <a:rPr lang="fr-FR" altLang="fr-FR" sz="2600" dirty="0">
                <a:solidFill>
                  <a:srgbClr val="002060"/>
                </a:solidFill>
              </a:rPr>
              <a:t>      </a:t>
            </a:r>
          </a:p>
          <a:p>
            <a:pPr marL="0" indent="0">
              <a:buFont typeface="Arial" panose="020B0604020202020204" pitchFamily="34" charset="0"/>
              <a:buNone/>
            </a:pPr>
            <a:r>
              <a:rPr lang="fr-FR" altLang="fr-FR" sz="2600" dirty="0"/>
              <a:t>Objet fabriqué                          objet construit par l’élève</a:t>
            </a:r>
          </a:p>
          <a:p>
            <a:pPr marL="0" indent="0">
              <a:buFont typeface="Arial" panose="020B0604020202020204" pitchFamily="34" charset="0"/>
              <a:buNone/>
            </a:pPr>
            <a:r>
              <a:rPr lang="fr-FR" altLang="fr-FR" sz="1800" dirty="0">
                <a:solidFill>
                  <a:srgbClr val="FF0000"/>
                </a:solidFill>
              </a:rPr>
              <a:t>                                     Observation / démontage / montage      </a:t>
            </a:r>
          </a:p>
          <a:p>
            <a:pPr marL="0" indent="0">
              <a:buFont typeface="Arial" panose="020B0604020202020204" pitchFamily="34" charset="0"/>
              <a:buNone/>
            </a:pPr>
            <a:endParaRPr lang="fr-FR" altLang="fr-FR" sz="1800" dirty="0">
              <a:solidFill>
                <a:srgbClr val="FF0000"/>
              </a:solidFill>
            </a:endParaRPr>
          </a:p>
          <a:p>
            <a:pPr marL="0" indent="0">
              <a:buFont typeface="Arial" panose="020B0604020202020204" pitchFamily="34" charset="0"/>
              <a:buNone/>
            </a:pPr>
            <a:endParaRPr lang="fr-FR" altLang="fr-FR" sz="1600" dirty="0">
              <a:solidFill>
                <a:srgbClr val="FF0000"/>
              </a:solidFill>
            </a:endParaRPr>
          </a:p>
        </p:txBody>
      </p:sp>
      <p:cxnSp>
        <p:nvCxnSpPr>
          <p:cNvPr id="14" name="Connecteur droit avec flèche 13">
            <a:extLst>
              <a:ext uri="{FF2B5EF4-FFF2-40B4-BE49-F238E27FC236}">
                <a16:creationId xmlns:a16="http://schemas.microsoft.com/office/drawing/2014/main" id="{1B4824D3-FF43-D47B-EAFA-11B7A6FAB925}"/>
              </a:ext>
            </a:extLst>
          </p:cNvPr>
          <p:cNvCxnSpPr/>
          <p:nvPr/>
        </p:nvCxnSpPr>
        <p:spPr>
          <a:xfrm>
            <a:off x="4482940" y="3941091"/>
            <a:ext cx="2016125"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08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12" grpId="0" build="p"/>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CAF80-10DC-7FD8-0A29-F5B76815CDE0}"/>
              </a:ext>
            </a:extLst>
          </p:cNvPr>
          <p:cNvSpPr>
            <a:spLocks noGrp="1"/>
          </p:cNvSpPr>
          <p:nvPr>
            <p:ph type="title"/>
          </p:nvPr>
        </p:nvSpPr>
        <p:spPr>
          <a:xfrm>
            <a:off x="1309707" y="57536"/>
            <a:ext cx="9905998" cy="1478570"/>
          </a:xfrm>
        </p:spPr>
        <p:txBody>
          <a:bodyPr/>
          <a:lstStyle/>
          <a:p>
            <a:r>
              <a:rPr lang="fr-FR" dirty="0">
                <a:solidFill>
                  <a:schemeClr val="tx2"/>
                </a:solidFill>
              </a:rPr>
              <a:t>4. La démarche technologique à l’école</a:t>
            </a:r>
          </a:p>
        </p:txBody>
      </p:sp>
      <p:sp>
        <p:nvSpPr>
          <p:cNvPr id="3" name="Espace réservé du contenu 2">
            <a:extLst>
              <a:ext uri="{FF2B5EF4-FFF2-40B4-BE49-F238E27FC236}">
                <a16:creationId xmlns:a16="http://schemas.microsoft.com/office/drawing/2014/main" id="{A0C1D652-D3AA-B4EB-641F-EACB8A317844}"/>
              </a:ext>
            </a:extLst>
          </p:cNvPr>
          <p:cNvSpPr>
            <a:spLocks noGrp="1"/>
          </p:cNvSpPr>
          <p:nvPr>
            <p:ph idx="1"/>
          </p:nvPr>
        </p:nvSpPr>
        <p:spPr>
          <a:xfrm>
            <a:off x="1141412" y="2249487"/>
            <a:ext cx="9905999" cy="3938140"/>
          </a:xfrm>
        </p:spPr>
        <p:txBody>
          <a:bodyPr>
            <a:normAutofit fontScale="92500" lnSpcReduction="20000"/>
          </a:bodyPr>
          <a:lstStyle/>
          <a:p>
            <a:pPr algn="just">
              <a:buFont typeface="Wingdings" panose="05000000000000000000" pitchFamily="2" charset="2"/>
              <a:buChar char="ü"/>
            </a:pPr>
            <a:r>
              <a:rPr lang="fr-FR" dirty="0">
                <a:solidFill>
                  <a:schemeClr val="bg1"/>
                </a:solidFill>
                <a:effectLst/>
              </a:rPr>
              <a:t>BO de 2015 : </a:t>
            </a:r>
            <a:r>
              <a:rPr lang="fr-FR" i="1" dirty="0">
                <a:solidFill>
                  <a:schemeClr val="bg1"/>
                </a:solidFill>
                <a:effectLst/>
              </a:rPr>
              <a:t>La construction de savoirs et de compétences, </a:t>
            </a:r>
            <a:r>
              <a:rPr lang="fr-FR" dirty="0">
                <a:solidFill>
                  <a:schemeClr val="bg1"/>
                </a:solidFill>
                <a:effectLst/>
              </a:rPr>
              <a:t>(passent) </a:t>
            </a:r>
            <a:r>
              <a:rPr lang="fr-FR" i="1" dirty="0">
                <a:solidFill>
                  <a:schemeClr val="bg1"/>
                </a:solidFill>
                <a:effectLst/>
              </a:rPr>
              <a:t>par la mise en œuvre de démarches scientifiques et technologiques variées. La diversité des démarches </a:t>
            </a:r>
            <a:r>
              <a:rPr lang="fr-FR" dirty="0">
                <a:solidFill>
                  <a:schemeClr val="bg1"/>
                </a:solidFill>
                <a:effectLst/>
              </a:rPr>
              <a:t>(scientifiques et technologiques) </a:t>
            </a:r>
            <a:r>
              <a:rPr lang="fr-FR" i="1" dirty="0">
                <a:solidFill>
                  <a:schemeClr val="bg1"/>
                </a:solidFill>
                <a:effectLst/>
              </a:rPr>
              <a:t>et des approches (</a:t>
            </a:r>
            <a:r>
              <a:rPr lang="fr-FR" b="1" i="1" dirty="0">
                <a:solidFill>
                  <a:schemeClr val="bg1"/>
                </a:solidFill>
                <a:effectLst/>
              </a:rPr>
              <a:t>observation, manipulation, expérimentation, simulation, documentation...</a:t>
            </a:r>
            <a:r>
              <a:rPr lang="fr-FR" i="1" dirty="0">
                <a:solidFill>
                  <a:schemeClr val="bg1"/>
                </a:solidFill>
                <a:effectLst/>
              </a:rPr>
              <a:t>) développe simultanément la curiosité, la créativité, la rigueur, l’esprit critique, l’habileté manuelle et expérimentale, la mémorisation, la collaboration pour mieux vivre ensemble et le gout d’apprendre. </a:t>
            </a:r>
          </a:p>
          <a:p>
            <a:pPr algn="just">
              <a:buFont typeface="Wingdings" panose="05000000000000000000" pitchFamily="2" charset="2"/>
              <a:buChar char="ü"/>
            </a:pPr>
            <a:r>
              <a:rPr lang="fr-FR" i="1" dirty="0">
                <a:solidFill>
                  <a:schemeClr val="bg1"/>
                </a:solidFill>
                <a:effectLst/>
              </a:rPr>
              <a:t>Une démarche permettant de </a:t>
            </a:r>
            <a:r>
              <a:rPr lang="fr-FR" b="1" i="1" dirty="0">
                <a:solidFill>
                  <a:schemeClr val="bg1"/>
                </a:solidFill>
                <a:effectLst/>
              </a:rPr>
              <a:t>répondre à une situation problème</a:t>
            </a:r>
            <a:r>
              <a:rPr lang="fr-FR" i="1" dirty="0">
                <a:solidFill>
                  <a:schemeClr val="bg1"/>
                </a:solidFill>
                <a:effectLst/>
              </a:rPr>
              <a:t>. Au cours de cette démarche, l’élève sera amené à </a:t>
            </a:r>
            <a:r>
              <a:rPr lang="fr-FR" b="1" i="1" dirty="0">
                <a:solidFill>
                  <a:schemeClr val="bg1"/>
                </a:solidFill>
                <a:effectLst/>
              </a:rPr>
              <a:t>livrer ses représentations</a:t>
            </a:r>
            <a:r>
              <a:rPr lang="fr-FR" i="1" dirty="0">
                <a:solidFill>
                  <a:schemeClr val="bg1"/>
                </a:solidFill>
                <a:effectLst/>
              </a:rPr>
              <a:t>, </a:t>
            </a:r>
            <a:r>
              <a:rPr lang="fr-FR" b="1" i="1" dirty="0">
                <a:solidFill>
                  <a:schemeClr val="bg1"/>
                </a:solidFill>
                <a:effectLst/>
              </a:rPr>
              <a:t>formuler une problématique, des hypothèses, concevoir une investigation, réaliser cette investigation, interpréter des résultats et élaborer une conclusion</a:t>
            </a:r>
            <a:r>
              <a:rPr lang="fr-FR" i="1" dirty="0">
                <a:solidFill>
                  <a:schemeClr val="bg1"/>
                </a:solidFill>
                <a:effectLst/>
              </a:rPr>
              <a:t>. Cette posture place l’élève dans une démarche qui s’apparente à celle d’un chercheur. </a:t>
            </a:r>
            <a:endParaRPr lang="fr-FR" b="1" i="1" dirty="0">
              <a:solidFill>
                <a:schemeClr val="bg1"/>
              </a:solidFill>
              <a:effectLst/>
            </a:endParaRPr>
          </a:p>
          <a:p>
            <a:endParaRPr lang="fr-FR" dirty="0">
              <a:solidFill>
                <a:schemeClr val="bg1"/>
              </a:solidFill>
              <a:effectLst/>
            </a:endParaRPr>
          </a:p>
        </p:txBody>
      </p:sp>
      <p:sp>
        <p:nvSpPr>
          <p:cNvPr id="4" name="Titre 1">
            <a:extLst>
              <a:ext uri="{FF2B5EF4-FFF2-40B4-BE49-F238E27FC236}">
                <a16:creationId xmlns:a16="http://schemas.microsoft.com/office/drawing/2014/main" id="{FFA4A6B7-9F7A-A82B-59E7-191D832ADB83}"/>
              </a:ext>
            </a:extLst>
          </p:cNvPr>
          <p:cNvSpPr txBox="1">
            <a:spLocks/>
          </p:cNvSpPr>
          <p:nvPr/>
        </p:nvSpPr>
        <p:spPr>
          <a:xfrm>
            <a:off x="1423440" y="1066799"/>
            <a:ext cx="8596668"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r>
              <a:rPr lang="fr-FR" dirty="0"/>
              <a:t>Ce que disent les programmes : un peu d’histoire</a:t>
            </a:r>
          </a:p>
        </p:txBody>
      </p:sp>
    </p:spTree>
    <p:extLst>
      <p:ext uri="{BB962C8B-B14F-4D97-AF65-F5344CB8AC3E}">
        <p14:creationId xmlns:p14="http://schemas.microsoft.com/office/powerpoint/2010/main" val="84120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a:xfrm>
            <a:off x="1231170" y="68756"/>
            <a:ext cx="9905998" cy="985889"/>
          </a:xfrm>
        </p:spPr>
        <p:txBody>
          <a:bodyPr>
            <a:normAutofit/>
          </a:bodyPr>
          <a:lstStyle/>
          <a:p>
            <a:pPr algn="ctr"/>
            <a:r>
              <a:rPr lang="fr-FR" sz="3200" dirty="0">
                <a:solidFill>
                  <a:schemeClr val="tx2"/>
                </a:solidFill>
              </a:rPr>
              <a:t>5. L’enseignement de la technologie et de la programmation au cours des cycles </a:t>
            </a:r>
          </a:p>
        </p:txBody>
      </p:sp>
      <p:graphicFrame>
        <p:nvGraphicFramePr>
          <p:cNvPr id="4" name="Tableau 4">
            <a:extLst>
              <a:ext uri="{FF2B5EF4-FFF2-40B4-BE49-F238E27FC236}">
                <a16:creationId xmlns:a16="http://schemas.microsoft.com/office/drawing/2014/main" id="{3736325E-8E78-E867-A57C-860EF05EDFA5}"/>
              </a:ext>
            </a:extLst>
          </p:cNvPr>
          <p:cNvGraphicFramePr>
            <a:graphicFrameLocks noGrp="1"/>
          </p:cNvGraphicFramePr>
          <p:nvPr>
            <p:ph idx="1"/>
            <p:extLst>
              <p:ext uri="{D42A27DB-BD31-4B8C-83A1-F6EECF244321}">
                <p14:modId xmlns:p14="http://schemas.microsoft.com/office/powerpoint/2010/main" val="4239015935"/>
              </p:ext>
            </p:extLst>
          </p:nvPr>
        </p:nvGraphicFramePr>
        <p:xfrm>
          <a:off x="438196" y="1606354"/>
          <a:ext cx="11491944" cy="5182890"/>
        </p:xfrm>
        <a:graphic>
          <a:graphicData uri="http://schemas.openxmlformats.org/drawingml/2006/table">
            <a:tbl>
              <a:tblPr firstRow="1" bandRow="1">
                <a:tableStyleId>{7DF18680-E054-41AD-8BC1-D1AEF772440D}</a:tableStyleId>
              </a:tblPr>
              <a:tblGrid>
                <a:gridCol w="2872986">
                  <a:extLst>
                    <a:ext uri="{9D8B030D-6E8A-4147-A177-3AD203B41FA5}">
                      <a16:colId xmlns:a16="http://schemas.microsoft.com/office/drawing/2014/main" val="1678916998"/>
                    </a:ext>
                  </a:extLst>
                </a:gridCol>
                <a:gridCol w="2872986">
                  <a:extLst>
                    <a:ext uri="{9D8B030D-6E8A-4147-A177-3AD203B41FA5}">
                      <a16:colId xmlns:a16="http://schemas.microsoft.com/office/drawing/2014/main" val="126739100"/>
                    </a:ext>
                  </a:extLst>
                </a:gridCol>
                <a:gridCol w="2872986">
                  <a:extLst>
                    <a:ext uri="{9D8B030D-6E8A-4147-A177-3AD203B41FA5}">
                      <a16:colId xmlns:a16="http://schemas.microsoft.com/office/drawing/2014/main" val="2459120550"/>
                    </a:ext>
                  </a:extLst>
                </a:gridCol>
                <a:gridCol w="2872986">
                  <a:extLst>
                    <a:ext uri="{9D8B030D-6E8A-4147-A177-3AD203B41FA5}">
                      <a16:colId xmlns:a16="http://schemas.microsoft.com/office/drawing/2014/main" val="1888981306"/>
                    </a:ext>
                  </a:extLst>
                </a:gridCol>
              </a:tblGrid>
              <a:tr h="314021">
                <a:tc>
                  <a:txBody>
                    <a:bodyPr/>
                    <a:lstStyle/>
                    <a:p>
                      <a:pPr algn="ctr"/>
                      <a:r>
                        <a:rPr lang="fr-FR" dirty="0"/>
                        <a:t>CYCLE 1</a:t>
                      </a:r>
                    </a:p>
                  </a:txBody>
                  <a:tcPr/>
                </a:tc>
                <a:tc>
                  <a:txBody>
                    <a:bodyPr/>
                    <a:lstStyle/>
                    <a:p>
                      <a:pPr algn="ctr"/>
                      <a:r>
                        <a:rPr lang="fr-FR" dirty="0"/>
                        <a:t>CYCLE 2</a:t>
                      </a:r>
                    </a:p>
                  </a:txBody>
                  <a:tcPr/>
                </a:tc>
                <a:tc>
                  <a:txBody>
                    <a:bodyPr/>
                    <a:lstStyle/>
                    <a:p>
                      <a:pPr algn="ctr"/>
                      <a:r>
                        <a:rPr lang="fr-FR" dirty="0"/>
                        <a:t>CYCLE 3</a:t>
                      </a:r>
                    </a:p>
                  </a:txBody>
                  <a:tcPr/>
                </a:tc>
                <a:tc>
                  <a:txBody>
                    <a:bodyPr/>
                    <a:lstStyle/>
                    <a:p>
                      <a:pPr algn="ctr"/>
                      <a:r>
                        <a:rPr lang="fr-FR" dirty="0"/>
                        <a:t>CYCLE 4</a:t>
                      </a:r>
                    </a:p>
                  </a:txBody>
                  <a:tcPr/>
                </a:tc>
                <a:extLst>
                  <a:ext uri="{0D108BD9-81ED-4DB2-BD59-A6C34878D82A}">
                    <a16:rowId xmlns:a16="http://schemas.microsoft.com/office/drawing/2014/main" val="4007721163"/>
                  </a:ext>
                </a:extLst>
              </a:tr>
              <a:tr h="488970">
                <a:tc>
                  <a:txBody>
                    <a:bodyPr/>
                    <a:lstStyle/>
                    <a:p>
                      <a:pPr algn="ctr"/>
                      <a:r>
                        <a:rPr lang="fr-FR" sz="2000" b="1" dirty="0"/>
                        <a:t>Explorer </a:t>
                      </a:r>
                      <a:r>
                        <a:rPr lang="fr-FR" sz="2000" dirty="0"/>
                        <a:t>le monde</a:t>
                      </a:r>
                    </a:p>
                  </a:txBody>
                  <a:tcPr/>
                </a:tc>
                <a:tc>
                  <a:txBody>
                    <a:bodyPr/>
                    <a:lstStyle/>
                    <a:p>
                      <a:pPr algn="ctr"/>
                      <a:r>
                        <a:rPr lang="fr-FR" sz="2000" b="1" dirty="0"/>
                        <a:t>Questionner</a:t>
                      </a:r>
                      <a:r>
                        <a:rPr lang="fr-FR" sz="2000" dirty="0"/>
                        <a:t> le monde</a:t>
                      </a:r>
                    </a:p>
                  </a:txBody>
                  <a:tcPr/>
                </a:tc>
                <a:tc>
                  <a:txBody>
                    <a:bodyPr/>
                    <a:lstStyle/>
                    <a:p>
                      <a:pPr algn="ctr"/>
                      <a:r>
                        <a:rPr lang="fr-FR" sz="2000" dirty="0"/>
                        <a:t>Sciences et technologie</a:t>
                      </a:r>
                    </a:p>
                  </a:txBody>
                  <a:tcPr/>
                </a:tc>
                <a:tc>
                  <a:txBody>
                    <a:bodyPr/>
                    <a:lstStyle/>
                    <a:p>
                      <a:pPr algn="ctr"/>
                      <a:r>
                        <a:rPr lang="fr-FR" sz="2000" dirty="0"/>
                        <a:t>Technologie</a:t>
                      </a:r>
                    </a:p>
                  </a:txBody>
                  <a:tcPr/>
                </a:tc>
                <a:extLst>
                  <a:ext uri="{0D108BD9-81ED-4DB2-BD59-A6C34878D82A}">
                    <a16:rowId xmlns:a16="http://schemas.microsoft.com/office/drawing/2014/main" val="1865409801"/>
                  </a:ext>
                </a:extLst>
              </a:tr>
              <a:tr h="915894">
                <a:tc>
                  <a:txBody>
                    <a:bodyPr/>
                    <a:lstStyle/>
                    <a:p>
                      <a:pPr algn="ctr"/>
                      <a:r>
                        <a:rPr lang="fr-FR" sz="1600" dirty="0"/>
                        <a:t>Explorer le monde du vivant, des objets et de la matière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i="0" u="none" strike="noStrike" kern="1200" baseline="0" dirty="0">
                          <a:solidFill>
                            <a:schemeClr val="bg1"/>
                          </a:solidFill>
                          <a:latin typeface="+mn-lt"/>
                          <a:ea typeface="+mn-ea"/>
                          <a:cs typeface="+mn-cs"/>
                        </a:rPr>
                        <a:t>Les objets techniques. Qu’est-ce que c’est ? A quels besoins répondent-ils ? Comment fonctionnent-ils ?</a:t>
                      </a:r>
                      <a:endParaRPr lang="fr-FR" sz="16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Les objets techniques au cœur de la société</a:t>
                      </a:r>
                    </a:p>
                    <a:p>
                      <a:pPr algn="ctr"/>
                      <a:endParaRPr lang="fr-FR" sz="1600" dirty="0"/>
                    </a:p>
                  </a:txBody>
                  <a:tcPr/>
                </a:tc>
                <a:tc>
                  <a:txBody>
                    <a:bodyPr/>
                    <a:lstStyle/>
                    <a:p>
                      <a:pPr algn="ctr"/>
                      <a:r>
                        <a:rPr lang="fr-FR" sz="1400" b="0" i="0" u="none" strike="noStrike" kern="1200" baseline="0" dirty="0">
                          <a:solidFill>
                            <a:schemeClr val="dk1"/>
                          </a:solidFill>
                          <a:latin typeface="+mn-lt"/>
                          <a:ea typeface="+mn-ea"/>
                          <a:cs typeface="+mn-cs"/>
                        </a:rPr>
                        <a:t>Les objets et les systèmes techniques : leurs usages et leurs interactions à découvrir et à analyser </a:t>
                      </a:r>
                      <a:endParaRPr lang="fr-FR" sz="1400" b="0" dirty="0"/>
                    </a:p>
                  </a:txBody>
                  <a:tcPr/>
                </a:tc>
                <a:extLst>
                  <a:ext uri="{0D108BD9-81ED-4DB2-BD59-A6C34878D82A}">
                    <a16:rowId xmlns:a16="http://schemas.microsoft.com/office/drawing/2014/main" val="1853001492"/>
                  </a:ext>
                </a:extLst>
              </a:tr>
              <a:tr h="2800019">
                <a:tc>
                  <a:txBody>
                    <a:bodyPr/>
                    <a:lstStyle/>
                    <a:p>
                      <a:pPr marL="0" indent="0" algn="l" defTabSz="914400" rtl="0" eaLnBrk="1" latinLnBrk="0" hangingPunct="1">
                        <a:lnSpc>
                          <a:spcPct val="100000"/>
                        </a:lnSpc>
                        <a:buFont typeface="Arial" panose="020B0604020202020204" pitchFamily="34" charset="0"/>
                        <a:buNone/>
                      </a:pPr>
                      <a:endParaRPr lang="fr-FR" sz="1600" b="0" i="0" u="none" strike="noStrike" kern="1200" baseline="0" dirty="0">
                        <a:solidFill>
                          <a:schemeClr val="bg1"/>
                        </a:solidFill>
                        <a:latin typeface="+mn-lt"/>
                        <a:ea typeface="+mn-ea"/>
                        <a:cs typeface="+mn-cs"/>
                      </a:endParaRPr>
                    </a:p>
                    <a:p>
                      <a:pPr marL="0" indent="0" algn="l" defTabSz="914400" rtl="0" eaLnBrk="1" latinLnBrk="0" hangingPunct="1">
                        <a:lnSpc>
                          <a:spcPct val="100000"/>
                        </a:lnSpc>
                        <a:buFont typeface="Arial" panose="020B0604020202020204" pitchFamily="34" charset="0"/>
                        <a:buNone/>
                      </a:pPr>
                      <a:endParaRPr lang="fr-FR" sz="1600" b="0" i="0" u="none" strike="noStrike" kern="1200" baseline="0" dirty="0">
                        <a:solidFill>
                          <a:schemeClr val="bg1"/>
                        </a:solidFill>
                        <a:latin typeface="+mn-lt"/>
                        <a:ea typeface="+mn-ea"/>
                        <a:cs typeface="+mn-cs"/>
                      </a:endParaRPr>
                    </a:p>
                    <a:p>
                      <a:pPr marL="0" indent="0" algn="l" defTabSz="914400" rtl="0" eaLnBrk="1" latinLnBrk="0" hangingPunct="1">
                        <a:lnSpc>
                          <a:spcPct val="100000"/>
                        </a:lnSpc>
                        <a:buFont typeface="Arial" panose="020B0604020202020204" pitchFamily="34" charset="0"/>
                        <a:buNone/>
                      </a:pPr>
                      <a:r>
                        <a:rPr lang="fr-FR" sz="1600" b="0" i="0" u="none" strike="noStrike" kern="1200" baseline="0" dirty="0">
                          <a:solidFill>
                            <a:schemeClr val="bg1"/>
                          </a:solidFill>
                          <a:latin typeface="+mn-lt"/>
                          <a:ea typeface="+mn-ea"/>
                          <a:cs typeface="+mn-cs"/>
                        </a:rPr>
                        <a:t>Utiliser, fabriquer, manipuler des objets</a:t>
                      </a:r>
                    </a:p>
                    <a:p>
                      <a:pPr marL="0" indent="0" algn="l" defTabSz="914400" rtl="0" eaLnBrk="1" latinLnBrk="0" hangingPunct="1">
                        <a:lnSpc>
                          <a:spcPct val="100000"/>
                        </a:lnSpc>
                        <a:buFont typeface="Arial" panose="020B0604020202020204" pitchFamily="34" charset="0"/>
                        <a:buNone/>
                      </a:pPr>
                      <a:endParaRPr lang="fr-FR" sz="1600" b="0" i="0" u="none" strike="noStrike" kern="1200" baseline="0" dirty="0">
                        <a:solidFill>
                          <a:schemeClr val="bg1"/>
                        </a:solidFill>
                        <a:latin typeface="+mn-lt"/>
                        <a:ea typeface="+mn-ea"/>
                        <a:cs typeface="+mn-cs"/>
                      </a:endParaRPr>
                    </a:p>
                    <a:p>
                      <a:pPr marL="0" indent="0" algn="l" defTabSz="914400" rtl="0" eaLnBrk="1" latinLnBrk="0" hangingPunct="1">
                        <a:lnSpc>
                          <a:spcPct val="100000"/>
                        </a:lnSpc>
                        <a:buFont typeface="Arial" panose="020B0604020202020204" pitchFamily="34" charset="0"/>
                        <a:buNone/>
                      </a:pPr>
                      <a:endParaRPr lang="fr-FR" sz="1600" b="0" i="0" u="none" strike="noStrike" kern="1200" baseline="0" dirty="0">
                        <a:solidFill>
                          <a:schemeClr val="bg1"/>
                        </a:solidFill>
                        <a:latin typeface="+mn-lt"/>
                        <a:ea typeface="+mn-ea"/>
                        <a:cs typeface="+mn-cs"/>
                      </a:endParaRPr>
                    </a:p>
                    <a:p>
                      <a:pPr marL="0" indent="0" algn="l" defTabSz="914400" rtl="0" eaLnBrk="1" latinLnBrk="0" hangingPunct="1">
                        <a:lnSpc>
                          <a:spcPct val="100000"/>
                        </a:lnSpc>
                        <a:buFont typeface="Arial" panose="020B0604020202020204" pitchFamily="34" charset="0"/>
                        <a:buNone/>
                      </a:pPr>
                      <a:endParaRPr lang="fr-FR" sz="1600" b="0" i="0" u="none" strike="noStrike" kern="1200" baseline="0" dirty="0">
                        <a:solidFill>
                          <a:schemeClr val="bg1"/>
                        </a:solidFill>
                        <a:latin typeface="+mn-lt"/>
                        <a:ea typeface="+mn-ea"/>
                        <a:cs typeface="+mn-cs"/>
                      </a:endParaRPr>
                    </a:p>
                    <a:p>
                      <a:pPr marL="0" indent="0" algn="l" defTabSz="914400" rtl="0" eaLnBrk="1" latinLnBrk="0" hangingPunct="1">
                        <a:lnSpc>
                          <a:spcPct val="100000"/>
                        </a:lnSpc>
                        <a:buFont typeface="Arial" panose="020B0604020202020204" pitchFamily="34" charset="0"/>
                        <a:buNone/>
                      </a:pPr>
                      <a:endParaRPr lang="fr-FR" sz="1600" b="0" i="0" u="none" strike="noStrike" kern="1200" baseline="0" dirty="0">
                        <a:solidFill>
                          <a:schemeClr val="bg1"/>
                        </a:solidFill>
                        <a:latin typeface="+mn-lt"/>
                        <a:ea typeface="+mn-ea"/>
                        <a:cs typeface="+mn-cs"/>
                      </a:endParaRPr>
                    </a:p>
                    <a:p>
                      <a:pPr marL="0" indent="0" algn="l" defTabSz="914400" rtl="0" eaLnBrk="1" latinLnBrk="0" hangingPunct="1">
                        <a:lnSpc>
                          <a:spcPct val="100000"/>
                        </a:lnSpc>
                        <a:buFont typeface="Arial" panose="020B0604020202020204" pitchFamily="34" charset="0"/>
                        <a:buNone/>
                      </a:pPr>
                      <a:endParaRPr lang="fr-FR" sz="1600" b="0" i="0" u="none" strike="noStrike" kern="1200" baseline="0" dirty="0">
                        <a:solidFill>
                          <a:schemeClr val="bg1"/>
                        </a:solidFill>
                        <a:latin typeface="+mn-lt"/>
                        <a:ea typeface="+mn-ea"/>
                        <a:cs typeface="+mn-cs"/>
                      </a:endParaRPr>
                    </a:p>
                    <a:p>
                      <a:pPr marL="0" indent="0" algn="l" defTabSz="914400" rtl="0" eaLnBrk="1" latinLnBrk="0" hangingPunct="1">
                        <a:lnSpc>
                          <a:spcPct val="100000"/>
                        </a:lnSpc>
                        <a:buFont typeface="Arial" panose="020B0604020202020204" pitchFamily="34" charset="0"/>
                        <a:buNone/>
                      </a:pPr>
                      <a:r>
                        <a:rPr lang="fr-FR" sz="1600" b="0" i="0" u="none" strike="noStrike" kern="1200" baseline="0" dirty="0">
                          <a:solidFill>
                            <a:schemeClr val="bg1"/>
                          </a:solidFill>
                          <a:latin typeface="+mn-lt"/>
                          <a:ea typeface="+mn-ea"/>
                          <a:cs typeface="+mn-cs"/>
                        </a:rPr>
                        <a:t>Utiliser des outils numériques</a:t>
                      </a:r>
                    </a:p>
                    <a:p>
                      <a:endParaRPr lang="fr-FR" sz="1600" dirty="0"/>
                    </a:p>
                  </a:txBody>
                  <a:tcPr/>
                </a:tc>
                <a:tc>
                  <a:txBody>
                    <a:bodyPr/>
                    <a:lstStyle/>
                    <a:p>
                      <a:r>
                        <a:rPr lang="fr-FR" sz="1600" dirty="0"/>
                        <a:t>Comprendre la fonction et le fonctionnement d’objets fabriqués</a:t>
                      </a:r>
                    </a:p>
                    <a:p>
                      <a:endParaRPr lang="fr-FR" sz="1600" dirty="0"/>
                    </a:p>
                    <a:p>
                      <a:endParaRPr lang="fr-FR" sz="1600" dirty="0"/>
                    </a:p>
                    <a:p>
                      <a:endParaRPr lang="fr-FR" sz="1600" dirty="0"/>
                    </a:p>
                    <a:p>
                      <a:r>
                        <a:rPr lang="fr-FR" sz="1600" dirty="0"/>
                        <a:t>Réaliser quelques objets et circuits électriques simples, en respectant des règles élémentaires de sécurité</a:t>
                      </a:r>
                    </a:p>
                    <a:p>
                      <a:endParaRPr lang="fr-FR" sz="1600" dirty="0"/>
                    </a:p>
                    <a:p>
                      <a:r>
                        <a:rPr lang="fr-FR" sz="1600" dirty="0"/>
                        <a:t>Commencer à s’approprier un environnement numérique</a:t>
                      </a:r>
                    </a:p>
                  </a:txBody>
                  <a:tcPr/>
                </a:tc>
                <a:tc>
                  <a:txBody>
                    <a:bodyPr/>
                    <a:lstStyle/>
                    <a:p>
                      <a:r>
                        <a:rPr lang="fr-FR" sz="1600" dirty="0"/>
                        <a:t>Les objets techniques en réponse aux besoins des individus et de la société</a:t>
                      </a:r>
                    </a:p>
                    <a:p>
                      <a:r>
                        <a:rPr lang="fr-FR" sz="1600" dirty="0"/>
                        <a:t>Description du fonctionnement et de la constitution d’objets techniques</a:t>
                      </a:r>
                    </a:p>
                    <a:p>
                      <a:endParaRPr lang="fr-FR" sz="1600" dirty="0"/>
                    </a:p>
                    <a:p>
                      <a:r>
                        <a:rPr lang="fr-FR" sz="1600" dirty="0"/>
                        <a:t>Démarche de conception et de réalisation d’un objet technique</a:t>
                      </a:r>
                    </a:p>
                    <a:p>
                      <a:endParaRPr lang="fr-FR" sz="1600" dirty="0"/>
                    </a:p>
                    <a:p>
                      <a:endParaRPr lang="fr-FR" sz="1600" dirty="0"/>
                    </a:p>
                    <a:p>
                      <a:r>
                        <a:rPr lang="fr-FR" sz="1600" dirty="0"/>
                        <a:t>Programmation d’objets techniques</a:t>
                      </a:r>
                    </a:p>
                  </a:txBody>
                  <a:tcPr/>
                </a:tc>
                <a:tc>
                  <a:txBody>
                    <a:bodyPr/>
                    <a:lstStyle/>
                    <a:p>
                      <a:r>
                        <a:rPr lang="fr-FR" sz="1600" b="0" i="0" u="none" strike="noStrike" kern="1200" baseline="0" dirty="0">
                          <a:solidFill>
                            <a:schemeClr val="dk1"/>
                          </a:solidFill>
                          <a:latin typeface="+mn-lt"/>
                          <a:ea typeface="+mn-ea"/>
                          <a:cs typeface="+mn-cs"/>
                        </a:rPr>
                        <a:t>Structure, fonctionnement, comportement : des objets et des systèmes techniques à comprendre </a:t>
                      </a:r>
                    </a:p>
                    <a:p>
                      <a:endParaRPr lang="fr-FR" sz="1600" b="0" i="0" u="none" strike="noStrike" kern="1200" baseline="0" dirty="0">
                        <a:solidFill>
                          <a:schemeClr val="dk1"/>
                        </a:solidFill>
                        <a:latin typeface="+mn-lt"/>
                        <a:ea typeface="+mn-ea"/>
                        <a:cs typeface="+mn-cs"/>
                      </a:endParaRPr>
                    </a:p>
                    <a:p>
                      <a:endParaRPr lang="fr-FR" sz="1600" b="0" i="0" u="none" strike="noStrike" kern="1200" baseline="0" dirty="0">
                        <a:solidFill>
                          <a:schemeClr val="dk1"/>
                        </a:solidFill>
                        <a:latin typeface="+mn-lt"/>
                        <a:ea typeface="+mn-ea"/>
                        <a:cs typeface="+mn-cs"/>
                      </a:endParaRPr>
                    </a:p>
                    <a:p>
                      <a:endParaRPr lang="fr-FR" sz="1600" b="0" i="0" u="none" strike="noStrike" kern="1200" baseline="0" dirty="0">
                        <a:solidFill>
                          <a:schemeClr val="dk1"/>
                        </a:solidFill>
                        <a:latin typeface="+mn-lt"/>
                        <a:ea typeface="+mn-ea"/>
                        <a:cs typeface="+mn-cs"/>
                      </a:endParaRPr>
                    </a:p>
                    <a:p>
                      <a:r>
                        <a:rPr lang="fr-FR" sz="1600" b="0" i="0" u="none" strike="noStrike" kern="1200" baseline="0" dirty="0">
                          <a:solidFill>
                            <a:schemeClr val="dk1"/>
                          </a:solidFill>
                          <a:latin typeface="+mn-lt"/>
                          <a:ea typeface="+mn-ea"/>
                          <a:cs typeface="+mn-cs"/>
                        </a:rPr>
                        <a:t>Création, conception, réalisation, innovations : des objets à concevoir et à réaliser </a:t>
                      </a:r>
                    </a:p>
                    <a:p>
                      <a:endParaRPr lang="fr-FR" sz="1600" b="0" i="0" u="none" strike="noStrike" kern="1200" baseline="0" dirty="0">
                        <a:solidFill>
                          <a:schemeClr val="dk1"/>
                        </a:solidFill>
                        <a:latin typeface="+mn-lt"/>
                        <a:ea typeface="+mn-ea"/>
                        <a:cs typeface="+mn-cs"/>
                      </a:endParaRPr>
                    </a:p>
                    <a:p>
                      <a:r>
                        <a:rPr lang="fr-FR" sz="1000" b="0" i="1" u="none" strike="noStrike" kern="1200" baseline="0" dirty="0">
                          <a:solidFill>
                            <a:schemeClr val="dk1"/>
                          </a:solidFill>
                          <a:latin typeface="+mn-lt"/>
                          <a:ea typeface="+mn-ea"/>
                          <a:cs typeface="+mn-cs"/>
                        </a:rPr>
                        <a:t>Pour chaque « thématique » des compétences spécifiques en lien avec le CRCN (cadre de références et compétences numériques) sont déclinées. Cf. BO</a:t>
                      </a:r>
                      <a:endParaRPr lang="fr-FR" sz="1000" b="0" i="1" dirty="0"/>
                    </a:p>
                  </a:txBody>
                  <a:tcPr/>
                </a:tc>
                <a:extLst>
                  <a:ext uri="{0D108BD9-81ED-4DB2-BD59-A6C34878D82A}">
                    <a16:rowId xmlns:a16="http://schemas.microsoft.com/office/drawing/2014/main" val="91625892"/>
                  </a:ext>
                </a:extLst>
              </a:tr>
            </a:tbl>
          </a:graphicData>
        </a:graphic>
      </p:graphicFrame>
      <p:sp>
        <p:nvSpPr>
          <p:cNvPr id="5" name="ZoneTexte 4">
            <a:extLst>
              <a:ext uri="{FF2B5EF4-FFF2-40B4-BE49-F238E27FC236}">
                <a16:creationId xmlns:a16="http://schemas.microsoft.com/office/drawing/2014/main" id="{F62D9AA1-F39E-35D5-0E0A-0C59AF085A04}"/>
              </a:ext>
            </a:extLst>
          </p:cNvPr>
          <p:cNvSpPr txBox="1"/>
          <p:nvPr/>
        </p:nvSpPr>
        <p:spPr>
          <a:xfrm>
            <a:off x="2453641" y="948000"/>
            <a:ext cx="746105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sng" strike="noStrike" kern="1200" cap="none" spc="0" normalizeH="0" baseline="0" noProof="0" dirty="0">
                <a:ln>
                  <a:noFill/>
                </a:ln>
                <a:solidFill>
                  <a:prstClr val="white"/>
                </a:solidFill>
                <a:effectLst/>
                <a:uLnTx/>
                <a:uFillTx/>
                <a:latin typeface="Tw Cen MT" panose="020B0602020104020603"/>
                <a:ea typeface="+mn-ea"/>
                <a:cs typeface="+mn-cs"/>
              </a:rPr>
              <a:t>Evolution au cours des cycles</a:t>
            </a:r>
          </a:p>
        </p:txBody>
      </p:sp>
    </p:spTree>
    <p:extLst>
      <p:ext uri="{BB962C8B-B14F-4D97-AF65-F5344CB8AC3E}">
        <p14:creationId xmlns:p14="http://schemas.microsoft.com/office/powerpoint/2010/main" val="58569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p:txBody>
          <a:bodyPr/>
          <a:lstStyle/>
          <a:p>
            <a:r>
              <a:rPr lang="fr-FR" dirty="0"/>
              <a:t>L’enseignement de la technologie et de la programmation au cycle 1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346356" y="2277585"/>
            <a:ext cx="9329124" cy="3508653"/>
          </a:xfrm>
          <a:prstGeom prst="rect">
            <a:avLst/>
          </a:prstGeom>
          <a:noFill/>
        </p:spPr>
        <p:txBody>
          <a:bodyPr wrap="square" rtlCol="0">
            <a:spAutoFit/>
          </a:bodyPr>
          <a:lstStyle/>
          <a:p>
            <a:r>
              <a:rPr lang="fr-FR" sz="2400" dirty="0"/>
              <a:t>A leur entrée à l’école maternelle, les enfants ont déjà des représentations qui leur permettent de prendre des repères dans leur vie quotidienne. Pour les aider à découvrir, organiser et comprendre le monde qui les entoure, l’enseignant propose des activités qui amènent les enfants à </a:t>
            </a:r>
            <a:r>
              <a:rPr lang="fr-FR" sz="2400" u="sng" dirty="0"/>
              <a:t>observer, formuler des interrogations plus rationnelles, construire des relations entre les phénomènes observés, prévoir des conséquences, identifier des caractéristiques </a:t>
            </a:r>
            <a:r>
              <a:rPr lang="fr-FR" sz="2400" dirty="0"/>
              <a:t>susceptibles d’être catégorisées. Les enfants […] manipulent, fabriquent pour se familiariser avec les objets et la matière.</a:t>
            </a:r>
          </a:p>
          <a:p>
            <a:endParaRPr lang="fr-FR" dirty="0"/>
          </a:p>
          <a:p>
            <a:pPr algn="r"/>
            <a:r>
              <a:rPr lang="fr-FR" sz="1200" dirty="0"/>
              <a:t>BO n°25 du 24 juin 2021 Programmes du cycle 1</a:t>
            </a:r>
          </a:p>
        </p:txBody>
      </p:sp>
    </p:spTree>
    <p:extLst>
      <p:ext uri="{BB962C8B-B14F-4D97-AF65-F5344CB8AC3E}">
        <p14:creationId xmlns:p14="http://schemas.microsoft.com/office/powerpoint/2010/main" val="560545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p:txBody>
          <a:bodyPr/>
          <a:lstStyle/>
          <a:p>
            <a:r>
              <a:rPr lang="fr-FR" dirty="0"/>
              <a:t>L’enseignement de la technologie et de la programmation au cycle 1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346356" y="2277585"/>
            <a:ext cx="9329124" cy="4001095"/>
          </a:xfrm>
          <a:prstGeom prst="rect">
            <a:avLst/>
          </a:prstGeom>
          <a:noFill/>
        </p:spPr>
        <p:txBody>
          <a:bodyPr wrap="square" rtlCol="0">
            <a:spAutoFit/>
          </a:bodyPr>
          <a:lstStyle/>
          <a:p>
            <a:r>
              <a:rPr lang="fr-FR" sz="2800" dirty="0"/>
              <a:t>Ce qui est attendu des enfants en fin d’école maternelle : </a:t>
            </a:r>
          </a:p>
          <a:p>
            <a:pPr marL="285750" indent="-285750">
              <a:buFontTx/>
              <a:buChar char="-"/>
            </a:pPr>
            <a:r>
              <a:rPr lang="fr-FR" sz="2800" dirty="0"/>
              <a:t>Choisir, utiliser et savoir désigner des outils et des matériaux adaptés une situation, à des actions techniques (plier, découper, coller, assembler, actionner, etc.)</a:t>
            </a:r>
          </a:p>
          <a:p>
            <a:pPr marL="285750" indent="-285750">
              <a:buFontTx/>
              <a:buChar char="-"/>
            </a:pPr>
            <a:r>
              <a:rPr lang="fr-FR" sz="2800" dirty="0"/>
              <a:t>Réaliser des constructions ; construire des maquettes simples en fonction de plans ou d’instructions de montage.</a:t>
            </a:r>
          </a:p>
          <a:p>
            <a:pPr marL="285750" indent="-285750">
              <a:buFontTx/>
              <a:buChar char="-"/>
            </a:pPr>
            <a:r>
              <a:rPr lang="fr-FR" sz="2800" dirty="0"/>
              <a:t>Utiliser des objets numériques : appareil photo, tablette, ordinateur.</a:t>
            </a:r>
          </a:p>
          <a:p>
            <a:endParaRPr lang="fr-FR" dirty="0"/>
          </a:p>
          <a:p>
            <a:pPr algn="r"/>
            <a:r>
              <a:rPr lang="fr-FR" sz="1200" dirty="0"/>
              <a:t>BO n°25 du 24 juin 2021 Programmes du cycle 1</a:t>
            </a:r>
          </a:p>
        </p:txBody>
      </p:sp>
    </p:spTree>
    <p:extLst>
      <p:ext uri="{BB962C8B-B14F-4D97-AF65-F5344CB8AC3E}">
        <p14:creationId xmlns:p14="http://schemas.microsoft.com/office/powerpoint/2010/main" val="3434869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p:txBody>
          <a:bodyPr/>
          <a:lstStyle/>
          <a:p>
            <a:r>
              <a:rPr lang="fr-FR" dirty="0"/>
              <a:t>L’enseignement de la technologie et de la programmation au cycle 2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346356" y="2277585"/>
            <a:ext cx="9329124" cy="3508653"/>
          </a:xfrm>
          <a:prstGeom prst="rect">
            <a:avLst/>
          </a:prstGeom>
          <a:noFill/>
        </p:spPr>
        <p:txBody>
          <a:bodyPr wrap="square" rtlCol="0">
            <a:spAutoFit/>
          </a:bodyPr>
          <a:lstStyle/>
          <a:p>
            <a:r>
              <a:rPr lang="fr-CA" sz="2400" b="0" i="0" u="sng" strike="noStrike" baseline="0" dirty="0">
                <a:latin typeface="+mj-lt"/>
              </a:rPr>
              <a:t>La démarche</a:t>
            </a:r>
            <a:r>
              <a:rPr lang="fr-CA" sz="2400" b="0" i="0" u="none" strike="noStrike" baseline="0" dirty="0">
                <a:latin typeface="+mj-lt"/>
              </a:rPr>
              <a:t>, mise en valeur </a:t>
            </a:r>
            <a:r>
              <a:rPr lang="fr-CA" sz="2400" b="0" i="0" u="sng" strike="noStrike" baseline="0" dirty="0">
                <a:latin typeface="+mj-lt"/>
              </a:rPr>
              <a:t>par la pratique de l’observation, de l’expérimentation et de la mémorisation</a:t>
            </a:r>
            <a:r>
              <a:rPr lang="fr-CA" sz="2400" b="0" i="0" u="none" strike="noStrike" baseline="0" dirty="0">
                <a:latin typeface="+mj-lt"/>
              </a:rPr>
              <a:t>, </a:t>
            </a:r>
            <a:r>
              <a:rPr lang="fr-CA" sz="2400" b="0" i="0" u="sng" strike="noStrike" baseline="0" dirty="0">
                <a:latin typeface="+mj-lt"/>
              </a:rPr>
              <a:t>développe l’esprit critique et la rigueur, le raisonnement, le goût de la recherche et l’habileté manuelle, ainsi que la curiosité et la créativité</a:t>
            </a:r>
            <a:r>
              <a:rPr lang="fr-CA" sz="2400" b="0" i="0" u="none" strike="noStrike" baseline="0" dirty="0">
                <a:latin typeface="+mj-lt"/>
              </a:rPr>
              <a:t>. Des expériences simples (exploration, observation, manipulation, fabrication) faites par tous les élèves permettent le dialogue entre eux, l’élaboration de leur représentation du monde qui les entoure, l’acquisition de premières connaissances scientifiques et d’habiletés techniques. </a:t>
            </a:r>
          </a:p>
          <a:p>
            <a:endParaRPr lang="fr-FR" dirty="0"/>
          </a:p>
          <a:p>
            <a:pPr algn="r"/>
            <a:r>
              <a:rPr lang="fr-FR" sz="1200" dirty="0"/>
              <a:t>BO </a:t>
            </a:r>
            <a:r>
              <a:rPr lang="fr-CA" sz="1200" dirty="0"/>
              <a:t>n° 31 du 30 juillet 2020 </a:t>
            </a:r>
            <a:r>
              <a:rPr lang="fr-FR" sz="1200" dirty="0"/>
              <a:t>Programmes du cycle 2</a:t>
            </a:r>
          </a:p>
        </p:txBody>
      </p:sp>
    </p:spTree>
    <p:extLst>
      <p:ext uri="{BB962C8B-B14F-4D97-AF65-F5344CB8AC3E}">
        <p14:creationId xmlns:p14="http://schemas.microsoft.com/office/powerpoint/2010/main" val="276742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p:txBody>
          <a:bodyPr/>
          <a:lstStyle/>
          <a:p>
            <a:r>
              <a:rPr lang="fr-FR" dirty="0"/>
              <a:t>L’enseignement de la technologie et de la programmation au cycle 2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346356" y="2277585"/>
            <a:ext cx="9329124" cy="3323987"/>
          </a:xfrm>
          <a:prstGeom prst="rect">
            <a:avLst/>
          </a:prstGeom>
          <a:noFill/>
        </p:spPr>
        <p:txBody>
          <a:bodyPr wrap="square" rtlCol="0">
            <a:spAutoFit/>
          </a:bodyPr>
          <a:lstStyle/>
          <a:p>
            <a:r>
              <a:rPr lang="fr-CA" sz="3000" b="1" i="0" u="sng" strike="noStrike" baseline="0" dirty="0">
                <a:latin typeface="+mj-lt"/>
              </a:rPr>
              <a:t>Attendus de fin de cycle </a:t>
            </a:r>
            <a:endParaRPr lang="fr-CA" sz="3000" b="0" i="0" u="sng" strike="noStrike" baseline="0" dirty="0">
              <a:latin typeface="+mj-lt"/>
            </a:endParaRPr>
          </a:p>
          <a:p>
            <a:r>
              <a:rPr lang="fr-CA" sz="3000" b="1" i="0" u="none" strike="noStrike" baseline="0" dirty="0">
                <a:latin typeface="+mj-lt"/>
              </a:rPr>
              <a:t>- </a:t>
            </a:r>
            <a:r>
              <a:rPr lang="fr-CA" sz="3000" b="0" i="0" u="none" strike="noStrike" baseline="0" dirty="0">
                <a:latin typeface="+mj-lt"/>
              </a:rPr>
              <a:t>Comprendre la fonction et le fonctionnement d’objets fabriqués. </a:t>
            </a:r>
          </a:p>
          <a:p>
            <a:r>
              <a:rPr lang="fr-CA" sz="3000" b="1" i="0" u="none" strike="noStrike" baseline="0" dirty="0">
                <a:latin typeface="+mj-lt"/>
              </a:rPr>
              <a:t>- </a:t>
            </a:r>
            <a:r>
              <a:rPr lang="fr-CA" sz="3000" b="0" i="0" u="none" strike="noStrike" baseline="0" dirty="0">
                <a:latin typeface="+mj-lt"/>
              </a:rPr>
              <a:t>Réaliser quelques objets et circuits électriques simples, en respectant des règles élémentaires de sécurité. </a:t>
            </a:r>
          </a:p>
          <a:p>
            <a:r>
              <a:rPr lang="fr-CA" sz="3000" b="1" i="0" u="none" strike="noStrike" baseline="0" dirty="0">
                <a:latin typeface="+mj-lt"/>
              </a:rPr>
              <a:t>- </a:t>
            </a:r>
            <a:r>
              <a:rPr lang="fr-CA" sz="3000" b="0" i="0" u="none" strike="noStrike" baseline="0" dirty="0">
                <a:latin typeface="+mj-lt"/>
              </a:rPr>
              <a:t>Commencer à s’approprier un environnement numérique. </a:t>
            </a:r>
          </a:p>
          <a:p>
            <a:endParaRPr lang="fr-FR" dirty="0"/>
          </a:p>
          <a:p>
            <a:pPr algn="r"/>
            <a:r>
              <a:rPr lang="fr-FR" sz="1200" dirty="0"/>
              <a:t>BO </a:t>
            </a:r>
            <a:r>
              <a:rPr lang="fr-CA" sz="1200" dirty="0"/>
              <a:t>n° 31 du 30 juillet 2020 </a:t>
            </a:r>
            <a:r>
              <a:rPr lang="fr-FR" sz="1200" dirty="0"/>
              <a:t>Programmes du cycle 2</a:t>
            </a:r>
          </a:p>
        </p:txBody>
      </p:sp>
    </p:spTree>
    <p:extLst>
      <p:ext uri="{BB962C8B-B14F-4D97-AF65-F5344CB8AC3E}">
        <p14:creationId xmlns:p14="http://schemas.microsoft.com/office/powerpoint/2010/main" val="3935984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a:xfrm>
            <a:off x="1143001" y="197782"/>
            <a:ext cx="9905998" cy="1478570"/>
          </a:xfrm>
        </p:spPr>
        <p:txBody>
          <a:bodyPr/>
          <a:lstStyle/>
          <a:p>
            <a:r>
              <a:rPr lang="fr-FR" dirty="0"/>
              <a:t>L’enseignement de la technologie et de la programmation au cycle 2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570096" y="5685484"/>
            <a:ext cx="9329124" cy="553998"/>
          </a:xfrm>
          <a:prstGeom prst="rect">
            <a:avLst/>
          </a:prstGeom>
          <a:noFill/>
        </p:spPr>
        <p:txBody>
          <a:bodyPr wrap="square" rtlCol="0">
            <a:spAutoFit/>
          </a:bodyPr>
          <a:lstStyle/>
          <a:p>
            <a:endParaRPr lang="fr-FR" dirty="0"/>
          </a:p>
          <a:p>
            <a:pPr algn="r"/>
            <a:r>
              <a:rPr lang="fr-FR" sz="1200" dirty="0"/>
              <a:t>BO </a:t>
            </a:r>
            <a:r>
              <a:rPr lang="fr-CA" sz="1200" dirty="0"/>
              <a:t>n° 31 du 30 juillet 2020 </a:t>
            </a:r>
            <a:r>
              <a:rPr lang="fr-FR" sz="1200" dirty="0"/>
              <a:t>Programmes du cycle 2</a:t>
            </a:r>
          </a:p>
        </p:txBody>
      </p:sp>
      <p:pic>
        <p:nvPicPr>
          <p:cNvPr id="4" name="Image 3">
            <a:extLst>
              <a:ext uri="{FF2B5EF4-FFF2-40B4-BE49-F238E27FC236}">
                <a16:creationId xmlns:a16="http://schemas.microsoft.com/office/drawing/2014/main" id="{065E2E15-F28E-98AA-3586-73C6A8B78059}"/>
              </a:ext>
            </a:extLst>
          </p:cNvPr>
          <p:cNvPicPr>
            <a:picLocks noChangeAspect="1"/>
          </p:cNvPicPr>
          <p:nvPr/>
        </p:nvPicPr>
        <p:blipFill>
          <a:blip r:embed="rId3"/>
          <a:stretch>
            <a:fillRect/>
          </a:stretch>
        </p:blipFill>
        <p:spPr>
          <a:xfrm>
            <a:off x="1338263" y="1589517"/>
            <a:ext cx="8832334" cy="3987370"/>
          </a:xfrm>
          <a:prstGeom prst="rect">
            <a:avLst/>
          </a:prstGeom>
        </p:spPr>
      </p:pic>
    </p:spTree>
    <p:extLst>
      <p:ext uri="{BB962C8B-B14F-4D97-AF65-F5344CB8AC3E}">
        <p14:creationId xmlns:p14="http://schemas.microsoft.com/office/powerpoint/2010/main" val="155548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a:xfrm>
            <a:off x="1143001" y="197782"/>
            <a:ext cx="9905998" cy="1478570"/>
          </a:xfrm>
        </p:spPr>
        <p:txBody>
          <a:bodyPr/>
          <a:lstStyle/>
          <a:p>
            <a:r>
              <a:rPr lang="fr-FR" dirty="0"/>
              <a:t>L’enseignement de la technologie et de la programmation au cycle 2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609364" y="5904267"/>
            <a:ext cx="9329124" cy="553998"/>
          </a:xfrm>
          <a:prstGeom prst="rect">
            <a:avLst/>
          </a:prstGeom>
          <a:noFill/>
        </p:spPr>
        <p:txBody>
          <a:bodyPr wrap="square" rtlCol="0">
            <a:spAutoFit/>
          </a:bodyPr>
          <a:lstStyle/>
          <a:p>
            <a:endParaRPr lang="fr-FR" dirty="0"/>
          </a:p>
          <a:p>
            <a:pPr algn="r"/>
            <a:r>
              <a:rPr lang="fr-FR" sz="1200" dirty="0"/>
              <a:t>BO </a:t>
            </a:r>
            <a:r>
              <a:rPr lang="fr-CA" sz="1200" dirty="0"/>
              <a:t>n° 31 du 30 juillet 2020 </a:t>
            </a:r>
            <a:r>
              <a:rPr lang="fr-FR" sz="1200" dirty="0"/>
              <a:t>Programmes du cycle 2</a:t>
            </a:r>
          </a:p>
        </p:txBody>
      </p:sp>
      <p:pic>
        <p:nvPicPr>
          <p:cNvPr id="5" name="Image 4">
            <a:extLst>
              <a:ext uri="{FF2B5EF4-FFF2-40B4-BE49-F238E27FC236}">
                <a16:creationId xmlns:a16="http://schemas.microsoft.com/office/drawing/2014/main" id="{E5520357-ED32-9F84-0058-12AC5BB43B20}"/>
              </a:ext>
            </a:extLst>
          </p:cNvPr>
          <p:cNvPicPr>
            <a:picLocks noChangeAspect="1"/>
          </p:cNvPicPr>
          <p:nvPr/>
        </p:nvPicPr>
        <p:blipFill>
          <a:blip r:embed="rId3"/>
          <a:stretch>
            <a:fillRect/>
          </a:stretch>
        </p:blipFill>
        <p:spPr>
          <a:xfrm>
            <a:off x="1347490" y="1446242"/>
            <a:ext cx="8615544" cy="675386"/>
          </a:xfrm>
          <a:prstGeom prst="rect">
            <a:avLst/>
          </a:prstGeom>
        </p:spPr>
      </p:pic>
      <p:pic>
        <p:nvPicPr>
          <p:cNvPr id="8" name="Image 7">
            <a:extLst>
              <a:ext uri="{FF2B5EF4-FFF2-40B4-BE49-F238E27FC236}">
                <a16:creationId xmlns:a16="http://schemas.microsoft.com/office/drawing/2014/main" id="{6C6EA02A-21B0-586A-4172-ABD8BB0EA68F}"/>
              </a:ext>
            </a:extLst>
          </p:cNvPr>
          <p:cNvPicPr>
            <a:picLocks noChangeAspect="1"/>
          </p:cNvPicPr>
          <p:nvPr/>
        </p:nvPicPr>
        <p:blipFill>
          <a:blip r:embed="rId4"/>
          <a:stretch>
            <a:fillRect/>
          </a:stretch>
        </p:blipFill>
        <p:spPr>
          <a:xfrm>
            <a:off x="1347491" y="2121629"/>
            <a:ext cx="8615544" cy="3982696"/>
          </a:xfrm>
          <a:prstGeom prst="rect">
            <a:avLst/>
          </a:prstGeom>
        </p:spPr>
      </p:pic>
    </p:spTree>
    <p:extLst>
      <p:ext uri="{BB962C8B-B14F-4D97-AF65-F5344CB8AC3E}">
        <p14:creationId xmlns:p14="http://schemas.microsoft.com/office/powerpoint/2010/main" val="2832811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a:xfrm>
            <a:off x="1143001" y="197782"/>
            <a:ext cx="9905998" cy="1478570"/>
          </a:xfrm>
        </p:spPr>
        <p:txBody>
          <a:bodyPr/>
          <a:lstStyle/>
          <a:p>
            <a:r>
              <a:rPr lang="fr-FR" dirty="0"/>
              <a:t>L’enseignement de la technologie et de la programmation au cycle 2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719875" y="5348896"/>
            <a:ext cx="9329124" cy="553998"/>
          </a:xfrm>
          <a:prstGeom prst="rect">
            <a:avLst/>
          </a:prstGeom>
          <a:noFill/>
        </p:spPr>
        <p:txBody>
          <a:bodyPr wrap="square" rtlCol="0">
            <a:spAutoFit/>
          </a:bodyPr>
          <a:lstStyle/>
          <a:p>
            <a:endParaRPr lang="fr-FR" dirty="0"/>
          </a:p>
          <a:p>
            <a:pPr algn="r"/>
            <a:r>
              <a:rPr lang="fr-FR" sz="1200" dirty="0"/>
              <a:t>BO </a:t>
            </a:r>
            <a:r>
              <a:rPr lang="fr-CA" sz="1200" dirty="0"/>
              <a:t>n° 31 du 30 juillet 2020 </a:t>
            </a:r>
            <a:r>
              <a:rPr lang="fr-FR" sz="1200" dirty="0"/>
              <a:t>Programmes du cycle 2</a:t>
            </a:r>
          </a:p>
        </p:txBody>
      </p:sp>
      <p:pic>
        <p:nvPicPr>
          <p:cNvPr id="5" name="Image 4">
            <a:extLst>
              <a:ext uri="{FF2B5EF4-FFF2-40B4-BE49-F238E27FC236}">
                <a16:creationId xmlns:a16="http://schemas.microsoft.com/office/drawing/2014/main" id="{E5520357-ED32-9F84-0058-12AC5BB43B20}"/>
              </a:ext>
            </a:extLst>
          </p:cNvPr>
          <p:cNvPicPr>
            <a:picLocks noChangeAspect="1"/>
          </p:cNvPicPr>
          <p:nvPr/>
        </p:nvPicPr>
        <p:blipFill>
          <a:blip r:embed="rId3"/>
          <a:stretch>
            <a:fillRect/>
          </a:stretch>
        </p:blipFill>
        <p:spPr>
          <a:xfrm>
            <a:off x="1719875" y="1898659"/>
            <a:ext cx="8927004" cy="699802"/>
          </a:xfrm>
          <a:prstGeom prst="rect">
            <a:avLst/>
          </a:prstGeom>
        </p:spPr>
      </p:pic>
      <p:pic>
        <p:nvPicPr>
          <p:cNvPr id="4" name="Image 3">
            <a:extLst>
              <a:ext uri="{FF2B5EF4-FFF2-40B4-BE49-F238E27FC236}">
                <a16:creationId xmlns:a16="http://schemas.microsoft.com/office/drawing/2014/main" id="{0F10DF61-53D0-BF44-802B-B97279993005}"/>
              </a:ext>
            </a:extLst>
          </p:cNvPr>
          <p:cNvPicPr>
            <a:picLocks noChangeAspect="1"/>
          </p:cNvPicPr>
          <p:nvPr/>
        </p:nvPicPr>
        <p:blipFill>
          <a:blip r:embed="rId4"/>
          <a:stretch>
            <a:fillRect/>
          </a:stretch>
        </p:blipFill>
        <p:spPr>
          <a:xfrm>
            <a:off x="1719875" y="2598461"/>
            <a:ext cx="8927004" cy="2614745"/>
          </a:xfrm>
          <a:prstGeom prst="rect">
            <a:avLst/>
          </a:prstGeom>
        </p:spPr>
      </p:pic>
    </p:spTree>
    <p:extLst>
      <p:ext uri="{BB962C8B-B14F-4D97-AF65-F5344CB8AC3E}">
        <p14:creationId xmlns:p14="http://schemas.microsoft.com/office/powerpoint/2010/main" val="423044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5550D-F297-A5B9-123A-EC7EEBA0C924}"/>
              </a:ext>
            </a:extLst>
          </p:cNvPr>
          <p:cNvSpPr>
            <a:spLocks noGrp="1"/>
          </p:cNvSpPr>
          <p:nvPr>
            <p:ph type="title"/>
          </p:nvPr>
        </p:nvSpPr>
        <p:spPr>
          <a:xfrm>
            <a:off x="1141412" y="287539"/>
            <a:ext cx="9905998" cy="604422"/>
          </a:xfrm>
        </p:spPr>
        <p:txBody>
          <a:bodyPr/>
          <a:lstStyle/>
          <a:p>
            <a:r>
              <a:rPr lang="fr-FR" dirty="0"/>
              <a:t>Plan de l’intervention</a:t>
            </a:r>
          </a:p>
        </p:txBody>
      </p:sp>
      <p:sp>
        <p:nvSpPr>
          <p:cNvPr id="3" name="Espace réservé du contenu 2">
            <a:extLst>
              <a:ext uri="{FF2B5EF4-FFF2-40B4-BE49-F238E27FC236}">
                <a16:creationId xmlns:a16="http://schemas.microsoft.com/office/drawing/2014/main" id="{2DE7A2A7-D93B-79EF-1336-89C712B17CB4}"/>
              </a:ext>
            </a:extLst>
          </p:cNvPr>
          <p:cNvSpPr>
            <a:spLocks noGrp="1"/>
          </p:cNvSpPr>
          <p:nvPr>
            <p:ph idx="1"/>
          </p:nvPr>
        </p:nvSpPr>
        <p:spPr>
          <a:xfrm>
            <a:off x="1141412" y="1110694"/>
            <a:ext cx="9905999" cy="3541714"/>
          </a:xfrm>
        </p:spPr>
        <p:txBody>
          <a:bodyPr>
            <a:noAutofit/>
          </a:bodyPr>
          <a:lstStyle/>
          <a:p>
            <a:pPr marL="0" indent="0">
              <a:buNone/>
            </a:pPr>
            <a:r>
              <a:rPr lang="fr-FR" sz="3600" dirty="0"/>
              <a:t>1. Présentation des intervenantes</a:t>
            </a:r>
          </a:p>
          <a:p>
            <a:pPr marL="0" indent="0">
              <a:buNone/>
            </a:pPr>
            <a:r>
              <a:rPr lang="fr-FR" sz="3600" dirty="0"/>
              <a:t>2. Les objectifs de la formation</a:t>
            </a:r>
          </a:p>
          <a:p>
            <a:pPr marL="0" indent="0">
              <a:buNone/>
            </a:pPr>
            <a:r>
              <a:rPr lang="fr-FR" sz="3600" dirty="0"/>
              <a:t>3. Définitions : Qu’est ce que la technologie ? Qu’est-ce que la démarche technologique ?</a:t>
            </a:r>
          </a:p>
          <a:p>
            <a:pPr marL="0" indent="0">
              <a:buNone/>
            </a:pPr>
            <a:r>
              <a:rPr lang="fr-FR" sz="3600" dirty="0"/>
              <a:t>4. La démarche technologique à l’école</a:t>
            </a:r>
          </a:p>
          <a:p>
            <a:pPr marL="0" indent="0">
              <a:buNone/>
            </a:pPr>
            <a:r>
              <a:rPr lang="fr-FR" sz="3600" dirty="0"/>
              <a:t>5. L’enseignement de la technologie dans les programmes de cycle 1, 2 et 3</a:t>
            </a:r>
          </a:p>
        </p:txBody>
      </p:sp>
    </p:spTree>
    <p:extLst>
      <p:ext uri="{BB962C8B-B14F-4D97-AF65-F5344CB8AC3E}">
        <p14:creationId xmlns:p14="http://schemas.microsoft.com/office/powerpoint/2010/main" val="1894945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a:xfrm>
            <a:off x="1329527" y="40707"/>
            <a:ext cx="9905998" cy="1478570"/>
          </a:xfrm>
        </p:spPr>
        <p:txBody>
          <a:bodyPr/>
          <a:lstStyle/>
          <a:p>
            <a:r>
              <a:rPr lang="fr-FR" dirty="0"/>
              <a:t>L’enseignement de la technologie et de la programmation au cycle 3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329527" y="1357803"/>
            <a:ext cx="9329124" cy="5509200"/>
          </a:xfrm>
          <a:prstGeom prst="rect">
            <a:avLst/>
          </a:prstGeom>
          <a:noFill/>
        </p:spPr>
        <p:txBody>
          <a:bodyPr wrap="square" rtlCol="0">
            <a:spAutoFit/>
          </a:bodyPr>
          <a:lstStyle/>
          <a:p>
            <a:r>
              <a:rPr lang="fr-CA" sz="1600" b="0" i="0" u="none" strike="noStrike" baseline="0" dirty="0">
                <a:latin typeface="+mj-lt"/>
              </a:rPr>
              <a:t>La construction de savoirs et de compétences scientifiques et technologiques s’appuie sur des démarches variées qui mettent en œuvre notamment l’observation, la manipulation, l’expérimentation, la modélisation, l’argumentation, la documentation, l’enquête indispensables à la pratique des sciences et de la technologie. L’enseignement des sciences et de la technologie contribue à donner aux élèves une représentation cohérente et raisonnée du monde qui les entoure, de son fonctionnement et de son histoire. À ce titre, l’étude du réel et la confrontation des idées et des hypothèses aux observations et aux résultats d’expériences jouent un rôle fondamental. En effet, lorsqu’un discours contredit les faits issus d’expériences et d’observations, les démarches scientifiques donnent la primauté aux faits, en assurant leur fiabilité par le test de leur reproductibilité et de leur robustesse.</a:t>
            </a:r>
          </a:p>
          <a:p>
            <a:r>
              <a:rPr lang="fr-CA" sz="1600" dirty="0">
                <a:latin typeface="+mj-lt"/>
              </a:rPr>
              <a:t>…</a:t>
            </a:r>
          </a:p>
          <a:p>
            <a:r>
              <a:rPr lang="fr-CA" sz="1600" b="0" i="0" u="none" strike="noStrike" baseline="0" dirty="0">
                <a:latin typeface="+mj-lt"/>
              </a:rPr>
              <a:t>Afin de répondre à ces objectifs, le professeur propose aux élèves des tâches variées : des observations, la conception et la réalisation d’expériences, le test de solutions technologiques, l’étude de documents, l’interview de scientifiques ou de professionnels, des élevages ou des cultures, etc. En réalisant des activités expérimentales, les élèves découvrent les notions de variabilité et de reproductibilité des mesures. Les élèves sont initiés aux contraintes d’une communication efficace avec leurs pairs, contraintes partagées par les scientifiques, par exemple grâce au recueil de données, à la rédaction de comptes-rendus, etc. Le professeur veille à encourager le questionnement des élèves et à susciter leur curiosité, au </a:t>
            </a:r>
            <a:r>
              <a:rPr lang="fr-CA" sz="1600" b="0" i="0" u="none" strike="noStrike" baseline="0" dirty="0" err="1">
                <a:latin typeface="+mj-lt"/>
              </a:rPr>
              <a:t>coeur</a:t>
            </a:r>
            <a:r>
              <a:rPr lang="fr-CA" sz="1600" b="0" i="0" u="none" strike="noStrike" baseline="0" dirty="0">
                <a:latin typeface="+mj-lt"/>
              </a:rPr>
              <a:t> de l’activité scientifique et technologique. Les situations choisies visent l’implication des élèves. La mise en activité authentique des élèves conditionne leur engagement et l’acquisition de connaissances. L’explicitation par le professeur des démarches mises en </a:t>
            </a:r>
            <a:r>
              <a:rPr lang="fr-CA" sz="1600" b="0" i="0" u="none" strike="noStrike" baseline="0" dirty="0" err="1">
                <a:latin typeface="+mj-lt"/>
              </a:rPr>
              <a:t>oeuvre</a:t>
            </a:r>
            <a:r>
              <a:rPr lang="fr-CA" sz="1600" b="0" i="0" u="none" strike="noStrike" baseline="0" dirty="0">
                <a:latin typeface="+mj-lt"/>
              </a:rPr>
              <a:t> et des savoirs à mémoriser leur donne du sens et participe à la construction pérenne des apprentissages.</a:t>
            </a:r>
          </a:p>
          <a:p>
            <a:endParaRPr lang="fr-FR" sz="2000" dirty="0">
              <a:latin typeface="+mj-lt"/>
            </a:endParaRPr>
          </a:p>
          <a:p>
            <a:pPr algn="r"/>
            <a:r>
              <a:rPr lang="fr-FR" sz="1200" dirty="0"/>
              <a:t>BO </a:t>
            </a:r>
            <a:r>
              <a:rPr lang="fr-CA" sz="1200" dirty="0"/>
              <a:t>n° 25 du 22 juin 2023 </a:t>
            </a:r>
            <a:r>
              <a:rPr lang="fr-FR" sz="1200" dirty="0"/>
              <a:t>Programmes du cycle 3</a:t>
            </a:r>
          </a:p>
        </p:txBody>
      </p:sp>
    </p:spTree>
    <p:extLst>
      <p:ext uri="{BB962C8B-B14F-4D97-AF65-F5344CB8AC3E}">
        <p14:creationId xmlns:p14="http://schemas.microsoft.com/office/powerpoint/2010/main" val="4199023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a:xfrm>
            <a:off x="1329527" y="40707"/>
            <a:ext cx="9905998" cy="1478570"/>
          </a:xfrm>
        </p:spPr>
        <p:txBody>
          <a:bodyPr/>
          <a:lstStyle/>
          <a:p>
            <a:r>
              <a:rPr lang="fr-FR" dirty="0"/>
              <a:t>L’enseignement de la technologie et de la programmation au cycle 3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329527" y="1357803"/>
            <a:ext cx="9329124" cy="5078313"/>
          </a:xfrm>
          <a:prstGeom prst="rect">
            <a:avLst/>
          </a:prstGeom>
          <a:noFill/>
        </p:spPr>
        <p:txBody>
          <a:bodyPr wrap="square" rtlCol="0">
            <a:spAutoFit/>
          </a:bodyPr>
          <a:lstStyle/>
          <a:p>
            <a:r>
              <a:rPr lang="fr-CA" sz="2400" b="0" i="0" u="none" strike="noStrike" baseline="0" dirty="0">
                <a:latin typeface="+mj-lt"/>
              </a:rPr>
              <a:t>La pratique de la démarche technologique est un autre volet important de la formation des élèves. Les objets et les systèmes techniques répondent à des besoins auxquels la nature ne fournit pas de solution immédiate ou aisément accessible. </a:t>
            </a:r>
            <a:r>
              <a:rPr lang="fr-CA" sz="2400" b="0" i="0" u="sng" strike="noStrike" baseline="0" dirty="0">
                <a:latin typeface="+mj-lt"/>
              </a:rPr>
              <a:t>Leur étude doit par conséquent être mise en relation avec les besoins humains </a:t>
            </a:r>
            <a:r>
              <a:rPr lang="fr-CA" sz="2400" b="1" i="0" strike="noStrike" baseline="0" dirty="0">
                <a:latin typeface="+mj-lt"/>
              </a:rPr>
              <a:t>et</a:t>
            </a:r>
            <a:r>
              <a:rPr lang="fr-CA" sz="2400" b="1" i="0" u="sng" strike="noStrike" baseline="0" dirty="0">
                <a:latin typeface="+mj-lt"/>
              </a:rPr>
              <a:t> </a:t>
            </a:r>
            <a:r>
              <a:rPr lang="fr-CA" sz="2400" b="0" i="0" u="sng" strike="noStrike" baseline="0" dirty="0">
                <a:latin typeface="+mj-lt"/>
              </a:rPr>
              <a:t>tenir compte des enjeux de la transition écologique et du développement durable</a:t>
            </a:r>
            <a:r>
              <a:rPr lang="fr-CA" sz="2400" b="0" i="0" u="none" strike="noStrike" baseline="0" dirty="0">
                <a:latin typeface="+mj-lt"/>
              </a:rPr>
              <a:t>. La production d’une solution technique par les élèves eux-mêmes, par exemple par la réalisation d’une maquette, est vivement encouragée. </a:t>
            </a:r>
            <a:r>
              <a:rPr lang="fr-CA" sz="2400" b="0" i="0" u="sng" strike="noStrike" baseline="0" dirty="0">
                <a:latin typeface="+mj-lt"/>
              </a:rPr>
              <a:t>Il s’agit d’identifier plusieurs solutions à un problème technique et d’amener les élèves à faire un choix raisonné et argumenté de la solution la plus adaptée aux besoins</a:t>
            </a:r>
            <a:r>
              <a:rPr lang="fr-CA" sz="2400" b="0" i="0" u="none" strike="noStrike" baseline="0" dirty="0">
                <a:latin typeface="+mj-lt"/>
              </a:rPr>
              <a:t>. La réalisation d’un projet est recommandée, car elle permet d’engager les élèves dans la démarche technologique, mais aussi de faire un lien entre les différentes thématiques du programme.</a:t>
            </a:r>
            <a:endParaRPr lang="fr-FR" sz="2400" dirty="0">
              <a:latin typeface="+mj-lt"/>
            </a:endParaRPr>
          </a:p>
          <a:p>
            <a:pPr algn="r"/>
            <a:r>
              <a:rPr lang="fr-FR" sz="1200" dirty="0"/>
              <a:t>BO </a:t>
            </a:r>
            <a:r>
              <a:rPr lang="fr-CA" sz="1200" dirty="0"/>
              <a:t>n° 25 du 22 juin 2023 </a:t>
            </a:r>
            <a:r>
              <a:rPr lang="fr-FR" sz="1200" dirty="0"/>
              <a:t>Programmes du cycle 3</a:t>
            </a:r>
          </a:p>
        </p:txBody>
      </p:sp>
    </p:spTree>
    <p:extLst>
      <p:ext uri="{BB962C8B-B14F-4D97-AF65-F5344CB8AC3E}">
        <p14:creationId xmlns:p14="http://schemas.microsoft.com/office/powerpoint/2010/main" val="717938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a:xfrm>
            <a:off x="1329527" y="40707"/>
            <a:ext cx="9905998" cy="1478570"/>
          </a:xfrm>
        </p:spPr>
        <p:txBody>
          <a:bodyPr/>
          <a:lstStyle/>
          <a:p>
            <a:r>
              <a:rPr lang="fr-FR" dirty="0"/>
              <a:t>L’enseignement de la technologie et de la programmation au cycle 3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329527" y="1357803"/>
            <a:ext cx="9329124" cy="3600986"/>
          </a:xfrm>
          <a:prstGeom prst="rect">
            <a:avLst/>
          </a:prstGeom>
          <a:noFill/>
        </p:spPr>
        <p:txBody>
          <a:bodyPr wrap="square" rtlCol="0">
            <a:spAutoFit/>
          </a:bodyPr>
          <a:lstStyle/>
          <a:p>
            <a:r>
              <a:rPr lang="fr-CA" sz="2400" b="0" i="0" u="none" strike="noStrike" baseline="0" dirty="0">
                <a:latin typeface="+mj-lt"/>
              </a:rPr>
              <a:t>L’enseignement des sciences et de la technologie offre la possibilité, dans des contextes concrets, de donner du sens aux notions mathématiques. Il offre également un cadre propice à l’installation des premiers éléments d’une culture numérique, devenue indispensable dans la société actuelle, et qui se construit tout au long du parcours de l’élève.</a:t>
            </a:r>
          </a:p>
          <a:p>
            <a:r>
              <a:rPr lang="fr-CA" sz="2400" dirty="0">
                <a:latin typeface="+mj-lt"/>
              </a:rPr>
              <a:t>…</a:t>
            </a:r>
          </a:p>
          <a:p>
            <a:r>
              <a:rPr lang="fr-CA" sz="2400" dirty="0">
                <a:latin typeface="+mj-lt"/>
              </a:rPr>
              <a:t>L</a:t>
            </a:r>
            <a:r>
              <a:rPr lang="fr-CA" sz="2400" b="0" i="0" u="none" strike="noStrike" baseline="0" dirty="0">
                <a:latin typeface="+mj-lt"/>
              </a:rPr>
              <a:t>a culture technologique se nourrit de la mise en relation des concepts scientifiques et de leurs applications technologiques présentes dans le quotidien des élèves. </a:t>
            </a:r>
          </a:p>
          <a:p>
            <a:pPr algn="r"/>
            <a:r>
              <a:rPr lang="fr-FR" sz="1200" dirty="0"/>
              <a:t>BO </a:t>
            </a:r>
            <a:r>
              <a:rPr lang="fr-CA" sz="1200" dirty="0"/>
              <a:t>n° 25 du 22 juin 2023 </a:t>
            </a:r>
            <a:r>
              <a:rPr lang="fr-FR" sz="1200" dirty="0"/>
              <a:t>Programmes du cycle 3</a:t>
            </a:r>
          </a:p>
        </p:txBody>
      </p:sp>
    </p:spTree>
    <p:extLst>
      <p:ext uri="{BB962C8B-B14F-4D97-AF65-F5344CB8AC3E}">
        <p14:creationId xmlns:p14="http://schemas.microsoft.com/office/powerpoint/2010/main" val="55186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p:txBody>
          <a:bodyPr/>
          <a:lstStyle/>
          <a:p>
            <a:r>
              <a:rPr lang="fr-FR" dirty="0"/>
              <a:t>L’enseignement de la technologie et de la programmation au cycle 3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346356" y="2277585"/>
            <a:ext cx="9329124" cy="4154984"/>
          </a:xfrm>
          <a:prstGeom prst="rect">
            <a:avLst/>
          </a:prstGeom>
          <a:noFill/>
        </p:spPr>
        <p:txBody>
          <a:bodyPr wrap="square" rtlCol="0">
            <a:spAutoFit/>
          </a:bodyPr>
          <a:lstStyle/>
          <a:p>
            <a:pPr algn="ctr"/>
            <a:r>
              <a:rPr lang="fr-CA" sz="2400" b="1" i="0" u="sng" strike="noStrike" baseline="0" dirty="0">
                <a:latin typeface="+mj-lt"/>
              </a:rPr>
              <a:t>Les objets techniques au cœur de la société</a:t>
            </a:r>
          </a:p>
          <a:p>
            <a:r>
              <a:rPr lang="fr-CA" sz="2400" b="1" i="0" u="sng" strike="noStrike" baseline="0" dirty="0">
                <a:latin typeface="+mj-lt"/>
              </a:rPr>
              <a:t>Attendus de fin de cycle 3 </a:t>
            </a:r>
            <a:endParaRPr lang="fr-CA" sz="2400" b="0" i="0" u="sng" strike="noStrike" baseline="0" dirty="0">
              <a:latin typeface="+mj-lt"/>
            </a:endParaRPr>
          </a:p>
          <a:p>
            <a:r>
              <a:rPr lang="fr-CA" sz="2400" b="1" dirty="0">
                <a:latin typeface="+mj-lt"/>
              </a:rPr>
              <a:t>- </a:t>
            </a:r>
            <a:r>
              <a:rPr lang="fr-CA" sz="2400" b="1" i="0" u="none" strike="noStrike" baseline="0" dirty="0">
                <a:latin typeface="+mj-lt"/>
              </a:rPr>
              <a:t>Identifier un besoin exprimé par la société et lui associer des objets techniques permettant d’y répondre. </a:t>
            </a:r>
            <a:endParaRPr lang="fr-CA" sz="2400" b="0" i="0" u="none" strike="noStrike" baseline="0" dirty="0">
              <a:latin typeface="+mj-lt"/>
            </a:endParaRPr>
          </a:p>
          <a:p>
            <a:r>
              <a:rPr lang="fr-CA" sz="2400" b="1" i="0" u="none" strike="noStrike" baseline="0" dirty="0">
                <a:latin typeface="+mj-lt"/>
              </a:rPr>
              <a:t>- Distinguer un objet technique d’un objet naturel. </a:t>
            </a:r>
            <a:endParaRPr lang="fr-CA" sz="2400" b="0" i="0" u="none" strike="noStrike" baseline="0" dirty="0">
              <a:latin typeface="+mj-lt"/>
            </a:endParaRPr>
          </a:p>
          <a:p>
            <a:r>
              <a:rPr lang="fr-CA" sz="2400" b="1" i="0" u="none" strike="noStrike" baseline="0" dirty="0">
                <a:latin typeface="+mj-lt"/>
              </a:rPr>
              <a:t>- Repérer les évolutions des objets techniques en fonction de leur contexte d’utilisation. </a:t>
            </a:r>
            <a:endParaRPr lang="fr-CA" sz="2400" b="0" i="0" u="none" strike="noStrike" baseline="0" dirty="0">
              <a:latin typeface="+mj-lt"/>
            </a:endParaRPr>
          </a:p>
          <a:p>
            <a:r>
              <a:rPr lang="fr-CA" sz="2400" b="1" i="0" u="none" strike="noStrike" baseline="0" dirty="0">
                <a:latin typeface="+mj-lt"/>
              </a:rPr>
              <a:t>- Citer quelques exemples d’objets techniques conçus pour répondre à un besoin spécifique et ayant été détournés de leur usage initial. </a:t>
            </a:r>
            <a:endParaRPr lang="fr-CA" sz="2400" b="0" i="0" u="none" strike="noStrike" baseline="0" dirty="0">
              <a:latin typeface="+mj-lt"/>
            </a:endParaRPr>
          </a:p>
          <a:p>
            <a:r>
              <a:rPr lang="fr-FR" sz="1800" b="0" i="0" u="none" strike="noStrike" baseline="0" dirty="0">
                <a:solidFill>
                  <a:srgbClr val="000000"/>
                </a:solidFill>
                <a:latin typeface="Marianne"/>
              </a:rPr>
              <a:t>	</a:t>
            </a:r>
          </a:p>
          <a:p>
            <a:endParaRPr lang="fr-FR" dirty="0"/>
          </a:p>
          <a:p>
            <a:pPr algn="r"/>
            <a:r>
              <a:rPr lang="fr-FR" sz="1200" dirty="0"/>
              <a:t>BO </a:t>
            </a:r>
            <a:r>
              <a:rPr lang="fr-CA" sz="1200" dirty="0"/>
              <a:t>n° 25 du 22 juin 2023 </a:t>
            </a:r>
            <a:r>
              <a:rPr lang="fr-FR" sz="1200" dirty="0"/>
              <a:t>Programmes du cycle 3</a:t>
            </a:r>
          </a:p>
        </p:txBody>
      </p:sp>
    </p:spTree>
    <p:extLst>
      <p:ext uri="{BB962C8B-B14F-4D97-AF65-F5344CB8AC3E}">
        <p14:creationId xmlns:p14="http://schemas.microsoft.com/office/powerpoint/2010/main" val="156360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a:xfrm>
            <a:off x="1143001" y="197782"/>
            <a:ext cx="9905998" cy="1478570"/>
          </a:xfrm>
        </p:spPr>
        <p:txBody>
          <a:bodyPr/>
          <a:lstStyle/>
          <a:p>
            <a:r>
              <a:rPr lang="fr-FR" dirty="0"/>
              <a:t>L’enseignement de la technologie et de la programmation au cycle 3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267166" y="1377145"/>
            <a:ext cx="9329124" cy="5447645"/>
          </a:xfrm>
          <a:prstGeom prst="rect">
            <a:avLst/>
          </a:prstGeom>
          <a:noFill/>
        </p:spPr>
        <p:txBody>
          <a:bodyPr wrap="square" rtlCol="0">
            <a:spAutoFit/>
          </a:bodyPr>
          <a:lstStyle/>
          <a:p>
            <a:r>
              <a:rPr lang="fr-CA" sz="1800" b="1" i="0" u="sng" strike="noStrike" baseline="0" dirty="0">
                <a:latin typeface="+mj-lt"/>
              </a:rPr>
              <a:t>Les objets techniques au cœur de la société</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algn="r"/>
            <a:r>
              <a:rPr lang="fr-FR" sz="1200" dirty="0"/>
              <a:t>                                                                                                                                                                              BO </a:t>
            </a:r>
            <a:r>
              <a:rPr lang="fr-CA" sz="1200" dirty="0"/>
              <a:t>n° 25 du 22 juin 2023 </a:t>
            </a:r>
            <a:r>
              <a:rPr lang="fr-FR" sz="1200" dirty="0"/>
              <a:t>Programmes du cycle 3</a:t>
            </a:r>
          </a:p>
        </p:txBody>
      </p:sp>
      <p:pic>
        <p:nvPicPr>
          <p:cNvPr id="5" name="Image 4">
            <a:extLst>
              <a:ext uri="{FF2B5EF4-FFF2-40B4-BE49-F238E27FC236}">
                <a16:creationId xmlns:a16="http://schemas.microsoft.com/office/drawing/2014/main" id="{7975C654-B794-6898-4F34-EED2B68B6A51}"/>
              </a:ext>
            </a:extLst>
          </p:cNvPr>
          <p:cNvPicPr>
            <a:picLocks noChangeAspect="1"/>
          </p:cNvPicPr>
          <p:nvPr/>
        </p:nvPicPr>
        <p:blipFill>
          <a:blip r:embed="rId3"/>
          <a:stretch>
            <a:fillRect/>
          </a:stretch>
        </p:blipFill>
        <p:spPr>
          <a:xfrm>
            <a:off x="2174366" y="1747081"/>
            <a:ext cx="6338232" cy="1823223"/>
          </a:xfrm>
          <a:prstGeom prst="rect">
            <a:avLst/>
          </a:prstGeom>
        </p:spPr>
      </p:pic>
      <p:pic>
        <p:nvPicPr>
          <p:cNvPr id="8" name="Image 7">
            <a:extLst>
              <a:ext uri="{FF2B5EF4-FFF2-40B4-BE49-F238E27FC236}">
                <a16:creationId xmlns:a16="http://schemas.microsoft.com/office/drawing/2014/main" id="{72DBFB8E-A78F-058D-67BC-6F2B050FDC03}"/>
              </a:ext>
            </a:extLst>
          </p:cNvPr>
          <p:cNvPicPr>
            <a:picLocks noChangeAspect="1"/>
          </p:cNvPicPr>
          <p:nvPr/>
        </p:nvPicPr>
        <p:blipFill>
          <a:blip r:embed="rId4"/>
          <a:stretch>
            <a:fillRect/>
          </a:stretch>
        </p:blipFill>
        <p:spPr>
          <a:xfrm>
            <a:off x="2174365" y="3536302"/>
            <a:ext cx="6338231" cy="3276434"/>
          </a:xfrm>
          <a:prstGeom prst="rect">
            <a:avLst/>
          </a:prstGeom>
        </p:spPr>
      </p:pic>
    </p:spTree>
    <p:extLst>
      <p:ext uri="{BB962C8B-B14F-4D97-AF65-F5344CB8AC3E}">
        <p14:creationId xmlns:p14="http://schemas.microsoft.com/office/powerpoint/2010/main" val="45971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p:txBody>
          <a:bodyPr/>
          <a:lstStyle/>
          <a:p>
            <a:r>
              <a:rPr lang="fr-FR" dirty="0"/>
              <a:t>L’enseignement de la technologie et de la programmation au cycle 3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346356" y="2277585"/>
            <a:ext cx="9329124" cy="3046988"/>
          </a:xfrm>
          <a:prstGeom prst="rect">
            <a:avLst/>
          </a:prstGeom>
          <a:noFill/>
        </p:spPr>
        <p:txBody>
          <a:bodyPr wrap="square" rtlCol="0">
            <a:spAutoFit/>
          </a:bodyPr>
          <a:lstStyle/>
          <a:p>
            <a:pPr algn="ctr"/>
            <a:r>
              <a:rPr lang="fr-CA" sz="2400" b="1" i="0" u="sng" strike="noStrike" baseline="0" dirty="0">
                <a:latin typeface="+mj-lt"/>
              </a:rPr>
              <a:t>Description du fonctionnement et de la constitution d’objets techniques</a:t>
            </a:r>
          </a:p>
          <a:p>
            <a:pPr algn="ctr"/>
            <a:endParaRPr lang="fr-CA" sz="2400" b="1" i="0" u="sng" strike="noStrike" baseline="0" dirty="0">
              <a:latin typeface="+mj-lt"/>
            </a:endParaRPr>
          </a:p>
          <a:p>
            <a:r>
              <a:rPr lang="fr-CA" sz="2400" b="1" i="0" u="sng" strike="noStrike" baseline="0" dirty="0">
                <a:latin typeface="+mj-lt"/>
              </a:rPr>
              <a:t>Attendus de fin de cycle 3 </a:t>
            </a:r>
            <a:r>
              <a:rPr lang="fr-CA" sz="2400" u="sng" dirty="0">
                <a:latin typeface="+mj-lt"/>
              </a:rPr>
              <a:t>:</a:t>
            </a:r>
            <a:endParaRPr lang="fr-FR" sz="1800" b="0" i="0" u="none" strike="noStrike" baseline="0" dirty="0">
              <a:latin typeface="Marianne"/>
            </a:endParaRPr>
          </a:p>
          <a:p>
            <a:r>
              <a:rPr lang="fr-CA" sz="2400" b="0" i="0" u="none" strike="noStrike" baseline="0" dirty="0">
                <a:latin typeface="+mj-lt"/>
              </a:rPr>
              <a:t>- Distinguer besoins, fonctions techniques et solutions technologiques. </a:t>
            </a:r>
          </a:p>
          <a:p>
            <a:r>
              <a:rPr lang="fr-CA" sz="2400" b="0" i="0" u="none" strike="noStrike" baseline="0" dirty="0">
                <a:latin typeface="+mj-lt"/>
              </a:rPr>
              <a:t>- Décrire un objet technique par un schéma (représentation du fonctionnement de l’objet) et un croquis (ce que l’on observe). </a:t>
            </a:r>
          </a:p>
          <a:p>
            <a:r>
              <a:rPr lang="fr-FR" sz="1800" b="0" i="0" u="none" strike="noStrike" baseline="0" dirty="0">
                <a:solidFill>
                  <a:srgbClr val="000000"/>
                </a:solidFill>
                <a:latin typeface="Marianne"/>
              </a:rPr>
              <a:t>	</a:t>
            </a:r>
          </a:p>
          <a:p>
            <a:endParaRPr lang="fr-FR" dirty="0"/>
          </a:p>
          <a:p>
            <a:pPr algn="r"/>
            <a:r>
              <a:rPr lang="fr-FR" sz="1200" dirty="0"/>
              <a:t>BO </a:t>
            </a:r>
            <a:r>
              <a:rPr lang="fr-CA" sz="1200" dirty="0"/>
              <a:t>n° 25 du 22 juin 2023 </a:t>
            </a:r>
            <a:r>
              <a:rPr lang="fr-FR" sz="1200" dirty="0"/>
              <a:t>Programmes du cycle 3</a:t>
            </a:r>
          </a:p>
        </p:txBody>
      </p:sp>
    </p:spTree>
    <p:extLst>
      <p:ext uri="{BB962C8B-B14F-4D97-AF65-F5344CB8AC3E}">
        <p14:creationId xmlns:p14="http://schemas.microsoft.com/office/powerpoint/2010/main" val="175029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a:xfrm>
            <a:off x="1143001" y="197782"/>
            <a:ext cx="9905998" cy="1478570"/>
          </a:xfrm>
        </p:spPr>
        <p:txBody>
          <a:bodyPr/>
          <a:lstStyle/>
          <a:p>
            <a:r>
              <a:rPr lang="fr-FR" dirty="0"/>
              <a:t>L’enseignement de la technologie et de la programmation au cycle 3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267165" y="1377145"/>
            <a:ext cx="10289055" cy="5262979"/>
          </a:xfrm>
          <a:prstGeom prst="rect">
            <a:avLst/>
          </a:prstGeom>
          <a:noFill/>
        </p:spPr>
        <p:txBody>
          <a:bodyPr wrap="square" rtlCol="0">
            <a:spAutoFit/>
          </a:bodyPr>
          <a:lstStyle/>
          <a:p>
            <a:r>
              <a:rPr lang="fr-CA" sz="1800" b="1" i="0" u="sng" strike="noStrike" baseline="0" dirty="0">
                <a:latin typeface="+mj-lt"/>
              </a:rPr>
              <a:t>Description du fonctionnement et de la constitution d’objets techniques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algn="r"/>
            <a:r>
              <a:rPr lang="fr-FR" sz="1200" dirty="0"/>
              <a:t>BO </a:t>
            </a:r>
            <a:r>
              <a:rPr lang="fr-CA" sz="1200" dirty="0"/>
              <a:t>n° 25 du 22 juin 2023 </a:t>
            </a:r>
            <a:r>
              <a:rPr lang="fr-FR" sz="1200" dirty="0"/>
              <a:t>Programmes du cycle 3</a:t>
            </a:r>
          </a:p>
        </p:txBody>
      </p:sp>
      <p:pic>
        <p:nvPicPr>
          <p:cNvPr id="4" name="Image 3">
            <a:extLst>
              <a:ext uri="{FF2B5EF4-FFF2-40B4-BE49-F238E27FC236}">
                <a16:creationId xmlns:a16="http://schemas.microsoft.com/office/drawing/2014/main" id="{B8238CD7-ACED-1628-8C9E-7577D502622E}"/>
              </a:ext>
            </a:extLst>
          </p:cNvPr>
          <p:cNvPicPr>
            <a:picLocks noChangeAspect="1"/>
          </p:cNvPicPr>
          <p:nvPr/>
        </p:nvPicPr>
        <p:blipFill>
          <a:blip r:embed="rId3"/>
          <a:stretch>
            <a:fillRect/>
          </a:stretch>
        </p:blipFill>
        <p:spPr>
          <a:xfrm>
            <a:off x="1267164" y="1880886"/>
            <a:ext cx="5191155" cy="1802840"/>
          </a:xfrm>
          <a:prstGeom prst="rect">
            <a:avLst/>
          </a:prstGeom>
        </p:spPr>
      </p:pic>
      <p:pic>
        <p:nvPicPr>
          <p:cNvPr id="9" name="Image 8">
            <a:extLst>
              <a:ext uri="{FF2B5EF4-FFF2-40B4-BE49-F238E27FC236}">
                <a16:creationId xmlns:a16="http://schemas.microsoft.com/office/drawing/2014/main" id="{74FBC087-4AB8-9389-2728-65B4CB588129}"/>
              </a:ext>
            </a:extLst>
          </p:cNvPr>
          <p:cNvPicPr>
            <a:picLocks noChangeAspect="1"/>
          </p:cNvPicPr>
          <p:nvPr/>
        </p:nvPicPr>
        <p:blipFill>
          <a:blip r:embed="rId4"/>
          <a:stretch>
            <a:fillRect/>
          </a:stretch>
        </p:blipFill>
        <p:spPr>
          <a:xfrm>
            <a:off x="6548846" y="1880886"/>
            <a:ext cx="4500153" cy="4348861"/>
          </a:xfrm>
          <a:prstGeom prst="rect">
            <a:avLst/>
          </a:prstGeom>
        </p:spPr>
      </p:pic>
    </p:spTree>
    <p:extLst>
      <p:ext uri="{BB962C8B-B14F-4D97-AF65-F5344CB8AC3E}">
        <p14:creationId xmlns:p14="http://schemas.microsoft.com/office/powerpoint/2010/main" val="4127660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p:txBody>
          <a:bodyPr/>
          <a:lstStyle/>
          <a:p>
            <a:r>
              <a:rPr lang="fr-FR" dirty="0"/>
              <a:t>L’enseignement de la technologie et de la programmation au cycle 3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346356" y="2277585"/>
            <a:ext cx="9329124" cy="3785652"/>
          </a:xfrm>
          <a:prstGeom prst="rect">
            <a:avLst/>
          </a:prstGeom>
          <a:noFill/>
        </p:spPr>
        <p:txBody>
          <a:bodyPr wrap="square" rtlCol="0">
            <a:spAutoFit/>
          </a:bodyPr>
          <a:lstStyle/>
          <a:p>
            <a:pPr algn="ctr"/>
            <a:r>
              <a:rPr lang="fr-CA" sz="2400" b="1" i="0" u="sng" strike="noStrike" baseline="0" dirty="0">
                <a:latin typeface="+mj-lt"/>
              </a:rPr>
              <a:t>Démarche de conception et de réalisation d’un objet technique</a:t>
            </a:r>
          </a:p>
          <a:p>
            <a:pPr algn="ctr"/>
            <a:endParaRPr lang="fr-CA" sz="2400" b="1" i="0" u="sng" strike="noStrike" baseline="0" dirty="0">
              <a:latin typeface="+mj-lt"/>
            </a:endParaRPr>
          </a:p>
          <a:p>
            <a:r>
              <a:rPr lang="fr-CA" sz="2400" b="1" i="0" u="sng" strike="noStrike" baseline="0" dirty="0">
                <a:latin typeface="+mj-lt"/>
              </a:rPr>
              <a:t>Attendus de fin de cycle 3 </a:t>
            </a:r>
            <a:r>
              <a:rPr lang="fr-CA" sz="2400" u="sng" dirty="0">
                <a:latin typeface="+mj-lt"/>
              </a:rPr>
              <a:t>:</a:t>
            </a:r>
            <a:endParaRPr lang="fr-FR" sz="1800" b="0" i="0" u="none" strike="noStrike" baseline="0" dirty="0">
              <a:latin typeface="Marianne"/>
            </a:endParaRPr>
          </a:p>
          <a:p>
            <a:r>
              <a:rPr lang="fr-CA" sz="2400" b="0" i="0" u="none" strike="noStrike" baseline="0" dirty="0">
                <a:latin typeface="+mj-lt"/>
              </a:rPr>
              <a:t>- Décrire et pratiquer la démarche technologique dans le cadre d’un projet. </a:t>
            </a:r>
          </a:p>
          <a:p>
            <a:r>
              <a:rPr lang="fr-CA" sz="2400" b="0" i="0" u="none" strike="noStrike" baseline="0" dirty="0">
                <a:latin typeface="+mj-lt"/>
              </a:rPr>
              <a:t>- Participer à un travail collectif. </a:t>
            </a:r>
          </a:p>
          <a:p>
            <a:r>
              <a:rPr lang="fr-CA" sz="2400" b="0" i="0" u="none" strike="noStrike" baseline="0" dirty="0">
                <a:latin typeface="+mj-lt"/>
              </a:rPr>
              <a:t>- Identifier les liens entre des choix de conception et leurs effets sur les étapes du cycle de vie d’un objet technique. </a:t>
            </a:r>
          </a:p>
          <a:p>
            <a:r>
              <a:rPr lang="fr-FR" sz="1800" b="0" i="0" u="none" strike="noStrike" baseline="0" dirty="0">
                <a:solidFill>
                  <a:srgbClr val="000000"/>
                </a:solidFill>
                <a:latin typeface="Marianne"/>
              </a:rPr>
              <a:t>	</a:t>
            </a:r>
          </a:p>
          <a:p>
            <a:endParaRPr lang="fr-FR" dirty="0"/>
          </a:p>
          <a:p>
            <a:pPr algn="r"/>
            <a:r>
              <a:rPr lang="fr-FR" sz="1200" dirty="0"/>
              <a:t>BO </a:t>
            </a:r>
            <a:r>
              <a:rPr lang="fr-CA" sz="1200" dirty="0"/>
              <a:t>n° 25 du 22 juin 2023 </a:t>
            </a:r>
            <a:r>
              <a:rPr lang="fr-FR" sz="1200" dirty="0"/>
              <a:t>Programmes du cycle 3</a:t>
            </a:r>
          </a:p>
        </p:txBody>
      </p:sp>
    </p:spTree>
    <p:extLst>
      <p:ext uri="{BB962C8B-B14F-4D97-AF65-F5344CB8AC3E}">
        <p14:creationId xmlns:p14="http://schemas.microsoft.com/office/powerpoint/2010/main" val="1591482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a:xfrm>
            <a:off x="1143001" y="197782"/>
            <a:ext cx="9905998" cy="1478570"/>
          </a:xfrm>
        </p:spPr>
        <p:txBody>
          <a:bodyPr/>
          <a:lstStyle/>
          <a:p>
            <a:r>
              <a:rPr lang="fr-FR" dirty="0"/>
              <a:t>L’enseignement de la technologie et de la programmation au cycle 3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267165" y="1377145"/>
            <a:ext cx="10289055" cy="5262979"/>
          </a:xfrm>
          <a:prstGeom prst="rect">
            <a:avLst/>
          </a:prstGeom>
          <a:noFill/>
        </p:spPr>
        <p:txBody>
          <a:bodyPr wrap="square" rtlCol="0">
            <a:spAutoFit/>
          </a:bodyPr>
          <a:lstStyle/>
          <a:p>
            <a:pPr algn="ctr"/>
            <a:r>
              <a:rPr lang="fr-CA" sz="1800" b="1" i="0" u="sng" strike="noStrike" baseline="0" dirty="0">
                <a:latin typeface="+mj-lt"/>
              </a:rPr>
              <a:t>Démarche de conception et de réalisation d’un objet technique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algn="r"/>
            <a:r>
              <a:rPr lang="fr-FR" sz="1200" dirty="0"/>
              <a:t>BO </a:t>
            </a:r>
            <a:r>
              <a:rPr lang="fr-CA" sz="1200" dirty="0"/>
              <a:t>n° 25 du 22 juin 2023 </a:t>
            </a:r>
            <a:r>
              <a:rPr lang="fr-FR" sz="1200" dirty="0"/>
              <a:t>Programmes du cycle 3</a:t>
            </a:r>
          </a:p>
        </p:txBody>
      </p:sp>
      <p:pic>
        <p:nvPicPr>
          <p:cNvPr id="5" name="Image 4">
            <a:extLst>
              <a:ext uri="{FF2B5EF4-FFF2-40B4-BE49-F238E27FC236}">
                <a16:creationId xmlns:a16="http://schemas.microsoft.com/office/drawing/2014/main" id="{94D731CB-B528-8C8A-3033-3CD09B8D96B0}"/>
              </a:ext>
            </a:extLst>
          </p:cNvPr>
          <p:cNvPicPr>
            <a:picLocks noChangeAspect="1"/>
          </p:cNvPicPr>
          <p:nvPr/>
        </p:nvPicPr>
        <p:blipFill>
          <a:blip r:embed="rId3"/>
          <a:stretch>
            <a:fillRect/>
          </a:stretch>
        </p:blipFill>
        <p:spPr>
          <a:xfrm>
            <a:off x="462826" y="1947254"/>
            <a:ext cx="5126940" cy="1816921"/>
          </a:xfrm>
          <a:prstGeom prst="rect">
            <a:avLst/>
          </a:prstGeom>
        </p:spPr>
      </p:pic>
      <p:pic>
        <p:nvPicPr>
          <p:cNvPr id="8" name="Image 7">
            <a:extLst>
              <a:ext uri="{FF2B5EF4-FFF2-40B4-BE49-F238E27FC236}">
                <a16:creationId xmlns:a16="http://schemas.microsoft.com/office/drawing/2014/main" id="{E16B1F4A-B5AD-DF25-7168-B9A948FCF69A}"/>
              </a:ext>
            </a:extLst>
          </p:cNvPr>
          <p:cNvPicPr>
            <a:picLocks noChangeAspect="1"/>
          </p:cNvPicPr>
          <p:nvPr/>
        </p:nvPicPr>
        <p:blipFill>
          <a:blip r:embed="rId4"/>
          <a:stretch>
            <a:fillRect/>
          </a:stretch>
        </p:blipFill>
        <p:spPr>
          <a:xfrm>
            <a:off x="462826" y="3764175"/>
            <a:ext cx="5132124" cy="1983482"/>
          </a:xfrm>
          <a:prstGeom prst="rect">
            <a:avLst/>
          </a:prstGeom>
        </p:spPr>
      </p:pic>
      <p:pic>
        <p:nvPicPr>
          <p:cNvPr id="11" name="Image 10">
            <a:extLst>
              <a:ext uri="{FF2B5EF4-FFF2-40B4-BE49-F238E27FC236}">
                <a16:creationId xmlns:a16="http://schemas.microsoft.com/office/drawing/2014/main" id="{1CD52920-AFB7-FBE0-6A5A-BECEA7D68C9F}"/>
              </a:ext>
            </a:extLst>
          </p:cNvPr>
          <p:cNvPicPr>
            <a:picLocks noChangeAspect="1"/>
          </p:cNvPicPr>
          <p:nvPr/>
        </p:nvPicPr>
        <p:blipFill>
          <a:blip r:embed="rId5"/>
          <a:stretch>
            <a:fillRect/>
          </a:stretch>
        </p:blipFill>
        <p:spPr>
          <a:xfrm>
            <a:off x="5806758" y="2060466"/>
            <a:ext cx="6109879" cy="3533601"/>
          </a:xfrm>
          <a:prstGeom prst="rect">
            <a:avLst/>
          </a:prstGeom>
        </p:spPr>
      </p:pic>
    </p:spTree>
    <p:extLst>
      <p:ext uri="{BB962C8B-B14F-4D97-AF65-F5344CB8AC3E}">
        <p14:creationId xmlns:p14="http://schemas.microsoft.com/office/powerpoint/2010/main" val="240574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p:txBody>
          <a:bodyPr/>
          <a:lstStyle/>
          <a:p>
            <a:r>
              <a:rPr lang="fr-FR" dirty="0"/>
              <a:t>L’enseignement de la technologie et de la programmation au cycle 3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346356" y="2277585"/>
            <a:ext cx="9329124" cy="3323987"/>
          </a:xfrm>
          <a:prstGeom prst="rect">
            <a:avLst/>
          </a:prstGeom>
          <a:noFill/>
        </p:spPr>
        <p:txBody>
          <a:bodyPr wrap="square" rtlCol="0">
            <a:spAutoFit/>
          </a:bodyPr>
          <a:lstStyle/>
          <a:p>
            <a:pPr algn="ctr"/>
            <a:r>
              <a:rPr lang="fr-CA" sz="2400" b="1" i="0" u="sng" strike="noStrike" baseline="0" dirty="0">
                <a:latin typeface="+mj-lt"/>
              </a:rPr>
              <a:t>Programmation d’objets techniques</a:t>
            </a:r>
          </a:p>
          <a:p>
            <a:pPr algn="ctr"/>
            <a:endParaRPr lang="fr-CA" sz="2400" b="1" i="0" u="sng" strike="noStrike" baseline="0" dirty="0">
              <a:latin typeface="+mj-lt"/>
            </a:endParaRPr>
          </a:p>
          <a:p>
            <a:r>
              <a:rPr lang="fr-CA" sz="2400" b="1" i="0" u="sng" strike="noStrike" baseline="0" dirty="0">
                <a:latin typeface="+mj-lt"/>
              </a:rPr>
              <a:t>Attendus de fin de cycle 3 </a:t>
            </a:r>
            <a:r>
              <a:rPr lang="fr-CA" sz="2400" u="sng" dirty="0">
                <a:latin typeface="+mj-lt"/>
              </a:rPr>
              <a:t>:</a:t>
            </a:r>
            <a:endParaRPr lang="fr-FR" sz="1800" b="0" i="0" u="none" strike="noStrike" baseline="0" dirty="0">
              <a:latin typeface="Marianne"/>
            </a:endParaRPr>
          </a:p>
          <a:p>
            <a:r>
              <a:rPr lang="fr-CA" sz="2400" b="0" i="0" u="none" strike="noStrike" baseline="0" dirty="0">
                <a:latin typeface="+mj-lt"/>
              </a:rPr>
              <a:t>- Repérer la chaîne d’information et la chaîne d’action d’un objet programmable. </a:t>
            </a:r>
          </a:p>
          <a:p>
            <a:r>
              <a:rPr lang="fr-CA" sz="2400" b="0" i="0" u="none" strike="noStrike" baseline="0" dirty="0">
                <a:latin typeface="+mj-lt"/>
              </a:rPr>
              <a:t>- Programmer un objet technique pour obtenir un comportement attendu. </a:t>
            </a:r>
          </a:p>
          <a:p>
            <a:r>
              <a:rPr lang="fr-FR" sz="1800" b="0" i="0" u="none" strike="noStrike" baseline="0" dirty="0">
                <a:solidFill>
                  <a:srgbClr val="000000"/>
                </a:solidFill>
                <a:latin typeface="Marianne"/>
              </a:rPr>
              <a:t>	</a:t>
            </a:r>
          </a:p>
          <a:p>
            <a:r>
              <a:rPr lang="fr-FR" sz="1800" b="0" i="0" u="none" strike="noStrike" baseline="0" dirty="0">
                <a:solidFill>
                  <a:srgbClr val="000000"/>
                </a:solidFill>
                <a:latin typeface="Marianne"/>
              </a:rPr>
              <a:t>	</a:t>
            </a:r>
          </a:p>
          <a:p>
            <a:endParaRPr lang="fr-FR" dirty="0"/>
          </a:p>
          <a:p>
            <a:pPr algn="r"/>
            <a:r>
              <a:rPr lang="fr-FR" sz="1200" dirty="0"/>
              <a:t>BO </a:t>
            </a:r>
            <a:r>
              <a:rPr lang="fr-CA" sz="1200" dirty="0"/>
              <a:t>n° 25 du 22 juin 2023 </a:t>
            </a:r>
            <a:r>
              <a:rPr lang="fr-FR" sz="1200" dirty="0"/>
              <a:t>Programmes du cycle 3</a:t>
            </a:r>
          </a:p>
        </p:txBody>
      </p:sp>
    </p:spTree>
    <p:extLst>
      <p:ext uri="{BB962C8B-B14F-4D97-AF65-F5344CB8AC3E}">
        <p14:creationId xmlns:p14="http://schemas.microsoft.com/office/powerpoint/2010/main" val="304593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7B80F3F-D82B-0584-DC69-A7F4D347D5EE}"/>
              </a:ext>
            </a:extLst>
          </p:cNvPr>
          <p:cNvSpPr>
            <a:spLocks noGrp="1"/>
          </p:cNvSpPr>
          <p:nvPr>
            <p:ph idx="1"/>
          </p:nvPr>
        </p:nvSpPr>
        <p:spPr>
          <a:xfrm>
            <a:off x="1337678" y="330980"/>
            <a:ext cx="9905999" cy="841775"/>
          </a:xfrm>
        </p:spPr>
        <p:txBody>
          <a:bodyPr>
            <a:noAutofit/>
          </a:bodyPr>
          <a:lstStyle/>
          <a:p>
            <a:pPr marL="0" indent="0">
              <a:buNone/>
            </a:pPr>
            <a:r>
              <a:rPr lang="fr-FR" sz="3200" cap="small" dirty="0">
                <a:solidFill>
                  <a:schemeClr val="tx2"/>
                </a:solidFill>
              </a:rPr>
              <a:t>3. Qu’est-ce que la technologie ?</a:t>
            </a:r>
          </a:p>
        </p:txBody>
      </p:sp>
      <p:sp>
        <p:nvSpPr>
          <p:cNvPr id="2" name="ZoneTexte 1">
            <a:extLst>
              <a:ext uri="{FF2B5EF4-FFF2-40B4-BE49-F238E27FC236}">
                <a16:creationId xmlns:a16="http://schemas.microsoft.com/office/drawing/2014/main" id="{52B8161F-E406-20F1-6727-DA969C0E7AF0}"/>
              </a:ext>
            </a:extLst>
          </p:cNvPr>
          <p:cNvSpPr txBox="1"/>
          <p:nvPr/>
        </p:nvSpPr>
        <p:spPr>
          <a:xfrm>
            <a:off x="1486637" y="2730613"/>
            <a:ext cx="9462566" cy="1077218"/>
          </a:xfrm>
          <a:prstGeom prst="rect">
            <a:avLst/>
          </a:prstGeom>
          <a:noFill/>
        </p:spPr>
        <p:txBody>
          <a:bodyPr wrap="square" rtlCol="0">
            <a:spAutoFit/>
          </a:bodyPr>
          <a:lstStyle/>
          <a:p>
            <a:r>
              <a:rPr lang="fr-FR" sz="3200" dirty="0"/>
              <a:t>La biologie c’est : l’étude de la matière vivante et des êtres vivants. </a:t>
            </a:r>
          </a:p>
        </p:txBody>
      </p:sp>
      <p:sp>
        <p:nvSpPr>
          <p:cNvPr id="5" name="ZoneTexte 4">
            <a:extLst>
              <a:ext uri="{FF2B5EF4-FFF2-40B4-BE49-F238E27FC236}">
                <a16:creationId xmlns:a16="http://schemas.microsoft.com/office/drawing/2014/main" id="{BD124D66-FA18-3F42-E1C8-3DB4BA2BF6FE}"/>
              </a:ext>
            </a:extLst>
          </p:cNvPr>
          <p:cNvSpPr txBox="1"/>
          <p:nvPr/>
        </p:nvSpPr>
        <p:spPr>
          <a:xfrm>
            <a:off x="1486637" y="4234413"/>
            <a:ext cx="9303283" cy="2062103"/>
          </a:xfrm>
          <a:prstGeom prst="rect">
            <a:avLst/>
          </a:prstGeom>
          <a:noFill/>
        </p:spPr>
        <p:txBody>
          <a:bodyPr wrap="square" rtlCol="0">
            <a:spAutoFit/>
          </a:bodyPr>
          <a:lstStyle/>
          <a:p>
            <a:r>
              <a:rPr lang="fr-FR" sz="3200" dirty="0"/>
              <a:t>La technologie c’est l’étude des techniques, des outils, des machines, des procédés et méthodes employés dans les différentes branches de l’industrie.</a:t>
            </a:r>
          </a:p>
          <a:p>
            <a:endParaRPr lang="fr-FR" sz="3200" dirty="0"/>
          </a:p>
        </p:txBody>
      </p:sp>
      <p:sp>
        <p:nvSpPr>
          <p:cNvPr id="6" name="Espace réservé du contenu 2">
            <a:extLst>
              <a:ext uri="{FF2B5EF4-FFF2-40B4-BE49-F238E27FC236}">
                <a16:creationId xmlns:a16="http://schemas.microsoft.com/office/drawing/2014/main" id="{A2C1D6E1-DC70-FA46-D842-54E685E12799}"/>
              </a:ext>
            </a:extLst>
          </p:cNvPr>
          <p:cNvSpPr txBox="1">
            <a:spLocks/>
          </p:cNvSpPr>
          <p:nvPr/>
        </p:nvSpPr>
        <p:spPr>
          <a:xfrm>
            <a:off x="1337677" y="1296171"/>
            <a:ext cx="9905999" cy="84177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fr-FR" sz="3200" dirty="0"/>
              <a:t>Biologie / Technologie  : quelles définitions pour ces deux domaines ?</a:t>
            </a:r>
          </a:p>
        </p:txBody>
      </p:sp>
    </p:spTree>
    <p:extLst>
      <p:ext uri="{BB962C8B-B14F-4D97-AF65-F5344CB8AC3E}">
        <p14:creationId xmlns:p14="http://schemas.microsoft.com/office/powerpoint/2010/main" val="106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30AAC-F963-56D3-597C-EF737DD0CBDD}"/>
              </a:ext>
            </a:extLst>
          </p:cNvPr>
          <p:cNvSpPr>
            <a:spLocks noGrp="1"/>
          </p:cNvSpPr>
          <p:nvPr>
            <p:ph type="title"/>
          </p:nvPr>
        </p:nvSpPr>
        <p:spPr>
          <a:xfrm>
            <a:off x="1143001" y="197782"/>
            <a:ext cx="9905998" cy="1478570"/>
          </a:xfrm>
        </p:spPr>
        <p:txBody>
          <a:bodyPr/>
          <a:lstStyle/>
          <a:p>
            <a:r>
              <a:rPr lang="fr-FR" dirty="0"/>
              <a:t>L’enseignement de la technologie et de la programmation au cycle 3 </a:t>
            </a:r>
          </a:p>
        </p:txBody>
      </p:sp>
      <p:sp>
        <p:nvSpPr>
          <p:cNvPr id="7" name="ZoneTexte 6">
            <a:extLst>
              <a:ext uri="{FF2B5EF4-FFF2-40B4-BE49-F238E27FC236}">
                <a16:creationId xmlns:a16="http://schemas.microsoft.com/office/drawing/2014/main" id="{6C73BC28-3EF7-CF4C-B347-846878850A8C}"/>
              </a:ext>
            </a:extLst>
          </p:cNvPr>
          <p:cNvSpPr txBox="1"/>
          <p:nvPr/>
        </p:nvSpPr>
        <p:spPr>
          <a:xfrm>
            <a:off x="1267165" y="1377145"/>
            <a:ext cx="10289055" cy="5262979"/>
          </a:xfrm>
          <a:prstGeom prst="rect">
            <a:avLst/>
          </a:prstGeom>
          <a:noFill/>
        </p:spPr>
        <p:txBody>
          <a:bodyPr wrap="square" rtlCol="0">
            <a:spAutoFit/>
          </a:bodyPr>
          <a:lstStyle/>
          <a:p>
            <a:pPr algn="ctr"/>
            <a:r>
              <a:rPr lang="fr-CA" sz="1800" b="1" i="0" u="sng" strike="noStrike" baseline="0" dirty="0">
                <a:latin typeface="+mj-lt"/>
              </a:rPr>
              <a:t>Programmation d’objets techniques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algn="r"/>
            <a:r>
              <a:rPr lang="fr-FR" sz="1200" dirty="0"/>
              <a:t>BO </a:t>
            </a:r>
            <a:r>
              <a:rPr lang="fr-CA" sz="1200" dirty="0"/>
              <a:t>n° 25 du 22 juin 2023 </a:t>
            </a:r>
            <a:r>
              <a:rPr lang="fr-FR" sz="1200" dirty="0"/>
              <a:t>Programmes du cycle 3</a:t>
            </a:r>
          </a:p>
        </p:txBody>
      </p:sp>
      <p:pic>
        <p:nvPicPr>
          <p:cNvPr id="4" name="Image 3">
            <a:extLst>
              <a:ext uri="{FF2B5EF4-FFF2-40B4-BE49-F238E27FC236}">
                <a16:creationId xmlns:a16="http://schemas.microsoft.com/office/drawing/2014/main" id="{BBBA5692-5670-C0AE-B3CE-C5A3C57CE193}"/>
              </a:ext>
            </a:extLst>
          </p:cNvPr>
          <p:cNvPicPr>
            <a:picLocks noChangeAspect="1"/>
          </p:cNvPicPr>
          <p:nvPr/>
        </p:nvPicPr>
        <p:blipFill>
          <a:blip r:embed="rId3"/>
          <a:stretch>
            <a:fillRect/>
          </a:stretch>
        </p:blipFill>
        <p:spPr>
          <a:xfrm>
            <a:off x="2173423" y="1729494"/>
            <a:ext cx="6064885" cy="5003742"/>
          </a:xfrm>
          <a:prstGeom prst="rect">
            <a:avLst/>
          </a:prstGeom>
        </p:spPr>
      </p:pic>
      <p:pic>
        <p:nvPicPr>
          <p:cNvPr id="9" name="Image 8">
            <a:extLst>
              <a:ext uri="{FF2B5EF4-FFF2-40B4-BE49-F238E27FC236}">
                <a16:creationId xmlns:a16="http://schemas.microsoft.com/office/drawing/2014/main" id="{A00761EB-E89C-D180-BF0D-85CFBE35CBBC}"/>
              </a:ext>
            </a:extLst>
          </p:cNvPr>
          <p:cNvPicPr>
            <a:picLocks noChangeAspect="1"/>
          </p:cNvPicPr>
          <p:nvPr/>
        </p:nvPicPr>
        <p:blipFill>
          <a:blip r:embed="rId4"/>
          <a:stretch>
            <a:fillRect/>
          </a:stretch>
        </p:blipFill>
        <p:spPr>
          <a:xfrm>
            <a:off x="9362735" y="2114957"/>
            <a:ext cx="1562100" cy="2924175"/>
          </a:xfrm>
          <a:prstGeom prst="rect">
            <a:avLst/>
          </a:prstGeom>
        </p:spPr>
      </p:pic>
    </p:spTree>
    <p:extLst>
      <p:ext uri="{BB962C8B-B14F-4D97-AF65-F5344CB8AC3E}">
        <p14:creationId xmlns:p14="http://schemas.microsoft.com/office/powerpoint/2010/main" val="349136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9C552-382C-1A8A-9863-D8F0E4999959}"/>
              </a:ext>
            </a:extLst>
          </p:cNvPr>
          <p:cNvSpPr>
            <a:spLocks noGrp="1"/>
          </p:cNvSpPr>
          <p:nvPr>
            <p:ph type="title"/>
          </p:nvPr>
        </p:nvSpPr>
        <p:spPr>
          <a:xfrm>
            <a:off x="1073987" y="1733822"/>
            <a:ext cx="9905998" cy="2473540"/>
          </a:xfrm>
        </p:spPr>
        <p:txBody>
          <a:bodyPr>
            <a:normAutofit fontScale="90000"/>
          </a:bodyPr>
          <a:lstStyle/>
          <a:p>
            <a:pPr algn="ctr"/>
            <a:r>
              <a:rPr lang="fr-FR" dirty="0"/>
              <a:t>Démarche scientifique</a:t>
            </a:r>
            <a:br>
              <a:rPr lang="fr-FR" dirty="0"/>
            </a:br>
            <a:br>
              <a:rPr lang="fr-FR" dirty="0"/>
            </a:br>
            <a:r>
              <a:rPr lang="fr-FR" dirty="0"/>
              <a:t> VS </a:t>
            </a:r>
            <a:br>
              <a:rPr lang="fr-FR" dirty="0"/>
            </a:br>
            <a:br>
              <a:rPr lang="fr-FR" dirty="0"/>
            </a:br>
            <a:r>
              <a:rPr lang="fr-FR" dirty="0"/>
              <a:t>démarche technologique ?</a:t>
            </a:r>
          </a:p>
        </p:txBody>
      </p:sp>
      <p:sp>
        <p:nvSpPr>
          <p:cNvPr id="4" name="Espace réservé du contenu 2">
            <a:extLst>
              <a:ext uri="{FF2B5EF4-FFF2-40B4-BE49-F238E27FC236}">
                <a16:creationId xmlns:a16="http://schemas.microsoft.com/office/drawing/2014/main" id="{C7FDA163-25F0-D0B2-62F4-EED194120B98}"/>
              </a:ext>
            </a:extLst>
          </p:cNvPr>
          <p:cNvSpPr>
            <a:spLocks noGrp="1"/>
          </p:cNvSpPr>
          <p:nvPr>
            <p:ph idx="1"/>
          </p:nvPr>
        </p:nvSpPr>
        <p:spPr>
          <a:xfrm>
            <a:off x="1337678" y="330980"/>
            <a:ext cx="9905999" cy="841775"/>
          </a:xfrm>
        </p:spPr>
        <p:txBody>
          <a:bodyPr>
            <a:noAutofit/>
          </a:bodyPr>
          <a:lstStyle/>
          <a:p>
            <a:pPr marL="0" indent="0">
              <a:buNone/>
            </a:pPr>
            <a:r>
              <a:rPr lang="fr-FR" sz="3200" cap="small" dirty="0">
                <a:solidFill>
                  <a:schemeClr val="tx2"/>
                </a:solidFill>
              </a:rPr>
              <a:t>3. Qu’est-ce que la démarche technologique ?</a:t>
            </a:r>
          </a:p>
        </p:txBody>
      </p:sp>
    </p:spTree>
    <p:extLst>
      <p:ext uri="{BB962C8B-B14F-4D97-AF65-F5344CB8AC3E}">
        <p14:creationId xmlns:p14="http://schemas.microsoft.com/office/powerpoint/2010/main" val="398378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ZoneTexte 51">
            <a:extLst>
              <a:ext uri="{FF2B5EF4-FFF2-40B4-BE49-F238E27FC236}">
                <a16:creationId xmlns:a16="http://schemas.microsoft.com/office/drawing/2014/main" id="{9E59D093-3E3C-5802-9FFE-1FD79AA39213}"/>
              </a:ext>
            </a:extLst>
          </p:cNvPr>
          <p:cNvSpPr txBox="1"/>
          <p:nvPr/>
        </p:nvSpPr>
        <p:spPr>
          <a:xfrm>
            <a:off x="1845373" y="496992"/>
            <a:ext cx="3103060" cy="461665"/>
          </a:xfrm>
          <a:prstGeom prst="rect">
            <a:avLst/>
          </a:prstGeom>
          <a:noFill/>
        </p:spPr>
        <p:txBody>
          <a:bodyPr wrap="square" rtlCol="0">
            <a:spAutoFit/>
          </a:bodyPr>
          <a:lstStyle/>
          <a:p>
            <a:pPr algn="ctr"/>
            <a:r>
              <a:rPr lang="fr-FR" sz="2400" b="1" u="sng" dirty="0">
                <a:solidFill>
                  <a:schemeClr val="tx2">
                    <a:lumMod val="40000"/>
                    <a:lumOff val="60000"/>
                  </a:schemeClr>
                </a:solidFill>
              </a:rPr>
              <a:t>Démarche scientifique</a:t>
            </a:r>
          </a:p>
        </p:txBody>
      </p:sp>
      <p:sp>
        <p:nvSpPr>
          <p:cNvPr id="53" name="ZoneTexte 52">
            <a:extLst>
              <a:ext uri="{FF2B5EF4-FFF2-40B4-BE49-F238E27FC236}">
                <a16:creationId xmlns:a16="http://schemas.microsoft.com/office/drawing/2014/main" id="{A2A9C58C-6C76-F075-1D56-2ACD9A294828}"/>
              </a:ext>
            </a:extLst>
          </p:cNvPr>
          <p:cNvSpPr txBox="1"/>
          <p:nvPr/>
        </p:nvSpPr>
        <p:spPr>
          <a:xfrm>
            <a:off x="2671323" y="1277045"/>
            <a:ext cx="1752109" cy="369332"/>
          </a:xfrm>
          <a:prstGeom prst="rect">
            <a:avLst/>
          </a:prstGeom>
          <a:noFill/>
        </p:spPr>
        <p:txBody>
          <a:bodyPr wrap="square" rtlCol="0">
            <a:spAutoFit/>
          </a:bodyPr>
          <a:lstStyle/>
          <a:p>
            <a:r>
              <a:rPr lang="fr-FR" b="1" dirty="0"/>
              <a:t>Problématique</a:t>
            </a:r>
          </a:p>
        </p:txBody>
      </p:sp>
      <p:sp>
        <p:nvSpPr>
          <p:cNvPr id="54" name="Rectangle : coins arrondis 53">
            <a:extLst>
              <a:ext uri="{FF2B5EF4-FFF2-40B4-BE49-F238E27FC236}">
                <a16:creationId xmlns:a16="http://schemas.microsoft.com/office/drawing/2014/main" id="{F5585A18-5B27-3695-7015-4789CA1D310E}"/>
              </a:ext>
            </a:extLst>
          </p:cNvPr>
          <p:cNvSpPr/>
          <p:nvPr/>
        </p:nvSpPr>
        <p:spPr>
          <a:xfrm>
            <a:off x="2554421" y="1182022"/>
            <a:ext cx="1808459" cy="570076"/>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79B4005-DA27-E76D-60D8-6CB9BC1A379D}"/>
              </a:ext>
            </a:extLst>
          </p:cNvPr>
          <p:cNvSpPr txBox="1"/>
          <p:nvPr/>
        </p:nvSpPr>
        <p:spPr>
          <a:xfrm>
            <a:off x="1958588" y="2096563"/>
            <a:ext cx="2908380" cy="800219"/>
          </a:xfrm>
          <a:prstGeom prst="rect">
            <a:avLst/>
          </a:prstGeom>
          <a:noFill/>
        </p:spPr>
        <p:txBody>
          <a:bodyPr wrap="square" rtlCol="0">
            <a:spAutoFit/>
          </a:bodyPr>
          <a:lstStyle/>
          <a:p>
            <a:pPr algn="ctr"/>
            <a:r>
              <a:rPr lang="fr-FR" b="1" dirty="0"/>
              <a:t>Hypothèses</a:t>
            </a:r>
          </a:p>
          <a:p>
            <a:pPr algn="ctr"/>
            <a:r>
              <a:rPr lang="fr-FR" sz="1400" dirty="0"/>
              <a:t>Réalisées par les élèves (individuel + binômes)</a:t>
            </a:r>
          </a:p>
        </p:txBody>
      </p:sp>
      <p:sp>
        <p:nvSpPr>
          <p:cNvPr id="56" name="Rectangle : coins arrondis 55">
            <a:extLst>
              <a:ext uri="{FF2B5EF4-FFF2-40B4-BE49-F238E27FC236}">
                <a16:creationId xmlns:a16="http://schemas.microsoft.com/office/drawing/2014/main" id="{79128ED3-9D33-BFE3-5645-C92DFA03258C}"/>
              </a:ext>
            </a:extLst>
          </p:cNvPr>
          <p:cNvSpPr/>
          <p:nvPr/>
        </p:nvSpPr>
        <p:spPr>
          <a:xfrm>
            <a:off x="1954432" y="2065059"/>
            <a:ext cx="2994001" cy="972081"/>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 coins arrondis 56">
            <a:extLst>
              <a:ext uri="{FF2B5EF4-FFF2-40B4-BE49-F238E27FC236}">
                <a16:creationId xmlns:a16="http://schemas.microsoft.com/office/drawing/2014/main" id="{4556B67B-D471-5248-B361-90751DB8622F}"/>
              </a:ext>
            </a:extLst>
          </p:cNvPr>
          <p:cNvSpPr/>
          <p:nvPr/>
        </p:nvSpPr>
        <p:spPr>
          <a:xfrm>
            <a:off x="1966963" y="3372064"/>
            <a:ext cx="2994001" cy="72208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44B3AF28-1D17-965E-DD30-E257CFE840EA}"/>
              </a:ext>
            </a:extLst>
          </p:cNvPr>
          <p:cNvSpPr txBox="1"/>
          <p:nvPr/>
        </p:nvSpPr>
        <p:spPr>
          <a:xfrm>
            <a:off x="2032597" y="3397106"/>
            <a:ext cx="2908380" cy="584775"/>
          </a:xfrm>
          <a:prstGeom prst="rect">
            <a:avLst/>
          </a:prstGeom>
          <a:noFill/>
        </p:spPr>
        <p:txBody>
          <a:bodyPr wrap="square" rtlCol="0">
            <a:spAutoFit/>
          </a:bodyPr>
          <a:lstStyle/>
          <a:p>
            <a:pPr algn="ctr"/>
            <a:r>
              <a:rPr lang="fr-FR" b="1" dirty="0"/>
              <a:t>Expérimentation</a:t>
            </a:r>
          </a:p>
          <a:p>
            <a:pPr algn="ctr"/>
            <a:r>
              <a:rPr lang="fr-FR" sz="1400" dirty="0"/>
              <a:t>Réalisées par les élèves en binômes</a:t>
            </a:r>
          </a:p>
        </p:txBody>
      </p:sp>
      <p:sp>
        <p:nvSpPr>
          <p:cNvPr id="59" name="Rectangle : coins arrondis 58">
            <a:extLst>
              <a:ext uri="{FF2B5EF4-FFF2-40B4-BE49-F238E27FC236}">
                <a16:creationId xmlns:a16="http://schemas.microsoft.com/office/drawing/2014/main" id="{D2E200F4-C0EC-EA20-04B9-EBA3A6FD7FF1}"/>
              </a:ext>
            </a:extLst>
          </p:cNvPr>
          <p:cNvSpPr/>
          <p:nvPr/>
        </p:nvSpPr>
        <p:spPr>
          <a:xfrm>
            <a:off x="1946976" y="4575996"/>
            <a:ext cx="2994001" cy="72208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a:extLst>
              <a:ext uri="{FF2B5EF4-FFF2-40B4-BE49-F238E27FC236}">
                <a16:creationId xmlns:a16="http://schemas.microsoft.com/office/drawing/2014/main" id="{6F5E9B00-AC7F-3BFB-D33A-8CE06347D64C}"/>
              </a:ext>
            </a:extLst>
          </p:cNvPr>
          <p:cNvSpPr txBox="1"/>
          <p:nvPr/>
        </p:nvSpPr>
        <p:spPr>
          <a:xfrm>
            <a:off x="2055483" y="4759945"/>
            <a:ext cx="2908380" cy="369332"/>
          </a:xfrm>
          <a:prstGeom prst="rect">
            <a:avLst/>
          </a:prstGeom>
          <a:noFill/>
        </p:spPr>
        <p:txBody>
          <a:bodyPr wrap="square" rtlCol="0">
            <a:spAutoFit/>
          </a:bodyPr>
          <a:lstStyle/>
          <a:p>
            <a:pPr algn="ctr"/>
            <a:r>
              <a:rPr lang="fr-FR" b="1" dirty="0"/>
              <a:t>Résultat</a:t>
            </a:r>
            <a:endParaRPr lang="fr-FR" sz="1400" dirty="0"/>
          </a:p>
        </p:txBody>
      </p:sp>
      <p:sp>
        <p:nvSpPr>
          <p:cNvPr id="61" name="Rectangle : coins arrondis 60">
            <a:extLst>
              <a:ext uri="{FF2B5EF4-FFF2-40B4-BE49-F238E27FC236}">
                <a16:creationId xmlns:a16="http://schemas.microsoft.com/office/drawing/2014/main" id="{1F9D125A-50D1-7902-FC44-3D9440FACF59}"/>
              </a:ext>
            </a:extLst>
          </p:cNvPr>
          <p:cNvSpPr/>
          <p:nvPr/>
        </p:nvSpPr>
        <p:spPr>
          <a:xfrm>
            <a:off x="2014750" y="5623164"/>
            <a:ext cx="2994001" cy="72208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a:extLst>
              <a:ext uri="{FF2B5EF4-FFF2-40B4-BE49-F238E27FC236}">
                <a16:creationId xmlns:a16="http://schemas.microsoft.com/office/drawing/2014/main" id="{D539CAE1-54E3-E040-4FEE-C54D15FB4AA7}"/>
              </a:ext>
            </a:extLst>
          </p:cNvPr>
          <p:cNvSpPr txBox="1"/>
          <p:nvPr/>
        </p:nvSpPr>
        <p:spPr>
          <a:xfrm>
            <a:off x="2057560" y="5806165"/>
            <a:ext cx="2908380" cy="369332"/>
          </a:xfrm>
          <a:prstGeom prst="rect">
            <a:avLst/>
          </a:prstGeom>
          <a:noFill/>
        </p:spPr>
        <p:txBody>
          <a:bodyPr wrap="square" rtlCol="0">
            <a:spAutoFit/>
          </a:bodyPr>
          <a:lstStyle/>
          <a:p>
            <a:pPr algn="ctr"/>
            <a:r>
              <a:rPr lang="fr-FR" b="1" dirty="0"/>
              <a:t>Conclusion</a:t>
            </a:r>
            <a:endParaRPr lang="fr-FR" sz="1400" dirty="0"/>
          </a:p>
        </p:txBody>
      </p:sp>
      <p:cxnSp>
        <p:nvCxnSpPr>
          <p:cNvPr id="64" name="Connecteur droit avec flèche 63">
            <a:extLst>
              <a:ext uri="{FF2B5EF4-FFF2-40B4-BE49-F238E27FC236}">
                <a16:creationId xmlns:a16="http://schemas.microsoft.com/office/drawing/2014/main" id="{57EAACEA-653F-A6F9-A8F4-F5B65BD7C378}"/>
              </a:ext>
            </a:extLst>
          </p:cNvPr>
          <p:cNvCxnSpPr>
            <a:stCxn id="54" idx="2"/>
            <a:endCxn id="56" idx="0"/>
          </p:cNvCxnSpPr>
          <p:nvPr/>
        </p:nvCxnSpPr>
        <p:spPr>
          <a:xfrm flipH="1">
            <a:off x="3451433" y="1752098"/>
            <a:ext cx="7218" cy="31296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avec flèche 68">
            <a:extLst>
              <a:ext uri="{FF2B5EF4-FFF2-40B4-BE49-F238E27FC236}">
                <a16:creationId xmlns:a16="http://schemas.microsoft.com/office/drawing/2014/main" id="{9789CD4E-BDDE-219C-0ACC-EC5EC8EA34F6}"/>
              </a:ext>
            </a:extLst>
          </p:cNvPr>
          <p:cNvCxnSpPr/>
          <p:nvPr/>
        </p:nvCxnSpPr>
        <p:spPr>
          <a:xfrm flipH="1">
            <a:off x="3451432" y="3043471"/>
            <a:ext cx="7218" cy="31296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0E0EF9EF-B358-D5F7-B076-1B613D1E0639}"/>
              </a:ext>
            </a:extLst>
          </p:cNvPr>
          <p:cNvCxnSpPr>
            <a:stCxn id="57" idx="2"/>
            <a:endCxn id="59" idx="0"/>
          </p:cNvCxnSpPr>
          <p:nvPr/>
        </p:nvCxnSpPr>
        <p:spPr>
          <a:xfrm flipH="1">
            <a:off x="3443977" y="4094152"/>
            <a:ext cx="19987" cy="48184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a:extLst>
              <a:ext uri="{FF2B5EF4-FFF2-40B4-BE49-F238E27FC236}">
                <a16:creationId xmlns:a16="http://schemas.microsoft.com/office/drawing/2014/main" id="{E73A200E-264B-61AB-92B4-64EE8A2CCC5F}"/>
              </a:ext>
            </a:extLst>
          </p:cNvPr>
          <p:cNvCxnSpPr>
            <a:cxnSpLocks/>
          </p:cNvCxnSpPr>
          <p:nvPr/>
        </p:nvCxnSpPr>
        <p:spPr>
          <a:xfrm flipH="1">
            <a:off x="3396903" y="5291522"/>
            <a:ext cx="15875" cy="34148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8" name="ZoneTexte 77">
            <a:extLst>
              <a:ext uri="{FF2B5EF4-FFF2-40B4-BE49-F238E27FC236}">
                <a16:creationId xmlns:a16="http://schemas.microsoft.com/office/drawing/2014/main" id="{6D29C82D-9BFC-F179-24D0-B752084B7A44}"/>
              </a:ext>
            </a:extLst>
          </p:cNvPr>
          <p:cNvSpPr txBox="1"/>
          <p:nvPr/>
        </p:nvSpPr>
        <p:spPr>
          <a:xfrm>
            <a:off x="6027622" y="496992"/>
            <a:ext cx="3707229" cy="461665"/>
          </a:xfrm>
          <a:prstGeom prst="rect">
            <a:avLst/>
          </a:prstGeom>
          <a:noFill/>
        </p:spPr>
        <p:txBody>
          <a:bodyPr wrap="square" rtlCol="0">
            <a:spAutoFit/>
          </a:bodyPr>
          <a:lstStyle/>
          <a:p>
            <a:pPr algn="ctr"/>
            <a:r>
              <a:rPr lang="fr-FR" sz="2400" b="1" u="sng" dirty="0">
                <a:solidFill>
                  <a:schemeClr val="tx2">
                    <a:lumMod val="40000"/>
                    <a:lumOff val="60000"/>
                  </a:schemeClr>
                </a:solidFill>
              </a:rPr>
              <a:t>Démarche technologique</a:t>
            </a:r>
          </a:p>
        </p:txBody>
      </p:sp>
      <p:sp>
        <p:nvSpPr>
          <p:cNvPr id="79" name="ZoneTexte 78">
            <a:extLst>
              <a:ext uri="{FF2B5EF4-FFF2-40B4-BE49-F238E27FC236}">
                <a16:creationId xmlns:a16="http://schemas.microsoft.com/office/drawing/2014/main" id="{F26E6F54-F1CD-9B29-90FC-441AC3AC8E81}"/>
              </a:ext>
            </a:extLst>
          </p:cNvPr>
          <p:cNvSpPr txBox="1"/>
          <p:nvPr/>
        </p:nvSpPr>
        <p:spPr>
          <a:xfrm>
            <a:off x="6720308" y="1210121"/>
            <a:ext cx="3074860" cy="584775"/>
          </a:xfrm>
          <a:prstGeom prst="rect">
            <a:avLst/>
          </a:prstGeom>
          <a:noFill/>
        </p:spPr>
        <p:txBody>
          <a:bodyPr wrap="square" rtlCol="0">
            <a:spAutoFit/>
          </a:bodyPr>
          <a:lstStyle/>
          <a:p>
            <a:pPr algn="ctr"/>
            <a:r>
              <a:rPr lang="fr-FR" b="1" dirty="0"/>
              <a:t>Présentation du projet</a:t>
            </a:r>
          </a:p>
          <a:p>
            <a:pPr algn="ctr"/>
            <a:r>
              <a:rPr lang="fr-FR" sz="1400" dirty="0"/>
              <a:t>Définition du besoin</a:t>
            </a:r>
          </a:p>
        </p:txBody>
      </p:sp>
      <p:sp>
        <p:nvSpPr>
          <p:cNvPr id="80" name="Rectangle : coins arrondis 79">
            <a:extLst>
              <a:ext uri="{FF2B5EF4-FFF2-40B4-BE49-F238E27FC236}">
                <a16:creationId xmlns:a16="http://schemas.microsoft.com/office/drawing/2014/main" id="{B84B839A-6C45-0E86-5D43-ABB5AD823B76}"/>
              </a:ext>
            </a:extLst>
          </p:cNvPr>
          <p:cNvSpPr/>
          <p:nvPr/>
        </p:nvSpPr>
        <p:spPr>
          <a:xfrm>
            <a:off x="6548439" y="1182022"/>
            <a:ext cx="3343259" cy="570076"/>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ZoneTexte 80">
            <a:extLst>
              <a:ext uri="{FF2B5EF4-FFF2-40B4-BE49-F238E27FC236}">
                <a16:creationId xmlns:a16="http://schemas.microsoft.com/office/drawing/2014/main" id="{25815F78-B7D3-2C40-ED79-6011C007C313}"/>
              </a:ext>
            </a:extLst>
          </p:cNvPr>
          <p:cNvSpPr txBox="1"/>
          <p:nvPr/>
        </p:nvSpPr>
        <p:spPr>
          <a:xfrm>
            <a:off x="6753381" y="2240127"/>
            <a:ext cx="2908380" cy="646331"/>
          </a:xfrm>
          <a:prstGeom prst="rect">
            <a:avLst/>
          </a:prstGeom>
          <a:noFill/>
        </p:spPr>
        <p:txBody>
          <a:bodyPr wrap="square" rtlCol="0">
            <a:spAutoFit/>
          </a:bodyPr>
          <a:lstStyle/>
          <a:p>
            <a:pPr algn="ctr"/>
            <a:r>
              <a:rPr lang="fr-FR" b="1" dirty="0"/>
              <a:t>Observation / Analyse/ Hypothèses</a:t>
            </a:r>
            <a:endParaRPr lang="fr-FR" sz="1400" dirty="0"/>
          </a:p>
        </p:txBody>
      </p:sp>
      <p:sp>
        <p:nvSpPr>
          <p:cNvPr id="82" name="Rectangle : coins arrondis 81">
            <a:extLst>
              <a:ext uri="{FF2B5EF4-FFF2-40B4-BE49-F238E27FC236}">
                <a16:creationId xmlns:a16="http://schemas.microsoft.com/office/drawing/2014/main" id="{471D5355-141F-5B47-C697-EDB7007E8B88}"/>
              </a:ext>
            </a:extLst>
          </p:cNvPr>
          <p:cNvSpPr/>
          <p:nvPr/>
        </p:nvSpPr>
        <p:spPr>
          <a:xfrm>
            <a:off x="6740850" y="2065059"/>
            <a:ext cx="2994001" cy="972081"/>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 coins arrondis 82">
            <a:extLst>
              <a:ext uri="{FF2B5EF4-FFF2-40B4-BE49-F238E27FC236}">
                <a16:creationId xmlns:a16="http://schemas.microsoft.com/office/drawing/2014/main" id="{6D0F2336-523A-559D-1326-6AFC8A659E7D}"/>
              </a:ext>
            </a:extLst>
          </p:cNvPr>
          <p:cNvSpPr/>
          <p:nvPr/>
        </p:nvSpPr>
        <p:spPr>
          <a:xfrm>
            <a:off x="6753381" y="3372063"/>
            <a:ext cx="2994001" cy="872497"/>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83">
            <a:extLst>
              <a:ext uri="{FF2B5EF4-FFF2-40B4-BE49-F238E27FC236}">
                <a16:creationId xmlns:a16="http://schemas.microsoft.com/office/drawing/2014/main" id="{033A778F-8CB2-3466-9F85-DCA5CD2900C5}"/>
              </a:ext>
            </a:extLst>
          </p:cNvPr>
          <p:cNvSpPr txBox="1"/>
          <p:nvPr/>
        </p:nvSpPr>
        <p:spPr>
          <a:xfrm>
            <a:off x="6819015" y="3397106"/>
            <a:ext cx="2908380" cy="861774"/>
          </a:xfrm>
          <a:prstGeom prst="rect">
            <a:avLst/>
          </a:prstGeom>
          <a:noFill/>
        </p:spPr>
        <p:txBody>
          <a:bodyPr wrap="square" rtlCol="0">
            <a:spAutoFit/>
          </a:bodyPr>
          <a:lstStyle/>
          <a:p>
            <a:pPr algn="ctr"/>
            <a:r>
              <a:rPr lang="fr-FR" b="1" dirty="0"/>
              <a:t>Recherche de solutions</a:t>
            </a:r>
          </a:p>
          <a:p>
            <a:pPr algn="ctr"/>
            <a:r>
              <a:rPr lang="fr-FR" b="1" dirty="0"/>
              <a:t>Recherche de matériaux</a:t>
            </a:r>
          </a:p>
          <a:p>
            <a:pPr algn="ctr"/>
            <a:r>
              <a:rPr lang="fr-FR" sz="1400" dirty="0"/>
              <a:t>Comment ? Quoi ?</a:t>
            </a:r>
          </a:p>
        </p:txBody>
      </p:sp>
      <p:sp>
        <p:nvSpPr>
          <p:cNvPr id="85" name="Rectangle : coins arrondis 84">
            <a:extLst>
              <a:ext uri="{FF2B5EF4-FFF2-40B4-BE49-F238E27FC236}">
                <a16:creationId xmlns:a16="http://schemas.microsoft.com/office/drawing/2014/main" id="{0BB150CF-6787-FCAA-82AC-AE03A9FCD877}"/>
              </a:ext>
            </a:extLst>
          </p:cNvPr>
          <p:cNvSpPr/>
          <p:nvPr/>
        </p:nvSpPr>
        <p:spPr>
          <a:xfrm>
            <a:off x="6733394" y="4575996"/>
            <a:ext cx="2994001" cy="357603"/>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ZoneTexte 85">
            <a:extLst>
              <a:ext uri="{FF2B5EF4-FFF2-40B4-BE49-F238E27FC236}">
                <a16:creationId xmlns:a16="http://schemas.microsoft.com/office/drawing/2014/main" id="{437A560F-010C-59EE-254B-68FC2DE75F15}"/>
              </a:ext>
            </a:extLst>
          </p:cNvPr>
          <p:cNvSpPr txBox="1"/>
          <p:nvPr/>
        </p:nvSpPr>
        <p:spPr>
          <a:xfrm>
            <a:off x="6854455" y="4575996"/>
            <a:ext cx="2908380" cy="369332"/>
          </a:xfrm>
          <a:prstGeom prst="rect">
            <a:avLst/>
          </a:prstGeom>
          <a:noFill/>
        </p:spPr>
        <p:txBody>
          <a:bodyPr wrap="square" rtlCol="0">
            <a:spAutoFit/>
          </a:bodyPr>
          <a:lstStyle/>
          <a:p>
            <a:pPr algn="ctr"/>
            <a:r>
              <a:rPr lang="fr-FR" b="1" dirty="0"/>
              <a:t>Contrôle et Fabrication</a:t>
            </a:r>
            <a:endParaRPr lang="fr-FR" sz="1400" dirty="0"/>
          </a:p>
        </p:txBody>
      </p:sp>
      <p:sp>
        <p:nvSpPr>
          <p:cNvPr id="87" name="Rectangle : coins arrondis 86">
            <a:extLst>
              <a:ext uri="{FF2B5EF4-FFF2-40B4-BE49-F238E27FC236}">
                <a16:creationId xmlns:a16="http://schemas.microsoft.com/office/drawing/2014/main" id="{13DD28F5-3EC7-C0E7-A0FB-D94BC218D579}"/>
              </a:ext>
            </a:extLst>
          </p:cNvPr>
          <p:cNvSpPr/>
          <p:nvPr/>
        </p:nvSpPr>
        <p:spPr>
          <a:xfrm>
            <a:off x="6801168" y="5843126"/>
            <a:ext cx="2994001" cy="502126"/>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ZoneTexte 87">
            <a:extLst>
              <a:ext uri="{FF2B5EF4-FFF2-40B4-BE49-F238E27FC236}">
                <a16:creationId xmlns:a16="http://schemas.microsoft.com/office/drawing/2014/main" id="{FBD89ACE-7F56-0DFD-6470-245354B7B2F9}"/>
              </a:ext>
            </a:extLst>
          </p:cNvPr>
          <p:cNvSpPr txBox="1"/>
          <p:nvPr/>
        </p:nvSpPr>
        <p:spPr>
          <a:xfrm>
            <a:off x="6843978" y="5909523"/>
            <a:ext cx="2908380" cy="369332"/>
          </a:xfrm>
          <a:prstGeom prst="rect">
            <a:avLst/>
          </a:prstGeom>
          <a:noFill/>
        </p:spPr>
        <p:txBody>
          <a:bodyPr wrap="square" rtlCol="0">
            <a:spAutoFit/>
          </a:bodyPr>
          <a:lstStyle/>
          <a:p>
            <a:pPr algn="ctr"/>
            <a:r>
              <a:rPr lang="fr-FR" b="1" dirty="0"/>
              <a:t>Utilisation et Evaluation</a:t>
            </a:r>
            <a:endParaRPr lang="fr-FR" sz="1400" dirty="0"/>
          </a:p>
        </p:txBody>
      </p:sp>
      <p:cxnSp>
        <p:nvCxnSpPr>
          <p:cNvPr id="89" name="Connecteur droit avec flèche 88">
            <a:extLst>
              <a:ext uri="{FF2B5EF4-FFF2-40B4-BE49-F238E27FC236}">
                <a16:creationId xmlns:a16="http://schemas.microsoft.com/office/drawing/2014/main" id="{B8B2C5F8-6332-963F-D048-0532C4AE8880}"/>
              </a:ext>
            </a:extLst>
          </p:cNvPr>
          <p:cNvCxnSpPr>
            <a:cxnSpLocks/>
            <a:stCxn id="80" idx="2"/>
            <a:endCxn id="82" idx="0"/>
          </p:cNvCxnSpPr>
          <p:nvPr/>
        </p:nvCxnSpPr>
        <p:spPr>
          <a:xfrm>
            <a:off x="8220069" y="1752098"/>
            <a:ext cx="17782" cy="31296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a:extLst>
              <a:ext uri="{FF2B5EF4-FFF2-40B4-BE49-F238E27FC236}">
                <a16:creationId xmlns:a16="http://schemas.microsoft.com/office/drawing/2014/main" id="{DC79B479-F655-6156-D4B0-50B1FD4BE2C3}"/>
              </a:ext>
            </a:extLst>
          </p:cNvPr>
          <p:cNvCxnSpPr/>
          <p:nvPr/>
        </p:nvCxnSpPr>
        <p:spPr>
          <a:xfrm flipH="1">
            <a:off x="8237850" y="3043471"/>
            <a:ext cx="7218" cy="31296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a:extLst>
              <a:ext uri="{FF2B5EF4-FFF2-40B4-BE49-F238E27FC236}">
                <a16:creationId xmlns:a16="http://schemas.microsoft.com/office/drawing/2014/main" id="{C18000A3-929E-6D1A-964C-6EB70285DC8F}"/>
              </a:ext>
            </a:extLst>
          </p:cNvPr>
          <p:cNvCxnSpPr>
            <a:cxnSpLocks/>
            <a:stCxn id="84" idx="2"/>
            <a:endCxn id="85" idx="0"/>
          </p:cNvCxnSpPr>
          <p:nvPr/>
        </p:nvCxnSpPr>
        <p:spPr>
          <a:xfrm flipH="1">
            <a:off x="8230395" y="4258880"/>
            <a:ext cx="42810" cy="31711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eur droit avec flèche 91">
            <a:extLst>
              <a:ext uri="{FF2B5EF4-FFF2-40B4-BE49-F238E27FC236}">
                <a16:creationId xmlns:a16="http://schemas.microsoft.com/office/drawing/2014/main" id="{E1588ED1-CCE2-FC6E-E006-EAE3B4763E17}"/>
              </a:ext>
            </a:extLst>
          </p:cNvPr>
          <p:cNvCxnSpPr>
            <a:cxnSpLocks/>
            <a:endCxn id="88" idx="0"/>
          </p:cNvCxnSpPr>
          <p:nvPr/>
        </p:nvCxnSpPr>
        <p:spPr>
          <a:xfrm>
            <a:off x="8245787" y="5568037"/>
            <a:ext cx="52381" cy="34148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6" name="ZoneTexte 95">
            <a:extLst>
              <a:ext uri="{FF2B5EF4-FFF2-40B4-BE49-F238E27FC236}">
                <a16:creationId xmlns:a16="http://schemas.microsoft.com/office/drawing/2014/main" id="{C5144FDC-004A-09A7-44EA-A3ECB6027EAD}"/>
              </a:ext>
            </a:extLst>
          </p:cNvPr>
          <p:cNvSpPr txBox="1"/>
          <p:nvPr/>
        </p:nvSpPr>
        <p:spPr>
          <a:xfrm>
            <a:off x="6720308" y="5170089"/>
            <a:ext cx="2908380" cy="369332"/>
          </a:xfrm>
          <a:prstGeom prst="rect">
            <a:avLst/>
          </a:prstGeom>
          <a:noFill/>
        </p:spPr>
        <p:txBody>
          <a:bodyPr wrap="square" rtlCol="0">
            <a:spAutoFit/>
          </a:bodyPr>
          <a:lstStyle/>
          <a:p>
            <a:pPr algn="ctr"/>
            <a:r>
              <a:rPr lang="fr-FR" b="1" dirty="0"/>
              <a:t>Essais</a:t>
            </a:r>
            <a:endParaRPr lang="fr-FR" sz="1400" dirty="0"/>
          </a:p>
        </p:txBody>
      </p:sp>
      <p:sp>
        <p:nvSpPr>
          <p:cNvPr id="97" name="Rectangle : coins arrondis 96">
            <a:extLst>
              <a:ext uri="{FF2B5EF4-FFF2-40B4-BE49-F238E27FC236}">
                <a16:creationId xmlns:a16="http://schemas.microsoft.com/office/drawing/2014/main" id="{12CF1F07-3EC7-4AB8-7ADA-6052B0251016}"/>
              </a:ext>
            </a:extLst>
          </p:cNvPr>
          <p:cNvSpPr/>
          <p:nvPr/>
        </p:nvSpPr>
        <p:spPr>
          <a:xfrm>
            <a:off x="6748067" y="5228611"/>
            <a:ext cx="2994001" cy="357603"/>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0" name="Connecteur droit avec flèche 99">
            <a:extLst>
              <a:ext uri="{FF2B5EF4-FFF2-40B4-BE49-F238E27FC236}">
                <a16:creationId xmlns:a16="http://schemas.microsoft.com/office/drawing/2014/main" id="{D51B9E0B-43F7-6726-5073-83856FF144AF}"/>
              </a:ext>
            </a:extLst>
          </p:cNvPr>
          <p:cNvCxnSpPr>
            <a:cxnSpLocks/>
          </p:cNvCxnSpPr>
          <p:nvPr/>
        </p:nvCxnSpPr>
        <p:spPr>
          <a:xfrm flipH="1">
            <a:off x="8195040" y="4912651"/>
            <a:ext cx="42810" cy="31711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22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64B46-EDC3-11EE-0CE1-C12691B18CC4}"/>
              </a:ext>
            </a:extLst>
          </p:cNvPr>
          <p:cNvSpPr>
            <a:spLocks noGrp="1"/>
          </p:cNvSpPr>
          <p:nvPr>
            <p:ph type="title"/>
          </p:nvPr>
        </p:nvSpPr>
        <p:spPr/>
        <p:txBody>
          <a:bodyPr/>
          <a:lstStyle/>
          <a:p>
            <a:r>
              <a:rPr lang="fr-FR" dirty="0"/>
              <a:t>la démarche technologique à la loupe</a:t>
            </a:r>
          </a:p>
        </p:txBody>
      </p:sp>
      <p:sp>
        <p:nvSpPr>
          <p:cNvPr id="3" name="Espace réservé du contenu 2">
            <a:extLst>
              <a:ext uri="{FF2B5EF4-FFF2-40B4-BE49-F238E27FC236}">
                <a16:creationId xmlns:a16="http://schemas.microsoft.com/office/drawing/2014/main" id="{A8B91307-6E5A-C90A-4AB4-108016747976}"/>
              </a:ext>
            </a:extLst>
          </p:cNvPr>
          <p:cNvSpPr>
            <a:spLocks noGrp="1"/>
          </p:cNvSpPr>
          <p:nvPr>
            <p:ph idx="1"/>
          </p:nvPr>
        </p:nvSpPr>
        <p:spPr>
          <a:xfrm>
            <a:off x="1141412" y="1854230"/>
            <a:ext cx="9905999" cy="3541714"/>
          </a:xfrm>
        </p:spPr>
        <p:txBody>
          <a:bodyPr/>
          <a:lstStyle/>
          <a:p>
            <a:pPr marL="0" indent="0">
              <a:lnSpc>
                <a:spcPct val="100000"/>
              </a:lnSpc>
              <a:spcAft>
                <a:spcPts val="1000"/>
              </a:spcAft>
              <a:buNone/>
            </a:pPr>
            <a:r>
              <a:rPr lang="fr-FR" sz="1800" dirty="0">
                <a:effectLst/>
                <a:latin typeface="AvenirLTStd-Heavy"/>
                <a:ea typeface="Calibri" panose="020F0502020204030204" pitchFamily="34" charset="0"/>
                <a:cs typeface="AvenirLTStd-Heavy"/>
              </a:rPr>
              <a:t>La démarche technologique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fr-FR" i="1" dirty="0">
                <a:effectLst/>
                <a:latin typeface="AvenirLTStd-Oblique"/>
                <a:ea typeface="Calibri" panose="020F0502020204030204" pitchFamily="34" charset="0"/>
                <a:cs typeface="AvenirLTStd-Oblique"/>
              </a:rPr>
              <a:t>« Dans leur découverte du monde technique, les élèves sont </a:t>
            </a:r>
            <a:r>
              <a:rPr lang="fr-FR" b="1" i="1" u="sng" dirty="0">
                <a:effectLst/>
                <a:latin typeface="AvenirLTStd-Oblique"/>
                <a:ea typeface="Calibri" panose="020F0502020204030204" pitchFamily="34" charset="0"/>
                <a:cs typeface="AvenirLTStd-Oblique"/>
              </a:rPr>
              <a:t>initiés</a:t>
            </a:r>
            <a:r>
              <a:rPr lang="fr-FR" b="1" i="1" dirty="0">
                <a:effectLst/>
                <a:latin typeface="AvenirLTStd-Oblique"/>
                <a:ea typeface="Calibri" panose="020F0502020204030204" pitchFamily="34" charset="0"/>
                <a:cs typeface="AvenirLTStd-Oblique"/>
              </a:rPr>
              <a:t> </a:t>
            </a:r>
            <a:r>
              <a:rPr lang="fr-FR" i="1" dirty="0">
                <a:effectLst/>
                <a:latin typeface="AvenirLTStd-Oblique"/>
                <a:ea typeface="Calibri" panose="020F0502020204030204" pitchFamily="34" charset="0"/>
                <a:cs typeface="AvenirLTStd-Oblique"/>
              </a:rPr>
              <a:t>à la conduite d’un projet technique répondant à des </a:t>
            </a:r>
            <a:r>
              <a:rPr lang="fr-FR" b="1" i="1" u="sng" dirty="0">
                <a:effectLst/>
                <a:latin typeface="AvenirLTStd-Oblique"/>
                <a:ea typeface="Calibri" panose="020F0502020204030204" pitchFamily="34" charset="0"/>
                <a:cs typeface="AvenirLTStd-Oblique"/>
              </a:rPr>
              <a:t>besoins</a:t>
            </a:r>
            <a:r>
              <a:rPr lang="fr-FR" i="1" dirty="0">
                <a:effectLst/>
                <a:latin typeface="AvenirLTStd-Oblique"/>
                <a:ea typeface="Calibri" panose="020F0502020204030204" pitchFamily="34" charset="0"/>
                <a:cs typeface="AvenirLTStd-Oblique"/>
              </a:rPr>
              <a:t> dans un contexte de </a:t>
            </a:r>
            <a:r>
              <a:rPr lang="fr-FR" b="1" i="1" u="sng" dirty="0">
                <a:effectLst/>
                <a:latin typeface="AvenirLTStd-Oblique"/>
                <a:ea typeface="Calibri" panose="020F0502020204030204" pitchFamily="34" charset="0"/>
                <a:cs typeface="AvenirLTStd-Oblique"/>
              </a:rPr>
              <a:t>contraintes</a:t>
            </a:r>
            <a:r>
              <a:rPr lang="fr-FR" i="1" dirty="0">
                <a:effectLst/>
                <a:latin typeface="AvenirLTStd-Oblique"/>
                <a:ea typeface="Calibri" panose="020F0502020204030204" pitchFamily="34" charset="0"/>
                <a:cs typeface="AvenirLTStd-Oblique"/>
              </a:rPr>
              <a:t> identifiées.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lnSpc>
                <a:spcPct val="100000"/>
              </a:lnSpc>
              <a:buNone/>
            </a:pPr>
            <a:r>
              <a:rPr lang="fr-FR" sz="1800" dirty="0">
                <a:effectLst/>
                <a:latin typeface="AvenirLTStd-Medium"/>
                <a:ea typeface="Calibri" panose="020F0502020204030204" pitchFamily="34" charset="0"/>
                <a:cs typeface="AvenirLTStd-Medium"/>
              </a:rPr>
              <a:t>Extrait des programmes 2015</a:t>
            </a:r>
            <a:endParaRPr lang="fr-FR" dirty="0"/>
          </a:p>
        </p:txBody>
      </p:sp>
      <p:sp>
        <p:nvSpPr>
          <p:cNvPr id="4" name="Espace réservé du contenu 2">
            <a:extLst>
              <a:ext uri="{FF2B5EF4-FFF2-40B4-BE49-F238E27FC236}">
                <a16:creationId xmlns:a16="http://schemas.microsoft.com/office/drawing/2014/main" id="{A7C4E2DD-5960-CD78-7DC4-56DDED9115BD}"/>
              </a:ext>
            </a:extLst>
          </p:cNvPr>
          <p:cNvSpPr txBox="1">
            <a:spLocks/>
          </p:cNvSpPr>
          <p:nvPr/>
        </p:nvSpPr>
        <p:spPr>
          <a:xfrm>
            <a:off x="1141411" y="4592580"/>
            <a:ext cx="9905999" cy="196855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15000"/>
              </a:lnSpc>
              <a:spcAft>
                <a:spcPts val="1000"/>
              </a:spcAft>
              <a:buFont typeface="Arial" panose="020B0604020202020204" pitchFamily="34" charset="0"/>
              <a:buNone/>
            </a:pPr>
            <a:r>
              <a:rPr lang="fr-FR" dirty="0">
                <a:effectLst/>
                <a:latin typeface="AGaramondPro-Regular"/>
                <a:ea typeface="Calibri" panose="020F0502020204030204" pitchFamily="34" charset="0"/>
                <a:cs typeface="AGaramondPro-Regular"/>
              </a:rPr>
              <a:t>Dès qu’il s’agit de fabriquer tout ou partie d’un objet, les élèves sont placés dans une démarche de conception que l’on peut également appeler </a:t>
            </a:r>
            <a:r>
              <a:rPr lang="fr-FR" b="1" u="sng" dirty="0">
                <a:effectLst/>
                <a:latin typeface="AGaramondPro-Regular"/>
                <a:ea typeface="Calibri" panose="020F0502020204030204" pitchFamily="34" charset="0"/>
                <a:cs typeface="AGaramondPro-Regular"/>
              </a:rPr>
              <a:t>démarche technologique</a:t>
            </a:r>
            <a:r>
              <a:rPr lang="fr-FR" dirty="0">
                <a:effectLst/>
                <a:latin typeface="AGaramondPro-Regular"/>
                <a:ea typeface="Calibri" panose="020F0502020204030204" pitchFamily="34" charset="0"/>
                <a:cs typeface="AGaramondPro-Regular"/>
              </a:rPr>
              <a:t>.</a:t>
            </a:r>
            <a:r>
              <a:rPr lang="fr-FR" dirty="0">
                <a:effectLst/>
                <a:latin typeface="Calibri" panose="020F0502020204030204" pitchFamily="34" charset="0"/>
                <a:ea typeface="Calibri" panose="020F0502020204030204" pitchFamily="34" charset="0"/>
                <a:cs typeface="Times New Roman" panose="02020603050405020304" pitchFamily="18" charset="0"/>
              </a:rPr>
              <a:t> </a:t>
            </a:r>
            <a:r>
              <a:rPr lang="fr-FR" dirty="0">
                <a:effectLst/>
                <a:latin typeface="AGaramondPro-Regular"/>
                <a:ea typeface="Calibri" panose="020F0502020204030204" pitchFamily="34" charset="0"/>
                <a:cs typeface="AGaramondPro-Regular"/>
              </a:rPr>
              <a:t>Cette démarche </a:t>
            </a:r>
            <a:r>
              <a:rPr lang="fr-FR" b="1" u="sng" dirty="0">
                <a:effectLst/>
                <a:latin typeface="AGaramondPro-Regular"/>
                <a:ea typeface="Calibri" panose="020F0502020204030204" pitchFamily="34" charset="0"/>
                <a:cs typeface="AGaramondPro-Regular"/>
              </a:rPr>
              <a:t>est organisée en 6 étapes </a:t>
            </a:r>
            <a:r>
              <a:rPr lang="fr-FR" dirty="0">
                <a:effectLst/>
                <a:latin typeface="AGaramondPro-Regular"/>
                <a:ea typeface="Calibri" panose="020F0502020204030204" pitchFamily="34" charset="0"/>
                <a:cs typeface="AGaramondPro-Regular"/>
              </a:rPr>
              <a: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340971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B613841-88C2-7323-B8D9-F1CBA81280FE}"/>
              </a:ext>
            </a:extLst>
          </p:cNvPr>
          <p:cNvSpPr txBox="1"/>
          <p:nvPr/>
        </p:nvSpPr>
        <p:spPr>
          <a:xfrm>
            <a:off x="1295399" y="1743662"/>
            <a:ext cx="9916815" cy="677108"/>
          </a:xfrm>
          <a:prstGeom prst="rect">
            <a:avLst/>
          </a:prstGeom>
          <a:noFill/>
        </p:spPr>
        <p:txBody>
          <a:bodyPr wrap="square" rtlCol="0">
            <a:spAutoFit/>
          </a:bodyPr>
          <a:lstStyle/>
          <a:p>
            <a:r>
              <a:rPr lang="fr-FR" sz="2000" u="sng" dirty="0"/>
              <a:t>II. Observation/ Analyse / Hypothèses :</a:t>
            </a:r>
          </a:p>
          <a:p>
            <a:r>
              <a:rPr lang="fr-FR" b="1" dirty="0"/>
              <a:t>Le cahier des charges : </a:t>
            </a:r>
          </a:p>
        </p:txBody>
      </p:sp>
      <p:sp>
        <p:nvSpPr>
          <p:cNvPr id="5" name="ZoneTexte 4">
            <a:extLst>
              <a:ext uri="{FF2B5EF4-FFF2-40B4-BE49-F238E27FC236}">
                <a16:creationId xmlns:a16="http://schemas.microsoft.com/office/drawing/2014/main" id="{A93B50EB-A2AC-D2DC-30A2-67FEB4FE2B17}"/>
              </a:ext>
            </a:extLst>
          </p:cNvPr>
          <p:cNvSpPr txBox="1"/>
          <p:nvPr/>
        </p:nvSpPr>
        <p:spPr>
          <a:xfrm>
            <a:off x="1295399" y="988975"/>
            <a:ext cx="10037618" cy="646331"/>
          </a:xfrm>
          <a:prstGeom prst="rect">
            <a:avLst/>
          </a:prstGeom>
          <a:noFill/>
        </p:spPr>
        <p:txBody>
          <a:bodyPr wrap="square" rtlCol="0">
            <a:spAutoFit/>
          </a:bodyPr>
          <a:lstStyle/>
          <a:p>
            <a:r>
              <a:rPr lang="fr-FR" dirty="0">
                <a:latin typeface="AGaramondPro-Regular"/>
                <a:ea typeface="Calibri" panose="020F0502020204030204" pitchFamily="34" charset="0"/>
                <a:cs typeface="AGaramondPro-Regular"/>
              </a:rPr>
              <a:t>I</a:t>
            </a:r>
            <a:r>
              <a:rPr lang="fr-FR" sz="1800" dirty="0">
                <a:effectLst/>
                <a:latin typeface="AGaramondPro-Regular"/>
                <a:ea typeface="Calibri" panose="020F0502020204030204" pitchFamily="34" charset="0"/>
                <a:cs typeface="AGaramondPro-Regular"/>
              </a:rPr>
              <a:t>l s’agit d’une nécessité, d’un manque, d’une envie vis-à-vis d’un objet. Le besoin permet d’engager les élèves dans la démarche.</a:t>
            </a:r>
            <a:endParaRPr lang="fr-FR" dirty="0"/>
          </a:p>
        </p:txBody>
      </p:sp>
      <p:sp>
        <p:nvSpPr>
          <p:cNvPr id="6" name="ZoneTexte 5">
            <a:extLst>
              <a:ext uri="{FF2B5EF4-FFF2-40B4-BE49-F238E27FC236}">
                <a16:creationId xmlns:a16="http://schemas.microsoft.com/office/drawing/2014/main" id="{63783850-E8AC-A35C-4995-231F3D307BC6}"/>
              </a:ext>
            </a:extLst>
          </p:cNvPr>
          <p:cNvSpPr txBox="1"/>
          <p:nvPr/>
        </p:nvSpPr>
        <p:spPr>
          <a:xfrm>
            <a:off x="1295399" y="362744"/>
            <a:ext cx="9916815" cy="677108"/>
          </a:xfrm>
          <a:prstGeom prst="rect">
            <a:avLst/>
          </a:prstGeom>
          <a:noFill/>
        </p:spPr>
        <p:txBody>
          <a:bodyPr wrap="square" rtlCol="0">
            <a:spAutoFit/>
          </a:bodyPr>
          <a:lstStyle/>
          <a:p>
            <a:r>
              <a:rPr lang="fr-FR" sz="2000" u="sng" dirty="0"/>
              <a:t>I. Présentation du projet</a:t>
            </a:r>
          </a:p>
          <a:p>
            <a:r>
              <a:rPr lang="fr-FR" b="1" dirty="0"/>
              <a:t>Le besoin : </a:t>
            </a:r>
          </a:p>
        </p:txBody>
      </p:sp>
      <p:sp>
        <p:nvSpPr>
          <p:cNvPr id="7" name="ZoneTexte 6">
            <a:extLst>
              <a:ext uri="{FF2B5EF4-FFF2-40B4-BE49-F238E27FC236}">
                <a16:creationId xmlns:a16="http://schemas.microsoft.com/office/drawing/2014/main" id="{96999991-510D-2451-6DEA-DE64F4A2609F}"/>
              </a:ext>
            </a:extLst>
          </p:cNvPr>
          <p:cNvSpPr txBox="1"/>
          <p:nvPr/>
        </p:nvSpPr>
        <p:spPr>
          <a:xfrm>
            <a:off x="1295399" y="2420770"/>
            <a:ext cx="10037618" cy="646331"/>
          </a:xfrm>
          <a:prstGeom prst="rect">
            <a:avLst/>
          </a:prstGeom>
          <a:noFill/>
        </p:spPr>
        <p:txBody>
          <a:bodyPr wrap="square" rtlCol="0">
            <a:spAutoFit/>
          </a:bodyPr>
          <a:lstStyle/>
          <a:p>
            <a:r>
              <a:rPr lang="fr-FR" dirty="0"/>
              <a:t>Il s’agit d’un document dans lequel on décrit l’ensemble des contraintes auxquelles devra répondre l’objet. Ce document est élaboré suite à la mise en évidence des fonctions de l’objet.</a:t>
            </a:r>
          </a:p>
        </p:txBody>
      </p:sp>
      <p:sp>
        <p:nvSpPr>
          <p:cNvPr id="10" name="ZoneTexte 9">
            <a:extLst>
              <a:ext uri="{FF2B5EF4-FFF2-40B4-BE49-F238E27FC236}">
                <a16:creationId xmlns:a16="http://schemas.microsoft.com/office/drawing/2014/main" id="{F85ADDD5-04C0-6887-C052-65AAFFFDEB89}"/>
              </a:ext>
            </a:extLst>
          </p:cNvPr>
          <p:cNvSpPr txBox="1"/>
          <p:nvPr/>
        </p:nvSpPr>
        <p:spPr>
          <a:xfrm>
            <a:off x="1295399" y="3067101"/>
            <a:ext cx="10069841" cy="390492"/>
          </a:xfrm>
          <a:prstGeom prst="rect">
            <a:avLst/>
          </a:prstGeom>
          <a:noFill/>
        </p:spPr>
        <p:txBody>
          <a:bodyPr wrap="square" rtlCol="0">
            <a:spAutoFit/>
          </a:bodyPr>
          <a:lstStyle/>
          <a:p>
            <a:pPr>
              <a:lnSpc>
                <a:spcPct val="115000"/>
              </a:lnSpc>
            </a:pPr>
            <a:r>
              <a:rPr lang="fr-FR" sz="1800" u="sng" dirty="0">
                <a:effectLst/>
                <a:latin typeface="+mj-lt"/>
                <a:ea typeface="Calibri" panose="020F0502020204030204" pitchFamily="34" charset="0"/>
                <a:cs typeface="AGaramondPro-Regular"/>
              </a:rPr>
              <a:t>La fonction d’usage</a:t>
            </a:r>
            <a:r>
              <a:rPr lang="fr-FR" sz="1800" dirty="0">
                <a:effectLst/>
                <a:latin typeface="+mj-lt"/>
                <a:ea typeface="Calibri" panose="020F0502020204030204" pitchFamily="34" charset="0"/>
                <a:cs typeface="AGaramondPro-Regular"/>
              </a:rPr>
              <a:t> :</a:t>
            </a:r>
            <a:endParaRPr lang="fr-FR" sz="1800" dirty="0">
              <a:effectLst/>
              <a:latin typeface="+mj-lt"/>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E443416E-5501-E8BF-3CA3-D8054C5DB34D}"/>
              </a:ext>
            </a:extLst>
          </p:cNvPr>
          <p:cNvSpPr txBox="1"/>
          <p:nvPr/>
        </p:nvSpPr>
        <p:spPr>
          <a:xfrm>
            <a:off x="1295399" y="3852565"/>
            <a:ext cx="10069841" cy="390492"/>
          </a:xfrm>
          <a:prstGeom prst="rect">
            <a:avLst/>
          </a:prstGeom>
          <a:noFill/>
        </p:spPr>
        <p:txBody>
          <a:bodyPr wrap="square" rtlCol="0">
            <a:spAutoFit/>
          </a:bodyPr>
          <a:lstStyle/>
          <a:p>
            <a:pPr>
              <a:lnSpc>
                <a:spcPct val="115000"/>
              </a:lnSpc>
            </a:pPr>
            <a:r>
              <a:rPr lang="fr-FR" sz="1800" u="sng" dirty="0">
                <a:effectLst/>
                <a:latin typeface="+mj-lt"/>
                <a:ea typeface="Calibri" panose="020F0502020204030204" pitchFamily="34" charset="0"/>
                <a:cs typeface="AGaramondPro-Regular"/>
              </a:rPr>
              <a:t>La fonction technique</a:t>
            </a:r>
            <a:r>
              <a:rPr lang="fr-FR" sz="1800" dirty="0">
                <a:effectLst/>
                <a:latin typeface="+mj-lt"/>
                <a:ea typeface="Calibri" panose="020F0502020204030204" pitchFamily="34" charset="0"/>
                <a:cs typeface="AGaramondPro-Regular"/>
              </a:rPr>
              <a:t> :</a:t>
            </a:r>
            <a:endParaRPr lang="fr-FR" sz="1800" dirty="0">
              <a:effectLst/>
              <a:latin typeface="+mj-lt"/>
              <a:ea typeface="Calibri" panose="020F0502020204030204" pitchFamily="34" charset="0"/>
              <a:cs typeface="Times New Roman" panose="02020603050405020304" pitchFamily="18" charset="0"/>
            </a:endParaRPr>
          </a:p>
        </p:txBody>
      </p:sp>
      <p:sp>
        <p:nvSpPr>
          <p:cNvPr id="12" name="ZoneTexte 11">
            <a:extLst>
              <a:ext uri="{FF2B5EF4-FFF2-40B4-BE49-F238E27FC236}">
                <a16:creationId xmlns:a16="http://schemas.microsoft.com/office/drawing/2014/main" id="{4FDA1F1C-A934-21E4-0A75-2A5BAE2E9753}"/>
              </a:ext>
            </a:extLst>
          </p:cNvPr>
          <p:cNvSpPr txBox="1"/>
          <p:nvPr/>
        </p:nvSpPr>
        <p:spPr>
          <a:xfrm>
            <a:off x="1295399" y="4956578"/>
            <a:ext cx="10007675" cy="390492"/>
          </a:xfrm>
          <a:prstGeom prst="rect">
            <a:avLst/>
          </a:prstGeom>
          <a:noFill/>
        </p:spPr>
        <p:txBody>
          <a:bodyPr wrap="square">
            <a:spAutoFit/>
          </a:bodyPr>
          <a:lstStyle/>
          <a:p>
            <a:pPr>
              <a:lnSpc>
                <a:spcPct val="115000"/>
              </a:lnSpc>
              <a:spcAft>
                <a:spcPts val="1000"/>
              </a:spcAft>
            </a:pPr>
            <a:r>
              <a:rPr lang="fr-FR" sz="1800" u="sng" dirty="0">
                <a:effectLst/>
                <a:latin typeface="+mj-lt"/>
                <a:ea typeface="Calibri" panose="020F0502020204030204" pitchFamily="34" charset="0"/>
                <a:cs typeface="AGaramondPro-Regular"/>
              </a:rPr>
              <a:t>La fonction d’estime</a:t>
            </a:r>
            <a:endParaRPr lang="fr-FR" sz="1600" dirty="0">
              <a:effectLst/>
              <a:latin typeface="+mj-lt"/>
              <a:ea typeface="Calibri" panose="020F0502020204030204" pitchFamily="34" charset="0"/>
              <a:cs typeface="Times New Roman" panose="02020603050405020304" pitchFamily="18" charset="0"/>
            </a:endParaRPr>
          </a:p>
        </p:txBody>
      </p:sp>
      <p:sp>
        <p:nvSpPr>
          <p:cNvPr id="13" name="ZoneTexte 12">
            <a:extLst>
              <a:ext uri="{FF2B5EF4-FFF2-40B4-BE49-F238E27FC236}">
                <a16:creationId xmlns:a16="http://schemas.microsoft.com/office/drawing/2014/main" id="{7A68A5FB-8276-1321-5E74-268D59CB3D6F}"/>
              </a:ext>
            </a:extLst>
          </p:cNvPr>
          <p:cNvSpPr txBox="1"/>
          <p:nvPr/>
        </p:nvSpPr>
        <p:spPr>
          <a:xfrm>
            <a:off x="1279287" y="3097878"/>
            <a:ext cx="10069841" cy="646331"/>
          </a:xfrm>
          <a:prstGeom prst="rect">
            <a:avLst/>
          </a:prstGeom>
          <a:noFill/>
        </p:spPr>
        <p:txBody>
          <a:bodyPr wrap="square" rtlCol="0">
            <a:spAutoFit/>
          </a:bodyPr>
          <a:lstStyle/>
          <a:p>
            <a:r>
              <a:rPr lang="fr-FR" sz="1800" dirty="0">
                <a:effectLst/>
                <a:latin typeface="+mj-lt"/>
                <a:ea typeface="Calibri" panose="020F0502020204030204" pitchFamily="34" charset="0"/>
                <a:cs typeface="AGaramondPro-Regular"/>
              </a:rPr>
              <a:t>                               c’est le service rendu par l’objet.</a:t>
            </a:r>
            <a:r>
              <a:rPr lang="fr-FR" dirty="0">
                <a:latin typeface="+mj-lt"/>
                <a:ea typeface="Calibri" panose="020F0502020204030204" pitchFamily="34" charset="0"/>
                <a:cs typeface="Times New Roman" panose="02020603050405020304" pitchFamily="18" charset="0"/>
              </a:rPr>
              <a:t> </a:t>
            </a:r>
            <a:r>
              <a:rPr lang="fr-FR" sz="1800" dirty="0">
                <a:effectLst/>
                <a:latin typeface="+mj-lt"/>
                <a:ea typeface="Calibri" panose="020F0502020204030204" pitchFamily="34" charset="0"/>
                <a:cs typeface="AGaramondPro-Regular"/>
              </a:rPr>
              <a:t>Cette fonction répond à la question « À quoi l’objet </a:t>
            </a:r>
            <a:r>
              <a:rPr lang="fr-FR" sz="1800" dirty="0" err="1">
                <a:effectLst/>
                <a:latin typeface="+mj-lt"/>
                <a:ea typeface="Calibri" panose="020F0502020204030204" pitchFamily="34" charset="0"/>
                <a:cs typeface="AGaramondPro-Regular"/>
              </a:rPr>
              <a:t>sert-il</a:t>
            </a:r>
            <a:r>
              <a:rPr lang="fr-FR" sz="1800" dirty="0">
                <a:effectLst/>
                <a:latin typeface="+mj-lt"/>
                <a:ea typeface="Calibri" panose="020F0502020204030204" pitchFamily="34" charset="0"/>
                <a:cs typeface="AGaramondPro-Regular"/>
              </a:rPr>
              <a:t> ? »</a:t>
            </a:r>
            <a:endParaRPr lang="fr-FR" dirty="0"/>
          </a:p>
        </p:txBody>
      </p:sp>
      <p:sp>
        <p:nvSpPr>
          <p:cNvPr id="14" name="ZoneTexte 13">
            <a:extLst>
              <a:ext uri="{FF2B5EF4-FFF2-40B4-BE49-F238E27FC236}">
                <a16:creationId xmlns:a16="http://schemas.microsoft.com/office/drawing/2014/main" id="{B37ECB49-C5F0-D73A-562D-14F55E3AF68E}"/>
              </a:ext>
            </a:extLst>
          </p:cNvPr>
          <p:cNvSpPr txBox="1"/>
          <p:nvPr/>
        </p:nvSpPr>
        <p:spPr>
          <a:xfrm>
            <a:off x="1279287" y="3852565"/>
            <a:ext cx="10085953" cy="1324978"/>
          </a:xfrm>
          <a:prstGeom prst="rect">
            <a:avLst/>
          </a:prstGeom>
          <a:noFill/>
        </p:spPr>
        <p:txBody>
          <a:bodyPr wrap="square" rtlCol="0">
            <a:spAutoFit/>
          </a:bodyPr>
          <a:lstStyle/>
          <a:p>
            <a:pPr>
              <a:lnSpc>
                <a:spcPct val="115000"/>
              </a:lnSpc>
            </a:pPr>
            <a:r>
              <a:rPr lang="fr-FR" sz="1800" dirty="0">
                <a:effectLst/>
                <a:latin typeface="+mj-lt"/>
                <a:ea typeface="Calibri" panose="020F0502020204030204" pitchFamily="34" charset="0"/>
                <a:cs typeface="AGaramondPro-Regular"/>
              </a:rPr>
              <a:t>                                  un objet technique est constitué d’une ou plusieurs parties techniques qui</a:t>
            </a:r>
            <a:endParaRPr lang="fr-FR" sz="1800" dirty="0">
              <a:effectLst/>
              <a:latin typeface="+mj-lt"/>
              <a:ea typeface="Calibri" panose="020F0502020204030204" pitchFamily="34" charset="0"/>
              <a:cs typeface="Times New Roman" panose="02020603050405020304" pitchFamily="18" charset="0"/>
            </a:endParaRPr>
          </a:p>
          <a:p>
            <a:pPr>
              <a:lnSpc>
                <a:spcPct val="115000"/>
              </a:lnSpc>
            </a:pPr>
            <a:r>
              <a:rPr lang="fr-FR" sz="1800" dirty="0">
                <a:effectLst/>
                <a:latin typeface="+mj-lt"/>
                <a:ea typeface="Calibri" panose="020F0502020204030204" pitchFamily="34" charset="0"/>
                <a:cs typeface="AGaramondPro-Regular"/>
              </a:rPr>
              <a:t>jouent toutes un rôle. Cette fonction peut être en lien avec la question « Comment fonctionne l’objet ? » ou « Comment fonctionnent les différentes parties de l’objet ? »</a:t>
            </a:r>
            <a:endParaRPr lang="fr-FR" sz="1800" dirty="0">
              <a:effectLst/>
              <a:latin typeface="+mj-lt"/>
              <a:ea typeface="Calibri" panose="020F0502020204030204" pitchFamily="34" charset="0"/>
              <a:cs typeface="Times New Roman" panose="02020603050405020304" pitchFamily="18" charset="0"/>
            </a:endParaRPr>
          </a:p>
          <a:p>
            <a:endParaRPr lang="fr-FR" dirty="0"/>
          </a:p>
        </p:txBody>
      </p:sp>
      <p:sp>
        <p:nvSpPr>
          <p:cNvPr id="15" name="ZoneTexte 14">
            <a:extLst>
              <a:ext uri="{FF2B5EF4-FFF2-40B4-BE49-F238E27FC236}">
                <a16:creationId xmlns:a16="http://schemas.microsoft.com/office/drawing/2014/main" id="{5BA8A9D5-2DD0-CE9F-AF79-66650EE8F98F}"/>
              </a:ext>
            </a:extLst>
          </p:cNvPr>
          <p:cNvSpPr txBox="1"/>
          <p:nvPr/>
        </p:nvSpPr>
        <p:spPr>
          <a:xfrm>
            <a:off x="1295399" y="4982297"/>
            <a:ext cx="9916815" cy="923330"/>
          </a:xfrm>
          <a:prstGeom prst="rect">
            <a:avLst/>
          </a:prstGeom>
          <a:noFill/>
        </p:spPr>
        <p:txBody>
          <a:bodyPr wrap="square" rtlCol="0">
            <a:spAutoFit/>
          </a:bodyPr>
          <a:lstStyle/>
          <a:p>
            <a:r>
              <a:rPr lang="fr-FR" sz="1800" dirty="0">
                <a:effectLst/>
                <a:latin typeface="+mj-lt"/>
                <a:ea typeface="Calibri" panose="020F0502020204030204" pitchFamily="34" charset="0"/>
                <a:cs typeface="AGaramondPro-Regular"/>
              </a:rPr>
              <a:t>                              est en lien avec les gouts de l’utilisateur. Elle répond à la question « Cet objet me plait-il et pourquoi me plait-il ? » Les formes, les matériaux utilisés, les couleurs, les dimensions peuvent jouer un rôle. On parle également de l’esthétisme de l’objet.</a:t>
            </a:r>
            <a:endParaRPr lang="fr-FR" dirty="0"/>
          </a:p>
        </p:txBody>
      </p:sp>
    </p:spTree>
    <p:extLst>
      <p:ext uri="{BB962C8B-B14F-4D97-AF65-F5344CB8AC3E}">
        <p14:creationId xmlns:p14="http://schemas.microsoft.com/office/powerpoint/2010/main" val="378518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B613841-88C2-7323-B8D9-F1CBA81280FE}"/>
              </a:ext>
            </a:extLst>
          </p:cNvPr>
          <p:cNvSpPr txBox="1"/>
          <p:nvPr/>
        </p:nvSpPr>
        <p:spPr>
          <a:xfrm>
            <a:off x="1311420" y="519343"/>
            <a:ext cx="9916815" cy="677108"/>
          </a:xfrm>
          <a:prstGeom prst="rect">
            <a:avLst/>
          </a:prstGeom>
          <a:noFill/>
        </p:spPr>
        <p:txBody>
          <a:bodyPr wrap="square" rtlCol="0">
            <a:spAutoFit/>
          </a:bodyPr>
          <a:lstStyle/>
          <a:p>
            <a:r>
              <a:rPr lang="fr-FR" sz="2000" u="sng" dirty="0"/>
              <a:t>III. Recherche de solutions / Recherches de matériaux :</a:t>
            </a:r>
          </a:p>
          <a:p>
            <a:r>
              <a:rPr lang="fr-FR" b="1" dirty="0"/>
              <a:t>L’avant-projet ou phase de conception </a:t>
            </a:r>
            <a:r>
              <a:rPr lang="fr-FR" dirty="0"/>
              <a:t>:</a:t>
            </a:r>
          </a:p>
        </p:txBody>
      </p:sp>
      <p:sp>
        <p:nvSpPr>
          <p:cNvPr id="13" name="ZoneTexte 12">
            <a:extLst>
              <a:ext uri="{FF2B5EF4-FFF2-40B4-BE49-F238E27FC236}">
                <a16:creationId xmlns:a16="http://schemas.microsoft.com/office/drawing/2014/main" id="{A62B9AD3-B10D-0BEE-711A-C8BE20354D49}"/>
              </a:ext>
            </a:extLst>
          </p:cNvPr>
          <p:cNvSpPr txBox="1"/>
          <p:nvPr/>
        </p:nvSpPr>
        <p:spPr>
          <a:xfrm>
            <a:off x="1375331" y="1928783"/>
            <a:ext cx="9916815" cy="400110"/>
          </a:xfrm>
          <a:prstGeom prst="rect">
            <a:avLst/>
          </a:prstGeom>
          <a:noFill/>
        </p:spPr>
        <p:txBody>
          <a:bodyPr wrap="square" rtlCol="0">
            <a:spAutoFit/>
          </a:bodyPr>
          <a:lstStyle/>
          <a:p>
            <a:r>
              <a:rPr lang="fr-FR" sz="2000" u="sng" dirty="0"/>
              <a:t>IV. Contrôle et Fabrication :</a:t>
            </a:r>
          </a:p>
        </p:txBody>
      </p:sp>
      <p:sp>
        <p:nvSpPr>
          <p:cNvPr id="15" name="ZoneTexte 14">
            <a:extLst>
              <a:ext uri="{FF2B5EF4-FFF2-40B4-BE49-F238E27FC236}">
                <a16:creationId xmlns:a16="http://schemas.microsoft.com/office/drawing/2014/main" id="{0E910D4E-540B-72E4-6BDA-CFFD683EF22F}"/>
              </a:ext>
            </a:extLst>
          </p:cNvPr>
          <p:cNvSpPr txBox="1"/>
          <p:nvPr/>
        </p:nvSpPr>
        <p:spPr>
          <a:xfrm>
            <a:off x="1375330" y="3641694"/>
            <a:ext cx="9916815" cy="400110"/>
          </a:xfrm>
          <a:prstGeom prst="rect">
            <a:avLst/>
          </a:prstGeom>
          <a:noFill/>
        </p:spPr>
        <p:txBody>
          <a:bodyPr wrap="square">
            <a:spAutoFit/>
          </a:bodyPr>
          <a:lstStyle/>
          <a:p>
            <a:r>
              <a:rPr lang="fr-FR" sz="2000" u="sng" dirty="0"/>
              <a:t>V. Essai :</a:t>
            </a:r>
          </a:p>
        </p:txBody>
      </p:sp>
      <p:sp>
        <p:nvSpPr>
          <p:cNvPr id="16" name="ZoneTexte 15">
            <a:extLst>
              <a:ext uri="{FF2B5EF4-FFF2-40B4-BE49-F238E27FC236}">
                <a16:creationId xmlns:a16="http://schemas.microsoft.com/office/drawing/2014/main" id="{AE33BDD1-8F0A-374C-427D-6DE5098292C6}"/>
              </a:ext>
            </a:extLst>
          </p:cNvPr>
          <p:cNvSpPr txBox="1"/>
          <p:nvPr/>
        </p:nvSpPr>
        <p:spPr>
          <a:xfrm>
            <a:off x="1375331" y="4605395"/>
            <a:ext cx="9916815" cy="400110"/>
          </a:xfrm>
          <a:prstGeom prst="rect">
            <a:avLst/>
          </a:prstGeom>
          <a:noFill/>
        </p:spPr>
        <p:txBody>
          <a:bodyPr wrap="square">
            <a:spAutoFit/>
          </a:bodyPr>
          <a:lstStyle/>
          <a:p>
            <a:r>
              <a:rPr lang="fr-FR" sz="2000" u="sng" dirty="0"/>
              <a:t>VI. Utilisation / Evaluation :</a:t>
            </a:r>
          </a:p>
        </p:txBody>
      </p:sp>
      <p:sp>
        <p:nvSpPr>
          <p:cNvPr id="17" name="ZoneTexte 16">
            <a:extLst>
              <a:ext uri="{FF2B5EF4-FFF2-40B4-BE49-F238E27FC236}">
                <a16:creationId xmlns:a16="http://schemas.microsoft.com/office/drawing/2014/main" id="{AEDDA93D-8FC7-00B9-5132-01C294007650}"/>
              </a:ext>
            </a:extLst>
          </p:cNvPr>
          <p:cNvSpPr txBox="1"/>
          <p:nvPr/>
        </p:nvSpPr>
        <p:spPr>
          <a:xfrm>
            <a:off x="1311419" y="818782"/>
            <a:ext cx="9916815" cy="923330"/>
          </a:xfrm>
          <a:prstGeom prst="rect">
            <a:avLst/>
          </a:prstGeom>
          <a:noFill/>
        </p:spPr>
        <p:txBody>
          <a:bodyPr wrap="square" rtlCol="0">
            <a:spAutoFit/>
          </a:bodyPr>
          <a:lstStyle/>
          <a:p>
            <a:r>
              <a:rPr lang="fr-FR" dirty="0"/>
              <a:t>                                                            cette phase est constituée d’essais, de tâtonnements et d’erreurs. Des solutions techniques, des choix de matériaux et d’outils sont avancés. Des dessins et schémas sont élaborés avant de s’engager dans la réalisation de maquettes ou de prototypes.</a:t>
            </a:r>
          </a:p>
        </p:txBody>
      </p:sp>
      <p:sp>
        <p:nvSpPr>
          <p:cNvPr id="18" name="ZoneTexte 17">
            <a:extLst>
              <a:ext uri="{FF2B5EF4-FFF2-40B4-BE49-F238E27FC236}">
                <a16:creationId xmlns:a16="http://schemas.microsoft.com/office/drawing/2014/main" id="{17737C74-9F3E-7F63-3D72-D0B8E2CB9544}"/>
              </a:ext>
            </a:extLst>
          </p:cNvPr>
          <p:cNvSpPr txBox="1"/>
          <p:nvPr/>
        </p:nvSpPr>
        <p:spPr>
          <a:xfrm>
            <a:off x="1375331" y="2327564"/>
            <a:ext cx="9916815" cy="1477328"/>
          </a:xfrm>
          <a:prstGeom prst="rect">
            <a:avLst/>
          </a:prstGeom>
          <a:noFill/>
        </p:spPr>
        <p:txBody>
          <a:bodyPr wrap="square" rtlCol="0">
            <a:spAutoFit/>
          </a:bodyPr>
          <a:lstStyle/>
          <a:p>
            <a:r>
              <a:rPr lang="fr-FR" dirty="0"/>
              <a:t>Dans le processus de contrôle, les prototypes sont comparés et on choisit celui qui correspond le mieux au cahier des charges. On organise également la phase de fabrication de l’objet. Afin de faciliter la fabrication, on peut également écrire une fiche de fabrication. Puis intervient la phase de fabrication où il s’agit de fabriquer alors l’objet définitif. </a:t>
            </a:r>
          </a:p>
          <a:p>
            <a:endParaRPr lang="fr-FR" dirty="0"/>
          </a:p>
        </p:txBody>
      </p:sp>
      <p:sp>
        <p:nvSpPr>
          <p:cNvPr id="19" name="ZoneTexte 18">
            <a:extLst>
              <a:ext uri="{FF2B5EF4-FFF2-40B4-BE49-F238E27FC236}">
                <a16:creationId xmlns:a16="http://schemas.microsoft.com/office/drawing/2014/main" id="{D933FF8C-7876-E8A5-E759-3BBF4A919688}"/>
              </a:ext>
            </a:extLst>
          </p:cNvPr>
          <p:cNvSpPr txBox="1"/>
          <p:nvPr/>
        </p:nvSpPr>
        <p:spPr>
          <a:xfrm>
            <a:off x="1375331" y="4005088"/>
            <a:ext cx="9916815" cy="646331"/>
          </a:xfrm>
          <a:prstGeom prst="rect">
            <a:avLst/>
          </a:prstGeom>
          <a:noFill/>
        </p:spPr>
        <p:txBody>
          <a:bodyPr wrap="square" rtlCol="0">
            <a:spAutoFit/>
          </a:bodyPr>
          <a:lstStyle/>
          <a:p>
            <a:r>
              <a:rPr lang="fr-FR" dirty="0"/>
              <a:t>Cette phase vise à tester l’objet fabriqué pour voir si il répond aux besoins exprimés.</a:t>
            </a:r>
          </a:p>
          <a:p>
            <a:endParaRPr lang="fr-FR" dirty="0"/>
          </a:p>
        </p:txBody>
      </p:sp>
      <p:sp>
        <p:nvSpPr>
          <p:cNvPr id="20" name="ZoneTexte 19">
            <a:extLst>
              <a:ext uri="{FF2B5EF4-FFF2-40B4-BE49-F238E27FC236}">
                <a16:creationId xmlns:a16="http://schemas.microsoft.com/office/drawing/2014/main" id="{608CE289-744B-D5E3-7D5F-46AF7983D802}"/>
              </a:ext>
            </a:extLst>
          </p:cNvPr>
          <p:cNvSpPr txBox="1"/>
          <p:nvPr/>
        </p:nvSpPr>
        <p:spPr>
          <a:xfrm>
            <a:off x="1447800" y="5005505"/>
            <a:ext cx="9303327" cy="923330"/>
          </a:xfrm>
          <a:prstGeom prst="rect">
            <a:avLst/>
          </a:prstGeom>
          <a:noFill/>
        </p:spPr>
        <p:txBody>
          <a:bodyPr wrap="square" rtlCol="0">
            <a:spAutoFit/>
          </a:bodyPr>
          <a:lstStyle/>
          <a:p>
            <a:r>
              <a:rPr lang="fr-FR" dirty="0">
                <a:latin typeface="+mj-lt"/>
                <a:ea typeface="Calibri" panose="020F0502020204030204" pitchFamily="34" charset="0"/>
                <a:cs typeface="AGaramondPro-Regular"/>
              </a:rPr>
              <a:t>L</a:t>
            </a:r>
            <a:r>
              <a:rPr lang="fr-FR" sz="1800" dirty="0">
                <a:effectLst/>
                <a:latin typeface="+mj-lt"/>
                <a:ea typeface="Calibri" panose="020F0502020204030204" pitchFamily="34" charset="0"/>
                <a:cs typeface="AGaramondPro-Regular"/>
              </a:rPr>
              <a:t>’utilisation de l’objet va permettre de connaitre le degré de satisfaction de l’objet. L’évaluation porte sur le respect du cahier des charges mais aussi sur</a:t>
            </a:r>
            <a:r>
              <a:rPr lang="fr-FR" dirty="0">
                <a:latin typeface="+mj-lt"/>
                <a:ea typeface="Calibri" panose="020F0502020204030204" pitchFamily="34" charset="0"/>
                <a:cs typeface="Times New Roman" panose="02020603050405020304" pitchFamily="18" charset="0"/>
              </a:rPr>
              <a:t> </a:t>
            </a:r>
            <a:r>
              <a:rPr lang="fr-FR" sz="1800" dirty="0">
                <a:effectLst/>
                <a:latin typeface="+mj-lt"/>
                <a:ea typeface="Calibri" panose="020F0502020204030204" pitchFamily="34" charset="0"/>
                <a:cs typeface="AGaramondPro-Regular"/>
              </a:rPr>
              <a:t>l’utilisation de l’objet</a:t>
            </a:r>
            <a:r>
              <a:rPr lang="fr-FR" sz="1800" dirty="0">
                <a:effectLst/>
                <a:latin typeface="AGaramondPro-Regular"/>
                <a:ea typeface="Calibri" panose="020F0502020204030204" pitchFamily="34" charset="0"/>
                <a:cs typeface="AGaramondPro-Regular"/>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3013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CAF80-10DC-7FD8-0A29-F5B76815CDE0}"/>
              </a:ext>
            </a:extLst>
          </p:cNvPr>
          <p:cNvSpPr>
            <a:spLocks noGrp="1"/>
          </p:cNvSpPr>
          <p:nvPr>
            <p:ph type="title"/>
          </p:nvPr>
        </p:nvSpPr>
        <p:spPr>
          <a:xfrm>
            <a:off x="1309707" y="57536"/>
            <a:ext cx="9905998" cy="1478570"/>
          </a:xfrm>
        </p:spPr>
        <p:txBody>
          <a:bodyPr/>
          <a:lstStyle/>
          <a:p>
            <a:r>
              <a:rPr lang="fr-FR" dirty="0"/>
              <a:t>La démarche technologique : synthèse</a:t>
            </a:r>
          </a:p>
        </p:txBody>
      </p:sp>
      <p:sp>
        <p:nvSpPr>
          <p:cNvPr id="4" name="Titre 1">
            <a:extLst>
              <a:ext uri="{FF2B5EF4-FFF2-40B4-BE49-F238E27FC236}">
                <a16:creationId xmlns:a16="http://schemas.microsoft.com/office/drawing/2014/main" id="{FFA4A6B7-9F7A-A82B-59E7-191D832ADB83}"/>
              </a:ext>
            </a:extLst>
          </p:cNvPr>
          <p:cNvSpPr txBox="1">
            <a:spLocks/>
          </p:cNvSpPr>
          <p:nvPr/>
        </p:nvSpPr>
        <p:spPr>
          <a:xfrm>
            <a:off x="1423440" y="1066799"/>
            <a:ext cx="9717654"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ctr"/>
            <a:r>
              <a:rPr lang="fr-CA" sz="2400" b="1" i="0" u="none" strike="noStrike" baseline="0" dirty="0">
                <a:solidFill>
                  <a:schemeClr val="tx2">
                    <a:lumMod val="75000"/>
                  </a:schemeClr>
                </a:solidFill>
                <a:latin typeface="DINPro-Bold"/>
              </a:rPr>
              <a:t>démarche technologique pour un objet technique destiné à la commercialisation </a:t>
            </a:r>
            <a:endParaRPr lang="fr-FR" sz="2400" dirty="0">
              <a:solidFill>
                <a:schemeClr val="tx2">
                  <a:lumMod val="75000"/>
                </a:schemeClr>
              </a:solidFill>
            </a:endParaRPr>
          </a:p>
        </p:txBody>
      </p:sp>
      <p:pic>
        <p:nvPicPr>
          <p:cNvPr id="8" name="Espace réservé du contenu 7">
            <a:extLst>
              <a:ext uri="{FF2B5EF4-FFF2-40B4-BE49-F238E27FC236}">
                <a16:creationId xmlns:a16="http://schemas.microsoft.com/office/drawing/2014/main" id="{75F25213-25E6-24B1-C857-1529D2BBD108}"/>
              </a:ext>
            </a:extLst>
          </p:cNvPr>
          <p:cNvPicPr>
            <a:picLocks noGrp="1" noChangeAspect="1"/>
          </p:cNvPicPr>
          <p:nvPr>
            <p:ph idx="1"/>
          </p:nvPr>
        </p:nvPicPr>
        <p:blipFill>
          <a:blip r:embed="rId3"/>
          <a:stretch>
            <a:fillRect/>
          </a:stretch>
        </p:blipFill>
        <p:spPr>
          <a:xfrm>
            <a:off x="3563356" y="2191226"/>
            <a:ext cx="5502107" cy="4380016"/>
          </a:xfrm>
        </p:spPr>
      </p:pic>
    </p:spTree>
    <p:extLst>
      <p:ext uri="{BB962C8B-B14F-4D97-AF65-F5344CB8AC3E}">
        <p14:creationId xmlns:p14="http://schemas.microsoft.com/office/powerpoint/2010/main" val="3628703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18149</TotalTime>
  <Words>2706</Words>
  <Application>Microsoft Office PowerPoint</Application>
  <PresentationFormat>Grand écran</PresentationFormat>
  <Paragraphs>316</Paragraphs>
  <Slides>30</Slides>
  <Notes>27</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30</vt:i4>
      </vt:variant>
    </vt:vector>
  </HeadingPairs>
  <TitlesOfParts>
    <vt:vector size="41" baseType="lpstr">
      <vt:lpstr>AGaramondPro-Regular</vt:lpstr>
      <vt:lpstr>Arial</vt:lpstr>
      <vt:lpstr>AvenirLTStd-Heavy</vt:lpstr>
      <vt:lpstr>AvenirLTStd-Medium</vt:lpstr>
      <vt:lpstr>AvenirLTStd-Oblique</vt:lpstr>
      <vt:lpstr>Calibri</vt:lpstr>
      <vt:lpstr>DINPro-Bold</vt:lpstr>
      <vt:lpstr>Marianne</vt:lpstr>
      <vt:lpstr>Tw Cen MT</vt:lpstr>
      <vt:lpstr>Wingdings</vt:lpstr>
      <vt:lpstr>Circuit</vt:lpstr>
      <vt:lpstr>EC 233</vt:lpstr>
      <vt:lpstr>Plan de l’intervention</vt:lpstr>
      <vt:lpstr>Présentation PowerPoint</vt:lpstr>
      <vt:lpstr>Démarche scientifique   VS   démarche technologique ?</vt:lpstr>
      <vt:lpstr>Présentation PowerPoint</vt:lpstr>
      <vt:lpstr>la démarche technologique à la loupe</vt:lpstr>
      <vt:lpstr>Présentation PowerPoint</vt:lpstr>
      <vt:lpstr>Présentation PowerPoint</vt:lpstr>
      <vt:lpstr>La démarche technologique : synthèse</vt:lpstr>
      <vt:lpstr>La démarche technologique : Trois entrées possibles</vt:lpstr>
      <vt:lpstr>4. La démarche technologique à l’école</vt:lpstr>
      <vt:lpstr>5. L’enseignement de la technologie et de la programmation au cours des cycles </vt:lpstr>
      <vt:lpstr>L’enseignement de la technologie et de la programmation au cycle 1 </vt:lpstr>
      <vt:lpstr>L’enseignement de la technologie et de la programmation au cycle 1 </vt:lpstr>
      <vt:lpstr>L’enseignement de la technologie et de la programmation au cycle 2 </vt:lpstr>
      <vt:lpstr>L’enseignement de la technologie et de la programmation au cycle 2 </vt:lpstr>
      <vt:lpstr>L’enseignement de la technologie et de la programmation au cycle 2 </vt:lpstr>
      <vt:lpstr>L’enseignement de la technologie et de la programmation au cycle 2 </vt:lpstr>
      <vt:lpstr>L’enseignement de la technologie et de la programmation au cycle 2 </vt:lpstr>
      <vt:lpstr>L’enseignement de la technologie et de la programmation au cycle 3 </vt:lpstr>
      <vt:lpstr>L’enseignement de la technologie et de la programmation au cycle 3 </vt:lpstr>
      <vt:lpstr>L’enseignement de la technologie et de la programmation au cycle 3 </vt:lpstr>
      <vt:lpstr>L’enseignement de la technologie et de la programmation au cycle 3 </vt:lpstr>
      <vt:lpstr>L’enseignement de la technologie et de la programmation au cycle 3 </vt:lpstr>
      <vt:lpstr>L’enseignement de la technologie et de la programmation au cycle 3 </vt:lpstr>
      <vt:lpstr>L’enseignement de la technologie et de la programmation au cycle 3 </vt:lpstr>
      <vt:lpstr>L’enseignement de la technologie et de la programmation au cycle 3 </vt:lpstr>
      <vt:lpstr>L’enseignement de la technologie et de la programmation au cycle 3 </vt:lpstr>
      <vt:lpstr>L’enseignement de la technologie et de la programmation au cycle 3 </vt:lpstr>
      <vt:lpstr>L’enseignement de la technologie et de la programmation au cycle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 233</dc:title>
  <dc:creator>Elisabeth DUHAMEL</dc:creator>
  <cp:lastModifiedBy>Elisabeth</cp:lastModifiedBy>
  <cp:revision>103</cp:revision>
  <dcterms:created xsi:type="dcterms:W3CDTF">2023-08-25T11:46:00Z</dcterms:created>
  <dcterms:modified xsi:type="dcterms:W3CDTF">2024-10-16T14:17:36Z</dcterms:modified>
</cp:coreProperties>
</file>