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80" r:id="rId4"/>
    <p:sldId id="261" r:id="rId5"/>
    <p:sldId id="279" r:id="rId6"/>
    <p:sldId id="278" r:id="rId7"/>
    <p:sldId id="271" r:id="rId8"/>
    <p:sldId id="262" r:id="rId9"/>
    <p:sldId id="263" r:id="rId10"/>
    <p:sldId id="264" r:id="rId11"/>
    <p:sldId id="265" r:id="rId12"/>
    <p:sldId id="269" r:id="rId13"/>
    <p:sldId id="270"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A8"/>
    <a:srgbClr val="DC81D2"/>
    <a:srgbClr val="4A81FF"/>
    <a:srgbClr val="0000FF"/>
    <a:srgbClr val="008080"/>
    <a:srgbClr val="F8FFB5"/>
    <a:srgbClr val="FFF896"/>
    <a:srgbClr val="FEFF79"/>
    <a:srgbClr val="FF3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7"/>
    <p:restoredTop sz="86352"/>
  </p:normalViewPr>
  <p:slideViewPr>
    <p:cSldViewPr snapToGrid="0" snapToObjects="1">
      <p:cViewPr varScale="1">
        <p:scale>
          <a:sx n="128" d="100"/>
          <a:sy n="128" d="100"/>
        </p:scale>
        <p:origin x="13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97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5DE514-A745-4441-BE35-1F6E260FFDB7}" type="datetimeFigureOut">
              <a:rPr lang="fr-FR" smtClean="0"/>
              <a:t>01/09/2025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38F959-0D28-8147-BDD3-6CDC5A03047A}" type="slidenum">
              <a:rPr lang="fr-FR" smtClean="0"/>
              <a:t>‹N°›</a:t>
            </a:fld>
            <a:endParaRPr lang="fr-FR"/>
          </a:p>
        </p:txBody>
      </p:sp>
    </p:spTree>
    <p:extLst>
      <p:ext uri="{BB962C8B-B14F-4D97-AF65-F5344CB8AC3E}">
        <p14:creationId xmlns:p14="http://schemas.microsoft.com/office/powerpoint/2010/main" val="1585271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CB23A-A61D-4B46-91D8-D924EC4320A4}" type="datetimeFigureOut">
              <a:rPr lang="fr-FR" smtClean="0"/>
              <a:t>01/09/2025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2BF61-A41C-B948-BAA9-10E97F5E4E5C}" type="slidenum">
              <a:rPr lang="fr-FR" smtClean="0"/>
              <a:t>‹N°›</a:t>
            </a:fld>
            <a:endParaRPr lang="fr-FR"/>
          </a:p>
        </p:txBody>
      </p:sp>
    </p:spTree>
    <p:extLst>
      <p:ext uri="{BB962C8B-B14F-4D97-AF65-F5344CB8AC3E}">
        <p14:creationId xmlns:p14="http://schemas.microsoft.com/office/powerpoint/2010/main" val="197150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D58002B-B741-974C-8DFB-90FEBD55E17B}" type="datetimeFigureOut">
              <a:rPr lang="fr-FR" smtClean="0"/>
              <a:pPr/>
              <a:t>01/09/2025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506F26-E5C1-F945-AEF6-E149A81E282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8002B-B741-974C-8DFB-90FEBD55E17B}" type="datetimeFigureOut">
              <a:rPr lang="fr-FR" smtClean="0"/>
              <a:pPr/>
              <a:t>01/09/2025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06F26-E5C1-F945-AEF6-E149A81E282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b="1" i="1" dirty="0">
                <a:solidFill>
                  <a:srgbClr val="FFFFFF"/>
                </a:solidFill>
                <a:latin typeface="Optima" pitchFamily="-109" charset="0"/>
              </a:rPr>
              <a:t>Neuro-</a:t>
            </a:r>
            <a:r>
              <a:rPr lang="en-GB" sz="2000" b="1" i="1" dirty="0" err="1">
                <a:solidFill>
                  <a:srgbClr val="FFFFFF"/>
                </a:solidFill>
                <a:latin typeface="Optima" pitchFamily="-109" charset="0"/>
              </a:rPr>
              <a:t>Développement</a:t>
            </a:r>
            <a:r>
              <a:rPr lang="en-GB" sz="2000" b="1" i="1" dirty="0">
                <a:solidFill>
                  <a:srgbClr val="FFFFFF"/>
                </a:solidFill>
                <a:latin typeface="Optima" pitchFamily="-109" charset="0"/>
              </a:rPr>
              <a:t> et cellules </a:t>
            </a:r>
            <a:r>
              <a:rPr lang="en-GB" sz="2000" b="1" i="1" dirty="0" err="1">
                <a:solidFill>
                  <a:srgbClr val="FFFFFF"/>
                </a:solidFill>
                <a:latin typeface="Optima" pitchFamily="-109" charset="0"/>
              </a:rPr>
              <a:t>souches</a:t>
            </a:r>
            <a:endParaRPr lang="en-GB" sz="2000" b="1" i="1" dirty="0">
              <a:solidFill>
                <a:srgbClr val="FFFFFF"/>
              </a:solidFill>
              <a:latin typeface="Optima" pitchFamily="-109" charset="0"/>
            </a:endParaRPr>
          </a:p>
          <a:p>
            <a:pPr algn="ctr"/>
            <a:r>
              <a:rPr lang="en-GB" sz="2000" b="1" i="1" dirty="0">
                <a:solidFill>
                  <a:srgbClr val="FFFFFF"/>
                </a:solidFill>
                <a:latin typeface="Optima" pitchFamily="-109" charset="0"/>
              </a:rPr>
              <a:t>« Neural stem cells and nervous system development »</a:t>
            </a:r>
          </a:p>
        </p:txBody>
      </p:sp>
      <p:grpSp>
        <p:nvGrpSpPr>
          <p:cNvPr id="28" name="Grouper 27"/>
          <p:cNvGrpSpPr/>
          <p:nvPr/>
        </p:nvGrpSpPr>
        <p:grpSpPr>
          <a:xfrm>
            <a:off x="370717" y="2971799"/>
            <a:ext cx="8402566" cy="3463464"/>
            <a:chOff x="593031" y="2146852"/>
            <a:chExt cx="8402566" cy="3463464"/>
          </a:xfrm>
        </p:grpSpPr>
        <p:pic>
          <p:nvPicPr>
            <p:cNvPr id="26" name="Image 25"/>
            <p:cNvPicPr/>
            <p:nvPr/>
          </p:nvPicPr>
          <p:blipFill>
            <a:blip r:embed="rId2"/>
            <a:srcRect/>
            <a:stretch>
              <a:fillRect/>
            </a:stretch>
          </p:blipFill>
          <p:spPr bwMode="auto">
            <a:xfrm>
              <a:off x="4605812" y="2146852"/>
              <a:ext cx="4389785" cy="3463464"/>
            </a:xfrm>
            <a:prstGeom prst="rect">
              <a:avLst/>
            </a:prstGeom>
            <a:noFill/>
            <a:ln w="9525">
              <a:noFill/>
              <a:miter lim="800000"/>
              <a:headEnd/>
              <a:tailEnd/>
            </a:ln>
          </p:spPr>
        </p:pic>
        <p:sp>
          <p:nvSpPr>
            <p:cNvPr id="27" name="ZoneTexte 26"/>
            <p:cNvSpPr txBox="1"/>
            <p:nvPr/>
          </p:nvSpPr>
          <p:spPr>
            <a:xfrm>
              <a:off x="593031" y="2447423"/>
              <a:ext cx="3799338" cy="2862322"/>
            </a:xfrm>
            <a:prstGeom prst="rect">
              <a:avLst/>
            </a:prstGeom>
            <a:noFill/>
          </p:spPr>
          <p:txBody>
            <a:bodyPr wrap="square" rtlCol="0">
              <a:spAutoFit/>
            </a:bodyPr>
            <a:lstStyle/>
            <a:p>
              <a:pPr algn="ctr"/>
              <a:r>
                <a:rPr lang="en-GB" sz="2000" dirty="0">
                  <a:solidFill>
                    <a:schemeClr val="bg1"/>
                  </a:solidFill>
                  <a:latin typeface="Comic Sans MS"/>
                  <a:cs typeface="Comic Sans MS"/>
                </a:rPr>
                <a:t>You must be present at all conferences!</a:t>
              </a:r>
            </a:p>
            <a:p>
              <a:pPr algn="ctr"/>
              <a:endParaRPr lang="en-GB" sz="2000" dirty="0">
                <a:solidFill>
                  <a:schemeClr val="bg1"/>
                </a:solidFill>
                <a:latin typeface="Comic Sans MS"/>
                <a:cs typeface="Comic Sans MS"/>
              </a:endParaRPr>
            </a:p>
            <a:p>
              <a:pPr algn="ctr"/>
              <a:r>
                <a:rPr lang="en-GB" sz="2000" dirty="0">
                  <a:solidFill>
                    <a:schemeClr val="bg1"/>
                  </a:solidFill>
                  <a:latin typeface="Comic Sans MS"/>
                  <a:cs typeface="Comic Sans MS"/>
                </a:rPr>
                <a:t>You should have read the corresponding review before!</a:t>
              </a:r>
            </a:p>
            <a:p>
              <a:pPr algn="ctr"/>
              <a:endParaRPr lang="en-GB" sz="2000" dirty="0">
                <a:solidFill>
                  <a:schemeClr val="bg1"/>
                </a:solidFill>
                <a:latin typeface="Comic Sans MS"/>
                <a:cs typeface="Comic Sans MS"/>
              </a:endParaRPr>
            </a:p>
            <a:p>
              <a:pPr algn="ctr"/>
              <a:r>
                <a:rPr lang="en-GB" sz="2000" dirty="0">
                  <a:solidFill>
                    <a:schemeClr val="bg1"/>
                  </a:solidFill>
                  <a:latin typeface="Comic Sans MS"/>
                  <a:cs typeface="Comic Sans MS"/>
                </a:rPr>
                <a:t>You should discuss and ask questions during the conferences!</a:t>
              </a:r>
            </a:p>
          </p:txBody>
        </p:sp>
      </p:grpSp>
      <p:sp>
        <p:nvSpPr>
          <p:cNvPr id="6" name="ZoneTexte 5">
            <a:extLst>
              <a:ext uri="{FF2B5EF4-FFF2-40B4-BE49-F238E27FC236}">
                <a16:creationId xmlns:a16="http://schemas.microsoft.com/office/drawing/2014/main" id="{EA1F17F8-EAE4-4445-A005-DAC49761C57A}"/>
              </a:ext>
            </a:extLst>
          </p:cNvPr>
          <p:cNvSpPr txBox="1"/>
          <p:nvPr/>
        </p:nvSpPr>
        <p:spPr>
          <a:xfrm>
            <a:off x="231227" y="933457"/>
            <a:ext cx="8681546" cy="1429622"/>
          </a:xfrm>
          <a:prstGeom prst="rect">
            <a:avLst/>
          </a:prstGeom>
          <a:noFill/>
        </p:spPr>
        <p:txBody>
          <a:bodyPr wrap="square" rtlCol="0">
            <a:spAutoFit/>
          </a:bodyPr>
          <a:lstStyle/>
          <a:p>
            <a:pPr marL="285750" indent="-285750" algn="ctr">
              <a:lnSpc>
                <a:spcPct val="150000"/>
              </a:lnSpc>
              <a:buFont typeface="Wingdings" pitchFamily="2" charset="2"/>
              <a:buChar char="ü"/>
            </a:pPr>
            <a:r>
              <a:rPr lang="fr-FR" sz="2000" dirty="0">
                <a:solidFill>
                  <a:schemeClr val="bg1"/>
                </a:solidFill>
              </a:rPr>
              <a:t>Lectures by experts in </a:t>
            </a:r>
            <a:r>
              <a:rPr lang="fr-FR" sz="2000" dirty="0" err="1">
                <a:solidFill>
                  <a:schemeClr val="bg1"/>
                </a:solidFill>
              </a:rPr>
              <a:t>Neurodevelopment</a:t>
            </a:r>
            <a:endParaRPr lang="fr-FR" sz="2000" dirty="0">
              <a:solidFill>
                <a:schemeClr val="bg1"/>
              </a:solidFill>
            </a:endParaRPr>
          </a:p>
          <a:p>
            <a:pPr marL="285750" indent="-285750" algn="ctr">
              <a:lnSpc>
                <a:spcPct val="150000"/>
              </a:lnSpc>
              <a:buFont typeface="Wingdings" pitchFamily="2" charset="2"/>
              <a:buChar char="ü"/>
            </a:pPr>
            <a:r>
              <a:rPr lang="fr-FR" sz="2000" dirty="0" err="1">
                <a:solidFill>
                  <a:schemeClr val="bg1"/>
                </a:solidFill>
              </a:rPr>
              <a:t>Methodological</a:t>
            </a:r>
            <a:r>
              <a:rPr lang="fr-FR" sz="2000" dirty="0">
                <a:solidFill>
                  <a:schemeClr val="bg1"/>
                </a:solidFill>
              </a:rPr>
              <a:t> sessions (document </a:t>
            </a:r>
            <a:r>
              <a:rPr lang="fr-FR" sz="2000" dirty="0" err="1">
                <a:solidFill>
                  <a:schemeClr val="bg1"/>
                </a:solidFill>
              </a:rPr>
              <a:t>analysis</a:t>
            </a:r>
            <a:r>
              <a:rPr lang="fr-FR" sz="2000" dirty="0">
                <a:solidFill>
                  <a:schemeClr val="bg1"/>
                </a:solidFill>
              </a:rPr>
              <a:t> and training to article </a:t>
            </a:r>
            <a:r>
              <a:rPr lang="fr-FR" sz="2000" dirty="0" err="1">
                <a:solidFill>
                  <a:schemeClr val="bg1"/>
                </a:solidFill>
              </a:rPr>
              <a:t>writing</a:t>
            </a:r>
            <a:r>
              <a:rPr lang="fr-FR" sz="2000" dirty="0">
                <a:solidFill>
                  <a:schemeClr val="bg1"/>
                </a:solidFill>
              </a:rPr>
              <a:t>) </a:t>
            </a:r>
            <a:r>
              <a:rPr lang="fr-FR" sz="2000" dirty="0">
                <a:solidFill>
                  <a:srgbClr val="FFF2A7"/>
                </a:solidFill>
              </a:rPr>
              <a:t>Paris-Saclay Institute of Neuroscience</a:t>
            </a:r>
            <a:endParaRPr lang="fr-FR" sz="2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46738" y="1045846"/>
            <a:ext cx="8450523" cy="5004575"/>
          </a:xfrm>
          <a:prstGeom prst="rect">
            <a:avLst/>
          </a:prstGeom>
          <a:noFill/>
        </p:spPr>
        <p:txBody>
          <a:bodyPr wrap="square" rtlCol="0">
            <a:spAutoFit/>
          </a:bodyPr>
          <a:lstStyle/>
          <a:p>
            <a:pPr>
              <a:lnSpc>
                <a:spcPct val="150000"/>
              </a:lnSpc>
              <a:spcAft>
                <a:spcPts val="1200"/>
              </a:spcAft>
            </a:pPr>
            <a:r>
              <a:rPr lang="en-GB" sz="2000" b="1" i="1" dirty="0">
                <a:solidFill>
                  <a:srgbClr val="F8FFB5"/>
                </a:solidFill>
              </a:rPr>
              <a:t>3) Introduce the pertinent literature (including your own previous data) that will allow understanding the precise and specific objectives of the study </a:t>
            </a:r>
            <a:endParaRPr lang="en-GB" sz="1600" b="1" i="1" u="sng" dirty="0">
              <a:solidFill>
                <a:schemeClr val="accent2"/>
              </a:solidFill>
            </a:endParaRPr>
          </a:p>
          <a:p>
            <a:pPr>
              <a:lnSpc>
                <a:spcPct val="150000"/>
              </a:lnSpc>
              <a:spcAft>
                <a:spcPts val="1200"/>
              </a:spcAft>
            </a:pPr>
            <a:r>
              <a:rPr lang="en-GB" dirty="0">
                <a:solidFill>
                  <a:srgbClr val="F8FFB5"/>
                </a:solidFill>
              </a:rPr>
              <a:t>We here investigated whether the Hippo pathway effector YAP might influence Müller cell reactivation and how it would intersect with other critical </a:t>
            </a:r>
            <a:r>
              <a:rPr lang="en-GB" dirty="0" err="1">
                <a:solidFill>
                  <a:srgbClr val="F8FFB5"/>
                </a:solidFill>
              </a:rPr>
              <a:t>signaling</a:t>
            </a:r>
            <a:r>
              <a:rPr lang="en-GB" dirty="0">
                <a:solidFill>
                  <a:srgbClr val="F8FFB5"/>
                </a:solidFill>
              </a:rPr>
              <a:t> pathways. </a:t>
            </a:r>
            <a:r>
              <a:rPr lang="en-GB" sz="1600" dirty="0">
                <a:solidFill>
                  <a:schemeClr val="bg1"/>
                </a:solidFill>
              </a:rPr>
              <a:t>The Hippo pathway is a kinase cascade that converges toward two terminal effectors, YAP (Yes-associated protein) and TAZ (transcriptional coactivator with PDZ-binding motif). Both are transcriptional coactivators of TEAD family transcription factors. The Hippo pathway emerged as a key </a:t>
            </a:r>
            <a:r>
              <a:rPr lang="en-GB" sz="1600" dirty="0" err="1">
                <a:solidFill>
                  <a:schemeClr val="bg1"/>
                </a:solidFill>
              </a:rPr>
              <a:t>signaling</a:t>
            </a:r>
            <a:r>
              <a:rPr lang="en-GB" sz="1600" dirty="0">
                <a:solidFill>
                  <a:schemeClr val="bg1"/>
                </a:solidFill>
              </a:rPr>
              <a:t> in a wide range of biological processes, including stem cell biology… YAP status in adult neural tissue repair has hitherto never been investigated. We recently discovered that YAP and TEAD1 are specifically expressed in murine Müller cells, and that their expression and activity are enhanced upon retinal damage. </a:t>
            </a:r>
            <a:r>
              <a:rPr lang="en-GB" dirty="0">
                <a:solidFill>
                  <a:srgbClr val="F8FFB5"/>
                </a:solidFill>
              </a:rPr>
              <a:t>We thus sought to determine whether YAP could be required for injury-induced Müller glia reactivation.</a:t>
            </a:r>
          </a:p>
        </p:txBody>
      </p:sp>
      <p:sp>
        <p:nvSpPr>
          <p:cNvPr id="6"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i="1" dirty="0">
                <a:solidFill>
                  <a:schemeClr val="bg1"/>
                </a:solidFill>
                <a:latin typeface="Optima" pitchFamily="-109" charset="0"/>
              </a:rPr>
              <a:t>How is a classical introduction structured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46739" y="1405812"/>
            <a:ext cx="8450523" cy="4132221"/>
          </a:xfrm>
          <a:prstGeom prst="rect">
            <a:avLst/>
          </a:prstGeom>
          <a:noFill/>
        </p:spPr>
        <p:txBody>
          <a:bodyPr wrap="square" rtlCol="0">
            <a:spAutoFit/>
          </a:bodyPr>
          <a:lstStyle/>
          <a:p>
            <a:pPr>
              <a:lnSpc>
                <a:spcPct val="150000"/>
              </a:lnSpc>
              <a:spcAft>
                <a:spcPts val="1200"/>
              </a:spcAft>
            </a:pPr>
            <a:r>
              <a:rPr lang="en-GB" sz="2000" b="1" i="1" dirty="0">
                <a:solidFill>
                  <a:srgbClr val="F8FFB5"/>
                </a:solidFill>
              </a:rPr>
              <a:t>4) Describe your major findings (optional)</a:t>
            </a:r>
            <a:endParaRPr lang="en-GB" sz="2000" i="1" dirty="0">
              <a:solidFill>
                <a:srgbClr val="F8FFB5"/>
              </a:solidFill>
            </a:endParaRPr>
          </a:p>
          <a:p>
            <a:pPr>
              <a:lnSpc>
                <a:spcPct val="150000"/>
              </a:lnSpc>
            </a:pPr>
            <a:r>
              <a:rPr lang="en-GB" b="1" dirty="0">
                <a:solidFill>
                  <a:srgbClr val="F8FFB5"/>
                </a:solidFill>
              </a:rPr>
              <a:t>We found in mouse that</a:t>
            </a:r>
            <a:r>
              <a:rPr lang="en-GB" sz="1600" b="1" dirty="0">
                <a:solidFill>
                  <a:schemeClr val="bg1"/>
                </a:solidFill>
              </a:rPr>
              <a:t> YAP triggers cell-cycle gene upregulation in Müller glial cells following photoreceptor cell death. In line with the idea of a conserved role in Müller cell-cycle re-entry, blocking YAP function in </a:t>
            </a:r>
            <a:r>
              <a:rPr lang="en-GB" sz="1600" b="1" i="1" dirty="0">
                <a:solidFill>
                  <a:schemeClr val="bg1"/>
                </a:solidFill>
              </a:rPr>
              <a:t>Xenopus</a:t>
            </a:r>
            <a:r>
              <a:rPr lang="en-GB" sz="1600" b="1" dirty="0">
                <a:solidFill>
                  <a:schemeClr val="bg1"/>
                </a:solidFill>
              </a:rPr>
              <a:t> results in a dramatically reduced proliferative response following acute retinal damage or photoreceptor cell ablation. </a:t>
            </a:r>
            <a:r>
              <a:rPr lang="en-GB" b="1" dirty="0">
                <a:solidFill>
                  <a:srgbClr val="F8FFB5"/>
                </a:solidFill>
              </a:rPr>
              <a:t>Finally, we report that </a:t>
            </a:r>
            <a:r>
              <a:rPr lang="en-GB" sz="1600" b="1" dirty="0">
                <a:solidFill>
                  <a:schemeClr val="bg1"/>
                </a:solidFill>
              </a:rPr>
              <a:t>the limited proliferative response of murine Müller glia can be circumvented and significantly enhanced by YAP overexpression. </a:t>
            </a:r>
            <a:r>
              <a:rPr lang="en-GB" b="1" dirty="0">
                <a:solidFill>
                  <a:srgbClr val="F8FFB5"/>
                </a:solidFill>
              </a:rPr>
              <a:t>We further show that </a:t>
            </a:r>
            <a:r>
              <a:rPr lang="en-GB" sz="1600" b="1" dirty="0">
                <a:solidFill>
                  <a:schemeClr val="bg1"/>
                </a:solidFill>
              </a:rPr>
              <a:t>such YAP mitogenic function relies on its interplay with epidermal growth factor receptor (EGFR) </a:t>
            </a:r>
            <a:r>
              <a:rPr lang="en-GB" sz="1600" b="1" dirty="0" err="1">
                <a:solidFill>
                  <a:schemeClr val="bg1"/>
                </a:solidFill>
              </a:rPr>
              <a:t>signaling</a:t>
            </a:r>
            <a:r>
              <a:rPr lang="en-GB" sz="1600" b="1" dirty="0">
                <a:solidFill>
                  <a:schemeClr val="bg1"/>
                </a:solidFill>
              </a:rPr>
              <a:t>. As a whole, this study highlights the critical role of YAP in driving Müller cells to exit quiescence and thus reveals a potential target for regenerative medicine.</a:t>
            </a:r>
            <a:endParaRPr lang="en-GB" dirty="0">
              <a:solidFill>
                <a:schemeClr val="bg1"/>
              </a:solidFill>
            </a:endParaRPr>
          </a:p>
        </p:txBody>
      </p:sp>
      <p:sp>
        <p:nvSpPr>
          <p:cNvPr id="5"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i="1" dirty="0">
                <a:solidFill>
                  <a:schemeClr val="bg1"/>
                </a:solidFill>
                <a:latin typeface="Optima" pitchFamily="-109" charset="0"/>
              </a:rPr>
              <a:t>How is a classical introduction structured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i="1" dirty="0">
                <a:solidFill>
                  <a:schemeClr val="bg1"/>
                </a:solidFill>
                <a:latin typeface="Optima" pitchFamily="-109" charset="0"/>
              </a:rPr>
              <a:t>How are data presented ?</a:t>
            </a:r>
          </a:p>
        </p:txBody>
      </p:sp>
      <p:sp>
        <p:nvSpPr>
          <p:cNvPr id="6" name="ZoneTexte 5"/>
          <p:cNvSpPr txBox="1"/>
          <p:nvPr/>
        </p:nvSpPr>
        <p:spPr>
          <a:xfrm>
            <a:off x="-4601" y="1148440"/>
            <a:ext cx="9153202" cy="5240217"/>
          </a:xfrm>
          <a:prstGeom prst="rect">
            <a:avLst/>
          </a:prstGeom>
          <a:noFill/>
        </p:spPr>
        <p:txBody>
          <a:bodyPr wrap="square" rtlCol="0">
            <a:spAutoFit/>
          </a:bodyPr>
          <a:lstStyle/>
          <a:p>
            <a:pPr>
              <a:lnSpc>
                <a:spcPct val="150000"/>
              </a:lnSpc>
              <a:spcAft>
                <a:spcPts val="1200"/>
              </a:spcAft>
            </a:pPr>
            <a:r>
              <a:rPr lang="en-GB" sz="2000" b="1" i="1" dirty="0">
                <a:solidFill>
                  <a:srgbClr val="F8FFB5"/>
                </a:solidFill>
              </a:rPr>
              <a:t>1) Titles of the result section are informative: they concisely give the « take home message » of the paragraph, while remaining objective (ideally…)</a:t>
            </a:r>
            <a:endParaRPr lang="en-GB" sz="2000" b="1" dirty="0">
              <a:solidFill>
                <a:srgbClr val="F8FFB5"/>
              </a:solidFill>
            </a:endParaRPr>
          </a:p>
          <a:p>
            <a:pPr>
              <a:lnSpc>
                <a:spcPct val="150000"/>
              </a:lnSpc>
            </a:pPr>
            <a:r>
              <a:rPr lang="en-GB" sz="1600" dirty="0">
                <a:solidFill>
                  <a:schemeClr val="bg1"/>
                </a:solidFill>
                <a:latin typeface="Zapf Dingbats"/>
                <a:ea typeface="Zapf Dingbats"/>
                <a:cs typeface="Zapf Dingbats"/>
              </a:rPr>
              <a:t>✓ </a:t>
            </a:r>
            <a:r>
              <a:rPr lang="en-GB" sz="1600" i="1" dirty="0">
                <a:solidFill>
                  <a:schemeClr val="bg1"/>
                </a:solidFill>
              </a:rPr>
              <a:t>Yap </a:t>
            </a:r>
            <a:r>
              <a:rPr lang="en-GB" sz="1600" dirty="0">
                <a:solidFill>
                  <a:schemeClr val="bg1"/>
                </a:solidFill>
              </a:rPr>
              <a:t>Conditional Knockout in Mouse Müller Cells Does Not Compromise Their Maintenance under</a:t>
            </a:r>
          </a:p>
          <a:p>
            <a:pPr>
              <a:lnSpc>
                <a:spcPct val="150000"/>
              </a:lnSpc>
            </a:pPr>
            <a:r>
              <a:rPr lang="en-GB" sz="1600" dirty="0">
                <a:solidFill>
                  <a:schemeClr val="bg1"/>
                </a:solidFill>
              </a:rPr>
              <a:t>Physiological Conditions</a:t>
            </a:r>
          </a:p>
          <a:p>
            <a:pPr>
              <a:lnSpc>
                <a:spcPct val="150000"/>
              </a:lnSpc>
            </a:pPr>
            <a:r>
              <a:rPr lang="en-GB" sz="1600" dirty="0">
                <a:solidFill>
                  <a:schemeClr val="bg1"/>
                </a:solidFill>
                <a:latin typeface="Zapf Dingbats"/>
                <a:ea typeface="Zapf Dingbats"/>
                <a:cs typeface="Zapf Dingbats"/>
              </a:rPr>
              <a:t>✓ </a:t>
            </a:r>
            <a:r>
              <a:rPr lang="en-GB" sz="1600" i="1" dirty="0">
                <a:solidFill>
                  <a:schemeClr val="bg1"/>
                </a:solidFill>
              </a:rPr>
              <a:t>Yap</a:t>
            </a:r>
            <a:r>
              <a:rPr lang="en-GB" sz="1600" dirty="0">
                <a:solidFill>
                  <a:schemeClr val="bg1"/>
                </a:solidFill>
              </a:rPr>
              <a:t> Deletion Impairs Mouse Müller Cell Reactivation upon Photoreceptor Degeneration</a:t>
            </a:r>
          </a:p>
          <a:p>
            <a:pPr>
              <a:lnSpc>
                <a:spcPct val="150000"/>
              </a:lnSpc>
            </a:pPr>
            <a:r>
              <a:rPr lang="en-GB" sz="1600" dirty="0">
                <a:solidFill>
                  <a:schemeClr val="bg1"/>
                </a:solidFill>
                <a:latin typeface="Zapf Dingbats"/>
                <a:ea typeface="Zapf Dingbats"/>
                <a:cs typeface="Zapf Dingbats"/>
              </a:rPr>
              <a:t>✓ </a:t>
            </a:r>
            <a:r>
              <a:rPr lang="en-GB" sz="1600" i="1" dirty="0">
                <a:solidFill>
                  <a:schemeClr val="bg1"/>
                </a:solidFill>
              </a:rPr>
              <a:t>Yap</a:t>
            </a:r>
            <a:r>
              <a:rPr lang="en-GB" sz="1600" dirty="0">
                <a:solidFill>
                  <a:schemeClr val="bg1"/>
                </a:solidFill>
              </a:rPr>
              <a:t> Knockout Prevents Cell-Cycle Gene Upregulation in Mouse Reactive Müller Cells</a:t>
            </a:r>
          </a:p>
          <a:p>
            <a:pPr>
              <a:lnSpc>
                <a:spcPct val="150000"/>
              </a:lnSpc>
            </a:pPr>
            <a:r>
              <a:rPr lang="en-GB" sz="1600" dirty="0">
                <a:solidFill>
                  <a:schemeClr val="bg1"/>
                </a:solidFill>
                <a:latin typeface="Zapf Dingbats"/>
                <a:ea typeface="Zapf Dingbats"/>
                <a:cs typeface="Zapf Dingbats"/>
              </a:rPr>
              <a:t>✓ </a:t>
            </a:r>
            <a:r>
              <a:rPr lang="en-GB" sz="1600" dirty="0">
                <a:solidFill>
                  <a:schemeClr val="bg1"/>
                </a:solidFill>
              </a:rPr>
              <a:t>Inhibition of YAP Prevents Müller Glia Proliferation upon Acute Retinal Damage or Selective Photoreceptor Cell Ablation in </a:t>
            </a:r>
            <a:r>
              <a:rPr lang="en-GB" sz="1600" i="1" dirty="0">
                <a:solidFill>
                  <a:schemeClr val="bg1"/>
                </a:solidFill>
              </a:rPr>
              <a:t>Xenopus </a:t>
            </a:r>
            <a:r>
              <a:rPr lang="en-GB" sz="1600" i="1" dirty="0" err="1">
                <a:solidFill>
                  <a:schemeClr val="bg1"/>
                </a:solidFill>
              </a:rPr>
              <a:t>laevis</a:t>
            </a:r>
            <a:endParaRPr lang="en-GB" sz="1600" i="1" dirty="0">
              <a:solidFill>
                <a:schemeClr val="bg1"/>
              </a:solidFill>
            </a:endParaRPr>
          </a:p>
          <a:p>
            <a:pPr>
              <a:lnSpc>
                <a:spcPct val="150000"/>
              </a:lnSpc>
            </a:pPr>
            <a:r>
              <a:rPr lang="en-GB" sz="1600" dirty="0">
                <a:solidFill>
                  <a:schemeClr val="bg1"/>
                </a:solidFill>
                <a:latin typeface="Zapf Dingbats"/>
                <a:ea typeface="Zapf Dingbats"/>
                <a:cs typeface="Zapf Dingbats"/>
              </a:rPr>
              <a:t>✓ </a:t>
            </a:r>
            <a:r>
              <a:rPr lang="en-GB" sz="1600" dirty="0">
                <a:solidFill>
                  <a:schemeClr val="bg1"/>
                </a:solidFill>
              </a:rPr>
              <a:t>Forced YAP Expression in Mouse Müller Glial Cells Stimulates Their Proliferation Both </a:t>
            </a:r>
            <a:r>
              <a:rPr lang="en-GB" sz="1600" i="1" dirty="0">
                <a:solidFill>
                  <a:schemeClr val="bg1"/>
                </a:solidFill>
              </a:rPr>
              <a:t>Ex Vivo </a:t>
            </a:r>
            <a:r>
              <a:rPr lang="en-GB" sz="1600" dirty="0">
                <a:solidFill>
                  <a:schemeClr val="bg1"/>
                </a:solidFill>
              </a:rPr>
              <a:t>and </a:t>
            </a:r>
            <a:r>
              <a:rPr lang="en-GB" sz="1600" i="1" dirty="0">
                <a:solidFill>
                  <a:schemeClr val="bg1"/>
                </a:solidFill>
              </a:rPr>
              <a:t>In Vivo</a:t>
            </a:r>
          </a:p>
          <a:p>
            <a:pPr>
              <a:lnSpc>
                <a:spcPct val="150000"/>
              </a:lnSpc>
            </a:pPr>
            <a:r>
              <a:rPr lang="en-GB" sz="1600" dirty="0">
                <a:solidFill>
                  <a:schemeClr val="bg1"/>
                </a:solidFill>
                <a:latin typeface="Zapf Dingbats"/>
                <a:ea typeface="Zapf Dingbats"/>
                <a:cs typeface="Zapf Dingbats"/>
              </a:rPr>
              <a:t>✓ </a:t>
            </a:r>
            <a:r>
              <a:rPr lang="en-GB" sz="1600" dirty="0">
                <a:solidFill>
                  <a:schemeClr val="bg1"/>
                </a:solidFill>
              </a:rPr>
              <a:t>Interfering with </a:t>
            </a:r>
            <a:r>
              <a:rPr lang="en-GB" sz="1600" i="1" dirty="0">
                <a:solidFill>
                  <a:schemeClr val="bg1"/>
                </a:solidFill>
              </a:rPr>
              <a:t>Yap</a:t>
            </a:r>
            <a:r>
              <a:rPr lang="en-GB" sz="1600" dirty="0">
                <a:solidFill>
                  <a:schemeClr val="bg1"/>
                </a:solidFill>
              </a:rPr>
              <a:t> Expression Affects EGFR </a:t>
            </a:r>
            <a:r>
              <a:rPr lang="en-GB" sz="1600" dirty="0" err="1">
                <a:solidFill>
                  <a:schemeClr val="bg1"/>
                </a:solidFill>
              </a:rPr>
              <a:t>Signaling</a:t>
            </a:r>
            <a:r>
              <a:rPr lang="en-GB" sz="1600" dirty="0">
                <a:solidFill>
                  <a:schemeClr val="bg1"/>
                </a:solidFill>
              </a:rPr>
              <a:t> in Mouse Reactive Müller Cells</a:t>
            </a:r>
          </a:p>
          <a:p>
            <a:pPr>
              <a:lnSpc>
                <a:spcPct val="150000"/>
              </a:lnSpc>
            </a:pPr>
            <a:r>
              <a:rPr lang="en-GB" dirty="0">
                <a:solidFill>
                  <a:schemeClr val="bg1"/>
                </a:solidFill>
                <a:latin typeface="Zapf Dingbats"/>
                <a:ea typeface="Zapf Dingbats"/>
                <a:cs typeface="Zapf Dingbats"/>
              </a:rPr>
              <a:t>✓ </a:t>
            </a:r>
            <a:r>
              <a:rPr lang="fr-FR" sz="1600" dirty="0">
                <a:solidFill>
                  <a:schemeClr val="bg1"/>
                </a:solidFill>
              </a:rPr>
              <a:t>YAP </a:t>
            </a:r>
            <a:r>
              <a:rPr lang="fr-FR" sz="1600" dirty="0" err="1">
                <a:solidFill>
                  <a:schemeClr val="bg1"/>
                </a:solidFill>
              </a:rPr>
              <a:t>Mitogenic</a:t>
            </a:r>
            <a:r>
              <a:rPr lang="fr-FR" sz="1600" dirty="0">
                <a:solidFill>
                  <a:schemeClr val="bg1"/>
                </a:solidFill>
              </a:rPr>
              <a:t> </a:t>
            </a:r>
            <a:r>
              <a:rPr lang="fr-FR" sz="1600" dirty="0" err="1">
                <a:solidFill>
                  <a:schemeClr val="bg1"/>
                </a:solidFill>
              </a:rPr>
              <a:t>Effects</a:t>
            </a:r>
            <a:r>
              <a:rPr lang="fr-FR" sz="1600" dirty="0">
                <a:solidFill>
                  <a:schemeClr val="bg1"/>
                </a:solidFill>
              </a:rPr>
              <a:t> on Müller </a:t>
            </a:r>
            <a:r>
              <a:rPr lang="fr-FR" sz="1600" dirty="0" err="1">
                <a:solidFill>
                  <a:schemeClr val="bg1"/>
                </a:solidFill>
              </a:rPr>
              <a:t>Cells</a:t>
            </a:r>
            <a:r>
              <a:rPr lang="fr-FR" sz="1600" dirty="0">
                <a:solidFill>
                  <a:schemeClr val="bg1"/>
                </a:solidFill>
              </a:rPr>
              <a:t> </a:t>
            </a:r>
            <a:r>
              <a:rPr lang="fr-FR" sz="1600" dirty="0" err="1">
                <a:solidFill>
                  <a:schemeClr val="bg1"/>
                </a:solidFill>
              </a:rPr>
              <a:t>Requires</a:t>
            </a:r>
            <a:r>
              <a:rPr lang="fr-FR" sz="1600" dirty="0">
                <a:solidFill>
                  <a:schemeClr val="bg1"/>
                </a:solidFill>
              </a:rPr>
              <a:t> EGFR </a:t>
            </a:r>
            <a:r>
              <a:rPr lang="fr-FR" sz="1600" dirty="0" err="1">
                <a:solidFill>
                  <a:schemeClr val="bg1"/>
                </a:solidFill>
              </a:rPr>
              <a:t>Pathway</a:t>
            </a:r>
            <a:r>
              <a:rPr lang="fr-FR" sz="1600" dirty="0">
                <a:solidFill>
                  <a:schemeClr val="bg1"/>
                </a:solidFill>
              </a:rPr>
              <a:t> Activity</a:t>
            </a:r>
            <a:br>
              <a:rPr lang="fr-FR" dirty="0"/>
            </a:br>
            <a:endParaRPr lang="fr-FR" sz="1600" dirty="0"/>
          </a:p>
          <a:p>
            <a:pPr>
              <a:lnSpc>
                <a:spcPct val="150000"/>
              </a:lnSpc>
            </a:pPr>
            <a:endParaRPr lang="en-GB" sz="1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3496" y="898677"/>
            <a:ext cx="8897009" cy="5748048"/>
          </a:xfrm>
          <a:prstGeom prst="rect">
            <a:avLst/>
          </a:prstGeom>
          <a:noFill/>
        </p:spPr>
        <p:txBody>
          <a:bodyPr wrap="square" rtlCol="0">
            <a:spAutoFit/>
          </a:bodyPr>
          <a:lstStyle/>
          <a:p>
            <a:pPr>
              <a:lnSpc>
                <a:spcPct val="150000"/>
              </a:lnSpc>
              <a:spcAft>
                <a:spcPts val="1200"/>
              </a:spcAft>
            </a:pPr>
            <a:r>
              <a:rPr lang="en-GB" sz="2000" b="1" i="1" dirty="0">
                <a:solidFill>
                  <a:srgbClr val="F8FFB5"/>
                </a:solidFill>
                <a:latin typeface="Calibri"/>
                <a:cs typeface="Calibri"/>
              </a:rPr>
              <a:t>2) Classical presentation of the data involves </a:t>
            </a:r>
            <a:r>
              <a:rPr lang="en-GB" sz="2000" b="1" i="1" dirty="0">
                <a:solidFill>
                  <a:srgbClr val="DC81D2"/>
                </a:solidFill>
                <a:latin typeface="Calibri"/>
                <a:cs typeface="Calibri"/>
              </a:rPr>
              <a:t>(</a:t>
            </a:r>
            <a:r>
              <a:rPr lang="en-GB" sz="2000" b="1" i="1" dirty="0" err="1">
                <a:solidFill>
                  <a:srgbClr val="DC81D2"/>
                </a:solidFill>
                <a:latin typeface="Calibri"/>
                <a:cs typeface="Calibri"/>
              </a:rPr>
              <a:t>i</a:t>
            </a:r>
            <a:r>
              <a:rPr lang="en-GB" sz="2000" b="1" i="1" dirty="0">
                <a:solidFill>
                  <a:srgbClr val="DC81D2"/>
                </a:solidFill>
                <a:latin typeface="Calibri"/>
                <a:cs typeface="Calibri"/>
              </a:rPr>
              <a:t>) presenting the aim of the experiment (linking it to the previous one),</a:t>
            </a:r>
            <a:r>
              <a:rPr lang="en-GB" sz="2000" b="1" i="1" dirty="0">
                <a:solidFill>
                  <a:srgbClr val="F8FFB5"/>
                </a:solidFill>
                <a:latin typeface="Calibri"/>
                <a:cs typeface="Calibri"/>
              </a:rPr>
              <a:t> </a:t>
            </a:r>
            <a:r>
              <a:rPr lang="en-GB" sz="2000" b="1" i="1" dirty="0">
                <a:solidFill>
                  <a:srgbClr val="4A81FF"/>
                </a:solidFill>
                <a:latin typeface="Calibri"/>
                <a:cs typeface="Calibri"/>
              </a:rPr>
              <a:t>(ii) explaining the experimental strategy, </a:t>
            </a:r>
            <a:r>
              <a:rPr lang="en-GB" sz="2000" b="1" i="1" dirty="0">
                <a:solidFill>
                  <a:schemeClr val="bg1">
                    <a:lumMod val="75000"/>
                  </a:schemeClr>
                </a:solidFill>
                <a:latin typeface="Calibri"/>
                <a:cs typeface="Calibri"/>
              </a:rPr>
              <a:t>(iii) faithfully describing the data (</a:t>
            </a:r>
            <a:r>
              <a:rPr lang="en-GB" sz="2000" b="1" i="1" u="sng" dirty="0">
                <a:solidFill>
                  <a:schemeClr val="bg1">
                    <a:lumMod val="75000"/>
                  </a:schemeClr>
                </a:solidFill>
                <a:latin typeface="Calibri"/>
                <a:cs typeface="Calibri"/>
              </a:rPr>
              <a:t>without neglecting the controls</a:t>
            </a:r>
            <a:r>
              <a:rPr lang="en-GB" sz="2000" b="1" i="1" dirty="0">
                <a:solidFill>
                  <a:schemeClr val="bg1">
                    <a:lumMod val="75000"/>
                  </a:schemeClr>
                </a:solidFill>
                <a:latin typeface="Calibri"/>
                <a:cs typeface="Calibri"/>
              </a:rPr>
              <a:t>),</a:t>
            </a:r>
            <a:r>
              <a:rPr lang="en-GB" sz="2000" b="1" i="1" dirty="0">
                <a:solidFill>
                  <a:srgbClr val="008000"/>
                </a:solidFill>
                <a:latin typeface="Calibri"/>
                <a:cs typeface="Calibri"/>
              </a:rPr>
              <a:t> </a:t>
            </a:r>
            <a:r>
              <a:rPr lang="en-GB" sz="2000" b="1" i="1" dirty="0">
                <a:solidFill>
                  <a:srgbClr val="00A8A8"/>
                </a:solidFill>
                <a:latin typeface="Calibri"/>
                <a:cs typeface="Calibri"/>
              </a:rPr>
              <a:t>and (iv) providing an experimental and/or a biological conclusion.</a:t>
            </a:r>
            <a:endParaRPr lang="en-GB" sz="2000" b="1" dirty="0">
              <a:solidFill>
                <a:srgbClr val="00A8A8"/>
              </a:solidFill>
              <a:latin typeface="Calibri"/>
              <a:cs typeface="Calibri"/>
            </a:endParaRPr>
          </a:p>
          <a:p>
            <a:pPr>
              <a:lnSpc>
                <a:spcPct val="150000"/>
              </a:lnSpc>
            </a:pPr>
            <a:r>
              <a:rPr lang="en-GB" sz="1600" dirty="0">
                <a:solidFill>
                  <a:schemeClr val="bg1"/>
                </a:solidFill>
                <a:highlight>
                  <a:srgbClr val="DC81D2"/>
                </a:highlight>
                <a:ea typeface="Zapf Dingbats"/>
                <a:cs typeface="Calibri"/>
              </a:rPr>
              <a:t>Based on the above data on </a:t>
            </a:r>
            <a:r>
              <a:rPr lang="en-GB" sz="1600" i="1" dirty="0">
                <a:solidFill>
                  <a:schemeClr val="bg1"/>
                </a:solidFill>
                <a:highlight>
                  <a:srgbClr val="DC81D2"/>
                </a:highlight>
                <a:ea typeface="Zapf Dingbats"/>
                <a:cs typeface="Calibri"/>
              </a:rPr>
              <a:t>Xenopus</a:t>
            </a:r>
            <a:r>
              <a:rPr lang="en-GB" sz="1600" dirty="0">
                <a:solidFill>
                  <a:schemeClr val="bg1"/>
                </a:solidFill>
                <a:highlight>
                  <a:srgbClr val="DC81D2"/>
                </a:highlight>
                <a:ea typeface="Zapf Dingbats"/>
                <a:cs typeface="Calibri"/>
              </a:rPr>
              <a:t>, we next wondered whether </a:t>
            </a:r>
            <a:r>
              <a:rPr lang="en-GB" sz="1600" dirty="0">
                <a:solidFill>
                  <a:schemeClr val="bg1"/>
                </a:solidFill>
                <a:highlight>
                  <a:srgbClr val="DC81D2"/>
                </a:highlight>
                <a:cs typeface="Calibri"/>
              </a:rPr>
              <a:t>mouse Müller cell inability to proliferate upon injury (despite cell-cycle gene reactivation) might be linked to insufficient levels. </a:t>
            </a:r>
            <a:r>
              <a:rPr lang="en-GB" sz="1600" dirty="0">
                <a:solidFill>
                  <a:schemeClr val="bg1"/>
                </a:solidFill>
                <a:highlight>
                  <a:srgbClr val="0000FF"/>
                </a:highlight>
                <a:cs typeface="Calibri"/>
              </a:rPr>
              <a:t>To investigate this hypothesis, we decided to overexpress in mouse Müller cells a FLAG-tagged mutated YAP protein, YAP5SA, which is insensitive to Hippo pathway-mediated cytoplasmic retention. This constitutively active form of YAP was delivered by intravitreal injection of an adeno-associated virus (AAV) variant, ShH10, which selectively targets Müller cells… </a:t>
            </a:r>
            <a:r>
              <a:rPr lang="en-GB" sz="1600" dirty="0">
                <a:solidFill>
                  <a:schemeClr val="bg1"/>
                </a:solidFill>
                <a:highlight>
                  <a:srgbClr val="808080"/>
                </a:highlight>
                <a:cs typeface="Calibri"/>
              </a:rPr>
              <a:t>Only rare proliferative cells were observed in control retinas. In contrast, many </a:t>
            </a:r>
            <a:r>
              <a:rPr lang="en-GB" sz="1600" dirty="0" err="1">
                <a:solidFill>
                  <a:schemeClr val="bg1"/>
                </a:solidFill>
                <a:highlight>
                  <a:srgbClr val="808080"/>
                </a:highlight>
                <a:cs typeface="Calibri"/>
              </a:rPr>
              <a:t>EdU</a:t>
            </a:r>
            <a:r>
              <a:rPr lang="en-GB" sz="1600" dirty="0">
                <a:solidFill>
                  <a:schemeClr val="bg1"/>
                </a:solidFill>
                <a:highlight>
                  <a:srgbClr val="808080"/>
                </a:highlight>
                <a:cs typeface="Calibri"/>
              </a:rPr>
              <a:t>-positive cells were found in retinas transduced with AAV-YAP5SA. Co-</a:t>
            </a:r>
            <a:r>
              <a:rPr lang="en-GB" sz="1600" dirty="0" err="1">
                <a:solidFill>
                  <a:schemeClr val="bg1"/>
                </a:solidFill>
                <a:highlight>
                  <a:srgbClr val="808080"/>
                </a:highlight>
                <a:cs typeface="Calibri"/>
              </a:rPr>
              <a:t>labeling</a:t>
            </a:r>
            <a:r>
              <a:rPr lang="en-GB" sz="1600" dirty="0">
                <a:solidFill>
                  <a:schemeClr val="bg1"/>
                </a:solidFill>
                <a:highlight>
                  <a:srgbClr val="808080"/>
                </a:highlight>
                <a:cs typeface="Calibri"/>
              </a:rPr>
              <a:t> with glutamine synthetase or SOX9 on retinal sections confirmed that a majority of these had a Müller cell identity… </a:t>
            </a:r>
            <a:r>
              <a:rPr lang="en-GB" sz="1600" dirty="0">
                <a:solidFill>
                  <a:schemeClr val="bg1"/>
                </a:solidFill>
                <a:highlight>
                  <a:srgbClr val="008080"/>
                </a:highlight>
                <a:cs typeface="Calibri"/>
              </a:rPr>
              <a:t>Altogether, these data reveal that YAP overactivation is sufficient to override the dormancy of murine Müller glial cells and boost their proliferative potential. </a:t>
            </a:r>
            <a:endParaRPr lang="en-GB" sz="1600" dirty="0">
              <a:solidFill>
                <a:srgbClr val="000000"/>
              </a:solidFill>
              <a:highlight>
                <a:srgbClr val="008080"/>
              </a:highlight>
              <a:latin typeface="Calibri"/>
              <a:cs typeface="Calibri"/>
            </a:endParaRPr>
          </a:p>
        </p:txBody>
      </p:sp>
      <p:sp>
        <p:nvSpPr>
          <p:cNvPr id="25"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i="1" dirty="0">
                <a:solidFill>
                  <a:schemeClr val="bg1"/>
                </a:solidFill>
                <a:latin typeface="Optima" pitchFamily="-109" charset="0"/>
              </a:rPr>
              <a:t>How are data presented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
          <p:cNvSpPr>
            <a:spLocks noChangeArrowheads="1"/>
          </p:cNvSpPr>
          <p:nvPr/>
        </p:nvSpPr>
        <p:spPr bwMode="auto">
          <a:xfrm>
            <a:off x="0" y="0"/>
            <a:ext cx="9139895"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b="1" i="1" dirty="0">
                <a:solidFill>
                  <a:srgbClr val="FFFFFF"/>
                </a:solidFill>
                <a:latin typeface="Optima" pitchFamily="-109" charset="0"/>
              </a:rPr>
              <a:t>Neuro-</a:t>
            </a:r>
            <a:r>
              <a:rPr lang="en-GB" sz="2000" b="1" i="1" dirty="0" err="1">
                <a:solidFill>
                  <a:srgbClr val="FFFFFF"/>
                </a:solidFill>
                <a:latin typeface="Optima" pitchFamily="-109" charset="0"/>
              </a:rPr>
              <a:t>Développement</a:t>
            </a:r>
            <a:r>
              <a:rPr lang="en-GB" sz="2000" b="1" i="1" dirty="0">
                <a:solidFill>
                  <a:srgbClr val="FFFFFF"/>
                </a:solidFill>
                <a:latin typeface="Optima" pitchFamily="-109" charset="0"/>
              </a:rPr>
              <a:t> et cellules </a:t>
            </a:r>
            <a:r>
              <a:rPr lang="en-GB" sz="2000" b="1" i="1" dirty="0" err="1">
                <a:solidFill>
                  <a:srgbClr val="FFFFFF"/>
                </a:solidFill>
                <a:latin typeface="Optima" pitchFamily="-109" charset="0"/>
              </a:rPr>
              <a:t>souches</a:t>
            </a:r>
            <a:endParaRPr lang="en-GB" sz="2000" b="1" i="1" dirty="0">
              <a:solidFill>
                <a:srgbClr val="FFFFFF"/>
              </a:solidFill>
              <a:latin typeface="Optima" pitchFamily="-109" charset="0"/>
            </a:endParaRPr>
          </a:p>
          <a:p>
            <a:pPr algn="ctr"/>
            <a:r>
              <a:rPr lang="en-GB" sz="2000" b="1" i="1" dirty="0">
                <a:solidFill>
                  <a:srgbClr val="FFFFFF"/>
                </a:solidFill>
                <a:latin typeface="Optima" pitchFamily="-109" charset="0"/>
              </a:rPr>
              <a:t>« Neural stem cells and nervous system development »</a:t>
            </a:r>
          </a:p>
        </p:txBody>
      </p:sp>
      <p:sp>
        <p:nvSpPr>
          <p:cNvPr id="10" name="AutoShape 2" descr="ésultat de recherche d'images pour &quot;platynereis dumerilii&quot;"/>
          <p:cNvSpPr>
            <a:spLocks noChangeAspect="1" noChangeArrowheads="1"/>
          </p:cNvSpPr>
          <p:nvPr/>
        </p:nvSpPr>
        <p:spPr bwMode="auto">
          <a:xfrm>
            <a:off x="0" y="0"/>
            <a:ext cx="78232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16"/>
          <p:cNvSpPr>
            <a:spLocks noChangeArrowheads="1"/>
          </p:cNvSpPr>
          <p:nvPr/>
        </p:nvSpPr>
        <p:spPr bwMode="auto">
          <a:xfrm>
            <a:off x="0" y="1025330"/>
            <a:ext cx="9153203" cy="457200"/>
          </a:xfrm>
          <a:prstGeom prst="rect">
            <a:avLst/>
          </a:prstGeom>
          <a:noFill/>
          <a:ln w="9525">
            <a:noFill/>
            <a:miter lim="800000"/>
            <a:headEnd/>
            <a:tailEnd/>
          </a:ln>
        </p:spPr>
        <p:txBody>
          <a:bodyPr wrap="none" anchor="ctr">
            <a:prstTxWarp prst="textNoShape">
              <a:avLst/>
            </a:prstTxWarp>
          </a:bodyPr>
          <a:lstStyle/>
          <a:p>
            <a:pPr algn="ctr"/>
            <a:r>
              <a:rPr lang="fr-FR" sz="2000" i="1" dirty="0">
                <a:solidFill>
                  <a:schemeClr val="bg1"/>
                </a:solidFill>
                <a:latin typeface="Optima" pitchFamily="-109" charset="0"/>
              </a:rPr>
              <a:t>Planning : </a:t>
            </a:r>
            <a:r>
              <a:rPr lang="fr-FR" sz="1200" i="1" dirty="0">
                <a:solidFill>
                  <a:schemeClr val="bg1"/>
                </a:solidFill>
                <a:latin typeface="Optima" pitchFamily="-109" charset="0"/>
              </a:rPr>
              <a:t>https://</a:t>
            </a:r>
            <a:r>
              <a:rPr lang="fr-FR" sz="1200" i="1" dirty="0" err="1">
                <a:solidFill>
                  <a:schemeClr val="bg1"/>
                </a:solidFill>
                <a:latin typeface="Optima" pitchFamily="-109" charset="0"/>
              </a:rPr>
              <a:t>docs.google.com</a:t>
            </a:r>
            <a:r>
              <a:rPr lang="fr-FR" sz="1200" i="1" dirty="0">
                <a:solidFill>
                  <a:schemeClr val="bg1"/>
                </a:solidFill>
                <a:latin typeface="Optima" pitchFamily="-109" charset="0"/>
              </a:rPr>
              <a:t>/</a:t>
            </a:r>
            <a:r>
              <a:rPr lang="fr-FR" sz="1200" i="1" dirty="0" err="1">
                <a:solidFill>
                  <a:schemeClr val="bg1"/>
                </a:solidFill>
                <a:latin typeface="Optima" pitchFamily="-109" charset="0"/>
              </a:rPr>
              <a:t>spreadsheets</a:t>
            </a:r>
            <a:r>
              <a:rPr lang="fr-FR" sz="1200" i="1" dirty="0">
                <a:solidFill>
                  <a:schemeClr val="bg1"/>
                </a:solidFill>
                <a:latin typeface="Optima" pitchFamily="-109" charset="0"/>
              </a:rPr>
              <a:t>/d/1vZ7ij17DtkD8av-xRaa_38yjTBfBVQlR_XKhPo8W70w/</a:t>
            </a:r>
            <a:r>
              <a:rPr lang="fr-FR" sz="1200" i="1" dirty="0" err="1">
                <a:solidFill>
                  <a:schemeClr val="bg1"/>
                </a:solidFill>
                <a:latin typeface="Optima" pitchFamily="-109" charset="0"/>
              </a:rPr>
              <a:t>edit?usp</a:t>
            </a:r>
            <a:r>
              <a:rPr lang="fr-FR" sz="1200" i="1" dirty="0">
                <a:solidFill>
                  <a:schemeClr val="bg1"/>
                </a:solidFill>
                <a:latin typeface="Optima" pitchFamily="-109" charset="0"/>
              </a:rPr>
              <a:t>=sharing </a:t>
            </a:r>
          </a:p>
        </p:txBody>
      </p:sp>
      <p:sp>
        <p:nvSpPr>
          <p:cNvPr id="3" name="ZoneTexte 2">
            <a:extLst>
              <a:ext uri="{FF2B5EF4-FFF2-40B4-BE49-F238E27FC236}">
                <a16:creationId xmlns:a16="http://schemas.microsoft.com/office/drawing/2014/main" id="{0BA46F8D-0065-E041-AF50-4AC72FFFA880}"/>
              </a:ext>
            </a:extLst>
          </p:cNvPr>
          <p:cNvSpPr txBox="1"/>
          <p:nvPr/>
        </p:nvSpPr>
        <p:spPr>
          <a:xfrm>
            <a:off x="1208891" y="5696972"/>
            <a:ext cx="6883551" cy="646331"/>
          </a:xfrm>
          <a:prstGeom prst="rect">
            <a:avLst/>
          </a:prstGeom>
          <a:noFill/>
        </p:spPr>
        <p:txBody>
          <a:bodyPr wrap="none" rtlCol="0">
            <a:spAutoFit/>
          </a:bodyPr>
          <a:lstStyle/>
          <a:p>
            <a:pPr algn="ctr"/>
            <a:r>
              <a:rPr lang="fr-FR" dirty="0">
                <a:solidFill>
                  <a:schemeClr val="bg1"/>
                </a:solidFill>
              </a:rPr>
              <a:t>Access to the </a:t>
            </a:r>
            <a:r>
              <a:rPr lang="fr-FR" dirty="0" err="1">
                <a:solidFill>
                  <a:schemeClr val="bg1"/>
                </a:solidFill>
              </a:rPr>
              <a:t>eCampus</a:t>
            </a:r>
            <a:r>
              <a:rPr lang="fr-FR" dirty="0">
                <a:solidFill>
                  <a:schemeClr val="bg1"/>
                </a:solidFill>
              </a:rPr>
              <a:t> course </a:t>
            </a:r>
            <a:r>
              <a:rPr lang="fr-FR" dirty="0" err="1">
                <a:solidFill>
                  <a:schemeClr val="bg1"/>
                </a:solidFill>
              </a:rPr>
              <a:t>with</a:t>
            </a:r>
            <a:r>
              <a:rPr lang="fr-FR" dirty="0">
                <a:solidFill>
                  <a:schemeClr val="bg1"/>
                </a:solidFill>
              </a:rPr>
              <a:t> all </a:t>
            </a:r>
            <a:r>
              <a:rPr lang="fr-FR" dirty="0" err="1">
                <a:solidFill>
                  <a:schemeClr val="bg1"/>
                </a:solidFill>
              </a:rPr>
              <a:t>needed</a:t>
            </a:r>
            <a:r>
              <a:rPr lang="fr-FR" dirty="0">
                <a:solidFill>
                  <a:schemeClr val="bg1"/>
                </a:solidFill>
              </a:rPr>
              <a:t> documents : </a:t>
            </a:r>
          </a:p>
          <a:p>
            <a:pPr algn="ctr"/>
            <a:r>
              <a:rPr lang="fr-FR" dirty="0">
                <a:solidFill>
                  <a:srgbClr val="FFF896"/>
                </a:solidFill>
              </a:rPr>
              <a:t>https://</a:t>
            </a:r>
            <a:r>
              <a:rPr lang="fr-FR" dirty="0" err="1">
                <a:solidFill>
                  <a:srgbClr val="FFF896"/>
                </a:solidFill>
              </a:rPr>
              <a:t>ecampus.paris-saclay.fr</a:t>
            </a:r>
            <a:r>
              <a:rPr lang="fr-FR" dirty="0">
                <a:solidFill>
                  <a:srgbClr val="FFF896"/>
                </a:solidFill>
              </a:rPr>
              <a:t>/course/</a:t>
            </a:r>
            <a:r>
              <a:rPr lang="fr-FR" dirty="0" err="1">
                <a:solidFill>
                  <a:srgbClr val="FFF896"/>
                </a:solidFill>
              </a:rPr>
              <a:t>view.php?id</a:t>
            </a:r>
            <a:r>
              <a:rPr lang="fr-FR" dirty="0">
                <a:solidFill>
                  <a:srgbClr val="FFF896"/>
                </a:solidFill>
              </a:rPr>
              <a:t>=155565&amp;section=0</a:t>
            </a:r>
          </a:p>
        </p:txBody>
      </p:sp>
      <p:grpSp>
        <p:nvGrpSpPr>
          <p:cNvPr id="8" name="Groupe 7">
            <a:extLst>
              <a:ext uri="{FF2B5EF4-FFF2-40B4-BE49-F238E27FC236}">
                <a16:creationId xmlns:a16="http://schemas.microsoft.com/office/drawing/2014/main" id="{49CEE9C7-81DB-9249-28F9-EC8CB156B07F}"/>
              </a:ext>
            </a:extLst>
          </p:cNvPr>
          <p:cNvGrpSpPr/>
          <p:nvPr/>
        </p:nvGrpSpPr>
        <p:grpSpPr>
          <a:xfrm>
            <a:off x="0" y="1744249"/>
            <a:ext cx="9144000" cy="3369501"/>
            <a:chOff x="0" y="1744249"/>
            <a:chExt cx="9144000" cy="3369501"/>
          </a:xfrm>
        </p:grpSpPr>
        <p:pic>
          <p:nvPicPr>
            <p:cNvPr id="13" name="Image 12" descr="Une image contenant texte, capture d’écran, nombre, Police&#10;&#10;Description générée automatiquement">
              <a:extLst>
                <a:ext uri="{FF2B5EF4-FFF2-40B4-BE49-F238E27FC236}">
                  <a16:creationId xmlns:a16="http://schemas.microsoft.com/office/drawing/2014/main" id="{BD4121DB-C6E6-C442-9BF3-B0B01609F7F6}"/>
                </a:ext>
              </a:extLst>
            </p:cNvPr>
            <p:cNvPicPr>
              <a:picLocks noChangeAspect="1"/>
            </p:cNvPicPr>
            <p:nvPr/>
          </p:nvPicPr>
          <p:blipFill>
            <a:blip r:embed="rId2"/>
            <a:stretch>
              <a:fillRect/>
            </a:stretch>
          </p:blipFill>
          <p:spPr>
            <a:xfrm>
              <a:off x="0" y="1744249"/>
              <a:ext cx="9144000" cy="3369501"/>
            </a:xfrm>
            <a:prstGeom prst="rect">
              <a:avLst/>
            </a:prstGeom>
          </p:spPr>
        </p:pic>
        <p:grpSp>
          <p:nvGrpSpPr>
            <p:cNvPr id="19" name="Groupe 18">
              <a:extLst>
                <a:ext uri="{FF2B5EF4-FFF2-40B4-BE49-F238E27FC236}">
                  <a16:creationId xmlns:a16="http://schemas.microsoft.com/office/drawing/2014/main" id="{D58AFF1C-2EAD-B84F-B1F4-2DF981CCC5B7}"/>
                </a:ext>
              </a:extLst>
            </p:cNvPr>
            <p:cNvGrpSpPr/>
            <p:nvPr/>
          </p:nvGrpSpPr>
          <p:grpSpPr>
            <a:xfrm>
              <a:off x="1615222" y="2234886"/>
              <a:ext cx="7431786" cy="1965520"/>
              <a:chOff x="1584821" y="2314399"/>
              <a:chExt cx="7431786" cy="1965520"/>
            </a:xfrm>
          </p:grpSpPr>
          <p:grpSp>
            <p:nvGrpSpPr>
              <p:cNvPr id="6" name="Groupe 5">
                <a:extLst>
                  <a:ext uri="{FF2B5EF4-FFF2-40B4-BE49-F238E27FC236}">
                    <a16:creationId xmlns:a16="http://schemas.microsoft.com/office/drawing/2014/main" id="{CA187215-4A2A-4D45-ACD7-DBDED21F79AF}"/>
                  </a:ext>
                </a:extLst>
              </p:cNvPr>
              <p:cNvGrpSpPr/>
              <p:nvPr/>
            </p:nvGrpSpPr>
            <p:grpSpPr>
              <a:xfrm>
                <a:off x="1584821" y="2314399"/>
                <a:ext cx="7431786" cy="1965520"/>
                <a:chOff x="1584821" y="2113678"/>
                <a:chExt cx="7431786" cy="1965520"/>
              </a:xfrm>
            </p:grpSpPr>
            <p:grpSp>
              <p:nvGrpSpPr>
                <p:cNvPr id="15" name="Groupe 14">
                  <a:extLst>
                    <a:ext uri="{FF2B5EF4-FFF2-40B4-BE49-F238E27FC236}">
                      <a16:creationId xmlns:a16="http://schemas.microsoft.com/office/drawing/2014/main" id="{A9F802A1-AAFF-524F-A934-D5A9F749477F}"/>
                    </a:ext>
                  </a:extLst>
                </p:cNvPr>
                <p:cNvGrpSpPr/>
                <p:nvPr/>
              </p:nvGrpSpPr>
              <p:grpSpPr>
                <a:xfrm>
                  <a:off x="1584821" y="2113678"/>
                  <a:ext cx="6055588" cy="1965520"/>
                  <a:chOff x="1582768" y="2169433"/>
                  <a:chExt cx="6055588" cy="1965520"/>
                </a:xfrm>
              </p:grpSpPr>
              <p:grpSp>
                <p:nvGrpSpPr>
                  <p:cNvPr id="2" name="Groupe 1">
                    <a:extLst>
                      <a:ext uri="{FF2B5EF4-FFF2-40B4-BE49-F238E27FC236}">
                        <a16:creationId xmlns:a16="http://schemas.microsoft.com/office/drawing/2014/main" id="{CD4BE5DA-4BFC-6C48-855E-A1DC78478470}"/>
                      </a:ext>
                    </a:extLst>
                  </p:cNvPr>
                  <p:cNvGrpSpPr/>
                  <p:nvPr/>
                </p:nvGrpSpPr>
                <p:grpSpPr>
                  <a:xfrm>
                    <a:off x="1643039" y="2169433"/>
                    <a:ext cx="5995317" cy="1965520"/>
                    <a:chOff x="1643039" y="2169433"/>
                    <a:chExt cx="5995317" cy="1965520"/>
                  </a:xfrm>
                </p:grpSpPr>
                <p:grpSp>
                  <p:nvGrpSpPr>
                    <p:cNvPr id="17" name="Groupe 16">
                      <a:extLst>
                        <a:ext uri="{FF2B5EF4-FFF2-40B4-BE49-F238E27FC236}">
                          <a16:creationId xmlns:a16="http://schemas.microsoft.com/office/drawing/2014/main" id="{CB5946C8-0156-5A45-B316-65CC01357677}"/>
                        </a:ext>
                      </a:extLst>
                    </p:cNvPr>
                    <p:cNvGrpSpPr/>
                    <p:nvPr/>
                  </p:nvGrpSpPr>
                  <p:grpSpPr>
                    <a:xfrm>
                      <a:off x="1643039" y="2169433"/>
                      <a:ext cx="5995317" cy="1965520"/>
                      <a:chOff x="1643039" y="2169433"/>
                      <a:chExt cx="5995317" cy="1965520"/>
                    </a:xfrm>
                  </p:grpSpPr>
                  <p:grpSp>
                    <p:nvGrpSpPr>
                      <p:cNvPr id="7" name="Groupe 6">
                        <a:extLst>
                          <a:ext uri="{FF2B5EF4-FFF2-40B4-BE49-F238E27FC236}">
                            <a16:creationId xmlns:a16="http://schemas.microsoft.com/office/drawing/2014/main" id="{901BCDD0-00B2-0543-8399-C02393F29F39}"/>
                          </a:ext>
                        </a:extLst>
                      </p:cNvPr>
                      <p:cNvGrpSpPr/>
                      <p:nvPr/>
                    </p:nvGrpSpPr>
                    <p:grpSpPr>
                      <a:xfrm>
                        <a:off x="1643039" y="2169433"/>
                        <a:ext cx="5995317" cy="1965520"/>
                        <a:chOff x="1858797" y="1945090"/>
                        <a:chExt cx="5995317" cy="1965520"/>
                      </a:xfrm>
                    </p:grpSpPr>
                    <p:sp>
                      <p:nvSpPr>
                        <p:cNvPr id="11" name="AutoShape 4" descr="ésultat de recherche d'images pour &quot;platynereis dumerilii&quot;"/>
                        <p:cNvSpPr>
                          <a:spLocks noChangeAspect="1" noChangeArrowheads="1"/>
                        </p:cNvSpPr>
                        <p:nvPr/>
                      </p:nvSpPr>
                      <p:spPr bwMode="auto">
                        <a:xfrm>
                          <a:off x="7193925" y="2588428"/>
                          <a:ext cx="53308" cy="533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2" name="Grouper 11"/>
                        <p:cNvGrpSpPr/>
                        <p:nvPr/>
                      </p:nvGrpSpPr>
                      <p:grpSpPr>
                        <a:xfrm>
                          <a:off x="3062940" y="1945090"/>
                          <a:ext cx="4791174" cy="807097"/>
                          <a:chOff x="3062940" y="1534785"/>
                          <a:chExt cx="4791174" cy="807097"/>
                        </a:xfrm>
                      </p:grpSpPr>
                      <p:grpSp>
                        <p:nvGrpSpPr>
                          <p:cNvPr id="43" name="Grouper 42"/>
                          <p:cNvGrpSpPr/>
                          <p:nvPr/>
                        </p:nvGrpSpPr>
                        <p:grpSpPr>
                          <a:xfrm>
                            <a:off x="3062940" y="1534785"/>
                            <a:ext cx="4791174" cy="807097"/>
                            <a:chOff x="2953483" y="1651226"/>
                            <a:chExt cx="4791174" cy="807097"/>
                          </a:xfrm>
                        </p:grpSpPr>
                        <p:pic>
                          <p:nvPicPr>
                            <p:cNvPr id="29" name="Image 6"/>
                            <p:cNvPicPr>
                              <a:picLocks noChangeAspect="1"/>
                            </p:cNvPicPr>
                            <p:nvPr/>
                          </p:nvPicPr>
                          <p:blipFill>
                            <a:blip r:embed="rId3"/>
                            <a:stretch>
                              <a:fillRect/>
                            </a:stretch>
                          </p:blipFill>
                          <p:spPr>
                            <a:xfrm>
                              <a:off x="4447123" y="1871832"/>
                              <a:ext cx="484175" cy="265515"/>
                            </a:xfrm>
                            <a:prstGeom prst="rect">
                              <a:avLst/>
                            </a:prstGeom>
                          </p:spPr>
                        </p:pic>
                        <p:pic>
                          <p:nvPicPr>
                            <p:cNvPr id="33" name="Image 32"/>
                            <p:cNvPicPr>
                              <a:picLocks noChangeAspect="1"/>
                            </p:cNvPicPr>
                            <p:nvPr/>
                          </p:nvPicPr>
                          <p:blipFill>
                            <a:blip r:embed="rId4"/>
                            <a:stretch>
                              <a:fillRect/>
                            </a:stretch>
                          </p:blipFill>
                          <p:spPr>
                            <a:xfrm>
                              <a:off x="7516938" y="2210003"/>
                              <a:ext cx="222733" cy="224939"/>
                            </a:xfrm>
                            <a:prstGeom prst="rect">
                              <a:avLst/>
                            </a:prstGeom>
                          </p:spPr>
                        </p:pic>
                        <p:pic>
                          <p:nvPicPr>
                            <p:cNvPr id="34" name="Image 33"/>
                            <p:cNvPicPr>
                              <a:picLocks noChangeAspect="1"/>
                            </p:cNvPicPr>
                            <p:nvPr/>
                          </p:nvPicPr>
                          <p:blipFill>
                            <a:blip r:embed="rId5"/>
                            <a:stretch>
                              <a:fillRect/>
                            </a:stretch>
                          </p:blipFill>
                          <p:spPr>
                            <a:xfrm>
                              <a:off x="2953483" y="2223345"/>
                              <a:ext cx="373877" cy="234978"/>
                            </a:xfrm>
                            <a:prstGeom prst="rect">
                              <a:avLst/>
                            </a:prstGeom>
                          </p:spPr>
                        </p:pic>
                        <p:pic>
                          <p:nvPicPr>
                            <p:cNvPr id="37" name="Image 36"/>
                            <p:cNvPicPr>
                              <a:picLocks noChangeAspect="1"/>
                            </p:cNvPicPr>
                            <p:nvPr/>
                          </p:nvPicPr>
                          <p:blipFill>
                            <a:blip r:embed="rId6"/>
                            <a:srcRect t="4069" r="29650" b="6726"/>
                            <a:stretch>
                              <a:fillRect/>
                            </a:stretch>
                          </p:blipFill>
                          <p:spPr>
                            <a:xfrm>
                              <a:off x="3327360" y="1651226"/>
                              <a:ext cx="182623" cy="231570"/>
                            </a:xfrm>
                            <a:prstGeom prst="rect">
                              <a:avLst/>
                            </a:prstGeom>
                          </p:spPr>
                        </p:pic>
                        <p:pic>
                          <p:nvPicPr>
                            <p:cNvPr id="39" name="Image 4"/>
                            <p:cNvPicPr>
                              <a:picLocks noChangeAspect="1"/>
                            </p:cNvPicPr>
                            <p:nvPr/>
                          </p:nvPicPr>
                          <p:blipFill>
                            <a:blip r:embed="rId7"/>
                            <a:stretch>
                              <a:fillRect/>
                            </a:stretch>
                          </p:blipFill>
                          <p:spPr>
                            <a:xfrm>
                              <a:off x="7430412" y="1662716"/>
                              <a:ext cx="314245" cy="209115"/>
                            </a:xfrm>
                            <a:prstGeom prst="rect">
                              <a:avLst/>
                            </a:prstGeom>
                          </p:spPr>
                        </p:pic>
                      </p:grpSp>
                      <p:pic>
                        <p:nvPicPr>
                          <p:cNvPr id="1030" name="Picture 6" descr="ésultat de recherche d'images pour &quot;platynereis dumerilii&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1487" y="1867381"/>
                            <a:ext cx="217440" cy="162996"/>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Image 4">
                          <a:extLst>
                            <a:ext uri="{FF2B5EF4-FFF2-40B4-BE49-F238E27FC236}">
                              <a16:creationId xmlns:a16="http://schemas.microsoft.com/office/drawing/2014/main" id="{ED4A8485-9264-954E-B250-5C8AE61B73DA}"/>
                            </a:ext>
                          </a:extLst>
                        </p:cNvPr>
                        <p:cNvPicPr>
                          <a:picLocks noChangeAspect="1"/>
                        </p:cNvPicPr>
                        <p:nvPr/>
                      </p:nvPicPr>
                      <p:blipFill>
                        <a:blip r:embed="rId7"/>
                        <a:stretch>
                          <a:fillRect/>
                        </a:stretch>
                      </p:blipFill>
                      <p:spPr>
                        <a:xfrm>
                          <a:off x="1858797" y="3685670"/>
                          <a:ext cx="338025" cy="224940"/>
                        </a:xfrm>
                        <a:prstGeom prst="rect">
                          <a:avLst/>
                        </a:prstGeom>
                      </p:spPr>
                    </p:pic>
                  </p:grpSp>
                  <p:pic>
                    <p:nvPicPr>
                      <p:cNvPr id="40" name="Image 10">
                        <a:extLst>
                          <a:ext uri="{FF2B5EF4-FFF2-40B4-BE49-F238E27FC236}">
                            <a16:creationId xmlns:a16="http://schemas.microsoft.com/office/drawing/2014/main" id="{E283D31F-8AA3-B140-8EDB-8399D472BBE6}"/>
                          </a:ext>
                        </a:extLst>
                      </p:cNvPr>
                      <p:cNvPicPr>
                        <a:picLocks noChangeAspect="1"/>
                      </p:cNvPicPr>
                      <p:nvPr/>
                    </p:nvPicPr>
                    <p:blipFill>
                      <a:blip r:embed="rId9"/>
                      <a:srcRect l="12065" t="42038" b="14089"/>
                      <a:stretch>
                        <a:fillRect/>
                      </a:stretch>
                    </p:blipFill>
                    <p:spPr>
                      <a:xfrm>
                        <a:off x="4223970" y="3071078"/>
                        <a:ext cx="576332" cy="191399"/>
                      </a:xfrm>
                      <a:prstGeom prst="rect">
                        <a:avLst/>
                      </a:prstGeom>
                    </p:spPr>
                  </p:pic>
                </p:grpSp>
                <p:pic>
                  <p:nvPicPr>
                    <p:cNvPr id="36" name="Image 4">
                      <a:extLst>
                        <a:ext uri="{FF2B5EF4-FFF2-40B4-BE49-F238E27FC236}">
                          <a16:creationId xmlns:a16="http://schemas.microsoft.com/office/drawing/2014/main" id="{495F0133-7AE2-EE4D-818B-90EBD3101C5B}"/>
                        </a:ext>
                      </a:extLst>
                    </p:cNvPr>
                    <p:cNvPicPr>
                      <a:picLocks noChangeAspect="1"/>
                    </p:cNvPicPr>
                    <p:nvPr/>
                  </p:nvPicPr>
                  <p:blipFill>
                    <a:blip r:embed="rId7"/>
                    <a:stretch>
                      <a:fillRect/>
                    </a:stretch>
                  </p:blipFill>
                  <p:spPr>
                    <a:xfrm>
                      <a:off x="3161692" y="2502029"/>
                      <a:ext cx="267522" cy="178023"/>
                    </a:xfrm>
                    <a:prstGeom prst="rect">
                      <a:avLst/>
                    </a:prstGeom>
                  </p:spPr>
                </p:pic>
              </p:grpSp>
              <p:pic>
                <p:nvPicPr>
                  <p:cNvPr id="35" name="Image 34">
                    <a:extLst>
                      <a:ext uri="{FF2B5EF4-FFF2-40B4-BE49-F238E27FC236}">
                        <a16:creationId xmlns:a16="http://schemas.microsoft.com/office/drawing/2014/main" id="{6113E6FF-9B63-D147-B6B1-18C1C6F01FD5}"/>
                      </a:ext>
                    </a:extLst>
                  </p:cNvPr>
                  <p:cNvPicPr>
                    <a:picLocks noChangeAspect="1"/>
                  </p:cNvPicPr>
                  <p:nvPr/>
                </p:nvPicPr>
                <p:blipFill>
                  <a:blip r:embed="rId5"/>
                  <a:stretch>
                    <a:fillRect/>
                  </a:stretch>
                </p:blipFill>
                <p:spPr>
                  <a:xfrm>
                    <a:off x="1582768" y="2741814"/>
                    <a:ext cx="373877" cy="234978"/>
                  </a:xfrm>
                  <a:prstGeom prst="rect">
                    <a:avLst/>
                  </a:prstGeom>
                </p:spPr>
              </p:pic>
              <p:pic>
                <p:nvPicPr>
                  <p:cNvPr id="41" name="Image 40">
                    <a:extLst>
                      <a:ext uri="{FF2B5EF4-FFF2-40B4-BE49-F238E27FC236}">
                        <a16:creationId xmlns:a16="http://schemas.microsoft.com/office/drawing/2014/main" id="{3B2EA846-E142-AD4E-9108-C794FD4DACF5}"/>
                      </a:ext>
                    </a:extLst>
                  </p:cNvPr>
                  <p:cNvPicPr>
                    <a:picLocks noChangeAspect="1"/>
                  </p:cNvPicPr>
                  <p:nvPr/>
                </p:nvPicPr>
                <p:blipFill>
                  <a:blip r:embed="rId5"/>
                  <a:stretch>
                    <a:fillRect/>
                  </a:stretch>
                </p:blipFill>
                <p:spPr>
                  <a:xfrm>
                    <a:off x="5914053" y="3927782"/>
                    <a:ext cx="301359" cy="189401"/>
                  </a:xfrm>
                  <a:prstGeom prst="rect">
                    <a:avLst/>
                  </a:prstGeom>
                </p:spPr>
              </p:pic>
            </p:grpSp>
            <p:sp>
              <p:nvSpPr>
                <p:cNvPr id="4" name="Bulle rectangulaire à coins arrondis 3">
                  <a:extLst>
                    <a:ext uri="{FF2B5EF4-FFF2-40B4-BE49-F238E27FC236}">
                      <a16:creationId xmlns:a16="http://schemas.microsoft.com/office/drawing/2014/main" id="{53DB9376-EE8D-C046-8BA5-113B84ED10C5}"/>
                    </a:ext>
                  </a:extLst>
                </p:cNvPr>
                <p:cNvSpPr/>
                <p:nvPr/>
              </p:nvSpPr>
              <p:spPr>
                <a:xfrm>
                  <a:off x="7826441" y="2369987"/>
                  <a:ext cx="1190166" cy="229812"/>
                </a:xfrm>
                <a:prstGeom prst="wedgeRoundRectCallout">
                  <a:avLst>
                    <a:gd name="adj1" fmla="val 4201"/>
                    <a:gd name="adj2" fmla="val 8676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 !! 9h30 !!</a:t>
                  </a:r>
                </a:p>
              </p:txBody>
            </p:sp>
          </p:grpSp>
          <p:pic>
            <p:nvPicPr>
              <p:cNvPr id="38" name="Image 37">
                <a:extLst>
                  <a:ext uri="{FF2B5EF4-FFF2-40B4-BE49-F238E27FC236}">
                    <a16:creationId xmlns:a16="http://schemas.microsoft.com/office/drawing/2014/main" id="{6F784C3C-6EA0-2C41-A6BC-9D03D9458955}"/>
                  </a:ext>
                </a:extLst>
              </p:cNvPr>
              <p:cNvPicPr>
                <a:picLocks noChangeAspect="1"/>
              </p:cNvPicPr>
              <p:nvPr/>
            </p:nvPicPr>
            <p:blipFill>
              <a:blip r:embed="rId5"/>
              <a:stretch>
                <a:fillRect/>
              </a:stretch>
            </p:blipFill>
            <p:spPr>
              <a:xfrm>
                <a:off x="5916106" y="2908714"/>
                <a:ext cx="301359" cy="189401"/>
              </a:xfrm>
              <a:prstGeom prst="rect">
                <a:avLst/>
              </a:prstGeom>
            </p:spPr>
          </p:pic>
        </p:grpSp>
        <p:pic>
          <p:nvPicPr>
            <p:cNvPr id="31" name="Image 4">
              <a:extLst>
                <a:ext uri="{FF2B5EF4-FFF2-40B4-BE49-F238E27FC236}">
                  <a16:creationId xmlns:a16="http://schemas.microsoft.com/office/drawing/2014/main" id="{8D9B5F0F-D6AD-924E-9611-5924CFA6AF67}"/>
                </a:ext>
              </a:extLst>
            </p:cNvPr>
            <p:cNvPicPr>
              <a:picLocks noChangeAspect="1"/>
            </p:cNvPicPr>
            <p:nvPr/>
          </p:nvPicPr>
          <p:blipFill>
            <a:blip r:embed="rId7"/>
            <a:stretch>
              <a:fillRect/>
            </a:stretch>
          </p:blipFill>
          <p:spPr>
            <a:xfrm>
              <a:off x="1675492" y="4560877"/>
              <a:ext cx="338025" cy="22494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4593366E-9E33-7B4C-94C7-921DF3EC28F4}"/>
              </a:ext>
            </a:extLst>
          </p:cNvPr>
          <p:cNvSpPr>
            <a:spLocks noChangeArrowheads="1"/>
          </p:cNvSpPr>
          <p:nvPr/>
        </p:nvSpPr>
        <p:spPr bwMode="auto">
          <a:xfrm>
            <a:off x="0" y="0"/>
            <a:ext cx="9139895"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b="1" i="1" dirty="0">
                <a:solidFill>
                  <a:srgbClr val="FFFFFF"/>
                </a:solidFill>
                <a:latin typeface="Optima" pitchFamily="-109" charset="0"/>
              </a:rPr>
              <a:t>Neuro-</a:t>
            </a:r>
            <a:r>
              <a:rPr lang="en-GB" sz="2000" b="1" i="1" dirty="0" err="1">
                <a:solidFill>
                  <a:srgbClr val="FFFFFF"/>
                </a:solidFill>
                <a:latin typeface="Optima" pitchFamily="-109" charset="0"/>
              </a:rPr>
              <a:t>Développement</a:t>
            </a:r>
            <a:r>
              <a:rPr lang="en-GB" sz="2000" b="1" i="1" dirty="0">
                <a:solidFill>
                  <a:srgbClr val="FFFFFF"/>
                </a:solidFill>
                <a:latin typeface="Optima" pitchFamily="-109" charset="0"/>
              </a:rPr>
              <a:t> et cellules </a:t>
            </a:r>
            <a:r>
              <a:rPr lang="en-GB" sz="2000" b="1" i="1" dirty="0" err="1">
                <a:solidFill>
                  <a:srgbClr val="FFFFFF"/>
                </a:solidFill>
                <a:latin typeface="Optima" pitchFamily="-109" charset="0"/>
              </a:rPr>
              <a:t>souches</a:t>
            </a:r>
            <a:endParaRPr lang="en-GB" sz="2000" b="1" i="1" dirty="0">
              <a:solidFill>
                <a:srgbClr val="FFFFFF"/>
              </a:solidFill>
              <a:latin typeface="Optima" pitchFamily="-109" charset="0"/>
            </a:endParaRPr>
          </a:p>
          <a:p>
            <a:pPr algn="ctr"/>
            <a:r>
              <a:rPr lang="en-GB" sz="2000" b="1" i="1" dirty="0">
                <a:solidFill>
                  <a:srgbClr val="FFFFFF"/>
                </a:solidFill>
                <a:latin typeface="Optima" pitchFamily="-109" charset="0"/>
              </a:rPr>
              <a:t>« Neural stem cells and nervous system development »</a:t>
            </a:r>
          </a:p>
        </p:txBody>
      </p:sp>
      <p:sp>
        <p:nvSpPr>
          <p:cNvPr id="3" name="ZoneTexte 2">
            <a:extLst>
              <a:ext uri="{FF2B5EF4-FFF2-40B4-BE49-F238E27FC236}">
                <a16:creationId xmlns:a16="http://schemas.microsoft.com/office/drawing/2014/main" id="{466D2842-0A7B-E54D-B5C7-EC2AC29E9FAC}"/>
              </a:ext>
            </a:extLst>
          </p:cNvPr>
          <p:cNvSpPr txBox="1"/>
          <p:nvPr/>
        </p:nvSpPr>
        <p:spPr>
          <a:xfrm>
            <a:off x="509347" y="1391046"/>
            <a:ext cx="8134508" cy="2819233"/>
          </a:xfrm>
          <a:prstGeom prst="rect">
            <a:avLst/>
          </a:prstGeom>
          <a:noFill/>
        </p:spPr>
        <p:txBody>
          <a:bodyPr wrap="square" rtlCol="0">
            <a:spAutoFit/>
          </a:bodyPr>
          <a:lstStyle/>
          <a:p>
            <a:pPr>
              <a:lnSpc>
                <a:spcPct val="200000"/>
              </a:lnSpc>
              <a:buFont typeface="Zapf Dingbats" charset="2"/>
              <a:buChar char="✓"/>
            </a:pPr>
            <a:r>
              <a:rPr lang="en-GB" sz="2000" dirty="0">
                <a:solidFill>
                  <a:schemeClr val="bg1"/>
                </a:solidFill>
              </a:rPr>
              <a:t> All conferences are mandatory. </a:t>
            </a:r>
          </a:p>
          <a:p>
            <a:pPr>
              <a:lnSpc>
                <a:spcPct val="200000"/>
              </a:lnSpc>
              <a:buFont typeface="Zapf Dingbats" charset="2"/>
              <a:buChar char="✓"/>
            </a:pPr>
            <a:r>
              <a:rPr lang="en-GB" sz="2000" dirty="0">
                <a:solidFill>
                  <a:schemeClr val="bg1"/>
                </a:solidFill>
              </a:rPr>
              <a:t> Be on time !!!</a:t>
            </a:r>
          </a:p>
          <a:p>
            <a:pPr>
              <a:lnSpc>
                <a:spcPct val="200000"/>
              </a:lnSpc>
              <a:buFont typeface="Zapf Dingbats" charset="2"/>
              <a:buChar char="✓"/>
            </a:pPr>
            <a:r>
              <a:rPr lang="en-GB" sz="2000" dirty="0">
                <a:solidFill>
                  <a:schemeClr val="bg1"/>
                </a:solidFill>
              </a:rPr>
              <a:t> You can bring your food (microwave available) or have lunch on site. </a:t>
            </a:r>
            <a:r>
              <a:rPr lang="en-GB" sz="2000" u="sng" dirty="0">
                <a:solidFill>
                  <a:srgbClr val="FF3F7A"/>
                </a:solidFill>
              </a:rPr>
              <a:t>Please keep your </a:t>
            </a:r>
            <a:r>
              <a:rPr lang="en-GB" sz="2000" u="sng" dirty="0" err="1">
                <a:solidFill>
                  <a:srgbClr val="FF3F7A"/>
                </a:solidFill>
              </a:rPr>
              <a:t>cantine</a:t>
            </a:r>
            <a:r>
              <a:rPr lang="en-GB" sz="2000" u="sng" dirty="0">
                <a:solidFill>
                  <a:srgbClr val="FF3F7A"/>
                </a:solidFill>
              </a:rPr>
              <a:t> card until the end of the year !!! </a:t>
            </a:r>
          </a:p>
          <a:p>
            <a:pPr>
              <a:lnSpc>
                <a:spcPct val="200000"/>
              </a:lnSpc>
            </a:pPr>
            <a:endParaRPr lang="en-GB" sz="1000" dirty="0">
              <a:solidFill>
                <a:srgbClr val="FFFFFF"/>
              </a:solidFill>
            </a:endParaRPr>
          </a:p>
        </p:txBody>
      </p:sp>
    </p:spTree>
    <p:extLst>
      <p:ext uri="{BB962C8B-B14F-4D97-AF65-F5344CB8AC3E}">
        <p14:creationId xmlns:p14="http://schemas.microsoft.com/office/powerpoint/2010/main" val="148336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9" y="838200"/>
            <a:ext cx="9153203" cy="457200"/>
          </a:xfrm>
          <a:prstGeom prst="rect">
            <a:avLst/>
          </a:prstGeom>
          <a:solidFill>
            <a:schemeClr val="accent1">
              <a:lumMod val="60000"/>
              <a:lumOff val="40000"/>
              <a:alpha val="45000"/>
            </a:schemeClr>
          </a:solidFill>
          <a:ln w="9525">
            <a:noFill/>
            <a:miter lim="800000"/>
            <a:headEnd/>
            <a:tailEnd/>
          </a:ln>
        </p:spPr>
        <p:txBody>
          <a:bodyPr wrap="none" anchor="ctr">
            <a:prstTxWarp prst="textNoShape">
              <a:avLst/>
            </a:prstTxWarp>
          </a:bodyPr>
          <a:lstStyle/>
          <a:p>
            <a:pPr algn="ctr"/>
            <a:r>
              <a:rPr lang="fr-FR" sz="2000" i="1" dirty="0">
                <a:solidFill>
                  <a:schemeClr val="bg1"/>
                </a:solidFill>
                <a:latin typeface="Optima" pitchFamily="-109" charset="0"/>
              </a:rPr>
              <a:t>TESTS &amp; EXAMS</a:t>
            </a:r>
          </a:p>
        </p:txBody>
      </p:sp>
      <p:sp>
        <p:nvSpPr>
          <p:cNvPr id="8"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fr-FR" sz="2000" b="1" i="1" dirty="0" err="1">
                <a:solidFill>
                  <a:srgbClr val="FFFFFF"/>
                </a:solidFill>
                <a:latin typeface="Optima" pitchFamily="-109" charset="0"/>
              </a:rPr>
              <a:t>Neuro-Développement</a:t>
            </a:r>
            <a:r>
              <a:rPr lang="fr-FR" sz="2000" b="1" i="1" dirty="0">
                <a:solidFill>
                  <a:srgbClr val="FFFFFF"/>
                </a:solidFill>
                <a:latin typeface="Optima" pitchFamily="-109" charset="0"/>
              </a:rPr>
              <a:t> et cellules souches</a:t>
            </a:r>
          </a:p>
          <a:p>
            <a:pPr algn="ctr"/>
            <a:r>
              <a:rPr lang="fr-FR" sz="2000" b="1" i="1" dirty="0">
                <a:solidFill>
                  <a:srgbClr val="FFFFFF"/>
                </a:solidFill>
                <a:latin typeface="Optima" pitchFamily="-109" charset="0"/>
              </a:rPr>
              <a:t>« Neural stem </a:t>
            </a:r>
            <a:r>
              <a:rPr lang="fr-FR" sz="2000" b="1" i="1" dirty="0" err="1">
                <a:solidFill>
                  <a:srgbClr val="FFFFFF"/>
                </a:solidFill>
                <a:latin typeface="Optima" pitchFamily="-109" charset="0"/>
              </a:rPr>
              <a:t>cells</a:t>
            </a:r>
            <a:r>
              <a:rPr lang="fr-FR" sz="2000" b="1" i="1" dirty="0">
                <a:solidFill>
                  <a:srgbClr val="FFFFFF"/>
                </a:solidFill>
                <a:latin typeface="Optima" pitchFamily="-109" charset="0"/>
              </a:rPr>
              <a:t> and </a:t>
            </a:r>
            <a:r>
              <a:rPr lang="fr-FR" sz="2000" b="1" i="1" dirty="0" err="1">
                <a:solidFill>
                  <a:srgbClr val="FFFFFF"/>
                </a:solidFill>
                <a:latin typeface="Optima" pitchFamily="-109" charset="0"/>
              </a:rPr>
              <a:t>nervous</a:t>
            </a:r>
            <a:r>
              <a:rPr lang="fr-FR" sz="2000" b="1" i="1" dirty="0">
                <a:solidFill>
                  <a:srgbClr val="FFFFFF"/>
                </a:solidFill>
                <a:latin typeface="Optima" pitchFamily="-109" charset="0"/>
              </a:rPr>
              <a:t> system </a:t>
            </a:r>
            <a:r>
              <a:rPr lang="fr-FR" sz="2000" b="1" i="1" dirty="0" err="1">
                <a:solidFill>
                  <a:srgbClr val="FFFFFF"/>
                </a:solidFill>
                <a:latin typeface="Optima" pitchFamily="-109" charset="0"/>
              </a:rPr>
              <a:t>development</a:t>
            </a:r>
            <a:r>
              <a:rPr lang="fr-FR" sz="2000" b="1" i="1" dirty="0">
                <a:solidFill>
                  <a:srgbClr val="FFFFFF"/>
                </a:solidFill>
                <a:latin typeface="Optima" pitchFamily="-109" charset="0"/>
              </a:rPr>
              <a:t> »</a:t>
            </a:r>
          </a:p>
        </p:txBody>
      </p:sp>
      <p:sp>
        <p:nvSpPr>
          <p:cNvPr id="7" name="ZoneTexte 6"/>
          <p:cNvSpPr txBox="1"/>
          <p:nvPr/>
        </p:nvSpPr>
        <p:spPr>
          <a:xfrm>
            <a:off x="345688" y="1391046"/>
            <a:ext cx="8452625" cy="4930581"/>
          </a:xfrm>
          <a:prstGeom prst="rect">
            <a:avLst/>
          </a:prstGeom>
          <a:noFill/>
        </p:spPr>
        <p:txBody>
          <a:bodyPr wrap="square" rtlCol="0">
            <a:spAutoFit/>
          </a:bodyPr>
          <a:lstStyle/>
          <a:p>
            <a:pPr>
              <a:lnSpc>
                <a:spcPct val="200000"/>
              </a:lnSpc>
              <a:buFont typeface="Zapf Dingbats" charset="2"/>
              <a:buChar char="✓"/>
            </a:pPr>
            <a:r>
              <a:rPr lang="en-GB" sz="2000" dirty="0">
                <a:solidFill>
                  <a:schemeClr val="bg1"/>
                </a:solidFill>
              </a:rPr>
              <a:t> In </a:t>
            </a:r>
            <a:r>
              <a:rPr lang="en-GB" sz="2000" dirty="0" err="1">
                <a:solidFill>
                  <a:schemeClr val="bg1"/>
                </a:solidFill>
              </a:rPr>
              <a:t>french</a:t>
            </a:r>
            <a:r>
              <a:rPr lang="en-GB" sz="2000" dirty="0">
                <a:solidFill>
                  <a:schemeClr val="bg1"/>
                </a:solidFill>
              </a:rPr>
              <a:t> or </a:t>
            </a:r>
            <a:r>
              <a:rPr lang="en-GB" sz="2000" dirty="0" err="1">
                <a:solidFill>
                  <a:schemeClr val="bg1"/>
                </a:solidFill>
              </a:rPr>
              <a:t>english</a:t>
            </a:r>
            <a:r>
              <a:rPr lang="en-GB" sz="2000" dirty="0">
                <a:solidFill>
                  <a:schemeClr val="bg1"/>
                </a:solidFill>
              </a:rPr>
              <a:t>: your choice (no documents authorized)!</a:t>
            </a:r>
          </a:p>
          <a:p>
            <a:pPr>
              <a:lnSpc>
                <a:spcPct val="200000"/>
              </a:lnSpc>
              <a:buFont typeface="Zapf Dingbats" charset="2"/>
              <a:buChar char="✓"/>
            </a:pPr>
            <a:r>
              <a:rPr lang="en-GB" sz="2000" dirty="0">
                <a:solidFill>
                  <a:srgbClr val="FFFFFF"/>
                </a:solidFill>
              </a:rPr>
              <a:t> Midterm assessment (</a:t>
            </a:r>
            <a:r>
              <a:rPr lang="en-GB" sz="2000" dirty="0" err="1">
                <a:solidFill>
                  <a:srgbClr val="FFFFFF"/>
                </a:solidFill>
              </a:rPr>
              <a:t>contrôle</a:t>
            </a:r>
            <a:r>
              <a:rPr lang="en-GB" sz="2000" dirty="0">
                <a:solidFill>
                  <a:srgbClr val="FFFFFF"/>
                </a:solidFill>
              </a:rPr>
              <a:t> </a:t>
            </a:r>
            <a:r>
              <a:rPr lang="en-GB" sz="2000" dirty="0" err="1">
                <a:solidFill>
                  <a:srgbClr val="FFFFFF"/>
                </a:solidFill>
              </a:rPr>
              <a:t>continu</a:t>
            </a:r>
            <a:r>
              <a:rPr lang="en-GB" sz="2000" dirty="0">
                <a:solidFill>
                  <a:srgbClr val="FFFFFF"/>
                </a:solidFill>
              </a:rPr>
              <a:t>; 0,4) : </a:t>
            </a:r>
          </a:p>
          <a:p>
            <a:pPr>
              <a:lnSpc>
                <a:spcPct val="200000"/>
              </a:lnSpc>
            </a:pPr>
            <a:r>
              <a:rPr lang="en-GB" sz="2000" dirty="0">
                <a:solidFill>
                  <a:srgbClr val="F8FFB5"/>
                </a:solidFill>
              </a:rPr>
              <a:t>Thursday 15h15-16h45: </a:t>
            </a:r>
            <a:r>
              <a:rPr lang="en-GB" sz="2000" u="sng" dirty="0">
                <a:solidFill>
                  <a:srgbClr val="F8FFB5"/>
                </a:solidFill>
              </a:rPr>
              <a:t>Two general </a:t>
            </a:r>
            <a:r>
              <a:rPr lang="en-GB" sz="2000" dirty="0">
                <a:solidFill>
                  <a:srgbClr val="F8FFB5"/>
                </a:solidFill>
              </a:rPr>
              <a:t>questions related to the conferences you attended to + 1 Figure to </a:t>
            </a:r>
            <a:r>
              <a:rPr lang="en-GB" sz="2000" dirty="0" err="1">
                <a:solidFill>
                  <a:srgbClr val="F8FFB5"/>
                </a:solidFill>
              </a:rPr>
              <a:t>analyze</a:t>
            </a:r>
            <a:endParaRPr lang="en-GB" sz="1000" dirty="0">
              <a:solidFill>
                <a:srgbClr val="FFFF00"/>
              </a:solidFill>
            </a:endParaRPr>
          </a:p>
          <a:p>
            <a:pPr>
              <a:lnSpc>
                <a:spcPct val="200000"/>
              </a:lnSpc>
              <a:buFont typeface="Zapf Dingbats" charset="2"/>
              <a:buChar char="✓"/>
            </a:pPr>
            <a:r>
              <a:rPr lang="en-GB" sz="2000" dirty="0">
                <a:solidFill>
                  <a:srgbClr val="FFFFFF"/>
                </a:solidFill>
              </a:rPr>
              <a:t>  Exam (examen final; 0,6): HM3, room ????. </a:t>
            </a:r>
            <a:r>
              <a:rPr lang="en-GB" sz="2000" u="sng" dirty="0">
                <a:solidFill>
                  <a:srgbClr val="FF3F7A"/>
                </a:solidFill>
              </a:rPr>
              <a:t>Take your ID card!!!!!!!</a:t>
            </a:r>
          </a:p>
          <a:p>
            <a:pPr>
              <a:lnSpc>
                <a:spcPct val="200000"/>
              </a:lnSpc>
            </a:pPr>
            <a:r>
              <a:rPr lang="en-GB" sz="2000" dirty="0">
                <a:solidFill>
                  <a:srgbClr val="F8FFB5"/>
                </a:solidFill>
              </a:rPr>
              <a:t>Saturday 9h30-12h30: Analysis of data from a scientific article dealing with neural development or neural stem cells (theme directly linked to one of the conferences you attended 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i="1" dirty="0">
                <a:solidFill>
                  <a:srgbClr val="FFFFFF"/>
                </a:solidFill>
                <a:latin typeface="Optima" pitchFamily="-109" charset="0"/>
              </a:rPr>
              <a:t>What kind of questions will be asked for mid-term assessment ?</a:t>
            </a:r>
          </a:p>
        </p:txBody>
      </p:sp>
      <p:sp>
        <p:nvSpPr>
          <p:cNvPr id="7" name="ZoneTexte 6"/>
          <p:cNvSpPr txBox="1"/>
          <p:nvPr/>
        </p:nvSpPr>
        <p:spPr>
          <a:xfrm>
            <a:off x="737363" y="838200"/>
            <a:ext cx="7669275" cy="4665893"/>
          </a:xfrm>
          <a:prstGeom prst="rect">
            <a:avLst/>
          </a:prstGeom>
          <a:noFill/>
        </p:spPr>
        <p:txBody>
          <a:bodyPr wrap="square" rtlCol="0">
            <a:spAutoFit/>
          </a:bodyPr>
          <a:lstStyle/>
          <a:p>
            <a:pPr>
              <a:lnSpc>
                <a:spcPct val="200000"/>
              </a:lnSpc>
              <a:buFont typeface="Zapf Dingbats" charset="2"/>
              <a:buChar char="✓"/>
            </a:pPr>
            <a:r>
              <a:rPr lang="en-GB" sz="2000" dirty="0">
                <a:solidFill>
                  <a:schemeClr val="bg1"/>
                </a:solidFill>
              </a:rPr>
              <a:t> Interest of a specific model to address specific questions </a:t>
            </a:r>
          </a:p>
          <a:p>
            <a:pPr>
              <a:lnSpc>
                <a:spcPct val="200000"/>
              </a:lnSpc>
              <a:buFont typeface="Zapf Dingbats" charset="2"/>
              <a:buChar char="✓"/>
            </a:pPr>
            <a:r>
              <a:rPr lang="en-GB" sz="2000" dirty="0">
                <a:solidFill>
                  <a:srgbClr val="FFFFFF"/>
                </a:solidFill>
              </a:rPr>
              <a:t> Formulation of one/some problematics raised in the conferences</a:t>
            </a:r>
          </a:p>
          <a:p>
            <a:pPr>
              <a:lnSpc>
                <a:spcPct val="200000"/>
              </a:lnSpc>
              <a:buFont typeface="Zapf Dingbats" charset="2"/>
              <a:buChar char="✓"/>
            </a:pPr>
            <a:r>
              <a:rPr lang="en-GB" sz="2000" dirty="0">
                <a:solidFill>
                  <a:srgbClr val="FFFFFF"/>
                </a:solidFill>
              </a:rPr>
              <a:t> Formulation of questions that remain unresolved in the field</a:t>
            </a:r>
          </a:p>
          <a:p>
            <a:pPr>
              <a:lnSpc>
                <a:spcPct val="200000"/>
              </a:lnSpc>
              <a:buFont typeface="Zapf Dingbats" charset="2"/>
              <a:buChar char="✓"/>
            </a:pPr>
            <a:r>
              <a:rPr lang="en-GB" sz="2000" dirty="0">
                <a:solidFill>
                  <a:srgbClr val="FFFFFF"/>
                </a:solidFill>
              </a:rPr>
              <a:t> Major advances/limitations on a conference subject </a:t>
            </a:r>
          </a:p>
          <a:p>
            <a:pPr>
              <a:lnSpc>
                <a:spcPct val="200000"/>
              </a:lnSpc>
              <a:buFont typeface="Zapf Dingbats" charset="2"/>
              <a:buChar char="✓"/>
            </a:pPr>
            <a:r>
              <a:rPr lang="en-GB" sz="2000" dirty="0">
                <a:solidFill>
                  <a:srgbClr val="FFFFFF"/>
                </a:solidFill>
              </a:rPr>
              <a:t> Questions that you may ask yourself following a conference</a:t>
            </a:r>
          </a:p>
          <a:p>
            <a:pPr>
              <a:lnSpc>
                <a:spcPct val="200000"/>
              </a:lnSpc>
              <a:buFont typeface="Zapf Dingbats" charset="2"/>
              <a:buChar char="✓"/>
            </a:pPr>
            <a:r>
              <a:rPr lang="en-GB" sz="2000" dirty="0">
                <a:solidFill>
                  <a:srgbClr val="FFFFFF"/>
                </a:solidFill>
              </a:rPr>
              <a:t> </a:t>
            </a:r>
            <a:r>
              <a:rPr lang="fr-FR" sz="2000" dirty="0" err="1">
                <a:solidFill>
                  <a:srgbClr val="FFFFFF"/>
                </a:solidFill>
              </a:rPr>
              <a:t>Principles</a:t>
            </a:r>
            <a:r>
              <a:rPr lang="fr-FR" sz="2000" dirty="0">
                <a:solidFill>
                  <a:srgbClr val="FFFFFF"/>
                </a:solidFill>
              </a:rPr>
              <a:t> of a </a:t>
            </a:r>
            <a:r>
              <a:rPr lang="fr-FR" sz="2000" dirty="0" err="1">
                <a:solidFill>
                  <a:srgbClr val="FFFFFF"/>
                </a:solidFill>
              </a:rPr>
              <a:t>methodology</a:t>
            </a:r>
            <a:r>
              <a:rPr lang="fr-FR" sz="2000" dirty="0">
                <a:solidFill>
                  <a:srgbClr val="FFFFFF"/>
                </a:solidFill>
              </a:rPr>
              <a:t> </a:t>
            </a:r>
            <a:r>
              <a:rPr lang="fr-FR" sz="2000" dirty="0" err="1">
                <a:solidFill>
                  <a:srgbClr val="FFFFFF"/>
                </a:solidFill>
              </a:rPr>
              <a:t>presented</a:t>
            </a:r>
            <a:r>
              <a:rPr lang="fr-FR" sz="2000" dirty="0">
                <a:solidFill>
                  <a:srgbClr val="FFFFFF"/>
                </a:solidFill>
              </a:rPr>
              <a:t> in the courses or </a:t>
            </a:r>
            <a:r>
              <a:rPr lang="fr-FR" sz="2000" dirty="0" err="1">
                <a:solidFill>
                  <a:srgbClr val="FFFFFF"/>
                </a:solidFill>
              </a:rPr>
              <a:t>conferences</a:t>
            </a:r>
            <a:endParaRPr lang="en-GB" sz="2000" dirty="0">
              <a:solidFill>
                <a:srgbClr val="FFFFFF"/>
              </a:solidFill>
            </a:endParaRPr>
          </a:p>
          <a:p>
            <a:pPr>
              <a:lnSpc>
                <a:spcPct val="200000"/>
              </a:lnSpc>
              <a:buFont typeface="Zapf Dingbats" charset="2"/>
              <a:buChar char="✓"/>
            </a:pPr>
            <a:r>
              <a:rPr lang="fr-FR" sz="2000" dirty="0">
                <a:solidFill>
                  <a:srgbClr val="FFFFFF"/>
                </a:solidFill>
              </a:rPr>
              <a:t> ….</a:t>
            </a:r>
            <a:endParaRPr lang="en-GB" sz="2000" dirty="0">
              <a:solidFill>
                <a:srgbClr val="FFFFFF"/>
              </a:solidFill>
            </a:endParaRPr>
          </a:p>
          <a:p>
            <a:pPr>
              <a:lnSpc>
                <a:spcPct val="200000"/>
              </a:lnSpc>
            </a:pPr>
            <a:endParaRPr lang="en-GB" sz="1000" dirty="0">
              <a:solidFill>
                <a:srgbClr val="FFFFFF"/>
              </a:solidFill>
            </a:endParaRPr>
          </a:p>
        </p:txBody>
      </p:sp>
      <p:sp>
        <p:nvSpPr>
          <p:cNvPr id="2" name="ZoneTexte 1"/>
          <p:cNvSpPr txBox="1"/>
          <p:nvPr/>
        </p:nvSpPr>
        <p:spPr>
          <a:xfrm>
            <a:off x="650736" y="5326630"/>
            <a:ext cx="7851729" cy="1323439"/>
          </a:xfrm>
          <a:prstGeom prst="rect">
            <a:avLst/>
          </a:prstGeom>
          <a:noFill/>
        </p:spPr>
        <p:txBody>
          <a:bodyPr wrap="square" rtlCol="0">
            <a:spAutoFit/>
          </a:bodyPr>
          <a:lstStyle/>
          <a:p>
            <a:pPr algn="ctr"/>
            <a:r>
              <a:rPr lang="en-GB" sz="2000" dirty="0">
                <a:solidFill>
                  <a:srgbClr val="F8FFB5"/>
                </a:solidFill>
              </a:rPr>
              <a:t>No need to learn everything by heart but need to acquire an overview of the conference contents: think, ask yourselves and speakers questions, identify problematics, understand model organism interest and methodologies</a:t>
            </a:r>
            <a:r>
              <a:rPr lang="mr-IN" sz="2000" dirty="0">
                <a:solidFill>
                  <a:srgbClr val="F8FFB5"/>
                </a:solidFill>
              </a:rPr>
              <a:t>…</a:t>
            </a:r>
            <a:r>
              <a:rPr lang="en-GB" sz="2000" dirty="0">
                <a:solidFill>
                  <a:srgbClr val="F8FFB5"/>
                </a:solidFill>
              </a:rPr>
              <a:t> !!!</a:t>
            </a:r>
          </a:p>
        </p:txBody>
      </p:sp>
    </p:spTree>
    <p:extLst>
      <p:ext uri="{BB962C8B-B14F-4D97-AF65-F5344CB8AC3E}">
        <p14:creationId xmlns:p14="http://schemas.microsoft.com/office/powerpoint/2010/main" val="156196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23990" y="997878"/>
            <a:ext cx="8050215" cy="5289268"/>
          </a:xfrm>
          <a:prstGeom prst="rect">
            <a:avLst/>
          </a:prstGeom>
          <a:noFill/>
        </p:spPr>
        <p:txBody>
          <a:bodyPr wrap="square" rtlCol="0">
            <a:spAutoFit/>
          </a:bodyPr>
          <a:lstStyle/>
          <a:p>
            <a:pPr>
              <a:lnSpc>
                <a:spcPct val="150000"/>
              </a:lnSpc>
            </a:pPr>
            <a:endParaRPr lang="en-GB" sz="1000" dirty="0">
              <a:solidFill>
                <a:srgbClr val="FFFFFF"/>
              </a:solidFill>
            </a:endParaRPr>
          </a:p>
          <a:p>
            <a:pPr>
              <a:lnSpc>
                <a:spcPct val="150000"/>
              </a:lnSpc>
              <a:buFont typeface="Zapf Dingbats" charset="2"/>
              <a:buChar char="✓"/>
            </a:pPr>
            <a:r>
              <a:rPr lang="en-GB" sz="2000" dirty="0">
                <a:solidFill>
                  <a:srgbClr val="FFFFFF"/>
                </a:solidFill>
              </a:rPr>
              <a:t>  You will be given 4 figures from an article + a </a:t>
            </a:r>
            <a:r>
              <a:rPr lang="en-GB" sz="2000" u="sng" dirty="0">
                <a:solidFill>
                  <a:srgbClr val="FFFFFF"/>
                </a:solidFill>
              </a:rPr>
              <a:t>truncated</a:t>
            </a:r>
            <a:r>
              <a:rPr lang="en-GB" sz="2000" dirty="0">
                <a:solidFill>
                  <a:srgbClr val="FFFFFF"/>
                </a:solidFill>
              </a:rPr>
              <a:t> introduction.</a:t>
            </a:r>
          </a:p>
          <a:p>
            <a:pPr>
              <a:lnSpc>
                <a:spcPct val="150000"/>
              </a:lnSpc>
              <a:buFont typeface="Zapf Dingbats" charset="2"/>
              <a:buChar char="✓"/>
            </a:pPr>
            <a:endParaRPr lang="en-GB" sz="1500" dirty="0">
              <a:solidFill>
                <a:srgbClr val="FFFFFF"/>
              </a:solidFill>
            </a:endParaRPr>
          </a:p>
          <a:p>
            <a:pPr>
              <a:lnSpc>
                <a:spcPct val="150000"/>
              </a:lnSpc>
              <a:buFont typeface="Zapf Dingbats" charset="2"/>
              <a:buChar char="✓"/>
            </a:pPr>
            <a:r>
              <a:rPr lang="en-GB" sz="2000" dirty="0">
                <a:solidFill>
                  <a:srgbClr val="FFFFFF"/>
                </a:solidFill>
              </a:rPr>
              <a:t> YOUR OBJECTIVES :</a:t>
            </a:r>
          </a:p>
          <a:p>
            <a:pPr marL="457200" indent="-457200">
              <a:lnSpc>
                <a:spcPct val="150000"/>
              </a:lnSpc>
              <a:buAutoNum type="arabicParenBoth"/>
            </a:pPr>
            <a:r>
              <a:rPr lang="en-GB" dirty="0">
                <a:solidFill>
                  <a:srgbClr val="FFFFFF"/>
                </a:solidFill>
              </a:rPr>
              <a:t>Propose a general title (must be pertinent!)</a:t>
            </a:r>
          </a:p>
          <a:p>
            <a:pPr marL="457200" indent="-457200">
              <a:lnSpc>
                <a:spcPct val="150000"/>
              </a:lnSpc>
              <a:buAutoNum type="arabicParenBoth"/>
            </a:pPr>
            <a:r>
              <a:rPr lang="en-GB" dirty="0">
                <a:solidFill>
                  <a:srgbClr val="FFFFFF"/>
                </a:solidFill>
              </a:rPr>
              <a:t>Complete the introduction by formulating the biological context/general problematics in the field and/or the specific problematic of the study, as requested</a:t>
            </a:r>
          </a:p>
          <a:p>
            <a:pPr marL="457200" indent="-457200">
              <a:lnSpc>
                <a:spcPct val="150000"/>
              </a:lnSpc>
              <a:buAutoNum type="arabicParenBoth"/>
            </a:pPr>
            <a:r>
              <a:rPr lang="en-GB" dirty="0">
                <a:solidFill>
                  <a:srgbClr val="FFFFFF"/>
                </a:solidFill>
              </a:rPr>
              <a:t>For each figure analyse methodologically the provided data : </a:t>
            </a:r>
          </a:p>
          <a:p>
            <a:pPr marL="285750" indent="-285750">
              <a:lnSpc>
                <a:spcPct val="150000"/>
              </a:lnSpc>
              <a:buFontTx/>
              <a:buChar char="-"/>
            </a:pPr>
            <a:r>
              <a:rPr lang="en-GB" dirty="0">
                <a:solidFill>
                  <a:srgbClr val="FFFFFF"/>
                </a:solidFill>
              </a:rPr>
              <a:t>precise the objective of the experiment </a:t>
            </a:r>
          </a:p>
          <a:p>
            <a:pPr marL="285750" indent="-285750">
              <a:lnSpc>
                <a:spcPct val="150000"/>
              </a:lnSpc>
              <a:buFontTx/>
              <a:buChar char="-"/>
            </a:pPr>
            <a:r>
              <a:rPr lang="en-GB" dirty="0">
                <a:solidFill>
                  <a:srgbClr val="FFFFFF"/>
                </a:solidFill>
              </a:rPr>
              <a:t>describe the experimental strategy and the main results</a:t>
            </a:r>
          </a:p>
          <a:p>
            <a:pPr marL="285750" indent="-285750">
              <a:lnSpc>
                <a:spcPct val="150000"/>
              </a:lnSpc>
              <a:buFontTx/>
              <a:buChar char="-"/>
            </a:pPr>
            <a:r>
              <a:rPr lang="en-GB" dirty="0">
                <a:solidFill>
                  <a:srgbClr val="FFFFFF"/>
                </a:solidFill>
              </a:rPr>
              <a:t>Conclude</a:t>
            </a:r>
          </a:p>
          <a:p>
            <a:pPr>
              <a:lnSpc>
                <a:spcPct val="150000"/>
              </a:lnSpc>
            </a:pPr>
            <a:r>
              <a:rPr lang="en-GB" dirty="0">
                <a:solidFill>
                  <a:srgbClr val="FFFFFF"/>
                </a:solidFill>
              </a:rPr>
              <a:t>(4)	Express 2-3 questions associated with the results </a:t>
            </a:r>
          </a:p>
        </p:txBody>
      </p:sp>
      <p:grpSp>
        <p:nvGrpSpPr>
          <p:cNvPr id="2" name="Grouper 1"/>
          <p:cNvGrpSpPr/>
          <p:nvPr/>
        </p:nvGrpSpPr>
        <p:grpSpPr>
          <a:xfrm>
            <a:off x="6241978" y="2381299"/>
            <a:ext cx="2678032" cy="3904714"/>
            <a:chOff x="6241978" y="2131185"/>
            <a:chExt cx="2678032" cy="3904714"/>
          </a:xfrm>
        </p:grpSpPr>
        <p:sp>
          <p:nvSpPr>
            <p:cNvPr id="14" name="Flèche vers le haut 13"/>
            <p:cNvSpPr/>
            <p:nvPr/>
          </p:nvSpPr>
          <p:spPr>
            <a:xfrm>
              <a:off x="8634679" y="2422777"/>
              <a:ext cx="253928" cy="2846166"/>
            </a:xfrm>
            <a:prstGeom prst="upArrow">
              <a:avLst>
                <a:gd name="adj1" fmla="val 50000"/>
                <a:gd name="adj2" fmla="val 50000"/>
              </a:avLst>
            </a:prstGeom>
            <a:gradFill flip="none" rotWithShape="1">
              <a:gsLst>
                <a:gs pos="100000">
                  <a:schemeClr val="bg1"/>
                </a:gs>
                <a:gs pos="38000">
                  <a:schemeClr val="accent4">
                    <a:lumMod val="60000"/>
                    <a:lumOff val="40000"/>
                    <a:alpha val="70000"/>
                  </a:schemeClr>
                </a:gs>
                <a:gs pos="65000">
                  <a:schemeClr val="bg1"/>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vers le haut 7"/>
            <p:cNvSpPr/>
            <p:nvPr/>
          </p:nvSpPr>
          <p:spPr>
            <a:xfrm rot="2460581" flipV="1">
              <a:off x="7358593" y="2131185"/>
              <a:ext cx="283714" cy="3904714"/>
            </a:xfrm>
            <a:prstGeom prst="upArrow">
              <a:avLst>
                <a:gd name="adj1" fmla="val 50000"/>
                <a:gd name="adj2" fmla="val 50000"/>
              </a:avLst>
            </a:prstGeom>
            <a:gradFill flip="none" rotWithShape="1">
              <a:gsLst>
                <a:gs pos="100000">
                  <a:schemeClr val="bg1"/>
                </a:gs>
                <a:gs pos="99000">
                  <a:schemeClr val="accent4">
                    <a:lumMod val="60000"/>
                    <a:lumOff val="40000"/>
                    <a:alpha val="70000"/>
                  </a:schemeClr>
                </a:gs>
                <a:gs pos="21000">
                  <a:schemeClr val="bg1"/>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8618350" y="4233267"/>
              <a:ext cx="301660" cy="369332"/>
            </a:xfrm>
            <a:prstGeom prst="rect">
              <a:avLst/>
            </a:prstGeom>
            <a:noFill/>
          </p:spPr>
          <p:txBody>
            <a:bodyPr wrap="none" rtlCol="0">
              <a:spAutoFit/>
            </a:bodyPr>
            <a:lstStyle/>
            <a:p>
              <a:r>
                <a:rPr lang="fr-FR" dirty="0"/>
                <a:t>3</a:t>
              </a:r>
            </a:p>
          </p:txBody>
        </p:sp>
        <p:sp>
          <p:nvSpPr>
            <p:cNvPr id="10" name="ZoneTexte 9"/>
            <p:cNvSpPr txBox="1"/>
            <p:nvPr/>
          </p:nvSpPr>
          <p:spPr>
            <a:xfrm>
              <a:off x="8618350" y="3108674"/>
              <a:ext cx="301660" cy="369332"/>
            </a:xfrm>
            <a:prstGeom prst="rect">
              <a:avLst/>
            </a:prstGeom>
            <a:noFill/>
          </p:spPr>
          <p:txBody>
            <a:bodyPr wrap="none" rtlCol="0">
              <a:spAutoFit/>
            </a:bodyPr>
            <a:lstStyle/>
            <a:p>
              <a:r>
                <a:rPr lang="fr-FR" dirty="0"/>
                <a:t>2</a:t>
              </a:r>
            </a:p>
          </p:txBody>
        </p:sp>
        <p:sp>
          <p:nvSpPr>
            <p:cNvPr id="11" name="ZoneTexte 10"/>
            <p:cNvSpPr txBox="1"/>
            <p:nvPr/>
          </p:nvSpPr>
          <p:spPr>
            <a:xfrm>
              <a:off x="8618350" y="2443789"/>
              <a:ext cx="301660" cy="369332"/>
            </a:xfrm>
            <a:prstGeom prst="rect">
              <a:avLst/>
            </a:prstGeom>
            <a:noFill/>
          </p:spPr>
          <p:txBody>
            <a:bodyPr wrap="none" rtlCol="0">
              <a:spAutoFit/>
            </a:bodyPr>
            <a:lstStyle/>
            <a:p>
              <a:r>
                <a:rPr lang="fr-FR" dirty="0"/>
                <a:t>1</a:t>
              </a:r>
            </a:p>
          </p:txBody>
        </p:sp>
        <p:sp>
          <p:nvSpPr>
            <p:cNvPr id="12" name="ZoneTexte 11"/>
            <p:cNvSpPr txBox="1"/>
            <p:nvPr/>
          </p:nvSpPr>
          <p:spPr>
            <a:xfrm>
              <a:off x="6241978" y="5165532"/>
              <a:ext cx="301660" cy="369332"/>
            </a:xfrm>
            <a:prstGeom prst="rect">
              <a:avLst/>
            </a:prstGeom>
            <a:noFill/>
          </p:spPr>
          <p:txBody>
            <a:bodyPr wrap="none" rtlCol="0">
              <a:spAutoFit/>
            </a:bodyPr>
            <a:lstStyle/>
            <a:p>
              <a:r>
                <a:rPr lang="fr-FR" dirty="0"/>
                <a:t>4</a:t>
              </a:r>
            </a:p>
          </p:txBody>
        </p:sp>
      </p:grpSp>
      <p:sp>
        <p:nvSpPr>
          <p:cNvPr id="15"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i="1" dirty="0">
                <a:solidFill>
                  <a:schemeClr val="bg1"/>
                </a:solidFill>
                <a:latin typeface="Optima" pitchFamily="-109" charset="0"/>
              </a:rPr>
              <a:t>What is expected for the exam ?</a:t>
            </a:r>
          </a:p>
        </p:txBody>
      </p:sp>
    </p:spTree>
    <p:extLst>
      <p:ext uri="{BB962C8B-B14F-4D97-AF65-F5344CB8AC3E}">
        <p14:creationId xmlns:p14="http://schemas.microsoft.com/office/powerpoint/2010/main" val="172865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i="1" dirty="0">
                <a:solidFill>
                  <a:schemeClr val="bg1"/>
                </a:solidFill>
                <a:latin typeface="Optima" pitchFamily="-109" charset="0"/>
              </a:rPr>
              <a:t>How to get prepared for the exam ?</a:t>
            </a:r>
          </a:p>
        </p:txBody>
      </p:sp>
      <p:sp>
        <p:nvSpPr>
          <p:cNvPr id="5" name="ZoneTexte 4"/>
          <p:cNvSpPr txBox="1"/>
          <p:nvPr/>
        </p:nvSpPr>
        <p:spPr>
          <a:xfrm>
            <a:off x="117909" y="1066418"/>
            <a:ext cx="8908182" cy="5606663"/>
          </a:xfrm>
          <a:prstGeom prst="rect">
            <a:avLst/>
          </a:prstGeom>
          <a:noFill/>
        </p:spPr>
        <p:txBody>
          <a:bodyPr wrap="square" rtlCol="0">
            <a:spAutoFit/>
          </a:bodyPr>
          <a:lstStyle/>
          <a:p>
            <a:pPr>
              <a:lnSpc>
                <a:spcPct val="150000"/>
              </a:lnSpc>
              <a:buFont typeface="Zapf Dingbats" charset="2"/>
              <a:buChar char="✓"/>
            </a:pPr>
            <a:r>
              <a:rPr lang="en-GB" sz="2000" dirty="0">
                <a:solidFill>
                  <a:srgbClr val="FFFFFF"/>
                </a:solidFill>
              </a:rPr>
              <a:t> Ask QUESTIONS and READ! </a:t>
            </a:r>
          </a:p>
          <a:p>
            <a:pPr>
              <a:lnSpc>
                <a:spcPct val="150000"/>
              </a:lnSpc>
            </a:pPr>
            <a:endParaRPr lang="en-GB" sz="1000" dirty="0">
              <a:solidFill>
                <a:srgbClr val="FFFF00"/>
              </a:solidFill>
            </a:endParaRPr>
          </a:p>
          <a:p>
            <a:pPr>
              <a:lnSpc>
                <a:spcPct val="150000"/>
              </a:lnSpc>
              <a:buFont typeface="Zapf Dingbats" charset="2"/>
              <a:buChar char="✓"/>
            </a:pPr>
            <a:r>
              <a:rPr lang="en-GB" sz="2000" dirty="0">
                <a:solidFill>
                  <a:srgbClr val="FFFFFF"/>
                </a:solidFill>
              </a:rPr>
              <a:t>  Identify the global problematics relative to the main treated themes in reviews and seminar introductions</a:t>
            </a:r>
          </a:p>
          <a:p>
            <a:pPr>
              <a:lnSpc>
                <a:spcPct val="150000"/>
              </a:lnSpc>
            </a:pPr>
            <a:endParaRPr lang="en-GB" sz="1000" dirty="0">
              <a:solidFill>
                <a:srgbClr val="FFFFFF"/>
              </a:solidFill>
            </a:endParaRPr>
          </a:p>
          <a:p>
            <a:pPr>
              <a:lnSpc>
                <a:spcPct val="150000"/>
              </a:lnSpc>
              <a:buFont typeface="Zapf Dingbats" charset="2"/>
              <a:buChar char="✓"/>
            </a:pPr>
            <a:r>
              <a:rPr lang="en-GB" sz="2000" dirty="0">
                <a:solidFill>
                  <a:srgbClr val="FFFFFF"/>
                </a:solidFill>
              </a:rPr>
              <a:t> Use provided reviews and seminar contents to:</a:t>
            </a:r>
          </a:p>
          <a:p>
            <a:pPr marL="457200" indent="-457200">
              <a:lnSpc>
                <a:spcPct val="150000"/>
              </a:lnSpc>
              <a:buAutoNum type="arabicParenBoth"/>
            </a:pPr>
            <a:r>
              <a:rPr lang="en-GB" sz="2000" dirty="0">
                <a:solidFill>
                  <a:srgbClr val="FFFFFF"/>
                </a:solidFill>
              </a:rPr>
              <a:t> Distinguish more specific questions related to each field</a:t>
            </a:r>
          </a:p>
          <a:p>
            <a:pPr marL="457200" indent="-457200">
              <a:lnSpc>
                <a:spcPct val="150000"/>
              </a:lnSpc>
              <a:buAutoNum type="arabicParenBoth"/>
            </a:pPr>
            <a:r>
              <a:rPr lang="en-GB" sz="2000" dirty="0">
                <a:solidFill>
                  <a:srgbClr val="FFFFFF"/>
                </a:solidFill>
              </a:rPr>
              <a:t> Understand the methodology and steps that allow building a demonstration (keep a critical mind! An abstract for instance can provide an overstated message…)</a:t>
            </a:r>
          </a:p>
          <a:p>
            <a:pPr marL="457200" indent="-457200">
              <a:lnSpc>
                <a:spcPct val="150000"/>
              </a:lnSpc>
              <a:buAutoNum type="arabicParenBoth"/>
            </a:pPr>
            <a:r>
              <a:rPr lang="en-GB" sz="2000" dirty="0">
                <a:solidFill>
                  <a:srgbClr val="FFFFFF"/>
                </a:solidFill>
              </a:rPr>
              <a:t> Identify significant advances, unresolved issues, potential contradictions… raised by novel data (discussion sections)</a:t>
            </a:r>
          </a:p>
          <a:p>
            <a:pPr>
              <a:lnSpc>
                <a:spcPct val="150000"/>
              </a:lnSpc>
              <a:buFont typeface="Zapf Dingbats" charset="2"/>
              <a:buChar char="✓"/>
            </a:pPr>
            <a:endParaRPr lang="en-GB" sz="20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i="1" dirty="0">
                <a:solidFill>
                  <a:schemeClr val="bg1"/>
                </a:solidFill>
                <a:latin typeface="Optima" pitchFamily="-109" charset="0"/>
              </a:rPr>
              <a:t>How is a classical introduction structured ?</a:t>
            </a:r>
          </a:p>
        </p:txBody>
      </p:sp>
      <p:sp>
        <p:nvSpPr>
          <p:cNvPr id="31" name="ZoneTexte 30"/>
          <p:cNvSpPr txBox="1"/>
          <p:nvPr/>
        </p:nvSpPr>
        <p:spPr>
          <a:xfrm>
            <a:off x="346738" y="3239154"/>
            <a:ext cx="8450523" cy="3347391"/>
          </a:xfrm>
          <a:prstGeom prst="rect">
            <a:avLst/>
          </a:prstGeom>
          <a:noFill/>
        </p:spPr>
        <p:txBody>
          <a:bodyPr wrap="square" rtlCol="0">
            <a:spAutoFit/>
          </a:bodyPr>
          <a:lstStyle/>
          <a:p>
            <a:pPr>
              <a:lnSpc>
                <a:spcPct val="150000"/>
              </a:lnSpc>
              <a:spcAft>
                <a:spcPts val="1200"/>
              </a:spcAft>
            </a:pPr>
            <a:r>
              <a:rPr lang="en-GB" sz="2000" b="1" dirty="0">
                <a:solidFill>
                  <a:srgbClr val="F8FFB5"/>
                </a:solidFill>
              </a:rPr>
              <a:t>1) </a:t>
            </a:r>
            <a:r>
              <a:rPr lang="en-GB" sz="2000" b="1" i="1" dirty="0">
                <a:solidFill>
                  <a:srgbClr val="F8FFB5"/>
                </a:solidFill>
              </a:rPr>
              <a:t>Describe the general biological context of the study </a:t>
            </a:r>
          </a:p>
          <a:p>
            <a:pPr>
              <a:lnSpc>
                <a:spcPct val="150000"/>
              </a:lnSpc>
              <a:spcAft>
                <a:spcPts val="1200"/>
              </a:spcAft>
            </a:pPr>
            <a:r>
              <a:rPr lang="en-GB" sz="1600" dirty="0">
                <a:solidFill>
                  <a:srgbClr val="FFFFFF"/>
                </a:solidFill>
              </a:rPr>
              <a:t>Neurodegenerative retinal diseases, such as retinitis pigmentosa or age-related macular degeneration, ultimately lead to vision loss, as a consequence of photoreceptor cell death. Driving retinal self-repair from endogenous neural stem cells in patients represents an attractive therapeutic strategy. </a:t>
            </a:r>
            <a:r>
              <a:rPr lang="en-GB" dirty="0">
                <a:solidFill>
                  <a:srgbClr val="F8FFB5"/>
                </a:solidFill>
              </a:rPr>
              <a:t>Among cellular sources of interest are Müller cells, the major glial cell type in the retina. </a:t>
            </a:r>
            <a:r>
              <a:rPr lang="en-GB" sz="1600" dirty="0">
                <a:solidFill>
                  <a:schemeClr val="bg1"/>
                </a:solidFill>
              </a:rPr>
              <a:t>In certain species, such as zebrafish or </a:t>
            </a:r>
            <a:r>
              <a:rPr lang="en-GB" sz="1600" i="1" dirty="0">
                <a:solidFill>
                  <a:schemeClr val="bg1"/>
                </a:solidFill>
              </a:rPr>
              <a:t>Xenopus</a:t>
            </a:r>
            <a:r>
              <a:rPr lang="en-GB" sz="1600" dirty="0">
                <a:solidFill>
                  <a:schemeClr val="bg1"/>
                </a:solidFill>
              </a:rPr>
              <a:t>, they behave as genuine stem cells, endowed with the ability to reprogram into a progenitor-like state upon retinal damage, proliferate, and regenerate lost photoreceptors.</a:t>
            </a:r>
          </a:p>
        </p:txBody>
      </p:sp>
      <p:pic>
        <p:nvPicPr>
          <p:cNvPr id="3" name="Image 2">
            <a:extLst>
              <a:ext uri="{FF2B5EF4-FFF2-40B4-BE49-F238E27FC236}">
                <a16:creationId xmlns:a16="http://schemas.microsoft.com/office/drawing/2014/main" id="{1F4EB0A1-DD39-D24C-9FA2-E686CED0AB4F}"/>
              </a:ext>
            </a:extLst>
          </p:cNvPr>
          <p:cNvPicPr>
            <a:picLocks noChangeAspect="1"/>
          </p:cNvPicPr>
          <p:nvPr/>
        </p:nvPicPr>
        <p:blipFill>
          <a:blip r:embed="rId2"/>
          <a:stretch>
            <a:fillRect/>
          </a:stretch>
        </p:blipFill>
        <p:spPr>
          <a:xfrm>
            <a:off x="9203" y="1462668"/>
            <a:ext cx="9144000" cy="1776486"/>
          </a:xfrm>
          <a:prstGeom prst="rect">
            <a:avLst/>
          </a:prstGeom>
        </p:spPr>
      </p:pic>
      <p:pic>
        <p:nvPicPr>
          <p:cNvPr id="5" name="Image 4">
            <a:extLst>
              <a:ext uri="{FF2B5EF4-FFF2-40B4-BE49-F238E27FC236}">
                <a16:creationId xmlns:a16="http://schemas.microsoft.com/office/drawing/2014/main" id="{129114E2-67AE-2546-A155-3782DFAE8558}"/>
              </a:ext>
            </a:extLst>
          </p:cNvPr>
          <p:cNvPicPr>
            <a:picLocks noChangeAspect="1"/>
          </p:cNvPicPr>
          <p:nvPr/>
        </p:nvPicPr>
        <p:blipFill>
          <a:blip r:embed="rId3"/>
          <a:stretch>
            <a:fillRect/>
          </a:stretch>
        </p:blipFill>
        <p:spPr>
          <a:xfrm>
            <a:off x="6057492" y="990013"/>
            <a:ext cx="3077305" cy="11101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46739" y="1415014"/>
            <a:ext cx="8450523" cy="3855223"/>
          </a:xfrm>
          <a:prstGeom prst="rect">
            <a:avLst/>
          </a:prstGeom>
          <a:noFill/>
        </p:spPr>
        <p:txBody>
          <a:bodyPr wrap="square" rtlCol="0">
            <a:spAutoFit/>
          </a:bodyPr>
          <a:lstStyle/>
          <a:p>
            <a:pPr>
              <a:lnSpc>
                <a:spcPct val="150000"/>
              </a:lnSpc>
              <a:spcAft>
                <a:spcPts val="1200"/>
              </a:spcAft>
            </a:pPr>
            <a:r>
              <a:rPr lang="en-GB" sz="2000" b="1" i="1" dirty="0">
                <a:solidFill>
                  <a:srgbClr val="F8FFB5"/>
                </a:solidFill>
              </a:rPr>
              <a:t>2) Raise the general problematic relative to your own objectives describing what is already known and what is not </a:t>
            </a:r>
          </a:p>
          <a:p>
            <a:pPr>
              <a:lnSpc>
                <a:spcPct val="150000"/>
              </a:lnSpc>
              <a:spcAft>
                <a:spcPts val="1200"/>
              </a:spcAft>
            </a:pPr>
            <a:r>
              <a:rPr lang="en-GB" sz="1600" dirty="0">
                <a:solidFill>
                  <a:schemeClr val="bg1"/>
                </a:solidFill>
              </a:rPr>
              <a:t>In mammals, however, their proliferative response to injury is extremely limited… Suggesting that they nonetheless retain remnants of repair capacities, their proliferation and neurogenic potential can be stimulated, for instance by supplying exogenous growth factors such as heparin-binding epidermal growth factor (EGF)-like growth factor (HB-EGF). </a:t>
            </a:r>
            <a:r>
              <a:rPr lang="en-GB" dirty="0">
                <a:solidFill>
                  <a:srgbClr val="F8FFB5"/>
                </a:solidFill>
              </a:rPr>
              <a:t>Our understanding of the genetic and </a:t>
            </a:r>
            <a:r>
              <a:rPr lang="en-GB" dirty="0" err="1">
                <a:solidFill>
                  <a:srgbClr val="F8FFB5"/>
                </a:solidFill>
              </a:rPr>
              <a:t>signaling</a:t>
            </a:r>
            <a:r>
              <a:rPr lang="en-GB" dirty="0">
                <a:solidFill>
                  <a:srgbClr val="F8FFB5"/>
                </a:solidFill>
              </a:rPr>
              <a:t> network sustaining Müller cell stemness potential is, however, far from being complete.</a:t>
            </a:r>
            <a:r>
              <a:rPr lang="en-GB" sz="1600" dirty="0">
                <a:solidFill>
                  <a:schemeClr val="bg1"/>
                </a:solidFill>
              </a:rPr>
              <a:t> Identifying novel molecular cues is thus of utmost importance to foresee putative candidates that could be targeted for regenerative medicine. </a:t>
            </a:r>
          </a:p>
        </p:txBody>
      </p:sp>
      <p:sp>
        <p:nvSpPr>
          <p:cNvPr id="5" name="Rectangle 16"/>
          <p:cNvSpPr>
            <a:spLocks noChangeArrowheads="1"/>
          </p:cNvSpPr>
          <p:nvPr/>
        </p:nvSpPr>
        <p:spPr bwMode="auto">
          <a:xfrm>
            <a:off x="0" y="0"/>
            <a:ext cx="9153203" cy="838200"/>
          </a:xfrm>
          <a:prstGeom prst="rect">
            <a:avLst/>
          </a:prstGeom>
          <a:solidFill>
            <a:schemeClr val="accent5">
              <a:lumMod val="50000"/>
            </a:schemeClr>
          </a:solidFill>
          <a:ln w="9525">
            <a:noFill/>
            <a:miter lim="800000"/>
            <a:headEnd/>
            <a:tailEnd/>
          </a:ln>
        </p:spPr>
        <p:txBody>
          <a:bodyPr wrap="none" anchor="ctr">
            <a:prstTxWarp prst="textNoShape">
              <a:avLst/>
            </a:prstTxWarp>
          </a:bodyPr>
          <a:lstStyle/>
          <a:p>
            <a:pPr algn="ctr"/>
            <a:r>
              <a:rPr lang="en-GB" sz="2000" i="1" dirty="0">
                <a:solidFill>
                  <a:schemeClr val="bg1"/>
                </a:solidFill>
                <a:latin typeface="Optima" pitchFamily="-109" charset="0"/>
              </a:rPr>
              <a:t>How is a classical introduction structured ?</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3709</TotalTime>
  <Words>1514</Words>
  <Application>Microsoft Macintosh PowerPoint</Application>
  <PresentationFormat>Affichage à l'écran (4:3)</PresentationFormat>
  <Paragraphs>87</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Comic Sans MS</vt:lpstr>
      <vt:lpstr>Optima</vt:lpstr>
      <vt:lpstr>Wingdings</vt:lpstr>
      <vt:lpstr>Zapf Dingbats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Morgane Locker</dc:creator>
  <cp:lastModifiedBy>Morgane Locker</cp:lastModifiedBy>
  <cp:revision>158</cp:revision>
  <cp:lastPrinted>2023-09-01T08:17:05Z</cp:lastPrinted>
  <dcterms:created xsi:type="dcterms:W3CDTF">2015-10-10T08:12:34Z</dcterms:created>
  <dcterms:modified xsi:type="dcterms:W3CDTF">2025-09-01T09:28:02Z</dcterms:modified>
</cp:coreProperties>
</file>