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4" r:id="rId4"/>
    <p:sldId id="266" r:id="rId5"/>
    <p:sldId id="261" r:id="rId6"/>
    <p:sldId id="25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59" autoAdjust="0"/>
    <p:restoredTop sz="94660"/>
  </p:normalViewPr>
  <p:slideViewPr>
    <p:cSldViewPr snapToGrid="0">
      <p:cViewPr varScale="1">
        <p:scale>
          <a:sx n="95" d="100"/>
          <a:sy n="95" d="100"/>
        </p:scale>
        <p:origin x="7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CCAD1FF-23D9-492C-A89B-B979A8DBCD54}" type="datetimeFigureOut">
              <a:rPr lang="fr-FR" smtClean="0"/>
              <a:t>01/09/2023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3563412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CAD1FF-23D9-492C-A89B-B979A8DBCD54}" type="datetimeFigureOut">
              <a:rPr lang="fr-FR" smtClean="0"/>
              <a:t>01/09/2023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1230047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CAD1FF-23D9-492C-A89B-B979A8DBCD54}" type="datetimeFigureOut">
              <a:rPr lang="fr-FR" smtClean="0"/>
              <a:t>01/09/2023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323310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CAD1FF-23D9-492C-A89B-B979A8DBCD54}" type="datetimeFigureOut">
              <a:rPr lang="fr-FR" smtClean="0"/>
              <a:t>01/09/2023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398070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CCAD1FF-23D9-492C-A89B-B979A8DBCD54}" type="datetimeFigureOut">
              <a:rPr lang="fr-FR" smtClean="0"/>
              <a:t>01/09/2023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3930792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CCAD1FF-23D9-492C-A89B-B979A8DBCD54}" type="datetimeFigureOut">
              <a:rPr lang="fr-FR" smtClean="0"/>
              <a:t>01/09/2023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3789995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CCAD1FF-23D9-492C-A89B-B979A8DBCD54}" type="datetimeFigureOut">
              <a:rPr lang="fr-FR" smtClean="0"/>
              <a:t>01/09/2023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358658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CCAD1FF-23D9-492C-A89B-B979A8DBCD54}" type="datetimeFigureOut">
              <a:rPr lang="fr-FR" smtClean="0"/>
              <a:t>01/09/2023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118352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CAD1FF-23D9-492C-A89B-B979A8DBCD54}" type="datetimeFigureOut">
              <a:rPr lang="fr-FR" smtClean="0"/>
              <a:t>01/09/2023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150401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CCAD1FF-23D9-492C-A89B-B979A8DBCD54}" type="datetimeFigureOut">
              <a:rPr lang="fr-FR" smtClean="0"/>
              <a:t>01/09/2023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1308536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CCAD1FF-23D9-492C-A89B-B979A8DBCD54}" type="datetimeFigureOut">
              <a:rPr lang="fr-FR" smtClean="0"/>
              <a:t>01/09/2023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AB5B3A5-5E94-4065-84BF-FE795F72E836}" type="slidenum">
              <a:rPr lang="fr-FR" smtClean="0"/>
              <a:t>‹N°›</a:t>
            </a:fld>
            <a:endParaRPr lang="fr-FR"/>
          </a:p>
        </p:txBody>
      </p:sp>
    </p:spTree>
    <p:extLst>
      <p:ext uri="{BB962C8B-B14F-4D97-AF65-F5344CB8AC3E}">
        <p14:creationId xmlns:p14="http://schemas.microsoft.com/office/powerpoint/2010/main" val="121298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AD1FF-23D9-492C-A89B-B979A8DBCD54}" type="datetimeFigureOut">
              <a:rPr lang="fr-FR" smtClean="0"/>
              <a:t>01/09/2023</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B3A5-5E94-4065-84BF-FE795F72E836}" type="slidenum">
              <a:rPr lang="fr-FR" smtClean="0"/>
              <a:t>‹N°›</a:t>
            </a:fld>
            <a:endParaRPr lang="fr-FR"/>
          </a:p>
        </p:txBody>
      </p:sp>
    </p:spTree>
    <p:extLst>
      <p:ext uri="{BB962C8B-B14F-4D97-AF65-F5344CB8AC3E}">
        <p14:creationId xmlns:p14="http://schemas.microsoft.com/office/powerpoint/2010/main" val="4089280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gDYDtrW-2e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id="{00E68EA9-CB41-4FDC-AFDB-9AB91D93B7FE}"/>
              </a:ext>
            </a:extLst>
          </p:cNvPr>
          <p:cNvSpPr txBox="1"/>
          <p:nvPr/>
        </p:nvSpPr>
        <p:spPr>
          <a:xfrm>
            <a:off x="437620" y="4337723"/>
            <a:ext cx="8268757" cy="1711366"/>
          </a:xfrm>
          <a:prstGeom prst="rect">
            <a:avLst/>
          </a:prstGeom>
          <a:noFill/>
        </p:spPr>
        <p:txBody>
          <a:bodyPr wrap="square">
            <a:spAutoFit/>
          </a:bodyPr>
          <a:lstStyle/>
          <a:p>
            <a:pPr algn="ctr">
              <a:lnSpc>
                <a:spcPct val="150000"/>
              </a:lnSpc>
            </a:pPr>
            <a:r>
              <a:rPr lang="fr-FR" b="1" dirty="0"/>
              <a:t>« Trouver son Ikigai, </a:t>
            </a:r>
          </a:p>
          <a:p>
            <a:pPr algn="ctr">
              <a:lnSpc>
                <a:spcPct val="150000"/>
              </a:lnSpc>
            </a:pPr>
            <a:r>
              <a:rPr lang="fr-FR" b="1" dirty="0"/>
              <a:t>c’est trouver un travail que l’on aime, qui fait sens, </a:t>
            </a:r>
          </a:p>
          <a:p>
            <a:pPr algn="ctr">
              <a:lnSpc>
                <a:spcPct val="150000"/>
              </a:lnSpc>
            </a:pPr>
            <a:r>
              <a:rPr lang="fr-FR" b="1" dirty="0"/>
              <a:t>que l’on fait bien et pour lequel on reçoit une contribution convenable »</a:t>
            </a:r>
          </a:p>
          <a:p>
            <a:pPr algn="ctr">
              <a:lnSpc>
                <a:spcPct val="150000"/>
              </a:lnSpc>
            </a:pPr>
            <a:r>
              <a:rPr lang="fr-FR" b="1" dirty="0"/>
              <a:t> </a:t>
            </a:r>
            <a:r>
              <a:rPr lang="fr-FR" sz="1200" dirty="0"/>
              <a:t>Christie </a:t>
            </a:r>
            <a:r>
              <a:rPr lang="fr-FR" sz="1200" dirty="0" err="1"/>
              <a:t>Vanbremeersch</a:t>
            </a:r>
            <a:r>
              <a:rPr lang="fr-FR" sz="1200" dirty="0"/>
              <a:t>, autrice du livre </a:t>
            </a:r>
            <a:r>
              <a:rPr lang="fr-FR" sz="1200" i="1" dirty="0"/>
              <a:t>Trouver son ikigai (Éditions First)</a:t>
            </a:r>
            <a:endParaRPr lang="fr-FR" sz="1200" dirty="0"/>
          </a:p>
        </p:txBody>
      </p:sp>
      <p:sp>
        <p:nvSpPr>
          <p:cNvPr id="2" name="ZoneTexte 1">
            <a:extLst>
              <a:ext uri="{FF2B5EF4-FFF2-40B4-BE49-F238E27FC236}">
                <a16:creationId xmlns:a16="http://schemas.microsoft.com/office/drawing/2014/main" id="{06B020A8-5EF6-454C-8872-936BFFCC71A2}"/>
              </a:ext>
            </a:extLst>
          </p:cNvPr>
          <p:cNvSpPr txBox="1"/>
          <p:nvPr/>
        </p:nvSpPr>
        <p:spPr>
          <a:xfrm>
            <a:off x="2546221" y="379614"/>
            <a:ext cx="4051558" cy="707886"/>
          </a:xfrm>
          <a:prstGeom prst="rect">
            <a:avLst/>
          </a:prstGeom>
          <a:noFill/>
          <a:ln>
            <a:solidFill>
              <a:schemeClr val="tx2"/>
            </a:solidFill>
          </a:ln>
        </p:spPr>
        <p:txBody>
          <a:bodyPr wrap="none" rtlCol="0">
            <a:spAutoFit/>
          </a:bodyPr>
          <a:lstStyle/>
          <a:p>
            <a:r>
              <a:rPr lang="fr-FR" sz="4000" dirty="0">
                <a:solidFill>
                  <a:srgbClr val="002060"/>
                </a:solidFill>
              </a:rPr>
              <a:t>La méthode IKIGAI</a:t>
            </a:r>
          </a:p>
        </p:txBody>
      </p:sp>
      <p:sp>
        <p:nvSpPr>
          <p:cNvPr id="8" name="ZoneTexte 7">
            <a:extLst>
              <a:ext uri="{FF2B5EF4-FFF2-40B4-BE49-F238E27FC236}">
                <a16:creationId xmlns:a16="http://schemas.microsoft.com/office/drawing/2014/main" id="{6ED1D80D-97A5-4C19-B30A-8F5AE3F005B7}"/>
              </a:ext>
            </a:extLst>
          </p:cNvPr>
          <p:cNvSpPr txBox="1"/>
          <p:nvPr/>
        </p:nvSpPr>
        <p:spPr>
          <a:xfrm>
            <a:off x="437620" y="1895737"/>
            <a:ext cx="8268757" cy="1900777"/>
          </a:xfrm>
          <a:prstGeom prst="rect">
            <a:avLst/>
          </a:prstGeom>
          <a:noFill/>
        </p:spPr>
        <p:txBody>
          <a:bodyPr wrap="square">
            <a:spAutoFit/>
          </a:bodyPr>
          <a:lstStyle/>
          <a:p>
            <a:pPr algn="just">
              <a:lnSpc>
                <a:spcPct val="150000"/>
              </a:lnSpc>
            </a:pPr>
            <a:r>
              <a:rPr lang="fr-FR" sz="1600" dirty="0"/>
              <a:t>L’« </a:t>
            </a:r>
            <a:r>
              <a:rPr lang="fr-FR" sz="1600" b="1" dirty="0"/>
              <a:t>Ikigai</a:t>
            </a:r>
            <a:r>
              <a:rPr lang="fr-FR" sz="1600" dirty="0"/>
              <a:t> » est un </a:t>
            </a:r>
            <a:r>
              <a:rPr lang="fr-FR" sz="1600" b="1" dirty="0"/>
              <a:t>concept japonais </a:t>
            </a:r>
            <a:r>
              <a:rPr lang="fr-FR" sz="1600" dirty="0"/>
              <a:t>que l’on peut traduire par « </a:t>
            </a:r>
            <a:r>
              <a:rPr lang="fr-FR" sz="1600" b="1" dirty="0"/>
              <a:t>raison d’être </a:t>
            </a:r>
            <a:r>
              <a:rPr lang="fr-FR" sz="1600" dirty="0"/>
              <a:t>» ou « </a:t>
            </a:r>
            <a:r>
              <a:rPr lang="fr-FR" sz="1600" b="1" dirty="0"/>
              <a:t>donner du sens à sa vie</a:t>
            </a:r>
            <a:r>
              <a:rPr lang="fr-FR" sz="1600" dirty="0"/>
              <a:t> ». Ce concept consiste à trouver un équilibre entre ce que vous aimez, vos compétences, les bienfaits de votre travail pour les autres et obtenir de la reconnaissance financière ou encore sociale et relationnelle. En d’autres termes, la méthode Ikigai prend en compte l’aspect professionnel mais aussi l’aspect personnel. L’un ne va pas sans l’autre ! </a:t>
            </a:r>
          </a:p>
        </p:txBody>
      </p:sp>
    </p:spTree>
    <p:extLst>
      <p:ext uri="{BB962C8B-B14F-4D97-AF65-F5344CB8AC3E}">
        <p14:creationId xmlns:p14="http://schemas.microsoft.com/office/powerpoint/2010/main" val="3324525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43D5A1E4-BF41-44CF-89FA-B90008E71B59}"/>
              </a:ext>
            </a:extLst>
          </p:cNvPr>
          <p:cNvPicPr>
            <a:picLocks noChangeAspect="1"/>
          </p:cNvPicPr>
          <p:nvPr/>
        </p:nvPicPr>
        <p:blipFill>
          <a:blip r:embed="rId2"/>
          <a:stretch>
            <a:fillRect/>
          </a:stretch>
        </p:blipFill>
        <p:spPr>
          <a:xfrm>
            <a:off x="1060101" y="110256"/>
            <a:ext cx="7023798" cy="6637488"/>
          </a:xfrm>
          <a:prstGeom prst="rect">
            <a:avLst/>
          </a:prstGeom>
        </p:spPr>
      </p:pic>
    </p:spTree>
    <p:extLst>
      <p:ext uri="{BB962C8B-B14F-4D97-AF65-F5344CB8AC3E}">
        <p14:creationId xmlns:p14="http://schemas.microsoft.com/office/powerpoint/2010/main" val="3077223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3A8731D-696A-4567-A7DF-A813DCC5E260}"/>
              </a:ext>
            </a:extLst>
          </p:cNvPr>
          <p:cNvSpPr txBox="1"/>
          <p:nvPr/>
        </p:nvSpPr>
        <p:spPr>
          <a:xfrm>
            <a:off x="5004079" y="6226574"/>
            <a:ext cx="4049486" cy="307777"/>
          </a:xfrm>
          <a:prstGeom prst="rect">
            <a:avLst/>
          </a:prstGeom>
          <a:noFill/>
        </p:spPr>
        <p:txBody>
          <a:bodyPr wrap="square">
            <a:spAutoFit/>
          </a:bodyPr>
          <a:lstStyle/>
          <a:p>
            <a:r>
              <a:rPr lang="fr-FR" sz="1400" dirty="0">
                <a:hlinkClick r:id="rId2"/>
              </a:rPr>
              <a:t>https://www.youtube.com/watch?v=gDYDtrW-2eU</a:t>
            </a:r>
            <a:endParaRPr lang="fr-FR" sz="1400" dirty="0"/>
          </a:p>
        </p:txBody>
      </p:sp>
      <p:sp>
        <p:nvSpPr>
          <p:cNvPr id="5" name="ZoneTexte 4">
            <a:extLst>
              <a:ext uri="{FF2B5EF4-FFF2-40B4-BE49-F238E27FC236}">
                <a16:creationId xmlns:a16="http://schemas.microsoft.com/office/drawing/2014/main" id="{79530612-74A2-4F00-845D-9EBA240637CA}"/>
              </a:ext>
            </a:extLst>
          </p:cNvPr>
          <p:cNvSpPr txBox="1"/>
          <p:nvPr/>
        </p:nvSpPr>
        <p:spPr>
          <a:xfrm>
            <a:off x="190919" y="292191"/>
            <a:ext cx="4029949" cy="461665"/>
          </a:xfrm>
          <a:prstGeom prst="rect">
            <a:avLst/>
          </a:prstGeom>
          <a:noFill/>
        </p:spPr>
        <p:txBody>
          <a:bodyPr wrap="none" rtlCol="0">
            <a:spAutoFit/>
          </a:bodyPr>
          <a:lstStyle/>
          <a:p>
            <a:r>
              <a:rPr lang="fr-FR" sz="2400" b="1" dirty="0"/>
              <a:t>Comment trouver votre Ikigai:</a:t>
            </a:r>
          </a:p>
        </p:txBody>
      </p:sp>
      <p:sp>
        <p:nvSpPr>
          <p:cNvPr id="6" name="ZoneTexte 5">
            <a:extLst>
              <a:ext uri="{FF2B5EF4-FFF2-40B4-BE49-F238E27FC236}">
                <a16:creationId xmlns:a16="http://schemas.microsoft.com/office/drawing/2014/main" id="{815761F5-4A92-4490-8A25-7D40920F78D3}"/>
              </a:ext>
            </a:extLst>
          </p:cNvPr>
          <p:cNvSpPr txBox="1"/>
          <p:nvPr/>
        </p:nvSpPr>
        <p:spPr>
          <a:xfrm>
            <a:off x="190919" y="2051045"/>
            <a:ext cx="8571244" cy="3788858"/>
          </a:xfrm>
          <a:prstGeom prst="rect">
            <a:avLst/>
          </a:prstGeom>
          <a:noFill/>
        </p:spPr>
        <p:txBody>
          <a:bodyPr wrap="square" rtlCol="0">
            <a:spAutoFit/>
          </a:bodyPr>
          <a:lstStyle/>
          <a:p>
            <a:pPr marL="285750" indent="-285750" algn="just">
              <a:lnSpc>
                <a:spcPct val="150000"/>
              </a:lnSpc>
              <a:buFontTx/>
              <a:buChar char="-"/>
            </a:pPr>
            <a:r>
              <a:rPr lang="fr-FR" dirty="0"/>
              <a:t>Dessiner 4 cercles</a:t>
            </a:r>
          </a:p>
          <a:p>
            <a:pPr marL="285750" indent="-285750" algn="just">
              <a:lnSpc>
                <a:spcPct val="150000"/>
              </a:lnSpc>
              <a:buFontTx/>
              <a:buChar char="-"/>
            </a:pPr>
            <a:r>
              <a:rPr lang="fr-FR" dirty="0"/>
              <a:t>Remplir les 4 cases avec (cf. support associé):</a:t>
            </a:r>
          </a:p>
          <a:p>
            <a:pPr marL="803275" indent="-285750" algn="just">
              <a:lnSpc>
                <a:spcPct val="150000"/>
              </a:lnSpc>
              <a:buFont typeface="Arial" panose="020B0604020202020204" pitchFamily="34" charset="0"/>
              <a:buChar char="•"/>
            </a:pPr>
            <a:r>
              <a:rPr lang="fr-FR" dirty="0"/>
              <a:t>Ce que vous aimez</a:t>
            </a:r>
          </a:p>
          <a:p>
            <a:pPr marL="803275" indent="-285750" algn="just">
              <a:lnSpc>
                <a:spcPct val="150000"/>
              </a:lnSpc>
              <a:buFont typeface="Arial" panose="020B0604020202020204" pitchFamily="34" charset="0"/>
              <a:buChar char="•"/>
            </a:pPr>
            <a:r>
              <a:rPr lang="fr-FR" dirty="0"/>
              <a:t>Ce pour quoi vous êtes doué</a:t>
            </a:r>
          </a:p>
          <a:p>
            <a:pPr marL="803275" indent="-285750" algn="just">
              <a:lnSpc>
                <a:spcPct val="150000"/>
              </a:lnSpc>
              <a:buFont typeface="Arial" panose="020B0604020202020204" pitchFamily="34" charset="0"/>
              <a:buChar char="•"/>
            </a:pPr>
            <a:r>
              <a:rPr lang="fr-FR" dirty="0"/>
              <a:t>Ce pour quoi vous êtes/serez payé</a:t>
            </a:r>
          </a:p>
          <a:p>
            <a:pPr marL="803275" indent="-285750" algn="just">
              <a:lnSpc>
                <a:spcPct val="150000"/>
              </a:lnSpc>
              <a:buFont typeface="Arial" panose="020B0604020202020204" pitchFamily="34" charset="0"/>
              <a:buChar char="•"/>
            </a:pPr>
            <a:r>
              <a:rPr lang="fr-FR" dirty="0"/>
              <a:t>Ce dont le monde a besoin</a:t>
            </a:r>
          </a:p>
          <a:p>
            <a:pPr marL="285750" indent="-285750" algn="just">
              <a:lnSpc>
                <a:spcPct val="150000"/>
              </a:lnSpc>
              <a:buFontTx/>
              <a:buChar char="-"/>
            </a:pPr>
            <a:r>
              <a:rPr lang="fr-FR" dirty="0"/>
              <a:t>Comparer ensuite ces cases 2 à 2, et remplir les cases à l’intersection avec les éléments communs</a:t>
            </a:r>
          </a:p>
          <a:p>
            <a:pPr marL="285750" indent="-285750" algn="just">
              <a:lnSpc>
                <a:spcPct val="150000"/>
              </a:lnSpc>
              <a:buFontTx/>
              <a:buChar char="-"/>
            </a:pPr>
            <a:r>
              <a:rPr lang="fr-FR" dirty="0"/>
              <a:t>Pour finir, essayer de dégager les éléments communs pour trouver votre ikigai</a:t>
            </a:r>
          </a:p>
        </p:txBody>
      </p:sp>
      <p:pic>
        <p:nvPicPr>
          <p:cNvPr id="8" name="Image 7">
            <a:extLst>
              <a:ext uri="{FF2B5EF4-FFF2-40B4-BE49-F238E27FC236}">
                <a16:creationId xmlns:a16="http://schemas.microsoft.com/office/drawing/2014/main" id="{201C3C17-50A2-45E5-81B4-7145553B534F}"/>
              </a:ext>
            </a:extLst>
          </p:cNvPr>
          <p:cNvPicPr>
            <a:picLocks noChangeAspect="1"/>
          </p:cNvPicPr>
          <p:nvPr/>
        </p:nvPicPr>
        <p:blipFill>
          <a:blip r:embed="rId3"/>
          <a:stretch>
            <a:fillRect/>
          </a:stretch>
        </p:blipFill>
        <p:spPr>
          <a:xfrm>
            <a:off x="5109053" y="209348"/>
            <a:ext cx="3844028" cy="3840138"/>
          </a:xfrm>
          <a:prstGeom prst="rect">
            <a:avLst/>
          </a:prstGeom>
        </p:spPr>
      </p:pic>
      <p:sp>
        <p:nvSpPr>
          <p:cNvPr id="10" name="ZoneTexte 9">
            <a:extLst>
              <a:ext uri="{FF2B5EF4-FFF2-40B4-BE49-F238E27FC236}">
                <a16:creationId xmlns:a16="http://schemas.microsoft.com/office/drawing/2014/main" id="{69EF049A-CCAA-4CD6-B7F6-11975A4897A8}"/>
              </a:ext>
            </a:extLst>
          </p:cNvPr>
          <p:cNvSpPr txBox="1"/>
          <p:nvPr/>
        </p:nvSpPr>
        <p:spPr>
          <a:xfrm>
            <a:off x="190920" y="846276"/>
            <a:ext cx="3918856" cy="830997"/>
          </a:xfrm>
          <a:prstGeom prst="rect">
            <a:avLst/>
          </a:prstGeom>
          <a:noFill/>
        </p:spPr>
        <p:txBody>
          <a:bodyPr wrap="square">
            <a:spAutoFit/>
          </a:bodyPr>
          <a:lstStyle/>
          <a:p>
            <a:pPr algn="just"/>
            <a:r>
              <a:rPr lang="fr-FR" sz="1200" dirty="0"/>
              <a:t>Pas de méthode clé en main unique ni de recette miracle pour trouver son ikigai. Il faut creuser au plus profond de soi et faire preuve d’honnêteté envers soi-même pour trouver ce qui fait sens.</a:t>
            </a:r>
          </a:p>
        </p:txBody>
      </p:sp>
    </p:spTree>
    <p:extLst>
      <p:ext uri="{BB962C8B-B14F-4D97-AF65-F5344CB8AC3E}">
        <p14:creationId xmlns:p14="http://schemas.microsoft.com/office/powerpoint/2010/main" val="122300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92F74403-8C7E-4E66-BF4E-A4EA05742E94}"/>
              </a:ext>
            </a:extLst>
          </p:cNvPr>
          <p:cNvGrpSpPr/>
          <p:nvPr/>
        </p:nvGrpSpPr>
        <p:grpSpPr>
          <a:xfrm>
            <a:off x="1577364" y="441662"/>
            <a:ext cx="5989272" cy="5974676"/>
            <a:chOff x="1577364" y="441662"/>
            <a:chExt cx="5989272" cy="5974676"/>
          </a:xfrm>
        </p:grpSpPr>
        <p:grpSp>
          <p:nvGrpSpPr>
            <p:cNvPr id="4" name="Groupe 3">
              <a:extLst>
                <a:ext uri="{FF2B5EF4-FFF2-40B4-BE49-F238E27FC236}">
                  <a16:creationId xmlns:a16="http://schemas.microsoft.com/office/drawing/2014/main" id="{EE380501-27BE-476D-BFB2-6825A8EE09FB}"/>
                </a:ext>
              </a:extLst>
            </p:cNvPr>
            <p:cNvGrpSpPr/>
            <p:nvPr/>
          </p:nvGrpSpPr>
          <p:grpSpPr>
            <a:xfrm>
              <a:off x="1577364" y="441662"/>
              <a:ext cx="5962467" cy="5974676"/>
              <a:chOff x="2291402" y="1124745"/>
              <a:chExt cx="4455597" cy="4320479"/>
            </a:xfrm>
          </p:grpSpPr>
          <p:sp>
            <p:nvSpPr>
              <p:cNvPr id="7" name="Ellipse 6">
                <a:extLst>
                  <a:ext uri="{FF2B5EF4-FFF2-40B4-BE49-F238E27FC236}">
                    <a16:creationId xmlns:a16="http://schemas.microsoft.com/office/drawing/2014/main" id="{E8FD3EE6-26FC-460C-AB70-4F6A0DBB23CC}"/>
                  </a:ext>
                </a:extLst>
              </p:cNvPr>
              <p:cNvSpPr/>
              <p:nvPr/>
            </p:nvSpPr>
            <p:spPr>
              <a:xfrm>
                <a:off x="3304365" y="1124745"/>
                <a:ext cx="2488407" cy="2395279"/>
              </a:xfrm>
              <a:prstGeom prst="ellipse">
                <a:avLst/>
              </a:prstGeom>
              <a:solidFill>
                <a:srgbClr val="FFFF00">
                  <a:alpha val="4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F9B0C618-B3ED-47D4-ADA2-890A3B893C35}"/>
                  </a:ext>
                </a:extLst>
              </p:cNvPr>
              <p:cNvSpPr/>
              <p:nvPr/>
            </p:nvSpPr>
            <p:spPr>
              <a:xfrm>
                <a:off x="4169059" y="1937027"/>
                <a:ext cx="2577940" cy="2552589"/>
              </a:xfrm>
              <a:prstGeom prst="ellipse">
                <a:avLst/>
              </a:prstGeom>
              <a:solidFill>
                <a:srgbClr val="FF9999">
                  <a:alpha val="4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9E97CFD4-7B2B-4204-ACF5-C94ABA649C88}"/>
                  </a:ext>
                </a:extLst>
              </p:cNvPr>
              <p:cNvSpPr/>
              <p:nvPr/>
            </p:nvSpPr>
            <p:spPr>
              <a:xfrm>
                <a:off x="3280008" y="2924944"/>
                <a:ext cx="2592288" cy="2520280"/>
              </a:xfrm>
              <a:prstGeom prst="ellipse">
                <a:avLst/>
              </a:prstGeom>
              <a:solidFill>
                <a:srgbClr val="00FFFF">
                  <a:alpha val="4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AC73B1F7-E3BD-45D9-8E4E-53D45B7FD639}"/>
                  </a:ext>
                </a:extLst>
              </p:cNvPr>
              <p:cNvSpPr/>
              <p:nvPr/>
            </p:nvSpPr>
            <p:spPr>
              <a:xfrm>
                <a:off x="2291402" y="1969336"/>
                <a:ext cx="2592288" cy="2520280"/>
              </a:xfrm>
              <a:prstGeom prst="ellipse">
                <a:avLst/>
              </a:prstGeom>
              <a:solidFill>
                <a:srgbClr val="99FF33">
                  <a:alpha val="4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5" name="Ellipse 4">
              <a:extLst>
                <a:ext uri="{FF2B5EF4-FFF2-40B4-BE49-F238E27FC236}">
                  <a16:creationId xmlns:a16="http://schemas.microsoft.com/office/drawing/2014/main" id="{721578CC-940D-4311-94D9-1A978EF157E5}"/>
                </a:ext>
              </a:extLst>
            </p:cNvPr>
            <p:cNvSpPr/>
            <p:nvPr/>
          </p:nvSpPr>
          <p:spPr>
            <a:xfrm>
              <a:off x="2949676" y="441662"/>
              <a:ext cx="3313211" cy="3331706"/>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llipse 5">
              <a:extLst>
                <a:ext uri="{FF2B5EF4-FFF2-40B4-BE49-F238E27FC236}">
                  <a16:creationId xmlns:a16="http://schemas.microsoft.com/office/drawing/2014/main" id="{A4551A01-77C6-4ED2-8386-8468C0AD0232}"/>
                </a:ext>
              </a:extLst>
            </p:cNvPr>
            <p:cNvSpPr/>
            <p:nvPr/>
          </p:nvSpPr>
          <p:spPr>
            <a:xfrm>
              <a:off x="4097644" y="1564945"/>
              <a:ext cx="3468992" cy="34852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1" name="ZoneTexte 10">
            <a:extLst>
              <a:ext uri="{FF2B5EF4-FFF2-40B4-BE49-F238E27FC236}">
                <a16:creationId xmlns:a16="http://schemas.microsoft.com/office/drawing/2014/main" id="{508E0C44-4634-43F0-9601-D813BA0DC093}"/>
              </a:ext>
            </a:extLst>
          </p:cNvPr>
          <p:cNvSpPr txBox="1"/>
          <p:nvPr/>
        </p:nvSpPr>
        <p:spPr>
          <a:xfrm>
            <a:off x="4067944" y="3111351"/>
            <a:ext cx="1027845" cy="461665"/>
          </a:xfrm>
          <a:prstGeom prst="rect">
            <a:avLst/>
          </a:prstGeom>
          <a:noFill/>
        </p:spPr>
        <p:txBody>
          <a:bodyPr wrap="none" rtlCol="0">
            <a:spAutoFit/>
          </a:bodyPr>
          <a:lstStyle/>
          <a:p>
            <a:r>
              <a:rPr lang="fr-FR" sz="2400" b="1" dirty="0">
                <a:solidFill>
                  <a:schemeClr val="tx2">
                    <a:lumMod val="50000"/>
                  </a:schemeClr>
                </a:solidFill>
                <a:latin typeface="Comic Sans MS" panose="030F0702030302020204" pitchFamily="66" charset="0"/>
              </a:rPr>
              <a:t>Ikigai</a:t>
            </a:r>
          </a:p>
        </p:txBody>
      </p:sp>
      <p:sp>
        <p:nvSpPr>
          <p:cNvPr id="12" name="ZoneTexte 11">
            <a:extLst>
              <a:ext uri="{FF2B5EF4-FFF2-40B4-BE49-F238E27FC236}">
                <a16:creationId xmlns:a16="http://schemas.microsoft.com/office/drawing/2014/main" id="{7C863292-083A-4E47-AB20-03374438D458}"/>
              </a:ext>
            </a:extLst>
          </p:cNvPr>
          <p:cNvSpPr txBox="1"/>
          <p:nvPr/>
        </p:nvSpPr>
        <p:spPr>
          <a:xfrm>
            <a:off x="3144370" y="2329135"/>
            <a:ext cx="925253" cy="307777"/>
          </a:xfrm>
          <a:prstGeom prst="rect">
            <a:avLst/>
          </a:prstGeom>
          <a:noFill/>
        </p:spPr>
        <p:txBody>
          <a:bodyPr wrap="none" rtlCol="0">
            <a:spAutoFit/>
          </a:bodyPr>
          <a:lstStyle/>
          <a:p>
            <a:r>
              <a:rPr lang="fr-FR" sz="1400" dirty="0"/>
              <a:t>PASSION</a:t>
            </a:r>
          </a:p>
        </p:txBody>
      </p:sp>
      <p:sp>
        <p:nvSpPr>
          <p:cNvPr id="13" name="ZoneTexte 12">
            <a:extLst>
              <a:ext uri="{FF2B5EF4-FFF2-40B4-BE49-F238E27FC236}">
                <a16:creationId xmlns:a16="http://schemas.microsoft.com/office/drawing/2014/main" id="{D30F1238-FEC3-42E5-BED6-BA392C9B158B}"/>
              </a:ext>
            </a:extLst>
          </p:cNvPr>
          <p:cNvSpPr txBox="1"/>
          <p:nvPr/>
        </p:nvSpPr>
        <p:spPr>
          <a:xfrm>
            <a:off x="4977801" y="2329135"/>
            <a:ext cx="1082348" cy="307777"/>
          </a:xfrm>
          <a:prstGeom prst="rect">
            <a:avLst/>
          </a:prstGeom>
          <a:noFill/>
        </p:spPr>
        <p:txBody>
          <a:bodyPr wrap="none" rtlCol="0">
            <a:spAutoFit/>
          </a:bodyPr>
          <a:lstStyle/>
          <a:p>
            <a:r>
              <a:rPr lang="fr-FR" sz="1400" dirty="0"/>
              <a:t>VOCATION</a:t>
            </a:r>
          </a:p>
        </p:txBody>
      </p:sp>
      <p:sp>
        <p:nvSpPr>
          <p:cNvPr id="14" name="ZoneTexte 13">
            <a:extLst>
              <a:ext uri="{FF2B5EF4-FFF2-40B4-BE49-F238E27FC236}">
                <a16:creationId xmlns:a16="http://schemas.microsoft.com/office/drawing/2014/main" id="{ECDE5B46-158D-4A94-9A75-A3733F9AA7D3}"/>
              </a:ext>
            </a:extLst>
          </p:cNvPr>
          <p:cNvSpPr txBox="1"/>
          <p:nvPr/>
        </p:nvSpPr>
        <p:spPr>
          <a:xfrm>
            <a:off x="3059832" y="4149080"/>
            <a:ext cx="1253869" cy="307777"/>
          </a:xfrm>
          <a:prstGeom prst="rect">
            <a:avLst/>
          </a:prstGeom>
          <a:noFill/>
        </p:spPr>
        <p:txBody>
          <a:bodyPr wrap="none" rtlCol="0">
            <a:spAutoFit/>
          </a:bodyPr>
          <a:lstStyle/>
          <a:p>
            <a:r>
              <a:rPr lang="fr-FR" sz="1400" dirty="0"/>
              <a:t>PROFESSION</a:t>
            </a:r>
          </a:p>
        </p:txBody>
      </p:sp>
      <p:sp>
        <p:nvSpPr>
          <p:cNvPr id="15" name="ZoneTexte 14">
            <a:extLst>
              <a:ext uri="{FF2B5EF4-FFF2-40B4-BE49-F238E27FC236}">
                <a16:creationId xmlns:a16="http://schemas.microsoft.com/office/drawing/2014/main" id="{FC38859D-AEF6-4E36-A8C7-680B88D3D229}"/>
              </a:ext>
            </a:extLst>
          </p:cNvPr>
          <p:cNvSpPr txBox="1"/>
          <p:nvPr/>
        </p:nvSpPr>
        <p:spPr>
          <a:xfrm>
            <a:off x="5024517" y="4149080"/>
            <a:ext cx="915635" cy="307777"/>
          </a:xfrm>
          <a:prstGeom prst="rect">
            <a:avLst/>
          </a:prstGeom>
          <a:noFill/>
        </p:spPr>
        <p:txBody>
          <a:bodyPr wrap="none" rtlCol="0">
            <a:spAutoFit/>
          </a:bodyPr>
          <a:lstStyle/>
          <a:p>
            <a:r>
              <a:rPr lang="fr-FR" sz="1400" dirty="0"/>
              <a:t>MISSION</a:t>
            </a:r>
          </a:p>
        </p:txBody>
      </p:sp>
      <p:sp>
        <p:nvSpPr>
          <p:cNvPr id="16" name="Ellipse 15">
            <a:extLst>
              <a:ext uri="{FF2B5EF4-FFF2-40B4-BE49-F238E27FC236}">
                <a16:creationId xmlns:a16="http://schemas.microsoft.com/office/drawing/2014/main" id="{629D8A44-FC0E-452D-B86B-DFC0D3C9DDFA}"/>
              </a:ext>
            </a:extLst>
          </p:cNvPr>
          <p:cNvSpPr/>
          <p:nvPr/>
        </p:nvSpPr>
        <p:spPr>
          <a:xfrm>
            <a:off x="2903208" y="2931110"/>
            <a:ext cx="3468992" cy="34852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ZoneTexte 16">
            <a:extLst>
              <a:ext uri="{FF2B5EF4-FFF2-40B4-BE49-F238E27FC236}">
                <a16:creationId xmlns:a16="http://schemas.microsoft.com/office/drawing/2014/main" id="{37247896-EBE6-425E-9D9E-616771C54A11}"/>
              </a:ext>
            </a:extLst>
          </p:cNvPr>
          <p:cNvSpPr txBox="1"/>
          <p:nvPr/>
        </p:nvSpPr>
        <p:spPr>
          <a:xfrm>
            <a:off x="3886385" y="838453"/>
            <a:ext cx="1422184" cy="738664"/>
          </a:xfrm>
          <a:prstGeom prst="rect">
            <a:avLst/>
          </a:prstGeom>
          <a:noFill/>
        </p:spPr>
        <p:txBody>
          <a:bodyPr wrap="none" rtlCol="0">
            <a:spAutoFit/>
          </a:bodyPr>
          <a:lstStyle/>
          <a:p>
            <a:pPr algn="ctr"/>
            <a:r>
              <a:rPr lang="fr-FR" dirty="0">
                <a:solidFill>
                  <a:schemeClr val="tx2">
                    <a:lumMod val="50000"/>
                  </a:schemeClr>
                </a:solidFill>
                <a:latin typeface="Comic Sans MS" panose="030F0702030302020204" pitchFamily="66" charset="0"/>
              </a:rPr>
              <a:t>Ce que vous</a:t>
            </a:r>
          </a:p>
          <a:p>
            <a:pPr algn="ctr"/>
            <a:r>
              <a:rPr lang="fr-FR" sz="2400" b="1" dirty="0">
                <a:solidFill>
                  <a:schemeClr val="tx2">
                    <a:lumMod val="50000"/>
                  </a:schemeClr>
                </a:solidFill>
                <a:latin typeface="Comic Sans MS" panose="030F0702030302020204" pitchFamily="66" charset="0"/>
              </a:rPr>
              <a:t>aimez</a:t>
            </a:r>
          </a:p>
        </p:txBody>
      </p:sp>
      <p:sp>
        <p:nvSpPr>
          <p:cNvPr id="18" name="ZoneTexte 17">
            <a:extLst>
              <a:ext uri="{FF2B5EF4-FFF2-40B4-BE49-F238E27FC236}">
                <a16:creationId xmlns:a16="http://schemas.microsoft.com/office/drawing/2014/main" id="{0CB7BB64-97CD-46EA-87D4-EFAA066B24E1}"/>
              </a:ext>
            </a:extLst>
          </p:cNvPr>
          <p:cNvSpPr txBox="1"/>
          <p:nvPr/>
        </p:nvSpPr>
        <p:spPr>
          <a:xfrm>
            <a:off x="1638271" y="2924944"/>
            <a:ext cx="1491114" cy="1015663"/>
          </a:xfrm>
          <a:prstGeom prst="rect">
            <a:avLst/>
          </a:prstGeom>
          <a:noFill/>
        </p:spPr>
        <p:txBody>
          <a:bodyPr wrap="none" rtlCol="0">
            <a:spAutoFit/>
          </a:bodyPr>
          <a:lstStyle/>
          <a:p>
            <a:pPr algn="ctr"/>
            <a:r>
              <a:rPr lang="fr-FR" dirty="0">
                <a:solidFill>
                  <a:schemeClr val="tx2">
                    <a:lumMod val="50000"/>
                  </a:schemeClr>
                </a:solidFill>
                <a:latin typeface="Comic Sans MS" panose="030F0702030302020204" pitchFamily="66" charset="0"/>
              </a:rPr>
              <a:t>Ce pour quoi</a:t>
            </a:r>
          </a:p>
          <a:p>
            <a:pPr algn="ctr"/>
            <a:r>
              <a:rPr lang="fr-FR" dirty="0">
                <a:solidFill>
                  <a:schemeClr val="tx2">
                    <a:lumMod val="50000"/>
                  </a:schemeClr>
                </a:solidFill>
                <a:latin typeface="Comic Sans MS" panose="030F0702030302020204" pitchFamily="66" charset="0"/>
              </a:rPr>
              <a:t>vous êtes</a:t>
            </a:r>
          </a:p>
          <a:p>
            <a:pPr algn="ctr"/>
            <a:r>
              <a:rPr lang="fr-FR" sz="2400" b="1" dirty="0">
                <a:solidFill>
                  <a:schemeClr val="tx2">
                    <a:lumMod val="50000"/>
                  </a:schemeClr>
                </a:solidFill>
                <a:latin typeface="Comic Sans MS" panose="030F0702030302020204" pitchFamily="66" charset="0"/>
              </a:rPr>
              <a:t>doué</a:t>
            </a:r>
          </a:p>
        </p:txBody>
      </p:sp>
      <p:sp>
        <p:nvSpPr>
          <p:cNvPr id="19" name="ZoneTexte 18">
            <a:extLst>
              <a:ext uri="{FF2B5EF4-FFF2-40B4-BE49-F238E27FC236}">
                <a16:creationId xmlns:a16="http://schemas.microsoft.com/office/drawing/2014/main" id="{7E302C57-9D46-43BB-ABFA-39EB7190BCCC}"/>
              </a:ext>
            </a:extLst>
          </p:cNvPr>
          <p:cNvSpPr txBox="1"/>
          <p:nvPr/>
        </p:nvSpPr>
        <p:spPr>
          <a:xfrm>
            <a:off x="6086534" y="2924944"/>
            <a:ext cx="1334020" cy="1015663"/>
          </a:xfrm>
          <a:prstGeom prst="rect">
            <a:avLst/>
          </a:prstGeom>
          <a:noFill/>
        </p:spPr>
        <p:txBody>
          <a:bodyPr wrap="none" rtlCol="0">
            <a:spAutoFit/>
          </a:bodyPr>
          <a:lstStyle/>
          <a:p>
            <a:pPr algn="ctr"/>
            <a:r>
              <a:rPr lang="fr-FR" dirty="0">
                <a:solidFill>
                  <a:schemeClr val="tx2">
                    <a:lumMod val="50000"/>
                  </a:schemeClr>
                </a:solidFill>
                <a:latin typeface="Comic Sans MS" panose="030F0702030302020204" pitchFamily="66" charset="0"/>
              </a:rPr>
              <a:t>Ce dont le </a:t>
            </a:r>
          </a:p>
          <a:p>
            <a:pPr algn="ctr"/>
            <a:r>
              <a:rPr lang="fr-FR" dirty="0">
                <a:solidFill>
                  <a:schemeClr val="tx2">
                    <a:lumMod val="50000"/>
                  </a:schemeClr>
                </a:solidFill>
                <a:latin typeface="Comic Sans MS" panose="030F0702030302020204" pitchFamily="66" charset="0"/>
              </a:rPr>
              <a:t>monde a</a:t>
            </a:r>
          </a:p>
          <a:p>
            <a:pPr algn="ctr"/>
            <a:r>
              <a:rPr lang="fr-FR" sz="2400" b="1" dirty="0">
                <a:solidFill>
                  <a:schemeClr val="tx2">
                    <a:lumMod val="50000"/>
                  </a:schemeClr>
                </a:solidFill>
                <a:latin typeface="Comic Sans MS" panose="030F0702030302020204" pitchFamily="66" charset="0"/>
              </a:rPr>
              <a:t>besoin</a:t>
            </a:r>
          </a:p>
        </p:txBody>
      </p:sp>
      <p:sp>
        <p:nvSpPr>
          <p:cNvPr id="20" name="ZoneTexte 19">
            <a:extLst>
              <a:ext uri="{FF2B5EF4-FFF2-40B4-BE49-F238E27FC236}">
                <a16:creationId xmlns:a16="http://schemas.microsoft.com/office/drawing/2014/main" id="{2E2F8BAE-54EC-4B86-B3FA-279848AD1E43}"/>
              </a:ext>
            </a:extLst>
          </p:cNvPr>
          <p:cNvSpPr txBox="1"/>
          <p:nvPr/>
        </p:nvSpPr>
        <p:spPr>
          <a:xfrm>
            <a:off x="3851920" y="5085184"/>
            <a:ext cx="1491114" cy="1015663"/>
          </a:xfrm>
          <a:prstGeom prst="rect">
            <a:avLst/>
          </a:prstGeom>
          <a:noFill/>
        </p:spPr>
        <p:txBody>
          <a:bodyPr wrap="none" rtlCol="0">
            <a:spAutoFit/>
          </a:bodyPr>
          <a:lstStyle/>
          <a:p>
            <a:pPr algn="ctr"/>
            <a:r>
              <a:rPr lang="fr-FR" dirty="0">
                <a:solidFill>
                  <a:schemeClr val="tx2">
                    <a:lumMod val="50000"/>
                  </a:schemeClr>
                </a:solidFill>
                <a:latin typeface="Comic Sans MS" panose="030F0702030302020204" pitchFamily="66" charset="0"/>
              </a:rPr>
              <a:t>Ce pour quoi</a:t>
            </a:r>
          </a:p>
          <a:p>
            <a:pPr algn="ctr"/>
            <a:r>
              <a:rPr lang="fr-FR" dirty="0">
                <a:solidFill>
                  <a:schemeClr val="tx2">
                    <a:lumMod val="50000"/>
                  </a:schemeClr>
                </a:solidFill>
                <a:latin typeface="Comic Sans MS" panose="030F0702030302020204" pitchFamily="66" charset="0"/>
              </a:rPr>
              <a:t>vous êtes</a:t>
            </a:r>
          </a:p>
          <a:p>
            <a:pPr algn="ctr"/>
            <a:r>
              <a:rPr lang="fr-FR" sz="2400" b="1" dirty="0">
                <a:solidFill>
                  <a:schemeClr val="tx2">
                    <a:lumMod val="50000"/>
                  </a:schemeClr>
                </a:solidFill>
                <a:latin typeface="Comic Sans MS" panose="030F0702030302020204" pitchFamily="66" charset="0"/>
              </a:rPr>
              <a:t>payé</a:t>
            </a:r>
          </a:p>
        </p:txBody>
      </p:sp>
      <p:cxnSp>
        <p:nvCxnSpPr>
          <p:cNvPr id="21" name="Connecteur droit avec flèche 20">
            <a:extLst>
              <a:ext uri="{FF2B5EF4-FFF2-40B4-BE49-F238E27FC236}">
                <a16:creationId xmlns:a16="http://schemas.microsoft.com/office/drawing/2014/main" id="{6FE1B786-BE15-4713-AB1F-3289A03E045F}"/>
              </a:ext>
            </a:extLst>
          </p:cNvPr>
          <p:cNvCxnSpPr>
            <a:cxnSpLocks/>
          </p:cNvCxnSpPr>
          <p:nvPr/>
        </p:nvCxnSpPr>
        <p:spPr>
          <a:xfrm>
            <a:off x="2767089" y="1339169"/>
            <a:ext cx="637113" cy="9325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a:extLst>
              <a:ext uri="{FF2B5EF4-FFF2-40B4-BE49-F238E27FC236}">
                <a16:creationId xmlns:a16="http://schemas.microsoft.com/office/drawing/2014/main" id="{9DECBDA3-7E21-447E-AE4C-91852BEA65D5}"/>
              </a:ext>
            </a:extLst>
          </p:cNvPr>
          <p:cNvCxnSpPr>
            <a:cxnSpLocks/>
          </p:cNvCxnSpPr>
          <p:nvPr/>
        </p:nvCxnSpPr>
        <p:spPr>
          <a:xfrm flipH="1">
            <a:off x="5699297" y="1395707"/>
            <a:ext cx="641696" cy="86777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C2183883-100E-4555-B72D-5048B359A29A}"/>
              </a:ext>
            </a:extLst>
          </p:cNvPr>
          <p:cNvCxnSpPr>
            <a:cxnSpLocks/>
          </p:cNvCxnSpPr>
          <p:nvPr/>
        </p:nvCxnSpPr>
        <p:spPr>
          <a:xfrm flipH="1" flipV="1">
            <a:off x="5625751" y="4499148"/>
            <a:ext cx="947209" cy="6145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a:extLst>
              <a:ext uri="{FF2B5EF4-FFF2-40B4-BE49-F238E27FC236}">
                <a16:creationId xmlns:a16="http://schemas.microsoft.com/office/drawing/2014/main" id="{96B53E37-8BDE-4D60-97B5-6AA23E066AD3}"/>
              </a:ext>
            </a:extLst>
          </p:cNvPr>
          <p:cNvCxnSpPr>
            <a:cxnSpLocks/>
          </p:cNvCxnSpPr>
          <p:nvPr/>
        </p:nvCxnSpPr>
        <p:spPr>
          <a:xfrm flipV="1">
            <a:off x="2811742" y="4468480"/>
            <a:ext cx="532559" cy="78744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ZoneTexte 24">
            <a:extLst>
              <a:ext uri="{FF2B5EF4-FFF2-40B4-BE49-F238E27FC236}">
                <a16:creationId xmlns:a16="http://schemas.microsoft.com/office/drawing/2014/main" id="{DBA6C2AC-0FFB-49E9-8947-4F30D639042D}"/>
              </a:ext>
            </a:extLst>
          </p:cNvPr>
          <p:cNvSpPr txBox="1"/>
          <p:nvPr/>
        </p:nvSpPr>
        <p:spPr>
          <a:xfrm>
            <a:off x="6401900" y="1000615"/>
            <a:ext cx="1872208" cy="677108"/>
          </a:xfrm>
          <a:prstGeom prst="rect">
            <a:avLst/>
          </a:prstGeom>
          <a:noFill/>
        </p:spPr>
        <p:txBody>
          <a:bodyPr wrap="square" rtlCol="0">
            <a:spAutoFit/>
          </a:bodyPr>
          <a:lstStyle/>
          <a:p>
            <a:r>
              <a:rPr lang="fr-FR" sz="1400" b="1" dirty="0"/>
              <a:t>VOCATION:</a:t>
            </a:r>
          </a:p>
          <a:p>
            <a:r>
              <a:rPr lang="fr-FR" sz="1200" dirty="0"/>
              <a:t>Lien entre ce que vous aimez et vos valeurs</a:t>
            </a:r>
          </a:p>
        </p:txBody>
      </p:sp>
      <p:sp>
        <p:nvSpPr>
          <p:cNvPr id="26" name="ZoneTexte 25">
            <a:extLst>
              <a:ext uri="{FF2B5EF4-FFF2-40B4-BE49-F238E27FC236}">
                <a16:creationId xmlns:a16="http://schemas.microsoft.com/office/drawing/2014/main" id="{4E2F16C6-BC9A-497C-A404-FDC036A81C48}"/>
              </a:ext>
            </a:extLst>
          </p:cNvPr>
          <p:cNvSpPr txBox="1"/>
          <p:nvPr/>
        </p:nvSpPr>
        <p:spPr>
          <a:xfrm>
            <a:off x="6597423" y="5050173"/>
            <a:ext cx="2592288" cy="677108"/>
          </a:xfrm>
          <a:prstGeom prst="rect">
            <a:avLst/>
          </a:prstGeom>
          <a:noFill/>
        </p:spPr>
        <p:txBody>
          <a:bodyPr wrap="square" rtlCol="0">
            <a:spAutoFit/>
          </a:bodyPr>
          <a:lstStyle/>
          <a:p>
            <a:r>
              <a:rPr lang="fr-FR" sz="1400" b="1" dirty="0"/>
              <a:t>MISSION:</a:t>
            </a:r>
          </a:p>
          <a:p>
            <a:r>
              <a:rPr lang="fr-FR" sz="1200" dirty="0"/>
              <a:t>Lien entre le besoin de la société et ce pour quoi vous êtes payé</a:t>
            </a:r>
          </a:p>
        </p:txBody>
      </p:sp>
      <p:sp>
        <p:nvSpPr>
          <p:cNvPr id="27" name="ZoneTexte 26">
            <a:extLst>
              <a:ext uri="{FF2B5EF4-FFF2-40B4-BE49-F238E27FC236}">
                <a16:creationId xmlns:a16="http://schemas.microsoft.com/office/drawing/2014/main" id="{32ED271E-78BA-4FC3-B6D1-A9F7E8243D3B}"/>
              </a:ext>
            </a:extLst>
          </p:cNvPr>
          <p:cNvSpPr txBox="1"/>
          <p:nvPr/>
        </p:nvSpPr>
        <p:spPr>
          <a:xfrm>
            <a:off x="556643" y="5106691"/>
            <a:ext cx="2376265" cy="677108"/>
          </a:xfrm>
          <a:prstGeom prst="rect">
            <a:avLst/>
          </a:prstGeom>
          <a:noFill/>
        </p:spPr>
        <p:txBody>
          <a:bodyPr wrap="square" rtlCol="0">
            <a:spAutoFit/>
          </a:bodyPr>
          <a:lstStyle/>
          <a:p>
            <a:r>
              <a:rPr lang="fr-FR" sz="1400" b="1" dirty="0"/>
              <a:t>PROFESSION:</a:t>
            </a:r>
          </a:p>
          <a:p>
            <a:r>
              <a:rPr lang="fr-FR" sz="1200" dirty="0"/>
              <a:t>Lien entre vos compétences et ce pour quoi vous êtes payé</a:t>
            </a:r>
          </a:p>
        </p:txBody>
      </p:sp>
      <p:sp>
        <p:nvSpPr>
          <p:cNvPr id="28" name="ZoneTexte 27">
            <a:extLst>
              <a:ext uri="{FF2B5EF4-FFF2-40B4-BE49-F238E27FC236}">
                <a16:creationId xmlns:a16="http://schemas.microsoft.com/office/drawing/2014/main" id="{FD34E30F-BADD-4C10-AF2B-51BBDE5AA74E}"/>
              </a:ext>
            </a:extLst>
          </p:cNvPr>
          <p:cNvSpPr txBox="1"/>
          <p:nvPr/>
        </p:nvSpPr>
        <p:spPr>
          <a:xfrm>
            <a:off x="869892" y="651250"/>
            <a:ext cx="2289641" cy="677108"/>
          </a:xfrm>
          <a:prstGeom prst="rect">
            <a:avLst/>
          </a:prstGeom>
          <a:noFill/>
        </p:spPr>
        <p:txBody>
          <a:bodyPr wrap="square" rtlCol="0">
            <a:spAutoFit/>
          </a:bodyPr>
          <a:lstStyle/>
          <a:p>
            <a:r>
              <a:rPr lang="fr-FR" sz="1400" b="1" dirty="0"/>
              <a:t>PASSION:</a:t>
            </a:r>
          </a:p>
          <a:p>
            <a:r>
              <a:rPr lang="fr-FR" sz="1200" dirty="0"/>
              <a:t>Lien entre ce que vous aimez et ce en quoi vous êtes doué</a:t>
            </a:r>
          </a:p>
        </p:txBody>
      </p:sp>
    </p:spTree>
    <p:extLst>
      <p:ext uri="{BB962C8B-B14F-4D97-AF65-F5344CB8AC3E}">
        <p14:creationId xmlns:p14="http://schemas.microsoft.com/office/powerpoint/2010/main" val="88557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9AAF1975-C4DD-49AC-AA3F-D03300FD2E81}"/>
              </a:ext>
            </a:extLst>
          </p:cNvPr>
          <p:cNvPicPr>
            <a:picLocks noChangeAspect="1"/>
          </p:cNvPicPr>
          <p:nvPr/>
        </p:nvPicPr>
        <p:blipFill rotWithShape="1">
          <a:blip r:embed="rId2"/>
          <a:srcRect b="4277"/>
          <a:stretch/>
        </p:blipFill>
        <p:spPr>
          <a:xfrm>
            <a:off x="576262" y="442913"/>
            <a:ext cx="7991475" cy="5716728"/>
          </a:xfrm>
          <a:prstGeom prst="rect">
            <a:avLst/>
          </a:prstGeom>
        </p:spPr>
      </p:pic>
      <p:sp>
        <p:nvSpPr>
          <p:cNvPr id="4" name="ZoneTexte 3">
            <a:extLst>
              <a:ext uri="{FF2B5EF4-FFF2-40B4-BE49-F238E27FC236}">
                <a16:creationId xmlns:a16="http://schemas.microsoft.com/office/drawing/2014/main" id="{E183FDF7-B8FB-43F1-B860-A9B80B9261F6}"/>
              </a:ext>
            </a:extLst>
          </p:cNvPr>
          <p:cNvSpPr txBox="1"/>
          <p:nvPr/>
        </p:nvSpPr>
        <p:spPr>
          <a:xfrm>
            <a:off x="2285999" y="6415087"/>
            <a:ext cx="4572000" cy="246221"/>
          </a:xfrm>
          <a:prstGeom prst="rect">
            <a:avLst/>
          </a:prstGeom>
          <a:noFill/>
        </p:spPr>
        <p:txBody>
          <a:bodyPr wrap="square">
            <a:spAutoFit/>
          </a:bodyPr>
          <a:lstStyle/>
          <a:p>
            <a:r>
              <a:rPr lang="fr-FR" sz="1000" dirty="0"/>
              <a:t>https://zenergisezvous.com/comment-trouver-votre-chemin-de-vie-ou-votre-ikigai/</a:t>
            </a:r>
          </a:p>
        </p:txBody>
      </p:sp>
      <p:sp>
        <p:nvSpPr>
          <p:cNvPr id="3" name="ZoneTexte 2">
            <a:extLst>
              <a:ext uri="{FF2B5EF4-FFF2-40B4-BE49-F238E27FC236}">
                <a16:creationId xmlns:a16="http://schemas.microsoft.com/office/drawing/2014/main" id="{E49DDA82-2043-4777-895A-8D93473613D7}"/>
              </a:ext>
            </a:extLst>
          </p:cNvPr>
          <p:cNvSpPr txBox="1"/>
          <p:nvPr/>
        </p:nvSpPr>
        <p:spPr>
          <a:xfrm>
            <a:off x="221064" y="258247"/>
            <a:ext cx="2336858" cy="461665"/>
          </a:xfrm>
          <a:prstGeom prst="rect">
            <a:avLst/>
          </a:prstGeom>
          <a:noFill/>
        </p:spPr>
        <p:txBody>
          <a:bodyPr wrap="none" rtlCol="0">
            <a:spAutoFit/>
          </a:bodyPr>
          <a:lstStyle/>
          <a:p>
            <a:r>
              <a:rPr lang="fr-FR" sz="2400" b="1" dirty="0"/>
              <a:t>Exemple d’ikigai:</a:t>
            </a:r>
          </a:p>
        </p:txBody>
      </p:sp>
      <p:sp>
        <p:nvSpPr>
          <p:cNvPr id="5" name="Ellipse 4">
            <a:extLst>
              <a:ext uri="{FF2B5EF4-FFF2-40B4-BE49-F238E27FC236}">
                <a16:creationId xmlns:a16="http://schemas.microsoft.com/office/drawing/2014/main" id="{B9E916C3-D179-4815-9064-B6E3D8A5C9D0}"/>
              </a:ext>
            </a:extLst>
          </p:cNvPr>
          <p:cNvSpPr/>
          <p:nvPr/>
        </p:nvSpPr>
        <p:spPr>
          <a:xfrm>
            <a:off x="3225520" y="2080009"/>
            <a:ext cx="592853" cy="2009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66A40219-9262-43CF-9709-F822787401A2}"/>
              </a:ext>
            </a:extLst>
          </p:cNvPr>
          <p:cNvSpPr/>
          <p:nvPr/>
        </p:nvSpPr>
        <p:spPr>
          <a:xfrm>
            <a:off x="2061587" y="3488454"/>
            <a:ext cx="592853" cy="2009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E61495C4-6B19-4189-B9F5-2738596371C2}"/>
              </a:ext>
            </a:extLst>
          </p:cNvPr>
          <p:cNvSpPr/>
          <p:nvPr/>
        </p:nvSpPr>
        <p:spPr>
          <a:xfrm>
            <a:off x="3521946" y="1390023"/>
            <a:ext cx="1200779" cy="2009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Arc 5">
            <a:extLst>
              <a:ext uri="{FF2B5EF4-FFF2-40B4-BE49-F238E27FC236}">
                <a16:creationId xmlns:a16="http://schemas.microsoft.com/office/drawing/2014/main" id="{41C03486-3FCD-4313-A4E2-A91D342852ED}"/>
              </a:ext>
            </a:extLst>
          </p:cNvPr>
          <p:cNvSpPr/>
          <p:nvPr/>
        </p:nvSpPr>
        <p:spPr>
          <a:xfrm rot="15681341">
            <a:off x="3158953" y="1672263"/>
            <a:ext cx="830443" cy="538419"/>
          </a:xfrm>
          <a:prstGeom prst="arc">
            <a:avLst>
              <a:gd name="adj1" fmla="val 15136400"/>
              <a:gd name="adj2" fmla="val 0"/>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Arc 9">
            <a:extLst>
              <a:ext uri="{FF2B5EF4-FFF2-40B4-BE49-F238E27FC236}">
                <a16:creationId xmlns:a16="http://schemas.microsoft.com/office/drawing/2014/main" id="{5C6A0740-3078-4EF3-8230-FA3D173DB298}"/>
              </a:ext>
            </a:extLst>
          </p:cNvPr>
          <p:cNvSpPr/>
          <p:nvPr/>
        </p:nvSpPr>
        <p:spPr>
          <a:xfrm rot="15681341">
            <a:off x="2470048" y="1585335"/>
            <a:ext cx="1470074" cy="2760474"/>
          </a:xfrm>
          <a:prstGeom prst="arc">
            <a:avLst>
              <a:gd name="adj1" fmla="val 15136400"/>
              <a:gd name="adj2" fmla="val 399132"/>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Ellipse 10">
            <a:extLst>
              <a:ext uri="{FF2B5EF4-FFF2-40B4-BE49-F238E27FC236}">
                <a16:creationId xmlns:a16="http://schemas.microsoft.com/office/drawing/2014/main" id="{B2196778-F1C3-4CDF-A0F1-705092644C57}"/>
              </a:ext>
            </a:extLst>
          </p:cNvPr>
          <p:cNvSpPr/>
          <p:nvPr/>
        </p:nvSpPr>
        <p:spPr>
          <a:xfrm>
            <a:off x="5359978" y="2080007"/>
            <a:ext cx="592853" cy="2009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a:extLst>
              <a:ext uri="{FF2B5EF4-FFF2-40B4-BE49-F238E27FC236}">
                <a16:creationId xmlns:a16="http://schemas.microsoft.com/office/drawing/2014/main" id="{E32DF4B4-FB4C-4EFD-8548-A3E7EC39F417}"/>
              </a:ext>
            </a:extLst>
          </p:cNvPr>
          <p:cNvSpPr/>
          <p:nvPr/>
        </p:nvSpPr>
        <p:spPr>
          <a:xfrm>
            <a:off x="3201209" y="4084376"/>
            <a:ext cx="1199969" cy="2263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B0617666-D4BC-45D4-B07F-A30AD7390E1A}"/>
              </a:ext>
            </a:extLst>
          </p:cNvPr>
          <p:cNvSpPr/>
          <p:nvPr/>
        </p:nvSpPr>
        <p:spPr>
          <a:xfrm>
            <a:off x="5103744" y="4290647"/>
            <a:ext cx="849087" cy="20096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id="{B2C3B55F-1DB7-4D1E-B4EB-9C944884B24C}"/>
              </a:ext>
            </a:extLst>
          </p:cNvPr>
          <p:cNvSpPr/>
          <p:nvPr/>
        </p:nvSpPr>
        <p:spPr>
          <a:xfrm>
            <a:off x="6868045" y="5769429"/>
            <a:ext cx="1532377" cy="29977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31862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6E46E1A1-CE4C-4C90-8266-CB6BE64E413A}"/>
              </a:ext>
            </a:extLst>
          </p:cNvPr>
          <p:cNvSpPr txBox="1"/>
          <p:nvPr/>
        </p:nvSpPr>
        <p:spPr>
          <a:xfrm>
            <a:off x="1534886" y="2875002"/>
            <a:ext cx="6074228" cy="1587229"/>
          </a:xfrm>
          <a:prstGeom prst="rect">
            <a:avLst/>
          </a:prstGeom>
          <a:noFill/>
        </p:spPr>
        <p:txBody>
          <a:bodyPr wrap="square">
            <a:spAutoFit/>
          </a:bodyPr>
          <a:lstStyle/>
          <a:p>
            <a:pPr algn="ctr">
              <a:lnSpc>
                <a:spcPct val="150000"/>
              </a:lnSpc>
            </a:pPr>
            <a:r>
              <a:rPr lang="fr-FR" b="1" dirty="0"/>
              <a:t>« S’il n’y a pas de méthode unique,</a:t>
            </a:r>
          </a:p>
          <a:p>
            <a:pPr algn="ctr">
              <a:lnSpc>
                <a:spcPct val="150000"/>
              </a:lnSpc>
            </a:pPr>
            <a:r>
              <a:rPr lang="fr-FR" b="1" dirty="0"/>
              <a:t>il y a au moins une certitude</a:t>
            </a:r>
            <a:r>
              <a:rPr lang="fr-FR" dirty="0"/>
              <a:t> </a:t>
            </a:r>
            <a:r>
              <a:rPr lang="fr-FR" b="1" dirty="0"/>
              <a:t>: on trouve son ikigai à partir du moment où l’on se donne la peine de le chercher... »</a:t>
            </a:r>
          </a:p>
          <a:p>
            <a:pPr algn="ctr">
              <a:lnSpc>
                <a:spcPct val="150000"/>
              </a:lnSpc>
            </a:pPr>
            <a:r>
              <a:rPr lang="fr-FR" sz="1200" dirty="0"/>
              <a:t>Christie </a:t>
            </a:r>
            <a:r>
              <a:rPr lang="fr-FR" sz="1200" dirty="0" err="1"/>
              <a:t>Vanbremeersch</a:t>
            </a:r>
            <a:endParaRPr lang="fr-FR" sz="1200" dirty="0"/>
          </a:p>
        </p:txBody>
      </p:sp>
    </p:spTree>
    <p:extLst>
      <p:ext uri="{BB962C8B-B14F-4D97-AF65-F5344CB8AC3E}">
        <p14:creationId xmlns:p14="http://schemas.microsoft.com/office/powerpoint/2010/main" val="33168778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599</TotalTime>
  <Words>388</Words>
  <Application>Microsoft Office PowerPoint</Application>
  <PresentationFormat>Affichage à l'écran (4:3)</PresentationFormat>
  <Paragraphs>46</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Calibri Light</vt:lpstr>
      <vt:lpstr>Comic Sans MS</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Céline Charon</dc:creator>
  <cp:lastModifiedBy>Céline Charon</cp:lastModifiedBy>
  <cp:revision>17</cp:revision>
  <dcterms:created xsi:type="dcterms:W3CDTF">2023-07-12T10:05:47Z</dcterms:created>
  <dcterms:modified xsi:type="dcterms:W3CDTF">2023-09-01T12:31:49Z</dcterms:modified>
</cp:coreProperties>
</file>