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91" r:id="rId3"/>
    <p:sldId id="347" r:id="rId4"/>
    <p:sldId id="348" r:id="rId5"/>
    <p:sldId id="346" r:id="rId6"/>
    <p:sldId id="362" r:id="rId7"/>
    <p:sldId id="363" r:id="rId8"/>
    <p:sldId id="364" r:id="rId9"/>
    <p:sldId id="354" r:id="rId10"/>
    <p:sldId id="369" r:id="rId11"/>
    <p:sldId id="361" r:id="rId12"/>
    <p:sldId id="301" r:id="rId13"/>
  </p:sldIdLst>
  <p:sldSz cx="9144000" cy="6858000" type="screen4x3"/>
  <p:notesSz cx="9926638" cy="6797675"/>
  <p:defaultTextStyle>
    <a:defPPr>
      <a:defRPr lang="fr-FR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7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clrMode="bw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3D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90" autoAdjust="0"/>
    <p:restoredTop sz="94660"/>
  </p:normalViewPr>
  <p:slideViewPr>
    <p:cSldViewPr snapToGrid="0" snapToObjects="1" showGuides="1">
      <p:cViewPr varScale="1">
        <p:scale>
          <a:sx n="127" d="100"/>
          <a:sy n="127" d="100"/>
        </p:scale>
        <p:origin x="1272" y="176"/>
      </p:cViewPr>
      <p:guideLst>
        <p:guide orient="horz" pos="327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C1F8E1B5-CAA8-B894-B194-A13D7355562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B2A4581-390D-C935-3545-1F4153CC519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1338" y="0"/>
            <a:ext cx="4303712" cy="339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23B1D5CF-E4B2-E44E-889D-8229046C36AF}" type="datetimeFigureOut">
              <a:rPr lang="fr-FR"/>
              <a:pPr>
                <a:defRPr/>
              </a:pPr>
              <a:t>06/02/2024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B852366-3978-0E54-5447-5BB7D5BF746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EAB44EC-D16B-B73B-9261-997CB3FB430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1338" y="6456363"/>
            <a:ext cx="4303712" cy="339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1811EA1-588A-DF46-913F-06673F26692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D6ED18B1-85C7-BC10-EC0F-EE248F4F9E8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94B6AEF-0082-9DD6-2E7B-B5EE383A66F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621338" y="0"/>
            <a:ext cx="4303712" cy="339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9EA6349F-93E5-3248-ACDC-1ABF99408035}" type="datetimeFigureOut">
              <a:rPr lang="fr-FR"/>
              <a:pPr>
                <a:defRPr/>
              </a:pPr>
              <a:t>06/02/2024</a:t>
            </a:fld>
            <a:endParaRPr lang="fr-FR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E02C87AA-8DA7-8546-1BF6-729FF730C54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BF075195-5CD6-298F-504A-B3D92D56D5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2262" cy="30591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B8C0AC3-BA82-2E63-ECEA-3C79EB3C4B6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331CC4E-6F90-5BC0-FDED-618A00695A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621338" y="6456363"/>
            <a:ext cx="4303712" cy="339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4B0B679-662C-6140-A49A-6C8DB33D020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Espace réservé de l'image des diapositives 1">
            <a:extLst>
              <a:ext uri="{FF2B5EF4-FFF2-40B4-BE49-F238E27FC236}">
                <a16:creationId xmlns:a16="http://schemas.microsoft.com/office/drawing/2014/main" id="{4EDD8328-E90A-8E47-D505-66DE16EE02E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Espace réservé des commentaires 2">
            <a:extLst>
              <a:ext uri="{FF2B5EF4-FFF2-40B4-BE49-F238E27FC236}">
                <a16:creationId xmlns:a16="http://schemas.microsoft.com/office/drawing/2014/main" id="{10C9B746-511F-CDE7-1083-85427647884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altLang="fr-FR">
              <a:ea typeface="ＭＳ Ｐゴシック" panose="020B0600070205080204" pitchFamily="34" charset="-128"/>
            </a:endParaRPr>
          </a:p>
        </p:txBody>
      </p:sp>
      <p:sp>
        <p:nvSpPr>
          <p:cNvPr id="17411" name="Espace réservé du numéro de diapositive 3">
            <a:extLst>
              <a:ext uri="{FF2B5EF4-FFF2-40B4-BE49-F238E27FC236}">
                <a16:creationId xmlns:a16="http://schemas.microsoft.com/office/drawing/2014/main" id="{FE374278-B4E9-DA43-BE29-DDB6661B86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B9C8D5A-CD6D-2D48-B8F8-78787C1CC1EB}" type="slidenum">
              <a:rPr lang="fr-FR" altLang="fr-FR"/>
              <a:pPr>
                <a:spcBef>
                  <a:spcPct val="0"/>
                </a:spcBef>
              </a:pPr>
              <a:t>1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Espace réservé de l'image des diapositives 1">
            <a:extLst>
              <a:ext uri="{FF2B5EF4-FFF2-40B4-BE49-F238E27FC236}">
                <a16:creationId xmlns:a16="http://schemas.microsoft.com/office/drawing/2014/main" id="{EC4C2A51-6888-4610-0697-6E1FCEFCD37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6" name="Espace réservé des commentaires 2">
            <a:extLst>
              <a:ext uri="{FF2B5EF4-FFF2-40B4-BE49-F238E27FC236}">
                <a16:creationId xmlns:a16="http://schemas.microsoft.com/office/drawing/2014/main" id="{9D81CA52-47A8-3015-FF48-65C5B05C5AC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>
              <a:ea typeface="ＭＳ Ｐゴシック" panose="020B0600070205080204" pitchFamily="34" charset="-128"/>
            </a:endParaRPr>
          </a:p>
        </p:txBody>
      </p:sp>
      <p:sp>
        <p:nvSpPr>
          <p:cNvPr id="41987" name="Espace réservé du numéro de diapositive 3">
            <a:extLst>
              <a:ext uri="{FF2B5EF4-FFF2-40B4-BE49-F238E27FC236}">
                <a16:creationId xmlns:a16="http://schemas.microsoft.com/office/drawing/2014/main" id="{31BB3BB1-79CF-A150-C2BA-636EF4E413F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C86D9B9-B707-1D45-9D87-60A595910E1F}" type="slidenum">
              <a:rPr lang="fr-FR" altLang="fr-FR"/>
              <a:pPr>
                <a:spcBef>
                  <a:spcPct val="0"/>
                </a:spcBef>
              </a:pPr>
              <a:t>11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Espace réservé de l'image des diapositives 1">
            <a:extLst>
              <a:ext uri="{FF2B5EF4-FFF2-40B4-BE49-F238E27FC236}">
                <a16:creationId xmlns:a16="http://schemas.microsoft.com/office/drawing/2014/main" id="{41BD7396-1673-F218-F92F-15E766AB688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4" name="Espace réservé des commentaires 2">
            <a:extLst>
              <a:ext uri="{FF2B5EF4-FFF2-40B4-BE49-F238E27FC236}">
                <a16:creationId xmlns:a16="http://schemas.microsoft.com/office/drawing/2014/main" id="{10A49C1E-84DE-1402-A76E-C3320527996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altLang="fr-FR">
              <a:ea typeface="ＭＳ Ｐゴシック" panose="020B0600070205080204" pitchFamily="34" charset="-128"/>
            </a:endParaRPr>
          </a:p>
        </p:txBody>
      </p:sp>
      <p:sp>
        <p:nvSpPr>
          <p:cNvPr id="44035" name="Espace réservé du numéro de diapositive 3">
            <a:extLst>
              <a:ext uri="{FF2B5EF4-FFF2-40B4-BE49-F238E27FC236}">
                <a16:creationId xmlns:a16="http://schemas.microsoft.com/office/drawing/2014/main" id="{AC7190D0-0974-995B-895B-03A96C35173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098CF1B-CE17-3342-9FE4-CD55B5E74DA4}" type="slidenum">
              <a:rPr lang="fr-FR" altLang="fr-FR"/>
              <a:pPr>
                <a:spcBef>
                  <a:spcPct val="0"/>
                </a:spcBef>
              </a:pPr>
              <a:t>12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Espace réservé de l'image des diapositives 1">
            <a:extLst>
              <a:ext uri="{FF2B5EF4-FFF2-40B4-BE49-F238E27FC236}">
                <a16:creationId xmlns:a16="http://schemas.microsoft.com/office/drawing/2014/main" id="{E5A7FC73-B4C3-F53B-9302-16EC2188BFF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8" name="Espace réservé des commentaires 2">
            <a:extLst>
              <a:ext uri="{FF2B5EF4-FFF2-40B4-BE49-F238E27FC236}">
                <a16:creationId xmlns:a16="http://schemas.microsoft.com/office/drawing/2014/main" id="{3639497A-5F61-7381-6D27-D573B2103BD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altLang="fr-FR">
              <a:ea typeface="ＭＳ Ｐゴシック" panose="020B0600070205080204" pitchFamily="34" charset="-128"/>
            </a:endParaRPr>
          </a:p>
        </p:txBody>
      </p:sp>
      <p:sp>
        <p:nvSpPr>
          <p:cNvPr id="19459" name="Espace réservé du numéro de diapositive 3">
            <a:extLst>
              <a:ext uri="{FF2B5EF4-FFF2-40B4-BE49-F238E27FC236}">
                <a16:creationId xmlns:a16="http://schemas.microsoft.com/office/drawing/2014/main" id="{756A90F7-6382-BDB8-038A-2240165CA8D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80B877B-9C74-214B-8C1C-721F536DCF85}" type="slidenum">
              <a:rPr lang="fr-FR" altLang="fr-FR"/>
              <a:pPr>
                <a:spcBef>
                  <a:spcPct val="0"/>
                </a:spcBef>
              </a:pPr>
              <a:t>2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Espace réservé de l'image des diapositives 1">
            <a:extLst>
              <a:ext uri="{FF2B5EF4-FFF2-40B4-BE49-F238E27FC236}">
                <a16:creationId xmlns:a16="http://schemas.microsoft.com/office/drawing/2014/main" id="{67409DCD-FB70-C7E5-EFCF-14A7C060198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6" name="Espace réservé des commentaires 2">
            <a:extLst>
              <a:ext uri="{FF2B5EF4-FFF2-40B4-BE49-F238E27FC236}">
                <a16:creationId xmlns:a16="http://schemas.microsoft.com/office/drawing/2014/main" id="{6C345CB3-12EB-75F8-1113-B41680593C8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altLang="fr-FR">
              <a:ea typeface="ＭＳ Ｐゴシック" panose="020B0600070205080204" pitchFamily="34" charset="-128"/>
            </a:endParaRPr>
          </a:p>
        </p:txBody>
      </p:sp>
      <p:sp>
        <p:nvSpPr>
          <p:cNvPr id="21507" name="Espace réservé du numéro de diapositive 3">
            <a:extLst>
              <a:ext uri="{FF2B5EF4-FFF2-40B4-BE49-F238E27FC236}">
                <a16:creationId xmlns:a16="http://schemas.microsoft.com/office/drawing/2014/main" id="{E75298C4-CE61-F7AC-FB1B-760ADB4F9D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B5B2F3A-7A2C-9D44-9AEC-555B3DDDC07D}" type="slidenum">
              <a:rPr lang="fr-FR" altLang="fr-FR"/>
              <a:pPr>
                <a:spcBef>
                  <a:spcPct val="0"/>
                </a:spcBef>
              </a:pPr>
              <a:t>3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Espace réservé de l'image des diapositives 1">
            <a:extLst>
              <a:ext uri="{FF2B5EF4-FFF2-40B4-BE49-F238E27FC236}">
                <a16:creationId xmlns:a16="http://schemas.microsoft.com/office/drawing/2014/main" id="{82759795-7B46-BEFF-1D1A-A88673EC8C1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4" name="Espace réservé des commentaires 2">
            <a:extLst>
              <a:ext uri="{FF2B5EF4-FFF2-40B4-BE49-F238E27FC236}">
                <a16:creationId xmlns:a16="http://schemas.microsoft.com/office/drawing/2014/main" id="{33EE4384-32C5-66BE-D560-E4B22DBC15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altLang="fr-FR">
              <a:ea typeface="ＭＳ Ｐゴシック" panose="020B0600070205080204" pitchFamily="34" charset="-128"/>
            </a:endParaRPr>
          </a:p>
        </p:txBody>
      </p:sp>
      <p:sp>
        <p:nvSpPr>
          <p:cNvPr id="23555" name="Espace réservé du numéro de diapositive 3">
            <a:extLst>
              <a:ext uri="{FF2B5EF4-FFF2-40B4-BE49-F238E27FC236}">
                <a16:creationId xmlns:a16="http://schemas.microsoft.com/office/drawing/2014/main" id="{D53C6CB3-5B13-4B2C-9B69-DFC6A5A25E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C66A0E2-F774-1D49-B99D-C26E7620C75D}" type="slidenum">
              <a:rPr lang="fr-FR" altLang="fr-FR"/>
              <a:pPr>
                <a:spcBef>
                  <a:spcPct val="0"/>
                </a:spcBef>
              </a:pPr>
              <a:t>4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Espace réservé de l'image des diapositives 1">
            <a:extLst>
              <a:ext uri="{FF2B5EF4-FFF2-40B4-BE49-F238E27FC236}">
                <a16:creationId xmlns:a16="http://schemas.microsoft.com/office/drawing/2014/main" id="{9B40AF72-07F0-A24A-A120-35E3447AB4C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0" name="Espace réservé des commentaires 2">
            <a:extLst>
              <a:ext uri="{FF2B5EF4-FFF2-40B4-BE49-F238E27FC236}">
                <a16:creationId xmlns:a16="http://schemas.microsoft.com/office/drawing/2014/main" id="{B0A94A22-F574-608E-C3A7-74B97D79C74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altLang="fr-FR">
              <a:ea typeface="ＭＳ Ｐゴシック" panose="020B0600070205080204" pitchFamily="34" charset="-128"/>
            </a:endParaRPr>
          </a:p>
        </p:txBody>
      </p:sp>
      <p:sp>
        <p:nvSpPr>
          <p:cNvPr id="27651" name="Espace réservé du numéro de diapositive 3">
            <a:extLst>
              <a:ext uri="{FF2B5EF4-FFF2-40B4-BE49-F238E27FC236}">
                <a16:creationId xmlns:a16="http://schemas.microsoft.com/office/drawing/2014/main" id="{2AE6BA43-985B-E6E7-DE3E-53D084C4388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404C5CA-C376-754D-B0D0-F006B4D4FCCE}" type="slidenum">
              <a:rPr lang="fr-FR" altLang="fr-FR"/>
              <a:pPr>
                <a:spcBef>
                  <a:spcPct val="0"/>
                </a:spcBef>
              </a:pPr>
              <a:t>5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Espace réservé de l'image des diapositives 1">
            <a:extLst>
              <a:ext uri="{FF2B5EF4-FFF2-40B4-BE49-F238E27FC236}">
                <a16:creationId xmlns:a16="http://schemas.microsoft.com/office/drawing/2014/main" id="{5A8F60FA-7416-CA00-ACCF-56907FF0712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8" name="Espace réservé des commentaires 2">
            <a:extLst>
              <a:ext uri="{FF2B5EF4-FFF2-40B4-BE49-F238E27FC236}">
                <a16:creationId xmlns:a16="http://schemas.microsoft.com/office/drawing/2014/main" id="{1E446BEC-A030-36E4-716C-88A57D56C5D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>
              <a:ea typeface="ＭＳ Ｐゴシック" panose="020B0600070205080204" pitchFamily="34" charset="-128"/>
            </a:endParaRPr>
          </a:p>
        </p:txBody>
      </p:sp>
      <p:sp>
        <p:nvSpPr>
          <p:cNvPr id="29699" name="Espace réservé du numéro de diapositive 3">
            <a:extLst>
              <a:ext uri="{FF2B5EF4-FFF2-40B4-BE49-F238E27FC236}">
                <a16:creationId xmlns:a16="http://schemas.microsoft.com/office/drawing/2014/main" id="{18659F7F-F1F7-2DB0-3246-9AEB47BB7F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11E7040-C3BE-8E4A-AB3A-19AAF28EAB00}" type="slidenum">
              <a:rPr lang="fr-FR" altLang="fr-FR"/>
              <a:pPr>
                <a:spcBef>
                  <a:spcPct val="0"/>
                </a:spcBef>
              </a:pPr>
              <a:t>6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Espace réservé de l'image des diapositives 1">
            <a:extLst>
              <a:ext uri="{FF2B5EF4-FFF2-40B4-BE49-F238E27FC236}">
                <a16:creationId xmlns:a16="http://schemas.microsoft.com/office/drawing/2014/main" id="{8E755777-4DF5-4A8D-047D-C6383BC750E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6" name="Espace réservé des commentaires 2">
            <a:extLst>
              <a:ext uri="{FF2B5EF4-FFF2-40B4-BE49-F238E27FC236}">
                <a16:creationId xmlns:a16="http://schemas.microsoft.com/office/drawing/2014/main" id="{9FC69CDF-2BD5-C76E-F323-79B58AA04F6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>
              <a:ea typeface="ＭＳ Ｐゴシック" panose="020B0600070205080204" pitchFamily="34" charset="-128"/>
            </a:endParaRPr>
          </a:p>
        </p:txBody>
      </p:sp>
      <p:sp>
        <p:nvSpPr>
          <p:cNvPr id="31747" name="Espace réservé du numéro de diapositive 3">
            <a:extLst>
              <a:ext uri="{FF2B5EF4-FFF2-40B4-BE49-F238E27FC236}">
                <a16:creationId xmlns:a16="http://schemas.microsoft.com/office/drawing/2014/main" id="{13986B1B-D956-5B1F-A7D8-5F29F787A4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E3D1B08-41F1-2F4E-A9C7-FF5EAA82FF64}" type="slidenum">
              <a:rPr lang="fr-FR" altLang="fr-FR"/>
              <a:pPr>
                <a:spcBef>
                  <a:spcPct val="0"/>
                </a:spcBef>
              </a:pPr>
              <a:t>7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Espace réservé de l'image des diapositives 1">
            <a:extLst>
              <a:ext uri="{FF2B5EF4-FFF2-40B4-BE49-F238E27FC236}">
                <a16:creationId xmlns:a16="http://schemas.microsoft.com/office/drawing/2014/main" id="{294559B5-590B-52A0-F77B-F28C1EAC00F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4" name="Espace réservé des commentaires 2">
            <a:extLst>
              <a:ext uri="{FF2B5EF4-FFF2-40B4-BE49-F238E27FC236}">
                <a16:creationId xmlns:a16="http://schemas.microsoft.com/office/drawing/2014/main" id="{2054F808-32D0-D710-5200-03353B172D7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>
              <a:ea typeface="ＭＳ Ｐゴシック" panose="020B0600070205080204" pitchFamily="34" charset="-128"/>
            </a:endParaRPr>
          </a:p>
        </p:txBody>
      </p:sp>
      <p:sp>
        <p:nvSpPr>
          <p:cNvPr id="33795" name="Espace réservé du numéro de diapositive 3">
            <a:extLst>
              <a:ext uri="{FF2B5EF4-FFF2-40B4-BE49-F238E27FC236}">
                <a16:creationId xmlns:a16="http://schemas.microsoft.com/office/drawing/2014/main" id="{3DD76D70-0806-0535-0A38-D118696BBF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EC5CE79-E64B-EB45-B97F-F11809F8AEF8}" type="slidenum">
              <a:rPr lang="fr-FR" altLang="fr-FR"/>
              <a:pPr>
                <a:spcBef>
                  <a:spcPct val="0"/>
                </a:spcBef>
              </a:pPr>
              <a:t>8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Espace réservé de l'image des diapositives 1">
            <a:extLst>
              <a:ext uri="{FF2B5EF4-FFF2-40B4-BE49-F238E27FC236}">
                <a16:creationId xmlns:a16="http://schemas.microsoft.com/office/drawing/2014/main" id="{6C342AB9-1ED6-26E7-3BFA-ABE1EF68F0E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2" name="Espace réservé des commentaires 2">
            <a:extLst>
              <a:ext uri="{FF2B5EF4-FFF2-40B4-BE49-F238E27FC236}">
                <a16:creationId xmlns:a16="http://schemas.microsoft.com/office/drawing/2014/main" id="{779C190A-7245-E157-0CFC-725DA8CF0B7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>
              <a:ea typeface="ＭＳ Ｐゴシック" panose="020B0600070205080204" pitchFamily="34" charset="-128"/>
            </a:endParaRPr>
          </a:p>
        </p:txBody>
      </p:sp>
      <p:sp>
        <p:nvSpPr>
          <p:cNvPr id="35843" name="Espace réservé du numéro de diapositive 3">
            <a:extLst>
              <a:ext uri="{FF2B5EF4-FFF2-40B4-BE49-F238E27FC236}">
                <a16:creationId xmlns:a16="http://schemas.microsoft.com/office/drawing/2014/main" id="{A9B6DD61-8DB1-F6FE-7059-26AEBEC2D9C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EFD2C73-DFE6-0B46-8221-8641229C6896}" type="slidenum">
              <a:rPr lang="fr-FR" altLang="fr-FR"/>
              <a:pPr>
                <a:spcBef>
                  <a:spcPct val="0"/>
                </a:spcBef>
              </a:pPr>
              <a:t>9</a:t>
            </a:fld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CDDE421-6B23-6425-5DD1-B550A0D75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53125-AE8C-FF43-8206-37DB045493F2}" type="datetimeFigureOut">
              <a:rPr lang="fr-FR"/>
              <a:pPr>
                <a:defRPr/>
              </a:pPr>
              <a:t>06/02/2024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B6C8CC3-CFB9-D10C-D4F9-502FC2048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5859504-8AD7-9524-630B-4C17E0B44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7D550-CF90-564E-81CA-6ADADEAAF17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58985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849AA6B-DDEB-247F-807C-E3EFA97D1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0605D-96C3-A34E-B836-663E7551C4EA}" type="datetimeFigureOut">
              <a:rPr lang="fr-FR"/>
              <a:pPr>
                <a:defRPr/>
              </a:pPr>
              <a:t>06/02/2024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2734219-9380-7A05-DBA4-DDE58BD93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164DBC-DCCD-DA1D-ACC6-BDAF341FF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885E1-67BA-8044-9A4D-EFC7998C513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19901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0BF8EFB-84EF-39E8-79BA-2E54439C1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85AF1-BE8C-0A40-B489-BB8DC90A350E}" type="datetimeFigureOut">
              <a:rPr lang="fr-FR"/>
              <a:pPr>
                <a:defRPr/>
              </a:pPr>
              <a:t>06/02/2024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D2EEBAF-A980-8850-F1D5-F0F15EC1D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80C72A4-4098-8276-186B-255D4620D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B5840-308F-4B4F-B1CD-0A6404FFD04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01143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BFEAE87-7D09-4A61-E387-8F75B52CA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459DF-573B-F94D-BAD2-31A3191AFEB3}" type="datetimeFigureOut">
              <a:rPr lang="fr-FR"/>
              <a:pPr>
                <a:defRPr/>
              </a:pPr>
              <a:t>06/02/2024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4EB41C8-D854-532C-F52C-E4960F9DD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51628E-41D0-784A-4FEB-FD3AAC5B5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B3D7D-3C4C-F246-BE63-D9E06CF8800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46158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0D80240-AC7E-7342-3C16-5527D7127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740D5-8A95-5548-AC7F-EA369F85FE98}" type="datetimeFigureOut">
              <a:rPr lang="fr-FR"/>
              <a:pPr>
                <a:defRPr/>
              </a:pPr>
              <a:t>06/02/2024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9F74B5-0EB0-3D7E-B993-821BF6CF5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F4BD06-44E5-CAF8-DE6A-9B06AF1DB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2B329-A74D-7644-B02E-A334070FCBA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77982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16178C53-B72A-99B5-A44C-E5488E948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720B3-2D55-8345-A46E-F7DD44995B3F}" type="datetimeFigureOut">
              <a:rPr lang="fr-FR"/>
              <a:pPr>
                <a:defRPr/>
              </a:pPr>
              <a:t>06/02/2024</a:t>
            </a:fld>
            <a:endParaRPr 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4119E3E4-1EE0-215D-2F6F-AD8946BD6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C01E04D2-DA10-CA86-A8B5-789801212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7AACD-29D5-CE4A-8C05-EB948604CAA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24290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0C369C98-78FA-42C3-B993-C09070C9E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D5644-4B96-8A4A-AD39-1178028A06FE}" type="datetimeFigureOut">
              <a:rPr lang="fr-FR"/>
              <a:pPr>
                <a:defRPr/>
              </a:pPr>
              <a:t>06/02/2024</a:t>
            </a:fld>
            <a:endParaRPr lang="fr-FR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981A4D8D-CD16-AAF1-6350-1063E23ED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DAC190AE-CFF4-4B49-FF62-09596F3BE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753B1-1215-EF45-B199-54999FEDDBA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02473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EF9F7BBD-6BA5-6D29-32B7-EA29618B8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2CE70-C2C5-0B41-A5C6-B2CC6D505B1F}" type="datetimeFigureOut">
              <a:rPr lang="fr-FR"/>
              <a:pPr>
                <a:defRPr/>
              </a:pPr>
              <a:t>06/02/2024</a:t>
            </a:fld>
            <a:endParaRPr lang="fr-FR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D93A2191-0AF3-2310-D980-39A4EE754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16FEB5D0-E1E9-133E-5C8D-C7929B2B6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D520B-48A5-974C-9D2B-8BD8CE3AF73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06430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>
            <a:extLst>
              <a:ext uri="{FF2B5EF4-FFF2-40B4-BE49-F238E27FC236}">
                <a16:creationId xmlns:a16="http://schemas.microsoft.com/office/drawing/2014/main" id="{2398A07B-1BB2-2F76-E740-8DCF0E8BC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676EA-9E85-5843-A6E8-344C25C91DAD}" type="datetimeFigureOut">
              <a:rPr lang="fr-FR"/>
              <a:pPr>
                <a:defRPr/>
              </a:pPr>
              <a:t>06/02/2024</a:t>
            </a:fld>
            <a:endParaRPr lang="fr-FR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06240365-A433-C9CE-868C-EB2651F2D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4767FC19-7194-597E-7A45-B90ED8FF3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BF707-A892-A14F-9A5C-071D1E8805F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48349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EB1B9E99-6364-34CB-57E5-EC880289C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658BB-C965-464E-907E-65194E1D0F52}" type="datetimeFigureOut">
              <a:rPr lang="fr-FR"/>
              <a:pPr>
                <a:defRPr/>
              </a:pPr>
              <a:t>06/02/2024</a:t>
            </a:fld>
            <a:endParaRPr 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443B989E-3F83-C8FA-E787-464693F82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44772323-1358-2C04-7180-9CDA9C7DF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7C081-01D9-2949-BDED-8C7A35D77D6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94159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BEC4565A-C6CE-AACD-9897-2EF4BF45E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FD9B9-A34D-3945-AE1D-90BD7AFC19D3}" type="datetimeFigureOut">
              <a:rPr lang="fr-FR"/>
              <a:pPr>
                <a:defRPr/>
              </a:pPr>
              <a:t>06/02/2024</a:t>
            </a:fld>
            <a:endParaRPr 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852EAE0A-3BFB-C111-ADEB-182E273C4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F0FC5F92-49E0-44D3-47C3-FD791BD4D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5A95C-F782-8747-B6DE-E71618FEB6A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3479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>
            <a:extLst>
              <a:ext uri="{FF2B5EF4-FFF2-40B4-BE49-F238E27FC236}">
                <a16:creationId xmlns:a16="http://schemas.microsoft.com/office/drawing/2014/main" id="{D4D0D613-163D-F353-EA13-A27CF278507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et modifiez le titre</a:t>
            </a:r>
          </a:p>
        </p:txBody>
      </p:sp>
      <p:sp>
        <p:nvSpPr>
          <p:cNvPr id="1027" name="Espace réservé du texte 2">
            <a:extLst>
              <a:ext uri="{FF2B5EF4-FFF2-40B4-BE49-F238E27FC236}">
                <a16:creationId xmlns:a16="http://schemas.microsoft.com/office/drawing/2014/main" id="{C5802119-91DA-4E19-F6E7-38025ABE941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B30D374-9270-30CD-F33D-28BA1FA1BB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7136F1F7-2DBB-804A-B3CA-A733D7EFDE8E}" type="datetimeFigureOut">
              <a:rPr lang="fr-FR"/>
              <a:pPr>
                <a:defRPr/>
              </a:pPr>
              <a:t>06/02/2024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9262C28-8491-5958-E425-6F1B5CCA5C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43C942-108E-31A0-647E-7BEE314C98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DAF6DDF-E718-3B47-ABCE-C449FD41157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nci.univ-paris5.fr/pharmacie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fnsipbm.fr/" TargetMode="External"/><Relationship Id="rId4" Type="http://schemas.openxmlformats.org/officeDocument/2006/relationships/hyperlink" Target="http://www.cng.sante.fr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nci.univ-paris5.fr/pharmaci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ng.sante.fr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re 1">
            <a:extLst>
              <a:ext uri="{FF2B5EF4-FFF2-40B4-BE49-F238E27FC236}">
                <a16:creationId xmlns:a16="http://schemas.microsoft.com/office/drawing/2014/main" id="{CCDBDB00-3064-4470-AD5D-8FD6DA46B6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6100" y="2286000"/>
            <a:ext cx="7772400" cy="793750"/>
          </a:xfrm>
          <a:ln w="38100" cap="flat">
            <a:solidFill>
              <a:srgbClr val="383E8A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1" hangingPunct="1"/>
            <a:r>
              <a:rPr lang="fr-FR" altLang="fr-FR" sz="3200" b="1">
                <a:solidFill>
                  <a:srgbClr val="383E8A"/>
                </a:solidFill>
                <a:ea typeface="ＭＳ Ｐゴシック" panose="020B0600070205080204" pitchFamily="34" charset="-128"/>
              </a:rPr>
              <a:t>Informations PHBMR </a:t>
            </a:r>
          </a:p>
        </p:txBody>
      </p:sp>
      <p:sp>
        <p:nvSpPr>
          <p:cNvPr id="16386" name="Sous-titre 2">
            <a:extLst>
              <a:ext uri="{FF2B5EF4-FFF2-40B4-BE49-F238E27FC236}">
                <a16:creationId xmlns:a16="http://schemas.microsoft.com/office/drawing/2014/main" id="{961E8374-24D2-A89C-1C5D-A9101F7BD8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789363"/>
            <a:ext cx="6400800" cy="2039937"/>
          </a:xfrm>
        </p:spPr>
        <p:txBody>
          <a:bodyPr/>
          <a:lstStyle/>
          <a:p>
            <a:pPr eaLnBrk="1" hangingPunct="1"/>
            <a:endParaRPr lang="fr-FR" altLang="fr-FR" sz="2400" i="1" dirty="0">
              <a:solidFill>
                <a:srgbClr val="7F7F7F"/>
              </a:solidFill>
              <a:ea typeface="ＭＳ Ｐゴシック" panose="020B0600070205080204" pitchFamily="34" charset="-128"/>
            </a:endParaRPr>
          </a:p>
          <a:p>
            <a:pPr eaLnBrk="1" hangingPunct="1"/>
            <a:r>
              <a:rPr lang="fr-FR" altLang="fr-FR" sz="2400" i="1" dirty="0">
                <a:solidFill>
                  <a:srgbClr val="7F7F7F"/>
                </a:solidFill>
                <a:ea typeface="ＭＳ Ｐゴシック" panose="020B0600070205080204" pitchFamily="34" charset="-128"/>
              </a:rPr>
              <a:t>Delphine Borgel – </a:t>
            </a:r>
            <a:r>
              <a:rPr lang="fr-FR" altLang="fr-FR" sz="2400" i="1" dirty="0" err="1">
                <a:solidFill>
                  <a:srgbClr val="7F7F7F"/>
                </a:solidFill>
                <a:ea typeface="ＭＳ Ｐゴシック" panose="020B0600070205080204" pitchFamily="34" charset="-128"/>
              </a:rPr>
              <a:t>Eric</a:t>
            </a:r>
            <a:r>
              <a:rPr lang="fr-FR" altLang="fr-FR" sz="2400" i="1" dirty="0">
                <a:solidFill>
                  <a:srgbClr val="7F7F7F"/>
                </a:solidFill>
                <a:ea typeface="ＭＳ Ｐゴシック" panose="020B0600070205080204" pitchFamily="34" charset="-128"/>
              </a:rPr>
              <a:t> Caudron</a:t>
            </a:r>
          </a:p>
          <a:p>
            <a:pPr eaLnBrk="1" hangingPunct="1"/>
            <a:endParaRPr lang="fr-FR" altLang="fr-FR" sz="2800" b="1" dirty="0">
              <a:solidFill>
                <a:srgbClr val="E46C0A"/>
              </a:solidFill>
              <a:ea typeface="ＭＳ Ｐゴシック" panose="020B0600070205080204" pitchFamily="34" charset="-128"/>
            </a:endParaRPr>
          </a:p>
          <a:p>
            <a:pPr eaLnBrk="1" hangingPunct="1"/>
            <a:r>
              <a:rPr lang="fr-FR" altLang="fr-FR" sz="2000" b="1" dirty="0">
                <a:solidFill>
                  <a:schemeClr val="tx2"/>
                </a:solidFill>
                <a:ea typeface="ＭＳ Ｐゴシック" panose="020B0600070205080204" pitchFamily="34" charset="-128"/>
              </a:rPr>
              <a:t>Date 6 Février 2024</a:t>
            </a:r>
            <a:endParaRPr lang="fr-FR" altLang="fr-FR" sz="2000" b="1" dirty="0">
              <a:solidFill>
                <a:schemeClr val="tx2"/>
              </a:solidFill>
              <a:highlight>
                <a:srgbClr val="FFFF00"/>
              </a:highlight>
              <a:ea typeface="ＭＳ Ｐゴシック" panose="020B0600070205080204" pitchFamily="34" charset="-128"/>
            </a:endParaRPr>
          </a:p>
          <a:p>
            <a:endParaRPr lang="en-US" altLang="fr-FR" sz="2000" dirty="0">
              <a:solidFill>
                <a:schemeClr val="folHlink"/>
              </a:solidFill>
              <a:ea typeface="ＭＳ Ｐゴシック" panose="020B0600070205080204" pitchFamily="34" charset="-128"/>
            </a:endParaRPr>
          </a:p>
          <a:p>
            <a:endParaRPr lang="en-US" altLang="fr-FR" sz="2000" dirty="0">
              <a:solidFill>
                <a:schemeClr val="folHlink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6387" name="ZoneTexte 3">
            <a:extLst>
              <a:ext uri="{FF2B5EF4-FFF2-40B4-BE49-F238E27FC236}">
                <a16:creationId xmlns:a16="http://schemas.microsoft.com/office/drawing/2014/main" id="{F3BE94B2-725E-5F7A-9C63-976791394D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350" y="1003300"/>
            <a:ext cx="8648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>
                <a:solidFill>
                  <a:srgbClr val="E46C0A"/>
                </a:solidFill>
              </a:rPr>
              <a:t>PHBMR</a:t>
            </a:r>
            <a:r>
              <a:rPr lang="fr-FR" altLang="fr-FR" sz="2400" b="1">
                <a:solidFill>
                  <a:srgbClr val="2F346E"/>
                </a:solidFill>
              </a:rPr>
              <a:t>:</a:t>
            </a:r>
            <a:r>
              <a:rPr lang="fr-FR" altLang="fr-FR" sz="2400" b="1"/>
              <a:t> </a:t>
            </a:r>
            <a:r>
              <a:rPr lang="fr-FR" altLang="fr-FR" sz="2400" b="1">
                <a:solidFill>
                  <a:srgbClr val="E46C0A"/>
                </a:solidFill>
              </a:rPr>
              <a:t>P</a:t>
            </a:r>
            <a:r>
              <a:rPr lang="fr-FR" altLang="fr-FR" sz="2400" b="1">
                <a:solidFill>
                  <a:srgbClr val="2F346E"/>
                </a:solidFill>
              </a:rPr>
              <a:t>harmacie</a:t>
            </a:r>
            <a:r>
              <a:rPr lang="fr-FR" altLang="fr-FR" sz="2400" b="1"/>
              <a:t> </a:t>
            </a:r>
            <a:r>
              <a:rPr lang="fr-FR" altLang="fr-FR" sz="2400" b="1">
                <a:solidFill>
                  <a:srgbClr val="E46C0A"/>
                </a:solidFill>
              </a:rPr>
              <a:t>H</a:t>
            </a:r>
            <a:r>
              <a:rPr lang="fr-FR" altLang="fr-FR" sz="2400" b="1">
                <a:solidFill>
                  <a:srgbClr val="2F346E"/>
                </a:solidFill>
              </a:rPr>
              <a:t>ospitalière</a:t>
            </a:r>
            <a:r>
              <a:rPr lang="fr-FR" altLang="fr-FR" sz="2400" b="1">
                <a:solidFill>
                  <a:srgbClr val="E46C0A"/>
                </a:solidFill>
              </a:rPr>
              <a:t> B</a:t>
            </a:r>
            <a:r>
              <a:rPr lang="fr-FR" altLang="fr-FR" sz="2400" b="1">
                <a:solidFill>
                  <a:srgbClr val="2F346E"/>
                </a:solidFill>
              </a:rPr>
              <a:t>iologie</a:t>
            </a:r>
            <a:r>
              <a:rPr lang="fr-FR" altLang="fr-FR" sz="2400" b="1"/>
              <a:t> </a:t>
            </a:r>
            <a:r>
              <a:rPr lang="fr-FR" altLang="fr-FR" sz="2400" b="1">
                <a:solidFill>
                  <a:srgbClr val="E46C0A"/>
                </a:solidFill>
              </a:rPr>
              <a:t>M</a:t>
            </a:r>
            <a:r>
              <a:rPr lang="fr-FR" altLang="fr-FR" sz="2400" b="1">
                <a:solidFill>
                  <a:srgbClr val="2F346E"/>
                </a:solidFill>
              </a:rPr>
              <a:t>édicale et </a:t>
            </a:r>
            <a:r>
              <a:rPr lang="fr-FR" altLang="fr-FR" sz="2400" b="1">
                <a:solidFill>
                  <a:srgbClr val="E46C0A"/>
                </a:solidFill>
              </a:rPr>
              <a:t>R</a:t>
            </a:r>
            <a:r>
              <a:rPr lang="fr-FR" altLang="fr-FR" sz="2400" b="1">
                <a:solidFill>
                  <a:srgbClr val="2F346E"/>
                </a:solidFill>
              </a:rPr>
              <a:t>echerche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96D9859-4496-B916-4425-61AF09A68FA9}"/>
              </a:ext>
            </a:extLst>
          </p:cNvPr>
          <p:cNvSpPr/>
          <p:nvPr/>
        </p:nvSpPr>
        <p:spPr>
          <a:xfrm>
            <a:off x="517370" y="252010"/>
            <a:ext cx="4522007" cy="584775"/>
          </a:xfrm>
          <a:prstGeom prst="rect">
            <a:avLst/>
          </a:prstGeom>
          <a:ln w="38100">
            <a:noFill/>
          </a:ln>
        </p:spPr>
        <p:txBody>
          <a:bodyPr wrap="none">
            <a:spAutoFit/>
          </a:bodyPr>
          <a:lstStyle/>
          <a:p>
            <a:r>
              <a:rPr lang="fr-FR" sz="3200" b="1" dirty="0">
                <a:solidFill>
                  <a:schemeClr val="bg1"/>
                </a:solidFill>
              </a:rPr>
              <a:t>Concours Décembre 2023</a:t>
            </a:r>
            <a:endParaRPr lang="fr-FR" sz="3200" dirty="0">
              <a:solidFill>
                <a:schemeClr val="bg1"/>
              </a:solidFill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E4A15C24-DBE1-8952-FF1A-0A6E0EBE17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8505" y="0"/>
            <a:ext cx="1403495" cy="1348302"/>
          </a:xfrm>
          <a:prstGeom prst="rect">
            <a:avLst/>
          </a:prstGeom>
          <a:solidFill>
            <a:schemeClr val="bg1"/>
          </a:solidFill>
        </p:spPr>
      </p:pic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28322F56-1B2E-3DFB-0319-3736EF88EC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605244"/>
              </p:ext>
            </p:extLst>
          </p:nvPr>
        </p:nvGraphicFramePr>
        <p:xfrm>
          <a:off x="931666" y="1340807"/>
          <a:ext cx="7280667" cy="381879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21581">
                  <a:extLst>
                    <a:ext uri="{9D8B030D-6E8A-4147-A177-3AD203B41FA5}">
                      <a16:colId xmlns:a16="http://schemas.microsoft.com/office/drawing/2014/main" val="955229865"/>
                    </a:ext>
                  </a:extLst>
                </a:gridCol>
                <a:gridCol w="1611086">
                  <a:extLst>
                    <a:ext uri="{9D8B030D-6E8A-4147-A177-3AD203B41FA5}">
                      <a16:colId xmlns:a16="http://schemas.microsoft.com/office/drawing/2014/main" val="2187393879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4900947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147137635"/>
                    </a:ext>
                  </a:extLst>
                </a:gridCol>
              </a:tblGrid>
              <a:tr h="274604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4003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bg1"/>
                          </a:solidFill>
                        </a:rPr>
                        <a:t>2023</a:t>
                      </a:r>
                    </a:p>
                  </a:txBody>
                  <a:tcPr>
                    <a:solidFill>
                      <a:srgbClr val="64003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bg1"/>
                          </a:solidFill>
                        </a:rPr>
                        <a:t>2022</a:t>
                      </a:r>
                    </a:p>
                  </a:txBody>
                  <a:tcPr>
                    <a:solidFill>
                      <a:srgbClr val="64003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bg1"/>
                          </a:solidFill>
                        </a:rPr>
                        <a:t>2021</a:t>
                      </a:r>
                    </a:p>
                  </a:txBody>
                  <a:tcPr>
                    <a:solidFill>
                      <a:srgbClr val="64003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115633"/>
                  </a:ext>
                </a:extLst>
              </a:tr>
              <a:tr h="274604">
                <a:tc>
                  <a:txBody>
                    <a:bodyPr/>
                    <a:lstStyle/>
                    <a:p>
                      <a:r>
                        <a:rPr lang="fr-FR" sz="1400" b="1" dirty="0"/>
                        <a:t>Nombre de candidats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dirty="0"/>
                        <a:t>Environ 1036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1152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0287739"/>
                  </a:ext>
                </a:extLst>
              </a:tr>
              <a:tr h="274604">
                <a:tc>
                  <a:txBody>
                    <a:bodyPr/>
                    <a:lstStyle/>
                    <a:p>
                      <a:r>
                        <a:rPr lang="fr-FR" sz="1400" b="1" dirty="0"/>
                        <a:t>Nombre d’inscrits Saclay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rgbClr val="64003D"/>
                          </a:solidFill>
                        </a:rPr>
                        <a:t>141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951973"/>
                  </a:ext>
                </a:extLst>
              </a:tr>
              <a:tr h="274604">
                <a:tc>
                  <a:txBody>
                    <a:bodyPr/>
                    <a:lstStyle/>
                    <a:p>
                      <a:r>
                        <a:rPr lang="fr-FR" sz="1400" b="1" dirty="0"/>
                        <a:t>Nombre de Présents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rgbClr val="64003D"/>
                          </a:solidFill>
                        </a:rPr>
                        <a:t>139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84197"/>
                  </a:ext>
                </a:extLst>
              </a:tr>
              <a:tr h="274604">
                <a:tc>
                  <a:txBody>
                    <a:bodyPr/>
                    <a:lstStyle/>
                    <a:p>
                      <a:r>
                        <a:rPr lang="fr-FR" sz="1400" b="1" dirty="0"/>
                        <a:t>Nombre de Classés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rgbClr val="64003D"/>
                          </a:solidFill>
                        </a:rPr>
                        <a:t>118 (</a:t>
                      </a:r>
                      <a:r>
                        <a:rPr lang="fr-FR" sz="1400" b="1" dirty="0">
                          <a:solidFill>
                            <a:srgbClr val="FF0000"/>
                          </a:solidFill>
                        </a:rPr>
                        <a:t>85%</a:t>
                      </a:r>
                      <a:r>
                        <a:rPr lang="fr-FR" sz="1400" b="1" dirty="0">
                          <a:solidFill>
                            <a:srgbClr val="64003D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85 (64%)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61 (67%)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9557768"/>
                  </a:ext>
                </a:extLst>
              </a:tr>
              <a:tr h="466828">
                <a:tc>
                  <a:txBody>
                    <a:bodyPr/>
                    <a:lstStyle/>
                    <a:p>
                      <a:pPr algn="r"/>
                      <a:r>
                        <a:rPr lang="fr-FR" sz="1400" b="1" dirty="0"/>
                        <a:t>-Liste principale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rgbClr val="64003D"/>
                          </a:solidFill>
                        </a:rPr>
                        <a:t>95 (</a:t>
                      </a:r>
                      <a:r>
                        <a:rPr lang="fr-FR" sz="1400" b="1" dirty="0">
                          <a:solidFill>
                            <a:srgbClr val="FF0000"/>
                          </a:solidFill>
                        </a:rPr>
                        <a:t>68%</a:t>
                      </a:r>
                      <a:r>
                        <a:rPr lang="fr-FR" sz="1400" b="1" dirty="0">
                          <a:solidFill>
                            <a:srgbClr val="64003D"/>
                          </a:solidFill>
                        </a:rPr>
                        <a:t>)</a:t>
                      </a:r>
                    </a:p>
                    <a:p>
                      <a:r>
                        <a:rPr lang="fr-FR" sz="1400" b="1" dirty="0">
                          <a:solidFill>
                            <a:srgbClr val="64003D"/>
                          </a:solidFill>
                        </a:rPr>
                        <a:t>(rangs 3 à 692)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66 (50%)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(rangs 1 à 629)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59 (65%)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(rangs 2 à 563)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652994"/>
                  </a:ext>
                </a:extLst>
              </a:tr>
              <a:tr h="466828">
                <a:tc>
                  <a:txBody>
                    <a:bodyPr/>
                    <a:lstStyle/>
                    <a:p>
                      <a:pPr algn="r"/>
                      <a:r>
                        <a:rPr lang="fr-FR" sz="1400" b="1" dirty="0"/>
                        <a:t>- Liste complémentaire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rgbClr val="64003D"/>
                          </a:solidFill>
                        </a:rPr>
                        <a:t>23 (</a:t>
                      </a:r>
                      <a:r>
                        <a:rPr lang="fr-FR" sz="1400" b="1" dirty="0">
                          <a:solidFill>
                            <a:srgbClr val="FF0000"/>
                          </a:solidFill>
                        </a:rPr>
                        <a:t>17%</a:t>
                      </a:r>
                      <a:r>
                        <a:rPr lang="fr-FR" sz="1400" b="1" dirty="0">
                          <a:solidFill>
                            <a:srgbClr val="64003D"/>
                          </a:solidFill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64003D"/>
                          </a:solidFill>
                        </a:rPr>
                        <a:t>(rangs 695 à 824)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19 (14%)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(rangs 630 à 736)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 (2%)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(rangs 564 à 670)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8092736"/>
                  </a:ext>
                </a:extLst>
              </a:tr>
              <a:tr h="274604">
                <a:tc>
                  <a:txBody>
                    <a:bodyPr/>
                    <a:lstStyle/>
                    <a:p>
                      <a:r>
                        <a:rPr lang="fr-FR" sz="1400" b="1" dirty="0"/>
                        <a:t>Nombre de non reçus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64003D"/>
                          </a:solidFill>
                        </a:rPr>
                        <a:t>21 (</a:t>
                      </a:r>
                      <a:r>
                        <a:rPr lang="fr-FR" sz="1400" b="1" dirty="0">
                          <a:solidFill>
                            <a:srgbClr val="FF0000"/>
                          </a:solidFill>
                        </a:rPr>
                        <a:t>15%</a:t>
                      </a:r>
                      <a:r>
                        <a:rPr lang="fr-FR" sz="1400" b="1" dirty="0">
                          <a:solidFill>
                            <a:srgbClr val="64003D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47 (36%)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30 (33%)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01080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rgbClr val="64003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239600"/>
                  </a:ext>
                </a:extLst>
              </a:tr>
              <a:tr h="322306">
                <a:tc>
                  <a:txBody>
                    <a:bodyPr/>
                    <a:lstStyle/>
                    <a:p>
                      <a:r>
                        <a:rPr lang="fr-FR" sz="1400" b="1" dirty="0"/>
                        <a:t>Nombre dans les 200 premiers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rgbClr val="64003D"/>
                          </a:solidFill>
                        </a:rPr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8699534"/>
                  </a:ext>
                </a:extLst>
              </a:tr>
              <a:tr h="3265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/>
                        <a:t>Nombre Classés pour Bio Med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rgbClr val="64003D"/>
                          </a:solidFill>
                        </a:rPr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872465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E1A890E8-DCD4-6631-2F35-4667F95B88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270124"/>
              </p:ext>
            </p:extLst>
          </p:nvPr>
        </p:nvGraphicFramePr>
        <p:xfrm>
          <a:off x="931666" y="5202238"/>
          <a:ext cx="7272307" cy="944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13221">
                  <a:extLst>
                    <a:ext uri="{9D8B030D-6E8A-4147-A177-3AD203B41FA5}">
                      <a16:colId xmlns:a16="http://schemas.microsoft.com/office/drawing/2014/main" val="3450962411"/>
                    </a:ext>
                  </a:extLst>
                </a:gridCol>
                <a:gridCol w="1632857">
                  <a:extLst>
                    <a:ext uri="{9D8B030D-6E8A-4147-A177-3AD203B41FA5}">
                      <a16:colId xmlns:a16="http://schemas.microsoft.com/office/drawing/2014/main" val="2054994266"/>
                    </a:ext>
                  </a:extLst>
                </a:gridCol>
                <a:gridCol w="1426029">
                  <a:extLst>
                    <a:ext uri="{9D8B030D-6E8A-4147-A177-3AD203B41FA5}">
                      <a16:colId xmlns:a16="http://schemas.microsoft.com/office/drawing/2014/main" val="3904390839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0645959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chemeClr val="bg1"/>
                          </a:solidFill>
                        </a:rPr>
                        <a:t>Nbre de postes offerts total</a:t>
                      </a:r>
                    </a:p>
                    <a:p>
                      <a:r>
                        <a:rPr lang="fr-FR" sz="1400" b="1" dirty="0">
                          <a:solidFill>
                            <a:schemeClr val="bg1"/>
                          </a:solidFill>
                        </a:rPr>
                        <a:t>- Biologie Médicale</a:t>
                      </a:r>
                    </a:p>
                    <a:p>
                      <a:r>
                        <a:rPr lang="fr-FR" sz="1400" b="1" dirty="0">
                          <a:solidFill>
                            <a:schemeClr val="bg1"/>
                          </a:solidFill>
                        </a:rPr>
                        <a:t>- Pharmacie Hospitalière</a:t>
                      </a:r>
                    </a:p>
                    <a:p>
                      <a:r>
                        <a:rPr lang="fr-FR" sz="1400" b="1" dirty="0">
                          <a:solidFill>
                            <a:schemeClr val="bg1"/>
                          </a:solidFill>
                        </a:rPr>
                        <a:t>- IPR</a:t>
                      </a:r>
                    </a:p>
                  </a:txBody>
                  <a:tcPr>
                    <a:solidFill>
                      <a:srgbClr val="64003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chemeClr val="bg1"/>
                          </a:solidFill>
                        </a:rPr>
                        <a:t>694</a:t>
                      </a:r>
                    </a:p>
                    <a:p>
                      <a:r>
                        <a:rPr lang="fr-FR" sz="1400" b="1" dirty="0">
                          <a:solidFill>
                            <a:schemeClr val="bg1"/>
                          </a:solidFill>
                        </a:rPr>
                        <a:t>- 253</a:t>
                      </a:r>
                    </a:p>
                    <a:p>
                      <a:r>
                        <a:rPr lang="fr-FR" sz="1400" b="1" dirty="0">
                          <a:solidFill>
                            <a:schemeClr val="bg1"/>
                          </a:solidFill>
                        </a:rPr>
                        <a:t>- 441</a:t>
                      </a:r>
                    </a:p>
                  </a:txBody>
                  <a:tcPr>
                    <a:solidFill>
                      <a:srgbClr val="64003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chemeClr val="bg1"/>
                          </a:solidFill>
                        </a:rPr>
                        <a:t>629</a:t>
                      </a:r>
                    </a:p>
                    <a:p>
                      <a:r>
                        <a:rPr lang="fr-FR" sz="1400" b="1" dirty="0">
                          <a:solidFill>
                            <a:schemeClr val="bg1"/>
                          </a:solidFill>
                        </a:rPr>
                        <a:t>- 228</a:t>
                      </a:r>
                    </a:p>
                    <a:p>
                      <a:r>
                        <a:rPr lang="fr-FR" sz="1400" b="1" dirty="0">
                          <a:solidFill>
                            <a:schemeClr val="bg1"/>
                          </a:solidFill>
                        </a:rPr>
                        <a:t>- 401</a:t>
                      </a:r>
                    </a:p>
                  </a:txBody>
                  <a:tcPr>
                    <a:solidFill>
                      <a:srgbClr val="64003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chemeClr val="bg1"/>
                          </a:solidFill>
                        </a:rPr>
                        <a:t>563</a:t>
                      </a:r>
                    </a:p>
                    <a:p>
                      <a:r>
                        <a:rPr lang="fr-FR" sz="1400" b="1" dirty="0">
                          <a:solidFill>
                            <a:schemeClr val="bg1"/>
                          </a:solidFill>
                        </a:rPr>
                        <a:t>- 202</a:t>
                      </a:r>
                    </a:p>
                    <a:p>
                      <a:r>
                        <a:rPr lang="fr-FR" sz="1400" b="1" dirty="0">
                          <a:solidFill>
                            <a:schemeClr val="bg1"/>
                          </a:solidFill>
                        </a:rPr>
                        <a:t>- 338</a:t>
                      </a:r>
                    </a:p>
                    <a:p>
                      <a:r>
                        <a:rPr lang="fr-FR" sz="1400" b="1" dirty="0">
                          <a:solidFill>
                            <a:schemeClr val="bg1"/>
                          </a:solidFill>
                        </a:rPr>
                        <a:t>- 23</a:t>
                      </a:r>
                    </a:p>
                  </a:txBody>
                  <a:tcPr>
                    <a:solidFill>
                      <a:srgbClr val="64003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974343"/>
                  </a:ext>
                </a:extLst>
              </a:tr>
            </a:tbl>
          </a:graphicData>
        </a:graphic>
      </p:graphicFrame>
      <p:sp>
        <p:nvSpPr>
          <p:cNvPr id="10" name="ZoneTexte 2">
            <a:extLst>
              <a:ext uri="{FF2B5EF4-FFF2-40B4-BE49-F238E27FC236}">
                <a16:creationId xmlns:a16="http://schemas.microsoft.com/office/drawing/2014/main" id="{7FA7BD22-C16B-42C9-1B5B-DE156BE179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5193" y="620713"/>
            <a:ext cx="3893630" cy="584775"/>
          </a:xfrm>
          <a:prstGeom prst="rect">
            <a:avLst/>
          </a:prstGeom>
          <a:noFill/>
          <a:ln w="38100">
            <a:solidFill>
              <a:srgbClr val="383E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b="1" dirty="0">
                <a:solidFill>
                  <a:srgbClr val="383E7F"/>
                </a:solidFill>
              </a:rPr>
              <a:t>Résultats du concours</a:t>
            </a:r>
          </a:p>
        </p:txBody>
      </p:sp>
    </p:spTree>
    <p:extLst>
      <p:ext uri="{BB962C8B-B14F-4D97-AF65-F5344CB8AC3E}">
        <p14:creationId xmlns:p14="http://schemas.microsoft.com/office/powerpoint/2010/main" val="47230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ZoneTexte 2">
            <a:extLst>
              <a:ext uri="{FF2B5EF4-FFF2-40B4-BE49-F238E27FC236}">
                <a16:creationId xmlns:a16="http://schemas.microsoft.com/office/drawing/2014/main" id="{819B3C25-B8B6-A036-3867-5E132B142A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9013" y="620713"/>
            <a:ext cx="6921500" cy="584200"/>
          </a:xfrm>
          <a:prstGeom prst="rect">
            <a:avLst/>
          </a:prstGeom>
          <a:noFill/>
          <a:ln w="38100">
            <a:solidFill>
              <a:srgbClr val="383E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b="1">
                <a:solidFill>
                  <a:srgbClr val="383E7F"/>
                </a:solidFill>
              </a:rPr>
              <a:t>Si remords en fin de 4</a:t>
            </a:r>
            <a:r>
              <a:rPr lang="fr-FR" altLang="fr-FR" b="1" baseline="30000">
                <a:solidFill>
                  <a:srgbClr val="383E7F"/>
                </a:solidFill>
              </a:rPr>
              <a:t>ème</a:t>
            </a:r>
            <a:r>
              <a:rPr lang="fr-FR" altLang="fr-FR" b="1">
                <a:solidFill>
                  <a:srgbClr val="383E7F"/>
                </a:solidFill>
              </a:rPr>
              <a:t> année PHBMR</a:t>
            </a:r>
          </a:p>
        </p:txBody>
      </p:sp>
      <p:sp>
        <p:nvSpPr>
          <p:cNvPr id="40962" name="ZoneTexte 2">
            <a:extLst>
              <a:ext uri="{FF2B5EF4-FFF2-40B4-BE49-F238E27FC236}">
                <a16:creationId xmlns:a16="http://schemas.microsoft.com/office/drawing/2014/main" id="{4D5F018D-74DB-E044-E61D-DC7A79D801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17638"/>
            <a:ext cx="851535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 dirty="0">
                <a:solidFill>
                  <a:srgbClr val="FF6600"/>
                </a:solidFill>
              </a:rPr>
              <a:t>Réorientation 5</a:t>
            </a:r>
            <a:r>
              <a:rPr lang="fr-FR" altLang="fr-FR" sz="2400" b="1" baseline="30000" dirty="0">
                <a:solidFill>
                  <a:srgbClr val="FF6600"/>
                </a:solidFill>
              </a:rPr>
              <a:t>ème</a:t>
            </a:r>
            <a:r>
              <a:rPr lang="fr-FR" altLang="fr-FR" sz="2400" b="1" dirty="0">
                <a:solidFill>
                  <a:srgbClr val="FF6600"/>
                </a:solidFill>
              </a:rPr>
              <a:t> année Officine </a:t>
            </a:r>
            <a:endParaRPr lang="fr-FR" altLang="fr-FR" sz="2000" b="1" dirty="0">
              <a:solidFill>
                <a:srgbClr val="1F487D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 b="1" dirty="0">
                <a:solidFill>
                  <a:srgbClr val="1F487D"/>
                </a:solidFill>
              </a:rPr>
              <a:t>S1: UE OFF 104</a:t>
            </a:r>
            <a:r>
              <a:rPr lang="is-IS" altLang="fr-FR" sz="2000" b="1" dirty="0">
                <a:solidFill>
                  <a:srgbClr val="1F487D"/>
                </a:solidFill>
              </a:rPr>
              <a:t>…</a:t>
            </a:r>
            <a:r>
              <a:rPr lang="fr-FR" altLang="fr-FR" sz="2000" b="1" dirty="0">
                <a:solidFill>
                  <a:srgbClr val="1F487D"/>
                </a:solidFill>
              </a:rPr>
              <a:t> et S2: UE 4èA OFF 100, 101 et ED le matin + UE 5</a:t>
            </a:r>
            <a:r>
              <a:rPr lang="fr-FR" altLang="fr-FR" sz="2000" b="1" baseline="30000" dirty="0">
                <a:solidFill>
                  <a:srgbClr val="1F487D"/>
                </a:solidFill>
              </a:rPr>
              <a:t>ème</a:t>
            </a:r>
            <a:r>
              <a:rPr lang="fr-FR" altLang="fr-FR" sz="2000" b="1" dirty="0">
                <a:solidFill>
                  <a:srgbClr val="1F487D"/>
                </a:solidFill>
              </a:rPr>
              <a:t> année Officine l’après-midi UE 110</a:t>
            </a:r>
            <a:r>
              <a:rPr lang="is-IS" altLang="fr-FR" sz="2000" b="1" dirty="0">
                <a:solidFill>
                  <a:srgbClr val="1F487D"/>
                </a:solidFill>
              </a:rPr>
              <a:t>…</a:t>
            </a:r>
            <a:r>
              <a:rPr lang="fr-FR" altLang="fr-FR" sz="2000" b="1" dirty="0">
                <a:solidFill>
                  <a:srgbClr val="1F487D"/>
                </a:solidFill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 b="1" dirty="0">
              <a:solidFill>
                <a:srgbClr val="FF66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 dirty="0">
                <a:solidFill>
                  <a:srgbClr val="FF6600"/>
                </a:solidFill>
              </a:rPr>
              <a:t>Réorientation Industrie</a:t>
            </a:r>
            <a:endParaRPr lang="fr-FR" altLang="fr-FR" sz="24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 dirty="0">
                <a:solidFill>
                  <a:srgbClr val="FF0000"/>
                </a:solidFill>
              </a:rPr>
              <a:t>		</a:t>
            </a:r>
            <a:r>
              <a:rPr lang="fr-FR" altLang="fr-FR" sz="2000" b="1" dirty="0">
                <a:solidFill>
                  <a:schemeClr val="tx2"/>
                </a:solidFill>
              </a:rPr>
              <a:t>- s’inscrire en 5</a:t>
            </a:r>
            <a:r>
              <a:rPr lang="fr-FR" altLang="fr-FR" sz="2000" b="1" baseline="30000" dirty="0">
                <a:solidFill>
                  <a:schemeClr val="tx2"/>
                </a:solidFill>
              </a:rPr>
              <a:t>ème</a:t>
            </a:r>
            <a:r>
              <a:rPr lang="fr-FR" altLang="fr-FR" sz="2000" b="1" dirty="0">
                <a:solidFill>
                  <a:schemeClr val="tx2"/>
                </a:solidFill>
              </a:rPr>
              <a:t> année PHBMR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 b="1" dirty="0">
                <a:solidFill>
                  <a:schemeClr val="tx2"/>
                </a:solidFill>
              </a:rPr>
              <a:t>		- Dossier d’orientation en IND à prévoir en même temps (juillet)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 b="1" dirty="0">
                <a:solidFill>
                  <a:schemeClr val="tx2"/>
                </a:solidFill>
              </a:rPr>
              <a:t>		- Entretiens en janvier 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 b="1" dirty="0">
                <a:solidFill>
                  <a:schemeClr val="tx2"/>
                </a:solidFill>
              </a:rPr>
              <a:t>			Si accepté: M2S2 </a:t>
            </a:r>
            <a:r>
              <a:rPr lang="fr-FR" altLang="fr-FR" sz="2000" b="1" dirty="0" err="1">
                <a:solidFill>
                  <a:schemeClr val="tx2"/>
                </a:solidFill>
              </a:rPr>
              <a:t>Réo</a:t>
            </a:r>
            <a:r>
              <a:rPr lang="fr-FR" altLang="fr-FR" sz="2000" b="1" dirty="0">
                <a:solidFill>
                  <a:schemeClr val="tx2"/>
                </a:solidFill>
              </a:rPr>
              <a:t> IND (UE 4</a:t>
            </a:r>
            <a:r>
              <a:rPr lang="fr-FR" altLang="fr-FR" sz="2000" b="1" baseline="30000" dirty="0">
                <a:solidFill>
                  <a:schemeClr val="tx2"/>
                </a:solidFill>
              </a:rPr>
              <a:t>ème</a:t>
            </a:r>
            <a:r>
              <a:rPr lang="fr-FR" altLang="fr-FR" sz="2000" b="1" dirty="0">
                <a:solidFill>
                  <a:schemeClr val="tx2"/>
                </a:solidFill>
              </a:rPr>
              <a:t> année IND </a:t>
            </a:r>
            <a:r>
              <a:rPr lang="fr-FR" altLang="fr-FR" sz="2000" b="1" dirty="0">
                <a:solidFill>
                  <a:srgbClr val="1F487D"/>
                </a:solidFill>
              </a:rPr>
              <a:t>(UE70, 71, 72, 73)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 b="1" dirty="0">
                <a:solidFill>
                  <a:srgbClr val="1F487D"/>
                </a:solidFill>
              </a:rPr>
              <a:t>			Si non accepté : 5</a:t>
            </a:r>
            <a:r>
              <a:rPr lang="fr-FR" altLang="fr-FR" sz="2000" b="1" baseline="30000" dirty="0">
                <a:solidFill>
                  <a:srgbClr val="1F487D"/>
                </a:solidFill>
              </a:rPr>
              <a:t>ème</a:t>
            </a:r>
            <a:r>
              <a:rPr lang="fr-FR" altLang="fr-FR" sz="2000" b="1" dirty="0">
                <a:solidFill>
                  <a:srgbClr val="1F487D"/>
                </a:solidFill>
              </a:rPr>
              <a:t> année OFF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 b="1" dirty="0">
                <a:solidFill>
                  <a:srgbClr val="1F487D"/>
                </a:solidFill>
              </a:rPr>
              <a:t>		- Puis inscription 5</a:t>
            </a:r>
            <a:r>
              <a:rPr lang="fr-FR" altLang="fr-FR" sz="2000" b="1" baseline="30000" dirty="0">
                <a:solidFill>
                  <a:srgbClr val="1F487D"/>
                </a:solidFill>
              </a:rPr>
              <a:t>ème</a:t>
            </a:r>
            <a:r>
              <a:rPr lang="fr-FR" altLang="fr-FR" sz="2000" b="1" dirty="0">
                <a:solidFill>
                  <a:srgbClr val="1F487D"/>
                </a:solidFill>
              </a:rPr>
              <a:t> année IND l’année suivante (année complète 			   hors stage hospitalier)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AB891F1-CE2F-70B2-D6CE-D3FFCAEA7B5D}"/>
              </a:ext>
            </a:extLst>
          </p:cNvPr>
          <p:cNvSpPr txBox="1"/>
          <p:nvPr/>
        </p:nvSpPr>
        <p:spPr>
          <a:xfrm>
            <a:off x="555625" y="6030913"/>
            <a:ext cx="8032750" cy="708025"/>
          </a:xfrm>
          <a:prstGeom prst="rect">
            <a:avLst/>
          </a:prstGeom>
          <a:solidFill>
            <a:srgbClr val="1F487D"/>
          </a:solidFill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fr-FR" sz="2000" b="1" dirty="0">
                <a:solidFill>
                  <a:srgbClr val="FE6600"/>
                </a:solidFill>
                <a:latin typeface="+mn-lt"/>
                <a:ea typeface="ＭＳ Ｐゴシック" charset="0"/>
                <a:cs typeface="ＭＳ Ｐゴシック" charset="0"/>
              </a:rPr>
              <a:t>Si vous avez des doutes sur vos motivations en PHBMR, nous en faire part</a:t>
            </a:r>
          </a:p>
          <a:p>
            <a:pPr algn="ctr" eaLnBrk="1" hangingPunct="1">
              <a:defRPr/>
            </a:pPr>
            <a:r>
              <a:rPr lang="fr-FR" sz="2000" b="1" dirty="0">
                <a:solidFill>
                  <a:srgbClr val="FE6600"/>
                </a:solidFill>
                <a:latin typeface="+mn-lt"/>
                <a:ea typeface="ＭＳ Ｐゴシック" charset="0"/>
                <a:cs typeface="ＭＳ Ｐゴシック" charset="0"/>
              </a:rPr>
              <a:t>le plus tôt possible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5">
            <a:extLst>
              <a:ext uri="{FF2B5EF4-FFF2-40B4-BE49-F238E27FC236}">
                <a16:creationId xmlns:a16="http://schemas.microsoft.com/office/drawing/2014/main" id="{46EE9D13-10EA-0EA8-438F-CE3C6657A2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088" y="1735138"/>
            <a:ext cx="8048998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 b="1" dirty="0">
                <a:solidFill>
                  <a:srgbClr val="2F346E"/>
                </a:solidFill>
                <a:latin typeface="Arial" panose="020B0604020202020204" pitchFamily="34" charset="0"/>
              </a:rPr>
              <a:t>Pour le programme 2010, les VU 2009, les liens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 b="1" dirty="0">
                <a:solidFill>
                  <a:srgbClr val="2F346E"/>
                </a:solidFill>
                <a:latin typeface="Arial" panose="020B0604020202020204" pitchFamily="34" charset="0"/>
              </a:rPr>
              <a:t>vers le CNG.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 b="1" dirty="0">
                <a:solidFill>
                  <a:srgbClr val="E46C0A"/>
                </a:solidFill>
                <a:latin typeface="Arial" panose="020B0604020202020204" pitchFamily="34" charset="0"/>
              </a:rPr>
              <a:t>	CNCI</a:t>
            </a:r>
            <a:r>
              <a:rPr lang="fr-FR" altLang="fr-FR" sz="1600" b="1" dirty="0">
                <a:solidFill>
                  <a:srgbClr val="2F346E"/>
                </a:solidFill>
                <a:latin typeface="Arial" panose="020B0604020202020204" pitchFamily="34" charset="0"/>
              </a:rPr>
              <a:t> : </a:t>
            </a:r>
            <a:r>
              <a:rPr lang="fr-FR" altLang="fr-FR" sz="1600" b="1" dirty="0">
                <a:solidFill>
                  <a:srgbClr val="2F346E"/>
                </a:solidFill>
                <a:latin typeface="Arial" panose="020B0604020202020204" pitchFamily="34" charset="0"/>
                <a:hlinkClick r:id="rId3"/>
              </a:rPr>
              <a:t>http://www.cnci.univ-paris5.fr/pharmacie</a:t>
            </a:r>
            <a:endParaRPr lang="fr-FR" altLang="fr-FR" sz="1600" b="1" dirty="0">
              <a:solidFill>
                <a:srgbClr val="2F346E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600" b="1" dirty="0">
              <a:solidFill>
                <a:srgbClr val="2F346E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 b="1" dirty="0">
                <a:solidFill>
                  <a:srgbClr val="2F346E"/>
                </a:solidFill>
                <a:latin typeface="Arial" panose="020B0604020202020204" pitchFamily="34" charset="0"/>
              </a:rPr>
              <a:t>Pour les </a:t>
            </a:r>
            <a:r>
              <a:rPr lang="fr-FR" altLang="fr-FR" sz="1600" b="1" dirty="0">
                <a:solidFill>
                  <a:srgbClr val="E46C0A"/>
                </a:solidFill>
                <a:latin typeface="Arial" panose="020B0604020202020204" pitchFamily="34" charset="0"/>
              </a:rPr>
              <a:t>textes officiels</a:t>
            </a:r>
            <a:r>
              <a:rPr lang="fr-FR" altLang="fr-FR" sz="1600" b="1" dirty="0">
                <a:latin typeface="Arial" panose="020B0604020202020204" pitchFamily="34" charset="0"/>
              </a:rPr>
              <a:t>, </a:t>
            </a:r>
            <a:r>
              <a:rPr lang="fr-FR" altLang="fr-FR" sz="1600" b="1" dirty="0">
                <a:solidFill>
                  <a:srgbClr val="2F346E"/>
                </a:solidFill>
                <a:latin typeface="Arial" panose="020B0604020202020204" pitchFamily="34" charset="0"/>
              </a:rPr>
              <a:t>les formulaires d</a:t>
            </a:r>
            <a:r>
              <a:rPr lang="ja-JP" altLang="fr-FR" sz="1600" b="1">
                <a:solidFill>
                  <a:srgbClr val="2F346E"/>
                </a:solidFill>
                <a:latin typeface="Arial" panose="020B0604020202020204" pitchFamily="34" charset="0"/>
              </a:rPr>
              <a:t>’</a:t>
            </a:r>
            <a:r>
              <a:rPr lang="fr-FR" altLang="ja-JP" sz="1600" b="1" dirty="0">
                <a:solidFill>
                  <a:srgbClr val="2F346E"/>
                </a:solidFill>
                <a:latin typeface="Arial" panose="020B0604020202020204" pitchFamily="34" charset="0"/>
              </a:rPr>
              <a:t>inscription, le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 b="1" dirty="0">
                <a:solidFill>
                  <a:srgbClr val="2F346E"/>
                </a:solidFill>
                <a:latin typeface="Arial" panose="020B0604020202020204" pitchFamily="34" charset="0"/>
              </a:rPr>
              <a:t>nombre de postes, les consignes pour le candidat, les résultats, les affectations.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 b="1" dirty="0">
                <a:latin typeface="Arial" panose="020B0604020202020204" pitchFamily="34" charset="0"/>
              </a:rPr>
              <a:t>	</a:t>
            </a:r>
            <a:r>
              <a:rPr lang="fr-FR" altLang="fr-FR" sz="1600" b="1" dirty="0">
                <a:solidFill>
                  <a:srgbClr val="E46C0A"/>
                </a:solidFill>
                <a:latin typeface="Arial" panose="020B0604020202020204" pitchFamily="34" charset="0"/>
              </a:rPr>
              <a:t>CNG </a:t>
            </a:r>
            <a:r>
              <a:rPr lang="fr-FR" altLang="fr-FR" sz="1600" b="1" dirty="0">
                <a:latin typeface="Arial" panose="020B0604020202020204" pitchFamily="34" charset="0"/>
              </a:rPr>
              <a:t>: </a:t>
            </a:r>
            <a:r>
              <a:rPr lang="fr-FR" altLang="fr-FR" sz="1600" b="1" dirty="0">
                <a:latin typeface="Arial" panose="020B0604020202020204" pitchFamily="34" charset="0"/>
                <a:hlinkClick r:id="rId4"/>
              </a:rPr>
              <a:t>www.cng.sante.fr</a:t>
            </a:r>
            <a:r>
              <a:rPr lang="fr-FR" altLang="fr-FR" sz="1600" b="1" dirty="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600" b="1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 b="1" dirty="0">
                <a:solidFill>
                  <a:srgbClr val="2F346E"/>
                </a:solidFill>
                <a:latin typeface="Arial" panose="020B0604020202020204" pitchFamily="34" charset="0"/>
              </a:rPr>
              <a:t>Pour le guide Interne : pour les DES (organisation et débouchés).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 b="1" dirty="0">
                <a:solidFill>
                  <a:srgbClr val="2F346E"/>
                </a:solidFill>
                <a:latin typeface="Arial" panose="020B0604020202020204" pitchFamily="34" charset="0"/>
              </a:rPr>
              <a:t>	</a:t>
            </a:r>
            <a:r>
              <a:rPr lang="fr-FR" altLang="fr-FR" sz="1600" b="1" dirty="0">
                <a:solidFill>
                  <a:srgbClr val="E46C0A"/>
                </a:solidFill>
                <a:latin typeface="Arial" panose="020B0604020202020204" pitchFamily="34" charset="0"/>
              </a:rPr>
              <a:t>FNSIP </a:t>
            </a:r>
            <a:r>
              <a:rPr lang="fr-FR" altLang="fr-FR" sz="1600" b="1" dirty="0">
                <a:latin typeface="Arial" panose="020B0604020202020204" pitchFamily="34" charset="0"/>
              </a:rPr>
              <a:t>: </a:t>
            </a:r>
            <a:r>
              <a:rPr lang="fr-FR" altLang="fr-FR" sz="1600" b="1" dirty="0">
                <a:solidFill>
                  <a:srgbClr val="2F346E"/>
                </a:solidFill>
                <a:latin typeface="Arial" panose="020B0604020202020204" pitchFamily="34" charset="0"/>
              </a:rPr>
              <a:t>Fédération Nationale des Syndicats d</a:t>
            </a:r>
            <a:r>
              <a:rPr lang="ja-JP" altLang="fr-FR" sz="1600" b="1">
                <a:solidFill>
                  <a:srgbClr val="2F346E"/>
                </a:solidFill>
                <a:latin typeface="Arial" panose="020B0604020202020204" pitchFamily="34" charset="0"/>
              </a:rPr>
              <a:t>’</a:t>
            </a:r>
            <a:r>
              <a:rPr lang="fr-FR" altLang="ja-JP" sz="1600" b="1" dirty="0">
                <a:solidFill>
                  <a:srgbClr val="2F346E"/>
                </a:solidFill>
                <a:latin typeface="Arial" panose="020B0604020202020204" pitchFamily="34" charset="0"/>
              </a:rPr>
              <a:t>Internes en Pharmacie 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ja-JP" sz="1600" b="1" dirty="0">
                <a:solidFill>
                  <a:srgbClr val="2F346E"/>
                </a:solidFill>
                <a:latin typeface="Arial" panose="020B0604020202020204" pitchFamily="34" charset="0"/>
              </a:rPr>
              <a:t>	</a:t>
            </a:r>
            <a:r>
              <a:rPr lang="fr-FR" altLang="ja-JP" sz="1600" b="1" dirty="0">
                <a:latin typeface="Arial" panose="020B0604020202020204" pitchFamily="34" charset="0"/>
                <a:hlinkClick r:id="rId5"/>
              </a:rPr>
              <a:t>https://fnsipbm.fr</a:t>
            </a:r>
            <a:endParaRPr lang="fr-FR" altLang="ja-JP" sz="1600" b="1" dirty="0">
              <a:solidFill>
                <a:srgbClr val="2F346E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600" b="1" dirty="0">
              <a:latin typeface="Arial" panose="020B0604020202020204" pitchFamily="34" charset="0"/>
              <a:sym typeface="Wingdings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 b="1" dirty="0">
                <a:solidFill>
                  <a:srgbClr val="2F346E"/>
                </a:solidFill>
                <a:latin typeface="Arial" panose="020B0604020202020204" pitchFamily="34" charset="0"/>
                <a:sym typeface="Wingdings" pitchFamily="2" charset="2"/>
              </a:rPr>
              <a:t>Une fois que l</a:t>
            </a:r>
            <a:r>
              <a:rPr lang="ja-JP" altLang="fr-FR" sz="1600" b="1">
                <a:solidFill>
                  <a:srgbClr val="2F346E"/>
                </a:solidFill>
                <a:latin typeface="Arial" panose="020B0604020202020204" pitchFamily="34" charset="0"/>
                <a:sym typeface="Wingdings" pitchFamily="2" charset="2"/>
              </a:rPr>
              <a:t>’</a:t>
            </a:r>
            <a:r>
              <a:rPr lang="fr-FR" altLang="ja-JP" sz="1600" b="1" dirty="0">
                <a:solidFill>
                  <a:srgbClr val="2F346E"/>
                </a:solidFill>
                <a:latin typeface="Arial" panose="020B0604020202020204" pitchFamily="34" charset="0"/>
                <a:sym typeface="Wingdings" pitchFamily="2" charset="2"/>
              </a:rPr>
              <a:t>on est reçu….(choix des postes)</a:t>
            </a:r>
            <a:endParaRPr lang="fr-FR" altLang="ja-JP" sz="1600" b="1" dirty="0">
              <a:solidFill>
                <a:srgbClr val="E46C0A"/>
              </a:solidFill>
              <a:latin typeface="Arial" panose="020B0604020202020204" pitchFamily="34" charset="0"/>
              <a:sym typeface="Wingdings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 b="1" dirty="0">
                <a:solidFill>
                  <a:srgbClr val="E46C0A"/>
                </a:solidFill>
                <a:latin typeface="Arial" panose="020B0604020202020204" pitchFamily="34" charset="0"/>
                <a:sym typeface="Wingdings" pitchFamily="2" charset="2"/>
              </a:rPr>
              <a:t>	ARS </a:t>
            </a:r>
            <a:r>
              <a:rPr lang="fr-FR" altLang="fr-FR" sz="1600" b="1" dirty="0">
                <a:latin typeface="Arial" panose="020B0604020202020204" pitchFamily="34" charset="0"/>
                <a:sym typeface="Wingdings" pitchFamily="2" charset="2"/>
              </a:rPr>
              <a:t>: </a:t>
            </a:r>
            <a:r>
              <a:rPr lang="fr-FR" altLang="fr-FR" sz="1600" b="1" u="sng" dirty="0" err="1">
                <a:solidFill>
                  <a:schemeClr val="hlink"/>
                </a:solidFill>
                <a:latin typeface="Arial" panose="020B0604020202020204" pitchFamily="34" charset="0"/>
                <a:sym typeface="Wingdings" pitchFamily="2" charset="2"/>
              </a:rPr>
              <a:t>www.ars.iledefrance.sante.fr</a:t>
            </a:r>
            <a:endParaRPr lang="fr-FR" altLang="fr-FR" sz="1600" b="1" dirty="0">
              <a:solidFill>
                <a:srgbClr val="2F346E"/>
              </a:solidFill>
              <a:latin typeface="Arial" panose="020B0604020202020204" pitchFamily="34" charset="0"/>
              <a:sym typeface="Wingdings" pitchFamily="2" charset="2"/>
            </a:endParaRPr>
          </a:p>
        </p:txBody>
      </p:sp>
      <p:sp>
        <p:nvSpPr>
          <p:cNvPr id="43010" name="ZoneTexte 2">
            <a:extLst>
              <a:ext uri="{FF2B5EF4-FFF2-40B4-BE49-F238E27FC236}">
                <a16:creationId xmlns:a16="http://schemas.microsoft.com/office/drawing/2014/main" id="{9F874080-58D8-BF55-6657-BA823A3DF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1900" y="620713"/>
            <a:ext cx="6680200" cy="584200"/>
          </a:xfrm>
          <a:prstGeom prst="rect">
            <a:avLst/>
          </a:prstGeom>
          <a:noFill/>
          <a:ln w="38100">
            <a:solidFill>
              <a:srgbClr val="383E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b="1" dirty="0">
                <a:solidFill>
                  <a:srgbClr val="383E7F"/>
                </a:solidFill>
              </a:rPr>
              <a:t>Les sites internet utiles pour l’internat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oneTexte 77">
            <a:extLst>
              <a:ext uri="{FF2B5EF4-FFF2-40B4-BE49-F238E27FC236}">
                <a16:creationId xmlns:a16="http://schemas.microsoft.com/office/drawing/2014/main" id="{69FEE229-CF97-1A4E-DC5C-E8DBFD8AC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6388" y="452438"/>
            <a:ext cx="3478212" cy="585787"/>
          </a:xfrm>
          <a:prstGeom prst="rect">
            <a:avLst/>
          </a:prstGeom>
          <a:noFill/>
          <a:ln w="38100">
            <a:solidFill>
              <a:srgbClr val="383E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b="1">
                <a:solidFill>
                  <a:srgbClr val="383E7F"/>
                </a:solidFill>
              </a:rPr>
              <a:t>LE CONCOURS</a:t>
            </a:r>
          </a:p>
        </p:txBody>
      </p:sp>
      <p:sp>
        <p:nvSpPr>
          <p:cNvPr id="131" name="ZoneTexte 130">
            <a:extLst>
              <a:ext uri="{FF2B5EF4-FFF2-40B4-BE49-F238E27FC236}">
                <a16:creationId xmlns:a16="http://schemas.microsoft.com/office/drawing/2014/main" id="{5E34AC33-C577-3AD3-CA05-A71D3A917B04}"/>
              </a:ext>
            </a:extLst>
          </p:cNvPr>
          <p:cNvSpPr txBox="1"/>
          <p:nvPr/>
        </p:nvSpPr>
        <p:spPr>
          <a:xfrm>
            <a:off x="430213" y="1163638"/>
            <a:ext cx="8283575" cy="5524589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2573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fr-FR" sz="2400" b="1" dirty="0">
                <a:solidFill>
                  <a:srgbClr val="FF6600"/>
                </a:solidFill>
                <a:latin typeface="Calibri" charset="0"/>
              </a:rPr>
              <a:t>3 épreuves : en décembre 2021</a:t>
            </a:r>
          </a:p>
          <a:p>
            <a:pPr eaLnBrk="1" hangingPunct="1">
              <a:defRPr/>
            </a:pPr>
            <a:endParaRPr lang="fr-FR" sz="2400" b="1" dirty="0">
              <a:solidFill>
                <a:srgbClr val="FF6600"/>
              </a:solidFill>
              <a:latin typeface="Calibri" charset="0"/>
            </a:endParaRPr>
          </a:p>
          <a:p>
            <a:pPr eaLnBrk="1" hangingPunct="1">
              <a:buFontTx/>
              <a:buChar char="-"/>
              <a:defRPr/>
            </a:pPr>
            <a:r>
              <a:rPr lang="fr-FR" sz="2400" b="1" dirty="0">
                <a:solidFill>
                  <a:srgbClr val="FF6600"/>
                </a:solidFill>
                <a:latin typeface="Calibri" charset="0"/>
              </a:rPr>
              <a:t>1</a:t>
            </a:r>
            <a:r>
              <a:rPr lang="fr-FR" sz="2400" b="1" baseline="30000" dirty="0">
                <a:solidFill>
                  <a:srgbClr val="FF6600"/>
                </a:solidFill>
                <a:latin typeface="Calibri" charset="0"/>
              </a:rPr>
              <a:t>ere</a:t>
            </a:r>
            <a:r>
              <a:rPr lang="fr-FR" sz="2400" b="1" dirty="0">
                <a:solidFill>
                  <a:srgbClr val="FF6600"/>
                </a:solidFill>
                <a:latin typeface="Calibri" charset="0"/>
              </a:rPr>
              <a:t> épreuve : 60 QCM à choix simples et multiples</a:t>
            </a:r>
          </a:p>
          <a:p>
            <a:pPr lvl="1" eaLnBrk="1" hangingPunct="1">
              <a:buFontTx/>
              <a:buChar char="-"/>
              <a:defRPr/>
            </a:pPr>
            <a:r>
              <a:rPr lang="fr-FR" sz="2000" b="1" dirty="0">
                <a:solidFill>
                  <a:srgbClr val="1F497D"/>
                </a:solidFill>
                <a:latin typeface="Calibri" charset="0"/>
              </a:rPr>
              <a:t>Cotation : 120 points</a:t>
            </a:r>
          </a:p>
          <a:p>
            <a:pPr lvl="1" eaLnBrk="1" hangingPunct="1">
              <a:buFontTx/>
              <a:buChar char="-"/>
              <a:defRPr/>
            </a:pPr>
            <a:r>
              <a:rPr lang="fr-FR" sz="2000" b="1" dirty="0">
                <a:solidFill>
                  <a:srgbClr val="1F497D"/>
                </a:solidFill>
                <a:latin typeface="Calibri" charset="0"/>
              </a:rPr>
              <a:t>Durée : 1h30</a:t>
            </a:r>
          </a:p>
          <a:p>
            <a:pPr lvl="1" eaLnBrk="1" hangingPunct="1">
              <a:buFontTx/>
              <a:buChar char="-"/>
              <a:defRPr/>
            </a:pPr>
            <a:r>
              <a:rPr lang="fr-FR" sz="2000" b="1" dirty="0">
                <a:solidFill>
                  <a:srgbClr val="1F497D"/>
                </a:solidFill>
                <a:latin typeface="Calibri" charset="0"/>
              </a:rPr>
              <a:t>5 choix possibles		- 2 points si 5 cohérences</a:t>
            </a:r>
          </a:p>
          <a:p>
            <a:pPr marL="3200400" lvl="7" indent="0" defTabSz="457200" eaLnBrk="1" hangingPunct="1">
              <a:defRPr/>
            </a:pPr>
            <a:r>
              <a:rPr lang="fr-FR" sz="2000" b="1" dirty="0">
                <a:solidFill>
                  <a:srgbClr val="1F497D"/>
                </a:solidFill>
                <a:latin typeface="Calibri" charset="0"/>
              </a:rPr>
              <a:t>- 1 point si 4 cohérences</a:t>
            </a:r>
          </a:p>
          <a:p>
            <a:pPr marL="914400" lvl="2" indent="0" eaLnBrk="1" hangingPunct="1">
              <a:defRPr/>
            </a:pPr>
            <a:r>
              <a:rPr lang="fr-FR" sz="2000" b="1" dirty="0">
                <a:solidFill>
                  <a:srgbClr val="1F497D"/>
                </a:solidFill>
                <a:latin typeface="Calibri" charset="0"/>
              </a:rPr>
              <a:t>					- 0,4 point si 3 cohérences</a:t>
            </a:r>
          </a:p>
          <a:p>
            <a:pPr marL="914400" lvl="2" indent="0" eaLnBrk="1" hangingPunct="1">
              <a:defRPr/>
            </a:pPr>
            <a:endParaRPr lang="fr-FR" sz="1100" b="1" dirty="0">
              <a:latin typeface="Calibri" charset="0"/>
            </a:endParaRPr>
          </a:p>
          <a:p>
            <a:pPr eaLnBrk="1" hangingPunct="1">
              <a:buFontTx/>
              <a:buChar char="-"/>
              <a:defRPr/>
            </a:pPr>
            <a:r>
              <a:rPr lang="fr-FR" sz="2400" b="1" dirty="0">
                <a:solidFill>
                  <a:srgbClr val="FF6600"/>
                </a:solidFill>
                <a:latin typeface="Calibri" charset="0"/>
              </a:rPr>
              <a:t>2</a:t>
            </a:r>
            <a:r>
              <a:rPr lang="fr-FR" sz="2400" b="1" baseline="30000" dirty="0">
                <a:solidFill>
                  <a:srgbClr val="FF6600"/>
                </a:solidFill>
                <a:latin typeface="Calibri" charset="0"/>
              </a:rPr>
              <a:t>ème</a:t>
            </a:r>
            <a:r>
              <a:rPr lang="fr-FR" sz="2400" b="1" dirty="0">
                <a:solidFill>
                  <a:srgbClr val="FF6600"/>
                </a:solidFill>
                <a:latin typeface="Calibri" charset="0"/>
              </a:rPr>
              <a:t>  épreuve : 5 exercices</a:t>
            </a:r>
          </a:p>
          <a:p>
            <a:pPr lvl="1" eaLnBrk="1" hangingPunct="1">
              <a:buFontTx/>
              <a:buChar char="-"/>
              <a:defRPr/>
            </a:pPr>
            <a:r>
              <a:rPr lang="fr-FR" sz="2000" b="1" dirty="0">
                <a:solidFill>
                  <a:srgbClr val="1F497D"/>
                </a:solidFill>
                <a:latin typeface="Calibri" charset="0"/>
              </a:rPr>
              <a:t>Cotation : 200 points (chacun sur 40 points)</a:t>
            </a:r>
          </a:p>
          <a:p>
            <a:pPr lvl="1" eaLnBrk="1" hangingPunct="1">
              <a:buFontTx/>
              <a:buChar char="-"/>
              <a:defRPr/>
            </a:pPr>
            <a:r>
              <a:rPr lang="fr-FR" sz="2000" b="1" dirty="0">
                <a:solidFill>
                  <a:srgbClr val="1F497D"/>
                </a:solidFill>
                <a:latin typeface="Calibri" charset="0"/>
              </a:rPr>
              <a:t>Durée : 2 heures</a:t>
            </a:r>
          </a:p>
          <a:p>
            <a:pPr lvl="1" eaLnBrk="1" hangingPunct="1">
              <a:buFontTx/>
              <a:buChar char="-"/>
              <a:defRPr/>
            </a:pPr>
            <a:endParaRPr lang="fr-FR" b="1" dirty="0">
              <a:solidFill>
                <a:srgbClr val="FF6600"/>
              </a:solidFill>
              <a:latin typeface="Calibri" charset="0"/>
            </a:endParaRPr>
          </a:p>
          <a:p>
            <a:pPr eaLnBrk="1" hangingPunct="1">
              <a:buFontTx/>
              <a:buChar char="-"/>
              <a:defRPr/>
            </a:pPr>
            <a:r>
              <a:rPr lang="fr-FR" sz="2400" b="1" dirty="0">
                <a:solidFill>
                  <a:srgbClr val="FF6600"/>
                </a:solidFill>
                <a:latin typeface="Calibri" charset="0"/>
              </a:rPr>
              <a:t>3</a:t>
            </a:r>
            <a:r>
              <a:rPr lang="fr-FR" sz="2400" b="1" baseline="30000" dirty="0">
                <a:solidFill>
                  <a:srgbClr val="FF6600"/>
                </a:solidFill>
                <a:latin typeface="Calibri" charset="0"/>
              </a:rPr>
              <a:t>ème</a:t>
            </a:r>
            <a:r>
              <a:rPr lang="fr-FR" sz="2400" b="1" dirty="0">
                <a:solidFill>
                  <a:srgbClr val="FF6600"/>
                </a:solidFill>
                <a:latin typeface="Calibri" charset="0"/>
              </a:rPr>
              <a:t> épreuve : 5 Dossiers thérapeutiques et biologiques</a:t>
            </a:r>
            <a:endParaRPr lang="fr-FR" sz="2000" b="1" dirty="0">
              <a:solidFill>
                <a:srgbClr val="1F497D"/>
              </a:solidFill>
              <a:latin typeface="Calibri" charset="0"/>
            </a:endParaRPr>
          </a:p>
          <a:p>
            <a:pPr lvl="1" eaLnBrk="1" hangingPunct="1">
              <a:buFontTx/>
              <a:buChar char="-"/>
              <a:defRPr/>
            </a:pPr>
            <a:r>
              <a:rPr lang="fr-FR" sz="2000" b="1" dirty="0">
                <a:solidFill>
                  <a:srgbClr val="1F497D"/>
                </a:solidFill>
                <a:latin typeface="Calibri" charset="0"/>
              </a:rPr>
              <a:t>Cotation: 300 points (chacun sur 60 points)</a:t>
            </a:r>
          </a:p>
          <a:p>
            <a:pPr lvl="1" eaLnBrk="1" hangingPunct="1">
              <a:buFontTx/>
              <a:buChar char="-"/>
              <a:defRPr/>
            </a:pPr>
            <a:r>
              <a:rPr lang="fr-FR" sz="2000" b="1" dirty="0">
                <a:solidFill>
                  <a:srgbClr val="1F497D"/>
                </a:solidFill>
                <a:latin typeface="Calibri" charset="0"/>
              </a:rPr>
              <a:t>Durée : 3 heures </a:t>
            </a:r>
          </a:p>
          <a:p>
            <a:pPr eaLnBrk="1" hangingPunct="1">
              <a:defRPr/>
            </a:pPr>
            <a:r>
              <a:rPr lang="fr-FR" sz="2400" b="1" dirty="0">
                <a:solidFill>
                  <a:srgbClr val="FF6600"/>
                </a:solidFill>
                <a:latin typeface="Calibri" charset="0"/>
              </a:rPr>
              <a:t>	</a:t>
            </a:r>
            <a:r>
              <a:rPr lang="fr-FR" sz="2000" b="1" dirty="0">
                <a:solidFill>
                  <a:srgbClr val="383E8A"/>
                </a:solidFill>
                <a:latin typeface="Calibri" charset="0"/>
              </a:rPr>
              <a:t>			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1" name="Grouper 4">
            <a:extLst>
              <a:ext uri="{FF2B5EF4-FFF2-40B4-BE49-F238E27FC236}">
                <a16:creationId xmlns:a16="http://schemas.microsoft.com/office/drawing/2014/main" id="{B136B889-F3E2-9D70-EAA3-E6A4ED6B4A00}"/>
              </a:ext>
            </a:extLst>
          </p:cNvPr>
          <p:cNvGrpSpPr>
            <a:grpSpLocks/>
          </p:cNvGrpSpPr>
          <p:nvPr/>
        </p:nvGrpSpPr>
        <p:grpSpPr bwMode="auto">
          <a:xfrm>
            <a:off x="2005012" y="2185194"/>
            <a:ext cx="5133975" cy="2487612"/>
            <a:chOff x="2400299" y="2255858"/>
            <a:chExt cx="5133975" cy="2487588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732B4419-2D0E-C1DD-9C27-1362714FBA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299" y="2255858"/>
              <a:ext cx="5133975" cy="2487588"/>
            </a:xfrm>
            <a:prstGeom prst="rect">
              <a:avLst/>
            </a:prstGeom>
            <a:noFill/>
            <a:ln w="57150">
              <a:solidFill>
                <a:srgbClr val="E46C0A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fr-FR" sz="2000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20484" name="ZoneTexte 2">
              <a:extLst>
                <a:ext uri="{FF2B5EF4-FFF2-40B4-BE49-F238E27FC236}">
                  <a16:creationId xmlns:a16="http://schemas.microsoft.com/office/drawing/2014/main" id="{82AD96B6-990A-4D6C-5154-B17B85CC8C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19375" y="2390794"/>
              <a:ext cx="4772025" cy="19389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lvl="1"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2400" b="1">
                  <a:solidFill>
                    <a:srgbClr val="1F497D"/>
                  </a:solidFill>
                </a:rPr>
                <a:t>ATTENTION : </a:t>
              </a:r>
            </a:p>
            <a:p>
              <a:pPr lvl="1" eaLnBrk="1" hangingPunct="1">
                <a:spcBef>
                  <a:spcPct val="0"/>
                </a:spcBef>
                <a:buFontTx/>
                <a:buNone/>
              </a:pPr>
              <a:endParaRPr lang="fr-FR" altLang="fr-FR" sz="2400" b="1">
                <a:solidFill>
                  <a:srgbClr val="1F497D"/>
                </a:solidFill>
              </a:endParaRPr>
            </a:p>
            <a:p>
              <a:pPr lvl="1"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2400" b="1">
                  <a:solidFill>
                    <a:srgbClr val="1F497D"/>
                  </a:solidFill>
                </a:rPr>
                <a:t>- 1 minute 30 par QCM</a:t>
              </a:r>
            </a:p>
            <a:p>
              <a:pPr lvl="1"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2400" b="1">
                  <a:solidFill>
                    <a:srgbClr val="1F497D"/>
                  </a:solidFill>
                </a:rPr>
                <a:t>- 24 minutes par exercice</a:t>
              </a:r>
            </a:p>
            <a:p>
              <a:pPr lvl="1"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2400" b="1">
                  <a:solidFill>
                    <a:srgbClr val="1F497D"/>
                  </a:solidFill>
                </a:rPr>
                <a:t>- 36 minutes par dossier</a:t>
              </a:r>
            </a:p>
          </p:txBody>
        </p:sp>
      </p:grpSp>
      <p:sp>
        <p:nvSpPr>
          <p:cNvPr id="20482" name="ZoneTexte 77">
            <a:extLst>
              <a:ext uri="{FF2B5EF4-FFF2-40B4-BE49-F238E27FC236}">
                <a16:creationId xmlns:a16="http://schemas.microsoft.com/office/drawing/2014/main" id="{077085BD-9BB8-493E-74F9-B4FAD8D6B3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6388" y="452438"/>
            <a:ext cx="3478212" cy="585787"/>
          </a:xfrm>
          <a:prstGeom prst="rect">
            <a:avLst/>
          </a:prstGeom>
          <a:noFill/>
          <a:ln w="38100">
            <a:solidFill>
              <a:srgbClr val="383E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b="1">
                <a:solidFill>
                  <a:srgbClr val="383E7F"/>
                </a:solidFill>
              </a:rPr>
              <a:t>LE CONCOURS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oneTexte 2">
            <a:extLst>
              <a:ext uri="{FF2B5EF4-FFF2-40B4-BE49-F238E27FC236}">
                <a16:creationId xmlns:a16="http://schemas.microsoft.com/office/drawing/2014/main" id="{BB7B2EB6-1CBA-C279-980B-9F66EA319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440" y="1489946"/>
            <a:ext cx="8214108" cy="49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 b="1" dirty="0">
                <a:solidFill>
                  <a:schemeClr val="tx2"/>
                </a:solidFill>
                <a:latin typeface="Arial" panose="020B0604020202020204" pitchFamily="34" charset="0"/>
              </a:rPr>
              <a:t>Pour le programme (revu en 2010), les VU (dernière version 2009):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 b="1" dirty="0">
                <a:solidFill>
                  <a:srgbClr val="E46C0A"/>
                </a:solidFill>
                <a:latin typeface="Arial" panose="020B0604020202020204" pitchFamily="34" charset="0"/>
              </a:rPr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 b="1" dirty="0">
                <a:solidFill>
                  <a:srgbClr val="E46C0A"/>
                </a:solidFill>
                <a:latin typeface="Arial" panose="020B0604020202020204" pitchFamily="34" charset="0"/>
              </a:rPr>
              <a:t>	CNCI</a:t>
            </a:r>
            <a:r>
              <a:rPr lang="fr-FR" altLang="fr-FR" sz="2000" b="1" dirty="0">
                <a:solidFill>
                  <a:srgbClr val="2F346E"/>
                </a:solidFill>
                <a:latin typeface="Arial" panose="020B0604020202020204" pitchFamily="34" charset="0"/>
              </a:rPr>
              <a:t> : </a:t>
            </a:r>
            <a:r>
              <a:rPr lang="fr-FR" altLang="fr-FR" sz="2000" b="1" dirty="0">
                <a:solidFill>
                  <a:srgbClr val="2F346E"/>
                </a:solidFill>
                <a:latin typeface="Arial" panose="020B0604020202020204" pitchFamily="34" charset="0"/>
                <a:hlinkClick r:id="rId3"/>
              </a:rPr>
              <a:t>http://www.cnci.univ-paris5.fr/pharmacie</a:t>
            </a:r>
            <a:endParaRPr lang="fr-FR" altLang="fr-FR" sz="2000" b="1" dirty="0">
              <a:solidFill>
                <a:srgbClr val="2F346E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 b="1" dirty="0">
                <a:solidFill>
                  <a:srgbClr val="E46C0A"/>
                </a:solidFill>
                <a:latin typeface="Arial" panose="020B0604020202020204" pitchFamily="34" charset="0"/>
              </a:rPr>
              <a:t>	CNG </a:t>
            </a:r>
            <a:r>
              <a:rPr lang="fr-FR" altLang="fr-FR" sz="2000" b="1" dirty="0">
                <a:latin typeface="Arial" panose="020B0604020202020204" pitchFamily="34" charset="0"/>
              </a:rPr>
              <a:t>: </a:t>
            </a:r>
            <a:r>
              <a:rPr lang="fr-FR" altLang="fr-FR" sz="2000" b="1" dirty="0">
                <a:latin typeface="Arial" panose="020B0604020202020204" pitchFamily="34" charset="0"/>
                <a:hlinkClick r:id="rId4"/>
              </a:rPr>
              <a:t>www.cng.sante.fr</a:t>
            </a:r>
            <a:endParaRPr lang="fr-FR" altLang="fr-FR" sz="2000" b="1" dirty="0">
              <a:solidFill>
                <a:srgbClr val="2F346E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000" b="1" dirty="0">
              <a:solidFill>
                <a:srgbClr val="2F346E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000" b="1" dirty="0">
              <a:solidFill>
                <a:srgbClr val="2F346E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 b="1" dirty="0">
                <a:solidFill>
                  <a:schemeClr val="tx2"/>
                </a:solidFill>
              </a:rPr>
              <a:t>	</a:t>
            </a:r>
            <a:r>
              <a:rPr lang="fr-FR" altLang="fr-FR" sz="2400" b="1" dirty="0">
                <a:solidFill>
                  <a:schemeClr val="tx2"/>
                </a:solidFill>
              </a:rPr>
              <a:t>QCM et exercices : Sections I à V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05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 dirty="0">
                <a:solidFill>
                  <a:schemeClr val="tx2"/>
                </a:solidFill>
              </a:rPr>
              <a:t>	Dossiers : Sections II, III, IV et V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000" b="1" dirty="0">
              <a:solidFill>
                <a:srgbClr val="2F346E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000" b="1" dirty="0">
              <a:solidFill>
                <a:srgbClr val="1F497D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Vous trouverez sur ces sites également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 b="1" dirty="0">
                <a:solidFill>
                  <a:srgbClr val="1F497D"/>
                </a:solidFill>
                <a:latin typeface="Arial" panose="020B0604020202020204" pitchFamily="34" charset="0"/>
              </a:rPr>
              <a:t>				Renseignements administratifs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 b="1" dirty="0">
                <a:solidFill>
                  <a:srgbClr val="1F497D"/>
                </a:solidFill>
                <a:latin typeface="Arial" panose="020B0604020202020204" pitchFamily="34" charset="0"/>
              </a:rPr>
              <a:t>				Valeurs biologiques Usuelles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 b="1" dirty="0">
                <a:solidFill>
                  <a:srgbClr val="1F497D"/>
                </a:solidFill>
                <a:latin typeface="Arial" panose="020B0604020202020204" pitchFamily="34" charset="0"/>
              </a:rPr>
              <a:t>				Tables statistiques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 b="1" dirty="0">
                <a:solidFill>
                  <a:srgbClr val="1F497D"/>
                </a:solidFill>
                <a:latin typeface="Arial" panose="020B0604020202020204" pitchFamily="34" charset="0"/>
              </a:rPr>
              <a:t>				Calculatrices autorisées….</a:t>
            </a:r>
          </a:p>
        </p:txBody>
      </p:sp>
      <p:sp>
        <p:nvSpPr>
          <p:cNvPr id="22531" name="ZoneTexte 77">
            <a:extLst>
              <a:ext uri="{FF2B5EF4-FFF2-40B4-BE49-F238E27FC236}">
                <a16:creationId xmlns:a16="http://schemas.microsoft.com/office/drawing/2014/main" id="{50063A44-CB9F-33EF-F9F2-B738D5DB3B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6388" y="452438"/>
            <a:ext cx="3478212" cy="585787"/>
          </a:xfrm>
          <a:prstGeom prst="rect">
            <a:avLst/>
          </a:prstGeom>
          <a:noFill/>
          <a:ln w="38100">
            <a:solidFill>
              <a:srgbClr val="383E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b="1">
                <a:solidFill>
                  <a:srgbClr val="383E7F"/>
                </a:solidFill>
              </a:rPr>
              <a:t>LE PROGRAMME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oneTexte 130">
            <a:extLst>
              <a:ext uri="{FF2B5EF4-FFF2-40B4-BE49-F238E27FC236}">
                <a16:creationId xmlns:a16="http://schemas.microsoft.com/office/drawing/2014/main" id="{3FA81A38-25FB-3009-3CBD-5D1F127A2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213" y="936625"/>
            <a:ext cx="8283575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 dirty="0">
                <a:solidFill>
                  <a:srgbClr val="FF6600"/>
                </a:solidFill>
              </a:rPr>
              <a:t>Nombre d’étudiants :</a:t>
            </a:r>
            <a:r>
              <a:rPr lang="fr-FR" altLang="fr-FR" sz="1400" b="1" dirty="0">
                <a:solidFill>
                  <a:srgbClr val="FF6600"/>
                </a:solidFill>
              </a:rPr>
              <a:t>	</a:t>
            </a:r>
            <a:r>
              <a:rPr lang="fr-FR" altLang="fr-FR" sz="1600" b="1" dirty="0">
                <a:solidFill>
                  <a:srgbClr val="FF6600"/>
                </a:solidFill>
              </a:rPr>
              <a:t>	</a:t>
            </a:r>
            <a:endParaRPr lang="fr-FR" altLang="fr-FR" sz="2400" b="1" dirty="0">
              <a:solidFill>
                <a:srgbClr val="383E8A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 dirty="0">
                <a:solidFill>
                  <a:srgbClr val="383E8A"/>
                </a:solidFill>
              </a:rPr>
              <a:t>	PHBMR: 97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 dirty="0">
                <a:solidFill>
                  <a:srgbClr val="383E8A"/>
                </a:solidFill>
              </a:rPr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 dirty="0">
                <a:solidFill>
                  <a:srgbClr val="383E8A"/>
                </a:solidFill>
              </a:rPr>
              <a:t>UE Communes (UE51 anglais, 52 santé publique, 53A Education thérapeutique, 54 PFH, 55 C2i, 56 projet tutoré)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 dirty="0">
                <a:solidFill>
                  <a:srgbClr val="383E8A"/>
                </a:solidFill>
              </a:rPr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 dirty="0">
                <a:solidFill>
                  <a:srgbClr val="383E8A"/>
                </a:solidFill>
              </a:rPr>
              <a:t>UE INTERNAT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 dirty="0">
                <a:solidFill>
                  <a:srgbClr val="FF6600"/>
                </a:solidFill>
              </a:rPr>
              <a:t>	UE90: Dossiers Biologiques et Thérapeutiques	(70,5 heures)</a:t>
            </a:r>
            <a:endParaRPr lang="fr-FR" altLang="fr-FR" sz="2400" b="1" dirty="0">
              <a:solidFill>
                <a:srgbClr val="383E8A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 dirty="0">
                <a:solidFill>
                  <a:srgbClr val="FF6600"/>
                </a:solidFill>
              </a:rPr>
              <a:t>	UE91: Exercices (50 heures)</a:t>
            </a:r>
            <a:endParaRPr lang="fr-FR" altLang="fr-FR" sz="2400" b="1" dirty="0">
              <a:solidFill>
                <a:srgbClr val="383E8A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 dirty="0">
                <a:solidFill>
                  <a:srgbClr val="383E8A"/>
                </a:solidFill>
              </a:rPr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 dirty="0">
                <a:solidFill>
                  <a:srgbClr val="383E8A"/>
                </a:solidFill>
              </a:rPr>
              <a:t>			</a:t>
            </a:r>
            <a:r>
              <a:rPr lang="fr-FR" altLang="fr-FR" sz="2400" b="1" dirty="0">
                <a:solidFill>
                  <a:schemeClr val="tx2"/>
                </a:solidFill>
              </a:rPr>
              <a:t>Séances « Méthodologie » le 6 février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 dirty="0">
                <a:solidFill>
                  <a:srgbClr val="FF0000"/>
                </a:solidFill>
              </a:rPr>
              <a:t>ATTENTION : CSP les 29 Février et 1 mars 2024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 dirty="0">
                <a:solidFill>
                  <a:srgbClr val="383E8A"/>
                </a:solidFill>
              </a:rPr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 dirty="0">
                <a:solidFill>
                  <a:srgbClr val="383E8A"/>
                </a:solidFill>
              </a:rPr>
              <a:t>En 5</a:t>
            </a:r>
            <a:r>
              <a:rPr lang="fr-FR" altLang="fr-FR" sz="2400" b="1" baseline="30000" dirty="0">
                <a:solidFill>
                  <a:srgbClr val="383E8A"/>
                </a:solidFill>
              </a:rPr>
              <a:t>ème</a:t>
            </a:r>
            <a:r>
              <a:rPr lang="fr-FR" altLang="fr-FR" sz="2400" b="1" dirty="0">
                <a:solidFill>
                  <a:srgbClr val="383E8A"/>
                </a:solidFill>
              </a:rPr>
              <a:t> Année	: UE 93 (Exercices) et UE94 (QCM+DBT) + Colles</a:t>
            </a:r>
          </a:p>
        </p:txBody>
      </p:sp>
      <p:sp>
        <p:nvSpPr>
          <p:cNvPr id="26626" name="ZoneTexte 77">
            <a:extLst>
              <a:ext uri="{FF2B5EF4-FFF2-40B4-BE49-F238E27FC236}">
                <a16:creationId xmlns:a16="http://schemas.microsoft.com/office/drawing/2014/main" id="{5BC40775-A1BD-5C47-D5EB-5F2579115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688" y="160338"/>
            <a:ext cx="3476625" cy="584200"/>
          </a:xfrm>
          <a:prstGeom prst="rect">
            <a:avLst/>
          </a:prstGeom>
          <a:noFill/>
          <a:ln w="38100">
            <a:solidFill>
              <a:srgbClr val="383E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b="1">
                <a:solidFill>
                  <a:srgbClr val="383E7F"/>
                </a:solidFill>
              </a:rPr>
              <a:t>LES UE PHBMR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1AE9F8CF-5B32-DD49-AF04-01DBF538F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2863"/>
            <a:ext cx="91440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200" b="1" dirty="0"/>
              <a:t>M1 S2</a:t>
            </a:r>
            <a:endParaRPr lang="fr-FR" altLang="fr-FR" sz="900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400" b="1" dirty="0">
                <a:solidFill>
                  <a:srgbClr val="C00000"/>
                </a:solidFill>
                <a:latin typeface="Arial Black" panose="020B0604020202020204" pitchFamily="34" charset="0"/>
              </a:rPr>
              <a:t>UE 90 </a:t>
            </a:r>
            <a:r>
              <a:rPr lang="fr-FR" altLang="fr-FR" sz="1400" b="1" dirty="0">
                <a:solidFill>
                  <a:srgbClr val="C00000"/>
                </a:solidFill>
                <a:latin typeface="Arial" panose="020B0604020202020204" pitchFamily="34" charset="0"/>
              </a:rPr>
              <a:t>–</a:t>
            </a:r>
            <a:r>
              <a:rPr lang="fr-FR" altLang="fr-FR" sz="1400" b="1" dirty="0">
                <a:solidFill>
                  <a:srgbClr val="C00000"/>
                </a:solidFill>
                <a:latin typeface="Arial Black" panose="020B0604020202020204" pitchFamily="34" charset="0"/>
              </a:rPr>
              <a:t> Dossiers Biologiques et Th</a:t>
            </a:r>
            <a:r>
              <a:rPr lang="fr-FR" altLang="fr-FR" sz="1400" b="1" dirty="0">
                <a:solidFill>
                  <a:srgbClr val="C00000"/>
                </a:solidFill>
                <a:latin typeface="Arial" panose="020B0604020202020204" pitchFamily="34" charset="0"/>
              </a:rPr>
              <a:t>é</a:t>
            </a:r>
            <a:r>
              <a:rPr lang="fr-FR" altLang="fr-FR" sz="1400" b="1" dirty="0">
                <a:solidFill>
                  <a:srgbClr val="C00000"/>
                </a:solidFill>
                <a:latin typeface="Arial Black" panose="020B0604020202020204" pitchFamily="34" charset="0"/>
              </a:rPr>
              <a:t>rapeutiques </a:t>
            </a:r>
            <a:r>
              <a:rPr lang="fr-FR" altLang="fr-FR" sz="1400" b="1" dirty="0">
                <a:solidFill>
                  <a:srgbClr val="C00000"/>
                </a:solidFill>
                <a:latin typeface="Arial" panose="020B0604020202020204" pitchFamily="34" charset="0"/>
              </a:rPr>
              <a:t>–</a:t>
            </a:r>
            <a:r>
              <a:rPr lang="fr-FR" altLang="fr-FR" sz="1400" b="1" dirty="0">
                <a:solidFill>
                  <a:srgbClr val="C00000"/>
                </a:solidFill>
                <a:latin typeface="Arial Black" panose="020B0604020202020204" pitchFamily="34" charset="0"/>
              </a:rPr>
              <a:t> 2021</a:t>
            </a:r>
            <a:endParaRPr lang="fr-FR" altLang="fr-FR" sz="900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400" b="1" dirty="0">
                <a:latin typeface="Arial Black" panose="020B0604020202020204" pitchFamily="34" charset="0"/>
              </a:rPr>
              <a:t>O</a:t>
            </a:r>
            <a:r>
              <a:rPr lang="fr-FR" altLang="fr-FR" sz="1100" b="1" dirty="0">
                <a:latin typeface="Arial Black" panose="020B0604020202020204" pitchFamily="34" charset="0"/>
              </a:rPr>
              <a:t>rientation Pharmacie Hospitali</a:t>
            </a:r>
            <a:r>
              <a:rPr lang="fr-FR" altLang="fr-FR" sz="1100" b="1" dirty="0">
                <a:latin typeface="Arial" panose="020B0604020202020204" pitchFamily="34" charset="0"/>
              </a:rPr>
              <a:t>è</a:t>
            </a:r>
            <a:r>
              <a:rPr lang="fr-FR" altLang="fr-FR" sz="1100" b="1" dirty="0">
                <a:latin typeface="Arial Black" panose="020B0604020202020204" pitchFamily="34" charset="0"/>
              </a:rPr>
              <a:t>re, Biologie M</a:t>
            </a:r>
            <a:r>
              <a:rPr lang="fr-FR" altLang="fr-FR" sz="1100" b="1" dirty="0">
                <a:latin typeface="Arial" panose="020B0604020202020204" pitchFamily="34" charset="0"/>
              </a:rPr>
              <a:t>é</a:t>
            </a:r>
            <a:r>
              <a:rPr lang="fr-FR" altLang="fr-FR" sz="1100" b="1" dirty="0">
                <a:latin typeface="Arial Black" panose="020B0604020202020204" pitchFamily="34" charset="0"/>
              </a:rPr>
              <a:t>dicale et Recherche</a:t>
            </a:r>
            <a:endParaRPr lang="fr-FR" altLang="fr-FR" sz="900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fr-FR" sz="1100" b="1" dirty="0" err="1"/>
              <a:t>Coordinateurs</a:t>
            </a:r>
            <a:r>
              <a:rPr lang="en-GB" altLang="fr-FR" sz="1100" b="1" dirty="0"/>
              <a:t> : Delphine BORGEL &amp; Patrice THEROND</a:t>
            </a:r>
            <a:endParaRPr lang="fr-FR" altLang="fr-FR" sz="900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fr-FR" sz="1100" dirty="0"/>
              <a:t>Total </a:t>
            </a:r>
            <a:r>
              <a:rPr lang="en-GB" altLang="fr-FR" sz="1100" dirty="0" err="1"/>
              <a:t>heures</a:t>
            </a:r>
            <a:r>
              <a:rPr lang="en-GB" altLang="fr-FR" sz="1100" dirty="0"/>
              <a:t>: 72,5</a:t>
            </a:r>
            <a:r>
              <a:rPr lang="en-GB" altLang="fr-FR" sz="1100" dirty="0">
                <a:solidFill>
                  <a:srgbClr val="000000"/>
                </a:solidFill>
              </a:rPr>
              <a:t>h (72,5h ED)</a:t>
            </a:r>
            <a:endParaRPr lang="fr-FR" altLang="fr-FR" sz="9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fr-FR" altLang="fr-FR" sz="1800" dirty="0">
              <a:latin typeface="Arial" panose="020B0604020202020204" pitchFamily="34" charset="0"/>
            </a:endParaRPr>
          </a:p>
        </p:txBody>
      </p:sp>
      <p:sp>
        <p:nvSpPr>
          <p:cNvPr id="28674" name="Rectangle 35">
            <a:extLst>
              <a:ext uri="{FF2B5EF4-FFF2-40B4-BE49-F238E27FC236}">
                <a16:creationId xmlns:a16="http://schemas.microsoft.com/office/drawing/2014/main" id="{5B736D44-9ADD-C5E5-B7BA-0D4A507A68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4475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>
              <a:latin typeface="Arial" panose="020B0604020202020204" pitchFamily="34" charset="0"/>
            </a:endParaRPr>
          </a:p>
        </p:txBody>
      </p:sp>
      <p:sp>
        <p:nvSpPr>
          <p:cNvPr id="3" name="ZoneTexte 1">
            <a:extLst>
              <a:ext uri="{FF2B5EF4-FFF2-40B4-BE49-F238E27FC236}">
                <a16:creationId xmlns:a16="http://schemas.microsoft.com/office/drawing/2014/main" id="{8CFB7365-2382-7D56-B41B-139D1C1E9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589" y="240462"/>
            <a:ext cx="1287532" cy="369332"/>
          </a:xfrm>
          <a:prstGeom prst="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r>
              <a:rPr lang="fr-FR" altLang="fr-FR" b="1" dirty="0">
                <a:solidFill>
                  <a:schemeClr val="bg1"/>
                </a:solidFill>
              </a:rPr>
              <a:t>Présentiel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F74CF098-8706-6DDF-3038-FFE81BE69B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6734831"/>
              </p:ext>
            </p:extLst>
          </p:nvPr>
        </p:nvGraphicFramePr>
        <p:xfrm>
          <a:off x="1331913" y="1828800"/>
          <a:ext cx="5990239" cy="458822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778542">
                  <a:extLst>
                    <a:ext uri="{9D8B030D-6E8A-4147-A177-3AD203B41FA5}">
                      <a16:colId xmlns:a16="http://schemas.microsoft.com/office/drawing/2014/main" val="3418798283"/>
                    </a:ext>
                  </a:extLst>
                </a:gridCol>
                <a:gridCol w="422591">
                  <a:extLst>
                    <a:ext uri="{9D8B030D-6E8A-4147-A177-3AD203B41FA5}">
                      <a16:colId xmlns:a16="http://schemas.microsoft.com/office/drawing/2014/main" val="2553194656"/>
                    </a:ext>
                  </a:extLst>
                </a:gridCol>
                <a:gridCol w="1156774">
                  <a:extLst>
                    <a:ext uri="{9D8B030D-6E8A-4147-A177-3AD203B41FA5}">
                      <a16:colId xmlns:a16="http://schemas.microsoft.com/office/drawing/2014/main" val="4293051740"/>
                    </a:ext>
                  </a:extLst>
                </a:gridCol>
                <a:gridCol w="1632332">
                  <a:extLst>
                    <a:ext uri="{9D8B030D-6E8A-4147-A177-3AD203B41FA5}">
                      <a16:colId xmlns:a16="http://schemas.microsoft.com/office/drawing/2014/main" val="1414898575"/>
                    </a:ext>
                  </a:extLst>
                </a:gridCol>
              </a:tblGrid>
              <a:tr h="380208">
                <a:tc>
                  <a:txBody>
                    <a:bodyPr/>
                    <a:lstStyle/>
                    <a:p>
                      <a:pPr marL="67945">
                        <a:lnSpc>
                          <a:spcPts val="1340"/>
                        </a:lnSpc>
                      </a:pPr>
                      <a:r>
                        <a:rPr lang="fr-FR" sz="1200" dirty="0">
                          <a:effectLst/>
                        </a:rPr>
                        <a:t>Intitulé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40"/>
                        </a:lnSpc>
                      </a:pPr>
                      <a:r>
                        <a:rPr lang="fr-FR" sz="1200">
                          <a:effectLst/>
                        </a:rPr>
                        <a:t>ED</a:t>
                      </a:r>
                    </a:p>
                    <a:p>
                      <a:pPr marL="67945">
                        <a:lnSpc>
                          <a:spcPts val="1245"/>
                        </a:lnSpc>
                      </a:pPr>
                      <a:r>
                        <a:rPr lang="fr-FR" sz="1200">
                          <a:effectLst/>
                        </a:rPr>
                        <a:t>en</a:t>
                      </a:r>
                      <a:r>
                        <a:rPr lang="fr-FR" sz="1200" spc="-5">
                          <a:effectLst/>
                        </a:rPr>
                        <a:t> </a:t>
                      </a:r>
                      <a:r>
                        <a:rPr lang="fr-FR" sz="1200">
                          <a:effectLst/>
                        </a:rPr>
                        <a:t>h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40"/>
                        </a:lnSpc>
                      </a:pPr>
                      <a:r>
                        <a:rPr lang="fr-FR" sz="1200" dirty="0">
                          <a:effectLst/>
                        </a:rPr>
                        <a:t>Séances</a:t>
                      </a:r>
                    </a:p>
                    <a:p>
                      <a:pPr marL="67945">
                        <a:lnSpc>
                          <a:spcPts val="1245"/>
                        </a:lnSpc>
                      </a:pPr>
                      <a:r>
                        <a:rPr lang="fr-FR" sz="1200" dirty="0">
                          <a:effectLst/>
                        </a:rPr>
                        <a:t>nb</a:t>
                      </a:r>
                      <a:r>
                        <a:rPr lang="fr-FR" sz="1200" spc="-5" dirty="0">
                          <a:effectLst/>
                        </a:rPr>
                        <a:t> </a:t>
                      </a:r>
                      <a:r>
                        <a:rPr lang="fr-FR" sz="1200" dirty="0">
                          <a:effectLst/>
                        </a:rPr>
                        <a:t>x</a:t>
                      </a:r>
                      <a:r>
                        <a:rPr lang="fr-FR" sz="1200" spc="-5" dirty="0">
                          <a:effectLst/>
                        </a:rPr>
                        <a:t> </a:t>
                      </a:r>
                      <a:r>
                        <a:rPr lang="fr-FR" sz="1200" dirty="0">
                          <a:effectLst/>
                        </a:rPr>
                        <a:t>h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460"/>
                        </a:lnSpc>
                      </a:pPr>
                      <a:r>
                        <a:rPr lang="fr-FR" sz="1400" dirty="0">
                          <a:effectLst/>
                        </a:rPr>
                        <a:t>Jours/horaires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91002162"/>
                  </a:ext>
                </a:extLst>
              </a:tr>
              <a:tr h="432861">
                <a:tc>
                  <a:txBody>
                    <a:bodyPr/>
                    <a:lstStyle/>
                    <a:p>
                      <a:pPr marL="67945">
                        <a:lnSpc>
                          <a:spcPts val="970"/>
                        </a:lnSpc>
                      </a:pPr>
                      <a:r>
                        <a:rPr lang="fr-FR" sz="1100">
                          <a:effectLst/>
                        </a:rPr>
                        <a:t>Méthodologie</a:t>
                      </a:r>
                      <a:endParaRPr lang="fr-FR" sz="1200">
                        <a:effectLst/>
                      </a:endParaRPr>
                    </a:p>
                    <a:p>
                      <a:pPr marL="67945">
                        <a:lnSpc>
                          <a:spcPts val="885"/>
                        </a:lnSpc>
                      </a:pPr>
                      <a:r>
                        <a:rPr lang="fr-FR" sz="1100">
                          <a:effectLst/>
                        </a:rPr>
                        <a:t>A.</a:t>
                      </a:r>
                      <a:r>
                        <a:rPr lang="fr-FR" sz="1100" spc="-10">
                          <a:effectLst/>
                        </a:rPr>
                        <a:t> </a:t>
                      </a:r>
                      <a:r>
                        <a:rPr lang="fr-FR" sz="1100">
                          <a:effectLst/>
                        </a:rPr>
                        <a:t>LE</a:t>
                      </a:r>
                      <a:r>
                        <a:rPr lang="fr-FR" sz="1100" spc="-10">
                          <a:effectLst/>
                        </a:rPr>
                        <a:t> </a:t>
                      </a:r>
                      <a:r>
                        <a:rPr lang="fr-FR" sz="1100">
                          <a:effectLst/>
                        </a:rPr>
                        <a:t>MONNIER/L.</a:t>
                      </a:r>
                      <a:r>
                        <a:rPr lang="fr-FR" sz="1100" spc="-10">
                          <a:effectLst/>
                        </a:rPr>
                        <a:t> </a:t>
                      </a:r>
                      <a:r>
                        <a:rPr lang="fr-FR" sz="1100">
                          <a:effectLst/>
                        </a:rPr>
                        <a:t>DE</a:t>
                      </a:r>
                      <a:r>
                        <a:rPr lang="fr-FR" sz="1100" spc="-5">
                          <a:effectLst/>
                        </a:rPr>
                        <a:t> </a:t>
                      </a:r>
                      <a:r>
                        <a:rPr lang="fr-FR" sz="1100">
                          <a:effectLst/>
                        </a:rPr>
                        <a:t>CHAISEMARTIN/ P. HINDLET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970"/>
                        </a:lnSpc>
                      </a:pPr>
                      <a:r>
                        <a:rPr lang="fr-FR" sz="1100">
                          <a:effectLst/>
                        </a:rPr>
                        <a:t>2h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970"/>
                        </a:lnSpc>
                      </a:pPr>
                      <a:r>
                        <a:rPr lang="fr-FR" sz="1100">
                          <a:effectLst/>
                        </a:rPr>
                        <a:t>1 x</a:t>
                      </a:r>
                      <a:r>
                        <a:rPr lang="fr-FR" sz="1100" spc="-5">
                          <a:effectLst/>
                        </a:rPr>
                        <a:t> </a:t>
                      </a:r>
                      <a:r>
                        <a:rPr lang="fr-FR" sz="1100">
                          <a:effectLst/>
                        </a:rPr>
                        <a:t>2h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970"/>
                        </a:lnSpc>
                      </a:pP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03248663"/>
                  </a:ext>
                </a:extLst>
              </a:tr>
              <a:tr h="581735">
                <a:tc>
                  <a:txBody>
                    <a:bodyPr/>
                    <a:lstStyle/>
                    <a:p>
                      <a:pPr marL="67945">
                        <a:lnSpc>
                          <a:spcPts val="970"/>
                        </a:lnSpc>
                      </a:pPr>
                      <a:r>
                        <a:rPr lang="fr-FR" sz="1100">
                          <a:effectLst/>
                        </a:rPr>
                        <a:t>Biochimie</a:t>
                      </a:r>
                      <a:r>
                        <a:rPr lang="fr-FR" sz="1100" spc="-15">
                          <a:effectLst/>
                        </a:rPr>
                        <a:t> </a:t>
                      </a:r>
                      <a:r>
                        <a:rPr lang="fr-FR" sz="1100">
                          <a:effectLst/>
                        </a:rPr>
                        <a:t>appliquée</a:t>
                      </a:r>
                      <a:r>
                        <a:rPr lang="fr-FR" sz="1100" spc="-10">
                          <a:effectLst/>
                        </a:rPr>
                        <a:t> </a:t>
                      </a:r>
                      <a:r>
                        <a:rPr lang="fr-FR" sz="1100">
                          <a:effectLst/>
                        </a:rPr>
                        <a:t>+</a:t>
                      </a:r>
                      <a:r>
                        <a:rPr lang="fr-FR" sz="1100" spc="-20">
                          <a:effectLst/>
                        </a:rPr>
                        <a:t> </a:t>
                      </a:r>
                      <a:r>
                        <a:rPr lang="fr-FR" sz="1100">
                          <a:effectLst/>
                        </a:rPr>
                        <a:t>Pharmacie</a:t>
                      </a:r>
                      <a:r>
                        <a:rPr lang="fr-FR" sz="1100" spc="-15">
                          <a:effectLst/>
                        </a:rPr>
                        <a:t> </a:t>
                      </a:r>
                      <a:r>
                        <a:rPr lang="fr-FR" sz="1100">
                          <a:effectLst/>
                        </a:rPr>
                        <a:t>clinique</a:t>
                      </a:r>
                      <a:endParaRPr lang="fr-FR" sz="1200">
                        <a:effectLst/>
                      </a:endParaRPr>
                    </a:p>
                    <a:p>
                      <a:pPr marL="67945">
                        <a:lnSpc>
                          <a:spcPts val="975"/>
                        </a:lnSpc>
                      </a:pPr>
                      <a:r>
                        <a:rPr lang="fr-FR" sz="1100">
                          <a:effectLst/>
                        </a:rPr>
                        <a:t>N. FOURNIER /</a:t>
                      </a:r>
                      <a:r>
                        <a:rPr lang="fr-FR" sz="1100" spc="-5">
                          <a:effectLst/>
                        </a:rPr>
                        <a:t> </a:t>
                      </a:r>
                      <a:r>
                        <a:rPr lang="fr-FR" sz="1100">
                          <a:effectLst/>
                        </a:rPr>
                        <a:t>C.</a:t>
                      </a:r>
                      <a:r>
                        <a:rPr lang="fr-FR" sz="1100" spc="-15">
                          <a:effectLst/>
                        </a:rPr>
                        <a:t> </a:t>
                      </a:r>
                      <a:r>
                        <a:rPr lang="fr-FR" sz="1100">
                          <a:effectLst/>
                        </a:rPr>
                        <a:t>FERNANDEZ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970"/>
                        </a:lnSpc>
                      </a:pPr>
                      <a:r>
                        <a:rPr lang="fr-FR" sz="1100">
                          <a:effectLst/>
                        </a:rPr>
                        <a:t>10h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970"/>
                        </a:lnSpc>
                      </a:pPr>
                      <a:r>
                        <a:rPr lang="fr-FR" sz="1100">
                          <a:effectLst/>
                        </a:rPr>
                        <a:t>5 x</a:t>
                      </a:r>
                      <a:r>
                        <a:rPr lang="fr-FR" sz="1100" spc="-5">
                          <a:effectLst/>
                        </a:rPr>
                        <a:t> </a:t>
                      </a:r>
                      <a:r>
                        <a:rPr lang="fr-FR" sz="1100">
                          <a:effectLst/>
                        </a:rPr>
                        <a:t>2h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marR="680720"/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59830816"/>
                  </a:ext>
                </a:extLst>
              </a:tr>
              <a:tr h="610387">
                <a:tc>
                  <a:txBody>
                    <a:bodyPr/>
                    <a:lstStyle/>
                    <a:p>
                      <a:pPr marL="67945">
                        <a:lnSpc>
                          <a:spcPts val="970"/>
                        </a:lnSpc>
                      </a:pPr>
                      <a:r>
                        <a:rPr lang="fr-FR" sz="1100">
                          <a:effectLst/>
                        </a:rPr>
                        <a:t>Biochimie</a:t>
                      </a:r>
                      <a:r>
                        <a:rPr lang="fr-FR" sz="1100" spc="-30">
                          <a:effectLst/>
                        </a:rPr>
                        <a:t> </a:t>
                      </a:r>
                      <a:r>
                        <a:rPr lang="fr-FR" sz="1100">
                          <a:effectLst/>
                        </a:rPr>
                        <a:t>appliquée</a:t>
                      </a:r>
                      <a:r>
                        <a:rPr lang="fr-FR" sz="1100" spc="-20">
                          <a:effectLst/>
                        </a:rPr>
                        <a:t> </a:t>
                      </a:r>
                      <a:r>
                        <a:rPr lang="fr-FR" sz="1100">
                          <a:effectLst/>
                        </a:rPr>
                        <a:t>(endocrinologie</a:t>
                      </a:r>
                      <a:r>
                        <a:rPr lang="fr-FR" sz="1100" spc="-20">
                          <a:effectLst/>
                        </a:rPr>
                        <a:t> </a:t>
                      </a:r>
                      <a:r>
                        <a:rPr lang="fr-FR" sz="1100">
                          <a:effectLst/>
                        </a:rPr>
                        <a:t>/EPP/Inflammation)</a:t>
                      </a:r>
                      <a:endParaRPr lang="fr-FR" sz="1200">
                        <a:effectLst/>
                      </a:endParaRPr>
                    </a:p>
                    <a:p>
                      <a:pPr marL="67945">
                        <a:lnSpc>
                          <a:spcPts val="975"/>
                        </a:lnSpc>
                      </a:pPr>
                      <a:r>
                        <a:rPr lang="fr-FR" sz="1100">
                          <a:effectLst/>
                        </a:rPr>
                        <a:t>A. IMBARD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970"/>
                        </a:lnSpc>
                      </a:pPr>
                      <a:r>
                        <a:rPr lang="fr-FR" sz="1100">
                          <a:effectLst/>
                        </a:rPr>
                        <a:t>2h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970"/>
                        </a:lnSpc>
                      </a:pPr>
                      <a:r>
                        <a:rPr lang="fr-FR" sz="1100">
                          <a:effectLst/>
                        </a:rPr>
                        <a:t>1 x</a:t>
                      </a:r>
                      <a:r>
                        <a:rPr lang="fr-FR" sz="1100" spc="-5">
                          <a:effectLst/>
                        </a:rPr>
                        <a:t> </a:t>
                      </a:r>
                      <a:r>
                        <a:rPr lang="fr-FR" sz="1100">
                          <a:effectLst/>
                        </a:rPr>
                        <a:t>2h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970"/>
                        </a:lnSpc>
                      </a:pP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70106045"/>
                  </a:ext>
                </a:extLst>
              </a:tr>
              <a:tr h="437192">
                <a:tc>
                  <a:txBody>
                    <a:bodyPr/>
                    <a:lstStyle/>
                    <a:p>
                      <a:pPr marL="67945">
                        <a:lnSpc>
                          <a:spcPts val="970"/>
                        </a:lnSpc>
                      </a:pPr>
                      <a:r>
                        <a:rPr lang="fr-FR" sz="1100">
                          <a:effectLst/>
                        </a:rPr>
                        <a:t>Hématologie</a:t>
                      </a:r>
                      <a:endParaRPr lang="fr-FR" sz="1200">
                        <a:effectLst/>
                      </a:endParaRPr>
                    </a:p>
                    <a:p>
                      <a:pPr marL="67945">
                        <a:lnSpc>
                          <a:spcPts val="975"/>
                        </a:lnSpc>
                      </a:pPr>
                      <a:r>
                        <a:rPr lang="fr-FR" sz="1100">
                          <a:effectLst/>
                        </a:rPr>
                        <a:t>C.</a:t>
                      </a:r>
                      <a:r>
                        <a:rPr lang="fr-FR" sz="1100" spc="-5">
                          <a:effectLst/>
                        </a:rPr>
                        <a:t> </a:t>
                      </a:r>
                      <a:r>
                        <a:rPr lang="fr-FR" sz="1100">
                          <a:effectLst/>
                        </a:rPr>
                        <a:t>AUDITEAU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970"/>
                        </a:lnSpc>
                      </a:pPr>
                      <a:r>
                        <a:rPr lang="fr-FR" sz="1100">
                          <a:effectLst/>
                        </a:rPr>
                        <a:t>7h30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211455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3x 2h</a:t>
                      </a:r>
                      <a:r>
                        <a:rPr lang="fr-FR" sz="1100" spc="5">
                          <a:effectLst/>
                        </a:rPr>
                        <a:t> </a:t>
                      </a:r>
                      <a:r>
                        <a:rPr lang="fr-FR" sz="1100">
                          <a:effectLst/>
                        </a:rPr>
                        <a:t>1x1h30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970"/>
                        </a:lnSpc>
                      </a:pP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05035308"/>
                  </a:ext>
                </a:extLst>
              </a:tr>
              <a:tr h="598300">
                <a:tc>
                  <a:txBody>
                    <a:bodyPr/>
                    <a:lstStyle/>
                    <a:p>
                      <a:pPr marL="67945">
                        <a:lnSpc>
                          <a:spcPts val="9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Hématologie</a:t>
                      </a:r>
                      <a:r>
                        <a:rPr lang="fr-FR" sz="1100" spc="-15">
                          <a:effectLst/>
                        </a:rPr>
                        <a:t> </a:t>
                      </a:r>
                      <a:r>
                        <a:rPr lang="fr-FR" sz="1100">
                          <a:effectLst/>
                        </a:rPr>
                        <a:t>+</a:t>
                      </a:r>
                      <a:r>
                        <a:rPr lang="fr-FR" sz="1100" spc="-20">
                          <a:effectLst/>
                        </a:rPr>
                        <a:t> </a:t>
                      </a:r>
                      <a:r>
                        <a:rPr lang="fr-FR" sz="1100">
                          <a:effectLst/>
                        </a:rPr>
                        <a:t>Pharmacie</a:t>
                      </a:r>
                      <a:r>
                        <a:rPr lang="fr-FR" sz="1100" spc="-10">
                          <a:effectLst/>
                        </a:rPr>
                        <a:t> </a:t>
                      </a:r>
                      <a:r>
                        <a:rPr lang="fr-FR" sz="1100">
                          <a:effectLst/>
                        </a:rPr>
                        <a:t>clinique</a:t>
                      </a:r>
                      <a:endParaRPr lang="fr-FR" sz="1200">
                        <a:effectLst/>
                      </a:endParaRPr>
                    </a:p>
                    <a:p>
                      <a:pPr marL="67945">
                        <a:lnSpc>
                          <a:spcPts val="975"/>
                        </a:lnSpc>
                      </a:pPr>
                      <a:r>
                        <a:rPr lang="fr-FR" sz="1100">
                          <a:effectLst/>
                        </a:rPr>
                        <a:t>M.</a:t>
                      </a:r>
                      <a:r>
                        <a:rPr lang="fr-FR" sz="1100" spc="-10">
                          <a:effectLst/>
                        </a:rPr>
                        <a:t> </a:t>
                      </a:r>
                      <a:r>
                        <a:rPr lang="fr-FR" sz="1100">
                          <a:effectLst/>
                        </a:rPr>
                        <a:t>VASSE/</a:t>
                      </a:r>
                      <a:r>
                        <a:rPr lang="fr-FR" sz="1100" spc="-10">
                          <a:effectLst/>
                        </a:rPr>
                        <a:t> </a:t>
                      </a:r>
                      <a:r>
                        <a:rPr lang="fr-FR" sz="1100">
                          <a:effectLst/>
                        </a:rPr>
                        <a:t>L.</a:t>
                      </a:r>
                      <a:r>
                        <a:rPr lang="fr-FR" sz="1100" spc="-10">
                          <a:effectLst/>
                        </a:rPr>
                        <a:t> </a:t>
                      </a:r>
                      <a:r>
                        <a:rPr lang="fr-FR" sz="1100">
                          <a:effectLst/>
                        </a:rPr>
                        <a:t>BONHOMME-FAIVRE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2h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1x 2h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spcBef>
                          <a:spcPts val="5"/>
                        </a:spcBef>
                      </a:pP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89185917"/>
                  </a:ext>
                </a:extLst>
              </a:tr>
              <a:tr h="398867">
                <a:tc>
                  <a:txBody>
                    <a:bodyPr/>
                    <a:lstStyle/>
                    <a:p>
                      <a:pPr marL="67945">
                        <a:lnSpc>
                          <a:spcPts val="9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Hématologie</a:t>
                      </a:r>
                      <a:r>
                        <a:rPr lang="fr-FR" sz="1100" spc="-10">
                          <a:effectLst/>
                        </a:rPr>
                        <a:t> </a:t>
                      </a:r>
                      <a:r>
                        <a:rPr lang="fr-FR" sz="1100">
                          <a:effectLst/>
                        </a:rPr>
                        <a:t>+</a:t>
                      </a:r>
                      <a:r>
                        <a:rPr lang="fr-FR" sz="1100" spc="-15">
                          <a:effectLst/>
                        </a:rPr>
                        <a:t> </a:t>
                      </a:r>
                      <a:r>
                        <a:rPr lang="fr-FR" sz="1100">
                          <a:effectLst/>
                        </a:rPr>
                        <a:t>Immunologie</a:t>
                      </a:r>
                      <a:endParaRPr lang="fr-FR" sz="1200">
                        <a:effectLst/>
                      </a:endParaRPr>
                    </a:p>
                    <a:p>
                      <a:pPr marL="67945">
                        <a:lnSpc>
                          <a:spcPts val="975"/>
                        </a:lnSpc>
                      </a:pPr>
                      <a:r>
                        <a:rPr lang="fr-FR" sz="1100">
                          <a:effectLst/>
                        </a:rPr>
                        <a:t>M.</a:t>
                      </a:r>
                      <a:r>
                        <a:rPr lang="fr-FR" sz="1100" spc="-5">
                          <a:effectLst/>
                        </a:rPr>
                        <a:t> </a:t>
                      </a:r>
                      <a:r>
                        <a:rPr lang="fr-FR" sz="1100">
                          <a:effectLst/>
                        </a:rPr>
                        <a:t>VASSE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2h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1 x</a:t>
                      </a:r>
                      <a:r>
                        <a:rPr lang="fr-FR" sz="1100" spc="-5">
                          <a:effectLst/>
                        </a:rPr>
                        <a:t> </a:t>
                      </a:r>
                      <a:r>
                        <a:rPr lang="fr-FR" sz="1100">
                          <a:effectLst/>
                        </a:rPr>
                        <a:t>2h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spcBef>
                          <a:spcPts val="5"/>
                        </a:spcBef>
                      </a:pP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96214206"/>
                  </a:ext>
                </a:extLst>
              </a:tr>
              <a:tr h="486327">
                <a:tc>
                  <a:txBody>
                    <a:bodyPr/>
                    <a:lstStyle/>
                    <a:p>
                      <a:pPr marL="67945">
                        <a:lnSpc>
                          <a:spcPts val="970"/>
                        </a:lnSpc>
                      </a:pPr>
                      <a:r>
                        <a:rPr lang="fr-FR" sz="1100">
                          <a:effectLst/>
                        </a:rPr>
                        <a:t>Bactériologie</a:t>
                      </a:r>
                      <a:endParaRPr lang="fr-FR" sz="1200">
                        <a:effectLst/>
                      </a:endParaRPr>
                    </a:p>
                    <a:p>
                      <a:pPr marL="67945">
                        <a:lnSpc>
                          <a:spcPts val="975"/>
                        </a:lnSpc>
                      </a:pPr>
                      <a:r>
                        <a:rPr lang="fr-FR" sz="1100">
                          <a:effectLst/>
                        </a:rPr>
                        <a:t>A.</a:t>
                      </a:r>
                      <a:r>
                        <a:rPr lang="fr-FR" sz="1100" spc="-5">
                          <a:effectLst/>
                        </a:rPr>
                        <a:t> </a:t>
                      </a:r>
                      <a:r>
                        <a:rPr lang="fr-FR" sz="1100">
                          <a:effectLst/>
                        </a:rPr>
                        <a:t>LE MONNIER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970"/>
                        </a:lnSpc>
                      </a:pPr>
                      <a:r>
                        <a:rPr lang="fr-FR" sz="1100">
                          <a:effectLst/>
                        </a:rPr>
                        <a:t>10h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970"/>
                        </a:lnSpc>
                      </a:pPr>
                      <a:r>
                        <a:rPr lang="fr-FR" sz="1100" dirty="0">
                          <a:effectLst/>
                        </a:rPr>
                        <a:t>2 x 3h</a:t>
                      </a:r>
                      <a:endParaRPr lang="fr-FR" sz="1200" dirty="0">
                        <a:effectLst/>
                      </a:endParaRPr>
                    </a:p>
                    <a:p>
                      <a:pPr marL="67945">
                        <a:lnSpc>
                          <a:spcPts val="975"/>
                        </a:lnSpc>
                      </a:pPr>
                      <a:r>
                        <a:rPr lang="fr-FR" sz="1100" dirty="0">
                          <a:effectLst/>
                        </a:rPr>
                        <a:t>2 x 2h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970"/>
                        </a:lnSpc>
                      </a:pP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16837150"/>
                  </a:ext>
                </a:extLst>
              </a:tr>
              <a:tr h="662346">
                <a:tc>
                  <a:txBody>
                    <a:bodyPr/>
                    <a:lstStyle/>
                    <a:p>
                      <a:pPr marL="67945">
                        <a:lnSpc>
                          <a:spcPts val="970"/>
                        </a:lnSpc>
                      </a:pPr>
                      <a:r>
                        <a:rPr lang="fr-FR" sz="1100">
                          <a:effectLst/>
                        </a:rPr>
                        <a:t>Virologie</a:t>
                      </a:r>
                      <a:r>
                        <a:rPr lang="fr-FR" sz="1100" spc="-10">
                          <a:effectLst/>
                        </a:rPr>
                        <a:t> </a:t>
                      </a:r>
                      <a:r>
                        <a:rPr lang="fr-FR" sz="1100">
                          <a:effectLst/>
                        </a:rPr>
                        <a:t>(+QCM</a:t>
                      </a:r>
                      <a:r>
                        <a:rPr lang="fr-FR" sz="1100" spc="-5">
                          <a:effectLst/>
                        </a:rPr>
                        <a:t> </a:t>
                      </a:r>
                      <a:r>
                        <a:rPr lang="fr-FR" sz="1100">
                          <a:effectLst/>
                        </a:rPr>
                        <a:t>Virologie</a:t>
                      </a:r>
                      <a:r>
                        <a:rPr lang="fr-FR" sz="1100" spc="-25">
                          <a:effectLst/>
                        </a:rPr>
                        <a:t> </a:t>
                      </a:r>
                      <a:r>
                        <a:rPr lang="fr-FR" sz="1100">
                          <a:effectLst/>
                        </a:rPr>
                        <a:t>générale)</a:t>
                      </a:r>
                      <a:r>
                        <a:rPr lang="fr-FR" sz="1100" spc="-20">
                          <a:effectLst/>
                        </a:rPr>
                        <a:t> </a:t>
                      </a:r>
                      <a:r>
                        <a:rPr lang="fr-FR" sz="1100">
                          <a:effectLst/>
                        </a:rPr>
                        <a:t>+</a:t>
                      </a:r>
                      <a:r>
                        <a:rPr lang="fr-FR" sz="1100" spc="-15">
                          <a:effectLst/>
                        </a:rPr>
                        <a:t> </a:t>
                      </a:r>
                      <a:r>
                        <a:rPr lang="fr-FR" sz="1100">
                          <a:effectLst/>
                        </a:rPr>
                        <a:t>Pharmacie</a:t>
                      </a:r>
                      <a:r>
                        <a:rPr lang="fr-FR" sz="1100" spc="-10">
                          <a:effectLst/>
                        </a:rPr>
                        <a:t> </a:t>
                      </a:r>
                      <a:r>
                        <a:rPr lang="fr-FR" sz="1100">
                          <a:effectLst/>
                        </a:rPr>
                        <a:t>clinique</a:t>
                      </a:r>
                      <a:endParaRPr lang="fr-FR" sz="1200">
                        <a:effectLst/>
                      </a:endParaRPr>
                    </a:p>
                    <a:p>
                      <a:pPr marL="67945">
                        <a:lnSpc>
                          <a:spcPts val="975"/>
                        </a:lnSpc>
                      </a:pPr>
                      <a:r>
                        <a:rPr lang="fr-FR" sz="1100">
                          <a:effectLst/>
                        </a:rPr>
                        <a:t>D.</a:t>
                      </a:r>
                      <a:r>
                        <a:rPr lang="fr-FR" sz="1100" spc="-5">
                          <a:effectLst/>
                        </a:rPr>
                        <a:t> </a:t>
                      </a:r>
                      <a:r>
                        <a:rPr lang="fr-FR" sz="1100">
                          <a:effectLst/>
                        </a:rPr>
                        <a:t>BONTE/</a:t>
                      </a:r>
                      <a:r>
                        <a:rPr lang="fr-FR" sz="1100" spc="-5">
                          <a:effectLst/>
                        </a:rPr>
                        <a:t> </a:t>
                      </a:r>
                      <a:r>
                        <a:rPr lang="fr-FR" sz="1100">
                          <a:effectLst/>
                        </a:rPr>
                        <a:t>S.</a:t>
                      </a:r>
                      <a:r>
                        <a:rPr lang="fr-FR" sz="1100" spc="-5">
                          <a:effectLst/>
                        </a:rPr>
                        <a:t> </a:t>
                      </a:r>
                      <a:r>
                        <a:rPr lang="fr-FR" sz="1100">
                          <a:effectLst/>
                        </a:rPr>
                        <a:t>MARIE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970"/>
                        </a:lnSpc>
                      </a:pPr>
                      <a:r>
                        <a:rPr lang="fr-FR" sz="1100" dirty="0">
                          <a:effectLst/>
                        </a:rPr>
                        <a:t> </a:t>
                      </a:r>
                    </a:p>
                    <a:p>
                      <a:pPr marL="67945">
                        <a:lnSpc>
                          <a:spcPts val="970"/>
                        </a:lnSpc>
                      </a:pPr>
                      <a:r>
                        <a:rPr lang="fr-FR" sz="1100" dirty="0">
                          <a:effectLst/>
                        </a:rPr>
                        <a:t>8h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970"/>
                        </a:lnSpc>
                      </a:pPr>
                      <a:endParaRPr lang="fr-FR" sz="1100" dirty="0">
                        <a:effectLst/>
                      </a:endParaRPr>
                    </a:p>
                    <a:p>
                      <a:pPr marL="67945">
                        <a:lnSpc>
                          <a:spcPts val="970"/>
                        </a:lnSpc>
                      </a:pPr>
                      <a:r>
                        <a:rPr lang="fr-FR" sz="1100" dirty="0">
                          <a:effectLst/>
                        </a:rPr>
                        <a:t>1x2h</a:t>
                      </a:r>
                      <a:r>
                        <a:rPr lang="fr-FR" sz="1100" spc="10" dirty="0">
                          <a:effectLst/>
                        </a:rPr>
                        <a:t> </a:t>
                      </a:r>
                      <a:r>
                        <a:rPr lang="fr-FR" sz="1100" dirty="0">
                          <a:effectLst/>
                        </a:rPr>
                        <a:t>QCM</a:t>
                      </a:r>
                      <a:endParaRPr lang="fr-FR" sz="1200" dirty="0">
                        <a:effectLst/>
                      </a:endParaRPr>
                    </a:p>
                    <a:p>
                      <a:pPr marL="67945">
                        <a:lnSpc>
                          <a:spcPts val="975"/>
                        </a:lnSpc>
                      </a:pPr>
                      <a:r>
                        <a:rPr lang="fr-FR" sz="1100" dirty="0">
                          <a:effectLst/>
                        </a:rPr>
                        <a:t>3</a:t>
                      </a:r>
                      <a:r>
                        <a:rPr lang="fr-FR" sz="1100" spc="-15" dirty="0">
                          <a:effectLst/>
                        </a:rPr>
                        <a:t> </a:t>
                      </a:r>
                      <a:r>
                        <a:rPr lang="fr-FR" sz="1100" dirty="0">
                          <a:effectLst/>
                        </a:rPr>
                        <a:t>x2h</a:t>
                      </a:r>
                      <a:r>
                        <a:rPr lang="fr-FR" sz="1100" spc="-10" dirty="0">
                          <a:effectLst/>
                        </a:rPr>
                        <a:t> </a:t>
                      </a:r>
                      <a:r>
                        <a:rPr lang="fr-FR" sz="1100" dirty="0">
                          <a:effectLst/>
                        </a:rPr>
                        <a:t>DBT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970"/>
                        </a:lnSpc>
                      </a:pP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84248856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E39AC5A6-C837-C15E-9275-458365E87DB2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331913" y="3072727"/>
            <a:ext cx="5420579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FR" altLang="fr-FR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30924112-A73A-CB7E-C7D7-B8B386D4F5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952792"/>
              </p:ext>
            </p:extLst>
          </p:nvPr>
        </p:nvGraphicFramePr>
        <p:xfrm>
          <a:off x="1376624" y="1931940"/>
          <a:ext cx="6018963" cy="327029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795953">
                  <a:extLst>
                    <a:ext uri="{9D8B030D-6E8A-4147-A177-3AD203B41FA5}">
                      <a16:colId xmlns:a16="http://schemas.microsoft.com/office/drawing/2014/main" val="2814204480"/>
                    </a:ext>
                  </a:extLst>
                </a:gridCol>
                <a:gridCol w="401934">
                  <a:extLst>
                    <a:ext uri="{9D8B030D-6E8A-4147-A177-3AD203B41FA5}">
                      <a16:colId xmlns:a16="http://schemas.microsoft.com/office/drawing/2014/main" val="2858679740"/>
                    </a:ext>
                  </a:extLst>
                </a:gridCol>
                <a:gridCol w="1155561">
                  <a:extLst>
                    <a:ext uri="{9D8B030D-6E8A-4147-A177-3AD203B41FA5}">
                      <a16:colId xmlns:a16="http://schemas.microsoft.com/office/drawing/2014/main" val="2282149316"/>
                    </a:ext>
                  </a:extLst>
                </a:gridCol>
                <a:gridCol w="1665515">
                  <a:extLst>
                    <a:ext uri="{9D8B030D-6E8A-4147-A177-3AD203B41FA5}">
                      <a16:colId xmlns:a16="http://schemas.microsoft.com/office/drawing/2014/main" val="3250016789"/>
                    </a:ext>
                  </a:extLst>
                </a:gridCol>
              </a:tblGrid>
              <a:tr h="218428">
                <a:tc>
                  <a:txBody>
                    <a:bodyPr/>
                    <a:lstStyle/>
                    <a:p>
                      <a:pPr marL="67945">
                        <a:lnSpc>
                          <a:spcPts val="970"/>
                        </a:lnSpc>
                      </a:pPr>
                      <a:r>
                        <a:rPr lang="fr-FR" sz="1000">
                          <a:effectLst/>
                        </a:rPr>
                        <a:t>Toxicologie</a:t>
                      </a:r>
                      <a:endParaRPr lang="fr-FR" sz="1100">
                        <a:effectLst/>
                      </a:endParaRPr>
                    </a:p>
                    <a:p>
                      <a:pPr marL="6794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M.</a:t>
                      </a:r>
                      <a:r>
                        <a:rPr lang="fr-FR" sz="1000" spc="-5">
                          <a:effectLst/>
                        </a:rPr>
                        <a:t> </a:t>
                      </a:r>
                      <a:r>
                        <a:rPr lang="fr-FR" sz="1000">
                          <a:effectLst/>
                        </a:rPr>
                        <a:t>BELLOUARD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970"/>
                        </a:lnSpc>
                      </a:pPr>
                      <a:endParaRPr lang="fr-FR" sz="1000" dirty="0">
                        <a:effectLst/>
                      </a:endParaRPr>
                    </a:p>
                    <a:p>
                      <a:pPr marL="67945">
                        <a:lnSpc>
                          <a:spcPts val="970"/>
                        </a:lnSpc>
                      </a:pPr>
                      <a:r>
                        <a:rPr lang="fr-FR" sz="1000" dirty="0">
                          <a:effectLst/>
                        </a:rPr>
                        <a:t>4h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970"/>
                        </a:lnSpc>
                      </a:pPr>
                      <a:endParaRPr lang="fr-FR" sz="1000" dirty="0">
                        <a:effectLst/>
                      </a:endParaRPr>
                    </a:p>
                    <a:p>
                      <a:pPr marL="67945">
                        <a:lnSpc>
                          <a:spcPts val="970"/>
                        </a:lnSpc>
                      </a:pPr>
                      <a:r>
                        <a:rPr lang="fr-FR" sz="1000" dirty="0">
                          <a:effectLst/>
                        </a:rPr>
                        <a:t>2 x</a:t>
                      </a:r>
                      <a:r>
                        <a:rPr lang="fr-FR" sz="1000" spc="-5" dirty="0">
                          <a:effectLst/>
                        </a:rPr>
                        <a:t> </a:t>
                      </a:r>
                      <a:r>
                        <a:rPr lang="fr-FR" sz="1000" dirty="0">
                          <a:effectLst/>
                        </a:rPr>
                        <a:t>2h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970"/>
                        </a:lnSpc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09673506"/>
                  </a:ext>
                </a:extLst>
              </a:tr>
              <a:tr h="1252389">
                <a:tc>
                  <a:txBody>
                    <a:bodyPr/>
                    <a:lstStyle/>
                    <a:p>
                      <a:pPr marL="67945">
                        <a:lnSpc>
                          <a:spcPts val="9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Immunologie</a:t>
                      </a:r>
                      <a:r>
                        <a:rPr lang="fr-FR" sz="1000" spc="-10" dirty="0">
                          <a:effectLst/>
                        </a:rPr>
                        <a:t> </a:t>
                      </a:r>
                      <a:r>
                        <a:rPr lang="fr-FR" sz="1000" dirty="0">
                          <a:effectLst/>
                        </a:rPr>
                        <a:t>+</a:t>
                      </a:r>
                      <a:r>
                        <a:rPr lang="fr-FR" sz="1000" spc="-20" dirty="0">
                          <a:effectLst/>
                        </a:rPr>
                        <a:t> </a:t>
                      </a:r>
                      <a:r>
                        <a:rPr lang="fr-FR" sz="1000" dirty="0">
                          <a:effectLst/>
                        </a:rPr>
                        <a:t>Pharmacie</a:t>
                      </a:r>
                      <a:r>
                        <a:rPr lang="fr-FR" sz="1000" spc="-5" dirty="0">
                          <a:effectLst/>
                        </a:rPr>
                        <a:t> </a:t>
                      </a:r>
                      <a:r>
                        <a:rPr lang="fr-FR" sz="1000" dirty="0">
                          <a:effectLst/>
                        </a:rPr>
                        <a:t>clinique</a:t>
                      </a:r>
                      <a:endParaRPr lang="fr-FR" sz="1100" dirty="0">
                        <a:effectLst/>
                      </a:endParaRPr>
                    </a:p>
                    <a:p>
                      <a:pPr marL="67945">
                        <a:lnSpc>
                          <a:spcPts val="975"/>
                        </a:lnSpc>
                      </a:pPr>
                      <a:r>
                        <a:rPr lang="fr-FR" sz="1000" dirty="0">
                          <a:effectLst/>
                        </a:rPr>
                        <a:t>L.</a:t>
                      </a:r>
                      <a:r>
                        <a:rPr lang="fr-FR" sz="1000" spc="-10" dirty="0">
                          <a:effectLst/>
                        </a:rPr>
                        <a:t> </a:t>
                      </a:r>
                      <a:r>
                        <a:rPr lang="fr-FR" sz="1000" dirty="0">
                          <a:effectLst/>
                        </a:rPr>
                        <a:t>DE</a:t>
                      </a:r>
                      <a:r>
                        <a:rPr lang="fr-FR" sz="1000" spc="-5" dirty="0">
                          <a:effectLst/>
                        </a:rPr>
                        <a:t> </a:t>
                      </a:r>
                      <a:r>
                        <a:rPr lang="fr-FR" sz="1000" dirty="0">
                          <a:effectLst/>
                        </a:rPr>
                        <a:t>CHAISEMARTIN/</a:t>
                      </a:r>
                      <a:r>
                        <a:rPr lang="fr-FR" sz="1000" spc="-5" dirty="0">
                          <a:effectLst/>
                        </a:rPr>
                        <a:t> </a:t>
                      </a:r>
                      <a:r>
                        <a:rPr lang="fr-FR" sz="1000" dirty="0">
                          <a:effectLst/>
                        </a:rPr>
                        <a:t>A.LE BOZEC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6h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3 x</a:t>
                      </a:r>
                      <a:r>
                        <a:rPr lang="fr-FR" sz="1000" spc="-5">
                          <a:effectLst/>
                        </a:rPr>
                        <a:t> </a:t>
                      </a:r>
                      <a:r>
                        <a:rPr lang="fr-FR" sz="1000">
                          <a:effectLst/>
                        </a:rPr>
                        <a:t>2h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marR="995045"/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56307604"/>
                  </a:ext>
                </a:extLst>
              </a:tr>
              <a:tr h="660169">
                <a:tc>
                  <a:txBody>
                    <a:bodyPr/>
                    <a:lstStyle/>
                    <a:p>
                      <a:pPr marL="67945">
                        <a:lnSpc>
                          <a:spcPts val="970"/>
                        </a:lnSpc>
                      </a:pPr>
                      <a:r>
                        <a:rPr lang="fr-FR" sz="1000">
                          <a:effectLst/>
                        </a:rPr>
                        <a:t>Parasitologie</a:t>
                      </a:r>
                      <a:r>
                        <a:rPr lang="fr-FR" sz="1000" spc="-25">
                          <a:effectLst/>
                        </a:rPr>
                        <a:t> </a:t>
                      </a:r>
                      <a:r>
                        <a:rPr lang="fr-FR" sz="1000">
                          <a:effectLst/>
                        </a:rPr>
                        <a:t>et</a:t>
                      </a:r>
                      <a:r>
                        <a:rPr lang="fr-FR" sz="1000" spc="-15">
                          <a:effectLst/>
                        </a:rPr>
                        <a:t> </a:t>
                      </a:r>
                      <a:r>
                        <a:rPr lang="fr-FR" sz="1000">
                          <a:effectLst/>
                        </a:rPr>
                        <a:t>mycologie</a:t>
                      </a:r>
                      <a:r>
                        <a:rPr lang="fr-FR" sz="1000" spc="-25">
                          <a:effectLst/>
                        </a:rPr>
                        <a:t> </a:t>
                      </a:r>
                      <a:r>
                        <a:rPr lang="fr-FR" sz="1000">
                          <a:effectLst/>
                        </a:rPr>
                        <a:t>médicales</a:t>
                      </a:r>
                      <a:endParaRPr lang="fr-FR" sz="1100">
                        <a:effectLst/>
                      </a:endParaRPr>
                    </a:p>
                    <a:p>
                      <a:pPr marL="67945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R.</a:t>
                      </a:r>
                      <a:r>
                        <a:rPr lang="fr-FR" sz="1000" spc="-5">
                          <a:effectLst/>
                        </a:rPr>
                        <a:t> </a:t>
                      </a:r>
                      <a:r>
                        <a:rPr lang="fr-FR" sz="1000">
                          <a:effectLst/>
                        </a:rPr>
                        <a:t>DURAND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970"/>
                        </a:lnSpc>
                      </a:pPr>
                      <a:r>
                        <a:rPr lang="fr-FR" sz="1000">
                          <a:effectLst/>
                        </a:rPr>
                        <a:t>6h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970"/>
                        </a:lnSpc>
                      </a:pPr>
                      <a:r>
                        <a:rPr lang="fr-FR" sz="1000" dirty="0">
                          <a:effectLst/>
                        </a:rPr>
                        <a:t>3</a:t>
                      </a:r>
                      <a:r>
                        <a:rPr lang="fr-FR" sz="1000" spc="-5" dirty="0">
                          <a:effectLst/>
                        </a:rPr>
                        <a:t> </a:t>
                      </a:r>
                      <a:r>
                        <a:rPr lang="fr-FR" sz="1000" dirty="0">
                          <a:effectLst/>
                        </a:rPr>
                        <a:t>x2h</a:t>
                      </a:r>
                      <a:r>
                        <a:rPr lang="fr-FR" sz="1000" spc="-10" dirty="0">
                          <a:effectLst/>
                        </a:rPr>
                        <a:t> </a:t>
                      </a:r>
                      <a:r>
                        <a:rPr lang="fr-FR" sz="1000" dirty="0">
                          <a:effectLst/>
                        </a:rPr>
                        <a:t>DBT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975"/>
                        </a:lnSpc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36091325"/>
                  </a:ext>
                </a:extLst>
              </a:tr>
              <a:tr h="398533">
                <a:tc>
                  <a:txBody>
                    <a:bodyPr/>
                    <a:lstStyle/>
                    <a:p>
                      <a:pPr marL="67945">
                        <a:lnSpc>
                          <a:spcPts val="970"/>
                        </a:lnSpc>
                      </a:pPr>
                      <a:r>
                        <a:rPr lang="fr-FR" sz="1000">
                          <a:effectLst/>
                        </a:rPr>
                        <a:t>Antiparasitaires</a:t>
                      </a:r>
                      <a:r>
                        <a:rPr lang="fr-FR" sz="1000" spc="-10">
                          <a:effectLst/>
                        </a:rPr>
                        <a:t> </a:t>
                      </a:r>
                      <a:r>
                        <a:rPr lang="fr-FR" sz="1000">
                          <a:effectLst/>
                        </a:rPr>
                        <a:t>–</a:t>
                      </a:r>
                      <a:r>
                        <a:rPr lang="fr-FR" sz="1000" spc="-20">
                          <a:effectLst/>
                        </a:rPr>
                        <a:t> </a:t>
                      </a:r>
                      <a:r>
                        <a:rPr lang="fr-FR" sz="1000">
                          <a:effectLst/>
                        </a:rPr>
                        <a:t>antifongiques</a:t>
                      </a:r>
                      <a:endParaRPr lang="fr-FR" sz="1100">
                        <a:effectLst/>
                      </a:endParaRPr>
                    </a:p>
                    <a:p>
                      <a:pPr marL="67945">
                        <a:lnSpc>
                          <a:spcPts val="975"/>
                        </a:lnSpc>
                      </a:pPr>
                      <a:r>
                        <a:rPr lang="fr-FR" sz="1000">
                          <a:effectLst/>
                        </a:rPr>
                        <a:t>P.</a:t>
                      </a:r>
                      <a:r>
                        <a:rPr lang="fr-FR" sz="1000" spc="-10">
                          <a:effectLst/>
                        </a:rPr>
                        <a:t> </a:t>
                      </a:r>
                      <a:r>
                        <a:rPr lang="fr-FR" sz="1000">
                          <a:effectLst/>
                        </a:rPr>
                        <a:t>LOISEAU/S.</a:t>
                      </a:r>
                      <a:r>
                        <a:rPr lang="fr-FR" sz="1000" spc="-10">
                          <a:effectLst/>
                        </a:rPr>
                        <a:t> </a:t>
                      </a:r>
                      <a:r>
                        <a:rPr lang="fr-FR" sz="1000">
                          <a:effectLst/>
                        </a:rPr>
                        <a:t>POMEL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970"/>
                        </a:lnSpc>
                      </a:pPr>
                      <a:r>
                        <a:rPr lang="fr-FR" sz="1000">
                          <a:effectLst/>
                        </a:rPr>
                        <a:t>2h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970"/>
                        </a:lnSpc>
                      </a:pPr>
                      <a:r>
                        <a:rPr lang="fr-FR" sz="1000">
                          <a:effectLst/>
                        </a:rPr>
                        <a:t>1 x</a:t>
                      </a:r>
                      <a:r>
                        <a:rPr lang="fr-FR" sz="1000" spc="-5">
                          <a:effectLst/>
                        </a:rPr>
                        <a:t> </a:t>
                      </a:r>
                      <a:r>
                        <a:rPr lang="fr-FR" sz="1000">
                          <a:effectLst/>
                        </a:rPr>
                        <a:t>2h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970"/>
                        </a:lnSpc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91211632"/>
                  </a:ext>
                </a:extLst>
              </a:tr>
              <a:tr h="679807">
                <a:tc>
                  <a:txBody>
                    <a:bodyPr/>
                    <a:lstStyle/>
                    <a:p>
                      <a:pPr marL="67945">
                        <a:lnSpc>
                          <a:spcPts val="970"/>
                        </a:lnSpc>
                      </a:pPr>
                      <a:r>
                        <a:rPr lang="fr-FR" sz="1000">
                          <a:effectLst/>
                        </a:rPr>
                        <a:t>Pharmacie</a:t>
                      </a:r>
                      <a:r>
                        <a:rPr lang="fr-FR" sz="1000" spc="-10">
                          <a:effectLst/>
                        </a:rPr>
                        <a:t> </a:t>
                      </a:r>
                      <a:r>
                        <a:rPr lang="fr-FR" sz="1000">
                          <a:effectLst/>
                        </a:rPr>
                        <a:t>clinique</a:t>
                      </a:r>
                      <a:endParaRPr lang="fr-FR" sz="1100">
                        <a:effectLst/>
                      </a:endParaRPr>
                    </a:p>
                    <a:p>
                      <a:pPr marL="67945">
                        <a:lnSpc>
                          <a:spcPts val="975"/>
                        </a:lnSpc>
                      </a:pPr>
                      <a:r>
                        <a:rPr lang="fr-FR" sz="1000">
                          <a:effectLst/>
                        </a:rPr>
                        <a:t>C.</a:t>
                      </a:r>
                      <a:r>
                        <a:rPr lang="fr-FR" sz="1000" spc="-5">
                          <a:effectLst/>
                        </a:rPr>
                        <a:t> </a:t>
                      </a:r>
                      <a:r>
                        <a:rPr lang="fr-FR" sz="1000">
                          <a:effectLst/>
                        </a:rPr>
                        <a:t>FERNANDEZ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970"/>
                        </a:lnSpc>
                      </a:pPr>
                      <a:endParaRPr lang="fr-FR" sz="1000" dirty="0">
                        <a:effectLst/>
                      </a:endParaRPr>
                    </a:p>
                    <a:p>
                      <a:pPr marL="67945">
                        <a:lnSpc>
                          <a:spcPts val="970"/>
                        </a:lnSpc>
                      </a:pPr>
                      <a:r>
                        <a:rPr lang="fr-FR" sz="1000" dirty="0">
                          <a:effectLst/>
                        </a:rPr>
                        <a:t>9h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970"/>
                        </a:lnSpc>
                      </a:pPr>
                      <a:endParaRPr lang="fr-FR" sz="1000" dirty="0">
                        <a:effectLst/>
                      </a:endParaRPr>
                    </a:p>
                    <a:p>
                      <a:pPr marL="67945">
                        <a:lnSpc>
                          <a:spcPts val="970"/>
                        </a:lnSpc>
                      </a:pPr>
                      <a:r>
                        <a:rPr lang="fr-FR" sz="1000" dirty="0">
                          <a:effectLst/>
                        </a:rPr>
                        <a:t>6 x 1h30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/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18553301"/>
                  </a:ext>
                </a:extLst>
              </a:tr>
            </a:tbl>
          </a:graphicData>
        </a:graphic>
      </p:graphicFrame>
      <p:sp>
        <p:nvSpPr>
          <p:cNvPr id="8" name="Rectangle 2">
            <a:extLst>
              <a:ext uri="{FF2B5EF4-FFF2-40B4-BE49-F238E27FC236}">
                <a16:creationId xmlns:a16="http://schemas.microsoft.com/office/drawing/2014/main" id="{B49569E9-F476-B2B3-1371-819F4BEF2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2863"/>
            <a:ext cx="91440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200" b="1" dirty="0"/>
              <a:t>M1 S2</a:t>
            </a:r>
            <a:endParaRPr lang="fr-FR" altLang="fr-FR" sz="900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400" b="1" dirty="0">
                <a:solidFill>
                  <a:srgbClr val="C00000"/>
                </a:solidFill>
                <a:latin typeface="Arial Black" panose="020B0604020202020204" pitchFamily="34" charset="0"/>
              </a:rPr>
              <a:t>UE 90 </a:t>
            </a:r>
            <a:r>
              <a:rPr lang="fr-FR" altLang="fr-FR" sz="1400" b="1" dirty="0">
                <a:solidFill>
                  <a:srgbClr val="C00000"/>
                </a:solidFill>
                <a:latin typeface="Arial" panose="020B0604020202020204" pitchFamily="34" charset="0"/>
              </a:rPr>
              <a:t>–</a:t>
            </a:r>
            <a:r>
              <a:rPr lang="fr-FR" altLang="fr-FR" sz="1400" b="1" dirty="0">
                <a:solidFill>
                  <a:srgbClr val="C00000"/>
                </a:solidFill>
                <a:latin typeface="Arial Black" panose="020B0604020202020204" pitchFamily="34" charset="0"/>
              </a:rPr>
              <a:t> Dossiers Biologiques et Th</a:t>
            </a:r>
            <a:r>
              <a:rPr lang="fr-FR" altLang="fr-FR" sz="1400" b="1" dirty="0">
                <a:solidFill>
                  <a:srgbClr val="C00000"/>
                </a:solidFill>
                <a:latin typeface="Arial" panose="020B0604020202020204" pitchFamily="34" charset="0"/>
              </a:rPr>
              <a:t>é</a:t>
            </a:r>
            <a:r>
              <a:rPr lang="fr-FR" altLang="fr-FR" sz="1400" b="1" dirty="0">
                <a:solidFill>
                  <a:srgbClr val="C00000"/>
                </a:solidFill>
                <a:latin typeface="Arial Black" panose="020B0604020202020204" pitchFamily="34" charset="0"/>
              </a:rPr>
              <a:t>rapeutiques </a:t>
            </a:r>
            <a:r>
              <a:rPr lang="fr-FR" altLang="fr-FR" sz="1400" b="1" dirty="0">
                <a:solidFill>
                  <a:srgbClr val="C00000"/>
                </a:solidFill>
                <a:latin typeface="Arial" panose="020B0604020202020204" pitchFamily="34" charset="0"/>
              </a:rPr>
              <a:t>–</a:t>
            </a:r>
            <a:r>
              <a:rPr lang="fr-FR" altLang="fr-FR" sz="1400" b="1" dirty="0">
                <a:solidFill>
                  <a:srgbClr val="C00000"/>
                </a:solidFill>
                <a:latin typeface="Arial Black" panose="020B0604020202020204" pitchFamily="34" charset="0"/>
              </a:rPr>
              <a:t> 2021</a:t>
            </a:r>
            <a:endParaRPr lang="fr-FR" altLang="fr-FR" sz="900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400" b="1" dirty="0">
                <a:latin typeface="Arial Black" panose="020B0604020202020204" pitchFamily="34" charset="0"/>
              </a:rPr>
              <a:t>O</a:t>
            </a:r>
            <a:r>
              <a:rPr lang="fr-FR" altLang="fr-FR" sz="1100" b="1" dirty="0">
                <a:latin typeface="Arial Black" panose="020B0604020202020204" pitchFamily="34" charset="0"/>
              </a:rPr>
              <a:t>rientation Pharmacie Hospitali</a:t>
            </a:r>
            <a:r>
              <a:rPr lang="fr-FR" altLang="fr-FR" sz="1100" b="1" dirty="0">
                <a:latin typeface="Arial" panose="020B0604020202020204" pitchFamily="34" charset="0"/>
              </a:rPr>
              <a:t>è</a:t>
            </a:r>
            <a:r>
              <a:rPr lang="fr-FR" altLang="fr-FR" sz="1100" b="1" dirty="0">
                <a:latin typeface="Arial Black" panose="020B0604020202020204" pitchFamily="34" charset="0"/>
              </a:rPr>
              <a:t>re, Biologie M</a:t>
            </a:r>
            <a:r>
              <a:rPr lang="fr-FR" altLang="fr-FR" sz="1100" b="1" dirty="0">
                <a:latin typeface="Arial" panose="020B0604020202020204" pitchFamily="34" charset="0"/>
              </a:rPr>
              <a:t>é</a:t>
            </a:r>
            <a:r>
              <a:rPr lang="fr-FR" altLang="fr-FR" sz="1100" b="1" dirty="0">
                <a:latin typeface="Arial Black" panose="020B0604020202020204" pitchFamily="34" charset="0"/>
              </a:rPr>
              <a:t>dicale et Recherche</a:t>
            </a:r>
            <a:endParaRPr lang="fr-FR" altLang="fr-FR" sz="900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fr-FR" sz="1100" b="1" dirty="0" err="1"/>
              <a:t>Coordinateurs</a:t>
            </a:r>
            <a:r>
              <a:rPr lang="en-GB" altLang="fr-FR" sz="1100" b="1" dirty="0"/>
              <a:t> : Delphine BORGEL &amp; Patrice THEROND</a:t>
            </a:r>
            <a:endParaRPr lang="fr-FR" altLang="fr-FR" sz="900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fr-FR" sz="1100" dirty="0"/>
              <a:t>Total </a:t>
            </a:r>
            <a:r>
              <a:rPr lang="en-GB" altLang="fr-FR" sz="1100" dirty="0" err="1"/>
              <a:t>heures</a:t>
            </a:r>
            <a:r>
              <a:rPr lang="en-GB" altLang="fr-FR" sz="1100" dirty="0"/>
              <a:t>: 72,5</a:t>
            </a:r>
            <a:r>
              <a:rPr lang="en-GB" altLang="fr-FR" sz="1100" dirty="0">
                <a:solidFill>
                  <a:srgbClr val="000000"/>
                </a:solidFill>
              </a:rPr>
              <a:t>h (72,5h ED)</a:t>
            </a:r>
            <a:endParaRPr lang="fr-FR" altLang="fr-FR" sz="9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fr-FR" altLang="fr-FR" sz="1800" dirty="0">
              <a:latin typeface="Arial" panose="020B0604020202020204" pitchFamily="34" charset="0"/>
            </a:endParaRPr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FCAF00CC-56AF-AACB-DA9C-5E7F5ABB9C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834128"/>
              </p:ext>
            </p:extLst>
          </p:nvPr>
        </p:nvGraphicFramePr>
        <p:xfrm>
          <a:off x="1394209" y="1551732"/>
          <a:ext cx="5990239" cy="38020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778542">
                  <a:extLst>
                    <a:ext uri="{9D8B030D-6E8A-4147-A177-3AD203B41FA5}">
                      <a16:colId xmlns:a16="http://schemas.microsoft.com/office/drawing/2014/main" val="4168339911"/>
                    </a:ext>
                  </a:extLst>
                </a:gridCol>
                <a:gridCol w="422591">
                  <a:extLst>
                    <a:ext uri="{9D8B030D-6E8A-4147-A177-3AD203B41FA5}">
                      <a16:colId xmlns:a16="http://schemas.microsoft.com/office/drawing/2014/main" val="1491078460"/>
                    </a:ext>
                  </a:extLst>
                </a:gridCol>
                <a:gridCol w="1156774">
                  <a:extLst>
                    <a:ext uri="{9D8B030D-6E8A-4147-A177-3AD203B41FA5}">
                      <a16:colId xmlns:a16="http://schemas.microsoft.com/office/drawing/2014/main" val="2492848819"/>
                    </a:ext>
                  </a:extLst>
                </a:gridCol>
                <a:gridCol w="1632332">
                  <a:extLst>
                    <a:ext uri="{9D8B030D-6E8A-4147-A177-3AD203B41FA5}">
                      <a16:colId xmlns:a16="http://schemas.microsoft.com/office/drawing/2014/main" val="857043647"/>
                    </a:ext>
                  </a:extLst>
                </a:gridCol>
              </a:tblGrid>
              <a:tr h="380208">
                <a:tc>
                  <a:txBody>
                    <a:bodyPr/>
                    <a:lstStyle/>
                    <a:p>
                      <a:pPr marL="67945">
                        <a:lnSpc>
                          <a:spcPts val="1340"/>
                        </a:lnSpc>
                      </a:pPr>
                      <a:r>
                        <a:rPr lang="fr-FR" sz="1200" dirty="0">
                          <a:effectLst/>
                        </a:rPr>
                        <a:t>Intitulé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40"/>
                        </a:lnSpc>
                      </a:pPr>
                      <a:r>
                        <a:rPr lang="fr-FR" sz="1200" dirty="0">
                          <a:effectLst/>
                        </a:rPr>
                        <a:t>ED</a:t>
                      </a:r>
                    </a:p>
                    <a:p>
                      <a:pPr marL="67945">
                        <a:lnSpc>
                          <a:spcPts val="1245"/>
                        </a:lnSpc>
                      </a:pPr>
                      <a:r>
                        <a:rPr lang="fr-FR" sz="1200" dirty="0">
                          <a:effectLst/>
                        </a:rPr>
                        <a:t>en</a:t>
                      </a:r>
                      <a:r>
                        <a:rPr lang="fr-FR" sz="1200" spc="-5" dirty="0">
                          <a:effectLst/>
                        </a:rPr>
                        <a:t> </a:t>
                      </a:r>
                      <a:r>
                        <a:rPr lang="fr-FR" sz="1200" dirty="0">
                          <a:effectLst/>
                        </a:rPr>
                        <a:t>h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40"/>
                        </a:lnSpc>
                      </a:pPr>
                      <a:r>
                        <a:rPr lang="fr-FR" sz="1200" dirty="0">
                          <a:effectLst/>
                        </a:rPr>
                        <a:t>Séances</a:t>
                      </a:r>
                    </a:p>
                    <a:p>
                      <a:pPr marL="67945">
                        <a:lnSpc>
                          <a:spcPts val="1245"/>
                        </a:lnSpc>
                      </a:pPr>
                      <a:r>
                        <a:rPr lang="fr-FR" sz="1200" dirty="0">
                          <a:effectLst/>
                        </a:rPr>
                        <a:t>nb</a:t>
                      </a:r>
                      <a:r>
                        <a:rPr lang="fr-FR" sz="1200" spc="-5" dirty="0">
                          <a:effectLst/>
                        </a:rPr>
                        <a:t> </a:t>
                      </a:r>
                      <a:r>
                        <a:rPr lang="fr-FR" sz="1200" dirty="0">
                          <a:effectLst/>
                        </a:rPr>
                        <a:t>x</a:t>
                      </a:r>
                      <a:r>
                        <a:rPr lang="fr-FR" sz="1200" spc="-5" dirty="0">
                          <a:effectLst/>
                        </a:rPr>
                        <a:t> </a:t>
                      </a:r>
                      <a:r>
                        <a:rPr lang="fr-FR" sz="1200" dirty="0">
                          <a:effectLst/>
                        </a:rPr>
                        <a:t>h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460"/>
                        </a:lnSpc>
                      </a:pPr>
                      <a:r>
                        <a:rPr lang="fr-FR" sz="1400" dirty="0">
                          <a:effectLst/>
                        </a:rPr>
                        <a:t>Jours/horaires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3897649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>
            <a:extLst>
              <a:ext uri="{FF2B5EF4-FFF2-40B4-BE49-F238E27FC236}">
                <a16:creationId xmlns:a16="http://schemas.microsoft.com/office/drawing/2014/main" id="{E29DA2BA-2A84-B5BE-04D5-76649CE62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200" b="1" dirty="0"/>
              <a:t>M1 S2 </a:t>
            </a:r>
            <a:endParaRPr lang="fr-FR" altLang="fr-FR" sz="900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400" b="1" dirty="0">
                <a:solidFill>
                  <a:srgbClr val="C00000"/>
                </a:solidFill>
                <a:latin typeface="Arial Black" panose="020B0604020202020204" pitchFamily="34" charset="0"/>
              </a:rPr>
              <a:t>UE 91 </a:t>
            </a:r>
            <a:r>
              <a:rPr lang="fr-FR" altLang="fr-FR" sz="1400" b="1" dirty="0">
                <a:solidFill>
                  <a:srgbClr val="C00000"/>
                </a:solidFill>
                <a:latin typeface="Arial" panose="020B0604020202020204" pitchFamily="34" charset="0"/>
              </a:rPr>
              <a:t>–</a:t>
            </a:r>
            <a:r>
              <a:rPr lang="fr-FR" altLang="fr-FR" sz="1400" b="1" dirty="0">
                <a:solidFill>
                  <a:srgbClr val="C00000"/>
                </a:solidFill>
                <a:latin typeface="Arial Black" panose="020B0604020202020204" pitchFamily="34" charset="0"/>
              </a:rPr>
              <a:t> Exercices d</a:t>
            </a:r>
            <a:r>
              <a:rPr lang="fr-FR" altLang="fr-FR" sz="1400" b="1" dirty="0">
                <a:solidFill>
                  <a:srgbClr val="C00000"/>
                </a:solidFill>
                <a:latin typeface="Arial" panose="020B0604020202020204" pitchFamily="34" charset="0"/>
              </a:rPr>
              <a:t>’</a:t>
            </a:r>
            <a:r>
              <a:rPr lang="fr-FR" altLang="ja-JP" sz="1400" b="1" dirty="0">
                <a:solidFill>
                  <a:srgbClr val="C00000"/>
                </a:solidFill>
                <a:latin typeface="Arial Black" panose="020B0604020202020204" pitchFamily="34" charset="0"/>
              </a:rPr>
              <a:t>application 1</a:t>
            </a:r>
            <a:r>
              <a:rPr lang="fr-FR" altLang="ja-JP" sz="1400" b="1" baseline="30000" dirty="0">
                <a:solidFill>
                  <a:srgbClr val="C00000"/>
                </a:solidFill>
                <a:latin typeface="Arial" panose="020B0604020202020204" pitchFamily="34" charset="0"/>
              </a:rPr>
              <a:t>è</a:t>
            </a:r>
            <a:r>
              <a:rPr lang="fr-FR" altLang="ja-JP" sz="1400" b="1" baseline="30000" dirty="0">
                <a:solidFill>
                  <a:srgbClr val="C00000"/>
                </a:solidFill>
                <a:latin typeface="Arial Black" panose="020B0604020202020204" pitchFamily="34" charset="0"/>
              </a:rPr>
              <a:t>re</a:t>
            </a:r>
            <a:r>
              <a:rPr lang="fr-FR" altLang="ja-JP" sz="1400" b="1" dirty="0">
                <a:solidFill>
                  <a:srgbClr val="C00000"/>
                </a:solidFill>
                <a:latin typeface="Arial Black" panose="020B0604020202020204" pitchFamily="34" charset="0"/>
              </a:rPr>
              <a:t> partie </a:t>
            </a:r>
            <a:r>
              <a:rPr lang="fr-FR" altLang="ja-JP" sz="1400" b="1" dirty="0">
                <a:solidFill>
                  <a:srgbClr val="C00000"/>
                </a:solidFill>
                <a:latin typeface="Arial" panose="020B0604020202020204" pitchFamily="34" charset="0"/>
              </a:rPr>
              <a:t>–</a:t>
            </a:r>
            <a:r>
              <a:rPr lang="fr-FR" altLang="ja-JP" sz="1400" b="1" dirty="0">
                <a:solidFill>
                  <a:srgbClr val="C00000"/>
                </a:solidFill>
                <a:latin typeface="Arial Black" panose="020B0604020202020204" pitchFamily="34" charset="0"/>
              </a:rPr>
              <a:t> 2024</a:t>
            </a:r>
            <a:endParaRPr lang="fr-FR" altLang="ja-JP" sz="900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400" b="1" dirty="0">
                <a:latin typeface="Arial Black" panose="020B0604020202020204" pitchFamily="34" charset="0"/>
              </a:rPr>
              <a:t>O</a:t>
            </a:r>
            <a:r>
              <a:rPr lang="fr-FR" altLang="fr-FR" sz="1100" b="1" dirty="0">
                <a:latin typeface="Arial Black" panose="020B0604020202020204" pitchFamily="34" charset="0"/>
              </a:rPr>
              <a:t>rientation Pharmacie Hospitali</a:t>
            </a:r>
            <a:r>
              <a:rPr lang="fr-FR" altLang="fr-FR" sz="1100" b="1" dirty="0">
                <a:latin typeface="Arial" panose="020B0604020202020204" pitchFamily="34" charset="0"/>
              </a:rPr>
              <a:t>è</a:t>
            </a:r>
            <a:r>
              <a:rPr lang="fr-FR" altLang="fr-FR" sz="1100" b="1" dirty="0">
                <a:latin typeface="Arial Black" panose="020B0604020202020204" pitchFamily="34" charset="0"/>
              </a:rPr>
              <a:t>re, Biologie M</a:t>
            </a:r>
            <a:r>
              <a:rPr lang="fr-FR" altLang="fr-FR" sz="1100" b="1" dirty="0">
                <a:latin typeface="Arial" panose="020B0604020202020204" pitchFamily="34" charset="0"/>
              </a:rPr>
              <a:t>é</a:t>
            </a:r>
            <a:r>
              <a:rPr lang="fr-FR" altLang="fr-FR" sz="1100" b="1" dirty="0">
                <a:latin typeface="Arial Black" panose="020B0604020202020204" pitchFamily="34" charset="0"/>
              </a:rPr>
              <a:t>dicale et Recherche</a:t>
            </a:r>
            <a:endParaRPr lang="fr-FR" altLang="fr-FR" sz="900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fr-FR" sz="1100" b="1" dirty="0" err="1"/>
              <a:t>Coordinateurs</a:t>
            </a:r>
            <a:r>
              <a:rPr lang="en-GB" altLang="fr-FR" sz="1100" b="1" dirty="0">
                <a:latin typeface="Arial" panose="020B0604020202020204" pitchFamily="34" charset="0"/>
              </a:rPr>
              <a:t> </a:t>
            </a:r>
            <a:r>
              <a:rPr lang="en-GB" altLang="fr-FR" sz="1100" b="1" dirty="0"/>
              <a:t>: Delphine BORGEL &amp; Eric </a:t>
            </a:r>
            <a:r>
              <a:rPr lang="en-GB" altLang="fr-FR" sz="1100" b="1" dirty="0" err="1"/>
              <a:t>Caudron</a:t>
            </a:r>
            <a:endParaRPr lang="fr-FR" altLang="fr-FR" sz="900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fr-FR" sz="1100" dirty="0"/>
              <a:t>Total </a:t>
            </a:r>
            <a:r>
              <a:rPr lang="en-GB" altLang="fr-FR" sz="1100" dirty="0" err="1"/>
              <a:t>heures</a:t>
            </a:r>
            <a:r>
              <a:rPr lang="en-GB" altLang="fr-FR" sz="1100" dirty="0"/>
              <a:t>: </a:t>
            </a:r>
            <a:r>
              <a:rPr lang="en-GB" altLang="fr-FR" sz="1100" b="1" dirty="0"/>
              <a:t>50h</a:t>
            </a:r>
            <a:r>
              <a:rPr lang="en-GB" altLang="fr-FR" sz="1100" dirty="0"/>
              <a:t> (49h ED)</a:t>
            </a:r>
            <a:endParaRPr lang="fr-FR" altLang="fr-FR" sz="9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fr-FR" altLang="fr-FR" sz="1800" dirty="0">
              <a:latin typeface="Arial" panose="020B0604020202020204" pitchFamily="34" charset="0"/>
            </a:endParaRPr>
          </a:p>
        </p:txBody>
      </p:sp>
      <p:sp>
        <p:nvSpPr>
          <p:cNvPr id="32770" name="Rectangle 50">
            <a:extLst>
              <a:ext uri="{FF2B5EF4-FFF2-40B4-BE49-F238E27FC236}">
                <a16:creationId xmlns:a16="http://schemas.microsoft.com/office/drawing/2014/main" id="{D7309B4C-F911-9B83-D4BE-1029A6CDBE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9788" y="15097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fr-FR" altLang="fr-FR" sz="1800">
              <a:latin typeface="Arial" panose="020B0604020202020204" pitchFamily="34" charset="0"/>
            </a:endParaRPr>
          </a:p>
        </p:txBody>
      </p:sp>
      <p:sp>
        <p:nvSpPr>
          <p:cNvPr id="21509" name="ZoneTexte 1">
            <a:extLst>
              <a:ext uri="{FF2B5EF4-FFF2-40B4-BE49-F238E27FC236}">
                <a16:creationId xmlns:a16="http://schemas.microsoft.com/office/drawing/2014/main" id="{C74F0976-A884-2618-4806-629253D21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589" y="240462"/>
            <a:ext cx="1287532" cy="369332"/>
          </a:xfrm>
          <a:prstGeom prst="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r>
              <a:rPr lang="fr-FR" altLang="fr-FR" b="1" dirty="0">
                <a:solidFill>
                  <a:schemeClr val="bg1"/>
                </a:solidFill>
              </a:rPr>
              <a:t>Présentiel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1182EE9A-FF8A-0E95-A957-CBB34CE256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6545130"/>
              </p:ext>
            </p:extLst>
          </p:nvPr>
        </p:nvGraphicFramePr>
        <p:xfrm>
          <a:off x="925355" y="1454938"/>
          <a:ext cx="7219739" cy="48976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105542">
                  <a:extLst>
                    <a:ext uri="{9D8B030D-6E8A-4147-A177-3AD203B41FA5}">
                      <a16:colId xmlns:a16="http://schemas.microsoft.com/office/drawing/2014/main" val="1434548784"/>
                    </a:ext>
                  </a:extLst>
                </a:gridCol>
                <a:gridCol w="842959">
                  <a:extLst>
                    <a:ext uri="{9D8B030D-6E8A-4147-A177-3AD203B41FA5}">
                      <a16:colId xmlns:a16="http://schemas.microsoft.com/office/drawing/2014/main" val="1737253107"/>
                    </a:ext>
                  </a:extLst>
                </a:gridCol>
                <a:gridCol w="1158603">
                  <a:extLst>
                    <a:ext uri="{9D8B030D-6E8A-4147-A177-3AD203B41FA5}">
                      <a16:colId xmlns:a16="http://schemas.microsoft.com/office/drawing/2014/main" val="5026083"/>
                    </a:ext>
                  </a:extLst>
                </a:gridCol>
                <a:gridCol w="3112635">
                  <a:extLst>
                    <a:ext uri="{9D8B030D-6E8A-4147-A177-3AD203B41FA5}">
                      <a16:colId xmlns:a16="http://schemas.microsoft.com/office/drawing/2014/main" val="724386215"/>
                    </a:ext>
                  </a:extLst>
                </a:gridCol>
              </a:tblGrid>
              <a:tr h="185519">
                <a:tc>
                  <a:txBody>
                    <a:bodyPr/>
                    <a:lstStyle/>
                    <a:p>
                      <a:pPr marL="67945">
                        <a:lnSpc>
                          <a:spcPts val="13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fr-FR" sz="1200" spc="-10">
                          <a:effectLst/>
                        </a:rPr>
                        <a:t>Intitulé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ED</a:t>
                      </a:r>
                      <a:r>
                        <a:rPr lang="fr-FR" sz="1200" spc="-10">
                          <a:effectLst/>
                        </a:rPr>
                        <a:t> </a:t>
                      </a:r>
                      <a:r>
                        <a:rPr lang="fr-FR" sz="1200">
                          <a:effectLst/>
                        </a:rPr>
                        <a:t>en</a:t>
                      </a:r>
                      <a:r>
                        <a:rPr lang="fr-FR" sz="1200" spc="-5">
                          <a:effectLst/>
                        </a:rPr>
                        <a:t> </a:t>
                      </a:r>
                      <a:r>
                        <a:rPr lang="fr-FR" sz="1200" spc="-50">
                          <a:effectLst/>
                        </a:rPr>
                        <a:t>h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Séances</a:t>
                      </a:r>
                      <a:r>
                        <a:rPr lang="fr-FR" sz="1200" spc="-15">
                          <a:effectLst/>
                        </a:rPr>
                        <a:t> </a:t>
                      </a:r>
                      <a:r>
                        <a:rPr lang="fr-FR" sz="1200">
                          <a:effectLst/>
                        </a:rPr>
                        <a:t>nb</a:t>
                      </a:r>
                      <a:r>
                        <a:rPr lang="fr-FR" sz="1200" spc="-15">
                          <a:effectLst/>
                        </a:rPr>
                        <a:t> </a:t>
                      </a:r>
                      <a:r>
                        <a:rPr lang="fr-FR" sz="1200">
                          <a:effectLst/>
                        </a:rPr>
                        <a:t>x</a:t>
                      </a:r>
                      <a:r>
                        <a:rPr lang="fr-FR" sz="1200" spc="-10">
                          <a:effectLst/>
                        </a:rPr>
                        <a:t> </a:t>
                      </a:r>
                      <a:r>
                        <a:rPr lang="fr-FR" sz="1200" spc="-50">
                          <a:effectLst/>
                        </a:rPr>
                        <a:t>h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340"/>
                        </a:lnSpc>
                        <a:spcBef>
                          <a:spcPts val="5"/>
                        </a:spcBef>
                      </a:pPr>
                      <a:r>
                        <a:rPr lang="fr-FR" sz="1200" spc="-10">
                          <a:effectLst/>
                        </a:rPr>
                        <a:t>Jours/horaires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27778230"/>
                  </a:ext>
                </a:extLst>
              </a:tr>
              <a:tr h="338629">
                <a:tc>
                  <a:txBody>
                    <a:bodyPr/>
                    <a:lstStyle/>
                    <a:p>
                      <a:pPr marL="67945">
                        <a:spcBef>
                          <a:spcPts val="5"/>
                        </a:spcBef>
                      </a:pPr>
                      <a:r>
                        <a:rPr lang="fr-FR" sz="1200">
                          <a:effectLst/>
                        </a:rPr>
                        <a:t>Chimie</a:t>
                      </a:r>
                      <a:r>
                        <a:rPr lang="fr-FR" sz="1200" spc="-35">
                          <a:effectLst/>
                        </a:rPr>
                        <a:t> </a:t>
                      </a:r>
                      <a:r>
                        <a:rPr lang="fr-FR" sz="1200" spc="-10">
                          <a:effectLst/>
                        </a:rPr>
                        <a:t>Thérapeutique</a:t>
                      </a:r>
                      <a:endParaRPr lang="fr-FR" sz="1200">
                        <a:effectLst/>
                      </a:endParaRPr>
                    </a:p>
                    <a:p>
                      <a:pPr marL="67945">
                        <a:spcBef>
                          <a:spcPts val="5"/>
                        </a:spcBef>
                      </a:pPr>
                      <a:r>
                        <a:rPr lang="fr-FR" sz="1200">
                          <a:effectLst/>
                        </a:rPr>
                        <a:t>C.</a:t>
                      </a:r>
                      <a:r>
                        <a:rPr lang="fr-FR" sz="1200" spc="-20">
                          <a:effectLst/>
                        </a:rPr>
                        <a:t> TRAN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>
                        <a:spcBef>
                          <a:spcPts val="5"/>
                        </a:spcBef>
                      </a:pPr>
                      <a:r>
                        <a:rPr lang="fr-FR" sz="1200" spc="-25">
                          <a:effectLst/>
                        </a:rPr>
                        <a:t>3h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5"/>
                        </a:spcBef>
                      </a:pPr>
                      <a:r>
                        <a:rPr lang="fr-FR" sz="1200">
                          <a:effectLst/>
                        </a:rPr>
                        <a:t>1</a:t>
                      </a:r>
                      <a:r>
                        <a:rPr lang="fr-FR" sz="1200" spc="-10">
                          <a:effectLst/>
                        </a:rPr>
                        <a:t> </a:t>
                      </a:r>
                      <a:r>
                        <a:rPr lang="fr-FR" sz="1200">
                          <a:effectLst/>
                        </a:rPr>
                        <a:t>x</a:t>
                      </a:r>
                      <a:r>
                        <a:rPr lang="fr-FR" sz="1200" spc="-5">
                          <a:effectLst/>
                        </a:rPr>
                        <a:t> </a:t>
                      </a:r>
                      <a:r>
                        <a:rPr lang="fr-FR" sz="1200" spc="-25">
                          <a:effectLst/>
                        </a:rPr>
                        <a:t>2h</a:t>
                      </a:r>
                      <a:endParaRPr lang="fr-FR" sz="1200">
                        <a:effectLst/>
                      </a:endParaRPr>
                    </a:p>
                    <a:p>
                      <a:pPr marL="67945">
                        <a:spcBef>
                          <a:spcPts val="5"/>
                        </a:spcBef>
                      </a:pPr>
                      <a:r>
                        <a:rPr lang="fr-FR" sz="1200">
                          <a:effectLst/>
                        </a:rPr>
                        <a:t>1</a:t>
                      </a:r>
                      <a:r>
                        <a:rPr lang="fr-FR" sz="1200" spc="-10">
                          <a:effectLst/>
                        </a:rPr>
                        <a:t> </a:t>
                      </a:r>
                      <a:r>
                        <a:rPr lang="fr-FR" sz="1200">
                          <a:effectLst/>
                        </a:rPr>
                        <a:t>x</a:t>
                      </a:r>
                      <a:r>
                        <a:rPr lang="fr-FR" sz="1200" spc="-5">
                          <a:effectLst/>
                        </a:rPr>
                        <a:t> </a:t>
                      </a:r>
                      <a:r>
                        <a:rPr lang="fr-FR" sz="1200" spc="-25">
                          <a:effectLst/>
                        </a:rPr>
                        <a:t>1h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spcBef>
                          <a:spcPts val="5"/>
                        </a:spcBef>
                      </a:pPr>
                      <a:r>
                        <a:rPr lang="fr-FR" sz="1200" dirty="0">
                          <a:effectLst/>
                        </a:rPr>
                        <a:t>12/02</a:t>
                      </a:r>
                      <a:r>
                        <a:rPr lang="fr-FR" sz="1200" spc="-40" dirty="0">
                          <a:effectLst/>
                        </a:rPr>
                        <a:t> </a:t>
                      </a:r>
                      <a:r>
                        <a:rPr lang="fr-FR" sz="1200" spc="-10" dirty="0">
                          <a:effectLst/>
                        </a:rPr>
                        <a:t>14h15/16h15</a:t>
                      </a:r>
                      <a:endParaRPr lang="fr-FR" sz="1200" dirty="0">
                        <a:effectLst/>
                      </a:endParaRPr>
                    </a:p>
                    <a:p>
                      <a:pPr marL="68580">
                        <a:spcBef>
                          <a:spcPts val="5"/>
                        </a:spcBef>
                      </a:pPr>
                      <a:r>
                        <a:rPr lang="fr-FR" sz="1200" dirty="0">
                          <a:effectLst/>
                        </a:rPr>
                        <a:t>12/02</a:t>
                      </a:r>
                      <a:r>
                        <a:rPr lang="fr-FR" sz="1200" spc="-25" dirty="0">
                          <a:effectLst/>
                        </a:rPr>
                        <a:t> </a:t>
                      </a:r>
                      <a:r>
                        <a:rPr lang="fr-FR" sz="1200" spc="-10" dirty="0">
                          <a:effectLst/>
                        </a:rPr>
                        <a:t>16h30/17h30 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09808302"/>
                  </a:ext>
                </a:extLst>
              </a:tr>
              <a:tr h="1214217">
                <a:tc>
                  <a:txBody>
                    <a:bodyPr/>
                    <a:lstStyle/>
                    <a:p>
                      <a:pPr marL="67945">
                        <a:lnSpc>
                          <a:spcPts val="1215"/>
                        </a:lnSpc>
                        <a:spcBef>
                          <a:spcPts val="5"/>
                        </a:spcBef>
                      </a:pPr>
                      <a:r>
                        <a:rPr lang="fr-FR" sz="1200" dirty="0">
                          <a:effectLst/>
                        </a:rPr>
                        <a:t>Chimie</a:t>
                      </a:r>
                      <a:r>
                        <a:rPr lang="fr-FR" sz="1200" spc="-35" dirty="0">
                          <a:effectLst/>
                        </a:rPr>
                        <a:t> </a:t>
                      </a:r>
                      <a:r>
                        <a:rPr lang="fr-FR" sz="1200" spc="-10" dirty="0">
                          <a:effectLst/>
                        </a:rPr>
                        <a:t>Analytique</a:t>
                      </a:r>
                      <a:endParaRPr lang="fr-FR" sz="1200" dirty="0">
                        <a:effectLst/>
                      </a:endParaRPr>
                    </a:p>
                    <a:p>
                      <a:pPr marL="67945">
                        <a:lnSpc>
                          <a:spcPts val="12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E.</a:t>
                      </a:r>
                      <a:r>
                        <a:rPr lang="fr-FR" sz="1200" spc="-10" dirty="0">
                          <a:effectLst/>
                        </a:rPr>
                        <a:t> CAUDRON</a:t>
                      </a:r>
                      <a:endParaRPr lang="fr-FR" sz="1200" dirty="0">
                        <a:effectLst/>
                      </a:endParaRPr>
                    </a:p>
                    <a:p>
                      <a:pPr marL="67945">
                        <a:spcBef>
                          <a:spcPts val="5"/>
                        </a:spcBef>
                      </a:pPr>
                      <a:r>
                        <a:rPr lang="fr-FR" sz="1200" dirty="0">
                          <a:effectLst/>
                        </a:rPr>
                        <a:t>L.</a:t>
                      </a:r>
                      <a:r>
                        <a:rPr lang="fr-FR" sz="1200" spc="-15" dirty="0">
                          <a:effectLst/>
                        </a:rPr>
                        <a:t> </a:t>
                      </a:r>
                      <a:r>
                        <a:rPr lang="fr-FR" sz="1200" spc="-25" dirty="0" err="1">
                          <a:effectLst/>
                        </a:rPr>
                        <a:t>Lê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>
                        <a:spcBef>
                          <a:spcPts val="5"/>
                        </a:spcBef>
                      </a:pPr>
                      <a:r>
                        <a:rPr lang="fr-FR" sz="1200" spc="-25">
                          <a:effectLst/>
                        </a:rPr>
                        <a:t>20h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5"/>
                        </a:spcBef>
                      </a:pPr>
                      <a:r>
                        <a:rPr lang="fr-FR" sz="1200" dirty="0">
                          <a:effectLst/>
                        </a:rPr>
                        <a:t>6</a:t>
                      </a:r>
                      <a:r>
                        <a:rPr lang="fr-FR" sz="1200" spc="-5" dirty="0">
                          <a:effectLst/>
                        </a:rPr>
                        <a:t> </a:t>
                      </a:r>
                      <a:r>
                        <a:rPr lang="fr-FR" sz="1200" dirty="0">
                          <a:effectLst/>
                        </a:rPr>
                        <a:t>x</a:t>
                      </a:r>
                      <a:r>
                        <a:rPr lang="fr-FR" sz="1200" spc="-5" dirty="0">
                          <a:effectLst/>
                        </a:rPr>
                        <a:t> </a:t>
                      </a:r>
                      <a:r>
                        <a:rPr lang="fr-FR" sz="1200" spc="-25" dirty="0">
                          <a:effectLst/>
                        </a:rPr>
                        <a:t>3h</a:t>
                      </a:r>
                      <a:endParaRPr lang="fr-FR" sz="1200" dirty="0">
                        <a:effectLst/>
                      </a:endParaRPr>
                    </a:p>
                    <a:p>
                      <a:pPr marL="67945">
                        <a:spcBef>
                          <a:spcPts val="5"/>
                        </a:spcBef>
                      </a:pPr>
                      <a:r>
                        <a:rPr lang="fr-FR" sz="1200" spc="-25" dirty="0">
                          <a:effectLst/>
                        </a:rPr>
                        <a:t>2 x 2h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15"/>
                        </a:lnSpc>
                        <a:spcBef>
                          <a:spcPts val="5"/>
                        </a:spcBef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79797145"/>
                  </a:ext>
                </a:extLst>
              </a:tr>
              <a:tr h="699373">
                <a:tc>
                  <a:txBody>
                    <a:bodyPr/>
                    <a:lstStyle/>
                    <a:p>
                      <a:pPr marL="67945">
                        <a:spcBef>
                          <a:spcPts val="5"/>
                        </a:spcBef>
                      </a:pPr>
                      <a:r>
                        <a:rPr lang="de-DE" sz="1200" spc="-10">
                          <a:effectLst/>
                        </a:rPr>
                        <a:t>Enzymologie</a:t>
                      </a:r>
                      <a:endParaRPr lang="fr-FR" sz="1200">
                        <a:effectLst/>
                      </a:endParaRPr>
                    </a:p>
                    <a:p>
                      <a:pPr marL="67945">
                        <a:lnSpc>
                          <a:spcPts val="1215"/>
                        </a:lnSpc>
                        <a:spcBef>
                          <a:spcPts val="5"/>
                        </a:spcBef>
                      </a:pPr>
                      <a:r>
                        <a:rPr lang="de-DE" sz="1200">
                          <a:effectLst/>
                        </a:rPr>
                        <a:t>JF.</a:t>
                      </a:r>
                      <a:r>
                        <a:rPr lang="de-DE" sz="1200" spc="-35">
                          <a:effectLst/>
                        </a:rPr>
                        <a:t> </a:t>
                      </a:r>
                      <a:r>
                        <a:rPr lang="de-DE" sz="1200" spc="-10">
                          <a:effectLst/>
                        </a:rPr>
                        <a:t>BENOIST</a:t>
                      </a:r>
                      <a:endParaRPr lang="fr-FR" sz="1200">
                        <a:effectLst/>
                      </a:endParaRPr>
                    </a:p>
                    <a:p>
                      <a:pPr marL="67945">
                        <a:lnSpc>
                          <a:spcPts val="12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A.</a:t>
                      </a:r>
                      <a:r>
                        <a:rPr lang="de-DE" sz="1200" spc="-15">
                          <a:effectLst/>
                        </a:rPr>
                        <a:t> </a:t>
                      </a:r>
                      <a:r>
                        <a:rPr lang="de-DE" sz="1200" spc="-10">
                          <a:effectLst/>
                        </a:rPr>
                        <a:t>BRUNEEL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>
                        <a:spcBef>
                          <a:spcPts val="5"/>
                        </a:spcBef>
                      </a:pPr>
                      <a:r>
                        <a:rPr lang="fr-FR" sz="1200" spc="-25">
                          <a:effectLst/>
                        </a:rPr>
                        <a:t>8h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5"/>
                        </a:spcBef>
                      </a:pPr>
                      <a:r>
                        <a:rPr lang="fr-FR" sz="1200">
                          <a:effectLst/>
                        </a:rPr>
                        <a:t>4</a:t>
                      </a:r>
                      <a:r>
                        <a:rPr lang="fr-FR" sz="1200" spc="-5">
                          <a:effectLst/>
                        </a:rPr>
                        <a:t> </a:t>
                      </a:r>
                      <a:r>
                        <a:rPr lang="fr-FR" sz="1200">
                          <a:effectLst/>
                        </a:rPr>
                        <a:t>x</a:t>
                      </a:r>
                      <a:r>
                        <a:rPr lang="fr-FR" sz="1200" spc="-5">
                          <a:effectLst/>
                        </a:rPr>
                        <a:t> </a:t>
                      </a:r>
                      <a:r>
                        <a:rPr lang="fr-FR" sz="1200" spc="-25">
                          <a:effectLst/>
                        </a:rPr>
                        <a:t>2h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spcBef>
                          <a:spcPts val="5"/>
                        </a:spcBef>
                      </a:pPr>
                      <a:r>
                        <a:rPr lang="fr-FR" sz="1200">
                          <a:effectLst/>
                        </a:rPr>
                        <a:t>05/02</a:t>
                      </a:r>
                      <a:r>
                        <a:rPr lang="fr-FR" sz="1200" spc="-40">
                          <a:effectLst/>
                        </a:rPr>
                        <a:t> </a:t>
                      </a:r>
                      <a:r>
                        <a:rPr lang="fr-FR" sz="1200" spc="-10">
                          <a:effectLst/>
                        </a:rPr>
                        <a:t>16h30/18h30</a:t>
                      </a:r>
                      <a:endParaRPr lang="fr-FR" sz="1200">
                        <a:effectLst/>
                      </a:endParaRPr>
                    </a:p>
                    <a:p>
                      <a:pPr marL="68580">
                        <a:lnSpc>
                          <a:spcPts val="1215"/>
                        </a:lnSpc>
                        <a:spcBef>
                          <a:spcPts val="5"/>
                        </a:spcBef>
                      </a:pPr>
                      <a:r>
                        <a:rPr lang="fr-FR" sz="1200">
                          <a:effectLst/>
                        </a:rPr>
                        <a:t>26/02</a:t>
                      </a:r>
                      <a:r>
                        <a:rPr lang="fr-FR" sz="1200" spc="-40">
                          <a:effectLst/>
                        </a:rPr>
                        <a:t> </a:t>
                      </a:r>
                      <a:r>
                        <a:rPr lang="fr-FR" sz="1200" spc="-10">
                          <a:effectLst/>
                        </a:rPr>
                        <a:t>14h15/16h15</a:t>
                      </a:r>
                      <a:endParaRPr lang="fr-FR" sz="1200">
                        <a:effectLst/>
                      </a:endParaRPr>
                    </a:p>
                    <a:p>
                      <a:pPr marL="68580">
                        <a:lnSpc>
                          <a:spcPts val="1215"/>
                        </a:lnSpc>
                        <a:spcBef>
                          <a:spcPts val="5"/>
                        </a:spcBef>
                      </a:pPr>
                      <a:r>
                        <a:rPr lang="fr-FR" sz="1200">
                          <a:effectLst/>
                        </a:rPr>
                        <a:t>02/04</a:t>
                      </a:r>
                      <a:r>
                        <a:rPr lang="fr-FR" sz="1200" spc="-40">
                          <a:effectLst/>
                        </a:rPr>
                        <a:t> </a:t>
                      </a:r>
                      <a:r>
                        <a:rPr lang="fr-FR" sz="1200" spc="-10">
                          <a:effectLst/>
                        </a:rPr>
                        <a:t>16h30/18h30</a:t>
                      </a:r>
                      <a:endParaRPr lang="fr-FR" sz="1200">
                        <a:effectLst/>
                      </a:endParaRPr>
                    </a:p>
                    <a:p>
                      <a:pPr marL="68580">
                        <a:lnSpc>
                          <a:spcPts val="1215"/>
                        </a:lnSpc>
                        <a:spcBef>
                          <a:spcPts val="5"/>
                        </a:spcBef>
                      </a:pPr>
                      <a:r>
                        <a:rPr lang="fr-FR" sz="1200">
                          <a:effectLst/>
                        </a:rPr>
                        <a:t>05/04</a:t>
                      </a:r>
                      <a:r>
                        <a:rPr lang="fr-FR" sz="1200" spc="-40">
                          <a:effectLst/>
                        </a:rPr>
                        <a:t> </a:t>
                      </a:r>
                      <a:r>
                        <a:rPr lang="fr-FR" sz="1200" spc="-10">
                          <a:effectLst/>
                        </a:rPr>
                        <a:t>16h30/18h30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7453850"/>
                  </a:ext>
                </a:extLst>
              </a:tr>
              <a:tr h="338629">
                <a:tc>
                  <a:txBody>
                    <a:bodyPr/>
                    <a:lstStyle/>
                    <a:p>
                      <a:pPr marL="67945">
                        <a:spcBef>
                          <a:spcPts val="5"/>
                        </a:spcBef>
                      </a:pPr>
                      <a:r>
                        <a:rPr lang="fr-FR" sz="1200" spc="-10">
                          <a:effectLst/>
                        </a:rPr>
                        <a:t>Pharmacocinétique</a:t>
                      </a:r>
                      <a:endParaRPr lang="fr-FR" sz="1200">
                        <a:effectLst/>
                      </a:endParaRPr>
                    </a:p>
                    <a:p>
                      <a:pPr marL="67945">
                        <a:spcBef>
                          <a:spcPts val="5"/>
                        </a:spcBef>
                      </a:pPr>
                      <a:r>
                        <a:rPr lang="fr-FR" sz="1200">
                          <a:effectLst/>
                        </a:rPr>
                        <a:t>A. BARRAIL-TRAN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>
                        <a:spcBef>
                          <a:spcPts val="5"/>
                        </a:spcBef>
                      </a:pPr>
                      <a:r>
                        <a:rPr lang="fr-FR" sz="1200" spc="-25">
                          <a:effectLst/>
                        </a:rPr>
                        <a:t>4h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5"/>
                        </a:spcBef>
                      </a:pPr>
                      <a:r>
                        <a:rPr lang="fr-FR" sz="1200">
                          <a:effectLst/>
                        </a:rPr>
                        <a:t>2</a:t>
                      </a:r>
                      <a:r>
                        <a:rPr lang="fr-FR" sz="1200" spc="-10">
                          <a:effectLst/>
                        </a:rPr>
                        <a:t> </a:t>
                      </a:r>
                      <a:r>
                        <a:rPr lang="fr-FR" sz="1200">
                          <a:effectLst/>
                        </a:rPr>
                        <a:t>x</a:t>
                      </a:r>
                      <a:r>
                        <a:rPr lang="fr-FR" sz="1200" spc="-5">
                          <a:effectLst/>
                        </a:rPr>
                        <a:t> </a:t>
                      </a:r>
                      <a:r>
                        <a:rPr lang="fr-FR" sz="1200" spc="-25">
                          <a:effectLst/>
                        </a:rPr>
                        <a:t>2h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spcBef>
                          <a:spcPts val="5"/>
                        </a:spcBef>
                      </a:pPr>
                      <a:r>
                        <a:rPr lang="fr-FR" sz="1200">
                          <a:effectLst/>
                        </a:rPr>
                        <a:t>21/02/2024 </a:t>
                      </a:r>
                      <a:r>
                        <a:rPr lang="fr-FR" sz="1200" spc="-10">
                          <a:effectLst/>
                        </a:rPr>
                        <a:t>14h15/16h15</a:t>
                      </a:r>
                      <a:endParaRPr lang="fr-FR" sz="1200">
                        <a:effectLst/>
                      </a:endParaRPr>
                    </a:p>
                    <a:p>
                      <a:pPr marL="68580">
                        <a:spcBef>
                          <a:spcPts val="5"/>
                        </a:spcBef>
                      </a:pPr>
                      <a:r>
                        <a:rPr lang="fr-FR" sz="1200">
                          <a:effectLst/>
                        </a:rPr>
                        <a:t>28/02/2024 13h45 /15h45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10735910"/>
                  </a:ext>
                </a:extLst>
              </a:tr>
              <a:tr h="338629">
                <a:tc>
                  <a:txBody>
                    <a:bodyPr/>
                    <a:lstStyle/>
                    <a:p>
                      <a:pPr marL="67945">
                        <a:spcBef>
                          <a:spcPts val="5"/>
                        </a:spcBef>
                      </a:pPr>
                      <a:r>
                        <a:rPr lang="fr-FR" sz="1200" spc="-10">
                          <a:effectLst/>
                        </a:rPr>
                        <a:t>Radioactivité</a:t>
                      </a:r>
                      <a:endParaRPr lang="fr-FR" sz="1200">
                        <a:effectLst/>
                      </a:endParaRPr>
                    </a:p>
                    <a:p>
                      <a:pPr marL="67945">
                        <a:spcBef>
                          <a:spcPts val="5"/>
                        </a:spcBef>
                      </a:pPr>
                      <a:r>
                        <a:rPr lang="fr-FR" sz="1200">
                          <a:effectLst/>
                        </a:rPr>
                        <a:t>S. Marie et N.</a:t>
                      </a:r>
                      <a:r>
                        <a:rPr lang="fr-FR" sz="1200" spc="-10">
                          <a:effectLst/>
                        </a:rPr>
                        <a:t> HUANG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>
                        <a:spcBef>
                          <a:spcPts val="5"/>
                        </a:spcBef>
                      </a:pPr>
                      <a:r>
                        <a:rPr lang="fr-FR" sz="1200" spc="-25">
                          <a:effectLst/>
                        </a:rPr>
                        <a:t>3h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5"/>
                        </a:spcBef>
                      </a:pPr>
                      <a:r>
                        <a:rPr lang="fr-FR" sz="1200">
                          <a:effectLst/>
                        </a:rPr>
                        <a:t>1</a:t>
                      </a:r>
                      <a:r>
                        <a:rPr lang="fr-FR" sz="1200" spc="-10">
                          <a:effectLst/>
                        </a:rPr>
                        <a:t> </a:t>
                      </a:r>
                      <a:r>
                        <a:rPr lang="fr-FR" sz="1200">
                          <a:effectLst/>
                        </a:rPr>
                        <a:t>x</a:t>
                      </a:r>
                      <a:r>
                        <a:rPr lang="fr-FR" sz="1200" spc="-5">
                          <a:effectLst/>
                        </a:rPr>
                        <a:t> </a:t>
                      </a:r>
                      <a:r>
                        <a:rPr lang="fr-FR" sz="1200" spc="-25">
                          <a:effectLst/>
                        </a:rPr>
                        <a:t>3h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spcBef>
                          <a:spcPts val="5"/>
                        </a:spcBef>
                      </a:pPr>
                      <a:r>
                        <a:rPr lang="fr-FR" sz="1200" dirty="0">
                          <a:effectLst/>
                        </a:rPr>
                        <a:t>25/03</a:t>
                      </a:r>
                      <a:r>
                        <a:rPr lang="fr-FR" sz="1200" spc="-25" dirty="0">
                          <a:effectLst/>
                        </a:rPr>
                        <a:t> </a:t>
                      </a:r>
                      <a:r>
                        <a:rPr lang="fr-FR" sz="1200" u="sng" spc="-10" dirty="0">
                          <a:effectLst/>
                        </a:rPr>
                        <a:t>9h/12h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88166929"/>
                  </a:ext>
                </a:extLst>
              </a:tr>
              <a:tr h="1351506">
                <a:tc>
                  <a:txBody>
                    <a:bodyPr/>
                    <a:lstStyle/>
                    <a:p>
                      <a:pPr marL="67945">
                        <a:lnSpc>
                          <a:spcPts val="1215"/>
                        </a:lnSpc>
                        <a:spcBef>
                          <a:spcPts val="5"/>
                        </a:spcBef>
                      </a:pPr>
                      <a:r>
                        <a:rPr lang="fr-FR" sz="1200" spc="-10">
                          <a:effectLst/>
                        </a:rPr>
                        <a:t>Statistiques</a:t>
                      </a:r>
                      <a:endParaRPr lang="fr-FR" sz="1200">
                        <a:effectLst/>
                      </a:endParaRPr>
                    </a:p>
                    <a:p>
                      <a:pPr marL="67945">
                        <a:lnSpc>
                          <a:spcPts val="12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X.</a:t>
                      </a:r>
                      <a:r>
                        <a:rPr lang="fr-FR" sz="1200" spc="-40">
                          <a:effectLst/>
                        </a:rPr>
                        <a:t> </a:t>
                      </a:r>
                      <a:r>
                        <a:rPr lang="fr-FR" sz="1200">
                          <a:effectLst/>
                        </a:rPr>
                        <a:t>LABOUZE/J.</a:t>
                      </a:r>
                      <a:r>
                        <a:rPr lang="fr-FR" sz="1200" spc="-35">
                          <a:effectLst/>
                        </a:rPr>
                        <a:t> </a:t>
                      </a:r>
                      <a:r>
                        <a:rPr lang="fr-FR" sz="1200" spc="-10">
                          <a:effectLst/>
                        </a:rPr>
                        <a:t>BOTTON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>
                        <a:spcBef>
                          <a:spcPts val="5"/>
                        </a:spcBef>
                      </a:pPr>
                      <a:r>
                        <a:rPr lang="fr-FR" sz="1200" spc="-25">
                          <a:effectLst/>
                        </a:rPr>
                        <a:t>9h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5"/>
                        </a:spcBef>
                      </a:pPr>
                      <a:r>
                        <a:rPr lang="fr-FR" sz="1200">
                          <a:effectLst/>
                        </a:rPr>
                        <a:t>3</a:t>
                      </a:r>
                      <a:r>
                        <a:rPr lang="fr-FR" sz="1200" spc="-10">
                          <a:effectLst/>
                        </a:rPr>
                        <a:t> </a:t>
                      </a:r>
                      <a:r>
                        <a:rPr lang="fr-FR" sz="1200">
                          <a:effectLst/>
                        </a:rPr>
                        <a:t>x</a:t>
                      </a:r>
                      <a:r>
                        <a:rPr lang="fr-FR" sz="1200" spc="-5">
                          <a:effectLst/>
                        </a:rPr>
                        <a:t> </a:t>
                      </a:r>
                      <a:r>
                        <a:rPr lang="fr-FR" sz="1200" spc="-25">
                          <a:effectLst/>
                        </a:rPr>
                        <a:t>3h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15"/>
                        </a:lnSpc>
                        <a:spcBef>
                          <a:spcPts val="5"/>
                        </a:spcBef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r>
                        <a:rPr lang="en-US" sz="1200" spc="-15">
                          <a:effectLst/>
                        </a:rPr>
                        <a:t> </a:t>
                      </a:r>
                      <a:r>
                        <a:rPr lang="en-US" sz="1200" spc="-10">
                          <a:effectLst/>
                        </a:rPr>
                        <a:t>LABOUZE</a:t>
                      </a:r>
                      <a:endParaRPr lang="fr-FR" sz="1200">
                        <a:effectLst/>
                      </a:endParaRPr>
                    </a:p>
                    <a:p>
                      <a:pPr marL="68580">
                        <a:lnSpc>
                          <a:spcPts val="1215"/>
                        </a:lnSpc>
                        <a:spcBef>
                          <a:spcPts val="5"/>
                        </a:spcBef>
                      </a:pPr>
                      <a:r>
                        <a:rPr lang="en-US" sz="1200">
                          <a:effectLst/>
                        </a:rPr>
                        <a:t>15/02</a:t>
                      </a:r>
                      <a:r>
                        <a:rPr lang="en-US" sz="1200" spc="-40">
                          <a:effectLst/>
                        </a:rPr>
                        <a:t> </a:t>
                      </a:r>
                      <a:r>
                        <a:rPr lang="en-US" sz="1200" spc="-10">
                          <a:effectLst/>
                        </a:rPr>
                        <a:t>14h15/17h15</a:t>
                      </a:r>
                      <a:endParaRPr lang="fr-FR" sz="1200">
                        <a:effectLst/>
                      </a:endParaRPr>
                    </a:p>
                    <a:p>
                      <a:pPr marL="68580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fr-FR" sz="1200">
                        <a:effectLst/>
                      </a:endParaRPr>
                    </a:p>
                    <a:p>
                      <a:pPr marL="68580">
                        <a:lnSpc>
                          <a:spcPts val="1215"/>
                        </a:lnSpc>
                        <a:spcBef>
                          <a:spcPts val="5"/>
                        </a:spcBef>
                      </a:pPr>
                      <a:r>
                        <a:rPr lang="en-US" sz="1200">
                          <a:effectLst/>
                        </a:rPr>
                        <a:t>J</a:t>
                      </a:r>
                      <a:r>
                        <a:rPr lang="en-US" sz="1200" spc="-15">
                          <a:effectLst/>
                        </a:rPr>
                        <a:t> </a:t>
                      </a:r>
                      <a:r>
                        <a:rPr lang="en-US" sz="1200" spc="-10">
                          <a:effectLst/>
                        </a:rPr>
                        <a:t>BOTTON</a:t>
                      </a:r>
                      <a:endParaRPr lang="fr-FR" sz="1200">
                        <a:effectLst/>
                      </a:endParaRPr>
                    </a:p>
                    <a:p>
                      <a:pPr marL="68580">
                        <a:lnSpc>
                          <a:spcPts val="1215"/>
                        </a:lnSpc>
                        <a:spcBef>
                          <a:spcPts val="5"/>
                        </a:spcBef>
                      </a:pPr>
                      <a:r>
                        <a:rPr lang="en-US" sz="1200">
                          <a:effectLst/>
                        </a:rPr>
                        <a:t>06/03</a:t>
                      </a:r>
                      <a:r>
                        <a:rPr lang="en-US" sz="1200" spc="-30">
                          <a:effectLst/>
                        </a:rPr>
                        <a:t> </a:t>
                      </a:r>
                      <a:r>
                        <a:rPr lang="en-US" sz="1200" spc="-10">
                          <a:effectLst/>
                        </a:rPr>
                        <a:t>14h15/17h15</a:t>
                      </a:r>
                      <a:endParaRPr lang="fr-FR" sz="1200">
                        <a:effectLst/>
                      </a:endParaRPr>
                    </a:p>
                    <a:p>
                      <a:pPr marL="68580">
                        <a:spcBef>
                          <a:spcPts val="5"/>
                        </a:spcBef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fr-FR" sz="1200">
                        <a:effectLst/>
                      </a:endParaRPr>
                    </a:p>
                    <a:p>
                      <a:pPr marL="68580">
                        <a:spcBef>
                          <a:spcPts val="5"/>
                        </a:spcBef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r>
                        <a:rPr lang="en-US" sz="1200" spc="-15">
                          <a:effectLst/>
                        </a:rPr>
                        <a:t> </a:t>
                      </a:r>
                      <a:r>
                        <a:rPr lang="en-US" sz="1200" spc="-10">
                          <a:effectLst/>
                        </a:rPr>
                        <a:t>LABOUZE</a:t>
                      </a:r>
                      <a:endParaRPr lang="fr-FR" sz="1200">
                        <a:effectLst/>
                      </a:endParaRPr>
                    </a:p>
                    <a:p>
                      <a:pPr marL="68580">
                        <a:spcBef>
                          <a:spcPts val="5"/>
                        </a:spcBef>
                      </a:pPr>
                      <a:r>
                        <a:rPr lang="en-US" sz="1200">
                          <a:effectLst/>
                        </a:rPr>
                        <a:t>12/03</a:t>
                      </a:r>
                      <a:r>
                        <a:rPr lang="en-US" sz="1200" spc="-40">
                          <a:effectLst/>
                        </a:rPr>
                        <a:t> </a:t>
                      </a:r>
                      <a:r>
                        <a:rPr lang="en-US" sz="1200" spc="-10">
                          <a:effectLst/>
                        </a:rPr>
                        <a:t>14h15/17h15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93275952"/>
                  </a:ext>
                </a:extLst>
              </a:tr>
              <a:tr h="349765">
                <a:tc>
                  <a:txBody>
                    <a:bodyPr/>
                    <a:lstStyle/>
                    <a:p>
                      <a:pPr marL="67945">
                        <a:lnSpc>
                          <a:spcPts val="12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fr-FR" sz="1200" spc="-10">
                          <a:effectLst/>
                        </a:rPr>
                        <a:t>Génétique</a:t>
                      </a:r>
                      <a:endParaRPr lang="fr-FR" sz="1200">
                        <a:effectLst/>
                      </a:endParaRPr>
                    </a:p>
                    <a:p>
                      <a:pPr marL="67945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F.</a:t>
                      </a:r>
                      <a:r>
                        <a:rPr lang="fr-FR" sz="1200" spc="-20">
                          <a:effectLst/>
                        </a:rPr>
                        <a:t> </a:t>
                      </a:r>
                      <a:r>
                        <a:rPr lang="fr-FR" sz="1200" spc="-10">
                          <a:effectLst/>
                        </a:rPr>
                        <a:t>GESBERT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fr-FR" sz="1200" spc="-25">
                          <a:effectLst/>
                        </a:rPr>
                        <a:t>3h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2</a:t>
                      </a:r>
                      <a:r>
                        <a:rPr lang="fr-FR" sz="1200" spc="-10">
                          <a:effectLst/>
                        </a:rPr>
                        <a:t> </a:t>
                      </a:r>
                      <a:r>
                        <a:rPr lang="fr-FR" sz="1200">
                          <a:effectLst/>
                        </a:rPr>
                        <a:t>x</a:t>
                      </a:r>
                      <a:r>
                        <a:rPr lang="fr-FR" sz="1200" spc="-5">
                          <a:effectLst/>
                        </a:rPr>
                        <a:t> </a:t>
                      </a:r>
                      <a:r>
                        <a:rPr lang="fr-FR" sz="1200" spc="-20">
                          <a:effectLst/>
                        </a:rPr>
                        <a:t>1h30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15"/>
                        </a:lnSpc>
                        <a:spcBef>
                          <a:spcPts val="5"/>
                        </a:spcBef>
                      </a:pPr>
                      <a:r>
                        <a:rPr lang="fr-FR" sz="1200" dirty="0">
                          <a:effectLst/>
                        </a:rPr>
                        <a:t>20/03</a:t>
                      </a:r>
                      <a:r>
                        <a:rPr lang="fr-FR" sz="1200" spc="-30" dirty="0">
                          <a:effectLst/>
                        </a:rPr>
                        <a:t> </a:t>
                      </a:r>
                      <a:r>
                        <a:rPr lang="fr-FR" sz="1200" spc="-10" dirty="0">
                          <a:effectLst/>
                        </a:rPr>
                        <a:t>14h15/17h15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26884334"/>
                  </a:ext>
                </a:extLst>
              </a:tr>
            </a:tbl>
          </a:graphicData>
        </a:graphic>
      </p:graphicFrame>
      <p:sp>
        <p:nvSpPr>
          <p:cNvPr id="6" name="Rectangle 2">
            <a:extLst>
              <a:ext uri="{FF2B5EF4-FFF2-40B4-BE49-F238E27FC236}">
                <a16:creationId xmlns:a16="http://schemas.microsoft.com/office/drawing/2014/main" id="{0A0ED41F-436B-6345-ABE4-270DCB4B4F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180150" y="850256"/>
            <a:ext cx="75608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ZoneTexte 2">
            <a:extLst>
              <a:ext uri="{FF2B5EF4-FFF2-40B4-BE49-F238E27FC236}">
                <a16:creationId xmlns:a16="http://schemas.microsoft.com/office/drawing/2014/main" id="{5DDF4ED8-CAA6-4E43-93F9-7DB313E238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17638"/>
            <a:ext cx="851535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2400" b="1" dirty="0">
                <a:solidFill>
                  <a:srgbClr val="1F497D"/>
                </a:solidFill>
              </a:rPr>
              <a:t>23 et 24 mai 2024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 dirty="0">
                <a:solidFill>
                  <a:srgbClr val="FF6600"/>
                </a:solidFill>
              </a:rPr>
              <a:t>23 mai : 	</a:t>
            </a:r>
            <a:r>
              <a:rPr lang="fr-FR" altLang="fr-FR" sz="2400" b="1" dirty="0">
                <a:solidFill>
                  <a:schemeClr val="tx2"/>
                </a:solidFill>
              </a:rPr>
              <a:t>60 QCM de 13h30 à 15h </a:t>
            </a:r>
            <a:r>
              <a:rPr lang="fr-FR" altLang="fr-FR" sz="2400" b="1" dirty="0">
                <a:solidFill>
                  <a:srgbClr val="FF6600"/>
                </a:solidFill>
              </a:rPr>
              <a:t>(UE91)</a:t>
            </a:r>
            <a:endParaRPr lang="fr-FR" altLang="fr-FR" sz="24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 dirty="0">
                <a:solidFill>
                  <a:schemeClr val="tx2"/>
                </a:solidFill>
              </a:rPr>
              <a:t>			5 exercices de 15h30 à 17h30</a:t>
            </a:r>
            <a:r>
              <a:rPr lang="fr-FR" altLang="fr-FR" sz="2400" dirty="0">
                <a:solidFill>
                  <a:schemeClr val="tx2"/>
                </a:solidFill>
              </a:rPr>
              <a:t> </a:t>
            </a:r>
            <a:r>
              <a:rPr lang="fr-FR" altLang="fr-FR" sz="2400" b="1" dirty="0">
                <a:solidFill>
                  <a:srgbClr val="FF6600"/>
                </a:solidFill>
              </a:rPr>
              <a:t>(UE91)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 b="1" dirty="0">
              <a:solidFill>
                <a:srgbClr val="FF66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 dirty="0">
                <a:solidFill>
                  <a:srgbClr val="FF6600"/>
                </a:solidFill>
              </a:rPr>
              <a:t>24 mai :	</a:t>
            </a:r>
            <a:r>
              <a:rPr lang="fr-FR" altLang="fr-FR" sz="2400" b="1" dirty="0">
                <a:solidFill>
                  <a:schemeClr val="tx2"/>
                </a:solidFill>
              </a:rPr>
              <a:t>5 DBT de 14h à 17h </a:t>
            </a:r>
            <a:r>
              <a:rPr lang="fr-FR" altLang="fr-FR" sz="2400" b="1" dirty="0">
                <a:solidFill>
                  <a:srgbClr val="FF6600"/>
                </a:solidFill>
              </a:rPr>
              <a:t>(UE90)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 dirty="0">
                <a:solidFill>
                  <a:srgbClr val="1F497D"/>
                </a:solidFill>
              </a:rPr>
              <a:t>Validation obligatoire pour valider la 4</a:t>
            </a:r>
            <a:r>
              <a:rPr lang="fr-FR" altLang="fr-FR" sz="2400" b="1" baseline="30000" dirty="0">
                <a:solidFill>
                  <a:srgbClr val="1F497D"/>
                </a:solidFill>
              </a:rPr>
              <a:t>ème</a:t>
            </a:r>
            <a:r>
              <a:rPr lang="fr-FR" altLang="fr-FR" sz="2400" b="1" dirty="0">
                <a:solidFill>
                  <a:srgbClr val="1F497D"/>
                </a:solidFill>
              </a:rPr>
              <a:t> année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 dirty="0">
                <a:solidFill>
                  <a:srgbClr val="FF6600"/>
                </a:solidFill>
              </a:rPr>
              <a:t>Corrections en juin (Amphi ou distanciel, à définir)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 dirty="0">
                <a:solidFill>
                  <a:srgbClr val="FF6600"/>
                </a:solidFill>
              </a:rPr>
              <a:t>		- matin: exercices; après-midi : dossiers</a:t>
            </a:r>
            <a:endParaRPr lang="fr-FR" altLang="fr-FR" sz="24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 dirty="0">
                <a:solidFill>
                  <a:srgbClr val="FF0000"/>
                </a:solidFill>
              </a:rPr>
              <a:t>		</a:t>
            </a:r>
            <a:r>
              <a:rPr lang="fr-FR" altLang="fr-FR" sz="2000" b="1" dirty="0">
                <a:solidFill>
                  <a:schemeClr val="tx2"/>
                </a:solidFill>
              </a:rPr>
              <a:t>- Exercices et DBT par les enseignants sous forme de grille avec points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 b="1" dirty="0">
                <a:solidFill>
                  <a:schemeClr val="tx2"/>
                </a:solidFill>
              </a:rPr>
              <a:t>		- Où avez-vous perdu des points? Pourquoi?</a:t>
            </a:r>
            <a:endParaRPr lang="fr-FR" altLang="fr-FR" sz="1800" b="1" dirty="0">
              <a:solidFill>
                <a:schemeClr val="tx2"/>
              </a:solidFill>
            </a:endParaRPr>
          </a:p>
        </p:txBody>
      </p:sp>
      <p:sp>
        <p:nvSpPr>
          <p:cNvPr id="34818" name="ZoneTexte 2">
            <a:extLst>
              <a:ext uri="{FF2B5EF4-FFF2-40B4-BE49-F238E27FC236}">
                <a16:creationId xmlns:a16="http://schemas.microsoft.com/office/drawing/2014/main" id="{F89599EF-9E8A-C72F-7FF5-43B66667AE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7763" y="620713"/>
            <a:ext cx="4308475" cy="584200"/>
          </a:xfrm>
          <a:prstGeom prst="rect">
            <a:avLst/>
          </a:prstGeom>
          <a:noFill/>
          <a:ln w="38100">
            <a:solidFill>
              <a:srgbClr val="383E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b="1">
                <a:solidFill>
                  <a:srgbClr val="383E7F"/>
                </a:solidFill>
              </a:rPr>
              <a:t>Concours blanc/examen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48060</TotalTime>
  <Words>1321</Words>
  <Application>Microsoft Macintosh PowerPoint</Application>
  <PresentationFormat>Affichage à l'écran (4:3)</PresentationFormat>
  <Paragraphs>320</Paragraphs>
  <Slides>12</Slides>
  <Notes>11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Arial Black</vt:lpstr>
      <vt:lpstr>Calibri</vt:lpstr>
      <vt:lpstr>Thème Office</vt:lpstr>
      <vt:lpstr>Informations PHBMR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Université Paris 11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Delphine Borgel</dc:creator>
  <cp:lastModifiedBy>Microsoft Office User</cp:lastModifiedBy>
  <cp:revision>570</cp:revision>
  <cp:lastPrinted>2020-01-20T12:26:50Z</cp:lastPrinted>
  <dcterms:created xsi:type="dcterms:W3CDTF">2013-03-27T10:51:21Z</dcterms:created>
  <dcterms:modified xsi:type="dcterms:W3CDTF">2024-02-06T07:52:31Z</dcterms:modified>
</cp:coreProperties>
</file>