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7" r:id="rId2"/>
    <p:sldId id="257" r:id="rId3"/>
    <p:sldId id="294" r:id="rId4"/>
    <p:sldId id="270" r:id="rId5"/>
    <p:sldId id="295" r:id="rId6"/>
    <p:sldId id="297" r:id="rId7"/>
    <p:sldId id="298" r:id="rId8"/>
    <p:sldId id="299" r:id="rId9"/>
    <p:sldId id="272" r:id="rId10"/>
    <p:sldId id="300" r:id="rId11"/>
    <p:sldId id="301" r:id="rId12"/>
    <p:sldId id="302" r:id="rId13"/>
    <p:sldId id="304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BDDF8A-EBA3-42E8-C323-DB7DEAB2832B}" name="Denis David" initials="DD" userId="S::denis.david@u-psud.fr::beab9982-20e2-482b-b288-094bb60e8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74" autoAdjust="0"/>
    <p:restoredTop sz="83129" autoAdjust="0"/>
  </p:normalViewPr>
  <p:slideViewPr>
    <p:cSldViewPr snapToGrid="0" snapToObjects="1">
      <p:cViewPr>
        <p:scale>
          <a:sx n="323" d="100"/>
          <a:sy n="323" d="100"/>
        </p:scale>
        <p:origin x="-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432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8CD645-BCA1-FE6A-A6A5-A73C77AAA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C9FFBA-4A71-44C3-26B8-F74BD7E4D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CF4C-0AB8-6B41-9B18-F8DBD242125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FE43B-C241-E042-20A2-74548348C0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26846-A024-4F63-AFDB-B20DA472D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C58B9-67FD-6B48-B9EC-751976311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7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4859-931A-2247-B95B-131D93929AC2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A54B-B271-F34C-A1FC-A2A2F36F1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94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1A54B-B271-F34C-A1FC-A2A2F36F10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76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1A54B-B271-F34C-A1FC-A2A2F36F10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1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7F3DAD-9BCE-4543-99FE-604BB096E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-99905"/>
            <a:ext cx="1025514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5252A-C8EA-4D51-A4B9-AD785FFDE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" y="-175384"/>
            <a:ext cx="10196267" cy="2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F67E0-7CC6-489D-B6C6-B149BCAC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08FFA1-B488-4658-B5C0-F04FA8801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BB4298-A7DD-4BF5-B58C-91B67FC8F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solidFill>
                  <a:schemeClr val="tx2"/>
                </a:solidFill>
                <a:latin typeface="+mj-lt"/>
              </a:defRPr>
            </a:lvl2pPr>
            <a:lvl3pPr>
              <a:defRPr sz="1800">
                <a:solidFill>
                  <a:schemeClr val="tx2"/>
                </a:solidFill>
                <a:latin typeface="+mj-lt"/>
              </a:defRPr>
            </a:lvl3pPr>
            <a:lvl4pPr>
              <a:defRPr sz="1600">
                <a:solidFill>
                  <a:schemeClr val="tx2"/>
                </a:solidFill>
                <a:latin typeface="+mj-lt"/>
              </a:defRPr>
            </a:lvl4pPr>
            <a:lvl5pPr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3A4821-85CF-454E-94BD-C7FC09E28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0D12E9-3ABA-42A5-956C-29B1CF35A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A4C04-FB73-45F7-9C7A-152E4CEA6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Colle </a:t>
            </a:r>
            <a:r>
              <a:rPr lang="en-US" dirty="0" err="1"/>
              <a:t>Pharmacologie</a:t>
            </a:r>
            <a:br>
              <a:rPr lang="en-US" dirty="0"/>
            </a:br>
            <a:r>
              <a:rPr lang="en-US" sz="3200" b="0" dirty="0" err="1"/>
              <a:t>Pr</a:t>
            </a:r>
            <a:r>
              <a:rPr lang="en-US" sz="3200" b="0" dirty="0"/>
              <a:t> Denis DAVID, Dr Laetitia Pereira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Septembre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61947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61EBFDFF-85A7-4B58-8A27-9E89CB0A3196}"/>
              </a:ext>
            </a:extLst>
          </p:cNvPr>
          <p:cNvGrpSpPr/>
          <p:nvPr/>
        </p:nvGrpSpPr>
        <p:grpSpPr>
          <a:xfrm>
            <a:off x="5660426" y="2527633"/>
            <a:ext cx="3488123" cy="3242917"/>
            <a:chOff x="5571175" y="2443990"/>
            <a:chExt cx="3284183" cy="264947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6707127-E548-42CA-A341-14B1D661A92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75" y="2443990"/>
              <a:ext cx="3284183" cy="2649472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23A853C-FCF9-4976-A345-32858AE3C583}"/>
                </a:ext>
              </a:extLst>
            </p:cNvPr>
            <p:cNvCxnSpPr/>
            <p:nvPr/>
          </p:nvCxnSpPr>
          <p:spPr>
            <a:xfrm>
              <a:off x="6080166" y="3883231"/>
              <a:ext cx="1781299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B72C82E-C3A2-4740-9EA1-FF4F359C6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1464" y="3868859"/>
              <a:ext cx="0" cy="818882"/>
            </a:xfrm>
            <a:prstGeom prst="line">
              <a:avLst/>
            </a:prstGeom>
            <a:ln w="3810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815F7EC-22FE-401D-9264-FB07799A8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527" y="3883231"/>
              <a:ext cx="0" cy="804510"/>
            </a:xfrm>
            <a:prstGeom prst="line">
              <a:avLst/>
            </a:prstGeom>
            <a:ln w="3810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C8BC94D-5EC1-4C11-9ED0-7A07369C99CD}"/>
                </a:ext>
              </a:extLst>
            </p:cNvPr>
            <p:cNvSpPr txBox="1"/>
            <p:nvPr/>
          </p:nvSpPr>
          <p:spPr>
            <a:xfrm>
              <a:off x="5859997" y="3658681"/>
              <a:ext cx="1211284" cy="52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50% de liaison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D13FDDF-56D1-44EA-B0A0-4BF133C5AFDD}"/>
              </a:ext>
            </a:extLst>
          </p:cNvPr>
          <p:cNvSpPr/>
          <p:nvPr/>
        </p:nvSpPr>
        <p:spPr>
          <a:xfrm>
            <a:off x="185351" y="295700"/>
            <a:ext cx="8773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6 : </a:t>
            </a:r>
            <a:r>
              <a:rPr lang="fr-FR" dirty="0"/>
              <a:t>De quelle expérience s’agit-t-il ? Quels paramètres pharmacologiques peut-on déterminer à partir de ce graphique ? Calculer ce paramètre pour chacun des ligands. Que pouvez-vous en conclure sur la sélectivité des ligands pour les </a:t>
            </a:r>
            <a:r>
              <a:rPr lang="fr-FR" dirty="0">
                <a:latin typeface="Symbol" panose="05050102010706020507" pitchFamily="18" charset="2"/>
              </a:rPr>
              <a:t></a:t>
            </a:r>
            <a:r>
              <a:rPr lang="fr-FR" dirty="0"/>
              <a:t>-AR.  (</a:t>
            </a:r>
            <a:r>
              <a:rPr lang="fr-FR" b="1" dirty="0"/>
              <a:t>7 points</a:t>
            </a:r>
            <a:r>
              <a:rPr lang="fr-FR" dirty="0"/>
              <a:t>)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3E88A-EAFB-4A5E-8BCF-754F65DE05DC}"/>
              </a:ext>
            </a:extLst>
          </p:cNvPr>
          <p:cNvSpPr/>
          <p:nvPr/>
        </p:nvSpPr>
        <p:spPr>
          <a:xfrm>
            <a:off x="184752" y="1496029"/>
            <a:ext cx="50925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* Il s’agit d’une étude de liaison par compétition déplacement 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1 point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</a:rPr>
              <a:t>* Les paramètres  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</a:rPr>
              <a:t>	- CI</a:t>
            </a:r>
            <a:r>
              <a:rPr lang="fr-FR" altLang="fr-FR" sz="1600" baseline="-25000" dirty="0">
                <a:solidFill>
                  <a:srgbClr val="FF0000"/>
                </a:solidFill>
              </a:rPr>
              <a:t>50</a:t>
            </a:r>
            <a:r>
              <a:rPr lang="fr-FR" altLang="fr-FR" sz="1600" dirty="0">
                <a:solidFill>
                  <a:srgbClr val="FF0000"/>
                </a:solidFill>
              </a:rPr>
              <a:t> (M) : </a:t>
            </a:r>
            <a:r>
              <a:rPr lang="fr-FR" altLang="fr-FR" sz="1600" dirty="0"/>
              <a:t>concentration en compétiteur froid qui inhibe 50 % de la liaison spécifique du ligand radiomarqué (L*R) 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1 point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  <a:r>
              <a:rPr lang="fr-FR" altLang="fr-FR" sz="1600" baseline="-25000" dirty="0"/>
              <a:t>		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/>
              <a:t>	- </a:t>
            </a:r>
            <a:r>
              <a:rPr lang="fr-FR" altLang="fr-FR" sz="1600" dirty="0">
                <a:solidFill>
                  <a:srgbClr val="FF0000"/>
                </a:solidFill>
              </a:rPr>
              <a:t>Ki (M) : </a:t>
            </a:r>
            <a:r>
              <a:rPr lang="fr-FR" altLang="fr-FR" sz="1600" dirty="0"/>
              <a:t>traduit </a:t>
            </a:r>
            <a:r>
              <a:rPr lang="fr-FR" altLang="fr-FR" sz="1600" dirty="0">
                <a:solidFill>
                  <a:srgbClr val="FF0000"/>
                </a:solidFill>
              </a:rPr>
              <a:t>l’</a:t>
            </a:r>
            <a:r>
              <a:rPr lang="fr-FR" altLang="ja-JP" sz="1600" dirty="0">
                <a:solidFill>
                  <a:srgbClr val="FF0000"/>
                </a:solidFill>
              </a:rPr>
              <a:t>affinité du compétiteur froid</a:t>
            </a:r>
            <a:r>
              <a:rPr lang="fr-FR" altLang="ja-JP" sz="1600" dirty="0"/>
              <a:t> pour le récepteur 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1 point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CI</a:t>
            </a:r>
            <a:r>
              <a:rPr lang="fr-FR" altLang="fr-FR" sz="1600" baseline="-25000" dirty="0">
                <a:solidFill>
                  <a:srgbClr val="FF0000"/>
                </a:solidFill>
                <a:latin typeface="Open Sans" panose="020B0606030504020204" pitchFamily="34" charset="0"/>
              </a:rPr>
              <a:t>50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 ICI 118 551 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= 2*10</a:t>
            </a:r>
            <a:r>
              <a:rPr lang="fr-FR" altLang="fr-FR" sz="1600" baseline="300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-6 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M (</a:t>
            </a:r>
            <a:r>
              <a:rPr lang="fr-FR" altLang="fr-FR" sz="1600" b="1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0,5 point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CI</a:t>
            </a:r>
            <a:r>
              <a:rPr lang="fr-FR" altLang="fr-FR" sz="1600" baseline="-250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50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Betaxolol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= 4*10</a:t>
            </a:r>
            <a:r>
              <a:rPr lang="fr-FR" altLang="fr-FR" sz="1600" baseline="300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-7 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M (</a:t>
            </a:r>
            <a:r>
              <a:rPr lang="fr-FR" altLang="fr-FR" sz="1600" b="1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0,5 point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Le Ki (M) est déterminé suivant l’équation de Cheng </a:t>
            </a:r>
            <a:r>
              <a:rPr lang="fr-FR" altLang="fr-FR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Prussof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 :</a:t>
            </a:r>
            <a:r>
              <a:rPr lang="pl-PL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Ki=  IC50 / (1 + [L*]/</a:t>
            </a:r>
            <a:r>
              <a:rPr lang="pl-PL" altLang="fr-FR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Kd</a:t>
            </a:r>
            <a:r>
              <a:rPr lang="pl-PL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). 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1 point</a:t>
            </a:r>
            <a:r>
              <a:rPr lang="fr-FR" sz="16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  <a:endParaRPr lang="pl-PL" altLang="fr-FR" sz="16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Ki</a:t>
            </a:r>
            <a:r>
              <a:rPr lang="fr-FR" altLang="fr-FR" sz="1600" baseline="-25000" dirty="0" err="1">
                <a:solidFill>
                  <a:srgbClr val="FF0000"/>
                </a:solidFill>
                <a:latin typeface="Open Sans" panose="020B0606030504020204" pitchFamily="34" charset="0"/>
              </a:rPr>
              <a:t>ICI</a:t>
            </a:r>
            <a:r>
              <a:rPr lang="fr-FR" altLang="fr-FR" sz="1600" baseline="-25000" dirty="0">
                <a:solidFill>
                  <a:srgbClr val="FF0000"/>
                </a:solidFill>
                <a:latin typeface="Open Sans" panose="020B0606030504020204" pitchFamily="34" charset="0"/>
              </a:rPr>
              <a:t> 118 551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=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7*10</a:t>
            </a:r>
            <a:r>
              <a:rPr lang="fr-FR" altLang="fr-FR" sz="1600" baseline="300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-7 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M (</a:t>
            </a:r>
            <a:r>
              <a:rPr lang="fr-FR" altLang="fr-FR" sz="1600" b="1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0,5 point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Ki</a:t>
            </a:r>
            <a:r>
              <a:rPr lang="fr-FR" altLang="fr-FR" sz="1600" baseline="-25000" dirty="0" err="1">
                <a:solidFill>
                  <a:srgbClr val="FF0000"/>
                </a:solidFill>
                <a:latin typeface="Open Sans" panose="020B0606030504020204" pitchFamily="34" charset="0"/>
              </a:rPr>
              <a:t>Betaxolol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=5*10</a:t>
            </a:r>
            <a:r>
              <a:rPr lang="fr-FR" altLang="fr-FR" sz="1600" baseline="30000" dirty="0">
                <a:solidFill>
                  <a:srgbClr val="FF0000"/>
                </a:solidFill>
                <a:latin typeface="Open Sans" panose="020B0606030504020204" pitchFamily="34" charset="0"/>
              </a:rPr>
              <a:t>-8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 M 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(</a:t>
            </a:r>
            <a:r>
              <a:rPr lang="fr-FR" altLang="fr-FR" sz="1600" b="1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0,5 point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 algn="just">
              <a:spcBef>
                <a:spcPct val="0"/>
              </a:spcBef>
              <a:spcAft>
                <a:spcPts val="300"/>
              </a:spcAft>
              <a:buFontTx/>
              <a:buChar char="-"/>
            </a:pPr>
            <a:endParaRPr lang="fr-FR" altLang="fr-FR" sz="1600" dirty="0">
              <a:solidFill>
                <a:srgbClr val="FF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* </a:t>
            </a:r>
            <a:r>
              <a:rPr lang="fr-FR" altLang="fr-FR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Betaxolol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 plus affin que ICI pour le récepteur car Ki plus petit. (</a:t>
            </a:r>
            <a:r>
              <a:rPr lang="fr-FR" altLang="fr-FR" sz="1600" b="1" dirty="0">
                <a:solidFill>
                  <a:srgbClr val="FF0000"/>
                </a:solidFill>
                <a:latin typeface="Open Sans" panose="020B0606030504020204" pitchFamily="34" charset="0"/>
              </a:rPr>
              <a:t>1 point</a:t>
            </a:r>
            <a:r>
              <a:rPr lang="fr-FR" altLang="fr-FR" sz="1600" dirty="0">
                <a:solidFill>
                  <a:srgbClr val="FF0000"/>
                </a:solidFill>
                <a:latin typeface="Open Sans" panose="020B0606030504020204" pitchFamily="34" charset="0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endParaRPr lang="fr-FR" altLang="fr-FR" sz="16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>
              <a:spcBef>
                <a:spcPct val="0"/>
              </a:spcBef>
              <a:spcAft>
                <a:spcPts val="300"/>
              </a:spcAft>
            </a:pPr>
            <a:endParaRPr lang="fr-FR" alt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FF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just"/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BEE96-FC24-4485-A28B-51F1AC8D526D}"/>
              </a:ext>
            </a:extLst>
          </p:cNvPr>
          <p:cNvSpPr/>
          <p:nvPr/>
        </p:nvSpPr>
        <p:spPr>
          <a:xfrm>
            <a:off x="5446921" y="1561410"/>
            <a:ext cx="3613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r>
              <a:rPr lang="fr-FR" sz="1400" b="1" dirty="0"/>
              <a:t>Figure 3 : pourcentage de liaison du </a:t>
            </a:r>
            <a:r>
              <a:rPr lang="fr-FR" sz="1400" b="1" dirty="0" err="1"/>
              <a:t>radioligand</a:t>
            </a:r>
            <a:r>
              <a:rPr lang="fr-FR" sz="1400" b="1" dirty="0"/>
              <a:t> ICYP en présence d’un ligand sélectif des </a:t>
            </a:r>
            <a:r>
              <a:rPr lang="fr-FR" sz="1400" b="1" dirty="0">
                <a:latin typeface="Symbol" pitchFamily="2" charset="2"/>
              </a:rPr>
              <a:t>b</a:t>
            </a:r>
            <a:r>
              <a:rPr lang="fr-FR" sz="1400" b="1" dirty="0"/>
              <a:t>1-ARs.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C1535-41DA-4345-8E91-F0AE67D75323}"/>
              </a:ext>
            </a:extLst>
          </p:cNvPr>
          <p:cNvSpPr/>
          <p:nvPr/>
        </p:nvSpPr>
        <p:spPr>
          <a:xfrm>
            <a:off x="5530473" y="5667851"/>
            <a:ext cx="3613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Remarques : les paramètres CI50 et KI ont une d’unité (0 point à la question si unité oubliée).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3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86BB3F-D1DF-4901-BF83-9899C83C1DE6}"/>
              </a:ext>
            </a:extLst>
          </p:cNvPr>
          <p:cNvSpPr/>
          <p:nvPr/>
        </p:nvSpPr>
        <p:spPr>
          <a:xfrm>
            <a:off x="185351" y="295700"/>
            <a:ext cx="8773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Les effets du </a:t>
            </a:r>
            <a:r>
              <a:rPr lang="fr-FR" dirty="0" err="1"/>
              <a:t>betaxolol</a:t>
            </a:r>
            <a:r>
              <a:rPr lang="fr-FR" dirty="0"/>
              <a:t> et l’ICI 118 551 ont été étudié sur l’une augmentation de la production d’</a:t>
            </a:r>
            <a:r>
              <a:rPr lang="fr-FR" dirty="0" err="1"/>
              <a:t>AMPc</a:t>
            </a:r>
            <a:r>
              <a:rPr lang="fr-FR" dirty="0"/>
              <a:t>, induite par des ligands </a:t>
            </a:r>
            <a:r>
              <a:rPr lang="fr-FR" dirty="0" err="1">
                <a:latin typeface="Symbol" panose="05050102010706020507" pitchFamily="18" charset="2"/>
              </a:rPr>
              <a:t>b</a:t>
            </a:r>
            <a:r>
              <a:rPr lang="fr-FR" dirty="0" err="1"/>
              <a:t>-AR</a:t>
            </a:r>
            <a:r>
              <a:rPr lang="fr-FR" dirty="0"/>
              <a:t>, le </a:t>
            </a:r>
            <a:r>
              <a:rPr lang="fr-FR" dirty="0" err="1"/>
              <a:t>bucindolol</a:t>
            </a:r>
            <a:r>
              <a:rPr lang="fr-FR" dirty="0"/>
              <a:t> (en noir) et le </a:t>
            </a:r>
            <a:r>
              <a:rPr lang="fr-FR" dirty="0" err="1"/>
              <a:t>xamoterol</a:t>
            </a:r>
            <a:r>
              <a:rPr lang="fr-FR" dirty="0"/>
              <a:t> (en blanc), sur des cardiomyocytes de rats </a:t>
            </a:r>
            <a:r>
              <a:rPr lang="fr-FR" dirty="0" err="1"/>
              <a:t>neonates</a:t>
            </a:r>
            <a:r>
              <a:rPr lang="fr-FR" dirty="0"/>
              <a:t>. Les résultats sont présentés dans la figure 4. *p &lt; 0,01.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b="1" dirty="0"/>
              <a:t>Figure 4 : Effets des différents ligands sur la production d’</a:t>
            </a:r>
            <a:r>
              <a:rPr lang="fr-FR" b="1" dirty="0" err="1"/>
              <a:t>AMPc</a:t>
            </a:r>
            <a:r>
              <a:rPr lang="fr-FR" b="1" dirty="0"/>
              <a:t>. </a:t>
            </a:r>
          </a:p>
          <a:p>
            <a:pPr algn="just"/>
            <a:endParaRPr lang="fr-FR" dirty="0"/>
          </a:p>
          <a:p>
            <a:pPr algn="just"/>
            <a:endParaRPr lang="fr-FR" b="1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D5A6677-8B16-47A2-8E5A-C7D55783C716}"/>
              </a:ext>
            </a:extLst>
          </p:cNvPr>
          <p:cNvGrpSpPr/>
          <p:nvPr/>
        </p:nvGrpSpPr>
        <p:grpSpPr>
          <a:xfrm>
            <a:off x="2315273" y="2283594"/>
            <a:ext cx="3545697" cy="3851195"/>
            <a:chOff x="1875886" y="2283594"/>
            <a:chExt cx="3545697" cy="38511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91A289-37C0-495F-907E-7EB41A400168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6" r="70041"/>
            <a:stretch/>
          </p:blipFill>
          <p:spPr bwMode="auto">
            <a:xfrm>
              <a:off x="1875886" y="2283594"/>
              <a:ext cx="1615459" cy="38511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4B26DFE9-8E26-46EF-821C-822A689A361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62" t="16946" r="1"/>
            <a:stretch/>
          </p:blipFill>
          <p:spPr bwMode="auto">
            <a:xfrm>
              <a:off x="3467592" y="2283594"/>
              <a:ext cx="1953991" cy="38511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0E734C-8276-4C07-8CEB-9A5006911279}"/>
                </a:ext>
              </a:extLst>
            </p:cNvPr>
            <p:cNvSpPr/>
            <p:nvPr/>
          </p:nvSpPr>
          <p:spPr>
            <a:xfrm>
              <a:off x="3467596" y="2541320"/>
              <a:ext cx="1104404" cy="1021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039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109366-8AE5-4985-AD6C-EBBB9D7C4431}"/>
              </a:ext>
            </a:extLst>
          </p:cNvPr>
          <p:cNvSpPr/>
          <p:nvPr/>
        </p:nvSpPr>
        <p:spPr>
          <a:xfrm>
            <a:off x="185351" y="295700"/>
            <a:ext cx="8773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7 : </a:t>
            </a:r>
            <a:r>
              <a:rPr lang="fr-FR" dirty="0"/>
              <a:t>Commentez les résultats présentés dans la figure 4. Que pouvez-vous conclure sur les effets du </a:t>
            </a:r>
            <a:r>
              <a:rPr lang="fr-FR" dirty="0" err="1"/>
              <a:t>betaxolol</a:t>
            </a:r>
            <a:r>
              <a:rPr lang="fr-FR" dirty="0"/>
              <a:t> et de l’ICI 118 551 sur l’activité de l’AC? (</a:t>
            </a:r>
            <a:r>
              <a:rPr lang="fr-FR" b="1" dirty="0"/>
              <a:t>6 points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A519FC-C95F-49EB-BEA0-7854C495ECFC}"/>
              </a:ext>
            </a:extLst>
          </p:cNvPr>
          <p:cNvSpPr txBox="1"/>
          <p:nvPr/>
        </p:nvSpPr>
        <p:spPr>
          <a:xfrm>
            <a:off x="177843" y="1773028"/>
            <a:ext cx="82532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18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Dans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le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groupe contrôle,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bucindolol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et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xamoterol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induisent une production d’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AMPc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fr-FR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points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L’ajout du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betaxolol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diminue de façon significative la production d’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AMPc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induite par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bucindolol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et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xamoterol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 alors que l’ICI 118 551 n’altère pas l’augmentation de l’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AMPc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induite par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bucindolol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et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xamoterol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de façon significative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). 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On peut conclure que le </a:t>
            </a:r>
            <a:r>
              <a:rPr lang="fr-FR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bucindolol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est un </a:t>
            </a:r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-bloquant 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. Il bloque ainsi l’activation de l’AC et la production d’</a:t>
            </a:r>
            <a:r>
              <a:rPr lang="fr-FR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AMPc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).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	</a:t>
            </a: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960AB4-D440-45F9-9005-5625A05D3442}"/>
              </a:ext>
            </a:extLst>
          </p:cNvPr>
          <p:cNvSpPr/>
          <p:nvPr/>
        </p:nvSpPr>
        <p:spPr>
          <a:xfrm>
            <a:off x="185351" y="295700"/>
            <a:ext cx="8773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8 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: Compléter le schéma afin de représenter la voie de signalisation conduisant à l’effet inotrope cardiaque de la stimulation des </a:t>
            </a:r>
            <a:r>
              <a:rPr lang="fr-FR" dirty="0">
                <a:latin typeface="Symbol" panose="05050102010706020507" pitchFamily="18" charset="2"/>
                <a:ea typeface="Times New Roman" panose="02020603050405020304" pitchFamily="18" charset="0"/>
              </a:rPr>
              <a:t>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-AR ? (</a:t>
            </a:r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8 points 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F2519D-D1D5-438F-8A51-6EE012C2C5F7}"/>
              </a:ext>
            </a:extLst>
          </p:cNvPr>
          <p:cNvGrpSpPr/>
          <p:nvPr/>
        </p:nvGrpSpPr>
        <p:grpSpPr>
          <a:xfrm>
            <a:off x="914399" y="1319157"/>
            <a:ext cx="6816436" cy="4636209"/>
            <a:chOff x="914399" y="1319157"/>
            <a:chExt cx="6816436" cy="463620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CD82AED-C3C5-4F9F-B12B-1B5BC68A5C8D}"/>
                </a:ext>
              </a:extLst>
            </p:cNvPr>
            <p:cNvSpPr/>
            <p:nvPr/>
          </p:nvSpPr>
          <p:spPr>
            <a:xfrm>
              <a:off x="1413162" y="1735547"/>
              <a:ext cx="6317673" cy="376447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ED46FD2-6823-446E-9723-BECB3553664F}"/>
                </a:ext>
              </a:extLst>
            </p:cNvPr>
            <p:cNvSpPr txBox="1"/>
            <p:nvPr/>
          </p:nvSpPr>
          <p:spPr>
            <a:xfrm>
              <a:off x="914399" y="5130692"/>
              <a:ext cx="2291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</a:rPr>
                <a:t>Cellule cardiaque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12E61B0-9492-473F-ABF4-F1A94BEFB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897" t="36704" r="47532" b="53531"/>
            <a:stretch/>
          </p:blipFill>
          <p:spPr>
            <a:xfrm>
              <a:off x="3788227" y="1405479"/>
              <a:ext cx="1080656" cy="64633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9D1F363-BF9A-4A27-9E8D-79DFB7A4CB35}"/>
                </a:ext>
              </a:extLst>
            </p:cNvPr>
            <p:cNvSpPr txBox="1"/>
            <p:nvPr/>
          </p:nvSpPr>
          <p:spPr>
            <a:xfrm>
              <a:off x="4868883" y="1319157"/>
              <a:ext cx="108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r>
                <a:rPr lang="fr-FR" b="1" dirty="0" err="1">
                  <a:solidFill>
                    <a:srgbClr val="000000"/>
                  </a:solidFill>
                </a:rPr>
                <a:t>-AR</a:t>
              </a:r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8EF3B4C-4B7D-4719-A72E-1B8989EA3FAE}"/>
                </a:ext>
              </a:extLst>
            </p:cNvPr>
            <p:cNvSpPr txBox="1"/>
            <p:nvPr/>
          </p:nvSpPr>
          <p:spPr>
            <a:xfrm>
              <a:off x="3650808" y="5586034"/>
              <a:ext cx="1523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0000"/>
                  </a:solidFill>
                </a:rPr>
                <a:t>contraction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1F81B3A-F569-45D6-8FED-23ACC5E159A7}"/>
                </a:ext>
              </a:extLst>
            </p:cNvPr>
            <p:cNvSpPr/>
            <p:nvPr/>
          </p:nvSpPr>
          <p:spPr>
            <a:xfrm>
              <a:off x="4572000" y="1735547"/>
              <a:ext cx="706580" cy="5992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36AA26F-5889-4424-879A-38687F7CAC74}"/>
                </a:ext>
              </a:extLst>
            </p:cNvPr>
            <p:cNvSpPr/>
            <p:nvPr/>
          </p:nvSpPr>
          <p:spPr>
            <a:xfrm>
              <a:off x="5536873" y="1853919"/>
              <a:ext cx="706580" cy="5992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23" name="Connecteur : en arc 22">
              <a:extLst>
                <a:ext uri="{FF2B5EF4-FFF2-40B4-BE49-F238E27FC236}">
                  <a16:creationId xmlns:a16="http://schemas.microsoft.com/office/drawing/2014/main" id="{11F3F565-99E0-4905-8ED6-7DA97A468F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48542" y="1911572"/>
              <a:ext cx="118372" cy="964873"/>
            </a:xfrm>
            <a:prstGeom prst="curvedConnector3">
              <a:avLst>
                <a:gd name="adj1" fmla="val 293120"/>
              </a:avLst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èche : courbe vers la droite 31">
              <a:extLst>
                <a:ext uri="{FF2B5EF4-FFF2-40B4-BE49-F238E27FC236}">
                  <a16:creationId xmlns:a16="http://schemas.microsoft.com/office/drawing/2014/main" id="{663ABB23-94E9-492D-8D88-26BF169EFA65}"/>
                </a:ext>
              </a:extLst>
            </p:cNvPr>
            <p:cNvSpPr/>
            <p:nvPr/>
          </p:nvSpPr>
          <p:spPr>
            <a:xfrm rot="2074752">
              <a:off x="5905008" y="2287894"/>
              <a:ext cx="320633" cy="691347"/>
            </a:xfrm>
            <a:prstGeom prst="curvedRight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2448982-1A3A-4CE0-AB39-344B23767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1998" y="3064834"/>
              <a:ext cx="1024251" cy="36416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60BCDA28-047B-44AD-8C25-8D16317EB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2810" y="3873889"/>
              <a:ext cx="1" cy="33273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B6764263-A041-4D18-9CC4-2E3F6BD41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9555" y="5046685"/>
              <a:ext cx="1" cy="5393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09F2EFB-8346-491C-ABFE-78DD73684EF8}"/>
                </a:ext>
              </a:extLst>
            </p:cNvPr>
            <p:cNvSpPr/>
            <p:nvPr/>
          </p:nvSpPr>
          <p:spPr>
            <a:xfrm>
              <a:off x="5067330" y="3325756"/>
              <a:ext cx="215217" cy="16858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96F63A96-C57C-4994-9D00-1E0A976BDC69}"/>
                </a:ext>
              </a:extLst>
            </p:cNvPr>
            <p:cNvSpPr/>
            <p:nvPr/>
          </p:nvSpPr>
          <p:spPr>
            <a:xfrm>
              <a:off x="5457237" y="2480629"/>
              <a:ext cx="215217" cy="16858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84C75DD-FC96-417E-8F81-0C3884074013}"/>
                </a:ext>
              </a:extLst>
            </p:cNvPr>
            <p:cNvSpPr/>
            <p:nvPr/>
          </p:nvSpPr>
          <p:spPr>
            <a:xfrm>
              <a:off x="4481482" y="5209975"/>
              <a:ext cx="215217" cy="16858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F6C4FE7E-FD73-40BB-BF96-27E0BF5DA78E}"/>
                </a:ext>
              </a:extLst>
            </p:cNvPr>
            <p:cNvSpPr txBox="1"/>
            <p:nvPr/>
          </p:nvSpPr>
          <p:spPr>
            <a:xfrm>
              <a:off x="6243453" y="2330460"/>
              <a:ext cx="706579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ATP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EF2F227-C5D4-4AD6-B5CC-590CD75E75E1}"/>
                </a:ext>
              </a:extLst>
            </p:cNvPr>
            <p:cNvSpPr txBox="1"/>
            <p:nvPr/>
          </p:nvSpPr>
          <p:spPr>
            <a:xfrm>
              <a:off x="5596249" y="2880168"/>
              <a:ext cx="792676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</a:rPr>
                <a:t>AMPc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5B59E3A0-0C9F-4F62-A5CB-39E4B2A59A4C}"/>
                </a:ext>
              </a:extLst>
            </p:cNvPr>
            <p:cNvSpPr txBox="1"/>
            <p:nvPr/>
          </p:nvSpPr>
          <p:spPr>
            <a:xfrm>
              <a:off x="3980718" y="3508525"/>
              <a:ext cx="792676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PKA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7C6E28E-D91C-488A-8BFE-5499CAD07F1A}"/>
                </a:ext>
              </a:extLst>
            </p:cNvPr>
            <p:cNvSpPr txBox="1"/>
            <p:nvPr/>
          </p:nvSpPr>
          <p:spPr>
            <a:xfrm>
              <a:off x="2968025" y="4208845"/>
              <a:ext cx="2874639" cy="92333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Phosphorylation protéines sur résidus Serine et thréonine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71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960AB4-D440-45F9-9005-5625A05D3442}"/>
              </a:ext>
            </a:extLst>
          </p:cNvPr>
          <p:cNvSpPr/>
          <p:nvPr/>
        </p:nvSpPr>
        <p:spPr>
          <a:xfrm>
            <a:off x="185351" y="295700"/>
            <a:ext cx="8773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>
                <a:latin typeface="Open Sans" panose="020B0606030504020204" pitchFamily="34" charset="0"/>
                <a:ea typeface="Times New Roman" panose="02020603050405020304" pitchFamily="18" charset="0"/>
              </a:rPr>
              <a:t>Question 8 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: Compléter le schéma afin de représenter la voie de signalisation conduisant à l’effet inotrope cardiaque de la stimulation des </a:t>
            </a:r>
            <a:r>
              <a:rPr lang="fr-FR" dirty="0">
                <a:latin typeface="Symbol" panose="05050102010706020507" pitchFamily="18" charset="2"/>
                <a:ea typeface="Times New Roman" panose="02020603050405020304" pitchFamily="18" charset="0"/>
              </a:rPr>
              <a:t>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-AR ? (</a:t>
            </a:r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8 points 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D82AED-C3C5-4F9F-B12B-1B5BC68A5C8D}"/>
              </a:ext>
            </a:extLst>
          </p:cNvPr>
          <p:cNvSpPr/>
          <p:nvPr/>
        </p:nvSpPr>
        <p:spPr>
          <a:xfrm>
            <a:off x="1413162" y="1735547"/>
            <a:ext cx="6317673" cy="37644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D46FD2-6823-446E-9723-BECB3553664F}"/>
              </a:ext>
            </a:extLst>
          </p:cNvPr>
          <p:cNvSpPr txBox="1"/>
          <p:nvPr/>
        </p:nvSpPr>
        <p:spPr>
          <a:xfrm>
            <a:off x="914399" y="5130692"/>
            <a:ext cx="229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Cellule cardiaque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2E61B0-9492-473F-ABF4-F1A94BEFB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97" t="36704" r="47532" b="53531"/>
          <a:stretch/>
        </p:blipFill>
        <p:spPr>
          <a:xfrm>
            <a:off x="3788227" y="1405479"/>
            <a:ext cx="1080656" cy="6463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D1F363-BF9A-4A27-9E8D-79DFB7A4CB35}"/>
              </a:ext>
            </a:extLst>
          </p:cNvPr>
          <p:cNvSpPr txBox="1"/>
          <p:nvPr/>
        </p:nvSpPr>
        <p:spPr>
          <a:xfrm>
            <a:off x="4868883" y="1319157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 err="1">
                <a:solidFill>
                  <a:srgbClr val="000000"/>
                </a:solidFill>
              </a:rPr>
              <a:t>-AR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EF3B4C-4B7D-4719-A72E-1B8989EA3FAE}"/>
              </a:ext>
            </a:extLst>
          </p:cNvPr>
          <p:cNvSpPr txBox="1"/>
          <p:nvPr/>
        </p:nvSpPr>
        <p:spPr>
          <a:xfrm>
            <a:off x="3650808" y="5586034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contraction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1F81B3A-F569-45D6-8FED-23ACC5E159A7}"/>
              </a:ext>
            </a:extLst>
          </p:cNvPr>
          <p:cNvSpPr/>
          <p:nvPr/>
        </p:nvSpPr>
        <p:spPr>
          <a:xfrm>
            <a:off x="4572000" y="1735547"/>
            <a:ext cx="706580" cy="59927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AFE1F7-43B5-4D08-BE5E-449AABAEFCB6}"/>
              </a:ext>
            </a:extLst>
          </p:cNvPr>
          <p:cNvSpPr txBox="1"/>
          <p:nvPr/>
        </p:nvSpPr>
        <p:spPr>
          <a:xfrm>
            <a:off x="4631376" y="1857641"/>
            <a:ext cx="706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</a:t>
            </a:r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36AA26F-5889-4424-879A-38687F7CAC74}"/>
              </a:ext>
            </a:extLst>
          </p:cNvPr>
          <p:cNvSpPr/>
          <p:nvPr/>
        </p:nvSpPr>
        <p:spPr>
          <a:xfrm>
            <a:off x="5536873" y="1853919"/>
            <a:ext cx="706580" cy="59927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CD71A9-822C-4496-8C34-C865FCE9328F}"/>
              </a:ext>
            </a:extLst>
          </p:cNvPr>
          <p:cNvSpPr txBox="1"/>
          <p:nvPr/>
        </p:nvSpPr>
        <p:spPr>
          <a:xfrm>
            <a:off x="5548749" y="1976013"/>
            <a:ext cx="706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AC</a:t>
            </a:r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11F3F565-99E0-4905-8ED6-7DA97A468F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8542" y="1911572"/>
            <a:ext cx="118372" cy="964873"/>
          </a:xfrm>
          <a:prstGeom prst="curvedConnector3">
            <a:avLst>
              <a:gd name="adj1" fmla="val 29312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EFA33F3-9CC3-499C-A586-7CC6A0D459D4}"/>
              </a:ext>
            </a:extLst>
          </p:cNvPr>
          <p:cNvSpPr txBox="1"/>
          <p:nvPr/>
        </p:nvSpPr>
        <p:spPr>
          <a:xfrm>
            <a:off x="5180616" y="2379836"/>
            <a:ext cx="706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8CC2D8-318A-42B3-A440-1FD271196C35}"/>
              </a:ext>
            </a:extLst>
          </p:cNvPr>
          <p:cNvSpPr txBox="1"/>
          <p:nvPr/>
        </p:nvSpPr>
        <p:spPr>
          <a:xfrm>
            <a:off x="6243453" y="2330460"/>
            <a:ext cx="7065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2EF8323-C7AB-409B-AE20-9731D4F23173}"/>
              </a:ext>
            </a:extLst>
          </p:cNvPr>
          <p:cNvSpPr txBox="1"/>
          <p:nvPr/>
        </p:nvSpPr>
        <p:spPr>
          <a:xfrm>
            <a:off x="5596249" y="2880168"/>
            <a:ext cx="7926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AMPc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Flèche : courbe vers la droite 31">
            <a:extLst>
              <a:ext uri="{FF2B5EF4-FFF2-40B4-BE49-F238E27FC236}">
                <a16:creationId xmlns:a16="http://schemas.microsoft.com/office/drawing/2014/main" id="{663ABB23-94E9-492D-8D88-26BF169EFA65}"/>
              </a:ext>
            </a:extLst>
          </p:cNvPr>
          <p:cNvSpPr/>
          <p:nvPr/>
        </p:nvSpPr>
        <p:spPr>
          <a:xfrm rot="2074752">
            <a:off x="5905008" y="2287894"/>
            <a:ext cx="320633" cy="691347"/>
          </a:xfrm>
          <a:prstGeom prst="curved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2448982-1A3A-4CE0-AB39-344B23767495}"/>
              </a:ext>
            </a:extLst>
          </p:cNvPr>
          <p:cNvCxnSpPr>
            <a:stCxn id="27" idx="1"/>
          </p:cNvCxnSpPr>
          <p:nvPr/>
        </p:nvCxnSpPr>
        <p:spPr>
          <a:xfrm flipH="1">
            <a:off x="4571998" y="3064834"/>
            <a:ext cx="1024251" cy="36416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E3FA6DA-D1E9-438F-BD04-9E93A37D4E5D}"/>
              </a:ext>
            </a:extLst>
          </p:cNvPr>
          <p:cNvSpPr txBox="1"/>
          <p:nvPr/>
        </p:nvSpPr>
        <p:spPr>
          <a:xfrm>
            <a:off x="4206508" y="5092911"/>
            <a:ext cx="706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E84ED2B-16C8-4FAC-817F-88C8E74CE670}"/>
              </a:ext>
            </a:extLst>
          </p:cNvPr>
          <p:cNvSpPr txBox="1"/>
          <p:nvPr/>
        </p:nvSpPr>
        <p:spPr>
          <a:xfrm>
            <a:off x="3980718" y="3508525"/>
            <a:ext cx="7926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PKA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0BCDA28-047B-44AD-8C25-8D16317EBB66}"/>
              </a:ext>
            </a:extLst>
          </p:cNvPr>
          <p:cNvCxnSpPr>
            <a:cxnSpLocks/>
          </p:cNvCxnSpPr>
          <p:nvPr/>
        </p:nvCxnSpPr>
        <p:spPr>
          <a:xfrm flipH="1">
            <a:off x="4382810" y="3873889"/>
            <a:ext cx="1" cy="33273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AD667002-6FD7-46B2-B6E0-F7E92DA336D2}"/>
              </a:ext>
            </a:extLst>
          </p:cNvPr>
          <p:cNvSpPr txBox="1"/>
          <p:nvPr/>
        </p:nvSpPr>
        <p:spPr>
          <a:xfrm>
            <a:off x="2968025" y="4208845"/>
            <a:ext cx="287463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Phosphorylation protéines sur résidus Serine et thréonine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B6764263-A041-4D18-9CC4-2E3F6BD411A1}"/>
              </a:ext>
            </a:extLst>
          </p:cNvPr>
          <p:cNvCxnSpPr>
            <a:cxnSpLocks/>
          </p:cNvCxnSpPr>
          <p:nvPr/>
        </p:nvCxnSpPr>
        <p:spPr>
          <a:xfrm flipH="1">
            <a:off x="4389555" y="5046685"/>
            <a:ext cx="1" cy="53934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E7FF4437-0742-4D46-9A7C-3746592F5DDA}"/>
              </a:ext>
            </a:extLst>
          </p:cNvPr>
          <p:cNvSpPr txBox="1"/>
          <p:nvPr/>
        </p:nvSpPr>
        <p:spPr>
          <a:xfrm>
            <a:off x="5755461" y="1571206"/>
            <a:ext cx="21991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Adénylate </a:t>
            </a:r>
            <a:r>
              <a:rPr lang="fr-FR" i="1" dirty="0" err="1">
                <a:solidFill>
                  <a:srgbClr val="FF0000"/>
                </a:solidFill>
              </a:rPr>
              <a:t>cyclase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FE21E2B-F4FC-4247-B85E-2E62E6F01AF5}"/>
              </a:ext>
            </a:extLst>
          </p:cNvPr>
          <p:cNvSpPr txBox="1"/>
          <p:nvPr/>
        </p:nvSpPr>
        <p:spPr>
          <a:xfrm>
            <a:off x="4754446" y="5130692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457780D-9732-4298-94BF-B65720649FD7}"/>
              </a:ext>
            </a:extLst>
          </p:cNvPr>
          <p:cNvSpPr txBox="1"/>
          <p:nvPr/>
        </p:nvSpPr>
        <p:spPr>
          <a:xfrm>
            <a:off x="4754446" y="3408713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31C723B-7411-45E9-98DD-BBED045F3FF3}"/>
              </a:ext>
            </a:extLst>
          </p:cNvPr>
          <p:cNvSpPr txBox="1"/>
          <p:nvPr/>
        </p:nvSpPr>
        <p:spPr>
          <a:xfrm>
            <a:off x="4820884" y="3229411"/>
            <a:ext cx="706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1EEE928-9342-4004-814D-2B42117D40EA}"/>
              </a:ext>
            </a:extLst>
          </p:cNvPr>
          <p:cNvSpPr txBox="1"/>
          <p:nvPr/>
        </p:nvSpPr>
        <p:spPr>
          <a:xfrm>
            <a:off x="3231148" y="3535088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endParaRPr lang="fr-FR" sz="12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36BC3E8-3459-4ECF-95E9-A386A4B83DDE}"/>
              </a:ext>
            </a:extLst>
          </p:cNvPr>
          <p:cNvSpPr txBox="1"/>
          <p:nvPr/>
        </p:nvSpPr>
        <p:spPr>
          <a:xfrm>
            <a:off x="2478389" y="4516815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endParaRPr lang="fr-FR" sz="12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51F9830-7D42-4AFA-BEB5-8CE7952A61D3}"/>
              </a:ext>
            </a:extLst>
          </p:cNvPr>
          <p:cNvSpPr txBox="1"/>
          <p:nvPr/>
        </p:nvSpPr>
        <p:spPr>
          <a:xfrm>
            <a:off x="6278445" y="2950269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E36A9EF-28C4-4B86-BC33-5ABC0BDE9F16}"/>
              </a:ext>
            </a:extLst>
          </p:cNvPr>
          <p:cNvSpPr txBox="1"/>
          <p:nvPr/>
        </p:nvSpPr>
        <p:spPr>
          <a:xfrm>
            <a:off x="3874376" y="2195580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C4DECDD-8880-43F5-A086-2B71FC451837}"/>
              </a:ext>
            </a:extLst>
          </p:cNvPr>
          <p:cNvSpPr txBox="1"/>
          <p:nvPr/>
        </p:nvSpPr>
        <p:spPr>
          <a:xfrm>
            <a:off x="4883773" y="2253012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0316236-F6AD-422C-BA51-657779E9FEB4}"/>
              </a:ext>
            </a:extLst>
          </p:cNvPr>
          <p:cNvSpPr txBox="1"/>
          <p:nvPr/>
        </p:nvSpPr>
        <p:spPr>
          <a:xfrm>
            <a:off x="7824378" y="1652442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endParaRPr lang="fr-FR" sz="1200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0E7BBBD-9B95-46E1-A6D4-4D98D93C278A}"/>
              </a:ext>
            </a:extLst>
          </p:cNvPr>
          <p:cNvSpPr txBox="1"/>
          <p:nvPr/>
        </p:nvSpPr>
        <p:spPr>
          <a:xfrm>
            <a:off x="6502367" y="2591099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AA321E-B56C-44FA-BFD0-C26C1FF5A86A}"/>
              </a:ext>
            </a:extLst>
          </p:cNvPr>
          <p:cNvSpPr txBox="1"/>
          <p:nvPr/>
        </p:nvSpPr>
        <p:spPr>
          <a:xfrm>
            <a:off x="3521446" y="1073031"/>
            <a:ext cx="16591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Agoniste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0335494-08F1-4931-A437-32ED4B825A33}"/>
              </a:ext>
            </a:extLst>
          </p:cNvPr>
          <p:cNvSpPr txBox="1"/>
          <p:nvPr/>
        </p:nvSpPr>
        <p:spPr>
          <a:xfrm>
            <a:off x="2894657" y="1106867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F2351FA-CB79-413D-B46B-88F65EDE235F}"/>
              </a:ext>
            </a:extLst>
          </p:cNvPr>
          <p:cNvSpPr txBox="1"/>
          <p:nvPr/>
        </p:nvSpPr>
        <p:spPr>
          <a:xfrm>
            <a:off x="5413736" y="1846240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endParaRPr lang="fr-FR" sz="1200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7732BB6-79FC-4BFA-9669-D62D5C28C866}"/>
              </a:ext>
            </a:extLst>
          </p:cNvPr>
          <p:cNvSpPr/>
          <p:nvPr/>
        </p:nvSpPr>
        <p:spPr>
          <a:xfrm>
            <a:off x="4451788" y="5192160"/>
            <a:ext cx="215217" cy="16858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372B719-D7A5-447F-A1EE-3F60847EDF21}"/>
              </a:ext>
            </a:extLst>
          </p:cNvPr>
          <p:cNvSpPr/>
          <p:nvPr/>
        </p:nvSpPr>
        <p:spPr>
          <a:xfrm>
            <a:off x="5067330" y="3325756"/>
            <a:ext cx="215217" cy="16858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0CADD9C-6C66-4C66-AFAC-DDF0FC006F24}"/>
              </a:ext>
            </a:extLst>
          </p:cNvPr>
          <p:cNvSpPr/>
          <p:nvPr/>
        </p:nvSpPr>
        <p:spPr>
          <a:xfrm>
            <a:off x="5421609" y="2480631"/>
            <a:ext cx="215217" cy="16858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1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9F124F-486A-9C4F-BF31-502255A91261}"/>
              </a:ext>
            </a:extLst>
          </p:cNvPr>
          <p:cNvSpPr txBox="1"/>
          <p:nvPr/>
        </p:nvSpPr>
        <p:spPr>
          <a:xfrm>
            <a:off x="236402" y="475489"/>
            <a:ext cx="4305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Les cellules ventriculaires cardiaques expriment deux sous types de récepteurs</a:t>
            </a:r>
            <a:r>
              <a:rPr lang="fr-FR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 b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-adrénergiques : les </a:t>
            </a:r>
            <a:r>
              <a:rPr lang="fr-FR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b1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 et les </a:t>
            </a:r>
            <a:r>
              <a:rPr lang="fr-FR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b2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-AR. Ces récepteurs régulent l’activité de l’adénylate </a:t>
            </a:r>
            <a:r>
              <a:rPr lang="fr-FR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cyclase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(AC). Dans l’insuffisance cardiaque, l’expression des récepteurs </a:t>
            </a:r>
            <a:r>
              <a:rPr lang="fr-FR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b1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 est altérée et semble participer à une perte de l’effet inotrope cardiaque. Deux ligands des récepteurs </a:t>
            </a:r>
            <a:r>
              <a:rPr lang="fr-FR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b1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 sont étudiés : le </a:t>
            </a:r>
            <a:r>
              <a:rPr lang="fr-FR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betaxol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(10</a:t>
            </a:r>
            <a:r>
              <a:rPr lang="fr-FR" sz="1800" baseline="300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-7 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M) et l’ICI 118 551 (10</a:t>
            </a:r>
            <a:r>
              <a:rPr lang="fr-FR" sz="1800" baseline="300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-7 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M). Leur effet sur la réponse au </a:t>
            </a:r>
            <a:r>
              <a:rPr lang="fr-FR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zintérol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de l’AC est mesuré sur des cardiomyocytes ventriculaires provenant de tissus sains (Figure 1).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dirty="0"/>
              <a:t> </a:t>
            </a:r>
          </a:p>
          <a:p>
            <a:pPr algn="just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483C3F-3BB8-6541-9D85-741FF1AFE490}"/>
              </a:ext>
            </a:extLst>
          </p:cNvPr>
          <p:cNvSpPr txBox="1"/>
          <p:nvPr/>
        </p:nvSpPr>
        <p:spPr>
          <a:xfrm>
            <a:off x="4706277" y="22744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Figure 1</a:t>
            </a:r>
            <a:r>
              <a:rPr lang="fr-FR" b="1" dirty="0"/>
              <a:t> : 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Effets des différents ligands des </a:t>
            </a:r>
            <a:r>
              <a:rPr lang="fr-FR" sz="1800" b="1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</a:t>
            </a:r>
            <a:r>
              <a:rPr lang="fr-FR" sz="18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sur la stimulation de l’adénylate </a:t>
            </a:r>
            <a:r>
              <a:rPr lang="fr-FR" sz="18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cyclase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induite par le </a:t>
            </a:r>
            <a:r>
              <a:rPr lang="fr-FR" sz="18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zintérol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85D64-E01D-8442-B381-AF1C3B9E5F35}"/>
              </a:ext>
            </a:extLst>
          </p:cNvPr>
          <p:cNvSpPr/>
          <p:nvPr/>
        </p:nvSpPr>
        <p:spPr>
          <a:xfrm>
            <a:off x="224212" y="4953636"/>
            <a:ext cx="8729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1 : 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Comment s’appelle la représentation de la figure 1 ? Définissez les paramètres pharmacologiques pouvant être établis pour le </a:t>
            </a:r>
            <a:r>
              <a:rPr lang="fr-FR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zintérol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à partir de la figure 1. Justifier votre réponse. 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(6 points)</a:t>
            </a:r>
            <a:endParaRPr lang="fr-FR" sz="2000" b="1" dirty="0">
              <a:solidFill>
                <a:srgbClr val="6300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F1D129-6B10-443E-A85A-F9CD816A5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549" y="1401957"/>
            <a:ext cx="4072857" cy="29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B01EB6-5566-4871-BD12-7CC96465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9" y="1401957"/>
            <a:ext cx="4072857" cy="29483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C05A16-F8D3-4290-93F3-B3394C28A2BE}"/>
              </a:ext>
            </a:extLst>
          </p:cNvPr>
          <p:cNvSpPr txBox="1"/>
          <p:nvPr/>
        </p:nvSpPr>
        <p:spPr>
          <a:xfrm>
            <a:off x="4706276" y="596779"/>
            <a:ext cx="407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/>
              <a:t>Figure 1</a:t>
            </a:r>
            <a:r>
              <a:rPr lang="fr-FR" sz="1400" b="1" dirty="0"/>
              <a:t> : 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Effets des différents ligands des </a:t>
            </a:r>
            <a:r>
              <a:rPr lang="fr-FR" sz="1400" b="1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sur la stimulation de l’adénylate 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cyclase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induite par le 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zintérol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fr-FR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16558-0959-493E-AF80-424BE45EF54A}"/>
              </a:ext>
            </a:extLst>
          </p:cNvPr>
          <p:cNvSpPr/>
          <p:nvPr/>
        </p:nvSpPr>
        <p:spPr>
          <a:xfrm>
            <a:off x="12192" y="372253"/>
            <a:ext cx="469408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Cette représentation est une courbe effet-dose (effet/concentration) ou dose-réponse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(1 point)</a:t>
            </a:r>
          </a:p>
          <a:p>
            <a:pPr algn="just"/>
            <a:endParaRPr lang="fr-FR" sz="14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Paramètres pouvant être établis 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: </a:t>
            </a:r>
          </a:p>
          <a:p>
            <a:pPr algn="just"/>
            <a:endParaRPr lang="fr-FR" sz="16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-Efficacité maximale (Emax)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</a:p>
          <a:p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renseignée par l’activité intrinsèque </a:t>
            </a:r>
            <a:r>
              <a:rPr lang="fr-FR" sz="1400" dirty="0">
                <a:solidFill>
                  <a:srgbClr val="FF0000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</a:p>
          <a:p>
            <a:pPr algn="just"/>
            <a:endParaRPr lang="fr-FR" sz="16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-Puissance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: concentration en ligand qui induit 50% de l’effet maximum (CE50)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 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ou -logCE50=pD2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. Plus la CE50 est petite plus la molécule est puissante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 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ou plus la pD2 est grande plus la molécule est puissante -logCE50=pD2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point).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 puissance, calculée à partir de la CE50 est</a:t>
            </a:r>
            <a:br>
              <a:rPr lang="fr-FR" sz="1400" dirty="0">
                <a:solidFill>
                  <a:srgbClr val="FF0000"/>
                </a:solidFill>
              </a:rPr>
            </a:br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d’environ 7*10-8 M pour le </a:t>
            </a:r>
            <a:r>
              <a:rPr lang="fr-FR" sz="14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zintérol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soit une pD2 autour  7,15 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 pour la CE50 ou la pD2</a:t>
            </a:r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fr-FR" sz="1400" baseline="30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fr-FR" sz="1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zintérol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induit un effet en augmentant l’activité de l’</a:t>
            </a:r>
            <a:r>
              <a:rPr lang="fr-FR" sz="1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adenylate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cyclase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ils s‘agit donc d’un agoniste avec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alpha =1, c’est un agoniste entier </a:t>
            </a:r>
            <a:r>
              <a:rPr lang="fr-FR" sz="1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1600" baseline="30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dirty="0">
                <a:latin typeface="+mj-lt"/>
                <a:ea typeface="Times New Roman" panose="02020603050405020304" pitchFamily="18" charset="0"/>
              </a:rPr>
              <a:t> </a:t>
            </a:r>
            <a:endParaRPr lang="fr-FR" sz="16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fr-FR" sz="1600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1893868-02E8-4449-83F0-E5A59641CC88}"/>
              </a:ext>
            </a:extLst>
          </p:cNvPr>
          <p:cNvCxnSpPr>
            <a:cxnSpLocks/>
          </p:cNvCxnSpPr>
          <p:nvPr/>
        </p:nvCxnSpPr>
        <p:spPr>
          <a:xfrm>
            <a:off x="5372100" y="2863850"/>
            <a:ext cx="920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1F0925-C76E-41D5-8004-F29D2E80979F}"/>
              </a:ext>
            </a:extLst>
          </p:cNvPr>
          <p:cNvCxnSpPr>
            <a:cxnSpLocks/>
          </p:cNvCxnSpPr>
          <p:nvPr/>
        </p:nvCxnSpPr>
        <p:spPr>
          <a:xfrm>
            <a:off x="6292850" y="2863850"/>
            <a:ext cx="0" cy="996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46538F-C313-4F50-8B45-78017CB0953C}"/>
              </a:ext>
            </a:extLst>
          </p:cNvPr>
          <p:cNvCxnSpPr>
            <a:cxnSpLocks/>
          </p:cNvCxnSpPr>
          <p:nvPr/>
        </p:nvCxnSpPr>
        <p:spPr>
          <a:xfrm>
            <a:off x="5372100" y="1847850"/>
            <a:ext cx="192405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B7E42C9-E3AA-4F75-B06D-7F7006D3663A}"/>
              </a:ext>
            </a:extLst>
          </p:cNvPr>
          <p:cNvSpPr txBox="1"/>
          <p:nvPr/>
        </p:nvSpPr>
        <p:spPr>
          <a:xfrm>
            <a:off x="5365750" y="1596251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Emax ou </a:t>
            </a:r>
            <a:r>
              <a:rPr lang="fr-FR" sz="12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6D4298-4939-42BD-8C66-088E85BA2ADC}"/>
              </a:ext>
            </a:extLst>
          </p:cNvPr>
          <p:cNvSpPr txBox="1"/>
          <p:nvPr/>
        </p:nvSpPr>
        <p:spPr>
          <a:xfrm>
            <a:off x="5772148" y="3879850"/>
            <a:ext cx="285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CE50 ou –log [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zintérol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]=pD2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78C17E-F3DB-4429-B4EA-20D135FB2C77}"/>
              </a:ext>
            </a:extLst>
          </p:cNvPr>
          <p:cNvSpPr/>
          <p:nvPr/>
        </p:nvSpPr>
        <p:spPr>
          <a:xfrm>
            <a:off x="4706276" y="4430752"/>
            <a:ext cx="4306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Remarques : les paramètres </a:t>
            </a:r>
            <a:r>
              <a:rPr lang="fr-FR" sz="1200" dirty="0">
                <a:solidFill>
                  <a:srgbClr val="FF0000"/>
                </a:solidFill>
                <a:latin typeface="Symbol" pitchFamily="2" charset="2"/>
                <a:ea typeface="Times New Roman" panose="02020603050405020304" pitchFamily="18" charset="0"/>
                <a:cs typeface="Open Sans" panose="020B0606030504020204" pitchFamily="34" charset="0"/>
              </a:rPr>
              <a:t>a</a:t>
            </a:r>
            <a:r>
              <a:rPr lang="fr-FR" sz="12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et pD2 n’ont pas d’unité (0 point à la question si unité indiquée). Le paramètres CE50 a obligatoirement une unité (0 point à la question si unité omise).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F5CAE-A19C-FC44-B1F3-6D498B56FC36}"/>
              </a:ext>
            </a:extLst>
          </p:cNvPr>
          <p:cNvSpPr/>
          <p:nvPr/>
        </p:nvSpPr>
        <p:spPr>
          <a:xfrm>
            <a:off x="185352" y="761644"/>
            <a:ext cx="4227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2 : </a:t>
            </a:r>
            <a:r>
              <a:rPr lang="fr-FR" dirty="0"/>
              <a:t>Citez et définissez le paramètre pharmacologique caractérisant l’activité du </a:t>
            </a:r>
            <a:r>
              <a:rPr lang="fr-FR" dirty="0" err="1"/>
              <a:t>betaxolol</a:t>
            </a:r>
            <a:r>
              <a:rPr lang="fr-FR" dirty="0"/>
              <a:t> et l’ICI118 551. Qu’en concluez-vous?  (</a:t>
            </a:r>
            <a:r>
              <a:rPr lang="fr-FR" b="1" dirty="0"/>
              <a:t>4 points</a:t>
            </a:r>
            <a:r>
              <a:rPr lang="fr-FR" dirty="0"/>
              <a:t>)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*L’ICI 118 551:</a:t>
            </a:r>
            <a:endParaRPr lang="fr-FR" sz="20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-Induit un effet maximal similaire au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zintérol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seul (l’agoniste)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, même pente avec courbe déplacé vers la droite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point). 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Il s’agit donc d’un antagoniste compétitif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réversible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(0,5 point).</a:t>
            </a: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betaxolol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:</a:t>
            </a:r>
            <a:endParaRPr lang="fr-FR" sz="20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Il ne déplace pas la courbe vers la droite et l’effet similaire au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zintérol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seul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).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betaxolol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ne semble pas se lier au même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récpteur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que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zintérol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ou l’ICI 118 551.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 </a:t>
            </a:r>
            <a:r>
              <a:rPr lang="fr-FR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264AB9-E794-459E-BCF3-787A4414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9" y="1651340"/>
            <a:ext cx="4072857" cy="29483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140ADC-E8A6-426E-9510-0B7005943577}"/>
              </a:ext>
            </a:extLst>
          </p:cNvPr>
          <p:cNvSpPr txBox="1"/>
          <p:nvPr/>
        </p:nvSpPr>
        <p:spPr>
          <a:xfrm>
            <a:off x="4706276" y="846162"/>
            <a:ext cx="407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/>
              <a:t>Figure 1</a:t>
            </a:r>
            <a:r>
              <a:rPr lang="fr-FR" sz="1400" b="1" dirty="0"/>
              <a:t> : 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Effets des différents ligands des </a:t>
            </a:r>
            <a:r>
              <a:rPr lang="fr-FR" sz="1400" b="1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Open Sans" panose="020B0606030504020204" pitchFamily="34" charset="0"/>
              </a:rPr>
              <a:t>b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-AR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sur la stimulation de l’adénylate 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cyclase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induite par le </a:t>
            </a:r>
            <a:r>
              <a:rPr lang="fr-FR" sz="14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zintérol</a:t>
            </a:r>
            <a:r>
              <a:rPr lang="fr-FR" sz="14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6185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726FFD-0593-416F-BD63-6BDD033EE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08897"/>
              </p:ext>
            </p:extLst>
          </p:nvPr>
        </p:nvGraphicFramePr>
        <p:xfrm>
          <a:off x="1720466" y="3197271"/>
          <a:ext cx="7220336" cy="150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84">
                  <a:extLst>
                    <a:ext uri="{9D8B030D-6E8A-4147-A177-3AD203B41FA5}">
                      <a16:colId xmlns:a16="http://schemas.microsoft.com/office/drawing/2014/main" val="564292224"/>
                    </a:ext>
                  </a:extLst>
                </a:gridCol>
                <a:gridCol w="1805084">
                  <a:extLst>
                    <a:ext uri="{9D8B030D-6E8A-4147-A177-3AD203B41FA5}">
                      <a16:colId xmlns:a16="http://schemas.microsoft.com/office/drawing/2014/main" val="1874789641"/>
                    </a:ext>
                  </a:extLst>
                </a:gridCol>
                <a:gridCol w="1805084">
                  <a:extLst>
                    <a:ext uri="{9D8B030D-6E8A-4147-A177-3AD203B41FA5}">
                      <a16:colId xmlns:a16="http://schemas.microsoft.com/office/drawing/2014/main" val="2897212070"/>
                    </a:ext>
                  </a:extLst>
                </a:gridCol>
                <a:gridCol w="1805084">
                  <a:extLst>
                    <a:ext uri="{9D8B030D-6E8A-4147-A177-3AD203B41FA5}">
                      <a16:colId xmlns:a16="http://schemas.microsoft.com/office/drawing/2014/main" val="79800427"/>
                    </a:ext>
                  </a:extLst>
                </a:gridCol>
              </a:tblGrid>
              <a:tr h="52382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Densité b1-AR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fmol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/mg)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Densité b2-AR</a:t>
                      </a:r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(fmol/mg)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83794"/>
                  </a:ext>
                </a:extLst>
              </a:tr>
              <a:tr h="4968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Contrôle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71,9±4,8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16,8±2,2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17685"/>
                  </a:ext>
                </a:extLst>
              </a:tr>
              <a:tr h="48735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Insuffisance cardiaque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28,4±7,6*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15,7±1,8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2274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FB7D3F8-A888-45B1-930B-F6575162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93" y="338610"/>
            <a:ext cx="867990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l’expérience suivante, la densité des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b-ARs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été obtenue lors d’une technique expérimentale utilisant un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radioligand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ICYP, sélectif pour les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b-ARs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sur une préparation membranaire de ventricules gauches provenant d’un groupe sain et d’un groupe insuffisant cardiaque. Les résultats sont regroupés dans la figure 2. *p&lt;0,05 (différence significative par rapport au groupe contrôle approprié)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Figure 2 : Densité des récepteurs obtenue par liaison du radio ligand ICYP sur une préparation membranaire de ventricules sains et insuffisants cardiaques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E9E94-4578-467F-8B96-9791FC07F0F4}"/>
              </a:ext>
            </a:extLst>
          </p:cNvPr>
          <p:cNvSpPr/>
          <p:nvPr/>
        </p:nvSpPr>
        <p:spPr>
          <a:xfrm>
            <a:off x="7143750" y="3048000"/>
            <a:ext cx="1974850" cy="176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2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F83659-B66F-4AB4-B24E-67BCB4774A39}"/>
              </a:ext>
            </a:extLst>
          </p:cNvPr>
          <p:cNvSpPr txBox="1"/>
          <p:nvPr/>
        </p:nvSpPr>
        <p:spPr>
          <a:xfrm>
            <a:off x="344680" y="1221085"/>
            <a:ext cx="8253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18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Il s’agit d’une expérience de liaison ou dosage par saturation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Schéma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ECA15-3AEC-4E64-8E16-95AE9EDD502A}"/>
              </a:ext>
            </a:extLst>
          </p:cNvPr>
          <p:cNvSpPr/>
          <p:nvPr/>
        </p:nvSpPr>
        <p:spPr>
          <a:xfrm>
            <a:off x="224030" y="464344"/>
            <a:ext cx="87294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Question 3 : 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 quel type d’étude s’agit-il ? Décrire la méthode expérimentale à l’aide d’un schéma. Citer et définir le deuxième paramètre pharmacologique pouvant être déterminer. 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(6 points)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fr-FR" sz="2000" b="1" dirty="0">
              <a:solidFill>
                <a:srgbClr val="6300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302DC6-1B8A-495A-BE56-CB129AEB1208}"/>
              </a:ext>
            </a:extLst>
          </p:cNvPr>
          <p:cNvSpPr txBox="1"/>
          <p:nvPr/>
        </p:nvSpPr>
        <p:spPr>
          <a:xfrm>
            <a:off x="147833" y="5649423"/>
            <a:ext cx="880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Le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Kd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en M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 qui correspond à la constante de dissociation à l’équilibre et qui traduit l’affinité du ligand pour le récepteur 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(1 point).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F4513F-CACF-4029-A3FD-B25F135DC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1" t="32672" r="21736" b="6614"/>
          <a:stretch/>
        </p:blipFill>
        <p:spPr>
          <a:xfrm>
            <a:off x="1625600" y="2530564"/>
            <a:ext cx="5105400" cy="29146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6F582ED-31E0-44E4-8BE3-AA74433F61BC}"/>
              </a:ext>
            </a:extLst>
          </p:cNvPr>
          <p:cNvSpPr txBox="1"/>
          <p:nvPr/>
        </p:nvSpPr>
        <p:spPr>
          <a:xfrm>
            <a:off x="2148080" y="5176539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A11EA9-E09E-4388-AFEB-208CB4C81B33}"/>
              </a:ext>
            </a:extLst>
          </p:cNvPr>
          <p:cNvSpPr txBox="1"/>
          <p:nvPr/>
        </p:nvSpPr>
        <p:spPr>
          <a:xfrm>
            <a:off x="3815845" y="5188127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1881CD-4455-4916-A2ED-4C846163CBEE}"/>
              </a:ext>
            </a:extLst>
          </p:cNvPr>
          <p:cNvSpPr txBox="1"/>
          <p:nvPr/>
        </p:nvSpPr>
        <p:spPr>
          <a:xfrm>
            <a:off x="5718308" y="5185903"/>
            <a:ext cx="893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F8D10F-C1A6-4719-B648-3CD82B61BF77}"/>
              </a:ext>
            </a:extLst>
          </p:cNvPr>
          <p:cNvSpPr txBox="1"/>
          <p:nvPr/>
        </p:nvSpPr>
        <p:spPr>
          <a:xfrm>
            <a:off x="816108" y="4712552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B949B7-6DE8-4B50-B49A-0E30F524A6D5}"/>
              </a:ext>
            </a:extLst>
          </p:cNvPr>
          <p:cNvSpPr txBox="1"/>
          <p:nvPr/>
        </p:nvSpPr>
        <p:spPr>
          <a:xfrm>
            <a:off x="898658" y="3652102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B6DB37-44A9-43FE-8EB7-9778F5E29492}"/>
              </a:ext>
            </a:extLst>
          </p:cNvPr>
          <p:cNvSpPr txBox="1"/>
          <p:nvPr/>
        </p:nvSpPr>
        <p:spPr>
          <a:xfrm>
            <a:off x="4654816" y="4352935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A69EEA-9605-4910-9FDB-DDA565542951}"/>
              </a:ext>
            </a:extLst>
          </p:cNvPr>
          <p:cNvSpPr txBox="1"/>
          <p:nvPr/>
        </p:nvSpPr>
        <p:spPr>
          <a:xfrm>
            <a:off x="4588766" y="3428483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73569F-F028-4DB1-9050-A352884338D3}"/>
              </a:ext>
            </a:extLst>
          </p:cNvPr>
          <p:cNvSpPr txBox="1"/>
          <p:nvPr/>
        </p:nvSpPr>
        <p:spPr>
          <a:xfrm>
            <a:off x="6070600" y="2759758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E158F8-6B9E-4B16-A4DB-D323975C9C69}"/>
              </a:ext>
            </a:extLst>
          </p:cNvPr>
          <p:cNvSpPr txBox="1"/>
          <p:nvPr/>
        </p:nvSpPr>
        <p:spPr>
          <a:xfrm>
            <a:off x="2931416" y="2987527"/>
            <a:ext cx="1063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endParaRPr lang="fr-FR" sz="12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7638519-C583-47FA-BC4C-A24D32B26B37}"/>
              </a:ext>
            </a:extLst>
          </p:cNvPr>
          <p:cNvCxnSpPr>
            <a:cxnSpLocks/>
          </p:cNvCxnSpPr>
          <p:nvPr/>
        </p:nvCxnSpPr>
        <p:spPr>
          <a:xfrm flipH="1">
            <a:off x="5772150" y="2898258"/>
            <a:ext cx="298450" cy="1384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0165728-94F9-4F28-80D2-54A7321850F0}"/>
              </a:ext>
            </a:extLst>
          </p:cNvPr>
          <p:cNvCxnSpPr>
            <a:cxnSpLocks/>
          </p:cNvCxnSpPr>
          <p:nvPr/>
        </p:nvCxnSpPr>
        <p:spPr>
          <a:xfrm flipH="1">
            <a:off x="5300724" y="2898258"/>
            <a:ext cx="769876" cy="1952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8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B6E1A6-27DE-4828-AF44-9FB59AAD1D6A}"/>
              </a:ext>
            </a:extLst>
          </p:cNvPr>
          <p:cNvSpPr txBox="1"/>
          <p:nvPr/>
        </p:nvSpPr>
        <p:spPr>
          <a:xfrm>
            <a:off x="292100" y="338435"/>
            <a:ext cx="875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Question 4 : </a:t>
            </a:r>
            <a:r>
              <a:rPr lang="fr-FR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Quelle autre méthode permet de calculer ces deux paramètres de façon précise ? (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 point)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121A91-C90C-4A22-8F32-132B4777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86" t="29100" r="22708" b="28175"/>
          <a:stretch/>
        </p:blipFill>
        <p:spPr>
          <a:xfrm>
            <a:off x="5657850" y="3562350"/>
            <a:ext cx="3316194" cy="27749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3A03E65-F5AC-4FB7-82DC-8DE2CB199D36}"/>
              </a:ext>
            </a:extLst>
          </p:cNvPr>
          <p:cNvSpPr txBox="1"/>
          <p:nvPr/>
        </p:nvSpPr>
        <p:spPr>
          <a:xfrm>
            <a:off x="116080" y="1348085"/>
            <a:ext cx="82532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18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La linéarisation par représentation de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Scatchard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* Pour la représentation de </a:t>
            </a:r>
            <a:r>
              <a:rPr lang="fr-FR" sz="1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Scatchard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(figure ci contre) avec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 = [LR], fraction de R. liée à L (</a:t>
            </a:r>
            <a:r>
              <a:rPr lang="fr-FR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F = fraction de ligand libre (L ajouté – L lié)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7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B514E-5ED4-46FD-A8DD-989A893D2D7D}"/>
              </a:ext>
            </a:extLst>
          </p:cNvPr>
          <p:cNvSpPr/>
          <p:nvPr/>
        </p:nvSpPr>
        <p:spPr>
          <a:xfrm>
            <a:off x="247133" y="150740"/>
            <a:ext cx="8773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b="1" dirty="0"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Question 5 : </a:t>
            </a:r>
            <a:r>
              <a:rPr lang="fr-FR" dirty="0">
                <a:latin typeface="Open Sans" panose="020B0606030504020204" pitchFamily="34" charset="0"/>
                <a:ea typeface="Times New Roman" panose="02020603050405020304" pitchFamily="18" charset="0"/>
              </a:rPr>
              <a:t>Quelle conclusion pouvez-vous faire des résultats obtenus dans la figure 2 ? </a:t>
            </a:r>
            <a:r>
              <a:rPr lang="fr-FR" b="1" dirty="0">
                <a:latin typeface="Open Sans" panose="020B0606030504020204" pitchFamily="34" charset="0"/>
                <a:ea typeface="Times New Roman" panose="02020603050405020304" pitchFamily="18" charset="0"/>
              </a:rPr>
              <a:t>(2 points)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DBD46-66B1-4006-9721-74C059D9F4C3}"/>
              </a:ext>
            </a:extLst>
          </p:cNvPr>
          <p:cNvSpPr txBox="1"/>
          <p:nvPr/>
        </p:nvSpPr>
        <p:spPr>
          <a:xfrm>
            <a:off x="116080" y="1348085"/>
            <a:ext cx="8253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5B72A2-A2AF-4FFC-BC1E-2A297F3CAD0C}"/>
              </a:ext>
            </a:extLst>
          </p:cNvPr>
          <p:cNvSpPr txBox="1"/>
          <p:nvPr/>
        </p:nvSpPr>
        <p:spPr>
          <a:xfrm>
            <a:off x="116080" y="1107705"/>
            <a:ext cx="82532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18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Dans les ventricules sains (contrôles), la densité (le nombre) de récepteurs </a:t>
            </a:r>
            <a:r>
              <a:rPr lang="fr-FR" sz="1800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&gt; </a:t>
            </a:r>
            <a:r>
              <a:rPr lang="fr-FR" sz="1800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0,5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Dans les ventricules Insuffisants cardiaques, alors que la densité de récepteurs </a:t>
            </a:r>
            <a:r>
              <a:rPr lang="fr-FR" sz="1800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 est similaire au groupe contrôle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), le nombre de récepteurs </a:t>
            </a:r>
            <a:r>
              <a:rPr lang="fr-FR" sz="1800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est significativement  inférieur au groupe contrôle (</a:t>
            </a:r>
            <a:r>
              <a:rPr lang="fr-F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0,25 point</a:t>
            </a:r>
            <a:r>
              <a:rPr lang="fr-FR" sz="1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On peut conclure que seule l’expression des récepteurs </a:t>
            </a:r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est diminuée dans l’insuffisante cardiaque (</a:t>
            </a:r>
            <a:r>
              <a:rPr lang="fr-FR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 point</a:t>
            </a:r>
            <a:r>
              <a:rPr lang="fr-FR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endParaRPr lang="fr-FR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EB3E4-05A2-774C-A69A-9622BF9636FB}"/>
              </a:ext>
            </a:extLst>
          </p:cNvPr>
          <p:cNvSpPr/>
          <p:nvPr/>
        </p:nvSpPr>
        <p:spPr>
          <a:xfrm>
            <a:off x="247133" y="101957"/>
            <a:ext cx="8773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Une seconde étude mesure le pourcentage de liaison du </a:t>
            </a:r>
            <a:r>
              <a:rPr lang="fr-FR" dirty="0" err="1"/>
              <a:t>radioligand</a:t>
            </a:r>
            <a:r>
              <a:rPr lang="fr-FR" dirty="0"/>
              <a:t> ICYP (KD = 11,6 </a:t>
            </a:r>
            <a:r>
              <a:rPr lang="fr-FR" dirty="0" err="1"/>
              <a:t>pM</a:t>
            </a:r>
            <a:r>
              <a:rPr lang="fr-FR" dirty="0"/>
              <a:t>) utilisé à une concentration de 100 </a:t>
            </a:r>
            <a:r>
              <a:rPr lang="fr-FR" dirty="0" err="1"/>
              <a:t>pM</a:t>
            </a:r>
            <a:r>
              <a:rPr lang="fr-FR" dirty="0"/>
              <a:t> en présence de </a:t>
            </a:r>
            <a:r>
              <a:rPr lang="fr-FR" dirty="0" err="1"/>
              <a:t>betaxolol</a:t>
            </a:r>
            <a:r>
              <a:rPr lang="fr-FR" dirty="0"/>
              <a:t> et d’ICI 118 551 sur des préparations membranaires obtenues à partir de ventricules sains (Figure 3).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Figure 3 : 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pourcentage de liaison du </a:t>
            </a:r>
            <a:r>
              <a:rPr lang="fr-FR" sz="18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radioligand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ICYP en présence d’un ligand sélectif des </a:t>
            </a:r>
            <a:r>
              <a:rPr lang="fr-FR" sz="1800" b="1" dirty="0">
                <a:effectLst/>
                <a:latin typeface="Symbol" pitchFamily="2" charset="2"/>
                <a:ea typeface="Times New Roman" panose="02020603050405020304" pitchFamily="18" charset="0"/>
                <a:cs typeface="Open Sans" panose="020B0606030504020204" pitchFamily="34" charset="0"/>
              </a:rPr>
              <a:t>b</a:t>
            </a:r>
            <a:r>
              <a:rPr lang="fr-FR" sz="1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1-ARs.</a:t>
            </a:r>
            <a:r>
              <a:rPr lang="fr-FR" dirty="0">
                <a:effectLst/>
              </a:rPr>
              <a:t> </a:t>
            </a: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EB73B4-1D72-416F-A361-78C4EDD4F6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42" y="2133282"/>
            <a:ext cx="5148609" cy="40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3572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8279</TotalTime>
  <Words>1546</Words>
  <Application>Microsoft Macintosh PowerPoint</Application>
  <PresentationFormat>Affichage à l'écran (4:3)</PresentationFormat>
  <Paragraphs>147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Symbol</vt:lpstr>
      <vt:lpstr>Times New Roman</vt:lpstr>
      <vt:lpstr>1_UPSACLAY</vt:lpstr>
      <vt:lpstr>Colle Pharmacologie Pr Denis DAVID, Dr Laetitia Pereira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</dc:title>
  <dc:creator>Denis David</dc:creator>
  <cp:lastModifiedBy>David, Denis (NYSPI)</cp:lastModifiedBy>
  <cp:revision>90</cp:revision>
  <cp:lastPrinted>2020-09-03T08:31:15Z</cp:lastPrinted>
  <dcterms:created xsi:type="dcterms:W3CDTF">2020-07-15T06:46:27Z</dcterms:created>
  <dcterms:modified xsi:type="dcterms:W3CDTF">2023-07-07T20:11:40Z</dcterms:modified>
</cp:coreProperties>
</file>