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69" r:id="rId3"/>
    <p:sldId id="259" r:id="rId4"/>
    <p:sldId id="271" r:id="rId5"/>
    <p:sldId id="266" r:id="rId6"/>
    <p:sldId id="273" r:id="rId7"/>
    <p:sldId id="261" r:id="rId8"/>
    <p:sldId id="262" r:id="rId9"/>
    <p:sldId id="268" r:id="rId10"/>
    <p:sldId id="263" r:id="rId11"/>
    <p:sldId id="265" r:id="rId1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06" autoAdjust="0"/>
    <p:restoredTop sz="94660"/>
  </p:normalViewPr>
  <p:slideViewPr>
    <p:cSldViewPr snapToGrid="0" showGuides="1">
      <p:cViewPr varScale="1">
        <p:scale>
          <a:sx n="106" d="100"/>
          <a:sy n="106" d="100"/>
        </p:scale>
        <p:origin x="-96" y="-1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fr-FR" smtClean="0"/>
              <a:t>Modifiez le style du titre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7F1878D3-622D-4D95-B2B2-5F408DBC6916}" type="datetimeFigureOut">
              <a:rPr lang="fr-FR" smtClean="0"/>
              <a:t>12/09/2018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C9DE34F-9E67-432C-A8A6-C7A4C71AB26C}" type="slidenum">
              <a:rPr lang="fr-FR" smtClean="0"/>
              <a:t>‹N°›</a:t>
            </a:fld>
            <a:endParaRPr lang="fr-FR"/>
          </a:p>
        </p:txBody>
      </p:sp>
    </p:spTree>
    <p:extLst>
      <p:ext uri="{BB962C8B-B14F-4D97-AF65-F5344CB8AC3E}">
        <p14:creationId xmlns:p14="http://schemas.microsoft.com/office/powerpoint/2010/main" val="25885850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7F1878D3-622D-4D95-B2B2-5F408DBC6916}" type="datetimeFigureOut">
              <a:rPr lang="fr-FR" smtClean="0"/>
              <a:t>12/09/2018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C9DE34F-9E67-432C-A8A6-C7A4C71AB26C}" type="slidenum">
              <a:rPr lang="fr-FR" smtClean="0"/>
              <a:t>‹N°›</a:t>
            </a:fld>
            <a:endParaRPr lang="fr-FR"/>
          </a:p>
        </p:txBody>
      </p:sp>
    </p:spTree>
    <p:extLst>
      <p:ext uri="{BB962C8B-B14F-4D97-AF65-F5344CB8AC3E}">
        <p14:creationId xmlns:p14="http://schemas.microsoft.com/office/powerpoint/2010/main" val="27814270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7F1878D3-622D-4D95-B2B2-5F408DBC6916}" type="datetimeFigureOut">
              <a:rPr lang="fr-FR" smtClean="0"/>
              <a:t>12/09/2018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C9DE34F-9E67-432C-A8A6-C7A4C71AB26C}" type="slidenum">
              <a:rPr lang="fr-FR" smtClean="0"/>
              <a:t>‹N°›</a:t>
            </a:fld>
            <a:endParaRPr lang="fr-FR"/>
          </a:p>
        </p:txBody>
      </p:sp>
    </p:spTree>
    <p:extLst>
      <p:ext uri="{BB962C8B-B14F-4D97-AF65-F5344CB8AC3E}">
        <p14:creationId xmlns:p14="http://schemas.microsoft.com/office/powerpoint/2010/main" val="32295010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7F1878D3-622D-4D95-B2B2-5F408DBC6916}" type="datetimeFigureOut">
              <a:rPr lang="fr-FR" smtClean="0"/>
              <a:t>12/09/2018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C9DE34F-9E67-432C-A8A6-C7A4C71AB26C}" type="slidenum">
              <a:rPr lang="fr-FR" smtClean="0"/>
              <a:t>‹N°›</a:t>
            </a:fld>
            <a:endParaRPr lang="fr-FR"/>
          </a:p>
        </p:txBody>
      </p:sp>
    </p:spTree>
    <p:extLst>
      <p:ext uri="{BB962C8B-B14F-4D97-AF65-F5344CB8AC3E}">
        <p14:creationId xmlns:p14="http://schemas.microsoft.com/office/powerpoint/2010/main" val="32055097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fr-FR" smtClean="0"/>
              <a:t>Modifiez le style du titre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7F1878D3-622D-4D95-B2B2-5F408DBC6916}" type="datetimeFigureOut">
              <a:rPr lang="fr-FR" smtClean="0"/>
              <a:t>12/09/2018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C9DE34F-9E67-432C-A8A6-C7A4C71AB26C}" type="slidenum">
              <a:rPr lang="fr-FR" smtClean="0"/>
              <a:t>‹N°›</a:t>
            </a:fld>
            <a:endParaRPr lang="fr-FR"/>
          </a:p>
        </p:txBody>
      </p:sp>
    </p:spTree>
    <p:extLst>
      <p:ext uri="{BB962C8B-B14F-4D97-AF65-F5344CB8AC3E}">
        <p14:creationId xmlns:p14="http://schemas.microsoft.com/office/powerpoint/2010/main" val="11180356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7F1878D3-622D-4D95-B2B2-5F408DBC6916}" type="datetimeFigureOut">
              <a:rPr lang="fr-FR" smtClean="0"/>
              <a:t>12/09/2018</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C9DE34F-9E67-432C-A8A6-C7A4C71AB26C}" type="slidenum">
              <a:rPr lang="fr-FR" smtClean="0"/>
              <a:t>‹N°›</a:t>
            </a:fld>
            <a:endParaRPr lang="fr-FR"/>
          </a:p>
        </p:txBody>
      </p:sp>
    </p:spTree>
    <p:extLst>
      <p:ext uri="{BB962C8B-B14F-4D97-AF65-F5344CB8AC3E}">
        <p14:creationId xmlns:p14="http://schemas.microsoft.com/office/powerpoint/2010/main" val="38383210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629842" y="2505075"/>
            <a:ext cx="3868340"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4629150" y="2505075"/>
            <a:ext cx="3887391"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7F1878D3-622D-4D95-B2B2-5F408DBC6916}" type="datetimeFigureOut">
              <a:rPr lang="fr-FR" smtClean="0"/>
              <a:t>12/09/2018</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DC9DE34F-9E67-432C-A8A6-C7A4C71AB26C}" type="slidenum">
              <a:rPr lang="fr-FR" smtClean="0"/>
              <a:t>‹N°›</a:t>
            </a:fld>
            <a:endParaRPr lang="fr-FR"/>
          </a:p>
        </p:txBody>
      </p:sp>
    </p:spTree>
    <p:extLst>
      <p:ext uri="{BB962C8B-B14F-4D97-AF65-F5344CB8AC3E}">
        <p14:creationId xmlns:p14="http://schemas.microsoft.com/office/powerpoint/2010/main" val="9557309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7F1878D3-622D-4D95-B2B2-5F408DBC6916}" type="datetimeFigureOut">
              <a:rPr lang="fr-FR" smtClean="0"/>
              <a:t>12/09/2018</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DC9DE34F-9E67-432C-A8A6-C7A4C71AB26C}" type="slidenum">
              <a:rPr lang="fr-FR" smtClean="0"/>
              <a:t>‹N°›</a:t>
            </a:fld>
            <a:endParaRPr lang="fr-FR"/>
          </a:p>
        </p:txBody>
      </p:sp>
    </p:spTree>
    <p:extLst>
      <p:ext uri="{BB962C8B-B14F-4D97-AF65-F5344CB8AC3E}">
        <p14:creationId xmlns:p14="http://schemas.microsoft.com/office/powerpoint/2010/main" val="27951237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1878D3-622D-4D95-B2B2-5F408DBC6916}" type="datetimeFigureOut">
              <a:rPr lang="fr-FR" smtClean="0"/>
              <a:t>12/09/2018</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DC9DE34F-9E67-432C-A8A6-C7A4C71AB26C}" type="slidenum">
              <a:rPr lang="fr-FR" smtClean="0"/>
              <a:t>‹N°›</a:t>
            </a:fld>
            <a:endParaRPr lang="fr-FR"/>
          </a:p>
        </p:txBody>
      </p:sp>
    </p:spTree>
    <p:extLst>
      <p:ext uri="{BB962C8B-B14F-4D97-AF65-F5344CB8AC3E}">
        <p14:creationId xmlns:p14="http://schemas.microsoft.com/office/powerpoint/2010/main" val="33200650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fr-FR" smtClean="0"/>
              <a:t>Modifiez le style du titre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7F1878D3-622D-4D95-B2B2-5F408DBC6916}" type="datetimeFigureOut">
              <a:rPr lang="fr-FR" smtClean="0"/>
              <a:t>12/09/2018</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C9DE34F-9E67-432C-A8A6-C7A4C71AB26C}" type="slidenum">
              <a:rPr lang="fr-FR" smtClean="0"/>
              <a:t>‹N°›</a:t>
            </a:fld>
            <a:endParaRPr lang="fr-FR"/>
          </a:p>
        </p:txBody>
      </p:sp>
    </p:spTree>
    <p:extLst>
      <p:ext uri="{BB962C8B-B14F-4D97-AF65-F5344CB8AC3E}">
        <p14:creationId xmlns:p14="http://schemas.microsoft.com/office/powerpoint/2010/main" val="15823412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7F1878D3-622D-4D95-B2B2-5F408DBC6916}" type="datetimeFigureOut">
              <a:rPr lang="fr-FR" smtClean="0"/>
              <a:t>12/09/2018</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C9DE34F-9E67-432C-A8A6-C7A4C71AB26C}" type="slidenum">
              <a:rPr lang="fr-FR" smtClean="0"/>
              <a:t>‹N°›</a:t>
            </a:fld>
            <a:endParaRPr lang="fr-FR"/>
          </a:p>
        </p:txBody>
      </p:sp>
    </p:spTree>
    <p:extLst>
      <p:ext uri="{BB962C8B-B14F-4D97-AF65-F5344CB8AC3E}">
        <p14:creationId xmlns:p14="http://schemas.microsoft.com/office/powerpoint/2010/main" val="34707125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1878D3-622D-4D95-B2B2-5F408DBC6916}" type="datetimeFigureOut">
              <a:rPr lang="fr-FR" smtClean="0"/>
              <a:t>12/09/2018</a:t>
            </a:fld>
            <a:endParaRPr lang="fr-F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9DE34F-9E67-432C-A8A6-C7A4C71AB26C}" type="slidenum">
              <a:rPr lang="fr-FR" smtClean="0"/>
              <a:t>‹N°›</a:t>
            </a:fld>
            <a:endParaRPr lang="fr-FR"/>
          </a:p>
        </p:txBody>
      </p:sp>
    </p:spTree>
    <p:extLst>
      <p:ext uri="{BB962C8B-B14F-4D97-AF65-F5344CB8AC3E}">
        <p14:creationId xmlns:p14="http://schemas.microsoft.com/office/powerpoint/2010/main" val="22732521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Cas </a:t>
            </a:r>
            <a:r>
              <a:rPr lang="fr-FR" dirty="0" err="1" smtClean="0"/>
              <a:t>Immuno</a:t>
            </a:r>
            <a:endParaRPr lang="fr-FR" dirty="0"/>
          </a:p>
        </p:txBody>
      </p:sp>
      <p:sp>
        <p:nvSpPr>
          <p:cNvPr id="7" name="Espace réservé du contenu 2"/>
          <p:cNvSpPr txBox="1">
            <a:spLocks/>
          </p:cNvSpPr>
          <p:nvPr/>
        </p:nvSpPr>
        <p:spPr>
          <a:xfrm>
            <a:off x="772085" y="1969060"/>
            <a:ext cx="78867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fr-FR" b="1" dirty="0" smtClean="0"/>
              <a:t>Au cours d’un repas de fête de fin d’année, madame C., 23 ans, présente une sensation désagréable dans la gorge accompagnée de picotements dans la bouche, immédiatement après avoir goûté des fruits de mer. </a:t>
            </a:r>
          </a:p>
          <a:p>
            <a:pPr marL="0" indent="0">
              <a:buFont typeface="Arial" panose="020B0604020202020204" pitchFamily="34" charset="0"/>
              <a:buNone/>
            </a:pPr>
            <a:r>
              <a:rPr lang="fr-FR" b="1" dirty="0" smtClean="0"/>
              <a:t>Quelques minutes après, ses lèvres gonflent, sa voix devient rauque,  sa respiration sifflante, et elle perd connaissance. Les secours sont appelés et elle est hospitalisée d’urgence.</a:t>
            </a:r>
            <a:endParaRPr lang="fr-FR" dirty="0"/>
          </a:p>
        </p:txBody>
      </p:sp>
    </p:spTree>
    <p:extLst>
      <p:ext uri="{BB962C8B-B14F-4D97-AF65-F5344CB8AC3E}">
        <p14:creationId xmlns:p14="http://schemas.microsoft.com/office/powerpoint/2010/main" val="25039955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49625" y="591670"/>
            <a:ext cx="8471646" cy="5665975"/>
          </a:xfrm>
        </p:spPr>
        <p:txBody>
          <a:bodyPr>
            <a:normAutofit/>
          </a:bodyPr>
          <a:lstStyle/>
          <a:p>
            <a:pPr marL="0" indent="0">
              <a:lnSpc>
                <a:spcPct val="115000"/>
              </a:lnSpc>
              <a:spcAft>
                <a:spcPts val="1000"/>
              </a:spcAft>
              <a:buNone/>
            </a:pPr>
            <a:r>
              <a:rPr lang="fr-FR" sz="2500" b="1" dirty="0">
                <a:latin typeface="Calibri" panose="020F0502020204030204" pitchFamily="34" charset="0"/>
                <a:ea typeface="Calibri" panose="020F0502020204030204" pitchFamily="34" charset="0"/>
                <a:cs typeface="Times New Roman" panose="02020603050405020304" pitchFamily="18" charset="0"/>
              </a:rPr>
              <a:t>Après une nuit d’observation, la patiente rentre chez elle. Elle prend rendez-vous avec un allergologue 2 mois plus tard</a:t>
            </a:r>
            <a:r>
              <a:rPr lang="fr-FR" sz="2500" b="1" dirty="0" smtClean="0">
                <a:latin typeface="Calibri" panose="020F0502020204030204" pitchFamily="34" charset="0"/>
                <a:ea typeface="Calibri" panose="020F0502020204030204" pitchFamily="34" charset="0"/>
                <a:cs typeface="Times New Roman" panose="02020603050405020304" pitchFamily="18" charset="0"/>
              </a:rPr>
              <a:t>.</a:t>
            </a:r>
            <a:endParaRPr lang="fr-FR" sz="25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fr-FR" sz="2500" b="1" dirty="0">
                <a:latin typeface="Calibri" panose="020F0502020204030204" pitchFamily="34" charset="0"/>
                <a:ea typeface="Calibri" panose="020F0502020204030204" pitchFamily="34" charset="0"/>
                <a:cs typeface="Times New Roman" panose="02020603050405020304" pitchFamily="18" charset="0"/>
              </a:rPr>
              <a:t>QUESTION 6</a:t>
            </a:r>
            <a:r>
              <a:rPr lang="fr-FR" sz="2500" dirty="0">
                <a:latin typeface="Calibri" panose="020F0502020204030204" pitchFamily="34" charset="0"/>
                <a:ea typeface="Calibri" panose="020F0502020204030204" pitchFamily="34" charset="0"/>
                <a:cs typeface="Times New Roman" panose="02020603050405020304" pitchFamily="18" charset="0"/>
              </a:rPr>
              <a:t> Quelles seront les tests pratiqués sur le patient et sur un prélèvement sanguin par le médecin pour déterminer l’origine de la réaction ? (se limiter aux tests de routine) </a:t>
            </a:r>
          </a:p>
          <a:p>
            <a:pPr>
              <a:lnSpc>
                <a:spcPct val="115000"/>
              </a:lnSpc>
              <a:spcAft>
                <a:spcPts val="1000"/>
              </a:spcAft>
            </a:pPr>
            <a:r>
              <a:rPr lang="en-US" sz="2500" dirty="0">
                <a:latin typeface="Calibri" panose="020F0502020204030204" pitchFamily="34" charset="0"/>
                <a:ea typeface="Calibri" panose="020F0502020204030204" pitchFamily="34" charset="0"/>
                <a:cs typeface="Times New Roman" panose="02020603050405020304" pitchFamily="18" charset="0"/>
              </a:rPr>
              <a:t>Test </a:t>
            </a:r>
            <a:r>
              <a:rPr lang="en-US" sz="2500" dirty="0" err="1">
                <a:latin typeface="Calibri" panose="020F0502020204030204" pitchFamily="34" charset="0"/>
                <a:ea typeface="Calibri" panose="020F0502020204030204" pitchFamily="34" charset="0"/>
                <a:cs typeface="Times New Roman" panose="02020603050405020304" pitchFamily="18" charset="0"/>
              </a:rPr>
              <a:t>cutanés</a:t>
            </a:r>
            <a:r>
              <a:rPr lang="en-US" sz="2500" dirty="0">
                <a:latin typeface="Calibri" panose="020F0502020204030204" pitchFamily="34" charset="0"/>
                <a:ea typeface="Calibri" panose="020F0502020204030204" pitchFamily="34" charset="0"/>
                <a:cs typeface="Times New Roman" panose="02020603050405020304" pitchFamily="18" charset="0"/>
              </a:rPr>
              <a:t>/prick tests/</a:t>
            </a:r>
            <a:r>
              <a:rPr lang="en-US" sz="2500" dirty="0" err="1">
                <a:latin typeface="Calibri" panose="020F0502020204030204" pitchFamily="34" charset="0"/>
                <a:ea typeface="Calibri" panose="020F0502020204030204" pitchFamily="34" charset="0"/>
                <a:cs typeface="Times New Roman" panose="02020603050405020304" pitchFamily="18" charset="0"/>
              </a:rPr>
              <a:t>intradermo-réaction</a:t>
            </a:r>
            <a:r>
              <a:rPr lang="en-US" sz="2500" dirty="0">
                <a:latin typeface="Calibri" panose="020F0502020204030204" pitchFamily="34" charset="0"/>
                <a:ea typeface="Calibri" panose="020F0502020204030204" pitchFamily="34" charset="0"/>
                <a:cs typeface="Times New Roman" panose="02020603050405020304" pitchFamily="18" charset="0"/>
              </a:rPr>
              <a:t> </a:t>
            </a:r>
            <a:r>
              <a:rPr lang="en-US" sz="25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2</a:t>
            </a:r>
            <a:endParaRPr lang="fr-FR" sz="25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US" sz="2500" dirty="0">
                <a:latin typeface="Calibri" panose="020F0502020204030204" pitchFamily="34" charset="0"/>
                <a:ea typeface="Calibri" panose="020F0502020204030204" pitchFamily="34" charset="0"/>
                <a:cs typeface="Times New Roman" panose="02020603050405020304" pitchFamily="18" charset="0"/>
              </a:rPr>
              <a:t>Dosage des </a:t>
            </a:r>
            <a:r>
              <a:rPr lang="en-US" sz="2500" dirty="0" err="1">
                <a:latin typeface="Calibri" panose="020F0502020204030204" pitchFamily="34" charset="0"/>
                <a:ea typeface="Calibri" panose="020F0502020204030204" pitchFamily="34" charset="0"/>
                <a:cs typeface="Times New Roman" panose="02020603050405020304" pitchFamily="18" charset="0"/>
              </a:rPr>
              <a:t>IgE</a:t>
            </a:r>
            <a:r>
              <a:rPr lang="en-US" sz="2500" dirty="0">
                <a:latin typeface="Calibri" panose="020F0502020204030204" pitchFamily="34" charset="0"/>
                <a:ea typeface="Calibri" panose="020F0502020204030204" pitchFamily="34" charset="0"/>
                <a:cs typeface="Times New Roman" panose="02020603050405020304" pitchFamily="18" charset="0"/>
              </a:rPr>
              <a:t> </a:t>
            </a:r>
            <a:r>
              <a:rPr lang="en-US" sz="2500" dirty="0" err="1">
                <a:latin typeface="Calibri" panose="020F0502020204030204" pitchFamily="34" charset="0"/>
                <a:ea typeface="Calibri" panose="020F0502020204030204" pitchFamily="34" charset="0"/>
                <a:cs typeface="Times New Roman" panose="02020603050405020304" pitchFamily="18" charset="0"/>
              </a:rPr>
              <a:t>spécifiques</a:t>
            </a:r>
            <a:r>
              <a:rPr lang="en-US" sz="2500" dirty="0">
                <a:latin typeface="Calibri" panose="020F0502020204030204" pitchFamily="34" charset="0"/>
                <a:ea typeface="Calibri" panose="020F0502020204030204" pitchFamily="34" charset="0"/>
                <a:cs typeface="Times New Roman" panose="02020603050405020304" pitchFamily="18" charset="0"/>
              </a:rPr>
              <a:t> </a:t>
            </a:r>
            <a:r>
              <a:rPr lang="en-US" sz="2500"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2</a:t>
            </a:r>
          </a:p>
          <a:p>
            <a:pPr>
              <a:lnSpc>
                <a:spcPct val="115000"/>
              </a:lnSpc>
              <a:spcAft>
                <a:spcPts val="1000"/>
              </a:spcAft>
            </a:pPr>
            <a:endParaRPr lang="fr-FR"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914305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62747" y="358818"/>
            <a:ext cx="7886700" cy="6140364"/>
          </a:xfrm>
        </p:spPr>
        <p:txBody>
          <a:bodyPr>
            <a:normAutofit/>
          </a:bodyPr>
          <a:lstStyle/>
          <a:p>
            <a:pPr>
              <a:lnSpc>
                <a:spcPct val="115000"/>
              </a:lnSpc>
              <a:spcAft>
                <a:spcPts val="1000"/>
              </a:spcAft>
            </a:pPr>
            <a:endParaRPr lang="fr-FR" dirty="0">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p:sp>
        <p:nvSpPr>
          <p:cNvPr id="2" name="Rectangle 1"/>
          <p:cNvSpPr/>
          <p:nvPr/>
        </p:nvSpPr>
        <p:spPr>
          <a:xfrm>
            <a:off x="340658" y="1112146"/>
            <a:ext cx="8346141" cy="4708981"/>
          </a:xfrm>
          <a:prstGeom prst="rect">
            <a:avLst/>
          </a:prstGeom>
        </p:spPr>
        <p:txBody>
          <a:bodyPr wrap="square">
            <a:spAutoFit/>
          </a:bodyPr>
          <a:lstStyle/>
          <a:p>
            <a:r>
              <a:rPr lang="fr-FR" sz="2500" b="1" dirty="0"/>
              <a:t>QUESTION 7</a:t>
            </a:r>
            <a:r>
              <a:rPr lang="fr-FR" sz="2500" dirty="0"/>
              <a:t> Si les tests réalisés mettent en évidence le rôle d’un aliment, quelle sera la prise en charge permettant d’éviter un nouvel épisode ? Une désensibilisation est-elle possible </a:t>
            </a:r>
            <a:r>
              <a:rPr lang="fr-FR" sz="2500" dirty="0" smtClean="0"/>
              <a:t>?</a:t>
            </a:r>
          </a:p>
          <a:p>
            <a:endParaRPr lang="fr-FR" sz="2500" dirty="0"/>
          </a:p>
          <a:p>
            <a:pPr marL="342900" indent="-342900">
              <a:buFont typeface="Arial" panose="020B0604020202020204" pitchFamily="34" charset="0"/>
              <a:buChar char="•"/>
            </a:pPr>
            <a:r>
              <a:rPr lang="fr-FR" sz="2500" dirty="0"/>
              <a:t>Eviction de l’allergène mis en cause </a:t>
            </a:r>
            <a:r>
              <a:rPr lang="fr-FR" sz="2500" b="1" dirty="0" smtClean="0">
                <a:solidFill>
                  <a:srgbClr val="FF0000"/>
                </a:solidFill>
              </a:rPr>
              <a:t>2</a:t>
            </a:r>
            <a:endParaRPr lang="fr-FR" sz="2500" dirty="0">
              <a:solidFill>
                <a:srgbClr val="FF0000"/>
              </a:solidFill>
            </a:endParaRPr>
          </a:p>
          <a:p>
            <a:pPr marL="342900" indent="-342900">
              <a:buFont typeface="Arial" panose="020B0604020202020204" pitchFamily="34" charset="0"/>
              <a:buChar char="•"/>
            </a:pPr>
            <a:r>
              <a:rPr lang="fr-FR" sz="2500" dirty="0"/>
              <a:t>Prescription d’une trousse d’urgence </a:t>
            </a:r>
            <a:r>
              <a:rPr lang="fr-FR" sz="2500" b="1" dirty="0">
                <a:solidFill>
                  <a:srgbClr val="FF0000"/>
                </a:solidFill>
              </a:rPr>
              <a:t>2</a:t>
            </a:r>
            <a:r>
              <a:rPr lang="fr-FR" sz="2500" dirty="0">
                <a:solidFill>
                  <a:srgbClr val="FF0000"/>
                </a:solidFill>
              </a:rPr>
              <a:t> </a:t>
            </a:r>
            <a:r>
              <a:rPr lang="fr-FR" sz="2500" dirty="0"/>
              <a:t>contenant </a:t>
            </a:r>
            <a:r>
              <a:rPr lang="fr-FR" sz="2500" dirty="0" smtClean="0"/>
              <a:t>:</a:t>
            </a:r>
            <a:endParaRPr lang="fr-FR" sz="2500" dirty="0"/>
          </a:p>
          <a:p>
            <a:pPr lvl="1"/>
            <a:r>
              <a:rPr lang="fr-FR" sz="2500" dirty="0" smtClean="0"/>
              <a:t>- 2 </a:t>
            </a:r>
            <a:r>
              <a:rPr lang="fr-FR" sz="2500" dirty="0"/>
              <a:t>stylos d’adrénaline auto-injecteurs </a:t>
            </a:r>
            <a:r>
              <a:rPr lang="fr-FR" sz="2500" b="1" dirty="0">
                <a:solidFill>
                  <a:srgbClr val="FF0000"/>
                </a:solidFill>
              </a:rPr>
              <a:t>2</a:t>
            </a:r>
            <a:r>
              <a:rPr lang="fr-FR" sz="2500" b="1" dirty="0"/>
              <a:t> (</a:t>
            </a:r>
            <a:r>
              <a:rPr lang="fr-FR" sz="2500" b="1" dirty="0">
                <a:solidFill>
                  <a:srgbClr val="FF0000"/>
                </a:solidFill>
              </a:rPr>
              <a:t>1</a:t>
            </a:r>
            <a:r>
              <a:rPr lang="fr-FR" sz="2500" b="1" dirty="0"/>
              <a:t> </a:t>
            </a:r>
            <a:r>
              <a:rPr lang="fr-FR" sz="2500" dirty="0"/>
              <a:t>si un seul stylo</a:t>
            </a:r>
            <a:r>
              <a:rPr lang="fr-FR" sz="2500" b="1" dirty="0"/>
              <a:t>)</a:t>
            </a:r>
            <a:endParaRPr lang="fr-FR" sz="2500" dirty="0"/>
          </a:p>
          <a:p>
            <a:pPr lvl="1"/>
            <a:r>
              <a:rPr lang="fr-FR" sz="2500" dirty="0" smtClean="0"/>
              <a:t>- </a:t>
            </a:r>
            <a:r>
              <a:rPr lang="fr-FR" sz="2500" dirty="0" err="1" smtClean="0"/>
              <a:t>Anti-histaminique</a:t>
            </a:r>
            <a:r>
              <a:rPr lang="fr-FR" sz="2500" dirty="0" smtClean="0"/>
              <a:t> </a:t>
            </a:r>
            <a:r>
              <a:rPr lang="fr-FR" sz="2500" b="1" dirty="0">
                <a:solidFill>
                  <a:srgbClr val="FF0000"/>
                </a:solidFill>
              </a:rPr>
              <a:t>1</a:t>
            </a:r>
            <a:endParaRPr lang="fr-FR" sz="2500" dirty="0">
              <a:solidFill>
                <a:srgbClr val="FF0000"/>
              </a:solidFill>
            </a:endParaRPr>
          </a:p>
          <a:p>
            <a:pPr lvl="1"/>
            <a:r>
              <a:rPr lang="fr-FR" sz="2500" dirty="0" smtClean="0"/>
              <a:t>- Béta2-agoniste </a:t>
            </a:r>
            <a:r>
              <a:rPr lang="fr-FR" sz="2500" dirty="0"/>
              <a:t>courte durée d’action </a:t>
            </a:r>
            <a:r>
              <a:rPr lang="fr-FR" sz="2500" b="1" dirty="0">
                <a:solidFill>
                  <a:srgbClr val="FF0000"/>
                </a:solidFill>
              </a:rPr>
              <a:t>1</a:t>
            </a:r>
            <a:endParaRPr lang="fr-FR" sz="2500" dirty="0">
              <a:solidFill>
                <a:srgbClr val="FF0000"/>
              </a:solidFill>
            </a:endParaRPr>
          </a:p>
          <a:p>
            <a:endParaRPr lang="fr-FR" sz="2500" dirty="0" smtClean="0"/>
          </a:p>
          <a:p>
            <a:pPr marL="342900" indent="-342900">
              <a:buFont typeface="Arial" panose="020B0604020202020204" pitchFamily="34" charset="0"/>
              <a:buChar char="•"/>
            </a:pPr>
            <a:r>
              <a:rPr lang="fr-FR" sz="2500" dirty="0" smtClean="0"/>
              <a:t>En </a:t>
            </a:r>
            <a:r>
              <a:rPr lang="fr-FR" sz="2500" dirty="0"/>
              <a:t>général pas de désensibilisation pour allergène alimentaire</a:t>
            </a:r>
            <a:r>
              <a:rPr lang="fr-FR" sz="2500" b="1" dirty="0"/>
              <a:t> </a:t>
            </a:r>
            <a:r>
              <a:rPr lang="fr-FR" sz="2500" b="1" dirty="0">
                <a:solidFill>
                  <a:srgbClr val="FF0000"/>
                </a:solidFill>
              </a:rPr>
              <a:t>2</a:t>
            </a:r>
            <a:endParaRPr lang="fr-FR" sz="2500" dirty="0">
              <a:solidFill>
                <a:srgbClr val="FF0000"/>
              </a:solidFill>
            </a:endParaRPr>
          </a:p>
        </p:txBody>
      </p:sp>
    </p:spTree>
    <p:extLst>
      <p:ext uri="{BB962C8B-B14F-4D97-AF65-F5344CB8AC3E}">
        <p14:creationId xmlns:p14="http://schemas.microsoft.com/office/powerpoint/2010/main" val="39059136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Cas </a:t>
            </a:r>
            <a:r>
              <a:rPr lang="fr-FR" dirty="0" err="1" smtClean="0"/>
              <a:t>Immuno</a:t>
            </a:r>
            <a:endParaRPr lang="fr-FR" dirty="0"/>
          </a:p>
        </p:txBody>
      </p:sp>
      <p:sp>
        <p:nvSpPr>
          <p:cNvPr id="3" name="Espace réservé du contenu 2"/>
          <p:cNvSpPr>
            <a:spLocks noGrp="1"/>
          </p:cNvSpPr>
          <p:nvPr>
            <p:ph idx="1"/>
          </p:nvPr>
        </p:nvSpPr>
        <p:spPr>
          <a:xfrm>
            <a:off x="682438" y="1924237"/>
            <a:ext cx="7886700" cy="4351338"/>
          </a:xfrm>
        </p:spPr>
        <p:txBody>
          <a:bodyPr/>
          <a:lstStyle/>
          <a:p>
            <a:pPr marL="0" indent="0">
              <a:buNone/>
            </a:pPr>
            <a:r>
              <a:rPr lang="fr-FR" b="1" dirty="0"/>
              <a:t>Au cours d’un repas de fête de fin d’année, madame C., 23 ans, présente une </a:t>
            </a:r>
            <a:r>
              <a:rPr lang="fr-FR" b="1" dirty="0">
                <a:solidFill>
                  <a:schemeClr val="accent6"/>
                </a:solidFill>
              </a:rPr>
              <a:t>sensation désagréable dans la gorge</a:t>
            </a:r>
            <a:r>
              <a:rPr lang="fr-FR" b="1" dirty="0"/>
              <a:t> accompagnée de </a:t>
            </a:r>
            <a:r>
              <a:rPr lang="fr-FR" b="1" dirty="0">
                <a:solidFill>
                  <a:schemeClr val="accent6"/>
                </a:solidFill>
              </a:rPr>
              <a:t>picotements dans la bouche</a:t>
            </a:r>
            <a:r>
              <a:rPr lang="fr-FR" b="1" dirty="0"/>
              <a:t>, </a:t>
            </a:r>
            <a:r>
              <a:rPr lang="fr-FR" b="1" dirty="0">
                <a:solidFill>
                  <a:schemeClr val="accent5"/>
                </a:solidFill>
              </a:rPr>
              <a:t>immédiatement</a:t>
            </a:r>
            <a:r>
              <a:rPr lang="fr-FR" b="1" dirty="0"/>
              <a:t> après avoir goûté des </a:t>
            </a:r>
            <a:r>
              <a:rPr lang="fr-FR" b="1" dirty="0">
                <a:solidFill>
                  <a:schemeClr val="accent4"/>
                </a:solidFill>
              </a:rPr>
              <a:t>fruits de mer</a:t>
            </a:r>
            <a:r>
              <a:rPr lang="fr-FR" b="1" dirty="0"/>
              <a:t>. </a:t>
            </a:r>
            <a:endParaRPr lang="fr-FR" b="1" dirty="0" smtClean="0"/>
          </a:p>
          <a:p>
            <a:pPr marL="0" indent="0">
              <a:buNone/>
            </a:pPr>
            <a:r>
              <a:rPr lang="fr-FR" b="1" dirty="0" smtClean="0"/>
              <a:t>Quelques </a:t>
            </a:r>
            <a:r>
              <a:rPr lang="fr-FR" b="1" dirty="0"/>
              <a:t>minutes après, ses </a:t>
            </a:r>
            <a:r>
              <a:rPr lang="fr-FR" b="1" dirty="0">
                <a:solidFill>
                  <a:schemeClr val="accent6"/>
                </a:solidFill>
              </a:rPr>
              <a:t>lèvres gonflent</a:t>
            </a:r>
            <a:r>
              <a:rPr lang="fr-FR" b="1" dirty="0"/>
              <a:t>, sa </a:t>
            </a:r>
            <a:r>
              <a:rPr lang="fr-FR" b="1" dirty="0">
                <a:solidFill>
                  <a:schemeClr val="accent6"/>
                </a:solidFill>
              </a:rPr>
              <a:t>voix devient rauque</a:t>
            </a:r>
            <a:r>
              <a:rPr lang="fr-FR" b="1" dirty="0"/>
              <a:t>,  sa </a:t>
            </a:r>
            <a:r>
              <a:rPr lang="fr-FR" b="1" dirty="0">
                <a:solidFill>
                  <a:schemeClr val="accent6"/>
                </a:solidFill>
              </a:rPr>
              <a:t>respiration sifflante</a:t>
            </a:r>
            <a:r>
              <a:rPr lang="fr-FR" b="1" dirty="0"/>
              <a:t>, et elle </a:t>
            </a:r>
            <a:r>
              <a:rPr lang="fr-FR" b="1" dirty="0">
                <a:solidFill>
                  <a:schemeClr val="accent6"/>
                </a:solidFill>
              </a:rPr>
              <a:t>perd connaissance</a:t>
            </a:r>
            <a:r>
              <a:rPr lang="fr-FR" b="1" dirty="0"/>
              <a:t>. Les secours sont appelés et elle est hospitalisée d’urgence.</a:t>
            </a:r>
            <a:endParaRPr lang="fr-FR" dirty="0"/>
          </a:p>
        </p:txBody>
      </p:sp>
    </p:spTree>
    <p:extLst>
      <p:ext uri="{BB962C8B-B14F-4D97-AF65-F5344CB8AC3E}">
        <p14:creationId xmlns:p14="http://schemas.microsoft.com/office/powerpoint/2010/main" val="11443084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04801" y="1222324"/>
            <a:ext cx="8390963" cy="4649557"/>
          </a:xfrm>
        </p:spPr>
        <p:txBody>
          <a:bodyPr>
            <a:normAutofit fontScale="92500" lnSpcReduction="20000"/>
          </a:bodyPr>
          <a:lstStyle/>
          <a:p>
            <a:pPr algn="just"/>
            <a:r>
              <a:rPr lang="fr-FR" b="1" dirty="0"/>
              <a:t>QUESTION 1</a:t>
            </a:r>
            <a:r>
              <a:rPr lang="fr-FR" dirty="0"/>
              <a:t> Quelle est l’hypothèse diagnostique la plus probable ? Justifiez votre </a:t>
            </a:r>
            <a:r>
              <a:rPr lang="fr-FR" dirty="0" smtClean="0"/>
              <a:t>réponse</a:t>
            </a:r>
          </a:p>
          <a:p>
            <a:pPr algn="just"/>
            <a:endParaRPr lang="fr-FR" dirty="0"/>
          </a:p>
          <a:p>
            <a:pPr algn="just"/>
            <a:r>
              <a:rPr lang="fr-FR" dirty="0"/>
              <a:t>Choc anaphylactique </a:t>
            </a:r>
            <a:r>
              <a:rPr lang="fr-FR" b="1" dirty="0">
                <a:solidFill>
                  <a:srgbClr val="FF0000"/>
                </a:solidFill>
              </a:rPr>
              <a:t>2</a:t>
            </a:r>
            <a:endParaRPr lang="fr-FR" dirty="0">
              <a:solidFill>
                <a:srgbClr val="FF0000"/>
              </a:solidFill>
            </a:endParaRPr>
          </a:p>
          <a:p>
            <a:pPr algn="just"/>
            <a:r>
              <a:rPr lang="fr-FR" dirty="0"/>
              <a:t>Apparition rapide  des symptômes </a:t>
            </a:r>
            <a:r>
              <a:rPr lang="fr-FR" b="1" dirty="0">
                <a:solidFill>
                  <a:srgbClr val="FF0000"/>
                </a:solidFill>
              </a:rPr>
              <a:t>1</a:t>
            </a:r>
            <a:endParaRPr lang="fr-FR" dirty="0">
              <a:solidFill>
                <a:srgbClr val="FF0000"/>
              </a:solidFill>
            </a:endParaRPr>
          </a:p>
          <a:p>
            <a:pPr algn="just"/>
            <a:r>
              <a:rPr lang="fr-FR" dirty="0"/>
              <a:t>Immédiatement après un contact alimentaire</a:t>
            </a:r>
            <a:r>
              <a:rPr lang="fr-FR" b="1" dirty="0"/>
              <a:t> </a:t>
            </a:r>
            <a:r>
              <a:rPr lang="fr-FR" b="1" dirty="0">
                <a:solidFill>
                  <a:srgbClr val="FF0000"/>
                </a:solidFill>
              </a:rPr>
              <a:t>1</a:t>
            </a:r>
            <a:endParaRPr lang="fr-FR" dirty="0">
              <a:solidFill>
                <a:srgbClr val="FF0000"/>
              </a:solidFill>
            </a:endParaRPr>
          </a:p>
          <a:p>
            <a:pPr algn="just"/>
            <a:r>
              <a:rPr lang="fr-FR" dirty="0"/>
              <a:t>Picotement dans la bouche</a:t>
            </a:r>
            <a:r>
              <a:rPr lang="fr-FR" b="1" dirty="0"/>
              <a:t>  </a:t>
            </a:r>
            <a:r>
              <a:rPr lang="fr-FR" b="1" dirty="0">
                <a:solidFill>
                  <a:srgbClr val="FF0000"/>
                </a:solidFill>
              </a:rPr>
              <a:t>1</a:t>
            </a:r>
            <a:endParaRPr lang="fr-FR" dirty="0">
              <a:solidFill>
                <a:srgbClr val="FF0000"/>
              </a:solidFill>
            </a:endParaRPr>
          </a:p>
          <a:p>
            <a:pPr algn="just"/>
            <a:r>
              <a:rPr lang="fr-FR" dirty="0"/>
              <a:t>Œdème de Quincke ou </a:t>
            </a:r>
            <a:r>
              <a:rPr lang="fr-FR" dirty="0" err="1"/>
              <a:t>angioedème</a:t>
            </a:r>
            <a:r>
              <a:rPr lang="fr-FR" dirty="0"/>
              <a:t> ou œdème labial </a:t>
            </a:r>
            <a:r>
              <a:rPr lang="fr-FR" b="1" dirty="0">
                <a:solidFill>
                  <a:srgbClr val="FF0000"/>
                </a:solidFill>
              </a:rPr>
              <a:t>2</a:t>
            </a:r>
            <a:r>
              <a:rPr lang="fr-FR" dirty="0"/>
              <a:t> (œdème tout seul : </a:t>
            </a:r>
            <a:r>
              <a:rPr lang="fr-FR" b="1" dirty="0">
                <a:solidFill>
                  <a:srgbClr val="FF0000"/>
                </a:solidFill>
              </a:rPr>
              <a:t>1</a:t>
            </a:r>
            <a:r>
              <a:rPr lang="fr-FR" b="1" dirty="0"/>
              <a:t> </a:t>
            </a:r>
            <a:r>
              <a:rPr lang="fr-FR" dirty="0"/>
              <a:t>)</a:t>
            </a:r>
          </a:p>
          <a:p>
            <a:pPr algn="just"/>
            <a:r>
              <a:rPr lang="fr-FR" dirty="0"/>
              <a:t>Voix rauque </a:t>
            </a:r>
            <a:r>
              <a:rPr lang="fr-FR" b="1" dirty="0">
                <a:solidFill>
                  <a:srgbClr val="FF0000"/>
                </a:solidFill>
              </a:rPr>
              <a:t>1</a:t>
            </a:r>
            <a:r>
              <a:rPr lang="fr-FR" dirty="0"/>
              <a:t> et respiration sifflante </a:t>
            </a:r>
            <a:r>
              <a:rPr lang="fr-FR" b="1" dirty="0">
                <a:solidFill>
                  <a:srgbClr val="FF0000"/>
                </a:solidFill>
              </a:rPr>
              <a:t>1</a:t>
            </a:r>
            <a:r>
              <a:rPr lang="fr-FR" b="1" dirty="0"/>
              <a:t> </a:t>
            </a:r>
            <a:r>
              <a:rPr lang="fr-FR" dirty="0"/>
              <a:t>due à une Bronchoconstriction ou bronchospasme </a:t>
            </a:r>
            <a:r>
              <a:rPr lang="fr-FR" b="1" dirty="0">
                <a:solidFill>
                  <a:srgbClr val="FF0000"/>
                </a:solidFill>
              </a:rPr>
              <a:t>2</a:t>
            </a:r>
            <a:endParaRPr lang="fr-FR" dirty="0">
              <a:solidFill>
                <a:srgbClr val="FF0000"/>
              </a:solidFill>
            </a:endParaRPr>
          </a:p>
          <a:p>
            <a:pPr algn="just"/>
            <a:r>
              <a:rPr lang="fr-FR" dirty="0"/>
              <a:t>Malaise </a:t>
            </a:r>
            <a:r>
              <a:rPr lang="fr-FR" b="1" dirty="0">
                <a:solidFill>
                  <a:srgbClr val="FF0000"/>
                </a:solidFill>
              </a:rPr>
              <a:t>1</a:t>
            </a:r>
            <a:r>
              <a:rPr lang="fr-FR" dirty="0"/>
              <a:t>  dû à une hypotension </a:t>
            </a:r>
            <a:r>
              <a:rPr lang="fr-FR" b="1" dirty="0">
                <a:solidFill>
                  <a:srgbClr val="FF0000"/>
                </a:solidFill>
              </a:rPr>
              <a:t>1</a:t>
            </a:r>
            <a:endParaRPr lang="fr-FR" dirty="0">
              <a:solidFill>
                <a:srgbClr val="FF0000"/>
              </a:solidFill>
            </a:endParaRPr>
          </a:p>
          <a:p>
            <a:pPr algn="just"/>
            <a:endParaRPr lang="fr-FR" dirty="0"/>
          </a:p>
        </p:txBody>
      </p:sp>
    </p:spTree>
    <p:extLst>
      <p:ext uri="{BB962C8B-B14F-4D97-AF65-F5344CB8AC3E}">
        <p14:creationId xmlns:p14="http://schemas.microsoft.com/office/powerpoint/2010/main" val="24479367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54863" y="795180"/>
            <a:ext cx="8161608" cy="5464862"/>
          </a:xfrm>
        </p:spPr>
        <p:txBody>
          <a:bodyPr>
            <a:normAutofit/>
          </a:bodyPr>
          <a:lstStyle/>
          <a:p>
            <a:pPr>
              <a:lnSpc>
                <a:spcPct val="115000"/>
              </a:lnSpc>
              <a:spcAft>
                <a:spcPts val="1000"/>
              </a:spcAft>
            </a:pPr>
            <a:r>
              <a:rPr lang="fr-FR" b="1" dirty="0">
                <a:latin typeface="Calibri" panose="020F0502020204030204" pitchFamily="34" charset="0"/>
                <a:ea typeface="Calibri" panose="020F0502020204030204" pitchFamily="34" charset="0"/>
                <a:cs typeface="Times New Roman" panose="02020603050405020304" pitchFamily="18" charset="0"/>
              </a:rPr>
              <a:t>QUESTION 2</a:t>
            </a:r>
            <a:r>
              <a:rPr lang="fr-FR" dirty="0">
                <a:latin typeface="Calibri" panose="020F0502020204030204" pitchFamily="34" charset="0"/>
                <a:ea typeface="Calibri" panose="020F0502020204030204" pitchFamily="34" charset="0"/>
                <a:cs typeface="Times New Roman" panose="02020603050405020304" pitchFamily="18" charset="0"/>
              </a:rPr>
              <a:t> Expliquer le mécanisme physiopathologique ayant conduit à l’apparition des symptômes</a:t>
            </a:r>
          </a:p>
          <a:p>
            <a:pPr>
              <a:lnSpc>
                <a:spcPct val="115000"/>
              </a:lnSpc>
              <a:spcAft>
                <a:spcPts val="1000"/>
              </a:spcAft>
            </a:pPr>
            <a:r>
              <a:rPr lang="fr-FR" dirty="0" err="1">
                <a:latin typeface="Calibri" panose="020F0502020204030204" pitchFamily="34" charset="0"/>
                <a:ea typeface="Calibri" panose="020F0502020204030204" pitchFamily="34" charset="0"/>
                <a:cs typeface="Times New Roman" panose="02020603050405020304" pitchFamily="18" charset="0"/>
              </a:rPr>
              <a:t>Dégranulation</a:t>
            </a:r>
            <a:r>
              <a:rPr lang="fr-FR" dirty="0">
                <a:latin typeface="Calibri" panose="020F0502020204030204" pitchFamily="34" charset="0"/>
                <a:ea typeface="Calibri" panose="020F0502020204030204" pitchFamily="34" charset="0"/>
                <a:cs typeface="Times New Roman" panose="02020603050405020304" pitchFamily="18" charset="0"/>
              </a:rPr>
              <a:t> </a:t>
            </a:r>
            <a:r>
              <a:rPr lang="fr-F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1</a:t>
            </a:r>
            <a:r>
              <a:rPr lang="fr-FR" dirty="0">
                <a:latin typeface="Calibri" panose="020F0502020204030204" pitchFamily="34" charset="0"/>
                <a:ea typeface="Calibri" panose="020F0502020204030204" pitchFamily="34" charset="0"/>
                <a:cs typeface="Times New Roman" panose="02020603050405020304" pitchFamily="18" charset="0"/>
              </a:rPr>
              <a:t> d’histamine </a:t>
            </a:r>
            <a:r>
              <a:rPr lang="fr-FR"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2 </a:t>
            </a:r>
            <a:r>
              <a:rPr lang="fr-FR" dirty="0" smtClean="0">
                <a:latin typeface="Calibri" panose="020F0502020204030204" pitchFamily="34" charset="0"/>
                <a:ea typeface="Calibri" panose="020F0502020204030204" pitchFamily="34" charset="0"/>
                <a:cs typeface="Times New Roman" panose="02020603050405020304" pitchFamily="18" charset="0"/>
              </a:rPr>
              <a:t>par </a:t>
            </a:r>
            <a:r>
              <a:rPr lang="fr-FR" dirty="0">
                <a:latin typeface="Calibri" panose="020F0502020204030204" pitchFamily="34" charset="0"/>
                <a:ea typeface="Calibri" panose="020F0502020204030204" pitchFamily="34" charset="0"/>
                <a:cs typeface="Times New Roman" panose="02020603050405020304" pitchFamily="18" charset="0"/>
              </a:rPr>
              <a:t>les mastocytes </a:t>
            </a:r>
            <a:r>
              <a:rPr lang="fr-FR"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2</a:t>
            </a:r>
            <a:r>
              <a:rPr lang="fr-FR" dirty="0" smtClean="0">
                <a:latin typeface="Calibri" panose="020F0502020204030204" pitchFamily="34" charset="0"/>
                <a:ea typeface="Calibri" panose="020F0502020204030204" pitchFamily="34" charset="0"/>
                <a:cs typeface="Times New Roman" panose="02020603050405020304" pitchFamily="18" charset="0"/>
              </a:rPr>
              <a:t> </a:t>
            </a:r>
            <a:r>
              <a:rPr lang="fr-FR" dirty="0">
                <a:latin typeface="Calibri" panose="020F0502020204030204" pitchFamily="34" charset="0"/>
                <a:ea typeface="Calibri" panose="020F0502020204030204" pitchFamily="34" charset="0"/>
                <a:cs typeface="Times New Roman" panose="02020603050405020304" pitchFamily="18" charset="0"/>
              </a:rPr>
              <a:t>et basophiles </a:t>
            </a:r>
            <a:r>
              <a:rPr lang="fr-FR"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2</a:t>
            </a:r>
            <a:r>
              <a:rPr lang="fr-FR" dirty="0" smtClean="0">
                <a:latin typeface="Calibri" panose="020F0502020204030204" pitchFamily="34" charset="0"/>
                <a:ea typeface="Calibri" panose="020F0502020204030204" pitchFamily="34" charset="0"/>
                <a:cs typeface="Times New Roman" panose="02020603050405020304" pitchFamily="18" charset="0"/>
              </a:rPr>
              <a:t> </a:t>
            </a:r>
            <a:r>
              <a:rPr lang="fr-FR" dirty="0">
                <a:latin typeface="Calibri" panose="020F0502020204030204" pitchFamily="34" charset="0"/>
                <a:ea typeface="Calibri" panose="020F0502020204030204" pitchFamily="34" charset="0"/>
                <a:cs typeface="Times New Roman" panose="02020603050405020304" pitchFamily="18" charset="0"/>
              </a:rPr>
              <a:t>suite au pontage de leurs IgE spécifiques de surface </a:t>
            </a:r>
            <a:r>
              <a:rPr lang="fr-F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2</a:t>
            </a:r>
            <a:r>
              <a:rPr lang="fr-FR" dirty="0">
                <a:latin typeface="Calibri" panose="020F0502020204030204" pitchFamily="34" charset="0"/>
                <a:ea typeface="Calibri" panose="020F0502020204030204" pitchFamily="34" charset="0"/>
                <a:cs typeface="Times New Roman" panose="02020603050405020304" pitchFamily="18" charset="0"/>
              </a:rPr>
              <a:t> par un allergène </a:t>
            </a:r>
            <a:r>
              <a:rPr lang="fr-F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1 </a:t>
            </a:r>
            <a:r>
              <a:rPr lang="fr-FR" dirty="0">
                <a:latin typeface="Calibri" panose="020F0502020204030204" pitchFamily="34" charset="0"/>
                <a:ea typeface="Calibri" panose="020F0502020204030204" pitchFamily="34" charset="0"/>
                <a:cs typeface="Times New Roman" panose="02020603050405020304" pitchFamily="18" charset="0"/>
              </a:rPr>
              <a:t>suite à une phase de sensibilisation </a:t>
            </a:r>
            <a:r>
              <a:rPr lang="fr-F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2</a:t>
            </a:r>
            <a:r>
              <a:rPr lang="fr-FR" dirty="0">
                <a:latin typeface="Calibri" panose="020F0502020204030204" pitchFamily="34" charset="0"/>
                <a:ea typeface="Calibri" panose="020F0502020204030204" pitchFamily="34" charset="0"/>
                <a:cs typeface="Times New Roman" panose="02020603050405020304" pitchFamily="18" charset="0"/>
              </a:rPr>
              <a:t> cliniquement muette </a:t>
            </a:r>
            <a:r>
              <a:rPr lang="fr-F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1</a:t>
            </a:r>
            <a:r>
              <a:rPr lang="fr-FR" dirty="0">
                <a:latin typeface="Calibri" panose="020F0502020204030204" pitchFamily="34" charset="0"/>
                <a:ea typeface="Calibri" panose="020F0502020204030204" pitchFamily="34" charset="0"/>
                <a:cs typeface="Times New Roman" panose="02020603050405020304" pitchFamily="18" charset="0"/>
              </a:rPr>
              <a:t>.</a:t>
            </a:r>
          </a:p>
          <a:p>
            <a:endParaRPr lang="fr-FR" dirty="0"/>
          </a:p>
        </p:txBody>
      </p:sp>
    </p:spTree>
    <p:extLst>
      <p:ext uri="{BB962C8B-B14F-4D97-AF65-F5344CB8AC3E}">
        <p14:creationId xmlns:p14="http://schemas.microsoft.com/office/powerpoint/2010/main" val="32003476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28649" y="365126"/>
            <a:ext cx="8070507" cy="1325563"/>
          </a:xfrm>
        </p:spPr>
        <p:txBody>
          <a:bodyPr/>
          <a:lstStyle/>
          <a:p>
            <a:r>
              <a:rPr lang="fr-FR" dirty="0" smtClean="0"/>
              <a:t>Mécanisme hypersensibilité type 1</a:t>
            </a:r>
            <a:endParaRPr lang="fr-FR" dirty="0"/>
          </a:p>
        </p:txBody>
      </p:sp>
      <p:grpSp>
        <p:nvGrpSpPr>
          <p:cNvPr id="46" name="Groupe 11"/>
          <p:cNvGrpSpPr>
            <a:grpSpLocks/>
          </p:cNvGrpSpPr>
          <p:nvPr/>
        </p:nvGrpSpPr>
        <p:grpSpPr bwMode="auto">
          <a:xfrm>
            <a:off x="900113" y="2346325"/>
            <a:ext cx="7555729" cy="3268663"/>
            <a:chOff x="900113" y="2346325"/>
            <a:chExt cx="7555729" cy="3268663"/>
          </a:xfrm>
        </p:grpSpPr>
        <p:sp>
          <p:nvSpPr>
            <p:cNvPr id="47" name="Freeform 4"/>
            <p:cNvSpPr>
              <a:spLocks/>
            </p:cNvSpPr>
            <p:nvPr/>
          </p:nvSpPr>
          <p:spPr bwMode="auto">
            <a:xfrm>
              <a:off x="2700338" y="2852738"/>
              <a:ext cx="3157537" cy="2208212"/>
            </a:xfrm>
            <a:custGeom>
              <a:avLst/>
              <a:gdLst>
                <a:gd name="T0" fmla="*/ 2147483646 w 1610"/>
                <a:gd name="T1" fmla="*/ 2147483646 h 832"/>
                <a:gd name="T2" fmla="*/ 2147483646 w 1610"/>
                <a:gd name="T3" fmla="*/ 2147483646 h 832"/>
                <a:gd name="T4" fmla="*/ 2147483646 w 1610"/>
                <a:gd name="T5" fmla="*/ 2147483646 h 832"/>
                <a:gd name="T6" fmla="*/ 2147483646 w 1610"/>
                <a:gd name="T7" fmla="*/ 2147483646 h 832"/>
                <a:gd name="T8" fmla="*/ 2147483646 w 1610"/>
                <a:gd name="T9" fmla="*/ 2147483646 h 832"/>
                <a:gd name="T10" fmla="*/ 0 60000 65536"/>
                <a:gd name="T11" fmla="*/ 0 60000 65536"/>
                <a:gd name="T12" fmla="*/ 0 60000 65536"/>
                <a:gd name="T13" fmla="*/ 0 60000 65536"/>
                <a:gd name="T14" fmla="*/ 0 60000 65536"/>
                <a:gd name="T15" fmla="*/ 0 w 1610"/>
                <a:gd name="T16" fmla="*/ 0 h 832"/>
                <a:gd name="T17" fmla="*/ 1610 w 1610"/>
                <a:gd name="T18" fmla="*/ 832 h 832"/>
              </a:gdLst>
              <a:ahLst/>
              <a:cxnLst>
                <a:cxn ang="T10">
                  <a:pos x="T0" y="T1"/>
                </a:cxn>
                <a:cxn ang="T11">
                  <a:pos x="T2" y="T3"/>
                </a:cxn>
                <a:cxn ang="T12">
                  <a:pos x="T4" y="T5"/>
                </a:cxn>
                <a:cxn ang="T13">
                  <a:pos x="T6" y="T7"/>
                </a:cxn>
                <a:cxn ang="T14">
                  <a:pos x="T8" y="T9"/>
                </a:cxn>
              </a:cxnLst>
              <a:rect l="T15" t="T16" r="T17" b="T18"/>
              <a:pathLst>
                <a:path w="1610" h="832">
                  <a:moveTo>
                    <a:pt x="628" y="30"/>
                  </a:moveTo>
                  <a:cubicBezTo>
                    <a:pt x="371" y="60"/>
                    <a:pt x="0" y="264"/>
                    <a:pt x="38" y="393"/>
                  </a:cubicBezTo>
                  <a:cubicBezTo>
                    <a:pt x="76" y="522"/>
                    <a:pt x="598" y="832"/>
                    <a:pt x="855" y="802"/>
                  </a:cubicBezTo>
                  <a:cubicBezTo>
                    <a:pt x="1112" y="772"/>
                    <a:pt x="1610" y="341"/>
                    <a:pt x="1580" y="212"/>
                  </a:cubicBezTo>
                  <a:cubicBezTo>
                    <a:pt x="1550" y="83"/>
                    <a:pt x="885" y="0"/>
                    <a:pt x="628" y="30"/>
                  </a:cubicBezTo>
                  <a:close/>
                </a:path>
              </a:pathLst>
            </a:custGeom>
            <a:solidFill>
              <a:schemeClr val="accent1"/>
            </a:solidFill>
            <a:ln w="9525">
              <a:solidFill>
                <a:schemeClr val="tx1"/>
              </a:solidFill>
              <a:round/>
              <a:headEnd/>
              <a:tailEnd/>
            </a:ln>
          </p:spPr>
          <p:txBody>
            <a:bodyPr/>
            <a:lstStyle/>
            <a:p>
              <a:endParaRPr lang="fr-FR"/>
            </a:p>
          </p:txBody>
        </p:sp>
        <p:sp>
          <p:nvSpPr>
            <p:cNvPr id="48" name="Oval 5"/>
            <p:cNvSpPr>
              <a:spLocks noChangeArrowheads="1"/>
            </p:cNvSpPr>
            <p:nvPr/>
          </p:nvSpPr>
          <p:spPr bwMode="auto">
            <a:xfrm>
              <a:off x="3419475" y="3355975"/>
              <a:ext cx="1295400" cy="865188"/>
            </a:xfrm>
            <a:prstGeom prst="ellipse">
              <a:avLst/>
            </a:prstGeom>
            <a:gradFill rotWithShape="1">
              <a:gsLst>
                <a:gs pos="0">
                  <a:srgbClr val="2F1800"/>
                </a:gs>
                <a:gs pos="50000">
                  <a:srgbClr val="663300"/>
                </a:gs>
                <a:gs pos="100000">
                  <a:srgbClr val="2F1800"/>
                </a:gs>
              </a:gsLst>
              <a:lin ang="5400000" scaled="1"/>
            </a:gra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defRPr/>
              </a:pPr>
              <a:endParaRPr lang="fr-FR" sz="1800">
                <a:latin typeface="Tahoma" pitchFamily="34" charset="0"/>
              </a:endParaRPr>
            </a:p>
          </p:txBody>
        </p:sp>
        <p:sp>
          <p:nvSpPr>
            <p:cNvPr id="49" name="Oval 6"/>
            <p:cNvSpPr>
              <a:spLocks noChangeArrowheads="1"/>
            </p:cNvSpPr>
            <p:nvPr/>
          </p:nvSpPr>
          <p:spPr bwMode="auto">
            <a:xfrm>
              <a:off x="3995738" y="4579938"/>
              <a:ext cx="215900" cy="215900"/>
            </a:xfrm>
            <a:prstGeom prst="ellipse">
              <a:avLst/>
            </a:prstGeom>
            <a:gradFill rotWithShape="1">
              <a:gsLst>
                <a:gs pos="0">
                  <a:srgbClr val="3B003B"/>
                </a:gs>
                <a:gs pos="50000">
                  <a:srgbClr val="800080"/>
                </a:gs>
                <a:gs pos="100000">
                  <a:srgbClr val="3B003B"/>
                </a:gs>
              </a:gsLst>
              <a:lin ang="5400000" scaled="1"/>
            </a:gradFill>
            <a:ln w="9525">
              <a:noFill/>
              <a:round/>
              <a:headEnd/>
              <a:tailEnd/>
            </a:ln>
            <a:effectLst/>
            <a:scene3d>
              <a:camera prst="orthographicFront">
                <a:rot lat="0" lon="0" rev="0"/>
              </a:camera>
              <a:lightRig rig="contrasting" dir="t">
                <a:rot lat="0" lon="0" rev="7800000"/>
              </a:lightRig>
            </a:scene3d>
            <a:sp3d>
              <a:bevelT w="139700" h="139700"/>
            </a:sp3d>
          </p:spPr>
          <p:txBody>
            <a:bodyPr wrap="none" anchor="ctr"/>
            <a:lstStyle/>
            <a:p>
              <a:pPr>
                <a:defRPr/>
              </a:pPr>
              <a:endParaRPr lang="fr-FR" sz="1800">
                <a:latin typeface="Tahoma" pitchFamily="34" charset="0"/>
              </a:endParaRPr>
            </a:p>
          </p:txBody>
        </p:sp>
        <p:sp>
          <p:nvSpPr>
            <p:cNvPr id="50" name="Oval 7"/>
            <p:cNvSpPr>
              <a:spLocks noChangeArrowheads="1"/>
            </p:cNvSpPr>
            <p:nvPr/>
          </p:nvSpPr>
          <p:spPr bwMode="auto">
            <a:xfrm>
              <a:off x="4284663" y="4292600"/>
              <a:ext cx="215900" cy="215900"/>
            </a:xfrm>
            <a:prstGeom prst="ellipse">
              <a:avLst/>
            </a:prstGeom>
            <a:gradFill rotWithShape="1">
              <a:gsLst>
                <a:gs pos="0">
                  <a:srgbClr val="3B003B"/>
                </a:gs>
                <a:gs pos="50000">
                  <a:srgbClr val="800080"/>
                </a:gs>
                <a:gs pos="100000">
                  <a:srgbClr val="3B003B"/>
                </a:gs>
              </a:gsLst>
              <a:lin ang="5400000" scaled="1"/>
            </a:gradFill>
            <a:ln w="9525">
              <a:noFill/>
              <a:round/>
              <a:headEnd/>
              <a:tailEnd/>
            </a:ln>
            <a:effectLst/>
            <a:scene3d>
              <a:camera prst="orthographicFront">
                <a:rot lat="0" lon="0" rev="0"/>
              </a:camera>
              <a:lightRig rig="contrasting" dir="t">
                <a:rot lat="0" lon="0" rev="7800000"/>
              </a:lightRig>
            </a:scene3d>
            <a:sp3d>
              <a:bevelT w="139700" h="139700"/>
            </a:sp3d>
          </p:spPr>
          <p:txBody>
            <a:bodyPr wrap="none" anchor="ctr"/>
            <a:lstStyle/>
            <a:p>
              <a:pPr>
                <a:defRPr/>
              </a:pPr>
              <a:endParaRPr lang="fr-FR" sz="1800">
                <a:latin typeface="Tahoma" pitchFamily="34" charset="0"/>
              </a:endParaRPr>
            </a:p>
          </p:txBody>
        </p:sp>
        <p:sp>
          <p:nvSpPr>
            <p:cNvPr id="51" name="Oval 8"/>
            <p:cNvSpPr>
              <a:spLocks noChangeArrowheads="1"/>
            </p:cNvSpPr>
            <p:nvPr/>
          </p:nvSpPr>
          <p:spPr bwMode="auto">
            <a:xfrm>
              <a:off x="4572000" y="4148138"/>
              <a:ext cx="215900" cy="215900"/>
            </a:xfrm>
            <a:prstGeom prst="ellipse">
              <a:avLst/>
            </a:prstGeom>
            <a:gradFill rotWithShape="1">
              <a:gsLst>
                <a:gs pos="0">
                  <a:srgbClr val="3B003B"/>
                </a:gs>
                <a:gs pos="50000">
                  <a:srgbClr val="800080"/>
                </a:gs>
                <a:gs pos="100000">
                  <a:srgbClr val="3B003B"/>
                </a:gs>
              </a:gsLst>
              <a:lin ang="5400000" scaled="1"/>
            </a:gradFill>
            <a:ln w="9525">
              <a:noFill/>
              <a:round/>
              <a:headEnd/>
              <a:tailEnd/>
            </a:ln>
            <a:effectLst/>
            <a:scene3d>
              <a:camera prst="orthographicFront">
                <a:rot lat="0" lon="0" rev="0"/>
              </a:camera>
              <a:lightRig rig="contrasting" dir="t">
                <a:rot lat="0" lon="0" rev="7800000"/>
              </a:lightRig>
            </a:scene3d>
            <a:sp3d>
              <a:bevelT w="139700" h="139700"/>
            </a:sp3d>
          </p:spPr>
          <p:txBody>
            <a:bodyPr wrap="none" anchor="ctr"/>
            <a:lstStyle/>
            <a:p>
              <a:pPr>
                <a:defRPr/>
              </a:pPr>
              <a:endParaRPr lang="fr-FR" sz="1800">
                <a:latin typeface="Tahoma" pitchFamily="34" charset="0"/>
              </a:endParaRPr>
            </a:p>
          </p:txBody>
        </p:sp>
        <p:sp>
          <p:nvSpPr>
            <p:cNvPr id="52" name="Oval 9"/>
            <p:cNvSpPr>
              <a:spLocks noChangeArrowheads="1"/>
            </p:cNvSpPr>
            <p:nvPr/>
          </p:nvSpPr>
          <p:spPr bwMode="auto">
            <a:xfrm>
              <a:off x="3635375" y="4292600"/>
              <a:ext cx="215900" cy="215900"/>
            </a:xfrm>
            <a:prstGeom prst="ellipse">
              <a:avLst/>
            </a:prstGeom>
            <a:gradFill rotWithShape="1">
              <a:gsLst>
                <a:gs pos="0">
                  <a:srgbClr val="3B003B"/>
                </a:gs>
                <a:gs pos="50000">
                  <a:srgbClr val="800080"/>
                </a:gs>
                <a:gs pos="100000">
                  <a:srgbClr val="3B003B"/>
                </a:gs>
              </a:gsLst>
              <a:lin ang="5400000" scaled="1"/>
            </a:gradFill>
            <a:ln w="9525">
              <a:noFill/>
              <a:round/>
              <a:headEnd/>
              <a:tailEnd/>
            </a:ln>
            <a:effectLst/>
            <a:scene3d>
              <a:camera prst="orthographicFront">
                <a:rot lat="0" lon="0" rev="0"/>
              </a:camera>
              <a:lightRig rig="contrasting" dir="t">
                <a:rot lat="0" lon="0" rev="7800000"/>
              </a:lightRig>
            </a:scene3d>
            <a:sp3d>
              <a:bevelT w="139700" h="139700"/>
            </a:sp3d>
          </p:spPr>
          <p:txBody>
            <a:bodyPr wrap="none" anchor="ctr"/>
            <a:lstStyle/>
            <a:p>
              <a:pPr>
                <a:defRPr/>
              </a:pPr>
              <a:endParaRPr lang="fr-FR" sz="1800">
                <a:latin typeface="Tahoma" pitchFamily="34" charset="0"/>
              </a:endParaRPr>
            </a:p>
          </p:txBody>
        </p:sp>
        <p:sp>
          <p:nvSpPr>
            <p:cNvPr id="53" name="Oval 10"/>
            <p:cNvSpPr>
              <a:spLocks noChangeArrowheads="1"/>
            </p:cNvSpPr>
            <p:nvPr/>
          </p:nvSpPr>
          <p:spPr bwMode="auto">
            <a:xfrm>
              <a:off x="5003800" y="3860800"/>
              <a:ext cx="215900" cy="215900"/>
            </a:xfrm>
            <a:prstGeom prst="ellipse">
              <a:avLst/>
            </a:prstGeom>
            <a:gradFill rotWithShape="1">
              <a:gsLst>
                <a:gs pos="0">
                  <a:srgbClr val="3B003B"/>
                </a:gs>
                <a:gs pos="50000">
                  <a:srgbClr val="800080"/>
                </a:gs>
                <a:gs pos="100000">
                  <a:srgbClr val="3B003B"/>
                </a:gs>
              </a:gsLst>
              <a:lin ang="5400000" scaled="1"/>
            </a:gradFill>
            <a:ln w="9525">
              <a:noFill/>
              <a:round/>
              <a:headEnd/>
              <a:tailEnd/>
            </a:ln>
            <a:effectLst/>
            <a:scene3d>
              <a:camera prst="orthographicFront">
                <a:rot lat="0" lon="0" rev="0"/>
              </a:camera>
              <a:lightRig rig="contrasting" dir="t">
                <a:rot lat="0" lon="0" rev="7800000"/>
              </a:lightRig>
            </a:scene3d>
            <a:sp3d>
              <a:bevelT w="139700" h="139700"/>
            </a:sp3d>
          </p:spPr>
          <p:txBody>
            <a:bodyPr wrap="none" anchor="ctr"/>
            <a:lstStyle/>
            <a:p>
              <a:pPr>
                <a:defRPr/>
              </a:pPr>
              <a:endParaRPr lang="fr-FR" sz="1800">
                <a:latin typeface="Tahoma" pitchFamily="34" charset="0"/>
              </a:endParaRPr>
            </a:p>
          </p:txBody>
        </p:sp>
        <p:sp>
          <p:nvSpPr>
            <p:cNvPr id="54" name="Oval 11"/>
            <p:cNvSpPr>
              <a:spLocks noChangeArrowheads="1"/>
            </p:cNvSpPr>
            <p:nvPr/>
          </p:nvSpPr>
          <p:spPr bwMode="auto">
            <a:xfrm>
              <a:off x="5364163" y="4148138"/>
              <a:ext cx="215900" cy="215900"/>
            </a:xfrm>
            <a:prstGeom prst="ellipse">
              <a:avLst/>
            </a:prstGeom>
            <a:gradFill rotWithShape="1">
              <a:gsLst>
                <a:gs pos="0">
                  <a:srgbClr val="3B003B"/>
                </a:gs>
                <a:gs pos="50000">
                  <a:srgbClr val="800080"/>
                </a:gs>
                <a:gs pos="100000">
                  <a:srgbClr val="3B003B"/>
                </a:gs>
              </a:gsLst>
              <a:lin ang="5400000" scaled="1"/>
            </a:gradFill>
            <a:ln w="9525">
              <a:noFill/>
              <a:round/>
              <a:headEnd/>
              <a:tailEnd/>
            </a:ln>
            <a:effectLst/>
            <a:scene3d>
              <a:camera prst="orthographicFront">
                <a:rot lat="0" lon="0" rev="0"/>
              </a:camera>
              <a:lightRig rig="contrasting" dir="t">
                <a:rot lat="0" lon="0" rev="7800000"/>
              </a:lightRig>
            </a:scene3d>
            <a:sp3d>
              <a:bevelT w="139700" h="139700"/>
            </a:sp3d>
          </p:spPr>
          <p:txBody>
            <a:bodyPr wrap="none" anchor="ctr"/>
            <a:lstStyle/>
            <a:p>
              <a:pPr>
                <a:defRPr/>
              </a:pPr>
              <a:endParaRPr lang="fr-FR" sz="1800">
                <a:latin typeface="Tahoma" pitchFamily="34" charset="0"/>
              </a:endParaRPr>
            </a:p>
          </p:txBody>
        </p:sp>
        <p:sp>
          <p:nvSpPr>
            <p:cNvPr id="55" name="Oval 12"/>
            <p:cNvSpPr>
              <a:spLocks noChangeArrowheads="1"/>
            </p:cNvSpPr>
            <p:nvPr/>
          </p:nvSpPr>
          <p:spPr bwMode="auto">
            <a:xfrm>
              <a:off x="5076825" y="4364038"/>
              <a:ext cx="215900" cy="215900"/>
            </a:xfrm>
            <a:prstGeom prst="ellipse">
              <a:avLst/>
            </a:prstGeom>
            <a:gradFill rotWithShape="1">
              <a:gsLst>
                <a:gs pos="0">
                  <a:srgbClr val="3B003B"/>
                </a:gs>
                <a:gs pos="50000">
                  <a:srgbClr val="800080"/>
                </a:gs>
                <a:gs pos="100000">
                  <a:srgbClr val="3B003B"/>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fr-FR" altLang="fr-FR" sz="1800">
                <a:latin typeface="Tahoma" panose="020B0604030504040204" pitchFamily="34" charset="0"/>
              </a:endParaRPr>
            </a:p>
          </p:txBody>
        </p:sp>
        <p:sp>
          <p:nvSpPr>
            <p:cNvPr id="56" name="Oval 13"/>
            <p:cNvSpPr>
              <a:spLocks noChangeArrowheads="1"/>
            </p:cNvSpPr>
            <p:nvPr/>
          </p:nvSpPr>
          <p:spPr bwMode="auto">
            <a:xfrm>
              <a:off x="5724525" y="4076700"/>
              <a:ext cx="215900" cy="215900"/>
            </a:xfrm>
            <a:prstGeom prst="ellipse">
              <a:avLst/>
            </a:prstGeom>
            <a:gradFill rotWithShape="1">
              <a:gsLst>
                <a:gs pos="0">
                  <a:srgbClr val="3B003B"/>
                </a:gs>
                <a:gs pos="50000">
                  <a:srgbClr val="800080"/>
                </a:gs>
                <a:gs pos="100000">
                  <a:srgbClr val="3B003B"/>
                </a:gs>
              </a:gsLst>
              <a:lin ang="5400000" scaled="1"/>
            </a:gradFill>
            <a:ln w="9525">
              <a:noFill/>
              <a:round/>
              <a:headEnd/>
              <a:tailEnd/>
            </a:ln>
            <a:effectLst/>
            <a:scene3d>
              <a:camera prst="orthographicFront">
                <a:rot lat="0" lon="0" rev="0"/>
              </a:camera>
              <a:lightRig rig="contrasting" dir="t">
                <a:rot lat="0" lon="0" rev="7800000"/>
              </a:lightRig>
            </a:scene3d>
            <a:sp3d>
              <a:bevelT w="139700" h="139700"/>
            </a:sp3d>
          </p:spPr>
          <p:txBody>
            <a:bodyPr wrap="none" anchor="ctr"/>
            <a:lstStyle/>
            <a:p>
              <a:pPr>
                <a:defRPr/>
              </a:pPr>
              <a:endParaRPr lang="fr-FR" sz="1800">
                <a:latin typeface="Tahoma" pitchFamily="34" charset="0"/>
              </a:endParaRPr>
            </a:p>
          </p:txBody>
        </p:sp>
        <p:sp>
          <p:nvSpPr>
            <p:cNvPr id="57" name="Oval 14"/>
            <p:cNvSpPr>
              <a:spLocks noChangeArrowheads="1"/>
            </p:cNvSpPr>
            <p:nvPr/>
          </p:nvSpPr>
          <p:spPr bwMode="auto">
            <a:xfrm>
              <a:off x="5435600" y="3571875"/>
              <a:ext cx="215900" cy="215900"/>
            </a:xfrm>
            <a:prstGeom prst="ellipse">
              <a:avLst/>
            </a:prstGeom>
            <a:gradFill rotWithShape="1">
              <a:gsLst>
                <a:gs pos="0">
                  <a:srgbClr val="3B003B"/>
                </a:gs>
                <a:gs pos="50000">
                  <a:srgbClr val="800080"/>
                </a:gs>
                <a:gs pos="100000">
                  <a:srgbClr val="3B003B"/>
                </a:gs>
              </a:gsLst>
              <a:lin ang="5400000" scaled="1"/>
            </a:gradFill>
            <a:ln w="9525">
              <a:noFill/>
              <a:round/>
              <a:headEnd/>
              <a:tailEnd/>
            </a:ln>
            <a:effectLst/>
            <a:scene3d>
              <a:camera prst="orthographicFront">
                <a:rot lat="0" lon="0" rev="0"/>
              </a:camera>
              <a:lightRig rig="contrasting" dir="t">
                <a:rot lat="0" lon="0" rev="7800000"/>
              </a:lightRig>
            </a:scene3d>
            <a:sp3d>
              <a:bevelT w="139700" h="139700"/>
            </a:sp3d>
          </p:spPr>
          <p:txBody>
            <a:bodyPr wrap="none" anchor="ctr"/>
            <a:lstStyle/>
            <a:p>
              <a:pPr>
                <a:defRPr/>
              </a:pPr>
              <a:endParaRPr lang="fr-FR" sz="1800">
                <a:latin typeface="Tahoma" pitchFamily="34" charset="0"/>
              </a:endParaRPr>
            </a:p>
          </p:txBody>
        </p:sp>
        <p:sp>
          <p:nvSpPr>
            <p:cNvPr id="58" name="Oval 15"/>
            <p:cNvSpPr>
              <a:spLocks noChangeArrowheads="1"/>
            </p:cNvSpPr>
            <p:nvPr/>
          </p:nvSpPr>
          <p:spPr bwMode="auto">
            <a:xfrm>
              <a:off x="5508625" y="3932238"/>
              <a:ext cx="215900" cy="215900"/>
            </a:xfrm>
            <a:prstGeom prst="ellipse">
              <a:avLst/>
            </a:prstGeom>
            <a:gradFill rotWithShape="1">
              <a:gsLst>
                <a:gs pos="0">
                  <a:srgbClr val="3B003B"/>
                </a:gs>
                <a:gs pos="50000">
                  <a:srgbClr val="800080"/>
                </a:gs>
                <a:gs pos="100000">
                  <a:srgbClr val="3B003B"/>
                </a:gs>
              </a:gsLst>
              <a:lin ang="5400000" scaled="1"/>
            </a:gradFill>
            <a:ln w="9525">
              <a:noFill/>
              <a:round/>
              <a:headEnd/>
              <a:tailEnd/>
            </a:ln>
            <a:effectLst/>
            <a:scene3d>
              <a:camera prst="orthographicFront">
                <a:rot lat="0" lon="0" rev="0"/>
              </a:camera>
              <a:lightRig rig="contrasting" dir="t">
                <a:rot lat="0" lon="0" rev="7800000"/>
              </a:lightRig>
            </a:scene3d>
            <a:sp3d>
              <a:bevelT w="139700" h="139700"/>
            </a:sp3d>
          </p:spPr>
          <p:txBody>
            <a:bodyPr wrap="none" anchor="ctr"/>
            <a:lstStyle/>
            <a:p>
              <a:pPr>
                <a:defRPr/>
              </a:pPr>
              <a:endParaRPr lang="fr-FR" sz="1800">
                <a:latin typeface="Tahoma" pitchFamily="34" charset="0"/>
              </a:endParaRPr>
            </a:p>
          </p:txBody>
        </p:sp>
        <p:sp>
          <p:nvSpPr>
            <p:cNvPr id="59" name="Oval 16"/>
            <p:cNvSpPr>
              <a:spLocks noChangeArrowheads="1"/>
            </p:cNvSpPr>
            <p:nvPr/>
          </p:nvSpPr>
          <p:spPr bwMode="auto">
            <a:xfrm>
              <a:off x="4356100" y="4652963"/>
              <a:ext cx="215900" cy="215900"/>
            </a:xfrm>
            <a:prstGeom prst="ellipse">
              <a:avLst/>
            </a:prstGeom>
            <a:gradFill rotWithShape="1">
              <a:gsLst>
                <a:gs pos="0">
                  <a:srgbClr val="3B003B"/>
                </a:gs>
                <a:gs pos="50000">
                  <a:srgbClr val="800080"/>
                </a:gs>
                <a:gs pos="100000">
                  <a:srgbClr val="3B003B"/>
                </a:gs>
              </a:gsLst>
              <a:lin ang="5400000" scaled="1"/>
            </a:gradFill>
            <a:ln w="9525">
              <a:noFill/>
              <a:round/>
              <a:headEnd/>
              <a:tailEnd/>
            </a:ln>
            <a:effectLst/>
            <a:scene3d>
              <a:camera prst="orthographicFront">
                <a:rot lat="0" lon="0" rev="0"/>
              </a:camera>
              <a:lightRig rig="contrasting" dir="t">
                <a:rot lat="0" lon="0" rev="7800000"/>
              </a:lightRig>
            </a:scene3d>
            <a:sp3d>
              <a:bevelT w="139700" h="139700"/>
            </a:sp3d>
          </p:spPr>
          <p:txBody>
            <a:bodyPr wrap="none" anchor="ctr"/>
            <a:lstStyle/>
            <a:p>
              <a:pPr>
                <a:defRPr/>
              </a:pPr>
              <a:endParaRPr lang="fr-FR" sz="1800">
                <a:latin typeface="Tahoma" pitchFamily="34" charset="0"/>
              </a:endParaRPr>
            </a:p>
          </p:txBody>
        </p:sp>
        <p:sp>
          <p:nvSpPr>
            <p:cNvPr id="60" name="Oval 17"/>
            <p:cNvSpPr>
              <a:spLocks noChangeArrowheads="1"/>
            </p:cNvSpPr>
            <p:nvPr/>
          </p:nvSpPr>
          <p:spPr bwMode="auto">
            <a:xfrm>
              <a:off x="3203575" y="3932238"/>
              <a:ext cx="215900" cy="215900"/>
            </a:xfrm>
            <a:prstGeom prst="ellipse">
              <a:avLst/>
            </a:prstGeom>
            <a:gradFill rotWithShape="1">
              <a:gsLst>
                <a:gs pos="0">
                  <a:srgbClr val="3B003B"/>
                </a:gs>
                <a:gs pos="50000">
                  <a:srgbClr val="800080"/>
                </a:gs>
                <a:gs pos="100000">
                  <a:srgbClr val="3B003B"/>
                </a:gs>
              </a:gsLst>
              <a:lin ang="5400000" scaled="1"/>
            </a:gradFill>
            <a:ln w="9525">
              <a:noFill/>
              <a:round/>
              <a:headEnd/>
              <a:tailEnd/>
            </a:ln>
            <a:effectLst/>
            <a:scene3d>
              <a:camera prst="orthographicFront">
                <a:rot lat="0" lon="0" rev="0"/>
              </a:camera>
              <a:lightRig rig="contrasting" dir="t">
                <a:rot lat="0" lon="0" rev="7800000"/>
              </a:lightRig>
            </a:scene3d>
            <a:sp3d>
              <a:bevelT w="139700" h="139700"/>
            </a:sp3d>
          </p:spPr>
          <p:txBody>
            <a:bodyPr wrap="none" anchor="ctr"/>
            <a:lstStyle/>
            <a:p>
              <a:pPr>
                <a:defRPr/>
              </a:pPr>
              <a:endParaRPr lang="fr-FR" sz="1800">
                <a:latin typeface="Tahoma" pitchFamily="34" charset="0"/>
              </a:endParaRPr>
            </a:p>
          </p:txBody>
        </p:sp>
        <p:sp>
          <p:nvSpPr>
            <p:cNvPr id="61" name="Oval 18"/>
            <p:cNvSpPr>
              <a:spLocks noChangeArrowheads="1"/>
            </p:cNvSpPr>
            <p:nvPr/>
          </p:nvSpPr>
          <p:spPr bwMode="auto">
            <a:xfrm>
              <a:off x="5219700" y="3355975"/>
              <a:ext cx="215900" cy="215900"/>
            </a:xfrm>
            <a:prstGeom prst="ellipse">
              <a:avLst/>
            </a:prstGeom>
            <a:gradFill rotWithShape="1">
              <a:gsLst>
                <a:gs pos="0">
                  <a:srgbClr val="3B003B"/>
                </a:gs>
                <a:gs pos="50000">
                  <a:srgbClr val="800080"/>
                </a:gs>
                <a:gs pos="100000">
                  <a:srgbClr val="3B003B"/>
                </a:gs>
              </a:gsLst>
              <a:lin ang="5400000" scaled="1"/>
            </a:gradFill>
            <a:ln w="9525">
              <a:noFill/>
              <a:round/>
              <a:headEnd/>
              <a:tailEnd/>
            </a:ln>
            <a:effectLst/>
            <a:scene3d>
              <a:camera prst="orthographicFront">
                <a:rot lat="0" lon="0" rev="0"/>
              </a:camera>
              <a:lightRig rig="contrasting" dir="t">
                <a:rot lat="0" lon="0" rev="7800000"/>
              </a:lightRig>
            </a:scene3d>
            <a:sp3d>
              <a:bevelT w="139700" h="139700"/>
            </a:sp3d>
          </p:spPr>
          <p:txBody>
            <a:bodyPr wrap="none" anchor="ctr"/>
            <a:lstStyle/>
            <a:p>
              <a:pPr>
                <a:defRPr/>
              </a:pPr>
              <a:endParaRPr lang="fr-FR" sz="1800">
                <a:latin typeface="Tahoma" pitchFamily="34" charset="0"/>
              </a:endParaRPr>
            </a:p>
          </p:txBody>
        </p:sp>
        <p:sp>
          <p:nvSpPr>
            <p:cNvPr id="62" name="Oval 19"/>
            <p:cNvSpPr>
              <a:spLocks noChangeArrowheads="1"/>
            </p:cNvSpPr>
            <p:nvPr/>
          </p:nvSpPr>
          <p:spPr bwMode="auto">
            <a:xfrm>
              <a:off x="4787900" y="3284538"/>
              <a:ext cx="215900" cy="215900"/>
            </a:xfrm>
            <a:prstGeom prst="ellipse">
              <a:avLst/>
            </a:prstGeom>
            <a:gradFill rotWithShape="1">
              <a:gsLst>
                <a:gs pos="0">
                  <a:srgbClr val="3B003B"/>
                </a:gs>
                <a:gs pos="50000">
                  <a:srgbClr val="800080"/>
                </a:gs>
                <a:gs pos="100000">
                  <a:srgbClr val="3B003B"/>
                </a:gs>
              </a:gsLst>
              <a:lin ang="5400000" scaled="1"/>
            </a:gradFill>
            <a:ln w="9525">
              <a:noFill/>
              <a:round/>
              <a:headEnd/>
              <a:tailEnd/>
            </a:ln>
            <a:effectLst/>
            <a:scene3d>
              <a:camera prst="orthographicFront">
                <a:rot lat="0" lon="0" rev="0"/>
              </a:camera>
              <a:lightRig rig="contrasting" dir="t">
                <a:rot lat="0" lon="0" rev="7800000"/>
              </a:lightRig>
            </a:scene3d>
            <a:sp3d>
              <a:bevelT w="139700" h="139700"/>
            </a:sp3d>
          </p:spPr>
          <p:txBody>
            <a:bodyPr wrap="none" anchor="ctr"/>
            <a:lstStyle/>
            <a:p>
              <a:pPr>
                <a:defRPr/>
              </a:pPr>
              <a:endParaRPr lang="fr-FR" sz="1800">
                <a:latin typeface="Tahoma" pitchFamily="34" charset="0"/>
              </a:endParaRPr>
            </a:p>
          </p:txBody>
        </p:sp>
        <p:sp>
          <p:nvSpPr>
            <p:cNvPr id="63" name="Oval 20"/>
            <p:cNvSpPr>
              <a:spLocks noChangeArrowheads="1"/>
            </p:cNvSpPr>
            <p:nvPr/>
          </p:nvSpPr>
          <p:spPr bwMode="auto">
            <a:xfrm>
              <a:off x="4860925" y="4148138"/>
              <a:ext cx="215900" cy="215900"/>
            </a:xfrm>
            <a:prstGeom prst="ellipse">
              <a:avLst/>
            </a:prstGeom>
            <a:gradFill rotWithShape="1">
              <a:gsLst>
                <a:gs pos="0">
                  <a:srgbClr val="3B003B"/>
                </a:gs>
                <a:gs pos="50000">
                  <a:srgbClr val="800080"/>
                </a:gs>
                <a:gs pos="100000">
                  <a:srgbClr val="3B003B"/>
                </a:gs>
              </a:gsLst>
              <a:lin ang="5400000" scaled="1"/>
            </a:gradFill>
            <a:ln w="9525">
              <a:noFill/>
              <a:round/>
              <a:headEnd/>
              <a:tailEnd/>
            </a:ln>
            <a:effectLst/>
            <a:scene3d>
              <a:camera prst="orthographicFront">
                <a:rot lat="0" lon="0" rev="0"/>
              </a:camera>
              <a:lightRig rig="contrasting" dir="t">
                <a:rot lat="0" lon="0" rev="7800000"/>
              </a:lightRig>
            </a:scene3d>
            <a:sp3d>
              <a:bevelT w="139700" h="139700"/>
            </a:sp3d>
          </p:spPr>
          <p:txBody>
            <a:bodyPr wrap="none" anchor="ctr"/>
            <a:lstStyle/>
            <a:p>
              <a:pPr>
                <a:defRPr/>
              </a:pPr>
              <a:endParaRPr lang="fr-FR" sz="1800">
                <a:latin typeface="Tahoma" pitchFamily="34" charset="0"/>
              </a:endParaRPr>
            </a:p>
          </p:txBody>
        </p:sp>
        <p:sp>
          <p:nvSpPr>
            <p:cNvPr id="64" name="Oval 21"/>
            <p:cNvSpPr>
              <a:spLocks noChangeArrowheads="1"/>
            </p:cNvSpPr>
            <p:nvPr/>
          </p:nvSpPr>
          <p:spPr bwMode="auto">
            <a:xfrm>
              <a:off x="3851275" y="2995613"/>
              <a:ext cx="215900" cy="215900"/>
            </a:xfrm>
            <a:prstGeom prst="ellipse">
              <a:avLst/>
            </a:prstGeom>
            <a:gradFill rotWithShape="1">
              <a:gsLst>
                <a:gs pos="0">
                  <a:srgbClr val="3B003B"/>
                </a:gs>
                <a:gs pos="50000">
                  <a:srgbClr val="800080"/>
                </a:gs>
                <a:gs pos="100000">
                  <a:srgbClr val="3B003B"/>
                </a:gs>
              </a:gsLst>
              <a:lin ang="5400000" scaled="1"/>
            </a:gradFill>
            <a:ln w="9525">
              <a:noFill/>
              <a:round/>
              <a:headEnd/>
              <a:tailEnd/>
            </a:ln>
            <a:effectLst/>
            <a:scene3d>
              <a:camera prst="orthographicFront">
                <a:rot lat="0" lon="0" rev="0"/>
              </a:camera>
              <a:lightRig rig="contrasting" dir="t">
                <a:rot lat="0" lon="0" rev="7800000"/>
              </a:lightRig>
            </a:scene3d>
            <a:sp3d>
              <a:bevelT w="139700" h="139700"/>
            </a:sp3d>
          </p:spPr>
          <p:txBody>
            <a:bodyPr wrap="none" anchor="ctr"/>
            <a:lstStyle/>
            <a:p>
              <a:pPr>
                <a:defRPr/>
              </a:pPr>
              <a:endParaRPr lang="fr-FR" sz="1800">
                <a:latin typeface="Tahoma" pitchFamily="34" charset="0"/>
              </a:endParaRPr>
            </a:p>
          </p:txBody>
        </p:sp>
        <p:sp>
          <p:nvSpPr>
            <p:cNvPr id="65" name="Oval 22"/>
            <p:cNvSpPr>
              <a:spLocks noChangeArrowheads="1"/>
            </p:cNvSpPr>
            <p:nvPr/>
          </p:nvSpPr>
          <p:spPr bwMode="auto">
            <a:xfrm>
              <a:off x="4356100" y="3068638"/>
              <a:ext cx="215900" cy="215900"/>
            </a:xfrm>
            <a:prstGeom prst="ellipse">
              <a:avLst/>
            </a:prstGeom>
            <a:gradFill rotWithShape="1">
              <a:gsLst>
                <a:gs pos="0">
                  <a:srgbClr val="3B003B"/>
                </a:gs>
                <a:gs pos="50000">
                  <a:srgbClr val="800080"/>
                </a:gs>
                <a:gs pos="100000">
                  <a:srgbClr val="3B003B"/>
                </a:gs>
              </a:gsLst>
              <a:lin ang="5400000" scaled="1"/>
            </a:gradFill>
            <a:ln w="9525">
              <a:noFill/>
              <a:round/>
              <a:headEnd/>
              <a:tailEnd/>
            </a:ln>
            <a:effectLst/>
            <a:scene3d>
              <a:camera prst="orthographicFront">
                <a:rot lat="0" lon="0" rev="0"/>
              </a:camera>
              <a:lightRig rig="contrasting" dir="t">
                <a:rot lat="0" lon="0" rev="7800000"/>
              </a:lightRig>
            </a:scene3d>
            <a:sp3d>
              <a:bevelT w="139700" h="139700"/>
            </a:sp3d>
          </p:spPr>
          <p:txBody>
            <a:bodyPr wrap="none" anchor="ctr"/>
            <a:lstStyle/>
            <a:p>
              <a:pPr>
                <a:defRPr/>
              </a:pPr>
              <a:endParaRPr lang="fr-FR" sz="1800">
                <a:latin typeface="Tahoma" pitchFamily="34" charset="0"/>
              </a:endParaRPr>
            </a:p>
          </p:txBody>
        </p:sp>
        <p:sp>
          <p:nvSpPr>
            <p:cNvPr id="66" name="Oval 23"/>
            <p:cNvSpPr>
              <a:spLocks noChangeArrowheads="1"/>
            </p:cNvSpPr>
            <p:nvPr/>
          </p:nvSpPr>
          <p:spPr bwMode="auto">
            <a:xfrm>
              <a:off x="3419475" y="3211513"/>
              <a:ext cx="215900" cy="215900"/>
            </a:xfrm>
            <a:prstGeom prst="ellipse">
              <a:avLst/>
            </a:prstGeom>
            <a:gradFill rotWithShape="1">
              <a:gsLst>
                <a:gs pos="0">
                  <a:srgbClr val="3B003B"/>
                </a:gs>
                <a:gs pos="50000">
                  <a:srgbClr val="800080"/>
                </a:gs>
                <a:gs pos="100000">
                  <a:srgbClr val="3B003B"/>
                </a:gs>
              </a:gsLst>
              <a:lin ang="5400000" scaled="1"/>
            </a:gradFill>
            <a:ln w="9525">
              <a:noFill/>
              <a:round/>
              <a:headEnd/>
              <a:tailEnd/>
            </a:ln>
            <a:effectLst/>
            <a:scene3d>
              <a:camera prst="orthographicFront">
                <a:rot lat="0" lon="0" rev="0"/>
              </a:camera>
              <a:lightRig rig="contrasting" dir="t">
                <a:rot lat="0" lon="0" rev="7800000"/>
              </a:lightRig>
            </a:scene3d>
            <a:sp3d>
              <a:bevelT w="139700" h="139700"/>
            </a:sp3d>
          </p:spPr>
          <p:txBody>
            <a:bodyPr wrap="none" anchor="ctr"/>
            <a:lstStyle/>
            <a:p>
              <a:pPr>
                <a:defRPr/>
              </a:pPr>
              <a:endParaRPr lang="fr-FR" sz="1800">
                <a:latin typeface="Tahoma" pitchFamily="34" charset="0"/>
              </a:endParaRPr>
            </a:p>
          </p:txBody>
        </p:sp>
        <p:sp>
          <p:nvSpPr>
            <p:cNvPr id="67" name="Oval 24"/>
            <p:cNvSpPr>
              <a:spLocks noChangeArrowheads="1"/>
            </p:cNvSpPr>
            <p:nvPr/>
          </p:nvSpPr>
          <p:spPr bwMode="auto">
            <a:xfrm>
              <a:off x="5148263" y="3571875"/>
              <a:ext cx="215900" cy="215900"/>
            </a:xfrm>
            <a:prstGeom prst="ellipse">
              <a:avLst/>
            </a:prstGeom>
            <a:gradFill rotWithShape="1">
              <a:gsLst>
                <a:gs pos="0">
                  <a:srgbClr val="3B003B"/>
                </a:gs>
                <a:gs pos="50000">
                  <a:srgbClr val="800080"/>
                </a:gs>
                <a:gs pos="100000">
                  <a:srgbClr val="3B003B"/>
                </a:gs>
              </a:gsLst>
              <a:lin ang="5400000" scaled="1"/>
            </a:gradFill>
            <a:ln w="9525">
              <a:noFill/>
              <a:round/>
              <a:headEnd/>
              <a:tailEnd/>
            </a:ln>
            <a:effectLst/>
            <a:scene3d>
              <a:camera prst="orthographicFront">
                <a:rot lat="0" lon="0" rev="0"/>
              </a:camera>
              <a:lightRig rig="contrasting" dir="t">
                <a:rot lat="0" lon="0" rev="7800000"/>
              </a:lightRig>
            </a:scene3d>
            <a:sp3d>
              <a:bevelT w="139700" h="139700"/>
            </a:sp3d>
          </p:spPr>
          <p:txBody>
            <a:bodyPr wrap="none" anchor="ctr"/>
            <a:lstStyle/>
            <a:p>
              <a:pPr>
                <a:defRPr/>
              </a:pPr>
              <a:endParaRPr lang="fr-FR" sz="1800">
                <a:latin typeface="Tahoma" pitchFamily="34" charset="0"/>
              </a:endParaRPr>
            </a:p>
          </p:txBody>
        </p:sp>
        <p:sp>
          <p:nvSpPr>
            <p:cNvPr id="68" name="Oval 25"/>
            <p:cNvSpPr>
              <a:spLocks noChangeArrowheads="1"/>
            </p:cNvSpPr>
            <p:nvPr/>
          </p:nvSpPr>
          <p:spPr bwMode="auto">
            <a:xfrm>
              <a:off x="2987675" y="3644900"/>
              <a:ext cx="215900" cy="215900"/>
            </a:xfrm>
            <a:prstGeom prst="ellipse">
              <a:avLst/>
            </a:prstGeom>
            <a:gradFill rotWithShape="1">
              <a:gsLst>
                <a:gs pos="0">
                  <a:srgbClr val="3B003B"/>
                </a:gs>
                <a:gs pos="50000">
                  <a:srgbClr val="800080"/>
                </a:gs>
                <a:gs pos="100000">
                  <a:srgbClr val="3B003B"/>
                </a:gs>
              </a:gsLst>
              <a:lin ang="5400000" scaled="1"/>
            </a:gradFill>
            <a:ln w="9525">
              <a:noFill/>
              <a:round/>
              <a:headEnd/>
              <a:tailEnd/>
            </a:ln>
            <a:effectLst/>
            <a:scene3d>
              <a:camera prst="orthographicFront">
                <a:rot lat="0" lon="0" rev="0"/>
              </a:camera>
              <a:lightRig rig="contrasting" dir="t">
                <a:rot lat="0" lon="0" rev="7800000"/>
              </a:lightRig>
            </a:scene3d>
            <a:sp3d>
              <a:bevelT w="139700" h="139700"/>
            </a:sp3d>
          </p:spPr>
          <p:txBody>
            <a:bodyPr wrap="none" anchor="ctr"/>
            <a:lstStyle/>
            <a:p>
              <a:pPr>
                <a:defRPr/>
              </a:pPr>
              <a:endParaRPr lang="fr-FR" sz="1800">
                <a:latin typeface="Tahoma" pitchFamily="34" charset="0"/>
              </a:endParaRPr>
            </a:p>
          </p:txBody>
        </p:sp>
        <p:sp>
          <p:nvSpPr>
            <p:cNvPr id="69" name="Oval 26"/>
            <p:cNvSpPr>
              <a:spLocks noChangeArrowheads="1"/>
            </p:cNvSpPr>
            <p:nvPr/>
          </p:nvSpPr>
          <p:spPr bwMode="auto">
            <a:xfrm>
              <a:off x="4787900" y="3644900"/>
              <a:ext cx="215900" cy="215900"/>
            </a:xfrm>
            <a:prstGeom prst="ellipse">
              <a:avLst/>
            </a:prstGeom>
            <a:gradFill rotWithShape="1">
              <a:gsLst>
                <a:gs pos="0">
                  <a:srgbClr val="3B003B"/>
                </a:gs>
                <a:gs pos="50000">
                  <a:srgbClr val="800080"/>
                </a:gs>
                <a:gs pos="100000">
                  <a:srgbClr val="3B003B"/>
                </a:gs>
              </a:gsLst>
              <a:lin ang="5400000" scaled="1"/>
            </a:gradFill>
            <a:ln w="9525">
              <a:noFill/>
              <a:round/>
              <a:headEnd/>
              <a:tailEnd/>
            </a:ln>
            <a:effectLst/>
            <a:scene3d>
              <a:camera prst="orthographicFront">
                <a:rot lat="0" lon="0" rev="0"/>
              </a:camera>
              <a:lightRig rig="contrasting" dir="t">
                <a:rot lat="0" lon="0" rev="7800000"/>
              </a:lightRig>
            </a:scene3d>
            <a:sp3d>
              <a:bevelT w="139700" h="139700"/>
            </a:sp3d>
          </p:spPr>
          <p:txBody>
            <a:bodyPr wrap="none" anchor="ctr"/>
            <a:lstStyle/>
            <a:p>
              <a:pPr>
                <a:defRPr/>
              </a:pPr>
              <a:endParaRPr lang="fr-FR" sz="1800">
                <a:latin typeface="Tahoma" pitchFamily="34" charset="0"/>
              </a:endParaRPr>
            </a:p>
          </p:txBody>
        </p:sp>
        <p:sp>
          <p:nvSpPr>
            <p:cNvPr id="70" name="Oval 27"/>
            <p:cNvSpPr>
              <a:spLocks noChangeArrowheads="1"/>
            </p:cNvSpPr>
            <p:nvPr/>
          </p:nvSpPr>
          <p:spPr bwMode="auto">
            <a:xfrm>
              <a:off x="5508625" y="4437063"/>
              <a:ext cx="215900" cy="215900"/>
            </a:xfrm>
            <a:prstGeom prst="ellipse">
              <a:avLst/>
            </a:prstGeom>
            <a:gradFill rotWithShape="1">
              <a:gsLst>
                <a:gs pos="0">
                  <a:srgbClr val="3B003B"/>
                </a:gs>
                <a:gs pos="50000">
                  <a:srgbClr val="800080"/>
                </a:gs>
                <a:gs pos="100000">
                  <a:srgbClr val="3B003B"/>
                </a:gs>
              </a:gsLst>
              <a:lin ang="5400000" scaled="1"/>
            </a:gradFill>
            <a:ln w="9525">
              <a:noFill/>
              <a:round/>
              <a:headEnd/>
              <a:tailEnd/>
            </a:ln>
            <a:effectLst/>
            <a:scene3d>
              <a:camera prst="orthographicFront">
                <a:rot lat="0" lon="0" rev="0"/>
              </a:camera>
              <a:lightRig rig="contrasting" dir="t">
                <a:rot lat="0" lon="0" rev="7800000"/>
              </a:lightRig>
            </a:scene3d>
            <a:sp3d>
              <a:bevelT w="139700" h="139700"/>
            </a:sp3d>
          </p:spPr>
          <p:txBody>
            <a:bodyPr wrap="none" anchor="ctr"/>
            <a:lstStyle/>
            <a:p>
              <a:pPr>
                <a:defRPr/>
              </a:pPr>
              <a:endParaRPr lang="fr-FR" sz="1800">
                <a:latin typeface="Tahoma" pitchFamily="34" charset="0"/>
              </a:endParaRPr>
            </a:p>
          </p:txBody>
        </p:sp>
        <p:sp>
          <p:nvSpPr>
            <p:cNvPr id="71" name="Oval 28"/>
            <p:cNvSpPr>
              <a:spLocks noChangeArrowheads="1"/>
            </p:cNvSpPr>
            <p:nvPr/>
          </p:nvSpPr>
          <p:spPr bwMode="auto">
            <a:xfrm>
              <a:off x="6084888" y="3932238"/>
              <a:ext cx="215900" cy="215900"/>
            </a:xfrm>
            <a:prstGeom prst="ellipse">
              <a:avLst/>
            </a:prstGeom>
            <a:gradFill rotWithShape="1">
              <a:gsLst>
                <a:gs pos="0">
                  <a:srgbClr val="3B003B"/>
                </a:gs>
                <a:gs pos="50000">
                  <a:srgbClr val="800080"/>
                </a:gs>
                <a:gs pos="100000">
                  <a:srgbClr val="3B003B"/>
                </a:gs>
              </a:gsLst>
              <a:lin ang="5400000" scaled="1"/>
            </a:gradFill>
            <a:ln w="9525">
              <a:noFill/>
              <a:round/>
              <a:headEnd/>
              <a:tailEnd/>
            </a:ln>
            <a:effectLst/>
            <a:scene3d>
              <a:camera prst="orthographicFront">
                <a:rot lat="0" lon="0" rev="0"/>
              </a:camera>
              <a:lightRig rig="contrasting" dir="t">
                <a:rot lat="0" lon="0" rev="7800000"/>
              </a:lightRig>
            </a:scene3d>
            <a:sp3d>
              <a:bevelT w="139700" h="139700"/>
            </a:sp3d>
          </p:spPr>
          <p:txBody>
            <a:bodyPr wrap="none" anchor="ctr"/>
            <a:lstStyle/>
            <a:p>
              <a:pPr>
                <a:defRPr/>
              </a:pPr>
              <a:endParaRPr lang="fr-FR" sz="1800">
                <a:latin typeface="Tahoma" pitchFamily="34" charset="0"/>
              </a:endParaRPr>
            </a:p>
          </p:txBody>
        </p:sp>
        <p:sp>
          <p:nvSpPr>
            <p:cNvPr id="72" name="Oval 29"/>
            <p:cNvSpPr>
              <a:spLocks noChangeArrowheads="1"/>
            </p:cNvSpPr>
            <p:nvPr/>
          </p:nvSpPr>
          <p:spPr bwMode="auto">
            <a:xfrm>
              <a:off x="5940425" y="4437063"/>
              <a:ext cx="215900" cy="215900"/>
            </a:xfrm>
            <a:prstGeom prst="ellipse">
              <a:avLst/>
            </a:prstGeom>
            <a:gradFill rotWithShape="1">
              <a:gsLst>
                <a:gs pos="0">
                  <a:srgbClr val="3B003B"/>
                </a:gs>
                <a:gs pos="50000">
                  <a:srgbClr val="800080"/>
                </a:gs>
                <a:gs pos="100000">
                  <a:srgbClr val="3B003B"/>
                </a:gs>
              </a:gsLst>
              <a:lin ang="5400000" scaled="1"/>
            </a:gradFill>
            <a:ln w="9525">
              <a:noFill/>
              <a:round/>
              <a:headEnd/>
              <a:tailEnd/>
            </a:ln>
            <a:effectLst/>
            <a:scene3d>
              <a:camera prst="orthographicFront">
                <a:rot lat="0" lon="0" rev="0"/>
              </a:camera>
              <a:lightRig rig="contrasting" dir="t">
                <a:rot lat="0" lon="0" rev="7800000"/>
              </a:lightRig>
            </a:scene3d>
            <a:sp3d>
              <a:bevelT w="139700" h="139700"/>
            </a:sp3d>
          </p:spPr>
          <p:txBody>
            <a:bodyPr wrap="none" anchor="ctr"/>
            <a:lstStyle/>
            <a:p>
              <a:pPr>
                <a:defRPr/>
              </a:pPr>
              <a:endParaRPr lang="fr-FR" sz="1800">
                <a:latin typeface="Tahoma" pitchFamily="34" charset="0"/>
              </a:endParaRPr>
            </a:p>
          </p:txBody>
        </p:sp>
        <p:sp>
          <p:nvSpPr>
            <p:cNvPr id="73" name="Oval 30"/>
            <p:cNvSpPr>
              <a:spLocks noChangeArrowheads="1"/>
            </p:cNvSpPr>
            <p:nvPr/>
          </p:nvSpPr>
          <p:spPr bwMode="auto">
            <a:xfrm>
              <a:off x="6227763" y="4292600"/>
              <a:ext cx="215900" cy="215900"/>
            </a:xfrm>
            <a:prstGeom prst="ellipse">
              <a:avLst/>
            </a:prstGeom>
            <a:gradFill rotWithShape="1">
              <a:gsLst>
                <a:gs pos="0">
                  <a:srgbClr val="3B003B"/>
                </a:gs>
                <a:gs pos="50000">
                  <a:srgbClr val="800080"/>
                </a:gs>
                <a:gs pos="100000">
                  <a:srgbClr val="3B003B"/>
                </a:gs>
              </a:gsLst>
              <a:lin ang="5400000" scaled="1"/>
            </a:gradFill>
            <a:ln w="9525">
              <a:noFill/>
              <a:round/>
              <a:headEnd/>
              <a:tailEnd/>
            </a:ln>
            <a:effectLst/>
            <a:scene3d>
              <a:camera prst="orthographicFront">
                <a:rot lat="0" lon="0" rev="0"/>
              </a:camera>
              <a:lightRig rig="contrasting" dir="t">
                <a:rot lat="0" lon="0" rev="7800000"/>
              </a:lightRig>
            </a:scene3d>
            <a:sp3d>
              <a:bevelT w="139700" h="139700"/>
            </a:sp3d>
          </p:spPr>
          <p:txBody>
            <a:bodyPr wrap="none" anchor="ctr"/>
            <a:lstStyle/>
            <a:p>
              <a:pPr>
                <a:defRPr/>
              </a:pPr>
              <a:endParaRPr lang="fr-FR" sz="1800">
                <a:latin typeface="Tahoma" pitchFamily="34" charset="0"/>
              </a:endParaRPr>
            </a:p>
          </p:txBody>
        </p:sp>
        <p:sp>
          <p:nvSpPr>
            <p:cNvPr id="74" name="Oval 31"/>
            <p:cNvSpPr>
              <a:spLocks noChangeArrowheads="1"/>
            </p:cNvSpPr>
            <p:nvPr/>
          </p:nvSpPr>
          <p:spPr bwMode="auto">
            <a:xfrm>
              <a:off x="5292725" y="4724400"/>
              <a:ext cx="215900" cy="215900"/>
            </a:xfrm>
            <a:prstGeom prst="ellipse">
              <a:avLst/>
            </a:prstGeom>
            <a:gradFill rotWithShape="1">
              <a:gsLst>
                <a:gs pos="0">
                  <a:srgbClr val="3B003B"/>
                </a:gs>
                <a:gs pos="50000">
                  <a:srgbClr val="800080"/>
                </a:gs>
                <a:gs pos="100000">
                  <a:srgbClr val="3B003B"/>
                </a:gs>
              </a:gsLst>
              <a:lin ang="5400000" scaled="1"/>
            </a:gradFill>
            <a:ln w="9525">
              <a:noFill/>
              <a:round/>
              <a:headEnd/>
              <a:tailEnd/>
            </a:ln>
            <a:effectLst/>
            <a:scene3d>
              <a:camera prst="orthographicFront">
                <a:rot lat="0" lon="0" rev="0"/>
              </a:camera>
              <a:lightRig rig="contrasting" dir="t">
                <a:rot lat="0" lon="0" rev="7800000"/>
              </a:lightRig>
            </a:scene3d>
            <a:sp3d>
              <a:bevelT w="139700" h="139700"/>
            </a:sp3d>
          </p:spPr>
          <p:txBody>
            <a:bodyPr wrap="none" anchor="ctr"/>
            <a:lstStyle/>
            <a:p>
              <a:pPr>
                <a:defRPr/>
              </a:pPr>
              <a:endParaRPr lang="fr-FR" sz="1800">
                <a:latin typeface="Tahoma" pitchFamily="34" charset="0"/>
              </a:endParaRPr>
            </a:p>
          </p:txBody>
        </p:sp>
        <p:sp>
          <p:nvSpPr>
            <p:cNvPr id="75" name="Oval 32"/>
            <p:cNvSpPr>
              <a:spLocks noChangeArrowheads="1"/>
            </p:cNvSpPr>
            <p:nvPr/>
          </p:nvSpPr>
          <p:spPr bwMode="auto">
            <a:xfrm>
              <a:off x="5795963" y="4724400"/>
              <a:ext cx="215900" cy="215900"/>
            </a:xfrm>
            <a:prstGeom prst="ellipse">
              <a:avLst/>
            </a:prstGeom>
            <a:gradFill rotWithShape="1">
              <a:gsLst>
                <a:gs pos="0">
                  <a:srgbClr val="3B003B"/>
                </a:gs>
                <a:gs pos="50000">
                  <a:srgbClr val="800080"/>
                </a:gs>
                <a:gs pos="100000">
                  <a:srgbClr val="3B003B"/>
                </a:gs>
              </a:gsLst>
              <a:lin ang="5400000" scaled="1"/>
            </a:gradFill>
            <a:ln w="9525">
              <a:noFill/>
              <a:round/>
              <a:headEnd/>
              <a:tailEnd/>
            </a:ln>
            <a:effectLst/>
            <a:scene3d>
              <a:camera prst="orthographicFront">
                <a:rot lat="0" lon="0" rev="0"/>
              </a:camera>
              <a:lightRig rig="contrasting" dir="t">
                <a:rot lat="0" lon="0" rev="7800000"/>
              </a:lightRig>
            </a:scene3d>
            <a:sp3d>
              <a:bevelT w="139700" h="139700"/>
            </a:sp3d>
          </p:spPr>
          <p:txBody>
            <a:bodyPr wrap="none" anchor="ctr"/>
            <a:lstStyle/>
            <a:p>
              <a:pPr>
                <a:defRPr/>
              </a:pPr>
              <a:endParaRPr lang="fr-FR" sz="1800">
                <a:latin typeface="Tahoma" pitchFamily="34" charset="0"/>
              </a:endParaRPr>
            </a:p>
          </p:txBody>
        </p:sp>
        <p:sp>
          <p:nvSpPr>
            <p:cNvPr id="76" name="Oval 33"/>
            <p:cNvSpPr>
              <a:spLocks noChangeArrowheads="1"/>
            </p:cNvSpPr>
            <p:nvPr/>
          </p:nvSpPr>
          <p:spPr bwMode="auto">
            <a:xfrm>
              <a:off x="6300788" y="4724400"/>
              <a:ext cx="215900" cy="215900"/>
            </a:xfrm>
            <a:prstGeom prst="ellipse">
              <a:avLst/>
            </a:prstGeom>
            <a:gradFill rotWithShape="1">
              <a:gsLst>
                <a:gs pos="0">
                  <a:srgbClr val="3B003B"/>
                </a:gs>
                <a:gs pos="50000">
                  <a:srgbClr val="800080"/>
                </a:gs>
                <a:gs pos="100000">
                  <a:srgbClr val="3B003B"/>
                </a:gs>
              </a:gsLst>
              <a:lin ang="5400000" scaled="1"/>
            </a:gradFill>
            <a:ln w="9525">
              <a:noFill/>
              <a:round/>
              <a:headEnd/>
              <a:tailEnd/>
            </a:ln>
            <a:effectLst/>
            <a:scene3d>
              <a:camera prst="orthographicFront">
                <a:rot lat="0" lon="0" rev="0"/>
              </a:camera>
              <a:lightRig rig="contrasting" dir="t">
                <a:rot lat="0" lon="0" rev="7800000"/>
              </a:lightRig>
            </a:scene3d>
            <a:sp3d>
              <a:bevelT w="139700" h="139700"/>
            </a:sp3d>
          </p:spPr>
          <p:txBody>
            <a:bodyPr wrap="none" anchor="ctr"/>
            <a:lstStyle/>
            <a:p>
              <a:pPr>
                <a:defRPr/>
              </a:pPr>
              <a:endParaRPr lang="fr-FR" sz="1800">
                <a:latin typeface="Tahoma" pitchFamily="34" charset="0"/>
              </a:endParaRPr>
            </a:p>
          </p:txBody>
        </p:sp>
        <p:sp>
          <p:nvSpPr>
            <p:cNvPr id="77" name="Text Box 34"/>
            <p:cNvSpPr txBox="1">
              <a:spLocks noChangeArrowheads="1"/>
            </p:cNvSpPr>
            <p:nvPr/>
          </p:nvSpPr>
          <p:spPr bwMode="auto">
            <a:xfrm>
              <a:off x="6705042" y="4308901"/>
              <a:ext cx="17508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fr-FR" altLang="fr-FR" sz="2400" b="1" dirty="0">
                  <a:solidFill>
                    <a:srgbClr val="006600"/>
                  </a:solidFill>
                  <a:latin typeface="Tahoma" panose="020B0604030504040204" pitchFamily="34" charset="0"/>
                </a:rPr>
                <a:t>Histamine</a:t>
              </a:r>
            </a:p>
            <a:p>
              <a:pPr eaLnBrk="1" hangingPunct="1">
                <a:spcBef>
                  <a:spcPct val="0"/>
                </a:spcBef>
                <a:buFontTx/>
                <a:buNone/>
              </a:pPr>
              <a:r>
                <a:rPr lang="fr-FR" altLang="fr-FR" sz="2400" b="1" dirty="0" smtClean="0">
                  <a:solidFill>
                    <a:srgbClr val="006600"/>
                  </a:solidFill>
                  <a:latin typeface="Tahoma" panose="020B0604030504040204" pitchFamily="34" charset="0"/>
                </a:rPr>
                <a:t>Tryptase</a:t>
              </a:r>
              <a:endParaRPr lang="fr-FR" altLang="fr-FR" sz="2400" b="1" dirty="0">
                <a:solidFill>
                  <a:srgbClr val="006600"/>
                </a:solidFill>
                <a:latin typeface="Tahoma" panose="020B0604030504040204" pitchFamily="34" charset="0"/>
              </a:endParaRPr>
            </a:p>
          </p:txBody>
        </p:sp>
        <p:sp>
          <p:nvSpPr>
            <p:cNvPr id="78" name="Oval 36"/>
            <p:cNvSpPr>
              <a:spLocks noChangeArrowheads="1"/>
            </p:cNvSpPr>
            <p:nvPr/>
          </p:nvSpPr>
          <p:spPr bwMode="auto">
            <a:xfrm>
              <a:off x="5940425" y="4292600"/>
              <a:ext cx="215900" cy="215900"/>
            </a:xfrm>
            <a:prstGeom prst="ellipse">
              <a:avLst/>
            </a:prstGeom>
            <a:gradFill rotWithShape="1">
              <a:gsLst>
                <a:gs pos="0">
                  <a:srgbClr val="3B003B"/>
                </a:gs>
                <a:gs pos="50000">
                  <a:srgbClr val="800080"/>
                </a:gs>
                <a:gs pos="100000">
                  <a:srgbClr val="3B003B"/>
                </a:gs>
              </a:gsLst>
              <a:lin ang="5400000" scaled="1"/>
            </a:gradFill>
            <a:ln w="9525">
              <a:noFill/>
              <a:round/>
              <a:headEnd/>
              <a:tailEnd/>
            </a:ln>
            <a:effectLst/>
            <a:scene3d>
              <a:camera prst="orthographicFront">
                <a:rot lat="0" lon="0" rev="0"/>
              </a:camera>
              <a:lightRig rig="contrasting" dir="t">
                <a:rot lat="0" lon="0" rev="7800000"/>
              </a:lightRig>
            </a:scene3d>
            <a:sp3d>
              <a:bevelT w="139700" h="139700"/>
            </a:sp3d>
          </p:spPr>
          <p:txBody>
            <a:bodyPr wrap="none" anchor="ctr"/>
            <a:lstStyle/>
            <a:p>
              <a:pPr>
                <a:defRPr/>
              </a:pPr>
              <a:endParaRPr lang="fr-FR" sz="1800">
                <a:latin typeface="Tahoma" pitchFamily="34" charset="0"/>
              </a:endParaRPr>
            </a:p>
          </p:txBody>
        </p:sp>
        <p:sp>
          <p:nvSpPr>
            <p:cNvPr id="79" name="Oval 37"/>
            <p:cNvSpPr>
              <a:spLocks noChangeArrowheads="1"/>
            </p:cNvSpPr>
            <p:nvPr/>
          </p:nvSpPr>
          <p:spPr bwMode="auto">
            <a:xfrm>
              <a:off x="6156325" y="4508500"/>
              <a:ext cx="215900" cy="215900"/>
            </a:xfrm>
            <a:prstGeom prst="ellipse">
              <a:avLst/>
            </a:prstGeom>
            <a:gradFill rotWithShape="1">
              <a:gsLst>
                <a:gs pos="0">
                  <a:srgbClr val="3B003B"/>
                </a:gs>
                <a:gs pos="50000">
                  <a:srgbClr val="800080"/>
                </a:gs>
                <a:gs pos="100000">
                  <a:srgbClr val="3B003B"/>
                </a:gs>
              </a:gsLst>
              <a:lin ang="5400000" scaled="1"/>
            </a:gradFill>
            <a:ln w="9525">
              <a:noFill/>
              <a:round/>
              <a:headEnd/>
              <a:tailEnd/>
            </a:ln>
            <a:effectLst/>
            <a:scene3d>
              <a:camera prst="orthographicFront">
                <a:rot lat="0" lon="0" rev="0"/>
              </a:camera>
              <a:lightRig rig="contrasting" dir="t">
                <a:rot lat="0" lon="0" rev="7800000"/>
              </a:lightRig>
            </a:scene3d>
            <a:sp3d>
              <a:bevelT w="139700" h="139700"/>
            </a:sp3d>
          </p:spPr>
          <p:txBody>
            <a:bodyPr wrap="none" anchor="ctr"/>
            <a:lstStyle/>
            <a:p>
              <a:pPr>
                <a:defRPr/>
              </a:pPr>
              <a:endParaRPr lang="fr-FR" sz="1800">
                <a:latin typeface="Tahoma" pitchFamily="34" charset="0"/>
              </a:endParaRPr>
            </a:p>
          </p:txBody>
        </p:sp>
        <p:sp>
          <p:nvSpPr>
            <p:cNvPr id="80" name="Oval 38"/>
            <p:cNvSpPr>
              <a:spLocks noChangeArrowheads="1"/>
            </p:cNvSpPr>
            <p:nvPr/>
          </p:nvSpPr>
          <p:spPr bwMode="auto">
            <a:xfrm>
              <a:off x="6372225" y="4724400"/>
              <a:ext cx="215900" cy="215900"/>
            </a:xfrm>
            <a:prstGeom prst="ellipse">
              <a:avLst/>
            </a:prstGeom>
            <a:gradFill rotWithShape="1">
              <a:gsLst>
                <a:gs pos="0">
                  <a:srgbClr val="3B003B"/>
                </a:gs>
                <a:gs pos="50000">
                  <a:srgbClr val="800080"/>
                </a:gs>
                <a:gs pos="100000">
                  <a:srgbClr val="3B003B"/>
                </a:gs>
              </a:gsLst>
              <a:lin ang="5400000" scaled="1"/>
            </a:gradFill>
            <a:ln w="9525">
              <a:noFill/>
              <a:round/>
              <a:headEnd/>
              <a:tailEnd/>
            </a:ln>
            <a:effectLst/>
            <a:scene3d>
              <a:camera prst="orthographicFront">
                <a:rot lat="0" lon="0" rev="0"/>
              </a:camera>
              <a:lightRig rig="contrasting" dir="t">
                <a:rot lat="0" lon="0" rev="7800000"/>
              </a:lightRig>
            </a:scene3d>
            <a:sp3d>
              <a:bevelT w="139700" h="139700"/>
            </a:sp3d>
          </p:spPr>
          <p:txBody>
            <a:bodyPr wrap="none" anchor="ctr"/>
            <a:lstStyle/>
            <a:p>
              <a:pPr>
                <a:defRPr/>
              </a:pPr>
              <a:endParaRPr lang="fr-FR" sz="1800">
                <a:latin typeface="Tahoma" pitchFamily="34" charset="0"/>
              </a:endParaRPr>
            </a:p>
          </p:txBody>
        </p:sp>
        <p:grpSp>
          <p:nvGrpSpPr>
            <p:cNvPr id="81" name="Group 43"/>
            <p:cNvGrpSpPr>
              <a:grpSpLocks/>
            </p:cNvGrpSpPr>
            <p:nvPr/>
          </p:nvGrpSpPr>
          <p:grpSpPr bwMode="auto">
            <a:xfrm rot="12688129">
              <a:off x="3237210" y="4619758"/>
              <a:ext cx="504825" cy="287337"/>
              <a:chOff x="1791" y="3295"/>
              <a:chExt cx="772" cy="452"/>
            </a:xfrm>
            <a:solidFill>
              <a:srgbClr val="00B0F0"/>
            </a:solidFill>
            <a:scene3d>
              <a:camera prst="orthographicFront">
                <a:rot lat="0" lon="0" rev="0"/>
              </a:camera>
              <a:lightRig rig="soft" dir="t">
                <a:rot lat="0" lon="0" rev="0"/>
              </a:lightRig>
            </a:scene3d>
          </p:grpSpPr>
          <p:sp>
            <p:nvSpPr>
              <p:cNvPr id="99" name="Rectangle 35"/>
              <p:cNvSpPr>
                <a:spLocks noChangeArrowheads="1"/>
              </p:cNvSpPr>
              <p:nvPr/>
            </p:nvSpPr>
            <p:spPr bwMode="auto">
              <a:xfrm>
                <a:off x="1791" y="3295"/>
                <a:ext cx="273" cy="226"/>
              </a:xfrm>
              <a:prstGeom prst="rect">
                <a:avLst/>
              </a:prstGeom>
              <a:grpFill/>
              <a:ln w="9525">
                <a:noFill/>
                <a:miter lim="800000"/>
                <a:headEnd/>
                <a:tailEnd/>
              </a:ln>
              <a:effectLst>
                <a:outerShdw blurRad="107950" dist="12700" dir="5400000" algn="ctr">
                  <a:srgbClr val="000000"/>
                </a:outerShdw>
              </a:effectLst>
              <a:sp3d contourW="44450" prstMaterial="matte">
                <a:bevelT w="63500" h="63500" prst="artDeco"/>
                <a:contourClr>
                  <a:srgbClr val="FFFFFF"/>
                </a:contourClr>
              </a:sp3d>
            </p:spPr>
            <p:txBody>
              <a:bodyPr rot="10800000" wrap="none" anchor="ctr"/>
              <a:lstStyle/>
              <a:p>
                <a:pPr>
                  <a:defRPr/>
                </a:pPr>
                <a:endParaRPr lang="fr-FR" sz="1800">
                  <a:latin typeface="Tahoma" pitchFamily="34" charset="0"/>
                </a:endParaRPr>
              </a:p>
            </p:txBody>
          </p:sp>
          <p:sp>
            <p:nvSpPr>
              <p:cNvPr id="100" name="Rectangle 39"/>
              <p:cNvSpPr>
                <a:spLocks noChangeArrowheads="1"/>
              </p:cNvSpPr>
              <p:nvPr/>
            </p:nvSpPr>
            <p:spPr bwMode="auto">
              <a:xfrm>
                <a:off x="2290" y="3295"/>
                <a:ext cx="273" cy="226"/>
              </a:xfrm>
              <a:prstGeom prst="rect">
                <a:avLst/>
              </a:prstGeom>
              <a:grpFill/>
              <a:ln w="9525">
                <a:noFill/>
                <a:miter lim="800000"/>
                <a:headEnd/>
                <a:tailEnd/>
              </a:ln>
              <a:effectLst>
                <a:outerShdw blurRad="107950" dist="12700" dir="5400000" algn="ctr">
                  <a:srgbClr val="000000"/>
                </a:outerShdw>
              </a:effectLst>
              <a:sp3d contourW="44450" prstMaterial="matte">
                <a:bevelT w="63500" h="63500" prst="artDeco"/>
                <a:contourClr>
                  <a:srgbClr val="FFFFFF"/>
                </a:contourClr>
              </a:sp3d>
            </p:spPr>
            <p:txBody>
              <a:bodyPr rot="10800000" wrap="none" anchor="ctr"/>
              <a:lstStyle/>
              <a:p>
                <a:pPr>
                  <a:defRPr/>
                </a:pPr>
                <a:endParaRPr lang="fr-FR" sz="1800">
                  <a:latin typeface="Tahoma" pitchFamily="34" charset="0"/>
                </a:endParaRPr>
              </a:p>
            </p:txBody>
          </p:sp>
          <p:sp>
            <p:nvSpPr>
              <p:cNvPr id="101" name="Rectangle 40"/>
              <p:cNvSpPr>
                <a:spLocks noChangeArrowheads="1"/>
              </p:cNvSpPr>
              <p:nvPr/>
            </p:nvSpPr>
            <p:spPr bwMode="auto">
              <a:xfrm>
                <a:off x="2063" y="3521"/>
                <a:ext cx="273" cy="226"/>
              </a:xfrm>
              <a:prstGeom prst="rect">
                <a:avLst/>
              </a:prstGeom>
              <a:grpFill/>
              <a:ln w="9525">
                <a:noFill/>
                <a:miter lim="800000"/>
                <a:headEnd/>
                <a:tailEnd/>
              </a:ln>
              <a:effectLst>
                <a:outerShdw blurRad="107950" dist="12700" dir="5400000" algn="ctr">
                  <a:srgbClr val="000000"/>
                </a:outerShdw>
              </a:effectLst>
              <a:sp3d contourW="44450" prstMaterial="matte">
                <a:bevelT w="63500" h="63500" prst="artDeco"/>
                <a:contourClr>
                  <a:srgbClr val="FFFFFF"/>
                </a:contourClr>
              </a:sp3d>
            </p:spPr>
            <p:txBody>
              <a:bodyPr rot="10800000" wrap="none" anchor="ctr"/>
              <a:lstStyle/>
              <a:p>
                <a:pPr>
                  <a:defRPr/>
                </a:pPr>
                <a:endParaRPr lang="fr-FR" sz="1800">
                  <a:latin typeface="Tahoma" pitchFamily="34" charset="0"/>
                </a:endParaRPr>
              </a:p>
            </p:txBody>
          </p:sp>
          <p:sp>
            <p:nvSpPr>
              <p:cNvPr id="102" name="Rectangle 41"/>
              <p:cNvSpPr>
                <a:spLocks noChangeArrowheads="1"/>
              </p:cNvSpPr>
              <p:nvPr/>
            </p:nvSpPr>
            <p:spPr bwMode="auto">
              <a:xfrm>
                <a:off x="1791" y="3521"/>
                <a:ext cx="273" cy="226"/>
              </a:xfrm>
              <a:prstGeom prst="rect">
                <a:avLst/>
              </a:prstGeom>
              <a:grpFill/>
              <a:ln w="9525">
                <a:noFill/>
                <a:miter lim="800000"/>
                <a:headEnd/>
                <a:tailEnd/>
              </a:ln>
              <a:effectLst>
                <a:outerShdw blurRad="107950" dist="12700" dir="5400000" algn="ctr">
                  <a:srgbClr val="000000"/>
                </a:outerShdw>
              </a:effectLst>
              <a:sp3d contourW="44450" prstMaterial="matte">
                <a:bevelT w="63500" h="63500" prst="artDeco"/>
                <a:contourClr>
                  <a:srgbClr val="FFFFFF"/>
                </a:contourClr>
              </a:sp3d>
            </p:spPr>
            <p:txBody>
              <a:bodyPr rot="10800000" wrap="none" anchor="ctr"/>
              <a:lstStyle/>
              <a:p>
                <a:pPr>
                  <a:defRPr/>
                </a:pPr>
                <a:endParaRPr lang="fr-FR" sz="1800">
                  <a:latin typeface="Tahoma" pitchFamily="34" charset="0"/>
                </a:endParaRPr>
              </a:p>
            </p:txBody>
          </p:sp>
          <p:sp>
            <p:nvSpPr>
              <p:cNvPr id="103" name="Rectangle 42"/>
              <p:cNvSpPr>
                <a:spLocks noChangeArrowheads="1"/>
              </p:cNvSpPr>
              <p:nvPr/>
            </p:nvSpPr>
            <p:spPr bwMode="auto">
              <a:xfrm>
                <a:off x="2290" y="3521"/>
                <a:ext cx="273" cy="226"/>
              </a:xfrm>
              <a:prstGeom prst="rect">
                <a:avLst/>
              </a:prstGeom>
              <a:grpFill/>
              <a:ln w="9525">
                <a:noFill/>
                <a:miter lim="800000"/>
                <a:headEnd/>
                <a:tailEnd/>
              </a:ln>
              <a:effectLst>
                <a:outerShdw blurRad="107950" dist="12700" dir="5400000" algn="ctr">
                  <a:srgbClr val="000000"/>
                </a:outerShdw>
              </a:effectLst>
              <a:sp3d contourW="44450" prstMaterial="matte">
                <a:bevelT w="63500" h="63500" prst="artDeco"/>
                <a:contourClr>
                  <a:srgbClr val="FFFFFF"/>
                </a:contourClr>
              </a:sp3d>
            </p:spPr>
            <p:txBody>
              <a:bodyPr rot="10800000" wrap="none" anchor="ctr"/>
              <a:lstStyle/>
              <a:p>
                <a:pPr>
                  <a:defRPr/>
                </a:pPr>
                <a:endParaRPr lang="fr-FR" sz="1800">
                  <a:latin typeface="Tahoma" pitchFamily="34" charset="0"/>
                </a:endParaRPr>
              </a:p>
            </p:txBody>
          </p:sp>
        </p:grpSp>
        <p:grpSp>
          <p:nvGrpSpPr>
            <p:cNvPr id="82" name="Group 44"/>
            <p:cNvGrpSpPr>
              <a:grpSpLocks/>
            </p:cNvGrpSpPr>
            <p:nvPr/>
          </p:nvGrpSpPr>
          <p:grpSpPr bwMode="auto">
            <a:xfrm rot="13437475">
              <a:off x="2736785" y="4275724"/>
              <a:ext cx="504825" cy="287338"/>
              <a:chOff x="1791" y="3295"/>
              <a:chExt cx="772" cy="452"/>
            </a:xfrm>
            <a:solidFill>
              <a:srgbClr val="00B0F0"/>
            </a:solidFill>
            <a:scene3d>
              <a:camera prst="orthographicFront">
                <a:rot lat="0" lon="0" rev="0"/>
              </a:camera>
              <a:lightRig rig="soft" dir="t">
                <a:rot lat="0" lon="0" rev="0"/>
              </a:lightRig>
            </a:scene3d>
          </p:grpSpPr>
          <p:sp>
            <p:nvSpPr>
              <p:cNvPr id="94" name="Rectangle 45"/>
              <p:cNvSpPr>
                <a:spLocks noChangeArrowheads="1"/>
              </p:cNvSpPr>
              <p:nvPr/>
            </p:nvSpPr>
            <p:spPr bwMode="auto">
              <a:xfrm>
                <a:off x="1791" y="3295"/>
                <a:ext cx="273" cy="226"/>
              </a:xfrm>
              <a:prstGeom prst="rect">
                <a:avLst/>
              </a:prstGeom>
              <a:grpFill/>
              <a:ln w="9525">
                <a:noFill/>
                <a:miter lim="800000"/>
                <a:headEnd/>
                <a:tailEnd/>
              </a:ln>
              <a:effectLst>
                <a:outerShdw blurRad="107950" dist="12700" dir="5400000" algn="ctr">
                  <a:srgbClr val="000000"/>
                </a:outerShdw>
              </a:effectLst>
              <a:sp3d contourW="44450" prstMaterial="matte">
                <a:bevelT w="63500" h="63500" prst="artDeco"/>
                <a:contourClr>
                  <a:srgbClr val="FFFFFF"/>
                </a:contourClr>
              </a:sp3d>
            </p:spPr>
            <p:txBody>
              <a:bodyPr rot="10800000" wrap="none" anchor="ctr"/>
              <a:lstStyle/>
              <a:p>
                <a:pPr>
                  <a:defRPr/>
                </a:pPr>
                <a:endParaRPr lang="fr-FR" sz="1800">
                  <a:latin typeface="Tahoma" pitchFamily="34" charset="0"/>
                </a:endParaRPr>
              </a:p>
            </p:txBody>
          </p:sp>
          <p:sp>
            <p:nvSpPr>
              <p:cNvPr id="95" name="Rectangle 46"/>
              <p:cNvSpPr>
                <a:spLocks noChangeArrowheads="1"/>
              </p:cNvSpPr>
              <p:nvPr/>
            </p:nvSpPr>
            <p:spPr bwMode="auto">
              <a:xfrm>
                <a:off x="2290" y="3295"/>
                <a:ext cx="273" cy="226"/>
              </a:xfrm>
              <a:prstGeom prst="rect">
                <a:avLst/>
              </a:prstGeom>
              <a:grpFill/>
              <a:ln w="9525">
                <a:noFill/>
                <a:miter lim="800000"/>
                <a:headEnd/>
                <a:tailEnd/>
              </a:ln>
              <a:effectLst>
                <a:outerShdw blurRad="107950" dist="12700" dir="5400000" algn="ctr">
                  <a:srgbClr val="000000"/>
                </a:outerShdw>
              </a:effectLst>
              <a:sp3d contourW="44450" prstMaterial="matte">
                <a:bevelT w="63500" h="63500" prst="artDeco"/>
                <a:contourClr>
                  <a:srgbClr val="FFFFFF"/>
                </a:contourClr>
              </a:sp3d>
            </p:spPr>
            <p:txBody>
              <a:bodyPr rot="10800000" wrap="none" anchor="ctr"/>
              <a:lstStyle/>
              <a:p>
                <a:pPr>
                  <a:defRPr/>
                </a:pPr>
                <a:endParaRPr lang="fr-FR" sz="1800">
                  <a:latin typeface="Tahoma" pitchFamily="34" charset="0"/>
                </a:endParaRPr>
              </a:p>
            </p:txBody>
          </p:sp>
          <p:sp>
            <p:nvSpPr>
              <p:cNvPr id="96" name="Rectangle 47"/>
              <p:cNvSpPr>
                <a:spLocks noChangeArrowheads="1"/>
              </p:cNvSpPr>
              <p:nvPr/>
            </p:nvSpPr>
            <p:spPr bwMode="auto">
              <a:xfrm>
                <a:off x="2063" y="3521"/>
                <a:ext cx="273" cy="226"/>
              </a:xfrm>
              <a:prstGeom prst="rect">
                <a:avLst/>
              </a:prstGeom>
              <a:grpFill/>
              <a:ln w="9525">
                <a:noFill/>
                <a:miter lim="800000"/>
                <a:headEnd/>
                <a:tailEnd/>
              </a:ln>
              <a:effectLst>
                <a:outerShdw blurRad="107950" dist="12700" dir="5400000" algn="ctr">
                  <a:srgbClr val="000000"/>
                </a:outerShdw>
              </a:effectLst>
              <a:sp3d contourW="44450" prstMaterial="matte">
                <a:bevelT w="63500" h="63500" prst="artDeco"/>
                <a:contourClr>
                  <a:srgbClr val="FFFFFF"/>
                </a:contourClr>
              </a:sp3d>
            </p:spPr>
            <p:txBody>
              <a:bodyPr rot="10800000" wrap="none" anchor="ctr"/>
              <a:lstStyle/>
              <a:p>
                <a:pPr>
                  <a:defRPr/>
                </a:pPr>
                <a:endParaRPr lang="fr-FR" sz="1800">
                  <a:latin typeface="Tahoma" pitchFamily="34" charset="0"/>
                </a:endParaRPr>
              </a:p>
            </p:txBody>
          </p:sp>
          <p:sp>
            <p:nvSpPr>
              <p:cNvPr id="97" name="Rectangle 48"/>
              <p:cNvSpPr>
                <a:spLocks noChangeArrowheads="1"/>
              </p:cNvSpPr>
              <p:nvPr/>
            </p:nvSpPr>
            <p:spPr bwMode="auto">
              <a:xfrm>
                <a:off x="1791" y="3521"/>
                <a:ext cx="273" cy="226"/>
              </a:xfrm>
              <a:prstGeom prst="rect">
                <a:avLst/>
              </a:prstGeom>
              <a:grpFill/>
              <a:ln w="9525">
                <a:noFill/>
                <a:miter lim="800000"/>
                <a:headEnd/>
                <a:tailEnd/>
              </a:ln>
              <a:effectLst>
                <a:outerShdw blurRad="107950" dist="12700" dir="5400000" algn="ctr">
                  <a:srgbClr val="000000"/>
                </a:outerShdw>
              </a:effectLst>
              <a:sp3d contourW="44450" prstMaterial="matte">
                <a:bevelT w="63500" h="63500" prst="artDeco"/>
                <a:contourClr>
                  <a:srgbClr val="FFFFFF"/>
                </a:contourClr>
              </a:sp3d>
            </p:spPr>
            <p:txBody>
              <a:bodyPr rot="10800000" wrap="none" anchor="ctr"/>
              <a:lstStyle/>
              <a:p>
                <a:pPr>
                  <a:defRPr/>
                </a:pPr>
                <a:endParaRPr lang="fr-FR" sz="1800">
                  <a:latin typeface="Tahoma" pitchFamily="34" charset="0"/>
                </a:endParaRPr>
              </a:p>
            </p:txBody>
          </p:sp>
          <p:sp>
            <p:nvSpPr>
              <p:cNvPr id="98" name="Rectangle 49"/>
              <p:cNvSpPr>
                <a:spLocks noChangeArrowheads="1"/>
              </p:cNvSpPr>
              <p:nvPr/>
            </p:nvSpPr>
            <p:spPr bwMode="auto">
              <a:xfrm>
                <a:off x="2290" y="3521"/>
                <a:ext cx="273" cy="226"/>
              </a:xfrm>
              <a:prstGeom prst="rect">
                <a:avLst/>
              </a:prstGeom>
              <a:grpFill/>
              <a:ln w="9525">
                <a:noFill/>
                <a:miter lim="800000"/>
                <a:headEnd/>
                <a:tailEnd/>
              </a:ln>
              <a:effectLst>
                <a:outerShdw blurRad="107950" dist="12700" dir="5400000" algn="ctr">
                  <a:srgbClr val="000000"/>
                </a:outerShdw>
              </a:effectLst>
              <a:sp3d contourW="44450" prstMaterial="matte">
                <a:bevelT w="63500" h="63500" prst="artDeco"/>
                <a:contourClr>
                  <a:srgbClr val="FFFFFF"/>
                </a:contourClr>
              </a:sp3d>
            </p:spPr>
            <p:txBody>
              <a:bodyPr rot="10800000" wrap="none" anchor="ctr"/>
              <a:lstStyle/>
              <a:p>
                <a:pPr>
                  <a:defRPr/>
                </a:pPr>
                <a:endParaRPr lang="fr-FR" sz="1800">
                  <a:latin typeface="Tahoma" pitchFamily="34" charset="0"/>
                </a:endParaRPr>
              </a:p>
            </p:txBody>
          </p:sp>
        </p:grpSp>
        <p:sp>
          <p:nvSpPr>
            <p:cNvPr id="83" name="Text Box 50"/>
            <p:cNvSpPr txBox="1">
              <a:spLocks noChangeArrowheads="1"/>
            </p:cNvSpPr>
            <p:nvPr/>
          </p:nvSpPr>
          <p:spPr bwMode="auto">
            <a:xfrm rot="-8252728">
              <a:off x="2519363" y="4176713"/>
              <a:ext cx="6477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fr-FR" altLang="fr-FR" sz="4400" b="1">
                  <a:latin typeface="Arial Black" panose="020B0A04020102020204" pitchFamily="34" charset="0"/>
                </a:rPr>
                <a:t>Y</a:t>
              </a:r>
            </a:p>
          </p:txBody>
        </p:sp>
        <p:sp>
          <p:nvSpPr>
            <p:cNvPr id="84" name="Text Box 51"/>
            <p:cNvSpPr txBox="1">
              <a:spLocks noChangeArrowheads="1"/>
            </p:cNvSpPr>
            <p:nvPr/>
          </p:nvSpPr>
          <p:spPr bwMode="auto">
            <a:xfrm rot="-8885635">
              <a:off x="3033713" y="4551363"/>
              <a:ext cx="6477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fr-FR" altLang="fr-FR" sz="4400" b="1">
                  <a:latin typeface="Arial Black" panose="020B0A04020102020204" pitchFamily="34" charset="0"/>
                </a:rPr>
                <a:t>Y</a:t>
              </a:r>
            </a:p>
          </p:txBody>
        </p:sp>
        <p:sp>
          <p:nvSpPr>
            <p:cNvPr id="85" name="Oval 52"/>
            <p:cNvSpPr>
              <a:spLocks noChangeArrowheads="1"/>
            </p:cNvSpPr>
            <p:nvPr/>
          </p:nvSpPr>
          <p:spPr bwMode="auto">
            <a:xfrm rot="18265821">
              <a:off x="2626141" y="4405710"/>
              <a:ext cx="431800" cy="1295400"/>
            </a:xfrm>
            <a:prstGeom prst="ellipse">
              <a:avLst/>
            </a:prstGeom>
            <a:gradFill rotWithShape="1">
              <a:gsLst>
                <a:gs pos="0">
                  <a:srgbClr val="18472F"/>
                </a:gs>
                <a:gs pos="50000">
                  <a:srgbClr val="339966"/>
                </a:gs>
                <a:gs pos="100000">
                  <a:srgbClr val="18472F"/>
                </a:gs>
              </a:gsLst>
              <a:lin ang="5400000" scaled="1"/>
            </a:gradFill>
            <a:ln w="9525">
              <a:noFill/>
              <a:round/>
              <a:headEnd/>
              <a:tailEnd/>
            </a:ln>
            <a:effectLst/>
            <a:scene3d>
              <a:camera prst="orthographicFront">
                <a:rot lat="0" lon="0" rev="0"/>
              </a:camera>
              <a:lightRig rig="contrasting" dir="t">
                <a:rot lat="0" lon="0" rev="7800000"/>
              </a:lightRig>
            </a:scene3d>
            <a:sp3d>
              <a:bevelT w="139700" h="139700"/>
            </a:sp3d>
          </p:spPr>
          <p:txBody>
            <a:bodyPr vert="eaVert" wrap="none" anchor="ctr"/>
            <a:lstStyle/>
            <a:p>
              <a:pPr>
                <a:defRPr/>
              </a:pPr>
              <a:endParaRPr lang="fr-FR" sz="1800">
                <a:latin typeface="Tahoma" pitchFamily="34" charset="0"/>
              </a:endParaRPr>
            </a:p>
          </p:txBody>
        </p:sp>
        <p:sp>
          <p:nvSpPr>
            <p:cNvPr id="86" name="Text Box 53"/>
            <p:cNvSpPr txBox="1">
              <a:spLocks noChangeArrowheads="1"/>
            </p:cNvSpPr>
            <p:nvPr/>
          </p:nvSpPr>
          <p:spPr bwMode="auto">
            <a:xfrm>
              <a:off x="2570163" y="2346325"/>
              <a:ext cx="34226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fr-FR" altLang="fr-FR" sz="2400" b="1">
                  <a:latin typeface="Tahoma" panose="020B0604030504040204" pitchFamily="34" charset="0"/>
                </a:rPr>
                <a:t>Mastocyte/Basophile</a:t>
              </a:r>
            </a:p>
          </p:txBody>
        </p:sp>
        <p:sp>
          <p:nvSpPr>
            <p:cNvPr id="87" name="Text Box 54"/>
            <p:cNvSpPr txBox="1">
              <a:spLocks noChangeArrowheads="1"/>
            </p:cNvSpPr>
            <p:nvPr/>
          </p:nvSpPr>
          <p:spPr bwMode="auto">
            <a:xfrm>
              <a:off x="1187450" y="3357563"/>
              <a:ext cx="10350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fr-FR" altLang="fr-FR" sz="2400" b="1">
                  <a:latin typeface="Tahoma" panose="020B0604030504040204" pitchFamily="34" charset="0"/>
                </a:rPr>
                <a:t>Fc</a:t>
              </a:r>
              <a:r>
                <a:rPr lang="el-GR" altLang="fr-FR" sz="2400" b="1">
                  <a:latin typeface="Tahoma" panose="020B0604030504040204" pitchFamily="34" charset="0"/>
                  <a:cs typeface="Arial" panose="020B0604020202020204" pitchFamily="34" charset="0"/>
                </a:rPr>
                <a:t>ε</a:t>
              </a:r>
              <a:r>
                <a:rPr lang="fr-FR" altLang="fr-FR" sz="2400" b="1">
                  <a:latin typeface="Tahoma" panose="020B0604030504040204" pitchFamily="34" charset="0"/>
                </a:rPr>
                <a:t>RI</a:t>
              </a:r>
            </a:p>
          </p:txBody>
        </p:sp>
        <p:sp>
          <p:nvSpPr>
            <p:cNvPr id="88" name="Text Box 55"/>
            <p:cNvSpPr txBox="1">
              <a:spLocks noChangeArrowheads="1"/>
            </p:cNvSpPr>
            <p:nvPr/>
          </p:nvSpPr>
          <p:spPr bwMode="auto">
            <a:xfrm>
              <a:off x="900113" y="5157788"/>
              <a:ext cx="16383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fr-FR" altLang="fr-FR" sz="2400" b="1">
                  <a:latin typeface="Tahoma" panose="020B0604030504040204" pitchFamily="34" charset="0"/>
                </a:rPr>
                <a:t>Allergène</a:t>
              </a:r>
            </a:p>
          </p:txBody>
        </p:sp>
        <p:sp>
          <p:nvSpPr>
            <p:cNvPr id="89" name="Text Box 56"/>
            <p:cNvSpPr txBox="1">
              <a:spLocks noChangeArrowheads="1"/>
            </p:cNvSpPr>
            <p:nvPr/>
          </p:nvSpPr>
          <p:spPr bwMode="auto">
            <a:xfrm>
              <a:off x="1403350" y="3933825"/>
              <a:ext cx="711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fr-FR" altLang="fr-FR" sz="2400" b="1">
                  <a:latin typeface="Tahoma" panose="020B0604030504040204" pitchFamily="34" charset="0"/>
                </a:rPr>
                <a:t>IgE</a:t>
              </a:r>
            </a:p>
          </p:txBody>
        </p:sp>
        <p:cxnSp>
          <p:nvCxnSpPr>
            <p:cNvPr id="92" name="Connecteur droit 91"/>
            <p:cNvCxnSpPr/>
            <p:nvPr/>
          </p:nvCxnSpPr>
          <p:spPr>
            <a:xfrm flipH="1" flipV="1">
              <a:off x="2222500" y="3675063"/>
              <a:ext cx="585788" cy="5095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3" name="Connecteur droit 92"/>
            <p:cNvCxnSpPr>
              <a:stCxn id="89" idx="3"/>
            </p:cNvCxnSpPr>
            <p:nvPr/>
          </p:nvCxnSpPr>
          <p:spPr>
            <a:xfrm>
              <a:off x="2114550" y="4162425"/>
              <a:ext cx="585788" cy="3460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5432417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54863" y="795180"/>
            <a:ext cx="8161608" cy="5464862"/>
          </a:xfrm>
        </p:spPr>
        <p:txBody>
          <a:bodyPr>
            <a:normAutofit/>
          </a:bodyPr>
          <a:lstStyle/>
          <a:p>
            <a:pPr>
              <a:lnSpc>
                <a:spcPct val="115000"/>
              </a:lnSpc>
              <a:spcAft>
                <a:spcPts val="1000"/>
              </a:spcAft>
            </a:pPr>
            <a:r>
              <a:rPr lang="fr-FR" b="1" dirty="0">
                <a:latin typeface="Calibri" panose="020F0502020204030204" pitchFamily="34" charset="0"/>
                <a:ea typeface="Calibri" panose="020F0502020204030204" pitchFamily="34" charset="0"/>
                <a:cs typeface="Times New Roman" panose="02020603050405020304" pitchFamily="18" charset="0"/>
              </a:rPr>
              <a:t>QUESTION 2</a:t>
            </a:r>
            <a:r>
              <a:rPr lang="fr-FR" dirty="0">
                <a:latin typeface="Calibri" panose="020F0502020204030204" pitchFamily="34" charset="0"/>
                <a:ea typeface="Calibri" panose="020F0502020204030204" pitchFamily="34" charset="0"/>
                <a:cs typeface="Times New Roman" panose="02020603050405020304" pitchFamily="18" charset="0"/>
              </a:rPr>
              <a:t> Expliquer le mécanisme physiopathologique ayant conduit à l’apparition des symptômes</a:t>
            </a:r>
          </a:p>
          <a:p>
            <a:pPr>
              <a:lnSpc>
                <a:spcPct val="115000"/>
              </a:lnSpc>
              <a:spcAft>
                <a:spcPts val="1000"/>
              </a:spcAft>
            </a:pPr>
            <a:r>
              <a:rPr lang="fr-FR" dirty="0" err="1">
                <a:latin typeface="Calibri" panose="020F0502020204030204" pitchFamily="34" charset="0"/>
                <a:ea typeface="Calibri" panose="020F0502020204030204" pitchFamily="34" charset="0"/>
                <a:cs typeface="Times New Roman" panose="02020603050405020304" pitchFamily="18" charset="0"/>
              </a:rPr>
              <a:t>Dégranulation</a:t>
            </a:r>
            <a:r>
              <a:rPr lang="fr-FR" dirty="0">
                <a:latin typeface="Calibri" panose="020F0502020204030204" pitchFamily="34" charset="0"/>
                <a:ea typeface="Calibri" panose="020F0502020204030204" pitchFamily="34" charset="0"/>
                <a:cs typeface="Times New Roman" panose="02020603050405020304" pitchFamily="18" charset="0"/>
              </a:rPr>
              <a:t> </a:t>
            </a:r>
            <a:r>
              <a:rPr lang="fr-F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1</a:t>
            </a:r>
            <a:r>
              <a:rPr lang="fr-FR" dirty="0">
                <a:latin typeface="Calibri" panose="020F0502020204030204" pitchFamily="34" charset="0"/>
                <a:ea typeface="Calibri" panose="020F0502020204030204" pitchFamily="34" charset="0"/>
                <a:cs typeface="Times New Roman" panose="02020603050405020304" pitchFamily="18" charset="0"/>
              </a:rPr>
              <a:t> d’histamine </a:t>
            </a:r>
            <a:r>
              <a:rPr lang="fr-FR"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2 </a:t>
            </a:r>
            <a:r>
              <a:rPr lang="fr-FR" dirty="0" smtClean="0">
                <a:latin typeface="Calibri" panose="020F0502020204030204" pitchFamily="34" charset="0"/>
                <a:ea typeface="Calibri" panose="020F0502020204030204" pitchFamily="34" charset="0"/>
                <a:cs typeface="Times New Roman" panose="02020603050405020304" pitchFamily="18" charset="0"/>
              </a:rPr>
              <a:t>par </a:t>
            </a:r>
            <a:r>
              <a:rPr lang="fr-FR" dirty="0">
                <a:latin typeface="Calibri" panose="020F0502020204030204" pitchFamily="34" charset="0"/>
                <a:ea typeface="Calibri" panose="020F0502020204030204" pitchFamily="34" charset="0"/>
                <a:cs typeface="Times New Roman" panose="02020603050405020304" pitchFamily="18" charset="0"/>
              </a:rPr>
              <a:t>les mastocytes </a:t>
            </a:r>
            <a:r>
              <a:rPr lang="fr-FR"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2</a:t>
            </a:r>
            <a:r>
              <a:rPr lang="fr-FR" dirty="0" smtClean="0">
                <a:latin typeface="Calibri" panose="020F0502020204030204" pitchFamily="34" charset="0"/>
                <a:ea typeface="Calibri" panose="020F0502020204030204" pitchFamily="34" charset="0"/>
                <a:cs typeface="Times New Roman" panose="02020603050405020304" pitchFamily="18" charset="0"/>
              </a:rPr>
              <a:t> </a:t>
            </a:r>
            <a:r>
              <a:rPr lang="fr-FR" dirty="0">
                <a:latin typeface="Calibri" panose="020F0502020204030204" pitchFamily="34" charset="0"/>
                <a:ea typeface="Calibri" panose="020F0502020204030204" pitchFamily="34" charset="0"/>
                <a:cs typeface="Times New Roman" panose="02020603050405020304" pitchFamily="18" charset="0"/>
              </a:rPr>
              <a:t>et basophiles </a:t>
            </a:r>
            <a:r>
              <a:rPr lang="fr-FR"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2</a:t>
            </a:r>
            <a:r>
              <a:rPr lang="fr-FR" dirty="0" smtClean="0">
                <a:latin typeface="Calibri" panose="020F0502020204030204" pitchFamily="34" charset="0"/>
                <a:ea typeface="Calibri" panose="020F0502020204030204" pitchFamily="34" charset="0"/>
                <a:cs typeface="Times New Roman" panose="02020603050405020304" pitchFamily="18" charset="0"/>
              </a:rPr>
              <a:t> </a:t>
            </a:r>
            <a:r>
              <a:rPr lang="fr-FR" dirty="0">
                <a:latin typeface="Calibri" panose="020F0502020204030204" pitchFamily="34" charset="0"/>
                <a:ea typeface="Calibri" panose="020F0502020204030204" pitchFamily="34" charset="0"/>
                <a:cs typeface="Times New Roman" panose="02020603050405020304" pitchFamily="18" charset="0"/>
              </a:rPr>
              <a:t>suite au pontage de leurs IgE spécifiques de surface </a:t>
            </a:r>
            <a:r>
              <a:rPr lang="fr-F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2</a:t>
            </a:r>
            <a:r>
              <a:rPr lang="fr-FR" dirty="0">
                <a:latin typeface="Calibri" panose="020F0502020204030204" pitchFamily="34" charset="0"/>
                <a:ea typeface="Calibri" panose="020F0502020204030204" pitchFamily="34" charset="0"/>
                <a:cs typeface="Times New Roman" panose="02020603050405020304" pitchFamily="18" charset="0"/>
              </a:rPr>
              <a:t> par un allergène </a:t>
            </a:r>
            <a:r>
              <a:rPr lang="fr-F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1 </a:t>
            </a:r>
            <a:r>
              <a:rPr lang="fr-FR" dirty="0">
                <a:latin typeface="Calibri" panose="020F0502020204030204" pitchFamily="34" charset="0"/>
                <a:ea typeface="Calibri" panose="020F0502020204030204" pitchFamily="34" charset="0"/>
                <a:cs typeface="Times New Roman" panose="02020603050405020304" pitchFamily="18" charset="0"/>
              </a:rPr>
              <a:t>suite à une phase de sensibilisation </a:t>
            </a:r>
            <a:r>
              <a:rPr lang="fr-F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2</a:t>
            </a:r>
            <a:r>
              <a:rPr lang="fr-FR" dirty="0">
                <a:latin typeface="Calibri" panose="020F0502020204030204" pitchFamily="34" charset="0"/>
                <a:ea typeface="Calibri" panose="020F0502020204030204" pitchFamily="34" charset="0"/>
                <a:cs typeface="Times New Roman" panose="02020603050405020304" pitchFamily="18" charset="0"/>
              </a:rPr>
              <a:t> cliniquement muette </a:t>
            </a:r>
            <a:r>
              <a:rPr lang="fr-F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1</a:t>
            </a:r>
            <a:r>
              <a:rPr lang="fr-FR" dirty="0">
                <a:latin typeface="Calibri" panose="020F0502020204030204" pitchFamily="34" charset="0"/>
                <a:ea typeface="Calibri" panose="020F0502020204030204" pitchFamily="34" charset="0"/>
                <a:cs typeface="Times New Roman" panose="02020603050405020304" pitchFamily="18" charset="0"/>
              </a:rPr>
              <a:t>.</a:t>
            </a:r>
          </a:p>
          <a:p>
            <a:endParaRPr lang="fr-FR" dirty="0"/>
          </a:p>
        </p:txBody>
      </p:sp>
    </p:spTree>
    <p:extLst>
      <p:ext uri="{BB962C8B-B14F-4D97-AF65-F5344CB8AC3E}">
        <p14:creationId xmlns:p14="http://schemas.microsoft.com/office/powerpoint/2010/main" val="26119487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11140" y="916797"/>
            <a:ext cx="7886700" cy="4351338"/>
          </a:xfrm>
        </p:spPr>
        <p:txBody>
          <a:bodyPr>
            <a:normAutofit/>
          </a:bodyPr>
          <a:lstStyle/>
          <a:p>
            <a:r>
              <a:rPr lang="fr-FR" b="1" dirty="0"/>
              <a:t>QUESTION 3</a:t>
            </a:r>
            <a:r>
              <a:rPr lang="fr-FR" dirty="0"/>
              <a:t> Quel médicament sera administré en premier de toute urgence par les secours? Précisez son mode d’action et ses voies d’administration </a:t>
            </a:r>
            <a:r>
              <a:rPr lang="fr-FR" dirty="0" smtClean="0"/>
              <a:t>principales</a:t>
            </a:r>
          </a:p>
          <a:p>
            <a:endParaRPr lang="fr-FR" dirty="0"/>
          </a:p>
          <a:p>
            <a:r>
              <a:rPr lang="fr-FR" dirty="0"/>
              <a:t>Adrénaline </a:t>
            </a:r>
            <a:r>
              <a:rPr lang="fr-FR" b="1" dirty="0">
                <a:solidFill>
                  <a:srgbClr val="FF0000"/>
                </a:solidFill>
              </a:rPr>
              <a:t>2</a:t>
            </a:r>
            <a:endParaRPr lang="fr-FR" dirty="0">
              <a:solidFill>
                <a:srgbClr val="FF0000"/>
              </a:solidFill>
            </a:endParaRPr>
          </a:p>
          <a:p>
            <a:r>
              <a:rPr lang="fr-FR" dirty="0"/>
              <a:t>Vasoconstricteur </a:t>
            </a:r>
            <a:r>
              <a:rPr lang="fr-FR" b="1" dirty="0">
                <a:solidFill>
                  <a:srgbClr val="FF0000"/>
                </a:solidFill>
              </a:rPr>
              <a:t>2</a:t>
            </a:r>
            <a:r>
              <a:rPr lang="fr-FR" dirty="0"/>
              <a:t>, par effet alpha-adrénergique </a:t>
            </a:r>
            <a:r>
              <a:rPr lang="fr-FR" b="1" dirty="0">
                <a:solidFill>
                  <a:srgbClr val="FF0000"/>
                </a:solidFill>
              </a:rPr>
              <a:t>1</a:t>
            </a:r>
            <a:r>
              <a:rPr lang="fr-FR" dirty="0"/>
              <a:t>, bronchodilatateur </a:t>
            </a:r>
            <a:r>
              <a:rPr lang="fr-FR" b="1" dirty="0">
                <a:solidFill>
                  <a:srgbClr val="FF0000"/>
                </a:solidFill>
              </a:rPr>
              <a:t>2</a:t>
            </a:r>
            <a:r>
              <a:rPr lang="fr-FR" dirty="0"/>
              <a:t> par effet Béta-adrénergique </a:t>
            </a:r>
            <a:r>
              <a:rPr lang="fr-FR" b="1" dirty="0">
                <a:solidFill>
                  <a:srgbClr val="FF0000"/>
                </a:solidFill>
              </a:rPr>
              <a:t>1</a:t>
            </a:r>
            <a:endParaRPr lang="fr-FR" dirty="0">
              <a:solidFill>
                <a:srgbClr val="FF0000"/>
              </a:solidFill>
            </a:endParaRPr>
          </a:p>
          <a:p>
            <a:r>
              <a:rPr lang="fr-FR" dirty="0"/>
              <a:t>Intramusculaire </a:t>
            </a:r>
            <a:r>
              <a:rPr lang="fr-FR" b="1" dirty="0">
                <a:solidFill>
                  <a:srgbClr val="FF0000"/>
                </a:solidFill>
              </a:rPr>
              <a:t>1</a:t>
            </a:r>
            <a:r>
              <a:rPr lang="fr-FR" dirty="0"/>
              <a:t>, intraveineux </a:t>
            </a:r>
            <a:r>
              <a:rPr lang="fr-FR" b="1" dirty="0">
                <a:solidFill>
                  <a:srgbClr val="FF0000"/>
                </a:solidFill>
              </a:rPr>
              <a:t>1</a:t>
            </a:r>
            <a:endParaRPr lang="fr-FR" dirty="0">
              <a:solidFill>
                <a:srgbClr val="FF0000"/>
              </a:solidFill>
            </a:endParaRPr>
          </a:p>
          <a:p>
            <a:endParaRPr lang="fr-FR" dirty="0"/>
          </a:p>
        </p:txBody>
      </p:sp>
    </p:spTree>
    <p:extLst>
      <p:ext uri="{BB962C8B-B14F-4D97-AF65-F5344CB8AC3E}">
        <p14:creationId xmlns:p14="http://schemas.microsoft.com/office/powerpoint/2010/main" val="22898854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46272" y="804133"/>
            <a:ext cx="8004604" cy="4912926"/>
          </a:xfrm>
        </p:spPr>
        <p:txBody>
          <a:bodyPr>
            <a:normAutofit fontScale="70000" lnSpcReduction="20000"/>
          </a:bodyPr>
          <a:lstStyle/>
          <a:p>
            <a:pPr>
              <a:lnSpc>
                <a:spcPct val="115000"/>
              </a:lnSpc>
              <a:spcAft>
                <a:spcPts val="1000"/>
              </a:spcAft>
            </a:pPr>
            <a:r>
              <a:rPr lang="fr-FR" b="1" dirty="0" smtClean="0">
                <a:latin typeface="Calibri" panose="020F0502020204030204" pitchFamily="34" charset="0"/>
                <a:ea typeface="Calibri" panose="020F0502020204030204" pitchFamily="34" charset="0"/>
                <a:cs typeface="Times New Roman" panose="02020603050405020304" pitchFamily="18" charset="0"/>
              </a:rPr>
              <a:t>QUESTION 4</a:t>
            </a:r>
            <a:r>
              <a:rPr lang="fr-FR" dirty="0" smtClean="0">
                <a:latin typeface="Calibri" panose="020F0502020204030204" pitchFamily="34" charset="0"/>
                <a:ea typeface="Calibri" panose="020F0502020204030204" pitchFamily="34" charset="0"/>
                <a:cs typeface="Times New Roman" panose="02020603050405020304" pitchFamily="18" charset="0"/>
              </a:rPr>
              <a:t> Quel attitude thérapeutique sera adoptée vis-à-vis de la gêne respiratoire ?</a:t>
            </a:r>
          </a:p>
          <a:p>
            <a:pPr>
              <a:lnSpc>
                <a:spcPct val="115000"/>
              </a:lnSpc>
              <a:spcAft>
                <a:spcPts val="1000"/>
              </a:spcAft>
            </a:pPr>
            <a:r>
              <a:rPr lang="fr-FR" dirty="0" smtClean="0">
                <a:latin typeface="Calibri" panose="020F0502020204030204" pitchFamily="34" charset="0"/>
                <a:ea typeface="Calibri" panose="020F0502020204030204" pitchFamily="34" charset="0"/>
                <a:cs typeface="Times New Roman" panose="02020603050405020304" pitchFamily="18" charset="0"/>
              </a:rPr>
              <a:t>Oxygénothérapie </a:t>
            </a:r>
            <a:r>
              <a:rPr lang="fr-FR"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2</a:t>
            </a:r>
            <a:endParaRPr lang="fr-FR"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fr-FR" dirty="0" smtClean="0">
                <a:latin typeface="Calibri" panose="020F0502020204030204" pitchFamily="34" charset="0"/>
                <a:ea typeface="Calibri" panose="020F0502020204030204" pitchFamily="34" charset="0"/>
                <a:cs typeface="Times New Roman" panose="02020603050405020304" pitchFamily="18" charset="0"/>
              </a:rPr>
              <a:t>B2-agoniste en aérosol </a:t>
            </a:r>
            <a:r>
              <a:rPr lang="fr-FR"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2</a:t>
            </a:r>
          </a:p>
          <a:p>
            <a:pPr>
              <a:lnSpc>
                <a:spcPct val="115000"/>
              </a:lnSpc>
              <a:spcAft>
                <a:spcPts val="1000"/>
              </a:spcAft>
            </a:pPr>
            <a:endParaRPr lang="fr-FR"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fr-FR" b="1" dirty="0">
                <a:latin typeface="Calibri" panose="020F0502020204030204" pitchFamily="34" charset="0"/>
                <a:ea typeface="Calibri" panose="020F0502020204030204" pitchFamily="34" charset="0"/>
                <a:cs typeface="Times New Roman" panose="02020603050405020304" pitchFamily="18" charset="0"/>
              </a:rPr>
              <a:t>QUESTION 5</a:t>
            </a:r>
            <a:r>
              <a:rPr lang="fr-FR" dirty="0">
                <a:latin typeface="Calibri" panose="020F0502020204030204" pitchFamily="34" charset="0"/>
                <a:ea typeface="Calibri" panose="020F0502020204030204" pitchFamily="34" charset="0"/>
                <a:cs typeface="Times New Roman" panose="02020603050405020304" pitchFamily="18" charset="0"/>
              </a:rPr>
              <a:t> Dès son arrivée à l’hôpital, un prélèvement sanguin est effectué. Quels médiateurs seront dosés pour confirmer la pathologie suspectée? Dans quel délai ce prélèvement doit-il être fait ?</a:t>
            </a:r>
          </a:p>
          <a:p>
            <a:pPr>
              <a:lnSpc>
                <a:spcPct val="115000"/>
              </a:lnSpc>
              <a:spcAft>
                <a:spcPts val="1000"/>
              </a:spcAft>
            </a:pPr>
            <a:r>
              <a:rPr lang="fr-FR" dirty="0">
                <a:latin typeface="Calibri" panose="020F0502020204030204" pitchFamily="34" charset="0"/>
                <a:ea typeface="Calibri" panose="020F0502020204030204" pitchFamily="34" charset="0"/>
                <a:cs typeface="Times New Roman" panose="02020603050405020304" pitchFamily="18" charset="0"/>
              </a:rPr>
              <a:t>Histamine </a:t>
            </a:r>
            <a:r>
              <a:rPr lang="fr-FR"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2</a:t>
            </a:r>
            <a:r>
              <a:rPr lang="fr-FR" dirty="0" smtClean="0">
                <a:latin typeface="Calibri" panose="020F0502020204030204" pitchFamily="34" charset="0"/>
                <a:ea typeface="Calibri" panose="020F0502020204030204" pitchFamily="34" charset="0"/>
                <a:cs typeface="Times New Roman" panose="02020603050405020304" pitchFamily="18" charset="0"/>
              </a:rPr>
              <a:t>, </a:t>
            </a:r>
            <a:r>
              <a:rPr lang="fr-FR" dirty="0">
                <a:latin typeface="Calibri" panose="020F0502020204030204" pitchFamily="34" charset="0"/>
                <a:ea typeface="Calibri" panose="020F0502020204030204" pitchFamily="34" charset="0"/>
                <a:cs typeface="Times New Roman" panose="02020603050405020304" pitchFamily="18" charset="0"/>
              </a:rPr>
              <a:t>dans les 30 minutes </a:t>
            </a:r>
            <a:r>
              <a:rPr lang="fr-F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1</a:t>
            </a:r>
            <a:endParaRPr lang="fr-FR"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fr-FR" dirty="0">
                <a:latin typeface="Calibri" panose="020F0502020204030204" pitchFamily="34" charset="0"/>
                <a:ea typeface="Calibri" panose="020F0502020204030204" pitchFamily="34" charset="0"/>
                <a:cs typeface="Times New Roman" panose="02020603050405020304" pitchFamily="18" charset="0"/>
              </a:rPr>
              <a:t>Tryptase </a:t>
            </a:r>
            <a:r>
              <a:rPr lang="fr-F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2</a:t>
            </a:r>
            <a:r>
              <a:rPr lang="fr-FR" dirty="0">
                <a:latin typeface="Calibri" panose="020F0502020204030204" pitchFamily="34" charset="0"/>
                <a:ea typeface="Calibri" panose="020F0502020204030204" pitchFamily="34" charset="0"/>
                <a:cs typeface="Times New Roman" panose="02020603050405020304" pitchFamily="18" charset="0"/>
              </a:rPr>
              <a:t>, dans les 3 heures </a:t>
            </a:r>
            <a:r>
              <a:rPr lang="fr-F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1</a:t>
            </a:r>
            <a:r>
              <a:rPr lang="fr-FR" dirty="0">
                <a:latin typeface="Calibri" panose="020F0502020204030204" pitchFamily="34" charset="0"/>
                <a:ea typeface="Calibri" panose="020F0502020204030204" pitchFamily="34" charset="0"/>
                <a:cs typeface="Times New Roman" panose="02020603050405020304" pitchFamily="18" charset="0"/>
              </a:rPr>
              <a:t> (« quelques heures » accepté)</a:t>
            </a:r>
          </a:p>
          <a:p>
            <a:pPr>
              <a:lnSpc>
                <a:spcPct val="115000"/>
              </a:lnSpc>
              <a:spcAft>
                <a:spcPts val="1000"/>
              </a:spcAft>
            </a:pPr>
            <a:endParaRPr lang="fr-FR" dirty="0">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p:spTree>
    <p:extLst>
      <p:ext uri="{BB962C8B-B14F-4D97-AF65-F5344CB8AC3E}">
        <p14:creationId xmlns:p14="http://schemas.microsoft.com/office/powerpoint/2010/main" val="19914456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p:cNvPicPr>
            <a:picLocks noChangeAspect="1" noChangeArrowheads="1"/>
          </p:cNvPicPr>
          <p:nvPr/>
        </p:nvPicPr>
        <p:blipFill>
          <a:blip r:embed="rId2" cstate="print">
            <a:lum contrast="54000"/>
            <a:extLst>
              <a:ext uri="{28A0092B-C50C-407E-A947-70E740481C1C}">
                <a14:useLocalDpi xmlns:a14="http://schemas.microsoft.com/office/drawing/2010/main" val="0"/>
              </a:ext>
            </a:extLst>
          </a:blip>
          <a:srcRect l="29329" t="23206" r="16780" b="28867"/>
          <a:stretch>
            <a:fillRect/>
          </a:stretch>
        </p:blipFill>
        <p:spPr bwMode="auto">
          <a:xfrm>
            <a:off x="888184" y="836183"/>
            <a:ext cx="7773985" cy="51856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83970617"/>
      </p:ext>
    </p:extLst>
  </p:cSld>
  <p:clrMapOvr>
    <a:masterClrMapping/>
  </p:clrMapOvr>
</p:sld>
</file>

<file path=ppt/theme/theme1.xml><?xml version="1.0" encoding="utf-8"?>
<a:theme xmlns:a="http://schemas.openxmlformats.org/drawingml/2006/main" name="Thème1">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Thème1" id="{D68D2E94-A88D-453F-A9D0-0404A2547E64}" vid="{BF21754C-9D92-4DB7-A26B-F385843C5E70}"/>
    </a:ext>
  </a:extLst>
</a:theme>
</file>

<file path=docProps/app.xml><?xml version="1.0" encoding="utf-8"?>
<Properties xmlns="http://schemas.openxmlformats.org/officeDocument/2006/extended-properties" xmlns:vt="http://schemas.openxmlformats.org/officeDocument/2006/docPropsVTypes">
  <Template>Default Theme</Template>
  <TotalTime>171</TotalTime>
  <Words>393</Words>
  <Application>Microsoft Office PowerPoint</Application>
  <PresentationFormat>Affichage à l'écran (4:3)</PresentationFormat>
  <Paragraphs>53</Paragraphs>
  <Slides>11</Slides>
  <Notes>0</Notes>
  <HiddenSlides>0</HiddenSlides>
  <MMClips>0</MMClips>
  <ScaleCrop>false</ScaleCrop>
  <HeadingPairs>
    <vt:vector size="4" baseType="variant">
      <vt:variant>
        <vt:lpstr>Thème</vt:lpstr>
      </vt:variant>
      <vt:variant>
        <vt:i4>1</vt:i4>
      </vt:variant>
      <vt:variant>
        <vt:lpstr>Titres des diapositives</vt:lpstr>
      </vt:variant>
      <vt:variant>
        <vt:i4>11</vt:i4>
      </vt:variant>
    </vt:vector>
  </HeadingPairs>
  <TitlesOfParts>
    <vt:vector size="12" baseType="lpstr">
      <vt:lpstr>Thème1</vt:lpstr>
      <vt:lpstr>Cas Immuno</vt:lpstr>
      <vt:lpstr>Cas Immuno</vt:lpstr>
      <vt:lpstr>Présentation PowerPoint</vt:lpstr>
      <vt:lpstr>Présentation PowerPoint</vt:lpstr>
      <vt:lpstr>Mécanisme hypersensibilité type 1</vt:lpstr>
      <vt:lpstr>Présentation PowerPoint</vt:lpstr>
      <vt:lpstr>Présentation PowerPoint</vt:lpstr>
      <vt:lpstr>Présentation PowerPoint</vt:lpstr>
      <vt:lpstr>Présentation PowerPoint</vt:lpstr>
      <vt:lpstr>Présentation PowerPoint</vt:lpstr>
      <vt:lpstr>Présentation PowerPoint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Cas Immuno</dc:title>
  <dc:creator>Luc</dc:creator>
  <cp:lastModifiedBy>PEYNEAU Marine</cp:lastModifiedBy>
  <cp:revision>8</cp:revision>
  <dcterms:created xsi:type="dcterms:W3CDTF">2017-09-14T07:41:56Z</dcterms:created>
  <dcterms:modified xsi:type="dcterms:W3CDTF">2018-09-12T10:31:03Z</dcterms:modified>
</cp:coreProperties>
</file>