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0" r:id="rId1"/>
  </p:sldMasterIdLst>
  <p:notesMasterIdLst>
    <p:notesMasterId r:id="rId25"/>
  </p:notesMasterIdLst>
  <p:sldIdLst>
    <p:sldId id="257" r:id="rId2"/>
    <p:sldId id="297" r:id="rId3"/>
    <p:sldId id="307" r:id="rId4"/>
    <p:sldId id="328" r:id="rId5"/>
    <p:sldId id="329" r:id="rId6"/>
    <p:sldId id="330" r:id="rId7"/>
    <p:sldId id="321" r:id="rId8"/>
    <p:sldId id="332" r:id="rId9"/>
    <p:sldId id="326" r:id="rId10"/>
    <p:sldId id="316" r:id="rId11"/>
    <p:sldId id="311" r:id="rId12"/>
    <p:sldId id="265" r:id="rId13"/>
    <p:sldId id="283" r:id="rId14"/>
    <p:sldId id="331" r:id="rId15"/>
    <p:sldId id="286" r:id="rId16"/>
    <p:sldId id="288" r:id="rId17"/>
    <p:sldId id="304" r:id="rId18"/>
    <p:sldId id="333" r:id="rId19"/>
    <p:sldId id="305" r:id="rId20"/>
    <p:sldId id="293" r:id="rId21"/>
    <p:sldId id="287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216"/>
    <a:srgbClr val="9E9B15"/>
    <a:srgbClr val="260825"/>
    <a:srgbClr val="3A0C39"/>
    <a:srgbClr val="673063"/>
    <a:srgbClr val="4D4D4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9" autoAdjust="0"/>
    <p:restoredTop sz="86372" autoAdjust="0"/>
  </p:normalViewPr>
  <p:slideViewPr>
    <p:cSldViewPr snapToGrid="0">
      <p:cViewPr varScale="1">
        <p:scale>
          <a:sx n="73" d="100"/>
          <a:sy n="73" d="100"/>
        </p:scale>
        <p:origin x="5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E91B-B2BD-4097-BA57-D3FA9D03AA30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47D9-51AD-49DE-92EE-AF6BABCDE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1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Examen direct par </a:t>
            </a:r>
            <a:r>
              <a:rPr lang="fr-FR" sz="1200" dirty="0" err="1"/>
              <a:t>calcofluor</a:t>
            </a: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/>
              <a:t>Aspect macroscopique</a:t>
            </a:r>
            <a:r>
              <a:rPr lang="fr-FR" b="1" dirty="0"/>
              <a:t> après culture : </a:t>
            </a:r>
            <a:r>
              <a:rPr lang="fr-FR" sz="1200" b="1" dirty="0"/>
              <a:t>Tube Bio-rad </a:t>
            </a:r>
            <a:r>
              <a:rPr lang="fr-FR" sz="1200" dirty="0"/>
              <a:t>: milieu </a:t>
            </a:r>
            <a:r>
              <a:rPr lang="fr-FR" sz="1200" dirty="0" err="1"/>
              <a:t>Sabouraud</a:t>
            </a:r>
            <a:r>
              <a:rPr lang="fr-FR" sz="1200" dirty="0"/>
              <a:t> </a:t>
            </a:r>
            <a:r>
              <a:rPr lang="fr-FR" sz="1200" dirty="0" err="1"/>
              <a:t>Chloramphenicol</a:t>
            </a:r>
            <a:r>
              <a:rPr lang="fr-FR" sz="1200" dirty="0"/>
              <a:t>-Gentamycine sans </a:t>
            </a:r>
            <a:r>
              <a:rPr lang="fr-FR" sz="1200" dirty="0" err="1"/>
              <a:t>actidione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24-48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sur milieu de </a:t>
            </a:r>
            <a:r>
              <a:rPr lang="fr-FR" dirty="0" err="1"/>
              <a:t>Sabouraud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température de 35°C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Colonies </a:t>
            </a:r>
            <a:r>
              <a:rPr lang="fr-FR" b="1" dirty="0">
                <a:solidFill>
                  <a:srgbClr val="006600"/>
                </a:solidFill>
              </a:rPr>
              <a:t>vert foncé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>
              <a:solidFill>
                <a:srgbClr val="006600"/>
              </a:solidFill>
            </a:endParaRPr>
          </a:p>
          <a:p>
            <a:r>
              <a:rPr lang="fr-FR" sz="1200" b="1" u="sng" dirty="0"/>
              <a:t>Aspect microscopique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Têtes toujours </a:t>
            </a:r>
            <a:r>
              <a:rPr lang="fr-FR" sz="1200" b="1" dirty="0"/>
              <a:t>unisériées</a:t>
            </a:r>
            <a:r>
              <a:rPr lang="fr-FR" sz="1200" dirty="0"/>
              <a:t> en colonnes compactes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Vésicules hémisphérique</a:t>
            </a:r>
          </a:p>
          <a:p>
            <a:r>
              <a:rPr lang="fr-FR" sz="1200" dirty="0"/>
              <a:t>= </a:t>
            </a:r>
            <a:r>
              <a:rPr lang="fr-FR" sz="1200" b="1" i="1" dirty="0"/>
              <a:t>Aspergillus</a:t>
            </a:r>
            <a:r>
              <a:rPr lang="fr-FR" sz="1200" dirty="0"/>
              <a:t> section </a:t>
            </a:r>
            <a:r>
              <a:rPr lang="fr-FR" sz="1200" b="1" i="1" dirty="0" err="1"/>
              <a:t>Fumigati</a:t>
            </a:r>
            <a:endParaRPr lang="fr-FR" sz="12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fr-FR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i="1" dirty="0"/>
              <a:t>MALDI TOF : A. </a:t>
            </a:r>
            <a:r>
              <a:rPr lang="fr-FR" b="1" i="1" dirty="0" err="1"/>
              <a:t>fumigatus</a:t>
            </a:r>
            <a:endParaRPr lang="fr-FR" b="1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44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Bandelettes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87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9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Diminuer la frise et mettre date de décès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47D9-51AD-49DE-92EE-AF6BABCDEB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1B1D552-AAD0-4EB9-9EF8-235CE86A6A59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0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336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808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852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755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EC20-2D79-4116-9EAB-EFFFE31A18C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2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25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7F298F7-323F-494A-90F8-5755424DA997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4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2DE25CC-4779-42CE-B52D-3424C1FA57B4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9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9B49-DDB3-4B6B-9AF3-9B8382416F3D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AD40-594C-4500-9D74-070A6B969E0B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0533-F07E-467B-93DC-3FD1BC4CB59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D367-FE18-40BF-933B-1144FE85470C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3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B6F1-A282-4367-9792-59FBBDDE05F2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0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69D-0B2B-41DC-A869-9AC66134AF4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7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7D9C-388F-44CB-A362-D190205649C1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6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D7A8-8AC4-4CEA-9310-3EB93EC38952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C28307C-99F9-436F-BA82-34B7637B1A7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pectrom%C3%A8tre_de_masse_%C3%A0_temps_de_vol" TargetMode="External"/><Relationship Id="rId2" Type="http://schemas.openxmlformats.org/officeDocument/2006/relationships/hyperlink" Target="https://fr.wikipedia.org/wiki/D%C3%A9sorption-ionisation_laser_assist%C3%A9e_par_matr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Mr B.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2603500"/>
            <a:ext cx="9491472" cy="3416300"/>
          </a:xfrm>
        </p:spPr>
        <p:txBody>
          <a:bodyPr>
            <a:normAutofit fontScale="85000" lnSpcReduction="10000"/>
          </a:bodyPr>
          <a:lstStyle/>
          <a:p>
            <a:r>
              <a:rPr lang="fr-FR" sz="2800" b="1" dirty="0"/>
              <a:t>73 ans </a:t>
            </a:r>
          </a:p>
          <a:p>
            <a:r>
              <a:rPr lang="fr-FR" sz="2800" b="1" dirty="0"/>
              <a:t>ATCD</a:t>
            </a:r>
            <a:r>
              <a:rPr lang="fr-FR" sz="2800" dirty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Cardiopathie ischémique sous KARDEGIC®, tachycardie atriale traité par AMIODARONE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Adénocarcinome pulmonaire primitif traité par lobectomie supérieure gauche et curage ganglionnaire en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BPCO post tabagique (40 PA, sevré en 2006) traité par TERBUTALINE® et IPRATROPIUM®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601" y="2359914"/>
            <a:ext cx="15811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0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à la section </a:t>
            </a:r>
            <a:r>
              <a:rPr lang="fr-FR" i="1" dirty="0" err="1"/>
              <a:t>Fumigati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4" name="Connecteur droit 13"/>
          <p:cNvCxnSpPr>
            <a:stCxn id="4" idx="0"/>
            <a:endCxn id="12" idx="4"/>
          </p:cNvCxnSpPr>
          <p:nvPr/>
        </p:nvCxnSpPr>
        <p:spPr>
          <a:xfrm flipH="1" flipV="1">
            <a:off x="4793947" y="3477560"/>
            <a:ext cx="35937" cy="427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4" idx="1"/>
            <a:endCxn id="10" idx="5"/>
          </p:cNvCxnSpPr>
          <p:nvPr/>
        </p:nvCxnSpPr>
        <p:spPr>
          <a:xfrm flipH="1" flipV="1">
            <a:off x="3542604" y="3544950"/>
            <a:ext cx="590957" cy="5513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4" idx="2"/>
            <a:endCxn id="9" idx="6"/>
          </p:cNvCxnSpPr>
          <p:nvPr/>
        </p:nvCxnSpPr>
        <p:spPr>
          <a:xfrm flipH="1">
            <a:off x="3171300" y="4556640"/>
            <a:ext cx="673834" cy="19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4" idx="3"/>
            <a:endCxn id="8" idx="0"/>
          </p:cNvCxnSpPr>
          <p:nvPr/>
        </p:nvCxnSpPr>
        <p:spPr>
          <a:xfrm flipH="1">
            <a:off x="3630675" y="5017029"/>
            <a:ext cx="502886" cy="4216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1"/>
            <a:endCxn id="4" idx="4"/>
          </p:cNvCxnSpPr>
          <p:nvPr/>
        </p:nvCxnSpPr>
        <p:spPr>
          <a:xfrm flipH="1" flipV="1">
            <a:off x="4829884" y="5207728"/>
            <a:ext cx="338394" cy="383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4" idx="6"/>
            <a:endCxn id="5" idx="2"/>
          </p:cNvCxnSpPr>
          <p:nvPr/>
        </p:nvCxnSpPr>
        <p:spPr>
          <a:xfrm>
            <a:off x="5814634" y="4556640"/>
            <a:ext cx="3975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1949298" y="2435144"/>
            <a:ext cx="5952388" cy="4045968"/>
            <a:chOff x="480079" y="2316656"/>
            <a:chExt cx="5952388" cy="4045968"/>
          </a:xfrm>
        </p:grpSpPr>
        <p:sp>
          <p:nvSpPr>
            <p:cNvPr id="4" name="Ellipse 3"/>
            <p:cNvSpPr/>
            <p:nvPr/>
          </p:nvSpPr>
          <p:spPr>
            <a:xfrm>
              <a:off x="2375915" y="3787064"/>
              <a:ext cx="1969500" cy="13021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i="1" dirty="0"/>
                <a:t>Aspergillus</a:t>
              </a:r>
              <a:r>
                <a:rPr lang="fr-FR" b="1" dirty="0"/>
                <a:t> </a:t>
              </a:r>
              <a:r>
                <a:rPr lang="fr-FR" sz="1050" b="1" dirty="0"/>
                <a:t>(têtes </a:t>
              </a:r>
              <a:r>
                <a:rPr lang="fr-FR" sz="1050" b="1" dirty="0" err="1"/>
                <a:t>aspergillaires</a:t>
              </a:r>
              <a:r>
                <a:rPr lang="fr-FR" sz="1050" b="1" dirty="0"/>
                <a:t>)</a:t>
              </a:r>
            </a:p>
          </p:txBody>
        </p:sp>
        <p:sp>
          <p:nvSpPr>
            <p:cNvPr id="5" name="Ellipse 4"/>
            <p:cNvSpPr/>
            <p:nvPr/>
          </p:nvSpPr>
          <p:spPr>
            <a:xfrm>
              <a:off x="4742933" y="3952347"/>
              <a:ext cx="1689534" cy="9716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 err="1"/>
                <a:t>Fumigati</a:t>
              </a:r>
              <a:endParaRPr lang="fr-FR" sz="1400" b="1" i="1" dirty="0"/>
            </a:p>
            <a:p>
              <a:pPr algn="ctr"/>
              <a:r>
                <a:rPr lang="fr-FR" sz="1000" dirty="0"/>
                <a:t>(unisérié, vésicules piriformes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4376852" y="2659696"/>
              <a:ext cx="1097280" cy="10424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 err="1"/>
                <a:t>Cervini</a:t>
              </a:r>
              <a:endParaRPr lang="fr-FR" sz="1400" i="1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1372024" y="5320208"/>
              <a:ext cx="1578864" cy="10424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 err="1"/>
                <a:t>Nidulantes</a:t>
              </a:r>
              <a:endParaRPr lang="fr-FR" sz="1400" i="1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480079" y="3924136"/>
              <a:ext cx="1222002" cy="106798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 err="1"/>
                <a:t>Clavati</a:t>
              </a:r>
              <a:endParaRPr lang="fr-FR" sz="1400" i="1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97159" y="2536704"/>
              <a:ext cx="1729506" cy="1042416"/>
            </a:xfrm>
            <a:prstGeom prst="ellipse">
              <a:avLst/>
            </a:prstGeom>
            <a:solidFill>
              <a:srgbClr val="9E9B1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 err="1"/>
                <a:t>Circumdati</a:t>
              </a:r>
              <a:endParaRPr lang="fr-FR" sz="1400" i="1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520056" y="2316656"/>
              <a:ext cx="1609344" cy="1042416"/>
            </a:xfrm>
            <a:prstGeom prst="ellipse">
              <a:avLst/>
            </a:prstGeom>
            <a:solidFill>
              <a:srgbClr val="A5A2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 err="1"/>
                <a:t>Ornati</a:t>
              </a:r>
              <a:endParaRPr lang="fr-FR" sz="1400" i="1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463376" y="5320208"/>
              <a:ext cx="1609344" cy="1042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i="1" dirty="0"/>
                <a:t>Aspergillus</a:t>
              </a:r>
            </a:p>
          </p:txBody>
        </p:sp>
        <p:cxnSp>
          <p:nvCxnSpPr>
            <p:cNvPr id="27" name="Connecteur droit 26"/>
            <p:cNvCxnSpPr>
              <a:endCxn id="6" idx="3"/>
            </p:cNvCxnSpPr>
            <p:nvPr/>
          </p:nvCxnSpPr>
          <p:spPr>
            <a:xfrm flipV="1">
              <a:off x="4129425" y="3549454"/>
              <a:ext cx="408120" cy="4759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7997938" y="3477560"/>
            <a:ext cx="29443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paleaceus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thermomutatus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hiratsukae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fischerianus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reoglaber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aureoluteus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quadricinges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aueoluteus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igneus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viridinutans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neoellipticus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fumigattiafinis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b="1" i="1" dirty="0"/>
              <a:t>A. </a:t>
            </a:r>
            <a:r>
              <a:rPr lang="fr-FR" sz="1000" b="1" i="1" dirty="0" err="1"/>
              <a:t>fumigatus</a:t>
            </a:r>
            <a:endParaRPr lang="fr-FR" sz="1000" b="1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lentulus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duricaulis</a:t>
            </a:r>
            <a:endParaRPr lang="fr-FR" sz="1000" i="1" dirty="0"/>
          </a:p>
          <a:p>
            <a:pPr marL="285750" indent="-285750">
              <a:buFontTx/>
              <a:buChar char="-"/>
            </a:pPr>
            <a:r>
              <a:rPr lang="fr-FR" sz="1000" i="1" dirty="0"/>
              <a:t>A. </a:t>
            </a:r>
            <a:r>
              <a:rPr lang="fr-FR" sz="1000" i="1" dirty="0" err="1"/>
              <a:t>brevipes</a:t>
            </a:r>
            <a:endParaRPr lang="fr-FR" sz="1000" i="1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73777" y="6211669"/>
            <a:ext cx="529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Gautier M, Normand AC, </a:t>
            </a:r>
            <a:r>
              <a:rPr lang="fr-FR" dirty="0" err="1"/>
              <a:t>Ranque</a:t>
            </a:r>
            <a:r>
              <a:rPr lang="fr-FR" dirty="0"/>
              <a:t> S. Clin </a:t>
            </a:r>
            <a:r>
              <a:rPr lang="fr-FR" dirty="0" err="1"/>
              <a:t>Microbiol</a:t>
            </a:r>
            <a:r>
              <a:rPr lang="fr-FR" dirty="0"/>
              <a:t> Infect 2016</a:t>
            </a:r>
          </a:p>
        </p:txBody>
      </p:sp>
    </p:spTree>
    <p:extLst>
      <p:ext uri="{BB962C8B-B14F-4D97-AF65-F5344CB8AC3E}">
        <p14:creationId xmlns:p14="http://schemas.microsoft.com/office/powerpoint/2010/main" val="178421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Identification : spectrométrie de masse MALDI-TOF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986" y="2505456"/>
            <a:ext cx="8567718" cy="2663426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Matrix </a:t>
            </a:r>
            <a:r>
              <a:rPr lang="fr-FR" i="1" dirty="0" err="1"/>
              <a:t>Assisted</a:t>
            </a:r>
            <a:r>
              <a:rPr lang="fr-FR" i="1" dirty="0"/>
              <a:t> Laser </a:t>
            </a:r>
            <a:r>
              <a:rPr lang="fr-FR" i="1" dirty="0" err="1"/>
              <a:t>Desorption</a:t>
            </a:r>
            <a:r>
              <a:rPr lang="fr-FR" i="1" dirty="0"/>
              <a:t> </a:t>
            </a:r>
            <a:r>
              <a:rPr lang="fr-FR" i="1" dirty="0" err="1"/>
              <a:t>Ionization</a:t>
            </a:r>
            <a:r>
              <a:rPr lang="fr-FR" i="1" dirty="0"/>
              <a:t> - Time of Flight</a:t>
            </a:r>
            <a:endParaRPr lang="fr-FR" dirty="0"/>
          </a:p>
          <a:p>
            <a:r>
              <a:rPr lang="fr-FR" dirty="0"/>
              <a:t>Couplant une </a:t>
            </a:r>
            <a:r>
              <a:rPr lang="fr-FR" dirty="0">
                <a:hlinkClick r:id="rId2"/>
              </a:rPr>
              <a:t>source d'ionisation laser assistée par une matrice</a:t>
            </a:r>
            <a:r>
              <a:rPr lang="fr-FR" dirty="0"/>
              <a:t> (MALDI) et un </a:t>
            </a:r>
            <a:r>
              <a:rPr lang="fr-FR" dirty="0">
                <a:hlinkClick r:id="rId3"/>
              </a:rPr>
              <a:t>analyseur à temps de vol</a:t>
            </a:r>
            <a:endParaRPr lang="fr-FR" dirty="0"/>
          </a:p>
          <a:p>
            <a:r>
              <a:rPr lang="fr-FR" dirty="0"/>
              <a:t>Identification rapide et fiable de l’espère si base de donnée associée suffisamment exhaustive</a:t>
            </a:r>
          </a:p>
          <a:p>
            <a:r>
              <a:rPr lang="fr-FR" dirty="0"/>
              <a:t>Importance d’une identification précise car la sensibilité aux antifongiques peut varier d’une espèce à l’autre au sein d’une même section</a:t>
            </a:r>
          </a:p>
        </p:txBody>
      </p:sp>
      <p:sp>
        <p:nvSpPr>
          <p:cNvPr id="6" name="object 28"/>
          <p:cNvSpPr/>
          <p:nvPr/>
        </p:nvSpPr>
        <p:spPr>
          <a:xfrm>
            <a:off x="8891752" y="2333297"/>
            <a:ext cx="3258680" cy="3589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73" y="5448499"/>
            <a:ext cx="517504" cy="6900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813370" y="6295696"/>
            <a:ext cx="210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Bougnoux</a:t>
            </a:r>
            <a:r>
              <a:rPr lang="fr-FR" sz="1200" dirty="0"/>
              <a:t>, </a:t>
            </a:r>
            <a:r>
              <a:rPr lang="fr-FR" sz="1200" dirty="0" err="1"/>
              <a:t>Angebault</a:t>
            </a:r>
            <a:r>
              <a:rPr lang="fr-FR" sz="12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99846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95059" cy="706964"/>
          </a:xfrm>
        </p:spPr>
        <p:txBody>
          <a:bodyPr>
            <a:normAutofit fontScale="90000"/>
          </a:bodyPr>
          <a:lstStyle/>
          <a:p>
            <a:r>
              <a:rPr lang="fr-FR" dirty="0"/>
              <a:t>Moyens indirects : antigène </a:t>
            </a:r>
            <a:r>
              <a:rPr lang="fr-FR" dirty="0" err="1"/>
              <a:t>galactomannane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173" y="2603500"/>
            <a:ext cx="11004330" cy="3561326"/>
          </a:xfrm>
        </p:spPr>
        <p:txBody>
          <a:bodyPr>
            <a:normAutofit/>
          </a:bodyPr>
          <a:lstStyle/>
          <a:p>
            <a:r>
              <a:rPr lang="fr-FR" altLang="fr-FR" sz="2000" dirty="0"/>
              <a:t>Polymère de mannose et de galactose présent dans la paroi des </a:t>
            </a:r>
            <a:r>
              <a:rPr lang="fr-FR" altLang="fr-FR" sz="2000" i="1" dirty="0"/>
              <a:t>Aspergillus</a:t>
            </a:r>
            <a:endParaRPr lang="fr-FR" altLang="fr-FR" sz="2000" dirty="0"/>
          </a:p>
          <a:p>
            <a:pPr>
              <a:lnSpc>
                <a:spcPct val="90000"/>
              </a:lnSpc>
            </a:pPr>
            <a:r>
              <a:rPr lang="fr-FR" altLang="fr-FR" sz="2000" dirty="0"/>
              <a:t>Validé dans le </a:t>
            </a:r>
            <a:r>
              <a:rPr lang="fr-FR" altLang="fr-FR" sz="2000" b="1" dirty="0"/>
              <a:t>sérum</a:t>
            </a:r>
            <a:r>
              <a:rPr lang="fr-FR" altLang="fr-FR" sz="2000" dirty="0"/>
              <a:t> et le </a:t>
            </a:r>
            <a:r>
              <a:rPr lang="fr-FR" altLang="fr-FR" sz="2000" b="1" dirty="0"/>
              <a:t>LBA</a:t>
            </a:r>
            <a:r>
              <a:rPr lang="fr-FR" altLang="fr-FR" sz="2000" dirty="0"/>
              <a:t>, possible sur LCR</a:t>
            </a:r>
          </a:p>
          <a:p>
            <a:pPr>
              <a:lnSpc>
                <a:spcPct val="90000"/>
              </a:lnSpc>
            </a:pPr>
            <a:r>
              <a:rPr lang="fr-FR" altLang="fr-FR" sz="2000" dirty="0"/>
              <a:t>Index obtenu par rapport densités optiques par </a:t>
            </a:r>
            <a:r>
              <a:rPr lang="fr-FR" altLang="fr-FR" sz="2000" b="1" dirty="0"/>
              <a:t>ELISA</a:t>
            </a:r>
            <a:r>
              <a:rPr lang="fr-FR" altLang="fr-FR" sz="2000" dirty="0"/>
              <a:t> (</a:t>
            </a:r>
            <a:r>
              <a:rPr lang="fr-FR" altLang="fr-FR" sz="2000" dirty="0" err="1"/>
              <a:t>Platelia</a:t>
            </a:r>
            <a:r>
              <a:rPr lang="fr-FR" altLang="fr-FR" sz="2000" dirty="0"/>
              <a:t>® </a:t>
            </a:r>
            <a:r>
              <a:rPr lang="fr-FR" altLang="fr-FR" sz="2000" i="1" dirty="0"/>
              <a:t>Aspergillus</a:t>
            </a:r>
            <a:r>
              <a:rPr lang="fr-FR" altLang="fr-FR" sz="2000" dirty="0"/>
              <a:t>, Bio-Rad)</a:t>
            </a:r>
          </a:p>
          <a:p>
            <a:pPr>
              <a:lnSpc>
                <a:spcPct val="90000"/>
              </a:lnSpc>
            </a:pPr>
            <a:r>
              <a:rPr lang="fr-FR" altLang="fr-FR" sz="2000" b="1" dirty="0"/>
              <a:t>Dépistage</a:t>
            </a:r>
            <a:r>
              <a:rPr lang="fr-FR" altLang="fr-FR" sz="2000" dirty="0"/>
              <a:t>: 1-2x/S chez patients à haut risque d’aspergillose invasive (</a:t>
            </a:r>
            <a:r>
              <a:rPr lang="fr-FR" altLang="fr-FR" sz="2000" dirty="0" err="1"/>
              <a:t>neutropénique</a:t>
            </a:r>
            <a:r>
              <a:rPr lang="fr-FR" altLang="fr-FR" sz="2000" dirty="0"/>
              <a:t>)</a:t>
            </a:r>
          </a:p>
          <a:p>
            <a:r>
              <a:rPr lang="fr-FR" altLang="fr-FR" sz="2000" dirty="0"/>
              <a:t>Si positif : </a:t>
            </a:r>
            <a:r>
              <a:rPr lang="fr-FR" altLang="fr-FR" sz="2000" b="1" dirty="0"/>
              <a:t>répéter</a:t>
            </a:r>
            <a:r>
              <a:rPr lang="fr-FR" altLang="fr-FR" sz="2000" dirty="0"/>
              <a:t> sur le même et un autre prélèvement</a:t>
            </a:r>
          </a:p>
          <a:p>
            <a:r>
              <a:rPr lang="fr-FR" altLang="fr-FR" sz="2000" dirty="0"/>
              <a:t>Seuil : 1 (Donnelly, CID 2020)</a:t>
            </a:r>
          </a:p>
          <a:p>
            <a:r>
              <a:rPr lang="fr-FR" altLang="fr-FR" sz="2000" b="1" dirty="0"/>
              <a:t>Autres causes de positivité </a:t>
            </a:r>
            <a:r>
              <a:rPr lang="fr-FR" altLang="fr-FR" sz="2000" dirty="0"/>
              <a:t>: GVH, nutrition parentérale, lait et produits lactés, AB</a:t>
            </a:r>
          </a:p>
          <a:p>
            <a:r>
              <a:rPr lang="fr-FR" altLang="fr-FR" sz="2000" b="1" dirty="0"/>
              <a:t>Réactions croisées avec d’autres espèces fongiques </a:t>
            </a:r>
            <a:r>
              <a:rPr lang="fr-FR" altLang="fr-FR" sz="2000" dirty="0"/>
              <a:t>(</a:t>
            </a:r>
            <a:r>
              <a:rPr lang="fr-FR" altLang="fr-FR" sz="2000" i="1" dirty="0" err="1"/>
              <a:t>Histoplasma</a:t>
            </a:r>
            <a:r>
              <a:rPr lang="fr-FR" altLang="fr-FR" sz="2000" i="1" dirty="0"/>
              <a:t> </a:t>
            </a:r>
            <a:r>
              <a:rPr lang="fr-FR" altLang="fr-FR" sz="2000" i="1" dirty="0" err="1"/>
              <a:t>capsulatum</a:t>
            </a:r>
            <a:r>
              <a:rPr lang="fr-FR" altLang="fr-FR" sz="2000" dirty="0"/>
              <a:t>…)</a:t>
            </a:r>
            <a:endParaRPr lang="fr-FR" sz="2000" dirty="0"/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pPr>
              <a:lnSpc>
                <a:spcPct val="90000"/>
              </a:lnSpc>
            </a:pP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5194" y="5357876"/>
            <a:ext cx="9936718" cy="163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70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indirects : antigène (1,3)-</a:t>
            </a:r>
            <a:r>
              <a:rPr lang="el-GR" dirty="0"/>
              <a:t>β</a:t>
            </a:r>
            <a:r>
              <a:rPr lang="fr-FR" dirty="0"/>
              <a:t>-</a:t>
            </a:r>
            <a:r>
              <a:rPr lang="fr-FR" dirty="0" err="1"/>
              <a:t>glucane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948" y="2429530"/>
            <a:ext cx="11467031" cy="3416300"/>
          </a:xfrm>
        </p:spPr>
        <p:txBody>
          <a:bodyPr>
            <a:normAutofit/>
          </a:bodyPr>
          <a:lstStyle/>
          <a:p>
            <a:r>
              <a:rPr lang="fr-FR" sz="1600" dirty="0"/>
              <a:t>Polymère de glucose présent dans la paroi de nombreux champignons : </a:t>
            </a:r>
            <a:r>
              <a:rPr lang="fr-FR" sz="1600" i="1" dirty="0"/>
              <a:t>Aspergillus, Candida, </a:t>
            </a:r>
            <a:r>
              <a:rPr lang="fr-FR" sz="1600" b="1" i="1" dirty="0" err="1">
                <a:solidFill>
                  <a:srgbClr val="FF0000"/>
                </a:solidFill>
              </a:rPr>
              <a:t>Pneumocystis</a:t>
            </a:r>
            <a:endParaRPr lang="fr-FR" sz="1600" b="1" i="1" dirty="0">
              <a:solidFill>
                <a:srgbClr val="FF0000"/>
              </a:solidFill>
            </a:endParaRPr>
          </a:p>
          <a:p>
            <a:r>
              <a:rPr lang="fr-FR" sz="1600" dirty="0"/>
              <a:t>Diagnostic des infections fongiques invasives : </a:t>
            </a:r>
            <a:r>
              <a:rPr lang="fr-FR" sz="2000" b="1" dirty="0"/>
              <a:t>non spécifique, </a:t>
            </a:r>
            <a:r>
              <a:rPr lang="fr-FR" sz="1600" dirty="0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fr-FR" altLang="fr-FR" sz="1600" dirty="0">
                <a:cs typeface="Arial" panose="020B0604020202020204" pitchFamily="34" charset="0"/>
                <a:sym typeface="Symbol" panose="05050102010706020507" pitchFamily="18" charset="2"/>
              </a:rPr>
              <a:t>ais pas tous : Mucorales, </a:t>
            </a:r>
            <a:r>
              <a:rPr lang="fr-FR" altLang="fr-FR" sz="1600" i="1" dirty="0" err="1">
                <a:cs typeface="Arial" panose="020B0604020202020204" pitchFamily="34" charset="0"/>
                <a:sym typeface="Symbol" panose="05050102010706020507" pitchFamily="18" charset="2"/>
              </a:rPr>
              <a:t>Cryptococcus</a:t>
            </a:r>
            <a:r>
              <a:rPr lang="fr-FR" altLang="fr-FR" sz="16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FR" altLang="fr-FR" sz="1600" dirty="0" err="1">
                <a:cs typeface="Arial" panose="020B0604020202020204" pitchFamily="34" charset="0"/>
                <a:sym typeface="Symbol" panose="05050102010706020507" pitchFamily="18" charset="2"/>
              </a:rPr>
              <a:t>sp</a:t>
            </a:r>
            <a:r>
              <a:rPr lang="fr-FR" altLang="fr-FR" sz="1600" dirty="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altLang="fr-FR" sz="1600" dirty="0"/>
              <a:t>Excellente VPN, sensibilité varie selon IFI et le groupe de patients </a:t>
            </a:r>
          </a:p>
          <a:p>
            <a:pPr>
              <a:defRPr/>
            </a:pP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Test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Fungitell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® </a:t>
            </a:r>
          </a:p>
          <a:p>
            <a:pPr>
              <a:defRPr/>
            </a:pPr>
            <a:r>
              <a:rPr lang="fr-FR" sz="1600" b="1" dirty="0"/>
              <a:t>Autres causes de positivité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compresses chirurgicales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dialyse (membrane en cellulose)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 err="1"/>
              <a:t>Ig</a:t>
            </a:r>
            <a:r>
              <a:rPr lang="fr-FR" sz="1400" dirty="0"/>
              <a:t> IV, albumine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produits dérivés du sang</a:t>
            </a:r>
          </a:p>
          <a:p>
            <a:pPr>
              <a:lnSpc>
                <a:spcPct val="120000"/>
              </a:lnSpc>
            </a:pP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120000"/>
              </a:lnSpc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90" name="Groupe 589"/>
          <p:cNvGrpSpPr/>
          <p:nvPr/>
        </p:nvGrpSpPr>
        <p:grpSpPr>
          <a:xfrm>
            <a:off x="4448193" y="3824216"/>
            <a:ext cx="7059803" cy="2872844"/>
            <a:chOff x="5973504" y="3284097"/>
            <a:chExt cx="7059803" cy="2872844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5973504" y="3284097"/>
              <a:ext cx="7059803" cy="2055998"/>
              <a:chOff x="183" y="1485"/>
              <a:chExt cx="5468" cy="1971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 rot="3178761">
                <a:off x="2881" y="2162"/>
                <a:ext cx="816" cy="68"/>
                <a:chOff x="624" y="3024"/>
                <a:chExt cx="576" cy="48"/>
              </a:xfrm>
            </p:grpSpPr>
            <p:sp>
              <p:nvSpPr>
                <p:cNvPr id="576" name="Oval 4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7" name="Oval 5"/>
                <p:cNvSpPr>
                  <a:spLocks noChangeArrowheads="1"/>
                </p:cNvSpPr>
                <p:nvPr/>
              </p:nvSpPr>
              <p:spPr bwMode="auto">
                <a:xfrm>
                  <a:off x="67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8" name="Oval 6"/>
                <p:cNvSpPr>
                  <a:spLocks noChangeArrowheads="1"/>
                </p:cNvSpPr>
                <p:nvPr/>
              </p:nvSpPr>
              <p:spPr bwMode="auto">
                <a:xfrm>
                  <a:off x="72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9" name="Oval 7"/>
                <p:cNvSpPr>
                  <a:spLocks noChangeArrowheads="1"/>
                </p:cNvSpPr>
                <p:nvPr/>
              </p:nvSpPr>
              <p:spPr bwMode="auto">
                <a:xfrm>
                  <a:off x="76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0" name="Oval 8"/>
                <p:cNvSpPr>
                  <a:spLocks noChangeArrowheads="1"/>
                </p:cNvSpPr>
                <p:nvPr/>
              </p:nvSpPr>
              <p:spPr bwMode="auto">
                <a:xfrm>
                  <a:off x="81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1" name="Oval 9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2" name="Oval 10"/>
                <p:cNvSpPr>
                  <a:spLocks noChangeArrowheads="1"/>
                </p:cNvSpPr>
                <p:nvPr/>
              </p:nvSpPr>
              <p:spPr bwMode="auto">
                <a:xfrm>
                  <a:off x="91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3" name="Oval 1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4" name="Oval 12"/>
                <p:cNvSpPr>
                  <a:spLocks noChangeArrowheads="1"/>
                </p:cNvSpPr>
                <p:nvPr/>
              </p:nvSpPr>
              <p:spPr bwMode="auto">
                <a:xfrm>
                  <a:off x="100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5" name="Oval 13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6" name="Oval 14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87" name="Oval 15"/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 rot="3178761">
                <a:off x="2401" y="2114"/>
                <a:ext cx="816" cy="68"/>
                <a:chOff x="624" y="3024"/>
                <a:chExt cx="576" cy="48"/>
              </a:xfrm>
            </p:grpSpPr>
            <p:sp>
              <p:nvSpPr>
                <p:cNvPr id="564" name="Oval 17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5" name="Oval 18"/>
                <p:cNvSpPr>
                  <a:spLocks noChangeArrowheads="1"/>
                </p:cNvSpPr>
                <p:nvPr/>
              </p:nvSpPr>
              <p:spPr bwMode="auto">
                <a:xfrm>
                  <a:off x="67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6" name="Oval 19"/>
                <p:cNvSpPr>
                  <a:spLocks noChangeArrowheads="1"/>
                </p:cNvSpPr>
                <p:nvPr/>
              </p:nvSpPr>
              <p:spPr bwMode="auto">
                <a:xfrm>
                  <a:off x="72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7" name="Oval 20"/>
                <p:cNvSpPr>
                  <a:spLocks noChangeArrowheads="1"/>
                </p:cNvSpPr>
                <p:nvPr/>
              </p:nvSpPr>
              <p:spPr bwMode="auto">
                <a:xfrm>
                  <a:off x="76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8" name="Oval 21"/>
                <p:cNvSpPr>
                  <a:spLocks noChangeArrowheads="1"/>
                </p:cNvSpPr>
                <p:nvPr/>
              </p:nvSpPr>
              <p:spPr bwMode="auto">
                <a:xfrm>
                  <a:off x="81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9" name="Oval 22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0" name="Oval 23"/>
                <p:cNvSpPr>
                  <a:spLocks noChangeArrowheads="1"/>
                </p:cNvSpPr>
                <p:nvPr/>
              </p:nvSpPr>
              <p:spPr bwMode="auto">
                <a:xfrm>
                  <a:off x="91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1" name="Oval 24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2" name="Oval 25"/>
                <p:cNvSpPr>
                  <a:spLocks noChangeArrowheads="1"/>
                </p:cNvSpPr>
                <p:nvPr/>
              </p:nvSpPr>
              <p:spPr bwMode="auto">
                <a:xfrm>
                  <a:off x="100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3" name="Oval 26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4" name="Oval 27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75" name="Oval 28"/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 rot="3178761">
                <a:off x="2017" y="2114"/>
                <a:ext cx="816" cy="68"/>
                <a:chOff x="624" y="3024"/>
                <a:chExt cx="576" cy="48"/>
              </a:xfrm>
            </p:grpSpPr>
            <p:sp>
              <p:nvSpPr>
                <p:cNvPr id="552" name="Oval 30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3" name="Oval 31"/>
                <p:cNvSpPr>
                  <a:spLocks noChangeArrowheads="1"/>
                </p:cNvSpPr>
                <p:nvPr/>
              </p:nvSpPr>
              <p:spPr bwMode="auto">
                <a:xfrm>
                  <a:off x="67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4" name="Oval 32"/>
                <p:cNvSpPr>
                  <a:spLocks noChangeArrowheads="1"/>
                </p:cNvSpPr>
                <p:nvPr/>
              </p:nvSpPr>
              <p:spPr bwMode="auto">
                <a:xfrm>
                  <a:off x="72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5" name="Oval 33"/>
                <p:cNvSpPr>
                  <a:spLocks noChangeArrowheads="1"/>
                </p:cNvSpPr>
                <p:nvPr/>
              </p:nvSpPr>
              <p:spPr bwMode="auto">
                <a:xfrm>
                  <a:off x="76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6" name="Oval 34"/>
                <p:cNvSpPr>
                  <a:spLocks noChangeArrowheads="1"/>
                </p:cNvSpPr>
                <p:nvPr/>
              </p:nvSpPr>
              <p:spPr bwMode="auto">
                <a:xfrm>
                  <a:off x="81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7" name="Oval 35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8" name="Oval 36"/>
                <p:cNvSpPr>
                  <a:spLocks noChangeArrowheads="1"/>
                </p:cNvSpPr>
                <p:nvPr/>
              </p:nvSpPr>
              <p:spPr bwMode="auto">
                <a:xfrm>
                  <a:off x="91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9" name="Oval 37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0" name="Oval 38"/>
                <p:cNvSpPr>
                  <a:spLocks noChangeArrowheads="1"/>
                </p:cNvSpPr>
                <p:nvPr/>
              </p:nvSpPr>
              <p:spPr bwMode="auto">
                <a:xfrm>
                  <a:off x="100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1" name="Oval 39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2" name="Oval 40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63" name="Oval 41"/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 rot="3178761">
                <a:off x="1681" y="2162"/>
                <a:ext cx="816" cy="68"/>
                <a:chOff x="624" y="3024"/>
                <a:chExt cx="576" cy="48"/>
              </a:xfrm>
            </p:grpSpPr>
            <p:sp>
              <p:nvSpPr>
                <p:cNvPr id="540" name="Oval 43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1" name="Oval 44"/>
                <p:cNvSpPr>
                  <a:spLocks noChangeArrowheads="1"/>
                </p:cNvSpPr>
                <p:nvPr/>
              </p:nvSpPr>
              <p:spPr bwMode="auto">
                <a:xfrm>
                  <a:off x="67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2" name="Oval 45"/>
                <p:cNvSpPr>
                  <a:spLocks noChangeArrowheads="1"/>
                </p:cNvSpPr>
                <p:nvPr/>
              </p:nvSpPr>
              <p:spPr bwMode="auto">
                <a:xfrm>
                  <a:off x="72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3" name="Oval 46"/>
                <p:cNvSpPr>
                  <a:spLocks noChangeArrowheads="1"/>
                </p:cNvSpPr>
                <p:nvPr/>
              </p:nvSpPr>
              <p:spPr bwMode="auto">
                <a:xfrm>
                  <a:off x="76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4" name="Oval 47"/>
                <p:cNvSpPr>
                  <a:spLocks noChangeArrowheads="1"/>
                </p:cNvSpPr>
                <p:nvPr/>
              </p:nvSpPr>
              <p:spPr bwMode="auto">
                <a:xfrm>
                  <a:off x="81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5" name="Oval 48"/>
                <p:cNvSpPr>
                  <a:spLocks noChangeArrowheads="1"/>
                </p:cNvSpPr>
                <p:nvPr/>
              </p:nvSpPr>
              <p:spPr bwMode="auto">
                <a:xfrm>
                  <a:off x="86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6" name="Oval 49"/>
                <p:cNvSpPr>
                  <a:spLocks noChangeArrowheads="1"/>
                </p:cNvSpPr>
                <p:nvPr/>
              </p:nvSpPr>
              <p:spPr bwMode="auto">
                <a:xfrm>
                  <a:off x="91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7" name="Oval 50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8" name="Oval 51"/>
                <p:cNvSpPr>
                  <a:spLocks noChangeArrowheads="1"/>
                </p:cNvSpPr>
                <p:nvPr/>
              </p:nvSpPr>
              <p:spPr bwMode="auto">
                <a:xfrm>
                  <a:off x="1008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49" name="Oval 52"/>
                <p:cNvSpPr>
                  <a:spLocks noChangeArrowheads="1"/>
                </p:cNvSpPr>
                <p:nvPr/>
              </p:nvSpPr>
              <p:spPr bwMode="auto">
                <a:xfrm>
                  <a:off x="1056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0" name="Oval 53"/>
                <p:cNvSpPr>
                  <a:spLocks noChangeArrowheads="1"/>
                </p:cNvSpPr>
                <p:nvPr/>
              </p:nvSpPr>
              <p:spPr bwMode="auto">
                <a:xfrm>
                  <a:off x="1104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551" name="Oval 54"/>
                <p:cNvSpPr>
                  <a:spLocks noChangeArrowheads="1"/>
                </p:cNvSpPr>
                <p:nvPr/>
              </p:nvSpPr>
              <p:spPr bwMode="auto">
                <a:xfrm>
                  <a:off x="1152" y="302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sp>
            <p:nvSpPr>
              <p:cNvPr id="10" name="AutoShape 55"/>
              <p:cNvSpPr>
                <a:spLocks/>
              </p:cNvSpPr>
              <p:nvPr/>
            </p:nvSpPr>
            <p:spPr bwMode="auto">
              <a:xfrm>
                <a:off x="1143" y="1596"/>
                <a:ext cx="528" cy="1440"/>
              </a:xfrm>
              <a:prstGeom prst="leftBrace">
                <a:avLst>
                  <a:gd name="adj1" fmla="val 33005"/>
                  <a:gd name="adj2" fmla="val 59653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183" y="1740"/>
                <a:ext cx="1008" cy="1344"/>
                <a:chOff x="192" y="1152"/>
                <a:chExt cx="1008" cy="1344"/>
              </a:xfrm>
            </p:grpSpPr>
            <p:sp>
              <p:nvSpPr>
                <p:cNvPr id="331" name="Freeform 57"/>
                <p:cNvSpPr>
                  <a:spLocks/>
                </p:cNvSpPr>
                <p:nvPr/>
              </p:nvSpPr>
              <p:spPr bwMode="auto">
                <a:xfrm>
                  <a:off x="711" y="1878"/>
                  <a:ext cx="4" cy="1"/>
                </a:xfrm>
                <a:custGeom>
                  <a:avLst/>
                  <a:gdLst>
                    <a:gd name="T0" fmla="*/ 1 w 7"/>
                    <a:gd name="T1" fmla="*/ 0 h 1"/>
                    <a:gd name="T2" fmla="*/ 1 w 7"/>
                    <a:gd name="T3" fmla="*/ 0 h 1"/>
                    <a:gd name="T4" fmla="*/ 1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1 w 7"/>
                    <a:gd name="T11" fmla="*/ 0 h 1"/>
                    <a:gd name="T12" fmla="*/ 1 w 7"/>
                    <a:gd name="T13" fmla="*/ 0 h 1"/>
                    <a:gd name="T14" fmla="*/ 1 w 7"/>
                    <a:gd name="T15" fmla="*/ 0 h 1"/>
                    <a:gd name="T16" fmla="*/ 1 w 7"/>
                    <a:gd name="T17" fmla="*/ 0 h 1"/>
                    <a:gd name="T18" fmla="*/ 1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Freeform 58"/>
                <p:cNvSpPr>
                  <a:spLocks/>
                </p:cNvSpPr>
                <p:nvPr/>
              </p:nvSpPr>
              <p:spPr bwMode="auto">
                <a:xfrm>
                  <a:off x="740" y="1642"/>
                  <a:ext cx="0" cy="4"/>
                </a:xfrm>
                <a:custGeom>
                  <a:avLst/>
                  <a:gdLst>
                    <a:gd name="T0" fmla="*/ 1 h 8"/>
                    <a:gd name="T1" fmla="*/ 1 h 8"/>
                    <a:gd name="T2" fmla="*/ 1 h 8"/>
                    <a:gd name="T3" fmla="*/ 1 h 8"/>
                    <a:gd name="T4" fmla="*/ 0 h 8"/>
                    <a:gd name="T5" fmla="*/ 0 h 8"/>
                    <a:gd name="T6" fmla="*/ 0 h 8"/>
                    <a:gd name="T7" fmla="*/ 1 h 8"/>
                    <a:gd name="T8" fmla="*/ 1 h 8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0" y="T0"/>
                    </a:cxn>
                    <a:cxn ang="T11">
                      <a:pos x="0" y="T1"/>
                    </a:cxn>
                    <a:cxn ang="T12">
                      <a:pos x="0" y="T2"/>
                    </a:cxn>
                    <a:cxn ang="T13">
                      <a:pos x="0" y="T3"/>
                    </a:cxn>
                    <a:cxn ang="T14">
                      <a:pos x="0" y="T4"/>
                    </a:cxn>
                    <a:cxn ang="T15">
                      <a:pos x="0" y="T5"/>
                    </a:cxn>
                    <a:cxn ang="T16">
                      <a:pos x="0" y="T6"/>
                    </a:cxn>
                    <a:cxn ang="T17">
                      <a:pos x="0" y="T7"/>
                    </a:cxn>
                    <a:cxn ang="T18">
                      <a:pos x="0" y="T8"/>
                    </a:cxn>
                    <a:cxn ang="T19">
                      <a:pos x="0" y="T9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>
                  <a:noFill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AutoShape 59"/>
                <p:cNvSpPr>
                  <a:spLocks noChangeArrowheads="1"/>
                </p:cNvSpPr>
                <p:nvPr/>
              </p:nvSpPr>
              <p:spPr bwMode="auto">
                <a:xfrm>
                  <a:off x="192" y="1152"/>
                  <a:ext cx="1008" cy="134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34" name="AutoShape 60"/>
                <p:cNvSpPr>
                  <a:spLocks noChangeArrowheads="1"/>
                </p:cNvSpPr>
                <p:nvPr/>
              </p:nvSpPr>
              <p:spPr bwMode="auto">
                <a:xfrm>
                  <a:off x="227" y="1184"/>
                  <a:ext cx="938" cy="12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35" name="AutoShape 61"/>
                <p:cNvSpPr>
                  <a:spLocks noChangeArrowheads="1"/>
                </p:cNvSpPr>
                <p:nvPr/>
              </p:nvSpPr>
              <p:spPr bwMode="auto">
                <a:xfrm>
                  <a:off x="262" y="1216"/>
                  <a:ext cx="868" cy="121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336" name="Freeform 62"/>
                <p:cNvSpPr>
                  <a:spLocks/>
                </p:cNvSpPr>
                <p:nvPr/>
              </p:nvSpPr>
              <p:spPr bwMode="auto">
                <a:xfrm>
                  <a:off x="861" y="1895"/>
                  <a:ext cx="222" cy="221"/>
                </a:xfrm>
                <a:custGeom>
                  <a:avLst/>
                  <a:gdLst>
                    <a:gd name="T0" fmla="*/ 1 w 307"/>
                    <a:gd name="T1" fmla="*/ 1 h 331"/>
                    <a:gd name="T2" fmla="*/ 1 w 307"/>
                    <a:gd name="T3" fmla="*/ 1 h 331"/>
                    <a:gd name="T4" fmla="*/ 1 w 307"/>
                    <a:gd name="T5" fmla="*/ 1 h 331"/>
                    <a:gd name="T6" fmla="*/ 1 w 307"/>
                    <a:gd name="T7" fmla="*/ 1 h 331"/>
                    <a:gd name="T8" fmla="*/ 1 w 307"/>
                    <a:gd name="T9" fmla="*/ 1 h 331"/>
                    <a:gd name="T10" fmla="*/ 1 w 307"/>
                    <a:gd name="T11" fmla="*/ 1 h 331"/>
                    <a:gd name="T12" fmla="*/ 1 w 307"/>
                    <a:gd name="T13" fmla="*/ 1 h 331"/>
                    <a:gd name="T14" fmla="*/ 1 w 307"/>
                    <a:gd name="T15" fmla="*/ 1 h 331"/>
                    <a:gd name="T16" fmla="*/ 0 w 307"/>
                    <a:gd name="T17" fmla="*/ 1 h 331"/>
                    <a:gd name="T18" fmla="*/ 0 w 307"/>
                    <a:gd name="T19" fmla="*/ 1 h 331"/>
                    <a:gd name="T20" fmla="*/ 0 w 307"/>
                    <a:gd name="T21" fmla="*/ 1 h 331"/>
                    <a:gd name="T22" fmla="*/ 1 w 307"/>
                    <a:gd name="T23" fmla="*/ 1 h 331"/>
                    <a:gd name="T24" fmla="*/ 1 w 307"/>
                    <a:gd name="T25" fmla="*/ 1 h 331"/>
                    <a:gd name="T26" fmla="*/ 1 w 307"/>
                    <a:gd name="T27" fmla="*/ 1 h 331"/>
                    <a:gd name="T28" fmla="*/ 1 w 307"/>
                    <a:gd name="T29" fmla="*/ 1 h 331"/>
                    <a:gd name="T30" fmla="*/ 1 w 307"/>
                    <a:gd name="T31" fmla="*/ 1 h 331"/>
                    <a:gd name="T32" fmla="*/ 1 w 307"/>
                    <a:gd name="T33" fmla="*/ 1 h 331"/>
                    <a:gd name="T34" fmla="*/ 1 w 307"/>
                    <a:gd name="T35" fmla="*/ 1 h 331"/>
                    <a:gd name="T36" fmla="*/ 1 w 307"/>
                    <a:gd name="T37" fmla="*/ 1 h 331"/>
                    <a:gd name="T38" fmla="*/ 1 w 307"/>
                    <a:gd name="T39" fmla="*/ 1 h 331"/>
                    <a:gd name="T40" fmla="*/ 1 w 307"/>
                    <a:gd name="T41" fmla="*/ 1 h 331"/>
                    <a:gd name="T42" fmla="*/ 1 w 307"/>
                    <a:gd name="T43" fmla="*/ 1 h 331"/>
                    <a:gd name="T44" fmla="*/ 1 w 307"/>
                    <a:gd name="T45" fmla="*/ 1 h 331"/>
                    <a:gd name="T46" fmla="*/ 1 w 307"/>
                    <a:gd name="T47" fmla="*/ 1 h 331"/>
                    <a:gd name="T48" fmla="*/ 1 w 307"/>
                    <a:gd name="T49" fmla="*/ 1 h 331"/>
                    <a:gd name="T50" fmla="*/ 2 w 307"/>
                    <a:gd name="T51" fmla="*/ 1 h 331"/>
                    <a:gd name="T52" fmla="*/ 2 w 307"/>
                    <a:gd name="T53" fmla="*/ 1 h 331"/>
                    <a:gd name="T54" fmla="*/ 2 w 307"/>
                    <a:gd name="T55" fmla="*/ 1 h 331"/>
                    <a:gd name="T56" fmla="*/ 2 w 307"/>
                    <a:gd name="T57" fmla="*/ 1 h 331"/>
                    <a:gd name="T58" fmla="*/ 2 w 307"/>
                    <a:gd name="T59" fmla="*/ 1 h 331"/>
                    <a:gd name="T60" fmla="*/ 1 w 307"/>
                    <a:gd name="T61" fmla="*/ 1 h 331"/>
                    <a:gd name="T62" fmla="*/ 1 w 307"/>
                    <a:gd name="T63" fmla="*/ 1 h 331"/>
                    <a:gd name="T64" fmla="*/ 1 w 307"/>
                    <a:gd name="T65" fmla="*/ 0 h 331"/>
                    <a:gd name="T66" fmla="*/ 1 w 307"/>
                    <a:gd name="T67" fmla="*/ 0 h 331"/>
                    <a:gd name="T68" fmla="*/ 1 w 307"/>
                    <a:gd name="T69" fmla="*/ 1 h 331"/>
                    <a:gd name="T70" fmla="*/ 1 w 307"/>
                    <a:gd name="T71" fmla="*/ 1 h 331"/>
                    <a:gd name="T72" fmla="*/ 1 w 307"/>
                    <a:gd name="T73" fmla="*/ 1 h 331"/>
                    <a:gd name="T74" fmla="*/ 1 w 307"/>
                    <a:gd name="T75" fmla="*/ 1 h 331"/>
                    <a:gd name="T76" fmla="*/ 1 w 307"/>
                    <a:gd name="T77" fmla="*/ 1 h 331"/>
                    <a:gd name="T78" fmla="*/ 1 w 307"/>
                    <a:gd name="T79" fmla="*/ 1 h 331"/>
                    <a:gd name="T80" fmla="*/ 1 w 307"/>
                    <a:gd name="T81" fmla="*/ 1 h 331"/>
                    <a:gd name="T82" fmla="*/ 1 w 307"/>
                    <a:gd name="T83" fmla="*/ 1 h 3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07" h="331">
                      <a:moveTo>
                        <a:pt x="138" y="155"/>
                      </a:moveTo>
                      <a:lnTo>
                        <a:pt x="138" y="155"/>
                      </a:lnTo>
                      <a:lnTo>
                        <a:pt x="104" y="169"/>
                      </a:lnTo>
                      <a:lnTo>
                        <a:pt x="73" y="186"/>
                      </a:lnTo>
                      <a:lnTo>
                        <a:pt x="49" y="210"/>
                      </a:lnTo>
                      <a:lnTo>
                        <a:pt x="24" y="227"/>
                      </a:lnTo>
                      <a:lnTo>
                        <a:pt x="15" y="241"/>
                      </a:lnTo>
                      <a:lnTo>
                        <a:pt x="8" y="258"/>
                      </a:lnTo>
                      <a:lnTo>
                        <a:pt x="0" y="275"/>
                      </a:lnTo>
                      <a:lnTo>
                        <a:pt x="0" y="292"/>
                      </a:lnTo>
                      <a:lnTo>
                        <a:pt x="0" y="299"/>
                      </a:lnTo>
                      <a:lnTo>
                        <a:pt x="8" y="316"/>
                      </a:lnTo>
                      <a:lnTo>
                        <a:pt x="15" y="324"/>
                      </a:lnTo>
                      <a:lnTo>
                        <a:pt x="32" y="331"/>
                      </a:lnTo>
                      <a:lnTo>
                        <a:pt x="49" y="331"/>
                      </a:lnTo>
                      <a:lnTo>
                        <a:pt x="73" y="331"/>
                      </a:lnTo>
                      <a:lnTo>
                        <a:pt x="90" y="331"/>
                      </a:lnTo>
                      <a:lnTo>
                        <a:pt x="104" y="324"/>
                      </a:lnTo>
                      <a:lnTo>
                        <a:pt x="121" y="316"/>
                      </a:lnTo>
                      <a:lnTo>
                        <a:pt x="145" y="307"/>
                      </a:lnTo>
                      <a:lnTo>
                        <a:pt x="179" y="283"/>
                      </a:lnTo>
                      <a:lnTo>
                        <a:pt x="203" y="251"/>
                      </a:lnTo>
                      <a:lnTo>
                        <a:pt x="235" y="217"/>
                      </a:lnTo>
                      <a:lnTo>
                        <a:pt x="259" y="179"/>
                      </a:lnTo>
                      <a:lnTo>
                        <a:pt x="283" y="145"/>
                      </a:lnTo>
                      <a:lnTo>
                        <a:pt x="300" y="121"/>
                      </a:lnTo>
                      <a:lnTo>
                        <a:pt x="307" y="97"/>
                      </a:lnTo>
                      <a:lnTo>
                        <a:pt x="307" y="72"/>
                      </a:lnTo>
                      <a:lnTo>
                        <a:pt x="307" y="48"/>
                      </a:lnTo>
                      <a:lnTo>
                        <a:pt x="300" y="24"/>
                      </a:lnTo>
                      <a:lnTo>
                        <a:pt x="283" y="7"/>
                      </a:lnTo>
                      <a:lnTo>
                        <a:pt x="276" y="7"/>
                      </a:lnTo>
                      <a:lnTo>
                        <a:pt x="276" y="0"/>
                      </a:lnTo>
                      <a:lnTo>
                        <a:pt x="259" y="0"/>
                      </a:lnTo>
                      <a:lnTo>
                        <a:pt x="251" y="7"/>
                      </a:lnTo>
                      <a:lnTo>
                        <a:pt x="235" y="24"/>
                      </a:lnTo>
                      <a:lnTo>
                        <a:pt x="227" y="48"/>
                      </a:lnTo>
                      <a:lnTo>
                        <a:pt x="203" y="80"/>
                      </a:lnTo>
                      <a:lnTo>
                        <a:pt x="186" y="104"/>
                      </a:lnTo>
                      <a:lnTo>
                        <a:pt x="179" y="121"/>
                      </a:lnTo>
                      <a:lnTo>
                        <a:pt x="155" y="138"/>
                      </a:lnTo>
                      <a:lnTo>
                        <a:pt x="138" y="155"/>
                      </a:lnTo>
                      <a:close/>
                    </a:path>
                  </a:pathLst>
                </a:custGeom>
                <a:solidFill>
                  <a:srgbClr val="FFD8B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" name="Freeform 63"/>
                <p:cNvSpPr>
                  <a:spLocks/>
                </p:cNvSpPr>
                <p:nvPr/>
              </p:nvSpPr>
              <p:spPr bwMode="auto">
                <a:xfrm>
                  <a:off x="878" y="1911"/>
                  <a:ext cx="195" cy="195"/>
                </a:xfrm>
                <a:custGeom>
                  <a:avLst/>
                  <a:gdLst>
                    <a:gd name="T0" fmla="*/ 1 w 268"/>
                    <a:gd name="T1" fmla="*/ 1 h 292"/>
                    <a:gd name="T2" fmla="*/ 1 w 268"/>
                    <a:gd name="T3" fmla="*/ 1 h 292"/>
                    <a:gd name="T4" fmla="*/ 1 w 268"/>
                    <a:gd name="T5" fmla="*/ 1 h 292"/>
                    <a:gd name="T6" fmla="*/ 1 w 268"/>
                    <a:gd name="T7" fmla="*/ 1 h 292"/>
                    <a:gd name="T8" fmla="*/ 1 w 268"/>
                    <a:gd name="T9" fmla="*/ 1 h 292"/>
                    <a:gd name="T10" fmla="*/ 1 w 268"/>
                    <a:gd name="T11" fmla="*/ 1 h 292"/>
                    <a:gd name="T12" fmla="*/ 1 w 268"/>
                    <a:gd name="T13" fmla="*/ 1 h 292"/>
                    <a:gd name="T14" fmla="*/ 1 w 268"/>
                    <a:gd name="T15" fmla="*/ 1 h 292"/>
                    <a:gd name="T16" fmla="*/ 1 w 268"/>
                    <a:gd name="T17" fmla="*/ 1 h 292"/>
                    <a:gd name="T18" fmla="*/ 1 w 268"/>
                    <a:gd name="T19" fmla="*/ 1 h 292"/>
                    <a:gd name="T20" fmla="*/ 1 w 268"/>
                    <a:gd name="T21" fmla="*/ 1 h 292"/>
                    <a:gd name="T22" fmla="*/ 1 w 268"/>
                    <a:gd name="T23" fmla="*/ 1 h 292"/>
                    <a:gd name="T24" fmla="*/ 1 w 268"/>
                    <a:gd name="T25" fmla="*/ 1 h 292"/>
                    <a:gd name="T26" fmla="*/ 1 w 268"/>
                    <a:gd name="T27" fmla="*/ 1 h 292"/>
                    <a:gd name="T28" fmla="*/ 1 w 268"/>
                    <a:gd name="T29" fmla="*/ 1 h 292"/>
                    <a:gd name="T30" fmla="*/ 1 w 268"/>
                    <a:gd name="T31" fmla="*/ 1 h 292"/>
                    <a:gd name="T32" fmla="*/ 0 w 268"/>
                    <a:gd name="T33" fmla="*/ 1 h 292"/>
                    <a:gd name="T34" fmla="*/ 1 w 268"/>
                    <a:gd name="T35" fmla="*/ 1 h 292"/>
                    <a:gd name="T36" fmla="*/ 1 w 268"/>
                    <a:gd name="T37" fmla="*/ 1 h 292"/>
                    <a:gd name="T38" fmla="*/ 1 w 268"/>
                    <a:gd name="T39" fmla="*/ 1 h 292"/>
                    <a:gd name="T40" fmla="*/ 1 w 268"/>
                    <a:gd name="T41" fmla="*/ 1 h 292"/>
                    <a:gd name="T42" fmla="*/ 1 w 268"/>
                    <a:gd name="T43" fmla="*/ 1 h 292"/>
                    <a:gd name="T44" fmla="*/ 1 w 268"/>
                    <a:gd name="T45" fmla="*/ 1 h 292"/>
                    <a:gd name="T46" fmla="*/ 1 w 268"/>
                    <a:gd name="T47" fmla="*/ 1 h 292"/>
                    <a:gd name="T48" fmla="*/ 1 w 268"/>
                    <a:gd name="T49" fmla="*/ 1 h 292"/>
                    <a:gd name="T50" fmla="*/ 1 w 268"/>
                    <a:gd name="T51" fmla="*/ 1 h 292"/>
                    <a:gd name="T52" fmla="*/ 1 w 268"/>
                    <a:gd name="T53" fmla="*/ 1 h 292"/>
                    <a:gd name="T54" fmla="*/ 1 w 268"/>
                    <a:gd name="T55" fmla="*/ 1 h 292"/>
                    <a:gd name="T56" fmla="*/ 1 w 268"/>
                    <a:gd name="T57" fmla="*/ 1 h 292"/>
                    <a:gd name="T58" fmla="*/ 1 w 268"/>
                    <a:gd name="T59" fmla="*/ 1 h 292"/>
                    <a:gd name="T60" fmla="*/ 1 w 268"/>
                    <a:gd name="T61" fmla="*/ 1 h 292"/>
                    <a:gd name="T62" fmla="*/ 1 w 268"/>
                    <a:gd name="T63" fmla="*/ 1 h 292"/>
                    <a:gd name="T64" fmla="*/ 1 w 268"/>
                    <a:gd name="T65" fmla="*/ 1 h 292"/>
                    <a:gd name="T66" fmla="*/ 1 w 268"/>
                    <a:gd name="T67" fmla="*/ 1 h 292"/>
                    <a:gd name="T68" fmla="*/ 1 w 268"/>
                    <a:gd name="T69" fmla="*/ 1 h 292"/>
                    <a:gd name="T70" fmla="*/ 1 w 268"/>
                    <a:gd name="T71" fmla="*/ 1 h 292"/>
                    <a:gd name="T72" fmla="*/ 1 w 268"/>
                    <a:gd name="T73" fmla="*/ 1 h 292"/>
                    <a:gd name="T74" fmla="*/ 1 w 268"/>
                    <a:gd name="T75" fmla="*/ 1 h 292"/>
                    <a:gd name="T76" fmla="*/ 1 w 268"/>
                    <a:gd name="T77" fmla="*/ 1 h 292"/>
                    <a:gd name="T78" fmla="*/ 1 w 268"/>
                    <a:gd name="T79" fmla="*/ 1 h 292"/>
                    <a:gd name="T80" fmla="*/ 1 w 268"/>
                    <a:gd name="T81" fmla="*/ 1 h 292"/>
                    <a:gd name="T82" fmla="*/ 1 w 268"/>
                    <a:gd name="T83" fmla="*/ 0 h 292"/>
                    <a:gd name="T84" fmla="*/ 1 w 268"/>
                    <a:gd name="T85" fmla="*/ 1 h 292"/>
                    <a:gd name="T86" fmla="*/ 1 w 268"/>
                    <a:gd name="T87" fmla="*/ 1 h 292"/>
                    <a:gd name="T88" fmla="*/ 1 w 268"/>
                    <a:gd name="T89" fmla="*/ 1 h 292"/>
                    <a:gd name="T90" fmla="*/ 1 w 268"/>
                    <a:gd name="T91" fmla="*/ 1 h 292"/>
                    <a:gd name="T92" fmla="*/ 1 w 268"/>
                    <a:gd name="T93" fmla="*/ 1 h 292"/>
                    <a:gd name="T94" fmla="*/ 1 w 268"/>
                    <a:gd name="T95" fmla="*/ 1 h 292"/>
                    <a:gd name="T96" fmla="*/ 1 w 268"/>
                    <a:gd name="T97" fmla="*/ 1 h 292"/>
                    <a:gd name="T98" fmla="*/ 1 w 268"/>
                    <a:gd name="T99" fmla="*/ 1 h 292"/>
                    <a:gd name="T100" fmla="*/ 1 w 268"/>
                    <a:gd name="T101" fmla="*/ 1 h 292"/>
                    <a:gd name="T102" fmla="*/ 1 w 268"/>
                    <a:gd name="T103" fmla="*/ 1 h 292"/>
                    <a:gd name="T104" fmla="*/ 1 w 268"/>
                    <a:gd name="T105" fmla="*/ 1 h 292"/>
                    <a:gd name="T106" fmla="*/ 1 w 268"/>
                    <a:gd name="T107" fmla="*/ 1 h 292"/>
                    <a:gd name="T108" fmla="*/ 1 w 268"/>
                    <a:gd name="T109" fmla="*/ 1 h 29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68" h="292">
                      <a:moveTo>
                        <a:pt x="186" y="193"/>
                      </a:moveTo>
                      <a:lnTo>
                        <a:pt x="186" y="193"/>
                      </a:lnTo>
                      <a:lnTo>
                        <a:pt x="169" y="203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8" y="203"/>
                      </a:lnTo>
                      <a:lnTo>
                        <a:pt x="131" y="203"/>
                      </a:lnTo>
                      <a:lnTo>
                        <a:pt x="121" y="203"/>
                      </a:lnTo>
                      <a:lnTo>
                        <a:pt x="114" y="193"/>
                      </a:lnTo>
                      <a:lnTo>
                        <a:pt x="104" y="186"/>
                      </a:lnTo>
                      <a:lnTo>
                        <a:pt x="97" y="186"/>
                      </a:lnTo>
                      <a:lnTo>
                        <a:pt x="97" y="193"/>
                      </a:lnTo>
                      <a:lnTo>
                        <a:pt x="97" y="203"/>
                      </a:lnTo>
                      <a:lnTo>
                        <a:pt x="97" y="210"/>
                      </a:lnTo>
                      <a:lnTo>
                        <a:pt x="104" y="217"/>
                      </a:lnTo>
                      <a:lnTo>
                        <a:pt x="131" y="227"/>
                      </a:lnTo>
                      <a:lnTo>
                        <a:pt x="138" y="227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1" y="251"/>
                      </a:lnTo>
                      <a:lnTo>
                        <a:pt x="121" y="259"/>
                      </a:lnTo>
                      <a:lnTo>
                        <a:pt x="114" y="268"/>
                      </a:lnTo>
                      <a:lnTo>
                        <a:pt x="104" y="268"/>
                      </a:lnTo>
                      <a:lnTo>
                        <a:pt x="97" y="275"/>
                      </a:lnTo>
                      <a:lnTo>
                        <a:pt x="90" y="275"/>
                      </a:lnTo>
                      <a:lnTo>
                        <a:pt x="80" y="275"/>
                      </a:lnTo>
                      <a:lnTo>
                        <a:pt x="73" y="268"/>
                      </a:lnTo>
                      <a:lnTo>
                        <a:pt x="66" y="268"/>
                      </a:lnTo>
                      <a:lnTo>
                        <a:pt x="66" y="259"/>
                      </a:lnTo>
                      <a:lnTo>
                        <a:pt x="49" y="251"/>
                      </a:lnTo>
                      <a:lnTo>
                        <a:pt x="41" y="244"/>
                      </a:lnTo>
                      <a:lnTo>
                        <a:pt x="41" y="234"/>
                      </a:lnTo>
                      <a:lnTo>
                        <a:pt x="32" y="234"/>
                      </a:lnTo>
                      <a:lnTo>
                        <a:pt x="25" y="244"/>
                      </a:lnTo>
                      <a:lnTo>
                        <a:pt x="25" y="251"/>
                      </a:lnTo>
                      <a:lnTo>
                        <a:pt x="32" y="251"/>
                      </a:lnTo>
                      <a:lnTo>
                        <a:pt x="32" y="259"/>
                      </a:lnTo>
                      <a:lnTo>
                        <a:pt x="41" y="268"/>
                      </a:lnTo>
                      <a:lnTo>
                        <a:pt x="49" y="275"/>
                      </a:lnTo>
                      <a:lnTo>
                        <a:pt x="56" y="283"/>
                      </a:lnTo>
                      <a:lnTo>
                        <a:pt x="49" y="292"/>
                      </a:lnTo>
                      <a:lnTo>
                        <a:pt x="41" y="292"/>
                      </a:lnTo>
                      <a:lnTo>
                        <a:pt x="25" y="292"/>
                      </a:lnTo>
                      <a:lnTo>
                        <a:pt x="8" y="283"/>
                      </a:lnTo>
                      <a:lnTo>
                        <a:pt x="8" y="275"/>
                      </a:lnTo>
                      <a:lnTo>
                        <a:pt x="0" y="268"/>
                      </a:lnTo>
                      <a:lnTo>
                        <a:pt x="0" y="251"/>
                      </a:lnTo>
                      <a:lnTo>
                        <a:pt x="0" y="244"/>
                      </a:lnTo>
                      <a:lnTo>
                        <a:pt x="8" y="227"/>
                      </a:lnTo>
                      <a:lnTo>
                        <a:pt x="15" y="217"/>
                      </a:lnTo>
                      <a:lnTo>
                        <a:pt x="25" y="210"/>
                      </a:lnTo>
                      <a:lnTo>
                        <a:pt x="25" y="203"/>
                      </a:lnTo>
                      <a:lnTo>
                        <a:pt x="32" y="210"/>
                      </a:lnTo>
                      <a:lnTo>
                        <a:pt x="41" y="217"/>
                      </a:lnTo>
                      <a:lnTo>
                        <a:pt x="49" y="227"/>
                      </a:lnTo>
                      <a:lnTo>
                        <a:pt x="56" y="227"/>
                      </a:lnTo>
                      <a:lnTo>
                        <a:pt x="66" y="217"/>
                      </a:lnTo>
                      <a:lnTo>
                        <a:pt x="56" y="210"/>
                      </a:lnTo>
                      <a:lnTo>
                        <a:pt x="49" y="203"/>
                      </a:lnTo>
                      <a:lnTo>
                        <a:pt x="49" y="193"/>
                      </a:lnTo>
                      <a:lnTo>
                        <a:pt x="49" y="186"/>
                      </a:lnTo>
                      <a:lnTo>
                        <a:pt x="73" y="169"/>
                      </a:lnTo>
                      <a:lnTo>
                        <a:pt x="97" y="155"/>
                      </a:lnTo>
                      <a:lnTo>
                        <a:pt x="104" y="162"/>
                      </a:lnTo>
                      <a:lnTo>
                        <a:pt x="114" y="162"/>
                      </a:lnTo>
                      <a:lnTo>
                        <a:pt x="131" y="179"/>
                      </a:lnTo>
                      <a:lnTo>
                        <a:pt x="138" y="179"/>
                      </a:lnTo>
                      <a:lnTo>
                        <a:pt x="145" y="179"/>
                      </a:lnTo>
                      <a:lnTo>
                        <a:pt x="145" y="169"/>
                      </a:lnTo>
                      <a:lnTo>
                        <a:pt x="138" y="162"/>
                      </a:lnTo>
                      <a:lnTo>
                        <a:pt x="131" y="155"/>
                      </a:lnTo>
                      <a:lnTo>
                        <a:pt x="131" y="145"/>
                      </a:lnTo>
                      <a:lnTo>
                        <a:pt x="131" y="138"/>
                      </a:lnTo>
                      <a:lnTo>
                        <a:pt x="145" y="121"/>
                      </a:lnTo>
                      <a:lnTo>
                        <a:pt x="155" y="114"/>
                      </a:lnTo>
                      <a:lnTo>
                        <a:pt x="162" y="114"/>
                      </a:lnTo>
                      <a:lnTo>
                        <a:pt x="169" y="114"/>
                      </a:lnTo>
                      <a:lnTo>
                        <a:pt x="179" y="114"/>
                      </a:lnTo>
                      <a:lnTo>
                        <a:pt x="186" y="121"/>
                      </a:lnTo>
                      <a:lnTo>
                        <a:pt x="194" y="131"/>
                      </a:lnTo>
                      <a:lnTo>
                        <a:pt x="203" y="131"/>
                      </a:lnTo>
                      <a:lnTo>
                        <a:pt x="203" y="121"/>
                      </a:lnTo>
                      <a:lnTo>
                        <a:pt x="203" y="114"/>
                      </a:lnTo>
                      <a:lnTo>
                        <a:pt x="194" y="104"/>
                      </a:lnTo>
                      <a:lnTo>
                        <a:pt x="186" y="97"/>
                      </a:lnTo>
                      <a:lnTo>
                        <a:pt x="179" y="90"/>
                      </a:lnTo>
                      <a:lnTo>
                        <a:pt x="179" y="73"/>
                      </a:lnTo>
                      <a:lnTo>
                        <a:pt x="194" y="48"/>
                      </a:lnTo>
                      <a:lnTo>
                        <a:pt x="203" y="41"/>
                      </a:lnTo>
                      <a:lnTo>
                        <a:pt x="211" y="41"/>
                      </a:lnTo>
                      <a:lnTo>
                        <a:pt x="227" y="48"/>
                      </a:lnTo>
                      <a:lnTo>
                        <a:pt x="235" y="48"/>
                      </a:lnTo>
                      <a:lnTo>
                        <a:pt x="244" y="48"/>
                      </a:lnTo>
                      <a:lnTo>
                        <a:pt x="252" y="48"/>
                      </a:lnTo>
                      <a:lnTo>
                        <a:pt x="252" y="41"/>
                      </a:lnTo>
                      <a:lnTo>
                        <a:pt x="259" y="41"/>
                      </a:lnTo>
                      <a:lnTo>
                        <a:pt x="252" y="32"/>
                      </a:lnTo>
                      <a:lnTo>
                        <a:pt x="244" y="32"/>
                      </a:lnTo>
                      <a:lnTo>
                        <a:pt x="235" y="32"/>
                      </a:lnTo>
                      <a:lnTo>
                        <a:pt x="227" y="32"/>
                      </a:lnTo>
                      <a:lnTo>
                        <a:pt x="227" y="24"/>
                      </a:lnTo>
                      <a:lnTo>
                        <a:pt x="227" y="17"/>
                      </a:lnTo>
                      <a:lnTo>
                        <a:pt x="227" y="7"/>
                      </a:lnTo>
                      <a:lnTo>
                        <a:pt x="235" y="0"/>
                      </a:lnTo>
                      <a:lnTo>
                        <a:pt x="244" y="0"/>
                      </a:lnTo>
                      <a:lnTo>
                        <a:pt x="252" y="0"/>
                      </a:lnTo>
                      <a:lnTo>
                        <a:pt x="259" y="7"/>
                      </a:lnTo>
                      <a:lnTo>
                        <a:pt x="268" y="17"/>
                      </a:lnTo>
                      <a:lnTo>
                        <a:pt x="268" y="32"/>
                      </a:lnTo>
                      <a:lnTo>
                        <a:pt x="268" y="56"/>
                      </a:lnTo>
                      <a:lnTo>
                        <a:pt x="268" y="65"/>
                      </a:lnTo>
                      <a:lnTo>
                        <a:pt x="252" y="65"/>
                      </a:lnTo>
                      <a:lnTo>
                        <a:pt x="244" y="65"/>
                      </a:lnTo>
                      <a:lnTo>
                        <a:pt x="227" y="65"/>
                      </a:lnTo>
                      <a:lnTo>
                        <a:pt x="218" y="65"/>
                      </a:lnTo>
                      <a:lnTo>
                        <a:pt x="218" y="73"/>
                      </a:lnTo>
                      <a:lnTo>
                        <a:pt x="227" y="80"/>
                      </a:lnTo>
                      <a:lnTo>
                        <a:pt x="235" y="80"/>
                      </a:lnTo>
                      <a:lnTo>
                        <a:pt x="244" y="80"/>
                      </a:lnTo>
                      <a:lnTo>
                        <a:pt x="252" y="90"/>
                      </a:lnTo>
                      <a:lnTo>
                        <a:pt x="252" y="97"/>
                      </a:lnTo>
                      <a:lnTo>
                        <a:pt x="252" y="104"/>
                      </a:lnTo>
                      <a:lnTo>
                        <a:pt x="244" y="114"/>
                      </a:lnTo>
                      <a:lnTo>
                        <a:pt x="244" y="121"/>
                      </a:lnTo>
                      <a:lnTo>
                        <a:pt x="235" y="138"/>
                      </a:lnTo>
                      <a:lnTo>
                        <a:pt x="218" y="155"/>
                      </a:lnTo>
                      <a:lnTo>
                        <a:pt x="211" y="155"/>
                      </a:lnTo>
                      <a:lnTo>
                        <a:pt x="194" y="145"/>
                      </a:lnTo>
                      <a:lnTo>
                        <a:pt x="186" y="145"/>
                      </a:lnTo>
                      <a:lnTo>
                        <a:pt x="179" y="145"/>
                      </a:lnTo>
                      <a:lnTo>
                        <a:pt x="179" y="155"/>
                      </a:lnTo>
                      <a:lnTo>
                        <a:pt x="186" y="162"/>
                      </a:lnTo>
                      <a:lnTo>
                        <a:pt x="186" y="169"/>
                      </a:lnTo>
                      <a:lnTo>
                        <a:pt x="194" y="179"/>
                      </a:lnTo>
                      <a:lnTo>
                        <a:pt x="194" y="186"/>
                      </a:lnTo>
                      <a:lnTo>
                        <a:pt x="186" y="193"/>
                      </a:lnTo>
                      <a:close/>
                    </a:path>
                  </a:pathLst>
                </a:custGeom>
                <a:solidFill>
                  <a:srgbClr val="FFA28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Freeform 64"/>
                <p:cNvSpPr>
                  <a:spLocks/>
                </p:cNvSpPr>
                <p:nvPr/>
              </p:nvSpPr>
              <p:spPr bwMode="auto">
                <a:xfrm>
                  <a:off x="410" y="1954"/>
                  <a:ext cx="22" cy="16"/>
                </a:xfrm>
                <a:custGeom>
                  <a:avLst/>
                  <a:gdLst>
                    <a:gd name="T0" fmla="*/ 1 w 31"/>
                    <a:gd name="T1" fmla="*/ 1 h 24"/>
                    <a:gd name="T2" fmla="*/ 1 w 31"/>
                    <a:gd name="T3" fmla="*/ 1 h 24"/>
                    <a:gd name="T4" fmla="*/ 1 w 31"/>
                    <a:gd name="T5" fmla="*/ 1 h 24"/>
                    <a:gd name="T6" fmla="*/ 1 w 31"/>
                    <a:gd name="T7" fmla="*/ 1 h 24"/>
                    <a:gd name="T8" fmla="*/ 1 w 31"/>
                    <a:gd name="T9" fmla="*/ 1 h 24"/>
                    <a:gd name="T10" fmla="*/ 1 w 31"/>
                    <a:gd name="T11" fmla="*/ 1 h 24"/>
                    <a:gd name="T12" fmla="*/ 1 w 31"/>
                    <a:gd name="T13" fmla="*/ 1 h 24"/>
                    <a:gd name="T14" fmla="*/ 1 w 31"/>
                    <a:gd name="T15" fmla="*/ 1 h 24"/>
                    <a:gd name="T16" fmla="*/ 1 w 31"/>
                    <a:gd name="T17" fmla="*/ 1 h 24"/>
                    <a:gd name="T18" fmla="*/ 1 w 31"/>
                    <a:gd name="T19" fmla="*/ 1 h 24"/>
                    <a:gd name="T20" fmla="*/ 1 w 31"/>
                    <a:gd name="T21" fmla="*/ 1 h 24"/>
                    <a:gd name="T22" fmla="*/ 1 w 31"/>
                    <a:gd name="T23" fmla="*/ 0 h 24"/>
                    <a:gd name="T24" fmla="*/ 1 w 31"/>
                    <a:gd name="T25" fmla="*/ 0 h 24"/>
                    <a:gd name="T26" fmla="*/ 1 w 31"/>
                    <a:gd name="T27" fmla="*/ 0 h 24"/>
                    <a:gd name="T28" fmla="*/ 1 w 31"/>
                    <a:gd name="T29" fmla="*/ 1 h 24"/>
                    <a:gd name="T30" fmla="*/ 0 w 31"/>
                    <a:gd name="T31" fmla="*/ 1 h 24"/>
                    <a:gd name="T32" fmla="*/ 0 w 31"/>
                    <a:gd name="T33" fmla="*/ 1 h 24"/>
                    <a:gd name="T34" fmla="*/ 1 w 31"/>
                    <a:gd name="T35" fmla="*/ 1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" h="24">
                      <a:moveTo>
                        <a:pt x="7" y="24"/>
                      </a:moveTo>
                      <a:lnTo>
                        <a:pt x="7" y="24"/>
                      </a:lnTo>
                      <a:lnTo>
                        <a:pt x="14" y="7"/>
                      </a:lnTo>
                      <a:lnTo>
                        <a:pt x="24" y="7"/>
                      </a:lnTo>
                      <a:lnTo>
                        <a:pt x="31" y="7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14"/>
                      </a:lnTo>
                      <a:lnTo>
                        <a:pt x="0" y="24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Freeform 65"/>
                <p:cNvSpPr>
                  <a:spLocks/>
                </p:cNvSpPr>
                <p:nvPr/>
              </p:nvSpPr>
              <p:spPr bwMode="auto">
                <a:xfrm>
                  <a:off x="333" y="2055"/>
                  <a:ext cx="87" cy="103"/>
                </a:xfrm>
                <a:custGeom>
                  <a:avLst/>
                  <a:gdLst>
                    <a:gd name="T0" fmla="*/ 1 w 120"/>
                    <a:gd name="T1" fmla="*/ 1 h 154"/>
                    <a:gd name="T2" fmla="*/ 1 w 120"/>
                    <a:gd name="T3" fmla="*/ 1 h 154"/>
                    <a:gd name="T4" fmla="*/ 1 w 120"/>
                    <a:gd name="T5" fmla="*/ 1 h 154"/>
                    <a:gd name="T6" fmla="*/ 1 w 120"/>
                    <a:gd name="T7" fmla="*/ 1 h 154"/>
                    <a:gd name="T8" fmla="*/ 1 w 120"/>
                    <a:gd name="T9" fmla="*/ 1 h 154"/>
                    <a:gd name="T10" fmla="*/ 1 w 120"/>
                    <a:gd name="T11" fmla="*/ 1 h 154"/>
                    <a:gd name="T12" fmla="*/ 1 w 120"/>
                    <a:gd name="T13" fmla="*/ 1 h 154"/>
                    <a:gd name="T14" fmla="*/ 1 w 120"/>
                    <a:gd name="T15" fmla="*/ 1 h 154"/>
                    <a:gd name="T16" fmla="*/ 1 w 120"/>
                    <a:gd name="T17" fmla="*/ 1 h 154"/>
                    <a:gd name="T18" fmla="*/ 1 w 120"/>
                    <a:gd name="T19" fmla="*/ 1 h 154"/>
                    <a:gd name="T20" fmla="*/ 1 w 120"/>
                    <a:gd name="T21" fmla="*/ 1 h 154"/>
                    <a:gd name="T22" fmla="*/ 1 w 120"/>
                    <a:gd name="T23" fmla="*/ 1 h 154"/>
                    <a:gd name="T24" fmla="*/ 1 w 120"/>
                    <a:gd name="T25" fmla="*/ 1 h 154"/>
                    <a:gd name="T26" fmla="*/ 1 w 120"/>
                    <a:gd name="T27" fmla="*/ 1 h 154"/>
                    <a:gd name="T28" fmla="*/ 1 w 120"/>
                    <a:gd name="T29" fmla="*/ 1 h 154"/>
                    <a:gd name="T30" fmla="*/ 1 w 120"/>
                    <a:gd name="T31" fmla="*/ 1 h 154"/>
                    <a:gd name="T32" fmla="*/ 1 w 120"/>
                    <a:gd name="T33" fmla="*/ 1 h 154"/>
                    <a:gd name="T34" fmla="*/ 1 w 120"/>
                    <a:gd name="T35" fmla="*/ 1 h 154"/>
                    <a:gd name="T36" fmla="*/ 1 w 120"/>
                    <a:gd name="T37" fmla="*/ 1 h 154"/>
                    <a:gd name="T38" fmla="*/ 1 w 120"/>
                    <a:gd name="T39" fmla="*/ 1 h 154"/>
                    <a:gd name="T40" fmla="*/ 1 w 120"/>
                    <a:gd name="T41" fmla="*/ 1 h 154"/>
                    <a:gd name="T42" fmla="*/ 1 w 120"/>
                    <a:gd name="T43" fmla="*/ 1 h 154"/>
                    <a:gd name="T44" fmla="*/ 1 w 120"/>
                    <a:gd name="T45" fmla="*/ 1 h 154"/>
                    <a:gd name="T46" fmla="*/ 1 w 120"/>
                    <a:gd name="T47" fmla="*/ 1 h 154"/>
                    <a:gd name="T48" fmla="*/ 1 w 120"/>
                    <a:gd name="T49" fmla="*/ 1 h 154"/>
                    <a:gd name="T50" fmla="*/ 1 w 120"/>
                    <a:gd name="T51" fmla="*/ 1 h 154"/>
                    <a:gd name="T52" fmla="*/ 1 w 120"/>
                    <a:gd name="T53" fmla="*/ 1 h 154"/>
                    <a:gd name="T54" fmla="*/ 0 w 120"/>
                    <a:gd name="T55" fmla="*/ 1 h 154"/>
                    <a:gd name="T56" fmla="*/ 0 w 120"/>
                    <a:gd name="T57" fmla="*/ 1 h 154"/>
                    <a:gd name="T58" fmla="*/ 0 w 120"/>
                    <a:gd name="T59" fmla="*/ 1 h 154"/>
                    <a:gd name="T60" fmla="*/ 0 w 120"/>
                    <a:gd name="T61" fmla="*/ 1 h 154"/>
                    <a:gd name="T62" fmla="*/ 1 w 120"/>
                    <a:gd name="T63" fmla="*/ 1 h 154"/>
                    <a:gd name="T64" fmla="*/ 1 w 120"/>
                    <a:gd name="T65" fmla="*/ 0 h 154"/>
                    <a:gd name="T66" fmla="*/ 1 w 120"/>
                    <a:gd name="T67" fmla="*/ 0 h 154"/>
                    <a:gd name="T68" fmla="*/ 1 w 120"/>
                    <a:gd name="T69" fmla="*/ 0 h 154"/>
                    <a:gd name="T70" fmla="*/ 1 w 120"/>
                    <a:gd name="T71" fmla="*/ 0 h 154"/>
                    <a:gd name="T72" fmla="*/ 1 w 120"/>
                    <a:gd name="T73" fmla="*/ 0 h 154"/>
                    <a:gd name="T74" fmla="*/ 1 w 120"/>
                    <a:gd name="T75" fmla="*/ 1 h 154"/>
                    <a:gd name="T76" fmla="*/ 1 w 120"/>
                    <a:gd name="T77" fmla="*/ 1 h 154"/>
                    <a:gd name="T78" fmla="*/ 1 w 120"/>
                    <a:gd name="T79" fmla="*/ 1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20" h="154">
                      <a:moveTo>
                        <a:pt x="106" y="33"/>
                      </a:moveTo>
                      <a:lnTo>
                        <a:pt x="106" y="33"/>
                      </a:lnTo>
                      <a:lnTo>
                        <a:pt x="113" y="50"/>
                      </a:lnTo>
                      <a:lnTo>
                        <a:pt x="120" y="74"/>
                      </a:lnTo>
                      <a:lnTo>
                        <a:pt x="120" y="99"/>
                      </a:lnTo>
                      <a:lnTo>
                        <a:pt x="120" y="106"/>
                      </a:lnTo>
                      <a:lnTo>
                        <a:pt x="120" y="113"/>
                      </a:lnTo>
                      <a:lnTo>
                        <a:pt x="113" y="123"/>
                      </a:lnTo>
                      <a:lnTo>
                        <a:pt x="113" y="147"/>
                      </a:lnTo>
                      <a:lnTo>
                        <a:pt x="106" y="147"/>
                      </a:lnTo>
                      <a:lnTo>
                        <a:pt x="96" y="154"/>
                      </a:lnTo>
                      <a:lnTo>
                        <a:pt x="89" y="154"/>
                      </a:lnTo>
                      <a:lnTo>
                        <a:pt x="79" y="147"/>
                      </a:lnTo>
                      <a:lnTo>
                        <a:pt x="79" y="137"/>
                      </a:lnTo>
                      <a:lnTo>
                        <a:pt x="79" y="130"/>
                      </a:lnTo>
                      <a:lnTo>
                        <a:pt x="79" y="123"/>
                      </a:lnTo>
                      <a:lnTo>
                        <a:pt x="89" y="106"/>
                      </a:lnTo>
                      <a:lnTo>
                        <a:pt x="89" y="89"/>
                      </a:lnTo>
                      <a:lnTo>
                        <a:pt x="79" y="74"/>
                      </a:lnTo>
                      <a:lnTo>
                        <a:pt x="79" y="65"/>
                      </a:lnTo>
                      <a:lnTo>
                        <a:pt x="72" y="58"/>
                      </a:lnTo>
                      <a:lnTo>
                        <a:pt x="65" y="50"/>
                      </a:lnTo>
                      <a:lnTo>
                        <a:pt x="48" y="41"/>
                      </a:lnTo>
                      <a:lnTo>
                        <a:pt x="31" y="41"/>
                      </a:lnTo>
                      <a:lnTo>
                        <a:pt x="24" y="33"/>
                      </a:lnTo>
                      <a:lnTo>
                        <a:pt x="7" y="33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41" y="0"/>
                      </a:lnTo>
                      <a:lnTo>
                        <a:pt x="48" y="0"/>
                      </a:lnTo>
                      <a:lnTo>
                        <a:pt x="79" y="17"/>
                      </a:lnTo>
                      <a:lnTo>
                        <a:pt x="96" y="24"/>
                      </a:lnTo>
                      <a:lnTo>
                        <a:pt x="106" y="33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Freeform 66"/>
                <p:cNvSpPr>
                  <a:spLocks/>
                </p:cNvSpPr>
                <p:nvPr/>
              </p:nvSpPr>
              <p:spPr bwMode="auto">
                <a:xfrm>
                  <a:off x="345" y="2011"/>
                  <a:ext cx="100" cy="147"/>
                </a:xfrm>
                <a:custGeom>
                  <a:avLst/>
                  <a:gdLst>
                    <a:gd name="T0" fmla="*/ 1 w 137"/>
                    <a:gd name="T1" fmla="*/ 1 h 220"/>
                    <a:gd name="T2" fmla="*/ 1 w 137"/>
                    <a:gd name="T3" fmla="*/ 1 h 220"/>
                    <a:gd name="T4" fmla="*/ 1 w 137"/>
                    <a:gd name="T5" fmla="*/ 1 h 220"/>
                    <a:gd name="T6" fmla="*/ 1 w 137"/>
                    <a:gd name="T7" fmla="*/ 1 h 220"/>
                    <a:gd name="T8" fmla="*/ 1 w 137"/>
                    <a:gd name="T9" fmla="*/ 1 h 220"/>
                    <a:gd name="T10" fmla="*/ 1 w 137"/>
                    <a:gd name="T11" fmla="*/ 1 h 220"/>
                    <a:gd name="T12" fmla="*/ 1 w 137"/>
                    <a:gd name="T13" fmla="*/ 1 h 220"/>
                    <a:gd name="T14" fmla="*/ 1 w 137"/>
                    <a:gd name="T15" fmla="*/ 1 h 220"/>
                    <a:gd name="T16" fmla="*/ 1 w 137"/>
                    <a:gd name="T17" fmla="*/ 1 h 220"/>
                    <a:gd name="T18" fmla="*/ 1 w 137"/>
                    <a:gd name="T19" fmla="*/ 1 h 220"/>
                    <a:gd name="T20" fmla="*/ 1 w 137"/>
                    <a:gd name="T21" fmla="*/ 1 h 220"/>
                    <a:gd name="T22" fmla="*/ 1 w 137"/>
                    <a:gd name="T23" fmla="*/ 1 h 220"/>
                    <a:gd name="T24" fmla="*/ 1 w 137"/>
                    <a:gd name="T25" fmla="*/ 1 h 220"/>
                    <a:gd name="T26" fmla="*/ 1 w 137"/>
                    <a:gd name="T27" fmla="*/ 1 h 220"/>
                    <a:gd name="T28" fmla="*/ 1 w 137"/>
                    <a:gd name="T29" fmla="*/ 1 h 220"/>
                    <a:gd name="T30" fmla="*/ 1 w 137"/>
                    <a:gd name="T31" fmla="*/ 1 h 220"/>
                    <a:gd name="T32" fmla="*/ 1 w 137"/>
                    <a:gd name="T33" fmla="*/ 1 h 220"/>
                    <a:gd name="T34" fmla="*/ 1 w 137"/>
                    <a:gd name="T35" fmla="*/ 1 h 220"/>
                    <a:gd name="T36" fmla="*/ 1 w 137"/>
                    <a:gd name="T37" fmla="*/ 1 h 220"/>
                    <a:gd name="T38" fmla="*/ 1 w 137"/>
                    <a:gd name="T39" fmla="*/ 1 h 220"/>
                    <a:gd name="T40" fmla="*/ 1 w 137"/>
                    <a:gd name="T41" fmla="*/ 1 h 220"/>
                    <a:gd name="T42" fmla="*/ 1 w 137"/>
                    <a:gd name="T43" fmla="*/ 1 h 220"/>
                    <a:gd name="T44" fmla="*/ 1 w 137"/>
                    <a:gd name="T45" fmla="*/ 1 h 220"/>
                    <a:gd name="T46" fmla="*/ 1 w 137"/>
                    <a:gd name="T47" fmla="*/ 1 h 220"/>
                    <a:gd name="T48" fmla="*/ 1 w 137"/>
                    <a:gd name="T49" fmla="*/ 1 h 220"/>
                    <a:gd name="T50" fmla="*/ 1 w 137"/>
                    <a:gd name="T51" fmla="*/ 1 h 220"/>
                    <a:gd name="T52" fmla="*/ 1 w 137"/>
                    <a:gd name="T53" fmla="*/ 1 h 220"/>
                    <a:gd name="T54" fmla="*/ 1 w 137"/>
                    <a:gd name="T55" fmla="*/ 1 h 220"/>
                    <a:gd name="T56" fmla="*/ 1 w 137"/>
                    <a:gd name="T57" fmla="*/ 1 h 220"/>
                    <a:gd name="T58" fmla="*/ 1 w 137"/>
                    <a:gd name="T59" fmla="*/ 1 h 220"/>
                    <a:gd name="T60" fmla="*/ 1 w 137"/>
                    <a:gd name="T61" fmla="*/ 1 h 220"/>
                    <a:gd name="T62" fmla="*/ 1 w 137"/>
                    <a:gd name="T63" fmla="*/ 1 h 220"/>
                    <a:gd name="T64" fmla="*/ 1 w 137"/>
                    <a:gd name="T65" fmla="*/ 1 h 220"/>
                    <a:gd name="T66" fmla="*/ 1 w 137"/>
                    <a:gd name="T67" fmla="*/ 1 h 220"/>
                    <a:gd name="T68" fmla="*/ 0 w 137"/>
                    <a:gd name="T69" fmla="*/ 1 h 220"/>
                    <a:gd name="T70" fmla="*/ 0 w 137"/>
                    <a:gd name="T71" fmla="*/ 1 h 220"/>
                    <a:gd name="T72" fmla="*/ 0 w 137"/>
                    <a:gd name="T73" fmla="*/ 1 h 220"/>
                    <a:gd name="T74" fmla="*/ 0 w 137"/>
                    <a:gd name="T75" fmla="*/ 1 h 220"/>
                    <a:gd name="T76" fmla="*/ 0 w 137"/>
                    <a:gd name="T77" fmla="*/ 1 h 220"/>
                    <a:gd name="T78" fmla="*/ 1 w 137"/>
                    <a:gd name="T79" fmla="*/ 0 h 220"/>
                    <a:gd name="T80" fmla="*/ 1 w 137"/>
                    <a:gd name="T81" fmla="*/ 0 h 220"/>
                    <a:gd name="T82" fmla="*/ 1 w 137"/>
                    <a:gd name="T83" fmla="*/ 0 h 220"/>
                    <a:gd name="T84" fmla="*/ 1 w 137"/>
                    <a:gd name="T85" fmla="*/ 1 h 220"/>
                    <a:gd name="T86" fmla="*/ 1 w 137"/>
                    <a:gd name="T87" fmla="*/ 1 h 2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37" h="220">
                      <a:moveTo>
                        <a:pt x="38" y="10"/>
                      </a:moveTo>
                      <a:lnTo>
                        <a:pt x="38" y="10"/>
                      </a:lnTo>
                      <a:lnTo>
                        <a:pt x="48" y="10"/>
                      </a:lnTo>
                      <a:lnTo>
                        <a:pt x="55" y="17"/>
                      </a:lnTo>
                      <a:lnTo>
                        <a:pt x="62" y="27"/>
                      </a:lnTo>
                      <a:lnTo>
                        <a:pt x="79" y="34"/>
                      </a:lnTo>
                      <a:lnTo>
                        <a:pt x="89" y="42"/>
                      </a:lnTo>
                      <a:lnTo>
                        <a:pt x="96" y="51"/>
                      </a:lnTo>
                      <a:lnTo>
                        <a:pt x="113" y="66"/>
                      </a:lnTo>
                      <a:lnTo>
                        <a:pt x="120" y="90"/>
                      </a:lnTo>
                      <a:lnTo>
                        <a:pt x="120" y="99"/>
                      </a:lnTo>
                      <a:lnTo>
                        <a:pt x="127" y="107"/>
                      </a:lnTo>
                      <a:lnTo>
                        <a:pt x="137" y="131"/>
                      </a:lnTo>
                      <a:lnTo>
                        <a:pt x="137" y="155"/>
                      </a:lnTo>
                      <a:lnTo>
                        <a:pt x="137" y="189"/>
                      </a:lnTo>
                      <a:lnTo>
                        <a:pt x="127" y="203"/>
                      </a:lnTo>
                      <a:lnTo>
                        <a:pt x="120" y="220"/>
                      </a:lnTo>
                      <a:lnTo>
                        <a:pt x="113" y="220"/>
                      </a:lnTo>
                      <a:lnTo>
                        <a:pt x="103" y="213"/>
                      </a:lnTo>
                      <a:lnTo>
                        <a:pt x="103" y="203"/>
                      </a:lnTo>
                      <a:lnTo>
                        <a:pt x="103" y="189"/>
                      </a:lnTo>
                      <a:lnTo>
                        <a:pt x="103" y="172"/>
                      </a:lnTo>
                      <a:lnTo>
                        <a:pt x="113" y="155"/>
                      </a:lnTo>
                      <a:lnTo>
                        <a:pt x="113" y="140"/>
                      </a:lnTo>
                      <a:lnTo>
                        <a:pt x="103" y="116"/>
                      </a:lnTo>
                      <a:lnTo>
                        <a:pt x="96" y="99"/>
                      </a:lnTo>
                      <a:lnTo>
                        <a:pt x="79" y="75"/>
                      </a:lnTo>
                      <a:lnTo>
                        <a:pt x="62" y="58"/>
                      </a:lnTo>
                      <a:lnTo>
                        <a:pt x="38" y="42"/>
                      </a:lnTo>
                      <a:lnTo>
                        <a:pt x="31" y="42"/>
                      </a:lnTo>
                      <a:lnTo>
                        <a:pt x="14" y="42"/>
                      </a:lnTo>
                      <a:lnTo>
                        <a:pt x="7" y="34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4" y="0"/>
                      </a:lnTo>
                      <a:lnTo>
                        <a:pt x="31" y="10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1" name="Freeform 67"/>
                <p:cNvSpPr>
                  <a:spLocks/>
                </p:cNvSpPr>
                <p:nvPr/>
              </p:nvSpPr>
              <p:spPr bwMode="auto">
                <a:xfrm>
                  <a:off x="398" y="1995"/>
                  <a:ext cx="70" cy="136"/>
                </a:xfrm>
                <a:custGeom>
                  <a:avLst/>
                  <a:gdLst>
                    <a:gd name="T0" fmla="*/ 1 w 97"/>
                    <a:gd name="T1" fmla="*/ 0 h 203"/>
                    <a:gd name="T2" fmla="*/ 1 w 97"/>
                    <a:gd name="T3" fmla="*/ 0 h 203"/>
                    <a:gd name="T4" fmla="*/ 1 w 97"/>
                    <a:gd name="T5" fmla="*/ 0 h 203"/>
                    <a:gd name="T6" fmla="*/ 1 w 97"/>
                    <a:gd name="T7" fmla="*/ 0 h 203"/>
                    <a:gd name="T8" fmla="*/ 1 w 97"/>
                    <a:gd name="T9" fmla="*/ 0 h 203"/>
                    <a:gd name="T10" fmla="*/ 1 w 97"/>
                    <a:gd name="T11" fmla="*/ 0 h 203"/>
                    <a:gd name="T12" fmla="*/ 1 w 97"/>
                    <a:gd name="T13" fmla="*/ 1 h 203"/>
                    <a:gd name="T14" fmla="*/ 1 w 97"/>
                    <a:gd name="T15" fmla="*/ 1 h 203"/>
                    <a:gd name="T16" fmla="*/ 1 w 97"/>
                    <a:gd name="T17" fmla="*/ 1 h 203"/>
                    <a:gd name="T18" fmla="*/ 1 w 97"/>
                    <a:gd name="T19" fmla="*/ 1 h 203"/>
                    <a:gd name="T20" fmla="*/ 1 w 97"/>
                    <a:gd name="T21" fmla="*/ 1 h 203"/>
                    <a:gd name="T22" fmla="*/ 1 w 97"/>
                    <a:gd name="T23" fmla="*/ 1 h 203"/>
                    <a:gd name="T24" fmla="*/ 1 w 97"/>
                    <a:gd name="T25" fmla="*/ 1 h 203"/>
                    <a:gd name="T26" fmla="*/ 1 w 97"/>
                    <a:gd name="T27" fmla="*/ 1 h 203"/>
                    <a:gd name="T28" fmla="*/ 1 w 97"/>
                    <a:gd name="T29" fmla="*/ 1 h 203"/>
                    <a:gd name="T30" fmla="*/ 1 w 97"/>
                    <a:gd name="T31" fmla="*/ 1 h 203"/>
                    <a:gd name="T32" fmla="*/ 1 w 97"/>
                    <a:gd name="T33" fmla="*/ 1 h 203"/>
                    <a:gd name="T34" fmla="*/ 1 w 97"/>
                    <a:gd name="T35" fmla="*/ 1 h 203"/>
                    <a:gd name="T36" fmla="*/ 1 w 97"/>
                    <a:gd name="T37" fmla="*/ 1 h 203"/>
                    <a:gd name="T38" fmla="*/ 1 w 97"/>
                    <a:gd name="T39" fmla="*/ 1 h 203"/>
                    <a:gd name="T40" fmla="*/ 1 w 97"/>
                    <a:gd name="T41" fmla="*/ 1 h 203"/>
                    <a:gd name="T42" fmla="*/ 1 w 97"/>
                    <a:gd name="T43" fmla="*/ 1 h 203"/>
                    <a:gd name="T44" fmla="*/ 1 w 97"/>
                    <a:gd name="T45" fmla="*/ 1 h 203"/>
                    <a:gd name="T46" fmla="*/ 1 w 97"/>
                    <a:gd name="T47" fmla="*/ 1 h 203"/>
                    <a:gd name="T48" fmla="*/ 1 w 97"/>
                    <a:gd name="T49" fmla="*/ 1 h 203"/>
                    <a:gd name="T50" fmla="*/ 1 w 97"/>
                    <a:gd name="T51" fmla="*/ 1 h 203"/>
                    <a:gd name="T52" fmla="*/ 1 w 97"/>
                    <a:gd name="T53" fmla="*/ 1 h 203"/>
                    <a:gd name="T54" fmla="*/ 1 w 97"/>
                    <a:gd name="T55" fmla="*/ 1 h 203"/>
                    <a:gd name="T56" fmla="*/ 1 w 97"/>
                    <a:gd name="T57" fmla="*/ 1 h 203"/>
                    <a:gd name="T58" fmla="*/ 1 w 97"/>
                    <a:gd name="T59" fmla="*/ 1 h 203"/>
                    <a:gd name="T60" fmla="*/ 1 w 97"/>
                    <a:gd name="T61" fmla="*/ 1 h 203"/>
                    <a:gd name="T62" fmla="*/ 1 w 97"/>
                    <a:gd name="T63" fmla="*/ 1 h 203"/>
                    <a:gd name="T64" fmla="*/ 1 w 97"/>
                    <a:gd name="T65" fmla="*/ 1 h 203"/>
                    <a:gd name="T66" fmla="*/ 1 w 97"/>
                    <a:gd name="T67" fmla="*/ 1 h 203"/>
                    <a:gd name="T68" fmla="*/ 1 w 97"/>
                    <a:gd name="T69" fmla="*/ 1 h 203"/>
                    <a:gd name="T70" fmla="*/ 1 w 97"/>
                    <a:gd name="T71" fmla="*/ 1 h 203"/>
                    <a:gd name="T72" fmla="*/ 1 w 97"/>
                    <a:gd name="T73" fmla="*/ 1 h 203"/>
                    <a:gd name="T74" fmla="*/ 1 w 97"/>
                    <a:gd name="T75" fmla="*/ 1 h 203"/>
                    <a:gd name="T76" fmla="*/ 1 w 97"/>
                    <a:gd name="T77" fmla="*/ 1 h 203"/>
                    <a:gd name="T78" fmla="*/ 1 w 97"/>
                    <a:gd name="T79" fmla="*/ 1 h 203"/>
                    <a:gd name="T80" fmla="*/ 1 w 97"/>
                    <a:gd name="T81" fmla="*/ 1 h 203"/>
                    <a:gd name="T82" fmla="*/ 0 w 97"/>
                    <a:gd name="T83" fmla="*/ 1 h 203"/>
                    <a:gd name="T84" fmla="*/ 1 w 97"/>
                    <a:gd name="T85" fmla="*/ 1 h 203"/>
                    <a:gd name="T86" fmla="*/ 1 w 97"/>
                    <a:gd name="T87" fmla="*/ 0 h 203"/>
                    <a:gd name="T88" fmla="*/ 1 w 97"/>
                    <a:gd name="T89" fmla="*/ 0 h 2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7" h="203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1" y="0"/>
                      </a:lnTo>
                      <a:lnTo>
                        <a:pt x="48" y="10"/>
                      </a:lnTo>
                      <a:lnTo>
                        <a:pt x="55" y="24"/>
                      </a:lnTo>
                      <a:lnTo>
                        <a:pt x="72" y="51"/>
                      </a:lnTo>
                      <a:lnTo>
                        <a:pt x="72" y="58"/>
                      </a:lnTo>
                      <a:lnTo>
                        <a:pt x="80" y="75"/>
                      </a:lnTo>
                      <a:lnTo>
                        <a:pt x="89" y="90"/>
                      </a:lnTo>
                      <a:lnTo>
                        <a:pt x="89" y="114"/>
                      </a:lnTo>
                      <a:lnTo>
                        <a:pt x="89" y="131"/>
                      </a:lnTo>
                      <a:lnTo>
                        <a:pt x="89" y="148"/>
                      </a:lnTo>
                      <a:lnTo>
                        <a:pt x="97" y="164"/>
                      </a:lnTo>
                      <a:lnTo>
                        <a:pt x="97" y="172"/>
                      </a:lnTo>
                      <a:lnTo>
                        <a:pt x="97" y="179"/>
                      </a:lnTo>
                      <a:lnTo>
                        <a:pt x="97" y="196"/>
                      </a:lnTo>
                      <a:lnTo>
                        <a:pt x="97" y="203"/>
                      </a:lnTo>
                      <a:lnTo>
                        <a:pt x="89" y="203"/>
                      </a:lnTo>
                      <a:lnTo>
                        <a:pt x="80" y="203"/>
                      </a:lnTo>
                      <a:lnTo>
                        <a:pt x="72" y="196"/>
                      </a:lnTo>
                      <a:lnTo>
                        <a:pt x="72" y="189"/>
                      </a:lnTo>
                      <a:lnTo>
                        <a:pt x="72" y="179"/>
                      </a:lnTo>
                      <a:lnTo>
                        <a:pt x="72" y="164"/>
                      </a:lnTo>
                      <a:lnTo>
                        <a:pt x="65" y="140"/>
                      </a:lnTo>
                      <a:lnTo>
                        <a:pt x="65" y="114"/>
                      </a:lnTo>
                      <a:lnTo>
                        <a:pt x="55" y="107"/>
                      </a:lnTo>
                      <a:lnTo>
                        <a:pt x="55" y="99"/>
                      </a:lnTo>
                      <a:lnTo>
                        <a:pt x="55" y="90"/>
                      </a:lnTo>
                      <a:lnTo>
                        <a:pt x="48" y="82"/>
                      </a:lnTo>
                      <a:lnTo>
                        <a:pt x="41" y="66"/>
                      </a:lnTo>
                      <a:lnTo>
                        <a:pt x="24" y="51"/>
                      </a:lnTo>
                      <a:lnTo>
                        <a:pt x="17" y="34"/>
                      </a:lnTo>
                      <a:lnTo>
                        <a:pt x="7" y="24"/>
                      </a:lnTo>
                      <a:lnTo>
                        <a:pt x="0" y="17"/>
                      </a:lnTo>
                      <a:lnTo>
                        <a:pt x="7" y="1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Freeform 68"/>
                <p:cNvSpPr>
                  <a:spLocks/>
                </p:cNvSpPr>
                <p:nvPr/>
              </p:nvSpPr>
              <p:spPr bwMode="auto">
                <a:xfrm>
                  <a:off x="450" y="1975"/>
                  <a:ext cx="70" cy="96"/>
                </a:xfrm>
                <a:custGeom>
                  <a:avLst/>
                  <a:gdLst>
                    <a:gd name="T0" fmla="*/ 1 w 97"/>
                    <a:gd name="T1" fmla="*/ 1 h 145"/>
                    <a:gd name="T2" fmla="*/ 1 w 97"/>
                    <a:gd name="T3" fmla="*/ 1 h 145"/>
                    <a:gd name="T4" fmla="*/ 1 w 97"/>
                    <a:gd name="T5" fmla="*/ 1 h 145"/>
                    <a:gd name="T6" fmla="*/ 1 w 97"/>
                    <a:gd name="T7" fmla="*/ 1 h 145"/>
                    <a:gd name="T8" fmla="*/ 1 w 97"/>
                    <a:gd name="T9" fmla="*/ 1 h 145"/>
                    <a:gd name="T10" fmla="*/ 1 w 97"/>
                    <a:gd name="T11" fmla="*/ 1 h 145"/>
                    <a:gd name="T12" fmla="*/ 1 w 97"/>
                    <a:gd name="T13" fmla="*/ 1 h 145"/>
                    <a:gd name="T14" fmla="*/ 1 w 97"/>
                    <a:gd name="T15" fmla="*/ 1 h 145"/>
                    <a:gd name="T16" fmla="*/ 1 w 97"/>
                    <a:gd name="T17" fmla="*/ 1 h 145"/>
                    <a:gd name="T18" fmla="*/ 1 w 97"/>
                    <a:gd name="T19" fmla="*/ 1 h 145"/>
                    <a:gd name="T20" fmla="*/ 1 w 97"/>
                    <a:gd name="T21" fmla="*/ 1 h 145"/>
                    <a:gd name="T22" fmla="*/ 1 w 97"/>
                    <a:gd name="T23" fmla="*/ 1 h 145"/>
                    <a:gd name="T24" fmla="*/ 1 w 97"/>
                    <a:gd name="T25" fmla="*/ 1 h 145"/>
                    <a:gd name="T26" fmla="*/ 1 w 97"/>
                    <a:gd name="T27" fmla="*/ 1 h 145"/>
                    <a:gd name="T28" fmla="*/ 1 w 97"/>
                    <a:gd name="T29" fmla="*/ 1 h 145"/>
                    <a:gd name="T30" fmla="*/ 1 w 97"/>
                    <a:gd name="T31" fmla="*/ 1 h 145"/>
                    <a:gd name="T32" fmla="*/ 1 w 97"/>
                    <a:gd name="T33" fmla="*/ 1 h 145"/>
                    <a:gd name="T34" fmla="*/ 1 w 97"/>
                    <a:gd name="T35" fmla="*/ 1 h 145"/>
                    <a:gd name="T36" fmla="*/ 1 w 97"/>
                    <a:gd name="T37" fmla="*/ 1 h 145"/>
                    <a:gd name="T38" fmla="*/ 1 w 97"/>
                    <a:gd name="T39" fmla="*/ 1 h 145"/>
                    <a:gd name="T40" fmla="*/ 1 w 97"/>
                    <a:gd name="T41" fmla="*/ 1 h 145"/>
                    <a:gd name="T42" fmla="*/ 1 w 97"/>
                    <a:gd name="T43" fmla="*/ 1 h 145"/>
                    <a:gd name="T44" fmla="*/ 1 w 97"/>
                    <a:gd name="T45" fmla="*/ 1 h 145"/>
                    <a:gd name="T46" fmla="*/ 1 w 97"/>
                    <a:gd name="T47" fmla="*/ 1 h 145"/>
                    <a:gd name="T48" fmla="*/ 1 w 97"/>
                    <a:gd name="T49" fmla="*/ 1 h 145"/>
                    <a:gd name="T50" fmla="*/ 1 w 97"/>
                    <a:gd name="T51" fmla="*/ 1 h 145"/>
                    <a:gd name="T52" fmla="*/ 1 w 97"/>
                    <a:gd name="T53" fmla="*/ 1 h 145"/>
                    <a:gd name="T54" fmla="*/ 0 w 97"/>
                    <a:gd name="T55" fmla="*/ 1 h 145"/>
                    <a:gd name="T56" fmla="*/ 0 w 97"/>
                    <a:gd name="T57" fmla="*/ 1 h 145"/>
                    <a:gd name="T58" fmla="*/ 0 w 97"/>
                    <a:gd name="T59" fmla="*/ 1 h 145"/>
                    <a:gd name="T60" fmla="*/ 1 w 97"/>
                    <a:gd name="T61" fmla="*/ 1 h 145"/>
                    <a:gd name="T62" fmla="*/ 1 w 97"/>
                    <a:gd name="T63" fmla="*/ 0 h 145"/>
                    <a:gd name="T64" fmla="*/ 1 w 97"/>
                    <a:gd name="T65" fmla="*/ 0 h 145"/>
                    <a:gd name="T66" fmla="*/ 1 w 97"/>
                    <a:gd name="T67" fmla="*/ 0 h 145"/>
                    <a:gd name="T68" fmla="*/ 1 w 97"/>
                    <a:gd name="T69" fmla="*/ 0 h 145"/>
                    <a:gd name="T70" fmla="*/ 1 w 97"/>
                    <a:gd name="T71" fmla="*/ 0 h 145"/>
                    <a:gd name="T72" fmla="*/ 1 w 97"/>
                    <a:gd name="T73" fmla="*/ 1 h 1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" h="145">
                      <a:moveTo>
                        <a:pt x="25" y="7"/>
                      </a:moveTo>
                      <a:lnTo>
                        <a:pt x="25" y="7"/>
                      </a:lnTo>
                      <a:lnTo>
                        <a:pt x="34" y="17"/>
                      </a:lnTo>
                      <a:lnTo>
                        <a:pt x="25" y="24"/>
                      </a:lnTo>
                      <a:lnTo>
                        <a:pt x="17" y="31"/>
                      </a:lnTo>
                      <a:lnTo>
                        <a:pt x="17" y="41"/>
                      </a:lnTo>
                      <a:lnTo>
                        <a:pt x="25" y="55"/>
                      </a:lnTo>
                      <a:lnTo>
                        <a:pt x="25" y="72"/>
                      </a:lnTo>
                      <a:lnTo>
                        <a:pt x="34" y="89"/>
                      </a:lnTo>
                      <a:lnTo>
                        <a:pt x="49" y="106"/>
                      </a:lnTo>
                      <a:lnTo>
                        <a:pt x="58" y="113"/>
                      </a:lnTo>
                      <a:lnTo>
                        <a:pt x="83" y="121"/>
                      </a:lnTo>
                      <a:lnTo>
                        <a:pt x="90" y="121"/>
                      </a:lnTo>
                      <a:lnTo>
                        <a:pt x="97" y="130"/>
                      </a:lnTo>
                      <a:lnTo>
                        <a:pt x="97" y="138"/>
                      </a:lnTo>
                      <a:lnTo>
                        <a:pt x="97" y="145"/>
                      </a:lnTo>
                      <a:lnTo>
                        <a:pt x="90" y="145"/>
                      </a:lnTo>
                      <a:lnTo>
                        <a:pt x="83" y="145"/>
                      </a:lnTo>
                      <a:lnTo>
                        <a:pt x="73" y="145"/>
                      </a:lnTo>
                      <a:lnTo>
                        <a:pt x="58" y="145"/>
                      </a:lnTo>
                      <a:lnTo>
                        <a:pt x="49" y="145"/>
                      </a:lnTo>
                      <a:lnTo>
                        <a:pt x="49" y="138"/>
                      </a:lnTo>
                      <a:lnTo>
                        <a:pt x="34" y="130"/>
                      </a:lnTo>
                      <a:lnTo>
                        <a:pt x="25" y="113"/>
                      </a:lnTo>
                      <a:lnTo>
                        <a:pt x="17" y="97"/>
                      </a:lnTo>
                      <a:lnTo>
                        <a:pt x="8" y="89"/>
                      </a:lnTo>
                      <a:lnTo>
                        <a:pt x="0" y="65"/>
                      </a:lnTo>
                      <a:lnTo>
                        <a:pt x="0" y="48"/>
                      </a:lnTo>
                      <a:lnTo>
                        <a:pt x="0" y="24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3" name="Freeform 69"/>
                <p:cNvSpPr>
                  <a:spLocks/>
                </p:cNvSpPr>
                <p:nvPr/>
              </p:nvSpPr>
              <p:spPr bwMode="auto">
                <a:xfrm>
                  <a:off x="410" y="1954"/>
                  <a:ext cx="22" cy="21"/>
                </a:xfrm>
                <a:custGeom>
                  <a:avLst/>
                  <a:gdLst>
                    <a:gd name="T0" fmla="*/ 1 w 31"/>
                    <a:gd name="T1" fmla="*/ 1 h 31"/>
                    <a:gd name="T2" fmla="*/ 1 w 31"/>
                    <a:gd name="T3" fmla="*/ 1 h 31"/>
                    <a:gd name="T4" fmla="*/ 1 w 31"/>
                    <a:gd name="T5" fmla="*/ 1 h 31"/>
                    <a:gd name="T6" fmla="*/ 1 w 31"/>
                    <a:gd name="T7" fmla="*/ 1 h 31"/>
                    <a:gd name="T8" fmla="*/ 1 w 31"/>
                    <a:gd name="T9" fmla="*/ 1 h 31"/>
                    <a:gd name="T10" fmla="*/ 1 w 31"/>
                    <a:gd name="T11" fmla="*/ 1 h 31"/>
                    <a:gd name="T12" fmla="*/ 1 w 31"/>
                    <a:gd name="T13" fmla="*/ 1 h 31"/>
                    <a:gd name="T14" fmla="*/ 1 w 31"/>
                    <a:gd name="T15" fmla="*/ 1 h 31"/>
                    <a:gd name="T16" fmla="*/ 1 w 31"/>
                    <a:gd name="T17" fmla="*/ 1 h 31"/>
                    <a:gd name="T18" fmla="*/ 1 w 31"/>
                    <a:gd name="T19" fmla="*/ 1 h 31"/>
                    <a:gd name="T20" fmla="*/ 1 w 31"/>
                    <a:gd name="T21" fmla="*/ 1 h 31"/>
                    <a:gd name="T22" fmla="*/ 0 w 31"/>
                    <a:gd name="T23" fmla="*/ 1 h 31"/>
                    <a:gd name="T24" fmla="*/ 0 w 31"/>
                    <a:gd name="T25" fmla="*/ 1 h 31"/>
                    <a:gd name="T26" fmla="*/ 1 w 31"/>
                    <a:gd name="T27" fmla="*/ 1 h 31"/>
                    <a:gd name="T28" fmla="*/ 1 w 31"/>
                    <a:gd name="T29" fmla="*/ 0 h 31"/>
                    <a:gd name="T30" fmla="*/ 1 w 31"/>
                    <a:gd name="T31" fmla="*/ 0 h 31"/>
                    <a:gd name="T32" fmla="*/ 1 w 31"/>
                    <a:gd name="T33" fmla="*/ 0 h 31"/>
                    <a:gd name="T34" fmla="*/ 1 w 31"/>
                    <a:gd name="T35" fmla="*/ 0 h 31"/>
                    <a:gd name="T36" fmla="*/ 1 w 31"/>
                    <a:gd name="T37" fmla="*/ 1 h 31"/>
                    <a:gd name="T38" fmla="*/ 1 w 31"/>
                    <a:gd name="T39" fmla="*/ 1 h 3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1" h="31">
                      <a:moveTo>
                        <a:pt x="31" y="14"/>
                      </a:moveTo>
                      <a:lnTo>
                        <a:pt x="31" y="14"/>
                      </a:lnTo>
                      <a:lnTo>
                        <a:pt x="31" y="31"/>
                      </a:lnTo>
                      <a:lnTo>
                        <a:pt x="24" y="31"/>
                      </a:lnTo>
                      <a:lnTo>
                        <a:pt x="24" y="24"/>
                      </a:lnTo>
                      <a:lnTo>
                        <a:pt x="14" y="24"/>
                      </a:lnTo>
                      <a:lnTo>
                        <a:pt x="7" y="24"/>
                      </a:lnTo>
                      <a:lnTo>
                        <a:pt x="0" y="24"/>
                      </a:lnTo>
                      <a:lnTo>
                        <a:pt x="7" y="14"/>
                      </a:lnTo>
                      <a:lnTo>
                        <a:pt x="14" y="0"/>
                      </a:lnTo>
                      <a:lnTo>
                        <a:pt x="24" y="0"/>
                      </a:lnTo>
                      <a:lnTo>
                        <a:pt x="31" y="0"/>
                      </a:lnTo>
                      <a:lnTo>
                        <a:pt x="31" y="7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4" name="Freeform 70"/>
                <p:cNvSpPr>
                  <a:spLocks/>
                </p:cNvSpPr>
                <p:nvPr/>
              </p:nvSpPr>
              <p:spPr bwMode="auto">
                <a:xfrm>
                  <a:off x="479" y="2105"/>
                  <a:ext cx="24" cy="26"/>
                </a:xfrm>
                <a:custGeom>
                  <a:avLst/>
                  <a:gdLst>
                    <a:gd name="T0" fmla="*/ 2 w 32"/>
                    <a:gd name="T1" fmla="*/ 0 h 39"/>
                    <a:gd name="T2" fmla="*/ 2 w 32"/>
                    <a:gd name="T3" fmla="*/ 0 h 39"/>
                    <a:gd name="T4" fmla="*/ 2 w 32"/>
                    <a:gd name="T5" fmla="*/ 1 h 39"/>
                    <a:gd name="T6" fmla="*/ 2 w 32"/>
                    <a:gd name="T7" fmla="*/ 1 h 39"/>
                    <a:gd name="T8" fmla="*/ 2 w 32"/>
                    <a:gd name="T9" fmla="*/ 1 h 39"/>
                    <a:gd name="T10" fmla="*/ 2 w 32"/>
                    <a:gd name="T11" fmla="*/ 1 h 39"/>
                    <a:gd name="T12" fmla="*/ 2 w 32"/>
                    <a:gd name="T13" fmla="*/ 1 h 39"/>
                    <a:gd name="T14" fmla="*/ 2 w 32"/>
                    <a:gd name="T15" fmla="*/ 1 h 39"/>
                    <a:gd name="T16" fmla="*/ 2 w 32"/>
                    <a:gd name="T17" fmla="*/ 1 h 39"/>
                    <a:gd name="T18" fmla="*/ 0 w 32"/>
                    <a:gd name="T19" fmla="*/ 1 h 39"/>
                    <a:gd name="T20" fmla="*/ 0 w 32"/>
                    <a:gd name="T21" fmla="*/ 1 h 39"/>
                    <a:gd name="T22" fmla="*/ 0 w 32"/>
                    <a:gd name="T23" fmla="*/ 1 h 39"/>
                    <a:gd name="T24" fmla="*/ 0 w 32"/>
                    <a:gd name="T25" fmla="*/ 1 h 39"/>
                    <a:gd name="T26" fmla="*/ 2 w 32"/>
                    <a:gd name="T27" fmla="*/ 1 h 39"/>
                    <a:gd name="T28" fmla="*/ 2 w 32"/>
                    <a:gd name="T29" fmla="*/ 1 h 39"/>
                    <a:gd name="T30" fmla="*/ 2 w 32"/>
                    <a:gd name="T31" fmla="*/ 0 h 39"/>
                    <a:gd name="T32" fmla="*/ 2 w 32"/>
                    <a:gd name="T33" fmla="*/ 0 h 39"/>
                    <a:gd name="T34" fmla="*/ 2 w 32"/>
                    <a:gd name="T35" fmla="*/ 0 h 39"/>
                    <a:gd name="T36" fmla="*/ 2 w 32"/>
                    <a:gd name="T37" fmla="*/ 0 h 39"/>
                    <a:gd name="T38" fmla="*/ 2 w 32"/>
                    <a:gd name="T39" fmla="*/ 0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2" h="39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32" y="15"/>
                      </a:lnTo>
                      <a:lnTo>
                        <a:pt x="32" y="25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17" y="32"/>
                      </a:lnTo>
                      <a:lnTo>
                        <a:pt x="8" y="32"/>
                      </a:lnTo>
                      <a:lnTo>
                        <a:pt x="8" y="39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0" y="25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5" name="Freeform 71"/>
                <p:cNvSpPr>
                  <a:spLocks/>
                </p:cNvSpPr>
                <p:nvPr/>
              </p:nvSpPr>
              <p:spPr bwMode="auto">
                <a:xfrm>
                  <a:off x="408" y="1952"/>
                  <a:ext cx="23" cy="21"/>
                </a:xfrm>
                <a:custGeom>
                  <a:avLst/>
                  <a:gdLst>
                    <a:gd name="T0" fmla="*/ 1 w 32"/>
                    <a:gd name="T1" fmla="*/ 1 h 32"/>
                    <a:gd name="T2" fmla="*/ 1 w 32"/>
                    <a:gd name="T3" fmla="*/ 1 h 32"/>
                    <a:gd name="T4" fmla="*/ 1 w 32"/>
                    <a:gd name="T5" fmla="*/ 1 h 32"/>
                    <a:gd name="T6" fmla="*/ 1 w 32"/>
                    <a:gd name="T7" fmla="*/ 1 h 32"/>
                    <a:gd name="T8" fmla="*/ 1 w 32"/>
                    <a:gd name="T9" fmla="*/ 1 h 32"/>
                    <a:gd name="T10" fmla="*/ 1 w 32"/>
                    <a:gd name="T11" fmla="*/ 1 h 32"/>
                    <a:gd name="T12" fmla="*/ 1 w 32"/>
                    <a:gd name="T13" fmla="*/ 1 h 32"/>
                    <a:gd name="T14" fmla="*/ 1 w 32"/>
                    <a:gd name="T15" fmla="*/ 1 h 32"/>
                    <a:gd name="T16" fmla="*/ 1 w 32"/>
                    <a:gd name="T17" fmla="*/ 1 h 32"/>
                    <a:gd name="T18" fmla="*/ 1 w 32"/>
                    <a:gd name="T19" fmla="*/ 1 h 32"/>
                    <a:gd name="T20" fmla="*/ 1 w 32"/>
                    <a:gd name="T21" fmla="*/ 1 h 32"/>
                    <a:gd name="T22" fmla="*/ 0 w 32"/>
                    <a:gd name="T23" fmla="*/ 1 h 32"/>
                    <a:gd name="T24" fmla="*/ 0 w 32"/>
                    <a:gd name="T25" fmla="*/ 1 h 32"/>
                    <a:gd name="T26" fmla="*/ 1 w 32"/>
                    <a:gd name="T27" fmla="*/ 1 h 32"/>
                    <a:gd name="T28" fmla="*/ 1 w 32"/>
                    <a:gd name="T29" fmla="*/ 0 h 32"/>
                    <a:gd name="T30" fmla="*/ 1 w 32"/>
                    <a:gd name="T31" fmla="*/ 0 h 32"/>
                    <a:gd name="T32" fmla="*/ 1 w 32"/>
                    <a:gd name="T33" fmla="*/ 0 h 32"/>
                    <a:gd name="T34" fmla="*/ 1 w 32"/>
                    <a:gd name="T35" fmla="*/ 0 h 32"/>
                    <a:gd name="T36" fmla="*/ 1 w 32"/>
                    <a:gd name="T37" fmla="*/ 1 h 32"/>
                    <a:gd name="T38" fmla="*/ 1 w 32"/>
                    <a:gd name="T39" fmla="*/ 1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2" h="32">
                      <a:moveTo>
                        <a:pt x="32" y="15"/>
                      </a:moveTo>
                      <a:lnTo>
                        <a:pt x="32" y="15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5" y="24"/>
                      </a:lnTo>
                      <a:lnTo>
                        <a:pt x="15" y="24"/>
                      </a:lnTo>
                      <a:lnTo>
                        <a:pt x="8" y="24"/>
                      </a:lnTo>
                      <a:lnTo>
                        <a:pt x="0" y="24"/>
                      </a:lnTo>
                      <a:lnTo>
                        <a:pt x="8" y="15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2" y="7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6" name="Freeform 72"/>
                <p:cNvSpPr>
                  <a:spLocks/>
                </p:cNvSpPr>
                <p:nvPr/>
              </p:nvSpPr>
              <p:spPr bwMode="auto">
                <a:xfrm rot="1720639">
                  <a:off x="286" y="2230"/>
                  <a:ext cx="317" cy="108"/>
                </a:xfrm>
                <a:custGeom>
                  <a:avLst/>
                  <a:gdLst>
                    <a:gd name="T0" fmla="*/ 1 w 437"/>
                    <a:gd name="T1" fmla="*/ 1 h 162"/>
                    <a:gd name="T2" fmla="*/ 1 w 437"/>
                    <a:gd name="T3" fmla="*/ 1 h 162"/>
                    <a:gd name="T4" fmla="*/ 1 w 437"/>
                    <a:gd name="T5" fmla="*/ 1 h 162"/>
                    <a:gd name="T6" fmla="*/ 2 w 437"/>
                    <a:gd name="T7" fmla="*/ 1 h 162"/>
                    <a:gd name="T8" fmla="*/ 2 w 437"/>
                    <a:gd name="T9" fmla="*/ 1 h 162"/>
                    <a:gd name="T10" fmla="*/ 2 w 437"/>
                    <a:gd name="T11" fmla="*/ 0 h 162"/>
                    <a:gd name="T12" fmla="*/ 2 w 437"/>
                    <a:gd name="T13" fmla="*/ 0 h 162"/>
                    <a:gd name="T14" fmla="*/ 2 w 437"/>
                    <a:gd name="T15" fmla="*/ 0 h 162"/>
                    <a:gd name="T16" fmla="*/ 3 w 437"/>
                    <a:gd name="T17" fmla="*/ 1 h 162"/>
                    <a:gd name="T18" fmla="*/ 3 w 437"/>
                    <a:gd name="T19" fmla="*/ 1 h 162"/>
                    <a:gd name="T20" fmla="*/ 3 w 437"/>
                    <a:gd name="T21" fmla="*/ 1 h 162"/>
                    <a:gd name="T22" fmla="*/ 3 w 437"/>
                    <a:gd name="T23" fmla="*/ 1 h 162"/>
                    <a:gd name="T24" fmla="*/ 3 w 437"/>
                    <a:gd name="T25" fmla="*/ 1 h 162"/>
                    <a:gd name="T26" fmla="*/ 3 w 437"/>
                    <a:gd name="T27" fmla="*/ 1 h 162"/>
                    <a:gd name="T28" fmla="*/ 3 w 437"/>
                    <a:gd name="T29" fmla="*/ 1 h 162"/>
                    <a:gd name="T30" fmla="*/ 3 w 437"/>
                    <a:gd name="T31" fmla="*/ 1 h 162"/>
                    <a:gd name="T32" fmla="*/ 3 w 437"/>
                    <a:gd name="T33" fmla="*/ 1 h 162"/>
                    <a:gd name="T34" fmla="*/ 3 w 437"/>
                    <a:gd name="T35" fmla="*/ 1 h 162"/>
                    <a:gd name="T36" fmla="*/ 2 w 437"/>
                    <a:gd name="T37" fmla="*/ 1 h 162"/>
                    <a:gd name="T38" fmla="*/ 2 w 437"/>
                    <a:gd name="T39" fmla="*/ 1 h 162"/>
                    <a:gd name="T40" fmla="*/ 2 w 437"/>
                    <a:gd name="T41" fmla="*/ 1 h 162"/>
                    <a:gd name="T42" fmla="*/ 1 w 437"/>
                    <a:gd name="T43" fmla="*/ 1 h 162"/>
                    <a:gd name="T44" fmla="*/ 1 w 437"/>
                    <a:gd name="T45" fmla="*/ 1 h 162"/>
                    <a:gd name="T46" fmla="*/ 1 w 437"/>
                    <a:gd name="T47" fmla="*/ 1 h 162"/>
                    <a:gd name="T48" fmla="*/ 1 w 437"/>
                    <a:gd name="T49" fmla="*/ 1 h 162"/>
                    <a:gd name="T50" fmla="*/ 1 w 437"/>
                    <a:gd name="T51" fmla="*/ 1 h 162"/>
                    <a:gd name="T52" fmla="*/ 1 w 437"/>
                    <a:gd name="T53" fmla="*/ 1 h 162"/>
                    <a:gd name="T54" fmla="*/ 1 w 437"/>
                    <a:gd name="T55" fmla="*/ 1 h 162"/>
                    <a:gd name="T56" fmla="*/ 1 w 437"/>
                    <a:gd name="T57" fmla="*/ 1 h 162"/>
                    <a:gd name="T58" fmla="*/ 0 w 437"/>
                    <a:gd name="T59" fmla="*/ 1 h 162"/>
                    <a:gd name="T60" fmla="*/ 0 w 437"/>
                    <a:gd name="T61" fmla="*/ 1 h 162"/>
                    <a:gd name="T62" fmla="*/ 0 w 437"/>
                    <a:gd name="T63" fmla="*/ 1 h 162"/>
                    <a:gd name="T64" fmla="*/ 0 w 437"/>
                    <a:gd name="T65" fmla="*/ 1 h 162"/>
                    <a:gd name="T66" fmla="*/ 0 w 437"/>
                    <a:gd name="T67" fmla="*/ 1 h 162"/>
                    <a:gd name="T68" fmla="*/ 1 w 437"/>
                    <a:gd name="T69" fmla="*/ 1 h 162"/>
                    <a:gd name="T70" fmla="*/ 1 w 437"/>
                    <a:gd name="T71" fmla="*/ 1 h 162"/>
                    <a:gd name="T72" fmla="*/ 1 w 437"/>
                    <a:gd name="T73" fmla="*/ 1 h 162"/>
                    <a:gd name="T74" fmla="*/ 1 w 437"/>
                    <a:gd name="T75" fmla="*/ 1 h 162"/>
                    <a:gd name="T76" fmla="*/ 1 w 437"/>
                    <a:gd name="T77" fmla="*/ 1 h 162"/>
                    <a:gd name="T78" fmla="*/ 1 w 437"/>
                    <a:gd name="T79" fmla="*/ 1 h 162"/>
                    <a:gd name="T80" fmla="*/ 1 w 437"/>
                    <a:gd name="T81" fmla="*/ 1 h 162"/>
                    <a:gd name="T82" fmla="*/ 1 w 437"/>
                    <a:gd name="T83" fmla="*/ 1 h 162"/>
                    <a:gd name="T84" fmla="*/ 1 w 437"/>
                    <a:gd name="T85" fmla="*/ 1 h 162"/>
                    <a:gd name="T86" fmla="*/ 1 w 437"/>
                    <a:gd name="T87" fmla="*/ 1 h 1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37" h="162">
                      <a:moveTo>
                        <a:pt x="220" y="41"/>
                      </a:moveTo>
                      <a:lnTo>
                        <a:pt x="220" y="41"/>
                      </a:lnTo>
                      <a:lnTo>
                        <a:pt x="261" y="24"/>
                      </a:lnTo>
                      <a:lnTo>
                        <a:pt x="292" y="17"/>
                      </a:lnTo>
                      <a:lnTo>
                        <a:pt x="333" y="7"/>
                      </a:lnTo>
                      <a:lnTo>
                        <a:pt x="350" y="0"/>
                      </a:lnTo>
                      <a:lnTo>
                        <a:pt x="364" y="0"/>
                      </a:lnTo>
                      <a:lnTo>
                        <a:pt x="381" y="0"/>
                      </a:lnTo>
                      <a:lnTo>
                        <a:pt x="398" y="7"/>
                      </a:lnTo>
                      <a:lnTo>
                        <a:pt x="413" y="17"/>
                      </a:lnTo>
                      <a:lnTo>
                        <a:pt x="430" y="24"/>
                      </a:lnTo>
                      <a:lnTo>
                        <a:pt x="437" y="41"/>
                      </a:lnTo>
                      <a:lnTo>
                        <a:pt x="437" y="48"/>
                      </a:lnTo>
                      <a:lnTo>
                        <a:pt x="437" y="65"/>
                      </a:lnTo>
                      <a:lnTo>
                        <a:pt x="437" y="82"/>
                      </a:lnTo>
                      <a:lnTo>
                        <a:pt x="430" y="97"/>
                      </a:lnTo>
                      <a:lnTo>
                        <a:pt x="413" y="114"/>
                      </a:lnTo>
                      <a:lnTo>
                        <a:pt x="398" y="121"/>
                      </a:lnTo>
                      <a:lnTo>
                        <a:pt x="381" y="138"/>
                      </a:lnTo>
                      <a:lnTo>
                        <a:pt x="340" y="155"/>
                      </a:lnTo>
                      <a:lnTo>
                        <a:pt x="292" y="162"/>
                      </a:lnTo>
                      <a:lnTo>
                        <a:pt x="244" y="162"/>
                      </a:lnTo>
                      <a:lnTo>
                        <a:pt x="195" y="162"/>
                      </a:lnTo>
                      <a:lnTo>
                        <a:pt x="154" y="155"/>
                      </a:lnTo>
                      <a:lnTo>
                        <a:pt x="106" y="145"/>
                      </a:lnTo>
                      <a:lnTo>
                        <a:pt x="82" y="138"/>
                      </a:lnTo>
                      <a:lnTo>
                        <a:pt x="48" y="131"/>
                      </a:lnTo>
                      <a:lnTo>
                        <a:pt x="31" y="114"/>
                      </a:lnTo>
                      <a:lnTo>
                        <a:pt x="7" y="90"/>
                      </a:lnTo>
                      <a:lnTo>
                        <a:pt x="0" y="82"/>
                      </a:lnTo>
                      <a:lnTo>
                        <a:pt x="0" y="73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7" y="24"/>
                      </a:lnTo>
                      <a:lnTo>
                        <a:pt x="17" y="17"/>
                      </a:lnTo>
                      <a:lnTo>
                        <a:pt x="48" y="17"/>
                      </a:lnTo>
                      <a:lnTo>
                        <a:pt x="72" y="17"/>
                      </a:lnTo>
                      <a:lnTo>
                        <a:pt x="96" y="24"/>
                      </a:lnTo>
                      <a:lnTo>
                        <a:pt x="120" y="32"/>
                      </a:lnTo>
                      <a:lnTo>
                        <a:pt x="145" y="41"/>
                      </a:lnTo>
                      <a:lnTo>
                        <a:pt x="171" y="41"/>
                      </a:lnTo>
                      <a:lnTo>
                        <a:pt x="195" y="41"/>
                      </a:lnTo>
                      <a:lnTo>
                        <a:pt x="220" y="41"/>
                      </a:lnTo>
                      <a:close/>
                    </a:path>
                  </a:pathLst>
                </a:custGeom>
                <a:solidFill>
                  <a:srgbClr val="FFD8B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7" name="Freeform 73"/>
                <p:cNvSpPr>
                  <a:spLocks/>
                </p:cNvSpPr>
                <p:nvPr/>
              </p:nvSpPr>
              <p:spPr bwMode="auto">
                <a:xfrm rot="1719386">
                  <a:off x="298" y="2241"/>
                  <a:ext cx="287" cy="81"/>
                </a:xfrm>
                <a:custGeom>
                  <a:avLst/>
                  <a:gdLst>
                    <a:gd name="T0" fmla="*/ 1 w 396"/>
                    <a:gd name="T1" fmla="*/ 1 h 121"/>
                    <a:gd name="T2" fmla="*/ 1 w 396"/>
                    <a:gd name="T3" fmla="*/ 1 h 121"/>
                    <a:gd name="T4" fmla="*/ 1 w 396"/>
                    <a:gd name="T5" fmla="*/ 1 h 121"/>
                    <a:gd name="T6" fmla="*/ 1 w 396"/>
                    <a:gd name="T7" fmla="*/ 1 h 121"/>
                    <a:gd name="T8" fmla="*/ 1 w 396"/>
                    <a:gd name="T9" fmla="*/ 1 h 121"/>
                    <a:gd name="T10" fmla="*/ 1 w 396"/>
                    <a:gd name="T11" fmla="*/ 1 h 121"/>
                    <a:gd name="T12" fmla="*/ 1 w 396"/>
                    <a:gd name="T13" fmla="*/ 1 h 121"/>
                    <a:gd name="T14" fmla="*/ 2 w 396"/>
                    <a:gd name="T15" fmla="*/ 1 h 121"/>
                    <a:gd name="T16" fmla="*/ 2 w 396"/>
                    <a:gd name="T17" fmla="*/ 1 h 121"/>
                    <a:gd name="T18" fmla="*/ 2 w 396"/>
                    <a:gd name="T19" fmla="*/ 1 h 121"/>
                    <a:gd name="T20" fmla="*/ 2 w 396"/>
                    <a:gd name="T21" fmla="*/ 1 h 121"/>
                    <a:gd name="T22" fmla="*/ 2 w 396"/>
                    <a:gd name="T23" fmla="*/ 1 h 121"/>
                    <a:gd name="T24" fmla="*/ 2 w 396"/>
                    <a:gd name="T25" fmla="*/ 1 h 121"/>
                    <a:gd name="T26" fmla="*/ 2 w 396"/>
                    <a:gd name="T27" fmla="*/ 1 h 121"/>
                    <a:gd name="T28" fmla="*/ 2 w 396"/>
                    <a:gd name="T29" fmla="*/ 1 h 121"/>
                    <a:gd name="T30" fmla="*/ 2 w 396"/>
                    <a:gd name="T31" fmla="*/ 1 h 121"/>
                    <a:gd name="T32" fmla="*/ 2 w 396"/>
                    <a:gd name="T33" fmla="*/ 1 h 121"/>
                    <a:gd name="T34" fmla="*/ 3 w 396"/>
                    <a:gd name="T35" fmla="*/ 1 h 121"/>
                    <a:gd name="T36" fmla="*/ 3 w 396"/>
                    <a:gd name="T37" fmla="*/ 1 h 121"/>
                    <a:gd name="T38" fmla="*/ 2 w 396"/>
                    <a:gd name="T39" fmla="*/ 1 h 121"/>
                    <a:gd name="T40" fmla="*/ 2 w 396"/>
                    <a:gd name="T41" fmla="*/ 0 h 121"/>
                    <a:gd name="T42" fmla="*/ 2 w 396"/>
                    <a:gd name="T43" fmla="*/ 1 h 121"/>
                    <a:gd name="T44" fmla="*/ 2 w 396"/>
                    <a:gd name="T45" fmla="*/ 1 h 121"/>
                    <a:gd name="T46" fmla="*/ 2 w 396"/>
                    <a:gd name="T47" fmla="*/ 1 h 121"/>
                    <a:gd name="T48" fmla="*/ 2 w 396"/>
                    <a:gd name="T49" fmla="*/ 1 h 121"/>
                    <a:gd name="T50" fmla="*/ 1 w 396"/>
                    <a:gd name="T51" fmla="*/ 1 h 121"/>
                    <a:gd name="T52" fmla="*/ 1 w 396"/>
                    <a:gd name="T53" fmla="*/ 1 h 121"/>
                    <a:gd name="T54" fmla="*/ 1 w 396"/>
                    <a:gd name="T55" fmla="*/ 1 h 121"/>
                    <a:gd name="T56" fmla="*/ 1 w 396"/>
                    <a:gd name="T57" fmla="*/ 1 h 121"/>
                    <a:gd name="T58" fmla="*/ 1 w 396"/>
                    <a:gd name="T59" fmla="*/ 1 h 121"/>
                    <a:gd name="T60" fmla="*/ 1 w 396"/>
                    <a:gd name="T61" fmla="*/ 1 h 121"/>
                    <a:gd name="T62" fmla="*/ 1 w 396"/>
                    <a:gd name="T63" fmla="*/ 1 h 121"/>
                    <a:gd name="T64" fmla="*/ 1 w 396"/>
                    <a:gd name="T65" fmla="*/ 1 h 121"/>
                    <a:gd name="T66" fmla="*/ 1 w 396"/>
                    <a:gd name="T67" fmla="*/ 1 h 121"/>
                    <a:gd name="T68" fmla="*/ 1 w 396"/>
                    <a:gd name="T69" fmla="*/ 1 h 121"/>
                    <a:gd name="T70" fmla="*/ 1 w 396"/>
                    <a:gd name="T71" fmla="*/ 1 h 121"/>
                    <a:gd name="T72" fmla="*/ 1 w 396"/>
                    <a:gd name="T73" fmla="*/ 1 h 121"/>
                    <a:gd name="T74" fmla="*/ 1 w 396"/>
                    <a:gd name="T75" fmla="*/ 1 h 121"/>
                    <a:gd name="T76" fmla="*/ 1 w 396"/>
                    <a:gd name="T77" fmla="*/ 1 h 121"/>
                    <a:gd name="T78" fmla="*/ 1 w 396"/>
                    <a:gd name="T79" fmla="*/ 1 h 121"/>
                    <a:gd name="T80" fmla="*/ 1 w 396"/>
                    <a:gd name="T81" fmla="*/ 1 h 121"/>
                    <a:gd name="T82" fmla="*/ 1 w 396"/>
                    <a:gd name="T83" fmla="*/ 1 h 121"/>
                    <a:gd name="T84" fmla="*/ 0 w 396"/>
                    <a:gd name="T85" fmla="*/ 1 h 121"/>
                    <a:gd name="T86" fmla="*/ 1 w 396"/>
                    <a:gd name="T87" fmla="*/ 1 h 121"/>
                    <a:gd name="T88" fmla="*/ 1 w 396"/>
                    <a:gd name="T89" fmla="*/ 1 h 121"/>
                    <a:gd name="T90" fmla="*/ 1 w 396"/>
                    <a:gd name="T91" fmla="*/ 1 h 121"/>
                    <a:gd name="T92" fmla="*/ 1 w 396"/>
                    <a:gd name="T93" fmla="*/ 1 h 121"/>
                    <a:gd name="T94" fmla="*/ 1 w 396"/>
                    <a:gd name="T95" fmla="*/ 1 h 121"/>
                    <a:gd name="T96" fmla="*/ 1 w 396"/>
                    <a:gd name="T97" fmla="*/ 1 h 121"/>
                    <a:gd name="T98" fmla="*/ 1 w 396"/>
                    <a:gd name="T99" fmla="*/ 1 h 121"/>
                    <a:gd name="T100" fmla="*/ 1 w 396"/>
                    <a:gd name="T101" fmla="*/ 1 h 121"/>
                    <a:gd name="T102" fmla="*/ 1 w 396"/>
                    <a:gd name="T103" fmla="*/ 1 h 121"/>
                    <a:gd name="T104" fmla="*/ 1 w 396"/>
                    <a:gd name="T105" fmla="*/ 1 h 121"/>
                    <a:gd name="T106" fmla="*/ 1 w 396"/>
                    <a:gd name="T107" fmla="*/ 1 h 121"/>
                    <a:gd name="T108" fmla="*/ 1 w 396"/>
                    <a:gd name="T109" fmla="*/ 1 h 121"/>
                    <a:gd name="T110" fmla="*/ 1 w 396"/>
                    <a:gd name="T111" fmla="*/ 1 h 121"/>
                    <a:gd name="T112" fmla="*/ 1 w 396"/>
                    <a:gd name="T113" fmla="*/ 1 h 1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96" h="121">
                      <a:moveTo>
                        <a:pt x="203" y="121"/>
                      </a:moveTo>
                      <a:lnTo>
                        <a:pt x="203" y="121"/>
                      </a:lnTo>
                      <a:lnTo>
                        <a:pt x="227" y="121"/>
                      </a:lnTo>
                      <a:lnTo>
                        <a:pt x="234" y="114"/>
                      </a:lnTo>
                      <a:lnTo>
                        <a:pt x="244" y="104"/>
                      </a:lnTo>
                      <a:lnTo>
                        <a:pt x="244" y="97"/>
                      </a:lnTo>
                      <a:lnTo>
                        <a:pt x="251" y="80"/>
                      </a:lnTo>
                      <a:lnTo>
                        <a:pt x="251" y="73"/>
                      </a:lnTo>
                      <a:lnTo>
                        <a:pt x="251" y="56"/>
                      </a:lnTo>
                      <a:lnTo>
                        <a:pt x="258" y="56"/>
                      </a:lnTo>
                      <a:lnTo>
                        <a:pt x="258" y="48"/>
                      </a:lnTo>
                      <a:lnTo>
                        <a:pt x="268" y="56"/>
                      </a:lnTo>
                      <a:lnTo>
                        <a:pt x="275" y="56"/>
                      </a:lnTo>
                      <a:lnTo>
                        <a:pt x="275" y="73"/>
                      </a:lnTo>
                      <a:lnTo>
                        <a:pt x="275" y="80"/>
                      </a:lnTo>
                      <a:lnTo>
                        <a:pt x="268" y="97"/>
                      </a:lnTo>
                      <a:lnTo>
                        <a:pt x="268" y="104"/>
                      </a:lnTo>
                      <a:lnTo>
                        <a:pt x="268" y="114"/>
                      </a:lnTo>
                      <a:lnTo>
                        <a:pt x="268" y="121"/>
                      </a:lnTo>
                      <a:lnTo>
                        <a:pt x="275" y="121"/>
                      </a:lnTo>
                      <a:lnTo>
                        <a:pt x="282" y="121"/>
                      </a:lnTo>
                      <a:lnTo>
                        <a:pt x="292" y="121"/>
                      </a:lnTo>
                      <a:lnTo>
                        <a:pt x="299" y="121"/>
                      </a:lnTo>
                      <a:lnTo>
                        <a:pt x="316" y="121"/>
                      </a:lnTo>
                      <a:lnTo>
                        <a:pt x="316" y="114"/>
                      </a:lnTo>
                      <a:lnTo>
                        <a:pt x="323" y="114"/>
                      </a:lnTo>
                      <a:lnTo>
                        <a:pt x="333" y="104"/>
                      </a:lnTo>
                      <a:lnTo>
                        <a:pt x="340" y="104"/>
                      </a:lnTo>
                      <a:lnTo>
                        <a:pt x="340" y="97"/>
                      </a:lnTo>
                      <a:lnTo>
                        <a:pt x="347" y="89"/>
                      </a:lnTo>
                      <a:lnTo>
                        <a:pt x="347" y="80"/>
                      </a:lnTo>
                      <a:lnTo>
                        <a:pt x="347" y="73"/>
                      </a:lnTo>
                      <a:lnTo>
                        <a:pt x="347" y="65"/>
                      </a:lnTo>
                      <a:lnTo>
                        <a:pt x="347" y="56"/>
                      </a:lnTo>
                      <a:lnTo>
                        <a:pt x="340" y="56"/>
                      </a:lnTo>
                      <a:lnTo>
                        <a:pt x="340" y="48"/>
                      </a:lnTo>
                      <a:lnTo>
                        <a:pt x="347" y="39"/>
                      </a:lnTo>
                      <a:lnTo>
                        <a:pt x="347" y="31"/>
                      </a:lnTo>
                      <a:lnTo>
                        <a:pt x="357" y="31"/>
                      </a:lnTo>
                      <a:lnTo>
                        <a:pt x="364" y="39"/>
                      </a:lnTo>
                      <a:lnTo>
                        <a:pt x="364" y="48"/>
                      </a:lnTo>
                      <a:lnTo>
                        <a:pt x="364" y="73"/>
                      </a:lnTo>
                      <a:lnTo>
                        <a:pt x="364" y="80"/>
                      </a:lnTo>
                      <a:lnTo>
                        <a:pt x="372" y="89"/>
                      </a:lnTo>
                      <a:lnTo>
                        <a:pt x="381" y="89"/>
                      </a:lnTo>
                      <a:lnTo>
                        <a:pt x="388" y="80"/>
                      </a:lnTo>
                      <a:lnTo>
                        <a:pt x="396" y="65"/>
                      </a:lnTo>
                      <a:lnTo>
                        <a:pt x="396" y="56"/>
                      </a:lnTo>
                      <a:lnTo>
                        <a:pt x="396" y="39"/>
                      </a:lnTo>
                      <a:lnTo>
                        <a:pt x="396" y="31"/>
                      </a:lnTo>
                      <a:lnTo>
                        <a:pt x="388" y="24"/>
                      </a:lnTo>
                      <a:lnTo>
                        <a:pt x="381" y="15"/>
                      </a:lnTo>
                      <a:lnTo>
                        <a:pt x="364" y="7"/>
                      </a:lnTo>
                      <a:lnTo>
                        <a:pt x="347" y="7"/>
                      </a:lnTo>
                      <a:lnTo>
                        <a:pt x="333" y="0"/>
                      </a:lnTo>
                      <a:lnTo>
                        <a:pt x="333" y="15"/>
                      </a:lnTo>
                      <a:lnTo>
                        <a:pt x="333" y="24"/>
                      </a:lnTo>
                      <a:lnTo>
                        <a:pt x="323" y="31"/>
                      </a:lnTo>
                      <a:lnTo>
                        <a:pt x="316" y="48"/>
                      </a:lnTo>
                      <a:lnTo>
                        <a:pt x="316" y="39"/>
                      </a:lnTo>
                      <a:lnTo>
                        <a:pt x="306" y="39"/>
                      </a:lnTo>
                      <a:lnTo>
                        <a:pt x="306" y="31"/>
                      </a:lnTo>
                      <a:lnTo>
                        <a:pt x="306" y="24"/>
                      </a:lnTo>
                      <a:lnTo>
                        <a:pt x="299" y="15"/>
                      </a:lnTo>
                      <a:lnTo>
                        <a:pt x="292" y="7"/>
                      </a:lnTo>
                      <a:lnTo>
                        <a:pt x="268" y="15"/>
                      </a:lnTo>
                      <a:lnTo>
                        <a:pt x="234" y="24"/>
                      </a:lnTo>
                      <a:lnTo>
                        <a:pt x="234" y="31"/>
                      </a:lnTo>
                      <a:lnTo>
                        <a:pt x="227" y="48"/>
                      </a:lnTo>
                      <a:lnTo>
                        <a:pt x="227" y="65"/>
                      </a:lnTo>
                      <a:lnTo>
                        <a:pt x="227" y="73"/>
                      </a:lnTo>
                      <a:lnTo>
                        <a:pt x="217" y="73"/>
                      </a:lnTo>
                      <a:lnTo>
                        <a:pt x="210" y="56"/>
                      </a:lnTo>
                      <a:lnTo>
                        <a:pt x="210" y="48"/>
                      </a:lnTo>
                      <a:lnTo>
                        <a:pt x="203" y="39"/>
                      </a:lnTo>
                      <a:lnTo>
                        <a:pt x="193" y="39"/>
                      </a:lnTo>
                      <a:lnTo>
                        <a:pt x="178" y="39"/>
                      </a:lnTo>
                      <a:lnTo>
                        <a:pt x="161" y="39"/>
                      </a:lnTo>
                      <a:lnTo>
                        <a:pt x="154" y="48"/>
                      </a:lnTo>
                      <a:lnTo>
                        <a:pt x="145" y="56"/>
                      </a:lnTo>
                      <a:lnTo>
                        <a:pt x="145" y="65"/>
                      </a:lnTo>
                      <a:lnTo>
                        <a:pt x="145" y="73"/>
                      </a:lnTo>
                      <a:lnTo>
                        <a:pt x="145" y="80"/>
                      </a:lnTo>
                      <a:lnTo>
                        <a:pt x="137" y="80"/>
                      </a:lnTo>
                      <a:lnTo>
                        <a:pt x="137" y="89"/>
                      </a:lnTo>
                      <a:lnTo>
                        <a:pt x="128" y="80"/>
                      </a:lnTo>
                      <a:lnTo>
                        <a:pt x="120" y="73"/>
                      </a:lnTo>
                      <a:lnTo>
                        <a:pt x="120" y="65"/>
                      </a:lnTo>
                      <a:lnTo>
                        <a:pt x="120" y="48"/>
                      </a:lnTo>
                      <a:lnTo>
                        <a:pt x="120" y="39"/>
                      </a:lnTo>
                      <a:lnTo>
                        <a:pt x="113" y="31"/>
                      </a:lnTo>
                      <a:lnTo>
                        <a:pt x="79" y="24"/>
                      </a:lnTo>
                      <a:lnTo>
                        <a:pt x="65" y="24"/>
                      </a:lnTo>
                      <a:lnTo>
                        <a:pt x="65" y="31"/>
                      </a:lnTo>
                      <a:lnTo>
                        <a:pt x="55" y="48"/>
                      </a:lnTo>
                      <a:lnTo>
                        <a:pt x="48" y="56"/>
                      </a:lnTo>
                      <a:lnTo>
                        <a:pt x="38" y="65"/>
                      </a:lnTo>
                      <a:lnTo>
                        <a:pt x="31" y="65"/>
                      </a:lnTo>
                      <a:lnTo>
                        <a:pt x="24" y="56"/>
                      </a:lnTo>
                      <a:lnTo>
                        <a:pt x="31" y="56"/>
                      </a:lnTo>
                      <a:lnTo>
                        <a:pt x="31" y="48"/>
                      </a:lnTo>
                      <a:lnTo>
                        <a:pt x="38" y="39"/>
                      </a:lnTo>
                      <a:lnTo>
                        <a:pt x="38" y="31"/>
                      </a:lnTo>
                      <a:lnTo>
                        <a:pt x="31" y="24"/>
                      </a:lnTo>
                      <a:lnTo>
                        <a:pt x="24" y="24"/>
                      </a:lnTo>
                      <a:lnTo>
                        <a:pt x="14" y="24"/>
                      </a:lnTo>
                      <a:lnTo>
                        <a:pt x="7" y="24"/>
                      </a:lnTo>
                      <a:lnTo>
                        <a:pt x="7" y="31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7" y="73"/>
                      </a:lnTo>
                      <a:lnTo>
                        <a:pt x="14" y="80"/>
                      </a:lnTo>
                      <a:lnTo>
                        <a:pt x="24" y="89"/>
                      </a:lnTo>
                      <a:lnTo>
                        <a:pt x="31" y="89"/>
                      </a:lnTo>
                      <a:lnTo>
                        <a:pt x="38" y="89"/>
                      </a:lnTo>
                      <a:lnTo>
                        <a:pt x="48" y="80"/>
                      </a:lnTo>
                      <a:lnTo>
                        <a:pt x="55" y="73"/>
                      </a:lnTo>
                      <a:lnTo>
                        <a:pt x="65" y="65"/>
                      </a:lnTo>
                      <a:lnTo>
                        <a:pt x="72" y="56"/>
                      </a:lnTo>
                      <a:lnTo>
                        <a:pt x="79" y="56"/>
                      </a:lnTo>
                      <a:lnTo>
                        <a:pt x="79" y="65"/>
                      </a:lnTo>
                      <a:lnTo>
                        <a:pt x="72" y="89"/>
                      </a:lnTo>
                      <a:lnTo>
                        <a:pt x="72" y="97"/>
                      </a:lnTo>
                      <a:lnTo>
                        <a:pt x="72" y="104"/>
                      </a:lnTo>
                      <a:lnTo>
                        <a:pt x="79" y="114"/>
                      </a:lnTo>
                      <a:lnTo>
                        <a:pt x="89" y="114"/>
                      </a:lnTo>
                      <a:lnTo>
                        <a:pt x="96" y="114"/>
                      </a:lnTo>
                      <a:lnTo>
                        <a:pt x="120" y="121"/>
                      </a:lnTo>
                      <a:lnTo>
                        <a:pt x="145" y="121"/>
                      </a:lnTo>
                      <a:lnTo>
                        <a:pt x="154" y="114"/>
                      </a:lnTo>
                      <a:lnTo>
                        <a:pt x="161" y="97"/>
                      </a:lnTo>
                      <a:lnTo>
                        <a:pt x="161" y="89"/>
                      </a:lnTo>
                      <a:lnTo>
                        <a:pt x="161" y="80"/>
                      </a:lnTo>
                      <a:lnTo>
                        <a:pt x="169" y="80"/>
                      </a:lnTo>
                      <a:lnTo>
                        <a:pt x="178" y="89"/>
                      </a:lnTo>
                      <a:lnTo>
                        <a:pt x="178" y="97"/>
                      </a:lnTo>
                      <a:lnTo>
                        <a:pt x="178" y="104"/>
                      </a:lnTo>
                      <a:lnTo>
                        <a:pt x="178" y="114"/>
                      </a:lnTo>
                      <a:lnTo>
                        <a:pt x="186" y="114"/>
                      </a:lnTo>
                      <a:lnTo>
                        <a:pt x="186" y="121"/>
                      </a:lnTo>
                      <a:lnTo>
                        <a:pt x="203" y="121"/>
                      </a:lnTo>
                      <a:close/>
                    </a:path>
                  </a:pathLst>
                </a:custGeom>
                <a:solidFill>
                  <a:srgbClr val="FFA28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8" name="Freeform 74"/>
                <p:cNvSpPr>
                  <a:spLocks/>
                </p:cNvSpPr>
                <p:nvPr/>
              </p:nvSpPr>
              <p:spPr bwMode="auto">
                <a:xfrm>
                  <a:off x="296" y="1504"/>
                  <a:ext cx="199" cy="87"/>
                </a:xfrm>
                <a:custGeom>
                  <a:avLst/>
                  <a:gdLst>
                    <a:gd name="T0" fmla="*/ 1 w 275"/>
                    <a:gd name="T1" fmla="*/ 1 h 131"/>
                    <a:gd name="T2" fmla="*/ 1 w 275"/>
                    <a:gd name="T3" fmla="*/ 1 h 131"/>
                    <a:gd name="T4" fmla="*/ 1 w 275"/>
                    <a:gd name="T5" fmla="*/ 1 h 131"/>
                    <a:gd name="T6" fmla="*/ 1 w 275"/>
                    <a:gd name="T7" fmla="*/ 1 h 131"/>
                    <a:gd name="T8" fmla="*/ 1 w 275"/>
                    <a:gd name="T9" fmla="*/ 1 h 131"/>
                    <a:gd name="T10" fmla="*/ 1 w 275"/>
                    <a:gd name="T11" fmla="*/ 1 h 131"/>
                    <a:gd name="T12" fmla="*/ 1 w 275"/>
                    <a:gd name="T13" fmla="*/ 1 h 131"/>
                    <a:gd name="T14" fmla="*/ 1 w 275"/>
                    <a:gd name="T15" fmla="*/ 1 h 131"/>
                    <a:gd name="T16" fmla="*/ 1 w 275"/>
                    <a:gd name="T17" fmla="*/ 1 h 131"/>
                    <a:gd name="T18" fmla="*/ 1 w 275"/>
                    <a:gd name="T19" fmla="*/ 1 h 131"/>
                    <a:gd name="T20" fmla="*/ 1 w 275"/>
                    <a:gd name="T21" fmla="*/ 1 h 131"/>
                    <a:gd name="T22" fmla="*/ 1 w 275"/>
                    <a:gd name="T23" fmla="*/ 1 h 131"/>
                    <a:gd name="T24" fmla="*/ 1 w 275"/>
                    <a:gd name="T25" fmla="*/ 1 h 131"/>
                    <a:gd name="T26" fmla="*/ 1 w 275"/>
                    <a:gd name="T27" fmla="*/ 0 h 131"/>
                    <a:gd name="T28" fmla="*/ 1 w 275"/>
                    <a:gd name="T29" fmla="*/ 0 h 131"/>
                    <a:gd name="T30" fmla="*/ 1 w 275"/>
                    <a:gd name="T31" fmla="*/ 0 h 131"/>
                    <a:gd name="T32" fmla="*/ 1 w 275"/>
                    <a:gd name="T33" fmla="*/ 0 h 131"/>
                    <a:gd name="T34" fmla="*/ 1 w 275"/>
                    <a:gd name="T35" fmla="*/ 0 h 131"/>
                    <a:gd name="T36" fmla="*/ 1 w 275"/>
                    <a:gd name="T37" fmla="*/ 0 h 131"/>
                    <a:gd name="T38" fmla="*/ 1 w 275"/>
                    <a:gd name="T39" fmla="*/ 0 h 131"/>
                    <a:gd name="T40" fmla="*/ 1 w 275"/>
                    <a:gd name="T41" fmla="*/ 1 h 131"/>
                    <a:gd name="T42" fmla="*/ 1 w 275"/>
                    <a:gd name="T43" fmla="*/ 1 h 131"/>
                    <a:gd name="T44" fmla="*/ 1 w 275"/>
                    <a:gd name="T45" fmla="*/ 1 h 131"/>
                    <a:gd name="T46" fmla="*/ 1 w 275"/>
                    <a:gd name="T47" fmla="*/ 1 h 131"/>
                    <a:gd name="T48" fmla="*/ 1 w 275"/>
                    <a:gd name="T49" fmla="*/ 1 h 131"/>
                    <a:gd name="T50" fmla="*/ 1 w 275"/>
                    <a:gd name="T51" fmla="*/ 1 h 131"/>
                    <a:gd name="T52" fmla="*/ 1 w 275"/>
                    <a:gd name="T53" fmla="*/ 1 h 131"/>
                    <a:gd name="T54" fmla="*/ 1 w 275"/>
                    <a:gd name="T55" fmla="*/ 1 h 131"/>
                    <a:gd name="T56" fmla="*/ 1 w 275"/>
                    <a:gd name="T57" fmla="*/ 1 h 131"/>
                    <a:gd name="T58" fmla="*/ 1 w 275"/>
                    <a:gd name="T59" fmla="*/ 1 h 131"/>
                    <a:gd name="T60" fmla="*/ 1 w 275"/>
                    <a:gd name="T61" fmla="*/ 1 h 131"/>
                    <a:gd name="T62" fmla="*/ 1 w 275"/>
                    <a:gd name="T63" fmla="*/ 1 h 131"/>
                    <a:gd name="T64" fmla="*/ 1 w 275"/>
                    <a:gd name="T65" fmla="*/ 1 h 131"/>
                    <a:gd name="T66" fmla="*/ 1 w 275"/>
                    <a:gd name="T67" fmla="*/ 1 h 131"/>
                    <a:gd name="T68" fmla="*/ 1 w 275"/>
                    <a:gd name="T69" fmla="*/ 1 h 131"/>
                    <a:gd name="T70" fmla="*/ 1 w 275"/>
                    <a:gd name="T71" fmla="*/ 1 h 131"/>
                    <a:gd name="T72" fmla="*/ 1 w 275"/>
                    <a:gd name="T73" fmla="*/ 1 h 131"/>
                    <a:gd name="T74" fmla="*/ 1 w 275"/>
                    <a:gd name="T75" fmla="*/ 1 h 131"/>
                    <a:gd name="T76" fmla="*/ 1 w 275"/>
                    <a:gd name="T77" fmla="*/ 1 h 131"/>
                    <a:gd name="T78" fmla="*/ 1 w 275"/>
                    <a:gd name="T79" fmla="*/ 1 h 131"/>
                    <a:gd name="T80" fmla="*/ 1 w 275"/>
                    <a:gd name="T81" fmla="*/ 1 h 131"/>
                    <a:gd name="T82" fmla="*/ 1 w 275"/>
                    <a:gd name="T83" fmla="*/ 1 h 131"/>
                    <a:gd name="T84" fmla="*/ 1 w 275"/>
                    <a:gd name="T85" fmla="*/ 1 h 131"/>
                    <a:gd name="T86" fmla="*/ 1 w 275"/>
                    <a:gd name="T87" fmla="*/ 1 h 131"/>
                    <a:gd name="T88" fmla="*/ 1 w 275"/>
                    <a:gd name="T89" fmla="*/ 1 h 131"/>
                    <a:gd name="T90" fmla="*/ 1 w 275"/>
                    <a:gd name="T91" fmla="*/ 1 h 131"/>
                    <a:gd name="T92" fmla="*/ 0 w 275"/>
                    <a:gd name="T93" fmla="*/ 1 h 131"/>
                    <a:gd name="T94" fmla="*/ 0 w 275"/>
                    <a:gd name="T95" fmla="*/ 1 h 131"/>
                    <a:gd name="T96" fmla="*/ 1 w 275"/>
                    <a:gd name="T97" fmla="*/ 1 h 131"/>
                    <a:gd name="T98" fmla="*/ 1 w 275"/>
                    <a:gd name="T99" fmla="*/ 1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75" h="131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24" y="8"/>
                      </a:lnTo>
                      <a:lnTo>
                        <a:pt x="31" y="8"/>
                      </a:lnTo>
                      <a:lnTo>
                        <a:pt x="48" y="8"/>
                      </a:lnTo>
                      <a:lnTo>
                        <a:pt x="55" y="8"/>
                      </a:lnTo>
                      <a:lnTo>
                        <a:pt x="72" y="8"/>
                      </a:lnTo>
                      <a:lnTo>
                        <a:pt x="89" y="17"/>
                      </a:lnTo>
                      <a:lnTo>
                        <a:pt x="97" y="17"/>
                      </a:lnTo>
                      <a:lnTo>
                        <a:pt x="113" y="8"/>
                      </a:lnTo>
                      <a:lnTo>
                        <a:pt x="130" y="8"/>
                      </a:lnTo>
                      <a:lnTo>
                        <a:pt x="145" y="8"/>
                      </a:lnTo>
                      <a:lnTo>
                        <a:pt x="171" y="0"/>
                      </a:lnTo>
                      <a:lnTo>
                        <a:pt x="186" y="0"/>
                      </a:lnTo>
                      <a:lnTo>
                        <a:pt x="203" y="0"/>
                      </a:lnTo>
                      <a:lnTo>
                        <a:pt x="220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44" y="8"/>
                      </a:lnTo>
                      <a:lnTo>
                        <a:pt x="251" y="8"/>
                      </a:lnTo>
                      <a:lnTo>
                        <a:pt x="268" y="8"/>
                      </a:lnTo>
                      <a:lnTo>
                        <a:pt x="268" y="25"/>
                      </a:lnTo>
                      <a:lnTo>
                        <a:pt x="275" y="32"/>
                      </a:lnTo>
                      <a:lnTo>
                        <a:pt x="275" y="49"/>
                      </a:lnTo>
                      <a:lnTo>
                        <a:pt x="268" y="56"/>
                      </a:lnTo>
                      <a:lnTo>
                        <a:pt x="258" y="73"/>
                      </a:lnTo>
                      <a:lnTo>
                        <a:pt x="234" y="90"/>
                      </a:lnTo>
                      <a:lnTo>
                        <a:pt x="203" y="114"/>
                      </a:lnTo>
                      <a:lnTo>
                        <a:pt x="186" y="121"/>
                      </a:lnTo>
                      <a:lnTo>
                        <a:pt x="171" y="131"/>
                      </a:lnTo>
                      <a:lnTo>
                        <a:pt x="154" y="131"/>
                      </a:lnTo>
                      <a:lnTo>
                        <a:pt x="130" y="131"/>
                      </a:lnTo>
                      <a:lnTo>
                        <a:pt x="121" y="121"/>
                      </a:lnTo>
                      <a:lnTo>
                        <a:pt x="106" y="121"/>
                      </a:lnTo>
                      <a:lnTo>
                        <a:pt x="89" y="114"/>
                      </a:lnTo>
                      <a:lnTo>
                        <a:pt x="82" y="104"/>
                      </a:lnTo>
                      <a:lnTo>
                        <a:pt x="65" y="90"/>
                      </a:lnTo>
                      <a:lnTo>
                        <a:pt x="48" y="73"/>
                      </a:lnTo>
                      <a:lnTo>
                        <a:pt x="41" y="66"/>
                      </a:lnTo>
                      <a:lnTo>
                        <a:pt x="31" y="56"/>
                      </a:lnTo>
                      <a:lnTo>
                        <a:pt x="24" y="41"/>
                      </a:lnTo>
                      <a:lnTo>
                        <a:pt x="17" y="41"/>
                      </a:lnTo>
                      <a:lnTo>
                        <a:pt x="7" y="32"/>
                      </a:lnTo>
                      <a:lnTo>
                        <a:pt x="0" y="25"/>
                      </a:lnTo>
                      <a:lnTo>
                        <a:pt x="0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FFFFB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9" name="Freeform 75"/>
                <p:cNvSpPr>
                  <a:spLocks/>
                </p:cNvSpPr>
                <p:nvPr/>
              </p:nvSpPr>
              <p:spPr bwMode="auto">
                <a:xfrm rot="1628279">
                  <a:off x="515" y="2279"/>
                  <a:ext cx="12" cy="32"/>
                </a:xfrm>
                <a:custGeom>
                  <a:avLst/>
                  <a:gdLst>
                    <a:gd name="T0" fmla="*/ 1 w 17"/>
                    <a:gd name="T1" fmla="*/ 1 h 48"/>
                    <a:gd name="T2" fmla="*/ 1 w 17"/>
                    <a:gd name="T3" fmla="*/ 1 h 48"/>
                    <a:gd name="T4" fmla="*/ 1 w 17"/>
                    <a:gd name="T5" fmla="*/ 0 h 48"/>
                    <a:gd name="T6" fmla="*/ 1 w 17"/>
                    <a:gd name="T7" fmla="*/ 0 h 48"/>
                    <a:gd name="T8" fmla="*/ 1 w 17"/>
                    <a:gd name="T9" fmla="*/ 0 h 48"/>
                    <a:gd name="T10" fmla="*/ 1 w 17"/>
                    <a:gd name="T11" fmla="*/ 0 h 48"/>
                    <a:gd name="T12" fmla="*/ 1 w 17"/>
                    <a:gd name="T13" fmla="*/ 0 h 48"/>
                    <a:gd name="T14" fmla="*/ 1 w 17"/>
                    <a:gd name="T15" fmla="*/ 1 h 48"/>
                    <a:gd name="T16" fmla="*/ 1 w 17"/>
                    <a:gd name="T17" fmla="*/ 1 h 48"/>
                    <a:gd name="T18" fmla="*/ 1 w 17"/>
                    <a:gd name="T19" fmla="*/ 1 h 48"/>
                    <a:gd name="T20" fmla="*/ 1 w 17"/>
                    <a:gd name="T21" fmla="*/ 1 h 48"/>
                    <a:gd name="T22" fmla="*/ 1 w 17"/>
                    <a:gd name="T23" fmla="*/ 1 h 48"/>
                    <a:gd name="T24" fmla="*/ 0 w 17"/>
                    <a:gd name="T25" fmla="*/ 1 h 48"/>
                    <a:gd name="T26" fmla="*/ 0 w 17"/>
                    <a:gd name="T27" fmla="*/ 1 h 48"/>
                    <a:gd name="T28" fmla="*/ 0 w 17"/>
                    <a:gd name="T29" fmla="*/ 1 h 48"/>
                    <a:gd name="T30" fmla="*/ 0 w 17"/>
                    <a:gd name="T31" fmla="*/ 1 h 48"/>
                    <a:gd name="T32" fmla="*/ 0 w 17"/>
                    <a:gd name="T33" fmla="*/ 1 h 48"/>
                    <a:gd name="T34" fmla="*/ 0 w 17"/>
                    <a:gd name="T35" fmla="*/ 1 h 48"/>
                    <a:gd name="T36" fmla="*/ 1 w 17"/>
                    <a:gd name="T37" fmla="*/ 1 h 48"/>
                    <a:gd name="T38" fmla="*/ 1 w 17"/>
                    <a:gd name="T39" fmla="*/ 1 h 48"/>
                    <a:gd name="T40" fmla="*/ 1 w 17"/>
                    <a:gd name="T41" fmla="*/ 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48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7" y="9"/>
                      </a:lnTo>
                      <a:lnTo>
                        <a:pt x="17" y="17"/>
                      </a:lnTo>
                      <a:lnTo>
                        <a:pt x="17" y="33"/>
                      </a:lnTo>
                      <a:lnTo>
                        <a:pt x="7" y="41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7" y="24"/>
                      </a:lnTo>
                      <a:lnTo>
                        <a:pt x="7" y="17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FF653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0" name="Freeform 76"/>
                <p:cNvSpPr>
                  <a:spLocks/>
                </p:cNvSpPr>
                <p:nvPr/>
              </p:nvSpPr>
              <p:spPr bwMode="auto">
                <a:xfrm rot="1661184">
                  <a:off x="510" y="2273"/>
                  <a:ext cx="17" cy="33"/>
                </a:xfrm>
                <a:custGeom>
                  <a:avLst/>
                  <a:gdLst>
                    <a:gd name="T0" fmla="*/ 1 w 24"/>
                    <a:gd name="T1" fmla="*/ 1 h 49"/>
                    <a:gd name="T2" fmla="*/ 1 w 24"/>
                    <a:gd name="T3" fmla="*/ 1 h 49"/>
                    <a:gd name="T4" fmla="*/ 1 w 24"/>
                    <a:gd name="T5" fmla="*/ 0 h 49"/>
                    <a:gd name="T6" fmla="*/ 1 w 24"/>
                    <a:gd name="T7" fmla="*/ 0 h 49"/>
                    <a:gd name="T8" fmla="*/ 1 w 24"/>
                    <a:gd name="T9" fmla="*/ 0 h 49"/>
                    <a:gd name="T10" fmla="*/ 1 w 24"/>
                    <a:gd name="T11" fmla="*/ 1 h 49"/>
                    <a:gd name="T12" fmla="*/ 1 w 24"/>
                    <a:gd name="T13" fmla="*/ 1 h 49"/>
                    <a:gd name="T14" fmla="*/ 1 w 24"/>
                    <a:gd name="T15" fmla="*/ 1 h 49"/>
                    <a:gd name="T16" fmla="*/ 1 w 24"/>
                    <a:gd name="T17" fmla="*/ 1 h 49"/>
                    <a:gd name="T18" fmla="*/ 1 w 24"/>
                    <a:gd name="T19" fmla="*/ 1 h 49"/>
                    <a:gd name="T20" fmla="*/ 1 w 24"/>
                    <a:gd name="T21" fmla="*/ 1 h 49"/>
                    <a:gd name="T22" fmla="*/ 1 w 24"/>
                    <a:gd name="T23" fmla="*/ 1 h 49"/>
                    <a:gd name="T24" fmla="*/ 1 w 24"/>
                    <a:gd name="T25" fmla="*/ 1 h 49"/>
                    <a:gd name="T26" fmla="*/ 1 w 24"/>
                    <a:gd name="T27" fmla="*/ 1 h 49"/>
                    <a:gd name="T28" fmla="*/ 0 w 24"/>
                    <a:gd name="T29" fmla="*/ 1 h 49"/>
                    <a:gd name="T30" fmla="*/ 0 w 24"/>
                    <a:gd name="T31" fmla="*/ 1 h 49"/>
                    <a:gd name="T32" fmla="*/ 0 w 24"/>
                    <a:gd name="T33" fmla="*/ 1 h 49"/>
                    <a:gd name="T34" fmla="*/ 0 w 24"/>
                    <a:gd name="T35" fmla="*/ 1 h 49"/>
                    <a:gd name="T36" fmla="*/ 1 w 24"/>
                    <a:gd name="T37" fmla="*/ 1 h 49"/>
                    <a:gd name="T38" fmla="*/ 1 w 24"/>
                    <a:gd name="T39" fmla="*/ 1 h 49"/>
                    <a:gd name="T40" fmla="*/ 1 w 24"/>
                    <a:gd name="T41" fmla="*/ 1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" h="49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24" y="25"/>
                      </a:lnTo>
                      <a:lnTo>
                        <a:pt x="24" y="32"/>
                      </a:lnTo>
                      <a:lnTo>
                        <a:pt x="14" y="41"/>
                      </a:lnTo>
                      <a:lnTo>
                        <a:pt x="14" y="49"/>
                      </a:lnTo>
                      <a:lnTo>
                        <a:pt x="7" y="49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7" y="25"/>
                      </a:lnTo>
                      <a:lnTo>
                        <a:pt x="14" y="17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DFD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1" name="Freeform 77"/>
                <p:cNvSpPr>
                  <a:spLocks/>
                </p:cNvSpPr>
                <p:nvPr/>
              </p:nvSpPr>
              <p:spPr bwMode="auto">
                <a:xfrm>
                  <a:off x="931" y="2056"/>
                  <a:ext cx="30" cy="23"/>
                </a:xfrm>
                <a:custGeom>
                  <a:avLst/>
                  <a:gdLst>
                    <a:gd name="T0" fmla="*/ 1 w 41"/>
                    <a:gd name="T1" fmla="*/ 1 h 34"/>
                    <a:gd name="T2" fmla="*/ 1 w 41"/>
                    <a:gd name="T3" fmla="*/ 1 h 34"/>
                    <a:gd name="T4" fmla="*/ 0 w 41"/>
                    <a:gd name="T5" fmla="*/ 0 h 34"/>
                    <a:gd name="T6" fmla="*/ 0 w 41"/>
                    <a:gd name="T7" fmla="*/ 0 h 34"/>
                    <a:gd name="T8" fmla="*/ 0 w 41"/>
                    <a:gd name="T9" fmla="*/ 0 h 34"/>
                    <a:gd name="T10" fmla="*/ 0 w 41"/>
                    <a:gd name="T11" fmla="*/ 1 h 34"/>
                    <a:gd name="T12" fmla="*/ 0 w 41"/>
                    <a:gd name="T13" fmla="*/ 1 h 34"/>
                    <a:gd name="T14" fmla="*/ 0 w 41"/>
                    <a:gd name="T15" fmla="*/ 1 h 34"/>
                    <a:gd name="T16" fmla="*/ 0 w 41"/>
                    <a:gd name="T17" fmla="*/ 1 h 34"/>
                    <a:gd name="T18" fmla="*/ 1 w 41"/>
                    <a:gd name="T19" fmla="*/ 1 h 34"/>
                    <a:gd name="T20" fmla="*/ 1 w 41"/>
                    <a:gd name="T21" fmla="*/ 1 h 34"/>
                    <a:gd name="T22" fmla="*/ 1 w 41"/>
                    <a:gd name="T23" fmla="*/ 1 h 34"/>
                    <a:gd name="T24" fmla="*/ 1 w 41"/>
                    <a:gd name="T25" fmla="*/ 1 h 34"/>
                    <a:gd name="T26" fmla="*/ 1 w 41"/>
                    <a:gd name="T27" fmla="*/ 1 h 34"/>
                    <a:gd name="T28" fmla="*/ 1 w 41"/>
                    <a:gd name="T29" fmla="*/ 1 h 34"/>
                    <a:gd name="T30" fmla="*/ 1 w 41"/>
                    <a:gd name="T31" fmla="*/ 1 h 34"/>
                    <a:gd name="T32" fmla="*/ 1 w 41"/>
                    <a:gd name="T33" fmla="*/ 1 h 34"/>
                    <a:gd name="T34" fmla="*/ 1 w 41"/>
                    <a:gd name="T35" fmla="*/ 1 h 34"/>
                    <a:gd name="T36" fmla="*/ 1 w 41"/>
                    <a:gd name="T37" fmla="*/ 1 h 34"/>
                    <a:gd name="T38" fmla="*/ 1 w 41"/>
                    <a:gd name="T39" fmla="*/ 1 h 34"/>
                    <a:gd name="T40" fmla="*/ 1 w 41"/>
                    <a:gd name="T41" fmla="*/ 1 h 34"/>
                    <a:gd name="T42" fmla="*/ 1 w 41"/>
                    <a:gd name="T43" fmla="*/ 1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1" h="34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7" y="27"/>
                      </a:lnTo>
                      <a:lnTo>
                        <a:pt x="17" y="34"/>
                      </a:lnTo>
                      <a:lnTo>
                        <a:pt x="24" y="34"/>
                      </a:lnTo>
                      <a:lnTo>
                        <a:pt x="31" y="34"/>
                      </a:lnTo>
                      <a:lnTo>
                        <a:pt x="41" y="34"/>
                      </a:lnTo>
                      <a:lnTo>
                        <a:pt x="41" y="27"/>
                      </a:lnTo>
                      <a:lnTo>
                        <a:pt x="31" y="27"/>
                      </a:lnTo>
                      <a:lnTo>
                        <a:pt x="17" y="17"/>
                      </a:lnTo>
                      <a:lnTo>
                        <a:pt x="7" y="17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FF653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2" name="Freeform 78"/>
                <p:cNvSpPr>
                  <a:spLocks/>
                </p:cNvSpPr>
                <p:nvPr/>
              </p:nvSpPr>
              <p:spPr bwMode="auto">
                <a:xfrm>
                  <a:off x="931" y="2056"/>
                  <a:ext cx="23" cy="18"/>
                </a:xfrm>
                <a:custGeom>
                  <a:avLst/>
                  <a:gdLst>
                    <a:gd name="T0" fmla="*/ 0 w 31"/>
                    <a:gd name="T1" fmla="*/ 0 h 27"/>
                    <a:gd name="T2" fmla="*/ 0 w 31"/>
                    <a:gd name="T3" fmla="*/ 0 h 27"/>
                    <a:gd name="T4" fmla="*/ 0 w 31"/>
                    <a:gd name="T5" fmla="*/ 0 h 27"/>
                    <a:gd name="T6" fmla="*/ 0 w 31"/>
                    <a:gd name="T7" fmla="*/ 0 h 27"/>
                    <a:gd name="T8" fmla="*/ 0 w 31"/>
                    <a:gd name="T9" fmla="*/ 0 h 27"/>
                    <a:gd name="T10" fmla="*/ 0 w 31"/>
                    <a:gd name="T11" fmla="*/ 0 h 27"/>
                    <a:gd name="T12" fmla="*/ 0 w 31"/>
                    <a:gd name="T13" fmla="*/ 0 h 27"/>
                    <a:gd name="T14" fmla="*/ 0 w 31"/>
                    <a:gd name="T15" fmla="*/ 1 h 27"/>
                    <a:gd name="T16" fmla="*/ 1 w 31"/>
                    <a:gd name="T17" fmla="*/ 1 h 27"/>
                    <a:gd name="T18" fmla="*/ 1 w 31"/>
                    <a:gd name="T19" fmla="*/ 1 h 27"/>
                    <a:gd name="T20" fmla="*/ 1 w 31"/>
                    <a:gd name="T21" fmla="*/ 1 h 27"/>
                    <a:gd name="T22" fmla="*/ 1 w 31"/>
                    <a:gd name="T23" fmla="*/ 1 h 27"/>
                    <a:gd name="T24" fmla="*/ 1 w 31"/>
                    <a:gd name="T25" fmla="*/ 1 h 27"/>
                    <a:gd name="T26" fmla="*/ 1 w 31"/>
                    <a:gd name="T27" fmla="*/ 1 h 27"/>
                    <a:gd name="T28" fmla="*/ 1 w 31"/>
                    <a:gd name="T29" fmla="*/ 1 h 27"/>
                    <a:gd name="T30" fmla="*/ 1 w 31"/>
                    <a:gd name="T31" fmla="*/ 1 h 27"/>
                    <a:gd name="T32" fmla="*/ 1 w 31"/>
                    <a:gd name="T33" fmla="*/ 1 h 27"/>
                    <a:gd name="T34" fmla="*/ 1 w 31"/>
                    <a:gd name="T35" fmla="*/ 1 h 27"/>
                    <a:gd name="T36" fmla="*/ 1 w 31"/>
                    <a:gd name="T37" fmla="*/ 1 h 27"/>
                    <a:gd name="T38" fmla="*/ 1 w 31"/>
                    <a:gd name="T39" fmla="*/ 1 h 27"/>
                    <a:gd name="T40" fmla="*/ 1 w 31"/>
                    <a:gd name="T41" fmla="*/ 1 h 27"/>
                    <a:gd name="T42" fmla="*/ 0 w 31"/>
                    <a:gd name="T43" fmla="*/ 0 h 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1" h="2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7" y="17"/>
                      </a:lnTo>
                      <a:lnTo>
                        <a:pt x="17" y="27"/>
                      </a:lnTo>
                      <a:lnTo>
                        <a:pt x="24" y="27"/>
                      </a:lnTo>
                      <a:lnTo>
                        <a:pt x="31" y="27"/>
                      </a:lnTo>
                      <a:lnTo>
                        <a:pt x="31" y="17"/>
                      </a:lnTo>
                      <a:lnTo>
                        <a:pt x="17" y="10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FD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3" name="Freeform 79"/>
                <p:cNvSpPr>
                  <a:spLocks/>
                </p:cNvSpPr>
                <p:nvPr/>
              </p:nvSpPr>
              <p:spPr bwMode="auto">
                <a:xfrm rot="1706575">
                  <a:off x="508" y="2272"/>
                  <a:ext cx="18" cy="32"/>
                </a:xfrm>
                <a:custGeom>
                  <a:avLst/>
                  <a:gdLst>
                    <a:gd name="T0" fmla="*/ 1 w 25"/>
                    <a:gd name="T1" fmla="*/ 1 h 48"/>
                    <a:gd name="T2" fmla="*/ 1 w 25"/>
                    <a:gd name="T3" fmla="*/ 1 h 48"/>
                    <a:gd name="T4" fmla="*/ 1 w 25"/>
                    <a:gd name="T5" fmla="*/ 0 h 48"/>
                    <a:gd name="T6" fmla="*/ 1 w 25"/>
                    <a:gd name="T7" fmla="*/ 0 h 48"/>
                    <a:gd name="T8" fmla="*/ 1 w 25"/>
                    <a:gd name="T9" fmla="*/ 0 h 48"/>
                    <a:gd name="T10" fmla="*/ 1 w 25"/>
                    <a:gd name="T11" fmla="*/ 1 h 48"/>
                    <a:gd name="T12" fmla="*/ 1 w 25"/>
                    <a:gd name="T13" fmla="*/ 1 h 48"/>
                    <a:gd name="T14" fmla="*/ 1 w 25"/>
                    <a:gd name="T15" fmla="*/ 1 h 48"/>
                    <a:gd name="T16" fmla="*/ 1 w 25"/>
                    <a:gd name="T17" fmla="*/ 1 h 48"/>
                    <a:gd name="T18" fmla="*/ 1 w 25"/>
                    <a:gd name="T19" fmla="*/ 1 h 48"/>
                    <a:gd name="T20" fmla="*/ 1 w 25"/>
                    <a:gd name="T21" fmla="*/ 1 h 48"/>
                    <a:gd name="T22" fmla="*/ 1 w 25"/>
                    <a:gd name="T23" fmla="*/ 1 h 48"/>
                    <a:gd name="T24" fmla="*/ 1 w 25"/>
                    <a:gd name="T25" fmla="*/ 1 h 48"/>
                    <a:gd name="T26" fmla="*/ 1 w 25"/>
                    <a:gd name="T27" fmla="*/ 1 h 48"/>
                    <a:gd name="T28" fmla="*/ 0 w 25"/>
                    <a:gd name="T29" fmla="*/ 1 h 48"/>
                    <a:gd name="T30" fmla="*/ 0 w 25"/>
                    <a:gd name="T31" fmla="*/ 1 h 48"/>
                    <a:gd name="T32" fmla="*/ 0 w 25"/>
                    <a:gd name="T33" fmla="*/ 1 h 48"/>
                    <a:gd name="T34" fmla="*/ 0 w 25"/>
                    <a:gd name="T35" fmla="*/ 1 h 48"/>
                    <a:gd name="T36" fmla="*/ 1 w 25"/>
                    <a:gd name="T37" fmla="*/ 1 h 48"/>
                    <a:gd name="T38" fmla="*/ 1 w 25"/>
                    <a:gd name="T39" fmla="*/ 1 h 48"/>
                    <a:gd name="T40" fmla="*/ 1 w 25"/>
                    <a:gd name="T41" fmla="*/ 1 h 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5" h="48">
                      <a:moveTo>
                        <a:pt x="15" y="7"/>
                      </a:moveTo>
                      <a:lnTo>
                        <a:pt x="15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25" y="17"/>
                      </a:lnTo>
                      <a:lnTo>
                        <a:pt x="25" y="24"/>
                      </a:lnTo>
                      <a:lnTo>
                        <a:pt x="25" y="31"/>
                      </a:lnTo>
                      <a:lnTo>
                        <a:pt x="15" y="41"/>
                      </a:lnTo>
                      <a:lnTo>
                        <a:pt x="15" y="48"/>
                      </a:lnTo>
                      <a:lnTo>
                        <a:pt x="8" y="48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8" y="24"/>
                      </a:lnTo>
                      <a:lnTo>
                        <a:pt x="15" y="1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4" name="Freeform 80"/>
                <p:cNvSpPr>
                  <a:spLocks/>
                </p:cNvSpPr>
                <p:nvPr/>
              </p:nvSpPr>
              <p:spPr bwMode="auto">
                <a:xfrm>
                  <a:off x="1025" y="1971"/>
                  <a:ext cx="18" cy="10"/>
                </a:xfrm>
                <a:custGeom>
                  <a:avLst/>
                  <a:gdLst>
                    <a:gd name="T0" fmla="*/ 2 w 24"/>
                    <a:gd name="T1" fmla="*/ 1 h 14"/>
                    <a:gd name="T2" fmla="*/ 2 w 24"/>
                    <a:gd name="T3" fmla="*/ 1 h 14"/>
                    <a:gd name="T4" fmla="*/ 2 w 24"/>
                    <a:gd name="T5" fmla="*/ 1 h 14"/>
                    <a:gd name="T6" fmla="*/ 2 w 24"/>
                    <a:gd name="T7" fmla="*/ 1 h 14"/>
                    <a:gd name="T8" fmla="*/ 2 w 24"/>
                    <a:gd name="T9" fmla="*/ 1 h 14"/>
                    <a:gd name="T10" fmla="*/ 2 w 24"/>
                    <a:gd name="T11" fmla="*/ 1 h 14"/>
                    <a:gd name="T12" fmla="*/ 2 w 24"/>
                    <a:gd name="T13" fmla="*/ 1 h 14"/>
                    <a:gd name="T14" fmla="*/ 2 w 24"/>
                    <a:gd name="T15" fmla="*/ 1 h 14"/>
                    <a:gd name="T16" fmla="*/ 2 w 24"/>
                    <a:gd name="T17" fmla="*/ 0 h 14"/>
                    <a:gd name="T18" fmla="*/ 2 w 24"/>
                    <a:gd name="T19" fmla="*/ 0 h 14"/>
                    <a:gd name="T20" fmla="*/ 2 w 24"/>
                    <a:gd name="T21" fmla="*/ 0 h 14"/>
                    <a:gd name="T22" fmla="*/ 0 w 24"/>
                    <a:gd name="T23" fmla="*/ 0 h 14"/>
                    <a:gd name="T24" fmla="*/ 2 w 24"/>
                    <a:gd name="T25" fmla="*/ 0 h 14"/>
                    <a:gd name="T26" fmla="*/ 2 w 24"/>
                    <a:gd name="T27" fmla="*/ 1 h 14"/>
                    <a:gd name="T28" fmla="*/ 2 w 24"/>
                    <a:gd name="T29" fmla="*/ 1 h 14"/>
                    <a:gd name="T30" fmla="*/ 2 w 24"/>
                    <a:gd name="T31" fmla="*/ 1 h 14"/>
                    <a:gd name="T32" fmla="*/ 2 w 24"/>
                    <a:gd name="T33" fmla="*/ 1 h 14"/>
                    <a:gd name="T34" fmla="*/ 2 w 24"/>
                    <a:gd name="T35" fmla="*/ 1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14">
                      <a:moveTo>
                        <a:pt x="15" y="14"/>
                      </a:moveTo>
                      <a:lnTo>
                        <a:pt x="15" y="14"/>
                      </a:lnTo>
                      <a:lnTo>
                        <a:pt x="24" y="14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FFD0C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5" name="Freeform 81"/>
                <p:cNvSpPr>
                  <a:spLocks/>
                </p:cNvSpPr>
                <p:nvPr/>
              </p:nvSpPr>
              <p:spPr bwMode="auto">
                <a:xfrm>
                  <a:off x="1024" y="1969"/>
                  <a:ext cx="17" cy="10"/>
                </a:xfrm>
                <a:custGeom>
                  <a:avLst/>
                  <a:gdLst>
                    <a:gd name="T0" fmla="*/ 1 w 24"/>
                    <a:gd name="T1" fmla="*/ 1 h 15"/>
                    <a:gd name="T2" fmla="*/ 1 w 24"/>
                    <a:gd name="T3" fmla="*/ 1 h 15"/>
                    <a:gd name="T4" fmla="*/ 1 w 24"/>
                    <a:gd name="T5" fmla="*/ 1 h 15"/>
                    <a:gd name="T6" fmla="*/ 1 w 24"/>
                    <a:gd name="T7" fmla="*/ 1 h 15"/>
                    <a:gd name="T8" fmla="*/ 1 w 24"/>
                    <a:gd name="T9" fmla="*/ 1 h 15"/>
                    <a:gd name="T10" fmla="*/ 1 w 24"/>
                    <a:gd name="T11" fmla="*/ 1 h 15"/>
                    <a:gd name="T12" fmla="*/ 1 w 24"/>
                    <a:gd name="T13" fmla="*/ 1 h 15"/>
                    <a:gd name="T14" fmla="*/ 1 w 24"/>
                    <a:gd name="T15" fmla="*/ 1 h 15"/>
                    <a:gd name="T16" fmla="*/ 1 w 24"/>
                    <a:gd name="T17" fmla="*/ 0 h 15"/>
                    <a:gd name="T18" fmla="*/ 1 w 24"/>
                    <a:gd name="T19" fmla="*/ 0 h 15"/>
                    <a:gd name="T20" fmla="*/ 1 w 24"/>
                    <a:gd name="T21" fmla="*/ 0 h 15"/>
                    <a:gd name="T22" fmla="*/ 0 w 24"/>
                    <a:gd name="T23" fmla="*/ 0 h 15"/>
                    <a:gd name="T24" fmla="*/ 1 w 24"/>
                    <a:gd name="T25" fmla="*/ 0 h 15"/>
                    <a:gd name="T26" fmla="*/ 1 w 24"/>
                    <a:gd name="T27" fmla="*/ 1 h 15"/>
                    <a:gd name="T28" fmla="*/ 1 w 24"/>
                    <a:gd name="T29" fmla="*/ 1 h 15"/>
                    <a:gd name="T30" fmla="*/ 1 w 24"/>
                    <a:gd name="T31" fmla="*/ 1 h 15"/>
                    <a:gd name="T32" fmla="*/ 1 w 24"/>
                    <a:gd name="T33" fmla="*/ 1 h 15"/>
                    <a:gd name="T34" fmla="*/ 1 w 24"/>
                    <a:gd name="T35" fmla="*/ 1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15">
                      <a:moveTo>
                        <a:pt x="14" y="15"/>
                      </a:moveTo>
                      <a:lnTo>
                        <a:pt x="14" y="15"/>
                      </a:lnTo>
                      <a:lnTo>
                        <a:pt x="24" y="15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6" name="Freeform 82"/>
                <p:cNvSpPr>
                  <a:spLocks/>
                </p:cNvSpPr>
                <p:nvPr/>
              </p:nvSpPr>
              <p:spPr bwMode="auto">
                <a:xfrm>
                  <a:off x="609" y="2080"/>
                  <a:ext cx="135" cy="75"/>
                </a:xfrm>
                <a:custGeom>
                  <a:avLst/>
                  <a:gdLst>
                    <a:gd name="T0" fmla="*/ 1 w 186"/>
                    <a:gd name="T1" fmla="*/ 1 h 113"/>
                    <a:gd name="T2" fmla="*/ 1 w 186"/>
                    <a:gd name="T3" fmla="*/ 1 h 113"/>
                    <a:gd name="T4" fmla="*/ 1 w 186"/>
                    <a:gd name="T5" fmla="*/ 0 h 113"/>
                    <a:gd name="T6" fmla="*/ 1 w 186"/>
                    <a:gd name="T7" fmla="*/ 1 h 113"/>
                    <a:gd name="T8" fmla="*/ 0 w 186"/>
                    <a:gd name="T9" fmla="*/ 1 h 113"/>
                    <a:gd name="T10" fmla="*/ 0 w 186"/>
                    <a:gd name="T11" fmla="*/ 1 h 113"/>
                    <a:gd name="T12" fmla="*/ 1 w 186"/>
                    <a:gd name="T13" fmla="*/ 1 h 113"/>
                    <a:gd name="T14" fmla="*/ 1 w 186"/>
                    <a:gd name="T15" fmla="*/ 1 h 113"/>
                    <a:gd name="T16" fmla="*/ 1 w 186"/>
                    <a:gd name="T17" fmla="*/ 1 h 113"/>
                    <a:gd name="T18" fmla="*/ 1 w 186"/>
                    <a:gd name="T19" fmla="*/ 1 h 113"/>
                    <a:gd name="T20" fmla="*/ 1 w 186"/>
                    <a:gd name="T21" fmla="*/ 1 h 113"/>
                    <a:gd name="T22" fmla="*/ 1 w 186"/>
                    <a:gd name="T23" fmla="*/ 1 h 113"/>
                    <a:gd name="T24" fmla="*/ 1 w 186"/>
                    <a:gd name="T25" fmla="*/ 1 h 113"/>
                    <a:gd name="T26" fmla="*/ 1 w 186"/>
                    <a:gd name="T27" fmla="*/ 1 h 113"/>
                    <a:gd name="T28" fmla="*/ 1 w 186"/>
                    <a:gd name="T29" fmla="*/ 1 h 113"/>
                    <a:gd name="T30" fmla="*/ 1 w 186"/>
                    <a:gd name="T31" fmla="*/ 1 h 113"/>
                    <a:gd name="T32" fmla="*/ 1 w 186"/>
                    <a:gd name="T33" fmla="*/ 1 h 113"/>
                    <a:gd name="T34" fmla="*/ 1 w 186"/>
                    <a:gd name="T35" fmla="*/ 1 h 113"/>
                    <a:gd name="T36" fmla="*/ 1 w 186"/>
                    <a:gd name="T37" fmla="*/ 1 h 113"/>
                    <a:gd name="T38" fmla="*/ 1 w 186"/>
                    <a:gd name="T39" fmla="*/ 1 h 113"/>
                    <a:gd name="T40" fmla="*/ 1 w 186"/>
                    <a:gd name="T41" fmla="*/ 1 h 113"/>
                    <a:gd name="T42" fmla="*/ 1 w 186"/>
                    <a:gd name="T43" fmla="*/ 1 h 113"/>
                    <a:gd name="T44" fmla="*/ 1 w 186"/>
                    <a:gd name="T45" fmla="*/ 1 h 113"/>
                    <a:gd name="T46" fmla="*/ 1 w 186"/>
                    <a:gd name="T47" fmla="*/ 1 h 113"/>
                    <a:gd name="T48" fmla="*/ 1 w 186"/>
                    <a:gd name="T49" fmla="*/ 1 h 113"/>
                    <a:gd name="T50" fmla="*/ 1 w 186"/>
                    <a:gd name="T51" fmla="*/ 1 h 113"/>
                    <a:gd name="T52" fmla="*/ 1 w 186"/>
                    <a:gd name="T53" fmla="*/ 1 h 113"/>
                    <a:gd name="T54" fmla="*/ 1 w 186"/>
                    <a:gd name="T55" fmla="*/ 1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6" h="113">
                      <a:moveTo>
                        <a:pt x="24" y="39"/>
                      </a:moveTo>
                      <a:lnTo>
                        <a:pt x="24" y="39"/>
                      </a:lnTo>
                      <a:lnTo>
                        <a:pt x="17" y="0"/>
                      </a:lnTo>
                      <a:lnTo>
                        <a:pt x="7" y="14"/>
                      </a:lnTo>
                      <a:lnTo>
                        <a:pt x="0" y="31"/>
                      </a:lnTo>
                      <a:lnTo>
                        <a:pt x="0" y="48"/>
                      </a:lnTo>
                      <a:lnTo>
                        <a:pt x="7" y="65"/>
                      </a:lnTo>
                      <a:lnTo>
                        <a:pt x="17" y="80"/>
                      </a:lnTo>
                      <a:lnTo>
                        <a:pt x="32" y="96"/>
                      </a:lnTo>
                      <a:lnTo>
                        <a:pt x="48" y="104"/>
                      </a:lnTo>
                      <a:lnTo>
                        <a:pt x="65" y="113"/>
                      </a:lnTo>
                      <a:lnTo>
                        <a:pt x="73" y="113"/>
                      </a:lnTo>
                      <a:lnTo>
                        <a:pt x="90" y="113"/>
                      </a:lnTo>
                      <a:lnTo>
                        <a:pt x="106" y="113"/>
                      </a:lnTo>
                      <a:lnTo>
                        <a:pt x="121" y="113"/>
                      </a:lnTo>
                      <a:lnTo>
                        <a:pt x="155" y="113"/>
                      </a:lnTo>
                      <a:lnTo>
                        <a:pt x="169" y="104"/>
                      </a:lnTo>
                      <a:lnTo>
                        <a:pt x="186" y="96"/>
                      </a:lnTo>
                      <a:lnTo>
                        <a:pt x="169" y="96"/>
                      </a:lnTo>
                      <a:lnTo>
                        <a:pt x="155" y="104"/>
                      </a:lnTo>
                      <a:lnTo>
                        <a:pt x="121" y="104"/>
                      </a:lnTo>
                      <a:lnTo>
                        <a:pt x="97" y="96"/>
                      </a:lnTo>
                      <a:lnTo>
                        <a:pt x="80" y="89"/>
                      </a:lnTo>
                      <a:lnTo>
                        <a:pt x="65" y="89"/>
                      </a:lnTo>
                      <a:lnTo>
                        <a:pt x="48" y="80"/>
                      </a:lnTo>
                      <a:lnTo>
                        <a:pt x="41" y="65"/>
                      </a:lnTo>
                      <a:lnTo>
                        <a:pt x="32" y="55"/>
                      </a:lnTo>
                      <a:lnTo>
                        <a:pt x="24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7" name="Freeform 83"/>
                <p:cNvSpPr>
                  <a:spLocks/>
                </p:cNvSpPr>
                <p:nvPr/>
              </p:nvSpPr>
              <p:spPr bwMode="auto">
                <a:xfrm>
                  <a:off x="529" y="1410"/>
                  <a:ext cx="494" cy="512"/>
                </a:xfrm>
                <a:custGeom>
                  <a:avLst/>
                  <a:gdLst>
                    <a:gd name="T0" fmla="*/ 1 w 843"/>
                    <a:gd name="T1" fmla="*/ 1 h 948"/>
                    <a:gd name="T2" fmla="*/ 1 w 843"/>
                    <a:gd name="T3" fmla="*/ 1 h 948"/>
                    <a:gd name="T4" fmla="*/ 1 w 843"/>
                    <a:gd name="T5" fmla="*/ 1 h 948"/>
                    <a:gd name="T6" fmla="*/ 1 w 843"/>
                    <a:gd name="T7" fmla="*/ 1 h 948"/>
                    <a:gd name="T8" fmla="*/ 1 w 843"/>
                    <a:gd name="T9" fmla="*/ 1 h 948"/>
                    <a:gd name="T10" fmla="*/ 1 w 843"/>
                    <a:gd name="T11" fmla="*/ 1 h 948"/>
                    <a:gd name="T12" fmla="*/ 1 w 843"/>
                    <a:gd name="T13" fmla="*/ 1 h 948"/>
                    <a:gd name="T14" fmla="*/ 1 w 843"/>
                    <a:gd name="T15" fmla="*/ 1 h 948"/>
                    <a:gd name="T16" fmla="*/ 1 w 843"/>
                    <a:gd name="T17" fmla="*/ 1 h 948"/>
                    <a:gd name="T18" fmla="*/ 1 w 843"/>
                    <a:gd name="T19" fmla="*/ 1 h 948"/>
                    <a:gd name="T20" fmla="*/ 1 w 843"/>
                    <a:gd name="T21" fmla="*/ 1 h 948"/>
                    <a:gd name="T22" fmla="*/ 1 w 843"/>
                    <a:gd name="T23" fmla="*/ 1 h 948"/>
                    <a:gd name="T24" fmla="*/ 1 w 843"/>
                    <a:gd name="T25" fmla="*/ 1 h 948"/>
                    <a:gd name="T26" fmla="*/ 1 w 843"/>
                    <a:gd name="T27" fmla="*/ 1 h 948"/>
                    <a:gd name="T28" fmla="*/ 1 w 843"/>
                    <a:gd name="T29" fmla="*/ 1 h 948"/>
                    <a:gd name="T30" fmla="*/ 1 w 843"/>
                    <a:gd name="T31" fmla="*/ 1 h 948"/>
                    <a:gd name="T32" fmla="*/ 1 w 843"/>
                    <a:gd name="T33" fmla="*/ 0 h 948"/>
                    <a:gd name="T34" fmla="*/ 1 w 843"/>
                    <a:gd name="T35" fmla="*/ 0 h 948"/>
                    <a:gd name="T36" fmla="*/ 1 w 843"/>
                    <a:gd name="T37" fmla="*/ 1 h 948"/>
                    <a:gd name="T38" fmla="*/ 1 w 843"/>
                    <a:gd name="T39" fmla="*/ 1 h 948"/>
                    <a:gd name="T40" fmla="*/ 1 w 843"/>
                    <a:gd name="T41" fmla="*/ 1 h 948"/>
                    <a:gd name="T42" fmla="*/ 1 w 843"/>
                    <a:gd name="T43" fmla="*/ 1 h 948"/>
                    <a:gd name="T44" fmla="*/ 1 w 843"/>
                    <a:gd name="T45" fmla="*/ 1 h 948"/>
                    <a:gd name="T46" fmla="*/ 1 w 843"/>
                    <a:gd name="T47" fmla="*/ 1 h 948"/>
                    <a:gd name="T48" fmla="*/ 1 w 843"/>
                    <a:gd name="T49" fmla="*/ 1 h 948"/>
                    <a:gd name="T50" fmla="*/ 1 w 843"/>
                    <a:gd name="T51" fmla="*/ 1 h 948"/>
                    <a:gd name="T52" fmla="*/ 1 w 843"/>
                    <a:gd name="T53" fmla="*/ 1 h 948"/>
                    <a:gd name="T54" fmla="*/ 1 w 843"/>
                    <a:gd name="T55" fmla="*/ 1 h 948"/>
                    <a:gd name="T56" fmla="*/ 1 w 843"/>
                    <a:gd name="T57" fmla="*/ 1 h 948"/>
                    <a:gd name="T58" fmla="*/ 1 w 843"/>
                    <a:gd name="T59" fmla="*/ 1 h 948"/>
                    <a:gd name="T60" fmla="*/ 1 w 843"/>
                    <a:gd name="T61" fmla="*/ 1 h 948"/>
                    <a:gd name="T62" fmla="*/ 1 w 843"/>
                    <a:gd name="T63" fmla="*/ 1 h 948"/>
                    <a:gd name="T64" fmla="*/ 1 w 843"/>
                    <a:gd name="T65" fmla="*/ 1 h 948"/>
                    <a:gd name="T66" fmla="*/ 1 w 843"/>
                    <a:gd name="T67" fmla="*/ 1 h 948"/>
                    <a:gd name="T68" fmla="*/ 1 w 843"/>
                    <a:gd name="T69" fmla="*/ 1 h 948"/>
                    <a:gd name="T70" fmla="*/ 1 w 843"/>
                    <a:gd name="T71" fmla="*/ 1 h 948"/>
                    <a:gd name="T72" fmla="*/ 1 w 843"/>
                    <a:gd name="T73" fmla="*/ 1 h 948"/>
                    <a:gd name="T74" fmla="*/ 1 w 843"/>
                    <a:gd name="T75" fmla="*/ 1 h 948"/>
                    <a:gd name="T76" fmla="*/ 1 w 843"/>
                    <a:gd name="T77" fmla="*/ 1 h 948"/>
                    <a:gd name="T78" fmla="*/ 1 w 843"/>
                    <a:gd name="T79" fmla="*/ 1 h 948"/>
                    <a:gd name="T80" fmla="*/ 1 w 843"/>
                    <a:gd name="T81" fmla="*/ 1 h 948"/>
                    <a:gd name="T82" fmla="*/ 1 w 843"/>
                    <a:gd name="T83" fmla="*/ 1 h 948"/>
                    <a:gd name="T84" fmla="*/ 1 w 843"/>
                    <a:gd name="T85" fmla="*/ 1 h 948"/>
                    <a:gd name="T86" fmla="*/ 1 w 843"/>
                    <a:gd name="T87" fmla="*/ 1 h 948"/>
                    <a:gd name="T88" fmla="*/ 1 w 843"/>
                    <a:gd name="T89" fmla="*/ 1 h 948"/>
                    <a:gd name="T90" fmla="*/ 1 w 843"/>
                    <a:gd name="T91" fmla="*/ 1 h 948"/>
                    <a:gd name="T92" fmla="*/ 0 w 843"/>
                    <a:gd name="T93" fmla="*/ 1 h 948"/>
                    <a:gd name="T94" fmla="*/ 0 w 843"/>
                    <a:gd name="T95" fmla="*/ 1 h 948"/>
                    <a:gd name="T96" fmla="*/ 1 w 843"/>
                    <a:gd name="T97" fmla="*/ 1 h 948"/>
                    <a:gd name="T98" fmla="*/ 1 w 843"/>
                    <a:gd name="T99" fmla="*/ 1 h 948"/>
                    <a:gd name="T100" fmla="*/ 1 w 843"/>
                    <a:gd name="T101" fmla="*/ 1 h 948"/>
                    <a:gd name="T102" fmla="*/ 1 w 843"/>
                    <a:gd name="T103" fmla="*/ 1 h 948"/>
                    <a:gd name="T104" fmla="*/ 1 w 843"/>
                    <a:gd name="T105" fmla="*/ 1 h 948"/>
                    <a:gd name="T106" fmla="*/ 1 w 843"/>
                    <a:gd name="T107" fmla="*/ 1 h 9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43" h="948">
                      <a:moveTo>
                        <a:pt x="25" y="625"/>
                      </a:moveTo>
                      <a:lnTo>
                        <a:pt x="25" y="625"/>
                      </a:lnTo>
                      <a:lnTo>
                        <a:pt x="32" y="591"/>
                      </a:lnTo>
                      <a:lnTo>
                        <a:pt x="39" y="567"/>
                      </a:lnTo>
                      <a:lnTo>
                        <a:pt x="39" y="543"/>
                      </a:lnTo>
                      <a:lnTo>
                        <a:pt x="49" y="536"/>
                      </a:lnTo>
                      <a:lnTo>
                        <a:pt x="49" y="526"/>
                      </a:lnTo>
                      <a:lnTo>
                        <a:pt x="49" y="511"/>
                      </a:lnTo>
                      <a:lnTo>
                        <a:pt x="49" y="495"/>
                      </a:lnTo>
                      <a:lnTo>
                        <a:pt x="49" y="470"/>
                      </a:lnTo>
                      <a:lnTo>
                        <a:pt x="49" y="446"/>
                      </a:lnTo>
                      <a:lnTo>
                        <a:pt x="49" y="412"/>
                      </a:lnTo>
                      <a:lnTo>
                        <a:pt x="49" y="381"/>
                      </a:lnTo>
                      <a:lnTo>
                        <a:pt x="56" y="357"/>
                      </a:lnTo>
                      <a:lnTo>
                        <a:pt x="73" y="323"/>
                      </a:lnTo>
                      <a:lnTo>
                        <a:pt x="97" y="292"/>
                      </a:lnTo>
                      <a:lnTo>
                        <a:pt x="128" y="268"/>
                      </a:lnTo>
                      <a:lnTo>
                        <a:pt x="153" y="234"/>
                      </a:lnTo>
                      <a:lnTo>
                        <a:pt x="186" y="219"/>
                      </a:lnTo>
                      <a:lnTo>
                        <a:pt x="211" y="195"/>
                      </a:lnTo>
                      <a:lnTo>
                        <a:pt x="235" y="178"/>
                      </a:lnTo>
                      <a:lnTo>
                        <a:pt x="252" y="171"/>
                      </a:lnTo>
                      <a:lnTo>
                        <a:pt x="259" y="161"/>
                      </a:lnTo>
                      <a:lnTo>
                        <a:pt x="276" y="154"/>
                      </a:lnTo>
                      <a:lnTo>
                        <a:pt x="300" y="137"/>
                      </a:lnTo>
                      <a:lnTo>
                        <a:pt x="317" y="113"/>
                      </a:lnTo>
                      <a:lnTo>
                        <a:pt x="331" y="89"/>
                      </a:lnTo>
                      <a:lnTo>
                        <a:pt x="358" y="72"/>
                      </a:lnTo>
                      <a:lnTo>
                        <a:pt x="382" y="48"/>
                      </a:lnTo>
                      <a:lnTo>
                        <a:pt x="396" y="31"/>
                      </a:lnTo>
                      <a:lnTo>
                        <a:pt x="421" y="24"/>
                      </a:lnTo>
                      <a:lnTo>
                        <a:pt x="438" y="17"/>
                      </a:lnTo>
                      <a:lnTo>
                        <a:pt x="462" y="7"/>
                      </a:lnTo>
                      <a:lnTo>
                        <a:pt x="486" y="0"/>
                      </a:lnTo>
                      <a:lnTo>
                        <a:pt x="510" y="0"/>
                      </a:lnTo>
                      <a:lnTo>
                        <a:pt x="534" y="0"/>
                      </a:lnTo>
                      <a:lnTo>
                        <a:pt x="561" y="0"/>
                      </a:lnTo>
                      <a:lnTo>
                        <a:pt x="592" y="7"/>
                      </a:lnTo>
                      <a:lnTo>
                        <a:pt x="623" y="24"/>
                      </a:lnTo>
                      <a:lnTo>
                        <a:pt x="657" y="41"/>
                      </a:lnTo>
                      <a:lnTo>
                        <a:pt x="674" y="48"/>
                      </a:lnTo>
                      <a:lnTo>
                        <a:pt x="689" y="65"/>
                      </a:lnTo>
                      <a:lnTo>
                        <a:pt x="698" y="65"/>
                      </a:lnTo>
                      <a:lnTo>
                        <a:pt x="698" y="72"/>
                      </a:lnTo>
                      <a:lnTo>
                        <a:pt x="706" y="72"/>
                      </a:lnTo>
                      <a:lnTo>
                        <a:pt x="713" y="82"/>
                      </a:lnTo>
                      <a:lnTo>
                        <a:pt x="739" y="96"/>
                      </a:lnTo>
                      <a:lnTo>
                        <a:pt x="764" y="113"/>
                      </a:lnTo>
                      <a:lnTo>
                        <a:pt x="788" y="144"/>
                      </a:lnTo>
                      <a:lnTo>
                        <a:pt x="812" y="178"/>
                      </a:lnTo>
                      <a:lnTo>
                        <a:pt x="826" y="219"/>
                      </a:lnTo>
                      <a:lnTo>
                        <a:pt x="836" y="243"/>
                      </a:lnTo>
                      <a:lnTo>
                        <a:pt x="836" y="268"/>
                      </a:lnTo>
                      <a:lnTo>
                        <a:pt x="843" y="292"/>
                      </a:lnTo>
                      <a:lnTo>
                        <a:pt x="836" y="316"/>
                      </a:lnTo>
                      <a:lnTo>
                        <a:pt x="836" y="340"/>
                      </a:lnTo>
                      <a:lnTo>
                        <a:pt x="826" y="364"/>
                      </a:lnTo>
                      <a:lnTo>
                        <a:pt x="812" y="412"/>
                      </a:lnTo>
                      <a:lnTo>
                        <a:pt x="788" y="461"/>
                      </a:lnTo>
                      <a:lnTo>
                        <a:pt x="764" y="511"/>
                      </a:lnTo>
                      <a:lnTo>
                        <a:pt x="730" y="550"/>
                      </a:lnTo>
                      <a:lnTo>
                        <a:pt x="698" y="591"/>
                      </a:lnTo>
                      <a:lnTo>
                        <a:pt x="674" y="625"/>
                      </a:lnTo>
                      <a:lnTo>
                        <a:pt x="650" y="664"/>
                      </a:lnTo>
                      <a:lnTo>
                        <a:pt x="640" y="688"/>
                      </a:lnTo>
                      <a:lnTo>
                        <a:pt x="623" y="721"/>
                      </a:lnTo>
                      <a:lnTo>
                        <a:pt x="616" y="746"/>
                      </a:lnTo>
                      <a:lnTo>
                        <a:pt x="592" y="787"/>
                      </a:lnTo>
                      <a:lnTo>
                        <a:pt x="585" y="811"/>
                      </a:lnTo>
                      <a:lnTo>
                        <a:pt x="568" y="835"/>
                      </a:lnTo>
                      <a:lnTo>
                        <a:pt x="544" y="852"/>
                      </a:lnTo>
                      <a:lnTo>
                        <a:pt x="520" y="866"/>
                      </a:lnTo>
                      <a:lnTo>
                        <a:pt x="471" y="900"/>
                      </a:lnTo>
                      <a:lnTo>
                        <a:pt x="445" y="907"/>
                      </a:lnTo>
                      <a:lnTo>
                        <a:pt x="421" y="915"/>
                      </a:lnTo>
                      <a:lnTo>
                        <a:pt x="406" y="924"/>
                      </a:lnTo>
                      <a:lnTo>
                        <a:pt x="396" y="924"/>
                      </a:lnTo>
                      <a:lnTo>
                        <a:pt x="396" y="931"/>
                      </a:lnTo>
                      <a:lnTo>
                        <a:pt x="382" y="931"/>
                      </a:lnTo>
                      <a:lnTo>
                        <a:pt x="365" y="941"/>
                      </a:lnTo>
                      <a:lnTo>
                        <a:pt x="341" y="941"/>
                      </a:lnTo>
                      <a:lnTo>
                        <a:pt x="307" y="941"/>
                      </a:lnTo>
                      <a:lnTo>
                        <a:pt x="276" y="941"/>
                      </a:lnTo>
                      <a:lnTo>
                        <a:pt x="211" y="948"/>
                      </a:lnTo>
                      <a:lnTo>
                        <a:pt x="179" y="941"/>
                      </a:lnTo>
                      <a:lnTo>
                        <a:pt x="138" y="941"/>
                      </a:lnTo>
                      <a:lnTo>
                        <a:pt x="104" y="931"/>
                      </a:lnTo>
                      <a:lnTo>
                        <a:pt x="80" y="924"/>
                      </a:lnTo>
                      <a:lnTo>
                        <a:pt x="49" y="907"/>
                      </a:lnTo>
                      <a:lnTo>
                        <a:pt x="32" y="890"/>
                      </a:lnTo>
                      <a:lnTo>
                        <a:pt x="15" y="866"/>
                      </a:lnTo>
                      <a:lnTo>
                        <a:pt x="0" y="842"/>
                      </a:lnTo>
                      <a:lnTo>
                        <a:pt x="0" y="811"/>
                      </a:lnTo>
                      <a:lnTo>
                        <a:pt x="0" y="787"/>
                      </a:lnTo>
                      <a:lnTo>
                        <a:pt x="0" y="763"/>
                      </a:lnTo>
                      <a:lnTo>
                        <a:pt x="8" y="746"/>
                      </a:lnTo>
                      <a:lnTo>
                        <a:pt x="8" y="729"/>
                      </a:lnTo>
                      <a:lnTo>
                        <a:pt x="15" y="721"/>
                      </a:lnTo>
                      <a:lnTo>
                        <a:pt x="25" y="714"/>
                      </a:lnTo>
                      <a:lnTo>
                        <a:pt x="25" y="705"/>
                      </a:lnTo>
                      <a:lnTo>
                        <a:pt x="25" y="697"/>
                      </a:lnTo>
                      <a:lnTo>
                        <a:pt x="25" y="680"/>
                      </a:lnTo>
                      <a:lnTo>
                        <a:pt x="25" y="649"/>
                      </a:lnTo>
                      <a:lnTo>
                        <a:pt x="25" y="625"/>
                      </a:lnTo>
                      <a:close/>
                    </a:path>
                  </a:pathLst>
                </a:custGeom>
                <a:solidFill>
                  <a:srgbClr val="7E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8" name="Freeform 84"/>
                <p:cNvSpPr>
                  <a:spLocks/>
                </p:cNvSpPr>
                <p:nvPr/>
              </p:nvSpPr>
              <p:spPr bwMode="auto">
                <a:xfrm>
                  <a:off x="624" y="1545"/>
                  <a:ext cx="186" cy="180"/>
                </a:xfrm>
                <a:custGeom>
                  <a:avLst/>
                  <a:gdLst>
                    <a:gd name="T0" fmla="*/ 1 w 317"/>
                    <a:gd name="T1" fmla="*/ 1 h 333"/>
                    <a:gd name="T2" fmla="*/ 1 w 317"/>
                    <a:gd name="T3" fmla="*/ 1 h 333"/>
                    <a:gd name="T4" fmla="*/ 1 w 317"/>
                    <a:gd name="T5" fmla="*/ 1 h 333"/>
                    <a:gd name="T6" fmla="*/ 1 w 317"/>
                    <a:gd name="T7" fmla="*/ 0 h 333"/>
                    <a:gd name="T8" fmla="*/ 1 w 317"/>
                    <a:gd name="T9" fmla="*/ 0 h 333"/>
                    <a:gd name="T10" fmla="*/ 1 w 317"/>
                    <a:gd name="T11" fmla="*/ 0 h 333"/>
                    <a:gd name="T12" fmla="*/ 1 w 317"/>
                    <a:gd name="T13" fmla="*/ 1 h 333"/>
                    <a:gd name="T14" fmla="*/ 1 w 317"/>
                    <a:gd name="T15" fmla="*/ 1 h 333"/>
                    <a:gd name="T16" fmla="*/ 1 w 317"/>
                    <a:gd name="T17" fmla="*/ 1 h 333"/>
                    <a:gd name="T18" fmla="*/ 1 w 317"/>
                    <a:gd name="T19" fmla="*/ 1 h 333"/>
                    <a:gd name="T20" fmla="*/ 1 w 317"/>
                    <a:gd name="T21" fmla="*/ 1 h 333"/>
                    <a:gd name="T22" fmla="*/ 1 w 317"/>
                    <a:gd name="T23" fmla="*/ 1 h 333"/>
                    <a:gd name="T24" fmla="*/ 1 w 317"/>
                    <a:gd name="T25" fmla="*/ 1 h 333"/>
                    <a:gd name="T26" fmla="*/ 1 w 317"/>
                    <a:gd name="T27" fmla="*/ 1 h 333"/>
                    <a:gd name="T28" fmla="*/ 1 w 317"/>
                    <a:gd name="T29" fmla="*/ 1 h 333"/>
                    <a:gd name="T30" fmla="*/ 1 w 317"/>
                    <a:gd name="T31" fmla="*/ 1 h 333"/>
                    <a:gd name="T32" fmla="*/ 1 w 317"/>
                    <a:gd name="T33" fmla="*/ 1 h 333"/>
                    <a:gd name="T34" fmla="*/ 1 w 317"/>
                    <a:gd name="T35" fmla="*/ 1 h 333"/>
                    <a:gd name="T36" fmla="*/ 1 w 317"/>
                    <a:gd name="T37" fmla="*/ 1 h 333"/>
                    <a:gd name="T38" fmla="*/ 1 w 317"/>
                    <a:gd name="T39" fmla="*/ 1 h 333"/>
                    <a:gd name="T40" fmla="*/ 1 w 317"/>
                    <a:gd name="T41" fmla="*/ 1 h 333"/>
                    <a:gd name="T42" fmla="*/ 1 w 317"/>
                    <a:gd name="T43" fmla="*/ 1 h 333"/>
                    <a:gd name="T44" fmla="*/ 1 w 317"/>
                    <a:gd name="T45" fmla="*/ 1 h 333"/>
                    <a:gd name="T46" fmla="*/ 1 w 317"/>
                    <a:gd name="T47" fmla="*/ 1 h 333"/>
                    <a:gd name="T48" fmla="*/ 1 w 317"/>
                    <a:gd name="T49" fmla="*/ 1 h 333"/>
                    <a:gd name="T50" fmla="*/ 1 w 317"/>
                    <a:gd name="T51" fmla="*/ 1 h 333"/>
                    <a:gd name="T52" fmla="*/ 1 w 317"/>
                    <a:gd name="T53" fmla="*/ 1 h 333"/>
                    <a:gd name="T54" fmla="*/ 1 w 317"/>
                    <a:gd name="T55" fmla="*/ 1 h 333"/>
                    <a:gd name="T56" fmla="*/ 1 w 317"/>
                    <a:gd name="T57" fmla="*/ 1 h 333"/>
                    <a:gd name="T58" fmla="*/ 1 w 317"/>
                    <a:gd name="T59" fmla="*/ 1 h 333"/>
                    <a:gd name="T60" fmla="*/ 1 w 317"/>
                    <a:gd name="T61" fmla="*/ 1 h 333"/>
                    <a:gd name="T62" fmla="*/ 1 w 317"/>
                    <a:gd name="T63" fmla="*/ 1 h 333"/>
                    <a:gd name="T64" fmla="*/ 1 w 317"/>
                    <a:gd name="T65" fmla="*/ 1 h 333"/>
                    <a:gd name="T66" fmla="*/ 1 w 317"/>
                    <a:gd name="T67" fmla="*/ 1 h 333"/>
                    <a:gd name="T68" fmla="*/ 1 w 317"/>
                    <a:gd name="T69" fmla="*/ 1 h 333"/>
                    <a:gd name="T70" fmla="*/ 1 w 317"/>
                    <a:gd name="T71" fmla="*/ 1 h 333"/>
                    <a:gd name="T72" fmla="*/ 1 w 317"/>
                    <a:gd name="T73" fmla="*/ 1 h 333"/>
                    <a:gd name="T74" fmla="*/ 1 w 317"/>
                    <a:gd name="T75" fmla="*/ 1 h 333"/>
                    <a:gd name="T76" fmla="*/ 0 w 317"/>
                    <a:gd name="T77" fmla="*/ 1 h 333"/>
                    <a:gd name="T78" fmla="*/ 0 w 317"/>
                    <a:gd name="T79" fmla="*/ 1 h 333"/>
                    <a:gd name="T80" fmla="*/ 0 w 317"/>
                    <a:gd name="T81" fmla="*/ 1 h 333"/>
                    <a:gd name="T82" fmla="*/ 0 w 317"/>
                    <a:gd name="T83" fmla="*/ 1 h 333"/>
                    <a:gd name="T84" fmla="*/ 0 w 317"/>
                    <a:gd name="T85" fmla="*/ 1 h 333"/>
                    <a:gd name="T86" fmla="*/ 1 w 317"/>
                    <a:gd name="T87" fmla="*/ 1 h 333"/>
                    <a:gd name="T88" fmla="*/ 1 w 317"/>
                    <a:gd name="T89" fmla="*/ 1 h 333"/>
                    <a:gd name="T90" fmla="*/ 1 w 317"/>
                    <a:gd name="T91" fmla="*/ 1 h 333"/>
                    <a:gd name="T92" fmla="*/ 1 w 317"/>
                    <a:gd name="T93" fmla="*/ 1 h 333"/>
                    <a:gd name="T94" fmla="*/ 1 w 317"/>
                    <a:gd name="T95" fmla="*/ 1 h 333"/>
                    <a:gd name="T96" fmla="*/ 1 w 317"/>
                    <a:gd name="T97" fmla="*/ 1 h 333"/>
                    <a:gd name="T98" fmla="*/ 1 w 317"/>
                    <a:gd name="T99" fmla="*/ 1 h 333"/>
                    <a:gd name="T100" fmla="*/ 1 w 317"/>
                    <a:gd name="T101" fmla="*/ 1 h 3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17" h="333">
                      <a:moveTo>
                        <a:pt x="106" y="24"/>
                      </a:moveTo>
                      <a:lnTo>
                        <a:pt x="106" y="24"/>
                      </a:lnTo>
                      <a:lnTo>
                        <a:pt x="131" y="17"/>
                      </a:lnTo>
                      <a:lnTo>
                        <a:pt x="162" y="0"/>
                      </a:lnTo>
                      <a:lnTo>
                        <a:pt x="186" y="0"/>
                      </a:lnTo>
                      <a:lnTo>
                        <a:pt x="210" y="0"/>
                      </a:lnTo>
                      <a:lnTo>
                        <a:pt x="234" y="7"/>
                      </a:lnTo>
                      <a:lnTo>
                        <a:pt x="251" y="24"/>
                      </a:lnTo>
                      <a:lnTo>
                        <a:pt x="276" y="41"/>
                      </a:lnTo>
                      <a:lnTo>
                        <a:pt x="292" y="58"/>
                      </a:lnTo>
                      <a:lnTo>
                        <a:pt x="309" y="72"/>
                      </a:lnTo>
                      <a:lnTo>
                        <a:pt x="317" y="89"/>
                      </a:lnTo>
                      <a:lnTo>
                        <a:pt x="317" y="106"/>
                      </a:lnTo>
                      <a:lnTo>
                        <a:pt x="317" y="120"/>
                      </a:lnTo>
                      <a:lnTo>
                        <a:pt x="317" y="137"/>
                      </a:lnTo>
                      <a:lnTo>
                        <a:pt x="309" y="154"/>
                      </a:lnTo>
                      <a:lnTo>
                        <a:pt x="300" y="186"/>
                      </a:lnTo>
                      <a:lnTo>
                        <a:pt x="283" y="219"/>
                      </a:lnTo>
                      <a:lnTo>
                        <a:pt x="268" y="244"/>
                      </a:lnTo>
                      <a:lnTo>
                        <a:pt x="259" y="251"/>
                      </a:lnTo>
                      <a:lnTo>
                        <a:pt x="259" y="260"/>
                      </a:lnTo>
                      <a:lnTo>
                        <a:pt x="251" y="260"/>
                      </a:lnTo>
                      <a:lnTo>
                        <a:pt x="203" y="292"/>
                      </a:lnTo>
                      <a:lnTo>
                        <a:pt x="196" y="299"/>
                      </a:lnTo>
                      <a:lnTo>
                        <a:pt x="186" y="309"/>
                      </a:lnTo>
                      <a:lnTo>
                        <a:pt x="169" y="309"/>
                      </a:lnTo>
                      <a:lnTo>
                        <a:pt x="155" y="316"/>
                      </a:lnTo>
                      <a:lnTo>
                        <a:pt x="138" y="323"/>
                      </a:lnTo>
                      <a:lnTo>
                        <a:pt x="97" y="333"/>
                      </a:lnTo>
                      <a:lnTo>
                        <a:pt x="90" y="333"/>
                      </a:lnTo>
                      <a:lnTo>
                        <a:pt x="80" y="333"/>
                      </a:lnTo>
                      <a:lnTo>
                        <a:pt x="65" y="323"/>
                      </a:lnTo>
                      <a:lnTo>
                        <a:pt x="49" y="309"/>
                      </a:lnTo>
                      <a:lnTo>
                        <a:pt x="32" y="285"/>
                      </a:lnTo>
                      <a:lnTo>
                        <a:pt x="17" y="260"/>
                      </a:lnTo>
                      <a:lnTo>
                        <a:pt x="7" y="244"/>
                      </a:lnTo>
                      <a:lnTo>
                        <a:pt x="0" y="227"/>
                      </a:lnTo>
                      <a:lnTo>
                        <a:pt x="0" y="210"/>
                      </a:lnTo>
                      <a:lnTo>
                        <a:pt x="0" y="195"/>
                      </a:lnTo>
                      <a:lnTo>
                        <a:pt x="0" y="171"/>
                      </a:lnTo>
                      <a:lnTo>
                        <a:pt x="0" y="154"/>
                      </a:lnTo>
                      <a:lnTo>
                        <a:pt x="7" y="130"/>
                      </a:lnTo>
                      <a:lnTo>
                        <a:pt x="17" y="96"/>
                      </a:lnTo>
                      <a:lnTo>
                        <a:pt x="24" y="89"/>
                      </a:lnTo>
                      <a:lnTo>
                        <a:pt x="41" y="72"/>
                      </a:lnTo>
                      <a:lnTo>
                        <a:pt x="49" y="65"/>
                      </a:lnTo>
                      <a:lnTo>
                        <a:pt x="65" y="48"/>
                      </a:lnTo>
                      <a:lnTo>
                        <a:pt x="80" y="41"/>
                      </a:lnTo>
                      <a:lnTo>
                        <a:pt x="106" y="24"/>
                      </a:lnTo>
                      <a:close/>
                    </a:path>
                  </a:pathLst>
                </a:custGeom>
                <a:solidFill>
                  <a:srgbClr val="0080FF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9" name="Freeform 85"/>
                <p:cNvSpPr>
                  <a:spLocks/>
                </p:cNvSpPr>
                <p:nvPr/>
              </p:nvSpPr>
              <p:spPr bwMode="auto">
                <a:xfrm>
                  <a:off x="967" y="1497"/>
                  <a:ext cx="38" cy="167"/>
                </a:xfrm>
                <a:custGeom>
                  <a:avLst/>
                  <a:gdLst>
                    <a:gd name="T0" fmla="*/ 0 w 65"/>
                    <a:gd name="T1" fmla="*/ 1 h 309"/>
                    <a:gd name="T2" fmla="*/ 0 w 65"/>
                    <a:gd name="T3" fmla="*/ 1 h 309"/>
                    <a:gd name="T4" fmla="*/ 1 w 65"/>
                    <a:gd name="T5" fmla="*/ 1 h 309"/>
                    <a:gd name="T6" fmla="*/ 1 w 65"/>
                    <a:gd name="T7" fmla="*/ 1 h 309"/>
                    <a:gd name="T8" fmla="*/ 1 w 65"/>
                    <a:gd name="T9" fmla="*/ 1 h 309"/>
                    <a:gd name="T10" fmla="*/ 1 w 65"/>
                    <a:gd name="T11" fmla="*/ 1 h 309"/>
                    <a:gd name="T12" fmla="*/ 1 w 65"/>
                    <a:gd name="T13" fmla="*/ 1 h 309"/>
                    <a:gd name="T14" fmla="*/ 1 w 65"/>
                    <a:gd name="T15" fmla="*/ 1 h 309"/>
                    <a:gd name="T16" fmla="*/ 1 w 65"/>
                    <a:gd name="T17" fmla="*/ 1 h 309"/>
                    <a:gd name="T18" fmla="*/ 1 w 65"/>
                    <a:gd name="T19" fmla="*/ 1 h 309"/>
                    <a:gd name="T20" fmla="*/ 1 w 65"/>
                    <a:gd name="T21" fmla="*/ 1 h 309"/>
                    <a:gd name="T22" fmla="*/ 1 w 65"/>
                    <a:gd name="T23" fmla="*/ 1 h 309"/>
                    <a:gd name="T24" fmla="*/ 0 w 65"/>
                    <a:gd name="T25" fmla="*/ 0 h 309"/>
                    <a:gd name="T26" fmla="*/ 1 w 65"/>
                    <a:gd name="T27" fmla="*/ 1 h 309"/>
                    <a:gd name="T28" fmla="*/ 1 w 65"/>
                    <a:gd name="T29" fmla="*/ 1 h 309"/>
                    <a:gd name="T30" fmla="*/ 1 w 65"/>
                    <a:gd name="T31" fmla="*/ 1 h 309"/>
                    <a:gd name="T32" fmla="*/ 1 w 65"/>
                    <a:gd name="T33" fmla="*/ 1 h 309"/>
                    <a:gd name="T34" fmla="*/ 1 w 65"/>
                    <a:gd name="T35" fmla="*/ 1 h 309"/>
                    <a:gd name="T36" fmla="*/ 1 w 65"/>
                    <a:gd name="T37" fmla="*/ 1 h 309"/>
                    <a:gd name="T38" fmla="*/ 1 w 65"/>
                    <a:gd name="T39" fmla="*/ 1 h 309"/>
                    <a:gd name="T40" fmla="*/ 1 w 65"/>
                    <a:gd name="T41" fmla="*/ 1 h 309"/>
                    <a:gd name="T42" fmla="*/ 1 w 65"/>
                    <a:gd name="T43" fmla="*/ 1 h 309"/>
                    <a:gd name="T44" fmla="*/ 0 w 65"/>
                    <a:gd name="T45" fmla="*/ 1 h 30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5" h="309">
                      <a:moveTo>
                        <a:pt x="0" y="309"/>
                      </a:moveTo>
                      <a:lnTo>
                        <a:pt x="0" y="309"/>
                      </a:lnTo>
                      <a:lnTo>
                        <a:pt x="7" y="309"/>
                      </a:lnTo>
                      <a:lnTo>
                        <a:pt x="31" y="261"/>
                      </a:lnTo>
                      <a:lnTo>
                        <a:pt x="48" y="210"/>
                      </a:lnTo>
                      <a:lnTo>
                        <a:pt x="55" y="196"/>
                      </a:lnTo>
                      <a:lnTo>
                        <a:pt x="65" y="172"/>
                      </a:lnTo>
                      <a:lnTo>
                        <a:pt x="65" y="148"/>
                      </a:lnTo>
                      <a:lnTo>
                        <a:pt x="65" y="123"/>
                      </a:lnTo>
                      <a:lnTo>
                        <a:pt x="55" y="82"/>
                      </a:lnTo>
                      <a:lnTo>
                        <a:pt x="41" y="58"/>
                      </a:lnTo>
                      <a:lnTo>
                        <a:pt x="17" y="25"/>
                      </a:lnTo>
                      <a:lnTo>
                        <a:pt x="0" y="0"/>
                      </a:lnTo>
                      <a:lnTo>
                        <a:pt x="17" y="25"/>
                      </a:lnTo>
                      <a:lnTo>
                        <a:pt x="31" y="58"/>
                      </a:lnTo>
                      <a:lnTo>
                        <a:pt x="48" y="82"/>
                      </a:lnTo>
                      <a:lnTo>
                        <a:pt x="55" y="114"/>
                      </a:lnTo>
                      <a:lnTo>
                        <a:pt x="55" y="138"/>
                      </a:lnTo>
                      <a:lnTo>
                        <a:pt x="55" y="172"/>
                      </a:lnTo>
                      <a:lnTo>
                        <a:pt x="48" y="196"/>
                      </a:lnTo>
                      <a:lnTo>
                        <a:pt x="41" y="220"/>
                      </a:lnTo>
                      <a:lnTo>
                        <a:pt x="24" y="268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0" name="Freeform 86"/>
                <p:cNvSpPr>
                  <a:spLocks/>
                </p:cNvSpPr>
                <p:nvPr/>
              </p:nvSpPr>
              <p:spPr bwMode="auto">
                <a:xfrm>
                  <a:off x="561" y="1672"/>
                  <a:ext cx="10" cy="45"/>
                </a:xfrm>
                <a:custGeom>
                  <a:avLst/>
                  <a:gdLst>
                    <a:gd name="T0" fmla="*/ 1 w 17"/>
                    <a:gd name="T1" fmla="*/ 1 h 82"/>
                    <a:gd name="T2" fmla="*/ 1 w 17"/>
                    <a:gd name="T3" fmla="*/ 1 h 82"/>
                    <a:gd name="T4" fmla="*/ 1 w 17"/>
                    <a:gd name="T5" fmla="*/ 1 h 82"/>
                    <a:gd name="T6" fmla="*/ 0 w 17"/>
                    <a:gd name="T7" fmla="*/ 1 h 82"/>
                    <a:gd name="T8" fmla="*/ 0 w 17"/>
                    <a:gd name="T9" fmla="*/ 1 h 82"/>
                    <a:gd name="T10" fmla="*/ 0 w 17"/>
                    <a:gd name="T11" fmla="*/ 0 h 82"/>
                    <a:gd name="T12" fmla="*/ 1 w 17"/>
                    <a:gd name="T13" fmla="*/ 1 h 82"/>
                    <a:gd name="T14" fmla="*/ 1 w 17"/>
                    <a:gd name="T15" fmla="*/ 1 h 82"/>
                    <a:gd name="T16" fmla="*/ 1 w 17"/>
                    <a:gd name="T17" fmla="*/ 1 h 82"/>
                    <a:gd name="T18" fmla="*/ 1 w 17"/>
                    <a:gd name="T19" fmla="*/ 1 h 82"/>
                    <a:gd name="T20" fmla="*/ 0 w 17"/>
                    <a:gd name="T21" fmla="*/ 1 h 82"/>
                    <a:gd name="T22" fmla="*/ 0 w 17"/>
                    <a:gd name="T23" fmla="*/ 1 h 82"/>
                    <a:gd name="T24" fmla="*/ 0 w 17"/>
                    <a:gd name="T25" fmla="*/ 1 h 82"/>
                    <a:gd name="T26" fmla="*/ 0 w 17"/>
                    <a:gd name="T27" fmla="*/ 1 h 82"/>
                    <a:gd name="T28" fmla="*/ 0 w 17"/>
                    <a:gd name="T29" fmla="*/ 1 h 82"/>
                    <a:gd name="T30" fmla="*/ 0 w 17"/>
                    <a:gd name="T31" fmla="*/ 1 h 82"/>
                    <a:gd name="T32" fmla="*/ 0 w 17"/>
                    <a:gd name="T33" fmla="*/ 1 h 82"/>
                    <a:gd name="T34" fmla="*/ 1 w 17"/>
                    <a:gd name="T35" fmla="*/ 1 h 82"/>
                    <a:gd name="T36" fmla="*/ 1 w 17"/>
                    <a:gd name="T37" fmla="*/ 1 h 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82">
                      <a:moveTo>
                        <a:pt x="7" y="34"/>
                      </a:moveTo>
                      <a:lnTo>
                        <a:pt x="7" y="34"/>
                      </a:lnTo>
                      <a:lnTo>
                        <a:pt x="7" y="26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17"/>
                      </a:lnTo>
                      <a:lnTo>
                        <a:pt x="17" y="34"/>
                      </a:lnTo>
                      <a:lnTo>
                        <a:pt x="17" y="51"/>
                      </a:lnTo>
                      <a:lnTo>
                        <a:pt x="7" y="58"/>
                      </a:lnTo>
                      <a:lnTo>
                        <a:pt x="0" y="75"/>
                      </a:lnTo>
                      <a:lnTo>
                        <a:pt x="0" y="82"/>
                      </a:lnTo>
                      <a:lnTo>
                        <a:pt x="0" y="75"/>
                      </a:lnTo>
                      <a:lnTo>
                        <a:pt x="0" y="65"/>
                      </a:lnTo>
                      <a:lnTo>
                        <a:pt x="7" y="51"/>
                      </a:lnTo>
                      <a:lnTo>
                        <a:pt x="7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" name="Freeform 87"/>
                <p:cNvSpPr>
                  <a:spLocks/>
                </p:cNvSpPr>
                <p:nvPr/>
              </p:nvSpPr>
              <p:spPr bwMode="auto">
                <a:xfrm>
                  <a:off x="543" y="1782"/>
                  <a:ext cx="8" cy="22"/>
                </a:xfrm>
                <a:custGeom>
                  <a:avLst/>
                  <a:gdLst>
                    <a:gd name="T0" fmla="*/ 1 w 14"/>
                    <a:gd name="T1" fmla="*/ 0 h 41"/>
                    <a:gd name="T2" fmla="*/ 1 w 14"/>
                    <a:gd name="T3" fmla="*/ 0 h 41"/>
                    <a:gd name="T4" fmla="*/ 1 w 14"/>
                    <a:gd name="T5" fmla="*/ 1 h 41"/>
                    <a:gd name="T6" fmla="*/ 1 w 14"/>
                    <a:gd name="T7" fmla="*/ 1 h 41"/>
                    <a:gd name="T8" fmla="*/ 1 w 14"/>
                    <a:gd name="T9" fmla="*/ 1 h 41"/>
                    <a:gd name="T10" fmla="*/ 1 w 14"/>
                    <a:gd name="T11" fmla="*/ 1 h 41"/>
                    <a:gd name="T12" fmla="*/ 1 w 14"/>
                    <a:gd name="T13" fmla="*/ 1 h 41"/>
                    <a:gd name="T14" fmla="*/ 0 w 14"/>
                    <a:gd name="T15" fmla="*/ 1 h 41"/>
                    <a:gd name="T16" fmla="*/ 0 w 14"/>
                    <a:gd name="T17" fmla="*/ 1 h 41"/>
                    <a:gd name="T18" fmla="*/ 0 w 14"/>
                    <a:gd name="T19" fmla="*/ 1 h 41"/>
                    <a:gd name="T20" fmla="*/ 0 w 14"/>
                    <a:gd name="T21" fmla="*/ 1 h 41"/>
                    <a:gd name="T22" fmla="*/ 0 w 14"/>
                    <a:gd name="T23" fmla="*/ 1 h 41"/>
                    <a:gd name="T24" fmla="*/ 1 w 14"/>
                    <a:gd name="T25" fmla="*/ 1 h 41"/>
                    <a:gd name="T26" fmla="*/ 1 w 14"/>
                    <a:gd name="T27" fmla="*/ 1 h 41"/>
                    <a:gd name="T28" fmla="*/ 1 w 14"/>
                    <a:gd name="T29" fmla="*/ 1 h 41"/>
                    <a:gd name="T30" fmla="*/ 1 w 14"/>
                    <a:gd name="T31" fmla="*/ 1 h 41"/>
                    <a:gd name="T32" fmla="*/ 1 w 14"/>
                    <a:gd name="T33" fmla="*/ 0 h 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4" h="4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4" y="9"/>
                      </a:lnTo>
                      <a:lnTo>
                        <a:pt x="14" y="17"/>
                      </a:lnTo>
                      <a:lnTo>
                        <a:pt x="14" y="26"/>
                      </a:lnTo>
                      <a:lnTo>
                        <a:pt x="7" y="33"/>
                      </a:lnTo>
                      <a:lnTo>
                        <a:pt x="0" y="41"/>
                      </a:lnTo>
                      <a:lnTo>
                        <a:pt x="7" y="33"/>
                      </a:lnTo>
                      <a:lnTo>
                        <a:pt x="7" y="17"/>
                      </a:lnTo>
                      <a:lnTo>
                        <a:pt x="14" y="17"/>
                      </a:lnTo>
                      <a:lnTo>
                        <a:pt x="14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" name="Freeform 88"/>
                <p:cNvSpPr>
                  <a:spLocks/>
                </p:cNvSpPr>
                <p:nvPr/>
              </p:nvSpPr>
              <p:spPr bwMode="auto">
                <a:xfrm>
                  <a:off x="681" y="1590"/>
                  <a:ext cx="71" cy="61"/>
                </a:xfrm>
                <a:custGeom>
                  <a:avLst/>
                  <a:gdLst>
                    <a:gd name="T0" fmla="*/ 1 w 123"/>
                    <a:gd name="T1" fmla="*/ 1 h 113"/>
                    <a:gd name="T2" fmla="*/ 1 w 123"/>
                    <a:gd name="T3" fmla="*/ 1 h 113"/>
                    <a:gd name="T4" fmla="*/ 1 w 123"/>
                    <a:gd name="T5" fmla="*/ 1 h 113"/>
                    <a:gd name="T6" fmla="*/ 1 w 123"/>
                    <a:gd name="T7" fmla="*/ 1 h 113"/>
                    <a:gd name="T8" fmla="*/ 1 w 123"/>
                    <a:gd name="T9" fmla="*/ 1 h 113"/>
                    <a:gd name="T10" fmla="*/ 1 w 123"/>
                    <a:gd name="T11" fmla="*/ 1 h 113"/>
                    <a:gd name="T12" fmla="*/ 1 w 123"/>
                    <a:gd name="T13" fmla="*/ 1 h 113"/>
                    <a:gd name="T14" fmla="*/ 1 w 123"/>
                    <a:gd name="T15" fmla="*/ 1 h 113"/>
                    <a:gd name="T16" fmla="*/ 1 w 123"/>
                    <a:gd name="T17" fmla="*/ 1 h 113"/>
                    <a:gd name="T18" fmla="*/ 1 w 123"/>
                    <a:gd name="T19" fmla="*/ 1 h 113"/>
                    <a:gd name="T20" fmla="*/ 1 w 123"/>
                    <a:gd name="T21" fmla="*/ 1 h 113"/>
                    <a:gd name="T22" fmla="*/ 1 w 123"/>
                    <a:gd name="T23" fmla="*/ 1 h 113"/>
                    <a:gd name="T24" fmla="*/ 1 w 123"/>
                    <a:gd name="T25" fmla="*/ 1 h 113"/>
                    <a:gd name="T26" fmla="*/ 1 w 123"/>
                    <a:gd name="T27" fmla="*/ 1 h 113"/>
                    <a:gd name="T28" fmla="*/ 1 w 123"/>
                    <a:gd name="T29" fmla="*/ 1 h 113"/>
                    <a:gd name="T30" fmla="*/ 1 w 123"/>
                    <a:gd name="T31" fmla="*/ 1 h 113"/>
                    <a:gd name="T32" fmla="*/ 0 w 123"/>
                    <a:gd name="T33" fmla="*/ 1 h 113"/>
                    <a:gd name="T34" fmla="*/ 0 w 123"/>
                    <a:gd name="T35" fmla="*/ 1 h 113"/>
                    <a:gd name="T36" fmla="*/ 0 w 123"/>
                    <a:gd name="T37" fmla="*/ 1 h 113"/>
                    <a:gd name="T38" fmla="*/ 1 w 123"/>
                    <a:gd name="T39" fmla="*/ 1 h 113"/>
                    <a:gd name="T40" fmla="*/ 1 w 123"/>
                    <a:gd name="T41" fmla="*/ 1 h 113"/>
                    <a:gd name="T42" fmla="*/ 1 w 123"/>
                    <a:gd name="T43" fmla="*/ 0 h 113"/>
                    <a:gd name="T44" fmla="*/ 1 w 123"/>
                    <a:gd name="T45" fmla="*/ 0 h 113"/>
                    <a:gd name="T46" fmla="*/ 1 w 123"/>
                    <a:gd name="T47" fmla="*/ 0 h 113"/>
                    <a:gd name="T48" fmla="*/ 1 w 123"/>
                    <a:gd name="T49" fmla="*/ 0 h 113"/>
                    <a:gd name="T50" fmla="*/ 1 w 123"/>
                    <a:gd name="T51" fmla="*/ 0 h 113"/>
                    <a:gd name="T52" fmla="*/ 1 w 123"/>
                    <a:gd name="T53" fmla="*/ 1 h 113"/>
                    <a:gd name="T54" fmla="*/ 1 w 123"/>
                    <a:gd name="T55" fmla="*/ 1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3" h="113">
                      <a:moveTo>
                        <a:pt x="123" y="24"/>
                      </a:moveTo>
                      <a:lnTo>
                        <a:pt x="123" y="24"/>
                      </a:lnTo>
                      <a:lnTo>
                        <a:pt x="123" y="38"/>
                      </a:lnTo>
                      <a:lnTo>
                        <a:pt x="123" y="55"/>
                      </a:lnTo>
                      <a:lnTo>
                        <a:pt x="113" y="65"/>
                      </a:lnTo>
                      <a:lnTo>
                        <a:pt x="99" y="72"/>
                      </a:lnTo>
                      <a:lnTo>
                        <a:pt x="65" y="89"/>
                      </a:lnTo>
                      <a:lnTo>
                        <a:pt x="58" y="96"/>
                      </a:lnTo>
                      <a:lnTo>
                        <a:pt x="41" y="113"/>
                      </a:lnTo>
                      <a:lnTo>
                        <a:pt x="34" y="113"/>
                      </a:lnTo>
                      <a:lnTo>
                        <a:pt x="24" y="104"/>
                      </a:lnTo>
                      <a:lnTo>
                        <a:pt x="24" y="96"/>
                      </a:lnTo>
                      <a:lnTo>
                        <a:pt x="17" y="89"/>
                      </a:lnTo>
                      <a:lnTo>
                        <a:pt x="9" y="79"/>
                      </a:lnTo>
                      <a:lnTo>
                        <a:pt x="0" y="72"/>
                      </a:lnTo>
                      <a:lnTo>
                        <a:pt x="0" y="55"/>
                      </a:lnTo>
                      <a:lnTo>
                        <a:pt x="0" y="48"/>
                      </a:lnTo>
                      <a:lnTo>
                        <a:pt x="9" y="31"/>
                      </a:lnTo>
                      <a:lnTo>
                        <a:pt x="17" y="14"/>
                      </a:lnTo>
                      <a:lnTo>
                        <a:pt x="41" y="0"/>
                      </a:lnTo>
                      <a:lnTo>
                        <a:pt x="58" y="0"/>
                      </a:lnTo>
                      <a:lnTo>
                        <a:pt x="82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3" y="7"/>
                      </a:lnTo>
                      <a:lnTo>
                        <a:pt x="123" y="24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" name="Freeform 89"/>
                <p:cNvSpPr>
                  <a:spLocks/>
                </p:cNvSpPr>
                <p:nvPr/>
              </p:nvSpPr>
              <p:spPr bwMode="auto">
                <a:xfrm>
                  <a:off x="681" y="1590"/>
                  <a:ext cx="66" cy="56"/>
                </a:xfrm>
                <a:custGeom>
                  <a:avLst/>
                  <a:gdLst>
                    <a:gd name="T0" fmla="*/ 1 w 113"/>
                    <a:gd name="T1" fmla="*/ 1 h 104"/>
                    <a:gd name="T2" fmla="*/ 1 w 113"/>
                    <a:gd name="T3" fmla="*/ 1 h 104"/>
                    <a:gd name="T4" fmla="*/ 1 w 113"/>
                    <a:gd name="T5" fmla="*/ 1 h 104"/>
                    <a:gd name="T6" fmla="*/ 1 w 113"/>
                    <a:gd name="T7" fmla="*/ 1 h 104"/>
                    <a:gd name="T8" fmla="*/ 1 w 113"/>
                    <a:gd name="T9" fmla="*/ 1 h 104"/>
                    <a:gd name="T10" fmla="*/ 1 w 113"/>
                    <a:gd name="T11" fmla="*/ 1 h 104"/>
                    <a:gd name="T12" fmla="*/ 1 w 113"/>
                    <a:gd name="T13" fmla="*/ 1 h 104"/>
                    <a:gd name="T14" fmla="*/ 1 w 113"/>
                    <a:gd name="T15" fmla="*/ 1 h 104"/>
                    <a:gd name="T16" fmla="*/ 1 w 113"/>
                    <a:gd name="T17" fmla="*/ 0 h 104"/>
                    <a:gd name="T18" fmla="*/ 1 w 113"/>
                    <a:gd name="T19" fmla="*/ 0 h 104"/>
                    <a:gd name="T20" fmla="*/ 1 w 113"/>
                    <a:gd name="T21" fmla="*/ 0 h 104"/>
                    <a:gd name="T22" fmla="*/ 1 w 113"/>
                    <a:gd name="T23" fmla="*/ 1 h 104"/>
                    <a:gd name="T24" fmla="*/ 1 w 113"/>
                    <a:gd name="T25" fmla="*/ 1 h 104"/>
                    <a:gd name="T26" fmla="*/ 1 w 113"/>
                    <a:gd name="T27" fmla="*/ 1 h 104"/>
                    <a:gd name="T28" fmla="*/ 0 w 113"/>
                    <a:gd name="T29" fmla="*/ 1 h 104"/>
                    <a:gd name="T30" fmla="*/ 0 w 113"/>
                    <a:gd name="T31" fmla="*/ 1 h 104"/>
                    <a:gd name="T32" fmla="*/ 0 w 113"/>
                    <a:gd name="T33" fmla="*/ 1 h 104"/>
                    <a:gd name="T34" fmla="*/ 1 w 113"/>
                    <a:gd name="T35" fmla="*/ 1 h 104"/>
                    <a:gd name="T36" fmla="*/ 1 w 113"/>
                    <a:gd name="T37" fmla="*/ 1 h 104"/>
                    <a:gd name="T38" fmla="*/ 1 w 113"/>
                    <a:gd name="T39" fmla="*/ 1 h 104"/>
                    <a:gd name="T40" fmla="*/ 1 w 113"/>
                    <a:gd name="T41" fmla="*/ 1 h 104"/>
                    <a:gd name="T42" fmla="*/ 1 w 113"/>
                    <a:gd name="T43" fmla="*/ 1 h 104"/>
                    <a:gd name="T44" fmla="*/ 1 w 113"/>
                    <a:gd name="T45" fmla="*/ 1 h 104"/>
                    <a:gd name="T46" fmla="*/ 1 w 113"/>
                    <a:gd name="T47" fmla="*/ 1 h 104"/>
                    <a:gd name="T48" fmla="*/ 1 w 113"/>
                    <a:gd name="T49" fmla="*/ 1 h 104"/>
                    <a:gd name="T50" fmla="*/ 1 w 113"/>
                    <a:gd name="T51" fmla="*/ 1 h 104"/>
                    <a:gd name="T52" fmla="*/ 1 w 113"/>
                    <a:gd name="T53" fmla="*/ 1 h 104"/>
                    <a:gd name="T54" fmla="*/ 1 w 113"/>
                    <a:gd name="T55" fmla="*/ 1 h 1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13" h="104">
                      <a:moveTo>
                        <a:pt x="89" y="72"/>
                      </a:moveTo>
                      <a:lnTo>
                        <a:pt x="89" y="72"/>
                      </a:lnTo>
                      <a:lnTo>
                        <a:pt x="106" y="65"/>
                      </a:lnTo>
                      <a:lnTo>
                        <a:pt x="113" y="48"/>
                      </a:lnTo>
                      <a:lnTo>
                        <a:pt x="113" y="38"/>
                      </a:lnTo>
                      <a:lnTo>
                        <a:pt x="113" y="24"/>
                      </a:lnTo>
                      <a:lnTo>
                        <a:pt x="113" y="14"/>
                      </a:lnTo>
                      <a:lnTo>
                        <a:pt x="106" y="7"/>
                      </a:lnTo>
                      <a:lnTo>
                        <a:pt x="89" y="0"/>
                      </a:lnTo>
                      <a:lnTo>
                        <a:pt x="82" y="0"/>
                      </a:lnTo>
                      <a:lnTo>
                        <a:pt x="58" y="0"/>
                      </a:lnTo>
                      <a:lnTo>
                        <a:pt x="41" y="7"/>
                      </a:lnTo>
                      <a:lnTo>
                        <a:pt x="24" y="14"/>
                      </a:lnTo>
                      <a:lnTo>
                        <a:pt x="9" y="31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9" y="72"/>
                      </a:lnTo>
                      <a:lnTo>
                        <a:pt x="9" y="79"/>
                      </a:lnTo>
                      <a:lnTo>
                        <a:pt x="17" y="89"/>
                      </a:lnTo>
                      <a:lnTo>
                        <a:pt x="24" y="96"/>
                      </a:lnTo>
                      <a:lnTo>
                        <a:pt x="34" y="104"/>
                      </a:lnTo>
                      <a:lnTo>
                        <a:pt x="41" y="104"/>
                      </a:lnTo>
                      <a:lnTo>
                        <a:pt x="58" y="96"/>
                      </a:lnTo>
                      <a:lnTo>
                        <a:pt x="65" y="89"/>
                      </a:lnTo>
                      <a:lnTo>
                        <a:pt x="89" y="72"/>
                      </a:lnTo>
                      <a:close/>
                    </a:path>
                  </a:pathLst>
                </a:custGeom>
                <a:solidFill>
                  <a:srgbClr val="15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" name="Freeform 90"/>
                <p:cNvSpPr>
                  <a:spLocks/>
                </p:cNvSpPr>
                <p:nvPr/>
              </p:nvSpPr>
              <p:spPr bwMode="auto">
                <a:xfrm>
                  <a:off x="686" y="1590"/>
                  <a:ext cx="61" cy="56"/>
                </a:xfrm>
                <a:custGeom>
                  <a:avLst/>
                  <a:gdLst>
                    <a:gd name="T0" fmla="*/ 1 w 104"/>
                    <a:gd name="T1" fmla="*/ 1 h 104"/>
                    <a:gd name="T2" fmla="*/ 1 w 104"/>
                    <a:gd name="T3" fmla="*/ 1 h 104"/>
                    <a:gd name="T4" fmla="*/ 1 w 104"/>
                    <a:gd name="T5" fmla="*/ 1 h 104"/>
                    <a:gd name="T6" fmla="*/ 1 w 104"/>
                    <a:gd name="T7" fmla="*/ 1 h 104"/>
                    <a:gd name="T8" fmla="*/ 1 w 104"/>
                    <a:gd name="T9" fmla="*/ 1 h 104"/>
                    <a:gd name="T10" fmla="*/ 1 w 104"/>
                    <a:gd name="T11" fmla="*/ 1 h 104"/>
                    <a:gd name="T12" fmla="*/ 1 w 104"/>
                    <a:gd name="T13" fmla="*/ 1 h 104"/>
                    <a:gd name="T14" fmla="*/ 1 w 104"/>
                    <a:gd name="T15" fmla="*/ 1 h 104"/>
                    <a:gd name="T16" fmla="*/ 1 w 104"/>
                    <a:gd name="T17" fmla="*/ 0 h 104"/>
                    <a:gd name="T18" fmla="*/ 1 w 104"/>
                    <a:gd name="T19" fmla="*/ 0 h 104"/>
                    <a:gd name="T20" fmla="*/ 1 w 104"/>
                    <a:gd name="T21" fmla="*/ 0 h 104"/>
                    <a:gd name="T22" fmla="*/ 1 w 104"/>
                    <a:gd name="T23" fmla="*/ 1 h 104"/>
                    <a:gd name="T24" fmla="*/ 1 w 104"/>
                    <a:gd name="T25" fmla="*/ 1 h 104"/>
                    <a:gd name="T26" fmla="*/ 1 w 104"/>
                    <a:gd name="T27" fmla="*/ 1 h 104"/>
                    <a:gd name="T28" fmla="*/ 0 w 104"/>
                    <a:gd name="T29" fmla="*/ 1 h 104"/>
                    <a:gd name="T30" fmla="*/ 0 w 104"/>
                    <a:gd name="T31" fmla="*/ 1 h 104"/>
                    <a:gd name="T32" fmla="*/ 0 w 104"/>
                    <a:gd name="T33" fmla="*/ 1 h 104"/>
                    <a:gd name="T34" fmla="*/ 1 w 104"/>
                    <a:gd name="T35" fmla="*/ 1 h 104"/>
                    <a:gd name="T36" fmla="*/ 1 w 104"/>
                    <a:gd name="T37" fmla="*/ 1 h 104"/>
                    <a:gd name="T38" fmla="*/ 1 w 104"/>
                    <a:gd name="T39" fmla="*/ 1 h 104"/>
                    <a:gd name="T40" fmla="*/ 1 w 104"/>
                    <a:gd name="T41" fmla="*/ 1 h 104"/>
                    <a:gd name="T42" fmla="*/ 1 w 104"/>
                    <a:gd name="T43" fmla="*/ 1 h 104"/>
                    <a:gd name="T44" fmla="*/ 1 w 104"/>
                    <a:gd name="T45" fmla="*/ 1 h 104"/>
                    <a:gd name="T46" fmla="*/ 1 w 104"/>
                    <a:gd name="T47" fmla="*/ 1 h 104"/>
                    <a:gd name="T48" fmla="*/ 1 w 104"/>
                    <a:gd name="T49" fmla="*/ 1 h 104"/>
                    <a:gd name="T50" fmla="*/ 1 w 104"/>
                    <a:gd name="T51" fmla="*/ 1 h 104"/>
                    <a:gd name="T52" fmla="*/ 1 w 104"/>
                    <a:gd name="T53" fmla="*/ 1 h 10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4" h="104">
                      <a:moveTo>
                        <a:pt x="80" y="72"/>
                      </a:moveTo>
                      <a:lnTo>
                        <a:pt x="80" y="72"/>
                      </a:lnTo>
                      <a:lnTo>
                        <a:pt x="97" y="65"/>
                      </a:lnTo>
                      <a:lnTo>
                        <a:pt x="104" y="48"/>
                      </a:lnTo>
                      <a:lnTo>
                        <a:pt x="104" y="38"/>
                      </a:lnTo>
                      <a:lnTo>
                        <a:pt x="104" y="24"/>
                      </a:lnTo>
                      <a:lnTo>
                        <a:pt x="97" y="14"/>
                      </a:lnTo>
                      <a:lnTo>
                        <a:pt x="90" y="7"/>
                      </a:lnTo>
                      <a:lnTo>
                        <a:pt x="80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32" y="7"/>
                      </a:lnTo>
                      <a:lnTo>
                        <a:pt x="15" y="14"/>
                      </a:lnTo>
                      <a:lnTo>
                        <a:pt x="8" y="31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5"/>
                      </a:lnTo>
                      <a:lnTo>
                        <a:pt x="8" y="72"/>
                      </a:lnTo>
                      <a:lnTo>
                        <a:pt x="15" y="89"/>
                      </a:lnTo>
                      <a:lnTo>
                        <a:pt x="25" y="96"/>
                      </a:lnTo>
                      <a:lnTo>
                        <a:pt x="32" y="104"/>
                      </a:lnTo>
                      <a:lnTo>
                        <a:pt x="56" y="89"/>
                      </a:lnTo>
                      <a:lnTo>
                        <a:pt x="80" y="72"/>
                      </a:lnTo>
                      <a:close/>
                    </a:path>
                  </a:pathLst>
                </a:custGeom>
                <a:solidFill>
                  <a:srgbClr val="29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" name="Freeform 91"/>
                <p:cNvSpPr>
                  <a:spLocks/>
                </p:cNvSpPr>
                <p:nvPr/>
              </p:nvSpPr>
              <p:spPr bwMode="auto">
                <a:xfrm>
                  <a:off x="686" y="1590"/>
                  <a:ext cx="57" cy="52"/>
                </a:xfrm>
                <a:custGeom>
                  <a:avLst/>
                  <a:gdLst>
                    <a:gd name="T0" fmla="*/ 1 w 97"/>
                    <a:gd name="T1" fmla="*/ 1 h 96"/>
                    <a:gd name="T2" fmla="*/ 1 w 97"/>
                    <a:gd name="T3" fmla="*/ 1 h 96"/>
                    <a:gd name="T4" fmla="*/ 1 w 97"/>
                    <a:gd name="T5" fmla="*/ 1 h 96"/>
                    <a:gd name="T6" fmla="*/ 1 w 97"/>
                    <a:gd name="T7" fmla="*/ 1 h 96"/>
                    <a:gd name="T8" fmla="*/ 1 w 97"/>
                    <a:gd name="T9" fmla="*/ 1 h 96"/>
                    <a:gd name="T10" fmla="*/ 1 w 97"/>
                    <a:gd name="T11" fmla="*/ 1 h 96"/>
                    <a:gd name="T12" fmla="*/ 1 w 97"/>
                    <a:gd name="T13" fmla="*/ 1 h 96"/>
                    <a:gd name="T14" fmla="*/ 1 w 97"/>
                    <a:gd name="T15" fmla="*/ 1 h 96"/>
                    <a:gd name="T16" fmla="*/ 1 w 97"/>
                    <a:gd name="T17" fmla="*/ 0 h 96"/>
                    <a:gd name="T18" fmla="*/ 1 w 97"/>
                    <a:gd name="T19" fmla="*/ 1 h 96"/>
                    <a:gd name="T20" fmla="*/ 1 w 97"/>
                    <a:gd name="T21" fmla="*/ 1 h 96"/>
                    <a:gd name="T22" fmla="*/ 1 w 97"/>
                    <a:gd name="T23" fmla="*/ 1 h 96"/>
                    <a:gd name="T24" fmla="*/ 1 w 97"/>
                    <a:gd name="T25" fmla="*/ 1 h 96"/>
                    <a:gd name="T26" fmla="*/ 0 w 97"/>
                    <a:gd name="T27" fmla="*/ 1 h 96"/>
                    <a:gd name="T28" fmla="*/ 0 w 97"/>
                    <a:gd name="T29" fmla="*/ 1 h 96"/>
                    <a:gd name="T30" fmla="*/ 0 w 97"/>
                    <a:gd name="T31" fmla="*/ 1 h 96"/>
                    <a:gd name="T32" fmla="*/ 1 w 97"/>
                    <a:gd name="T33" fmla="*/ 1 h 96"/>
                    <a:gd name="T34" fmla="*/ 1 w 97"/>
                    <a:gd name="T35" fmla="*/ 1 h 96"/>
                    <a:gd name="T36" fmla="*/ 1 w 97"/>
                    <a:gd name="T37" fmla="*/ 1 h 96"/>
                    <a:gd name="T38" fmla="*/ 1 w 97"/>
                    <a:gd name="T39" fmla="*/ 1 h 96"/>
                    <a:gd name="T40" fmla="*/ 1 w 97"/>
                    <a:gd name="T41" fmla="*/ 1 h 96"/>
                    <a:gd name="T42" fmla="*/ 1 w 97"/>
                    <a:gd name="T43" fmla="*/ 1 h 96"/>
                    <a:gd name="T44" fmla="*/ 1 w 97"/>
                    <a:gd name="T45" fmla="*/ 1 h 96"/>
                    <a:gd name="T46" fmla="*/ 1 w 97"/>
                    <a:gd name="T47" fmla="*/ 1 h 96"/>
                    <a:gd name="T48" fmla="*/ 1 w 97"/>
                    <a:gd name="T49" fmla="*/ 1 h 96"/>
                    <a:gd name="T50" fmla="*/ 1 w 97"/>
                    <a:gd name="T51" fmla="*/ 1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7" h="96">
                      <a:moveTo>
                        <a:pt x="80" y="72"/>
                      </a:moveTo>
                      <a:lnTo>
                        <a:pt x="80" y="72"/>
                      </a:lnTo>
                      <a:lnTo>
                        <a:pt x="90" y="55"/>
                      </a:lnTo>
                      <a:lnTo>
                        <a:pt x="97" y="48"/>
                      </a:lnTo>
                      <a:lnTo>
                        <a:pt x="97" y="38"/>
                      </a:lnTo>
                      <a:lnTo>
                        <a:pt x="97" y="24"/>
                      </a:lnTo>
                      <a:lnTo>
                        <a:pt x="97" y="14"/>
                      </a:lnTo>
                      <a:lnTo>
                        <a:pt x="90" y="7"/>
                      </a:lnTo>
                      <a:lnTo>
                        <a:pt x="73" y="0"/>
                      </a:lnTo>
                      <a:lnTo>
                        <a:pt x="49" y="7"/>
                      </a:lnTo>
                      <a:lnTo>
                        <a:pt x="32" y="7"/>
                      </a:lnTo>
                      <a:lnTo>
                        <a:pt x="15" y="14"/>
                      </a:lnTo>
                      <a:lnTo>
                        <a:pt x="8" y="31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5"/>
                      </a:lnTo>
                      <a:lnTo>
                        <a:pt x="8" y="72"/>
                      </a:lnTo>
                      <a:lnTo>
                        <a:pt x="15" y="79"/>
                      </a:lnTo>
                      <a:lnTo>
                        <a:pt x="25" y="89"/>
                      </a:lnTo>
                      <a:lnTo>
                        <a:pt x="25" y="96"/>
                      </a:lnTo>
                      <a:lnTo>
                        <a:pt x="32" y="96"/>
                      </a:lnTo>
                      <a:lnTo>
                        <a:pt x="56" y="79"/>
                      </a:lnTo>
                      <a:lnTo>
                        <a:pt x="80" y="72"/>
                      </a:lnTo>
                      <a:close/>
                    </a:path>
                  </a:pathLst>
                </a:custGeom>
                <a:solidFill>
                  <a:srgbClr val="3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" name="Freeform 92"/>
                <p:cNvSpPr>
                  <a:spLocks/>
                </p:cNvSpPr>
                <p:nvPr/>
              </p:nvSpPr>
              <p:spPr bwMode="auto">
                <a:xfrm>
                  <a:off x="690" y="1593"/>
                  <a:ext cx="53" cy="45"/>
                </a:xfrm>
                <a:custGeom>
                  <a:avLst/>
                  <a:gdLst>
                    <a:gd name="T0" fmla="*/ 1 w 89"/>
                    <a:gd name="T1" fmla="*/ 1 h 82"/>
                    <a:gd name="T2" fmla="*/ 1 w 89"/>
                    <a:gd name="T3" fmla="*/ 1 h 82"/>
                    <a:gd name="T4" fmla="*/ 1 w 89"/>
                    <a:gd name="T5" fmla="*/ 1 h 82"/>
                    <a:gd name="T6" fmla="*/ 1 w 89"/>
                    <a:gd name="T7" fmla="*/ 1 h 82"/>
                    <a:gd name="T8" fmla="*/ 1 w 89"/>
                    <a:gd name="T9" fmla="*/ 1 h 82"/>
                    <a:gd name="T10" fmla="*/ 1 w 89"/>
                    <a:gd name="T11" fmla="*/ 1 h 82"/>
                    <a:gd name="T12" fmla="*/ 1 w 89"/>
                    <a:gd name="T13" fmla="*/ 1 h 82"/>
                    <a:gd name="T14" fmla="*/ 1 w 89"/>
                    <a:gd name="T15" fmla="*/ 1 h 82"/>
                    <a:gd name="T16" fmla="*/ 1 w 89"/>
                    <a:gd name="T17" fmla="*/ 0 h 82"/>
                    <a:gd name="T18" fmla="*/ 1 w 89"/>
                    <a:gd name="T19" fmla="*/ 0 h 82"/>
                    <a:gd name="T20" fmla="*/ 1 w 89"/>
                    <a:gd name="T21" fmla="*/ 1 h 82"/>
                    <a:gd name="T22" fmla="*/ 1 w 89"/>
                    <a:gd name="T23" fmla="*/ 1 h 82"/>
                    <a:gd name="T24" fmla="*/ 0 w 89"/>
                    <a:gd name="T25" fmla="*/ 1 h 82"/>
                    <a:gd name="T26" fmla="*/ 0 w 89"/>
                    <a:gd name="T27" fmla="*/ 1 h 82"/>
                    <a:gd name="T28" fmla="*/ 0 w 89"/>
                    <a:gd name="T29" fmla="*/ 1 h 82"/>
                    <a:gd name="T30" fmla="*/ 0 w 89"/>
                    <a:gd name="T31" fmla="*/ 1 h 82"/>
                    <a:gd name="T32" fmla="*/ 1 w 89"/>
                    <a:gd name="T33" fmla="*/ 1 h 82"/>
                    <a:gd name="T34" fmla="*/ 1 w 89"/>
                    <a:gd name="T35" fmla="*/ 1 h 82"/>
                    <a:gd name="T36" fmla="*/ 1 w 89"/>
                    <a:gd name="T37" fmla="*/ 1 h 82"/>
                    <a:gd name="T38" fmla="*/ 1 w 89"/>
                    <a:gd name="T39" fmla="*/ 1 h 82"/>
                    <a:gd name="T40" fmla="*/ 1 w 89"/>
                    <a:gd name="T41" fmla="*/ 1 h 82"/>
                    <a:gd name="T42" fmla="*/ 1 w 89"/>
                    <a:gd name="T43" fmla="*/ 1 h 82"/>
                    <a:gd name="T44" fmla="*/ 1 w 89"/>
                    <a:gd name="T45" fmla="*/ 1 h 82"/>
                    <a:gd name="T46" fmla="*/ 1 w 89"/>
                    <a:gd name="T47" fmla="*/ 1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9" h="82">
                      <a:moveTo>
                        <a:pt x="65" y="58"/>
                      </a:moveTo>
                      <a:lnTo>
                        <a:pt x="65" y="58"/>
                      </a:lnTo>
                      <a:lnTo>
                        <a:pt x="82" y="48"/>
                      </a:lnTo>
                      <a:lnTo>
                        <a:pt x="82" y="41"/>
                      </a:lnTo>
                      <a:lnTo>
                        <a:pt x="89" y="31"/>
                      </a:lnTo>
                      <a:lnTo>
                        <a:pt x="89" y="17"/>
                      </a:lnTo>
                      <a:lnTo>
                        <a:pt x="82" y="7"/>
                      </a:lnTo>
                      <a:lnTo>
                        <a:pt x="72" y="7"/>
                      </a:lnTo>
                      <a:lnTo>
                        <a:pt x="55" y="0"/>
                      </a:lnTo>
                      <a:lnTo>
                        <a:pt x="41" y="0"/>
                      </a:lnTo>
                      <a:lnTo>
                        <a:pt x="24" y="7"/>
                      </a:lnTo>
                      <a:lnTo>
                        <a:pt x="17" y="17"/>
                      </a:ln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7" y="72"/>
                      </a:lnTo>
                      <a:lnTo>
                        <a:pt x="17" y="72"/>
                      </a:lnTo>
                      <a:lnTo>
                        <a:pt x="17" y="82"/>
                      </a:lnTo>
                      <a:lnTo>
                        <a:pt x="24" y="82"/>
                      </a:lnTo>
                      <a:lnTo>
                        <a:pt x="48" y="72"/>
                      </a:lnTo>
                      <a:lnTo>
                        <a:pt x="65" y="58"/>
                      </a:lnTo>
                      <a:close/>
                    </a:path>
                  </a:pathLst>
                </a:custGeom>
                <a:solidFill>
                  <a:srgbClr val="53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" name="Freeform 93"/>
                <p:cNvSpPr>
                  <a:spLocks/>
                </p:cNvSpPr>
                <p:nvPr/>
              </p:nvSpPr>
              <p:spPr bwMode="auto">
                <a:xfrm>
                  <a:off x="690" y="1593"/>
                  <a:ext cx="49" cy="45"/>
                </a:xfrm>
                <a:custGeom>
                  <a:avLst/>
                  <a:gdLst>
                    <a:gd name="T0" fmla="*/ 1 w 82"/>
                    <a:gd name="T1" fmla="*/ 1 h 82"/>
                    <a:gd name="T2" fmla="*/ 1 w 82"/>
                    <a:gd name="T3" fmla="*/ 1 h 82"/>
                    <a:gd name="T4" fmla="*/ 1 w 82"/>
                    <a:gd name="T5" fmla="*/ 1 h 82"/>
                    <a:gd name="T6" fmla="*/ 1 w 82"/>
                    <a:gd name="T7" fmla="*/ 1 h 82"/>
                    <a:gd name="T8" fmla="*/ 1 w 82"/>
                    <a:gd name="T9" fmla="*/ 1 h 82"/>
                    <a:gd name="T10" fmla="*/ 1 w 82"/>
                    <a:gd name="T11" fmla="*/ 1 h 82"/>
                    <a:gd name="T12" fmla="*/ 1 w 82"/>
                    <a:gd name="T13" fmla="*/ 1 h 82"/>
                    <a:gd name="T14" fmla="*/ 1 w 82"/>
                    <a:gd name="T15" fmla="*/ 0 h 82"/>
                    <a:gd name="T16" fmla="*/ 1 w 82"/>
                    <a:gd name="T17" fmla="*/ 0 h 82"/>
                    <a:gd name="T18" fmla="*/ 1 w 82"/>
                    <a:gd name="T19" fmla="*/ 1 h 82"/>
                    <a:gd name="T20" fmla="*/ 1 w 82"/>
                    <a:gd name="T21" fmla="*/ 1 h 82"/>
                    <a:gd name="T22" fmla="*/ 1 w 82"/>
                    <a:gd name="T23" fmla="*/ 1 h 82"/>
                    <a:gd name="T24" fmla="*/ 0 w 82"/>
                    <a:gd name="T25" fmla="*/ 1 h 82"/>
                    <a:gd name="T26" fmla="*/ 0 w 82"/>
                    <a:gd name="T27" fmla="*/ 1 h 82"/>
                    <a:gd name="T28" fmla="*/ 0 w 82"/>
                    <a:gd name="T29" fmla="*/ 1 h 82"/>
                    <a:gd name="T30" fmla="*/ 1 w 82"/>
                    <a:gd name="T31" fmla="*/ 1 h 82"/>
                    <a:gd name="T32" fmla="*/ 1 w 82"/>
                    <a:gd name="T33" fmla="*/ 1 h 82"/>
                    <a:gd name="T34" fmla="*/ 1 w 82"/>
                    <a:gd name="T35" fmla="*/ 1 h 82"/>
                    <a:gd name="T36" fmla="*/ 1 w 82"/>
                    <a:gd name="T37" fmla="*/ 1 h 82"/>
                    <a:gd name="T38" fmla="*/ 1 w 82"/>
                    <a:gd name="T39" fmla="*/ 1 h 82"/>
                    <a:gd name="T40" fmla="*/ 1 w 82"/>
                    <a:gd name="T41" fmla="*/ 1 h 82"/>
                    <a:gd name="T42" fmla="*/ 1 w 82"/>
                    <a:gd name="T43" fmla="*/ 1 h 82"/>
                    <a:gd name="T44" fmla="*/ 1 w 82"/>
                    <a:gd name="T45" fmla="*/ 1 h 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2" h="82">
                      <a:moveTo>
                        <a:pt x="65" y="58"/>
                      </a:moveTo>
                      <a:lnTo>
                        <a:pt x="65" y="58"/>
                      </a:lnTo>
                      <a:lnTo>
                        <a:pt x="82" y="48"/>
                      </a:lnTo>
                      <a:lnTo>
                        <a:pt x="82" y="41"/>
                      </a:lnTo>
                      <a:lnTo>
                        <a:pt x="82" y="31"/>
                      </a:lnTo>
                      <a:lnTo>
                        <a:pt x="82" y="17"/>
                      </a:lnTo>
                      <a:lnTo>
                        <a:pt x="72" y="7"/>
                      </a:lnTo>
                      <a:lnTo>
                        <a:pt x="55" y="0"/>
                      </a:lnTo>
                      <a:lnTo>
                        <a:pt x="41" y="0"/>
                      </a:lnTo>
                      <a:lnTo>
                        <a:pt x="24" y="7"/>
                      </a:lnTo>
                      <a:lnTo>
                        <a:pt x="17" y="17"/>
                      </a:lnTo>
                      <a:lnTo>
                        <a:pt x="7" y="24"/>
                      </a:lnTo>
                      <a:lnTo>
                        <a:pt x="0" y="41"/>
                      </a:lnTo>
                      <a:lnTo>
                        <a:pt x="0" y="58"/>
                      </a:lnTo>
                      <a:lnTo>
                        <a:pt x="7" y="65"/>
                      </a:lnTo>
                      <a:lnTo>
                        <a:pt x="17" y="65"/>
                      </a:lnTo>
                      <a:lnTo>
                        <a:pt x="17" y="72"/>
                      </a:lnTo>
                      <a:lnTo>
                        <a:pt x="17" y="82"/>
                      </a:lnTo>
                      <a:lnTo>
                        <a:pt x="24" y="82"/>
                      </a:lnTo>
                      <a:lnTo>
                        <a:pt x="48" y="65"/>
                      </a:lnTo>
                      <a:lnTo>
                        <a:pt x="65" y="58"/>
                      </a:lnTo>
                      <a:close/>
                    </a:path>
                  </a:pathLst>
                </a:custGeom>
                <a:solidFill>
                  <a:srgbClr val="6A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" name="Freeform 94"/>
                <p:cNvSpPr>
                  <a:spLocks/>
                </p:cNvSpPr>
                <p:nvPr/>
              </p:nvSpPr>
              <p:spPr bwMode="auto">
                <a:xfrm>
                  <a:off x="690" y="1597"/>
                  <a:ext cx="49" cy="36"/>
                </a:xfrm>
                <a:custGeom>
                  <a:avLst/>
                  <a:gdLst>
                    <a:gd name="T0" fmla="*/ 1 w 82"/>
                    <a:gd name="T1" fmla="*/ 1 h 65"/>
                    <a:gd name="T2" fmla="*/ 1 w 82"/>
                    <a:gd name="T3" fmla="*/ 1 h 65"/>
                    <a:gd name="T4" fmla="*/ 1 w 82"/>
                    <a:gd name="T5" fmla="*/ 1 h 65"/>
                    <a:gd name="T6" fmla="*/ 1 w 82"/>
                    <a:gd name="T7" fmla="*/ 1 h 65"/>
                    <a:gd name="T8" fmla="*/ 1 w 82"/>
                    <a:gd name="T9" fmla="*/ 1 h 65"/>
                    <a:gd name="T10" fmla="*/ 1 w 82"/>
                    <a:gd name="T11" fmla="*/ 1 h 65"/>
                    <a:gd name="T12" fmla="*/ 1 w 82"/>
                    <a:gd name="T13" fmla="*/ 1 h 65"/>
                    <a:gd name="T14" fmla="*/ 1 w 82"/>
                    <a:gd name="T15" fmla="*/ 1 h 65"/>
                    <a:gd name="T16" fmla="*/ 1 w 82"/>
                    <a:gd name="T17" fmla="*/ 1 h 65"/>
                    <a:gd name="T18" fmla="*/ 1 w 82"/>
                    <a:gd name="T19" fmla="*/ 1 h 65"/>
                    <a:gd name="T20" fmla="*/ 1 w 82"/>
                    <a:gd name="T21" fmla="*/ 1 h 65"/>
                    <a:gd name="T22" fmla="*/ 1 w 82"/>
                    <a:gd name="T23" fmla="*/ 1 h 65"/>
                    <a:gd name="T24" fmla="*/ 1 w 82"/>
                    <a:gd name="T25" fmla="*/ 1 h 65"/>
                    <a:gd name="T26" fmla="*/ 0 w 82"/>
                    <a:gd name="T27" fmla="*/ 1 h 65"/>
                    <a:gd name="T28" fmla="*/ 0 w 82"/>
                    <a:gd name="T29" fmla="*/ 1 h 65"/>
                    <a:gd name="T30" fmla="*/ 1 w 82"/>
                    <a:gd name="T31" fmla="*/ 1 h 65"/>
                    <a:gd name="T32" fmla="*/ 1 w 82"/>
                    <a:gd name="T33" fmla="*/ 1 h 65"/>
                    <a:gd name="T34" fmla="*/ 1 w 82"/>
                    <a:gd name="T35" fmla="*/ 0 h 65"/>
                    <a:gd name="T36" fmla="*/ 1 w 82"/>
                    <a:gd name="T37" fmla="*/ 0 h 65"/>
                    <a:gd name="T38" fmla="*/ 1 w 82"/>
                    <a:gd name="T39" fmla="*/ 0 h 65"/>
                    <a:gd name="T40" fmla="*/ 1 w 82"/>
                    <a:gd name="T41" fmla="*/ 0 h 65"/>
                    <a:gd name="T42" fmla="*/ 1 w 82"/>
                    <a:gd name="T43" fmla="*/ 1 h 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2" h="65">
                      <a:moveTo>
                        <a:pt x="82" y="10"/>
                      </a:moveTo>
                      <a:lnTo>
                        <a:pt x="82" y="10"/>
                      </a:lnTo>
                      <a:lnTo>
                        <a:pt x="82" y="24"/>
                      </a:lnTo>
                      <a:lnTo>
                        <a:pt x="72" y="34"/>
                      </a:lnTo>
                      <a:lnTo>
                        <a:pt x="72" y="41"/>
                      </a:lnTo>
                      <a:lnTo>
                        <a:pt x="65" y="51"/>
                      </a:lnTo>
                      <a:lnTo>
                        <a:pt x="48" y="58"/>
                      </a:lnTo>
                      <a:lnTo>
                        <a:pt x="31" y="65"/>
                      </a:lnTo>
                      <a:lnTo>
                        <a:pt x="24" y="65"/>
                      </a:lnTo>
                      <a:lnTo>
                        <a:pt x="17" y="58"/>
                      </a:lnTo>
                      <a:lnTo>
                        <a:pt x="7" y="51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7" y="17"/>
                      </a:lnTo>
                      <a:lnTo>
                        <a:pt x="17" y="10"/>
                      </a:lnTo>
                      <a:lnTo>
                        <a:pt x="24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72" y="0"/>
                      </a:lnTo>
                      <a:lnTo>
                        <a:pt x="82" y="10"/>
                      </a:lnTo>
                      <a:close/>
                    </a:path>
                  </a:pathLst>
                </a:custGeom>
                <a:solidFill>
                  <a:srgbClr val="7E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" name="Freeform 95"/>
                <p:cNvSpPr>
                  <a:spLocks/>
                </p:cNvSpPr>
                <p:nvPr/>
              </p:nvSpPr>
              <p:spPr bwMode="auto">
                <a:xfrm>
                  <a:off x="529" y="1848"/>
                  <a:ext cx="333" cy="65"/>
                </a:xfrm>
                <a:custGeom>
                  <a:avLst/>
                  <a:gdLst>
                    <a:gd name="T0" fmla="*/ 1 w 568"/>
                    <a:gd name="T1" fmla="*/ 0 h 120"/>
                    <a:gd name="T2" fmla="*/ 1 w 568"/>
                    <a:gd name="T3" fmla="*/ 0 h 120"/>
                    <a:gd name="T4" fmla="*/ 1 w 568"/>
                    <a:gd name="T5" fmla="*/ 1 h 120"/>
                    <a:gd name="T6" fmla="*/ 1 w 568"/>
                    <a:gd name="T7" fmla="*/ 1 h 120"/>
                    <a:gd name="T8" fmla="*/ 1 w 568"/>
                    <a:gd name="T9" fmla="*/ 1 h 120"/>
                    <a:gd name="T10" fmla="*/ 1 w 568"/>
                    <a:gd name="T11" fmla="*/ 1 h 120"/>
                    <a:gd name="T12" fmla="*/ 1 w 568"/>
                    <a:gd name="T13" fmla="*/ 1 h 120"/>
                    <a:gd name="T14" fmla="*/ 1 w 568"/>
                    <a:gd name="T15" fmla="*/ 1 h 120"/>
                    <a:gd name="T16" fmla="*/ 1 w 568"/>
                    <a:gd name="T17" fmla="*/ 1 h 120"/>
                    <a:gd name="T18" fmla="*/ 1 w 568"/>
                    <a:gd name="T19" fmla="*/ 1 h 120"/>
                    <a:gd name="T20" fmla="*/ 1 w 568"/>
                    <a:gd name="T21" fmla="*/ 1 h 120"/>
                    <a:gd name="T22" fmla="*/ 1 w 568"/>
                    <a:gd name="T23" fmla="*/ 1 h 120"/>
                    <a:gd name="T24" fmla="*/ 1 w 568"/>
                    <a:gd name="T25" fmla="*/ 1 h 120"/>
                    <a:gd name="T26" fmla="*/ 1 w 568"/>
                    <a:gd name="T27" fmla="*/ 1 h 120"/>
                    <a:gd name="T28" fmla="*/ 1 w 568"/>
                    <a:gd name="T29" fmla="*/ 1 h 120"/>
                    <a:gd name="T30" fmla="*/ 1 w 568"/>
                    <a:gd name="T31" fmla="*/ 1 h 120"/>
                    <a:gd name="T32" fmla="*/ 1 w 568"/>
                    <a:gd name="T33" fmla="*/ 1 h 120"/>
                    <a:gd name="T34" fmla="*/ 1 w 568"/>
                    <a:gd name="T35" fmla="*/ 1 h 120"/>
                    <a:gd name="T36" fmla="*/ 1 w 568"/>
                    <a:gd name="T37" fmla="*/ 1 h 120"/>
                    <a:gd name="T38" fmla="*/ 1 w 568"/>
                    <a:gd name="T39" fmla="*/ 1 h 120"/>
                    <a:gd name="T40" fmla="*/ 1 w 568"/>
                    <a:gd name="T41" fmla="*/ 1 h 120"/>
                    <a:gd name="T42" fmla="*/ 1 w 568"/>
                    <a:gd name="T43" fmla="*/ 1 h 120"/>
                    <a:gd name="T44" fmla="*/ 0 w 568"/>
                    <a:gd name="T45" fmla="*/ 1 h 120"/>
                    <a:gd name="T46" fmla="*/ 0 w 568"/>
                    <a:gd name="T47" fmla="*/ 1 h 120"/>
                    <a:gd name="T48" fmla="*/ 1 w 568"/>
                    <a:gd name="T49" fmla="*/ 1 h 120"/>
                    <a:gd name="T50" fmla="*/ 1 w 568"/>
                    <a:gd name="T51" fmla="*/ 1 h 120"/>
                    <a:gd name="T52" fmla="*/ 1 w 568"/>
                    <a:gd name="T53" fmla="*/ 1 h 120"/>
                    <a:gd name="T54" fmla="*/ 1 w 568"/>
                    <a:gd name="T55" fmla="*/ 1 h 120"/>
                    <a:gd name="T56" fmla="*/ 1 w 568"/>
                    <a:gd name="T57" fmla="*/ 1 h 120"/>
                    <a:gd name="T58" fmla="*/ 1 w 568"/>
                    <a:gd name="T59" fmla="*/ 1 h 120"/>
                    <a:gd name="T60" fmla="*/ 1 w 568"/>
                    <a:gd name="T61" fmla="*/ 1 h 120"/>
                    <a:gd name="T62" fmla="*/ 1 w 568"/>
                    <a:gd name="T63" fmla="*/ 1 h 120"/>
                    <a:gd name="T64" fmla="*/ 1 w 568"/>
                    <a:gd name="T65" fmla="*/ 1 h 120"/>
                    <a:gd name="T66" fmla="*/ 1 w 568"/>
                    <a:gd name="T67" fmla="*/ 1 h 120"/>
                    <a:gd name="T68" fmla="*/ 1 w 568"/>
                    <a:gd name="T69" fmla="*/ 1 h 120"/>
                    <a:gd name="T70" fmla="*/ 1 w 568"/>
                    <a:gd name="T71" fmla="*/ 1 h 120"/>
                    <a:gd name="T72" fmla="*/ 1 w 568"/>
                    <a:gd name="T73" fmla="*/ 1 h 120"/>
                    <a:gd name="T74" fmla="*/ 1 w 568"/>
                    <a:gd name="T75" fmla="*/ 1 h 120"/>
                    <a:gd name="T76" fmla="*/ 1 w 568"/>
                    <a:gd name="T77" fmla="*/ 1 h 120"/>
                    <a:gd name="T78" fmla="*/ 1 w 568"/>
                    <a:gd name="T79" fmla="*/ 1 h 120"/>
                    <a:gd name="T80" fmla="*/ 1 w 568"/>
                    <a:gd name="T81" fmla="*/ 1 h 120"/>
                    <a:gd name="T82" fmla="*/ 1 w 568"/>
                    <a:gd name="T83" fmla="*/ 1 h 120"/>
                    <a:gd name="T84" fmla="*/ 1 w 568"/>
                    <a:gd name="T85" fmla="*/ 1 h 120"/>
                    <a:gd name="T86" fmla="*/ 1 w 568"/>
                    <a:gd name="T87" fmla="*/ 1 h 120"/>
                    <a:gd name="T88" fmla="*/ 1 w 568"/>
                    <a:gd name="T89" fmla="*/ 1 h 120"/>
                    <a:gd name="T90" fmla="*/ 1 w 568"/>
                    <a:gd name="T91" fmla="*/ 0 h 1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68" h="120">
                      <a:moveTo>
                        <a:pt x="568" y="0"/>
                      </a:moveTo>
                      <a:lnTo>
                        <a:pt x="568" y="0"/>
                      </a:lnTo>
                      <a:lnTo>
                        <a:pt x="544" y="24"/>
                      </a:lnTo>
                      <a:lnTo>
                        <a:pt x="527" y="41"/>
                      </a:lnTo>
                      <a:lnTo>
                        <a:pt x="510" y="55"/>
                      </a:lnTo>
                      <a:lnTo>
                        <a:pt x="486" y="72"/>
                      </a:lnTo>
                      <a:lnTo>
                        <a:pt x="445" y="89"/>
                      </a:lnTo>
                      <a:lnTo>
                        <a:pt x="406" y="104"/>
                      </a:lnTo>
                      <a:lnTo>
                        <a:pt x="396" y="104"/>
                      </a:lnTo>
                      <a:lnTo>
                        <a:pt x="382" y="113"/>
                      </a:lnTo>
                      <a:lnTo>
                        <a:pt x="365" y="113"/>
                      </a:lnTo>
                      <a:lnTo>
                        <a:pt x="341" y="113"/>
                      </a:lnTo>
                      <a:lnTo>
                        <a:pt x="317" y="120"/>
                      </a:lnTo>
                      <a:lnTo>
                        <a:pt x="283" y="120"/>
                      </a:lnTo>
                      <a:lnTo>
                        <a:pt x="211" y="120"/>
                      </a:lnTo>
                      <a:lnTo>
                        <a:pt x="179" y="120"/>
                      </a:lnTo>
                      <a:lnTo>
                        <a:pt x="145" y="113"/>
                      </a:lnTo>
                      <a:lnTo>
                        <a:pt x="114" y="104"/>
                      </a:lnTo>
                      <a:lnTo>
                        <a:pt x="80" y="96"/>
                      </a:lnTo>
                      <a:lnTo>
                        <a:pt x="56" y="79"/>
                      </a:lnTo>
                      <a:lnTo>
                        <a:pt x="32" y="65"/>
                      </a:lnTo>
                      <a:lnTo>
                        <a:pt x="15" y="41"/>
                      </a:lnTo>
                      <a:lnTo>
                        <a:pt x="0" y="17"/>
                      </a:lnTo>
                      <a:lnTo>
                        <a:pt x="0" y="7"/>
                      </a:lnTo>
                      <a:lnTo>
                        <a:pt x="8" y="31"/>
                      </a:lnTo>
                      <a:lnTo>
                        <a:pt x="25" y="55"/>
                      </a:lnTo>
                      <a:lnTo>
                        <a:pt x="49" y="72"/>
                      </a:lnTo>
                      <a:lnTo>
                        <a:pt x="80" y="89"/>
                      </a:lnTo>
                      <a:lnTo>
                        <a:pt x="104" y="96"/>
                      </a:lnTo>
                      <a:lnTo>
                        <a:pt x="138" y="104"/>
                      </a:lnTo>
                      <a:lnTo>
                        <a:pt x="179" y="104"/>
                      </a:lnTo>
                      <a:lnTo>
                        <a:pt x="211" y="113"/>
                      </a:lnTo>
                      <a:lnTo>
                        <a:pt x="276" y="113"/>
                      </a:lnTo>
                      <a:lnTo>
                        <a:pt x="307" y="104"/>
                      </a:lnTo>
                      <a:lnTo>
                        <a:pt x="331" y="104"/>
                      </a:lnTo>
                      <a:lnTo>
                        <a:pt x="358" y="104"/>
                      </a:lnTo>
                      <a:lnTo>
                        <a:pt x="382" y="96"/>
                      </a:lnTo>
                      <a:lnTo>
                        <a:pt x="396" y="96"/>
                      </a:lnTo>
                      <a:lnTo>
                        <a:pt x="413" y="89"/>
                      </a:lnTo>
                      <a:lnTo>
                        <a:pt x="430" y="79"/>
                      </a:lnTo>
                      <a:lnTo>
                        <a:pt x="454" y="72"/>
                      </a:lnTo>
                      <a:lnTo>
                        <a:pt x="479" y="65"/>
                      </a:lnTo>
                      <a:lnTo>
                        <a:pt x="527" y="41"/>
                      </a:lnTo>
                      <a:lnTo>
                        <a:pt x="544" y="24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32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" name="Freeform 96"/>
                <p:cNvSpPr>
                  <a:spLocks/>
                </p:cNvSpPr>
                <p:nvPr/>
              </p:nvSpPr>
              <p:spPr bwMode="auto">
                <a:xfrm>
                  <a:off x="642" y="1458"/>
                  <a:ext cx="101" cy="75"/>
                </a:xfrm>
                <a:custGeom>
                  <a:avLst/>
                  <a:gdLst>
                    <a:gd name="T0" fmla="*/ 0 w 171"/>
                    <a:gd name="T1" fmla="*/ 1 h 138"/>
                    <a:gd name="T2" fmla="*/ 0 w 171"/>
                    <a:gd name="T3" fmla="*/ 1 h 138"/>
                    <a:gd name="T4" fmla="*/ 1 w 171"/>
                    <a:gd name="T5" fmla="*/ 1 h 138"/>
                    <a:gd name="T6" fmla="*/ 1 w 171"/>
                    <a:gd name="T7" fmla="*/ 1 h 138"/>
                    <a:gd name="T8" fmla="*/ 1 w 171"/>
                    <a:gd name="T9" fmla="*/ 1 h 138"/>
                    <a:gd name="T10" fmla="*/ 1 w 171"/>
                    <a:gd name="T11" fmla="*/ 1 h 138"/>
                    <a:gd name="T12" fmla="*/ 1 w 171"/>
                    <a:gd name="T13" fmla="*/ 1 h 138"/>
                    <a:gd name="T14" fmla="*/ 1 w 171"/>
                    <a:gd name="T15" fmla="*/ 1 h 138"/>
                    <a:gd name="T16" fmla="*/ 1 w 171"/>
                    <a:gd name="T17" fmla="*/ 1 h 138"/>
                    <a:gd name="T18" fmla="*/ 1 w 171"/>
                    <a:gd name="T19" fmla="*/ 0 h 138"/>
                    <a:gd name="T20" fmla="*/ 1 w 171"/>
                    <a:gd name="T21" fmla="*/ 1 h 138"/>
                    <a:gd name="T22" fmla="*/ 1 w 171"/>
                    <a:gd name="T23" fmla="*/ 1 h 138"/>
                    <a:gd name="T24" fmla="*/ 1 w 171"/>
                    <a:gd name="T25" fmla="*/ 1 h 138"/>
                    <a:gd name="T26" fmla="*/ 1 w 171"/>
                    <a:gd name="T27" fmla="*/ 1 h 138"/>
                    <a:gd name="T28" fmla="*/ 1 w 171"/>
                    <a:gd name="T29" fmla="*/ 1 h 138"/>
                    <a:gd name="T30" fmla="*/ 1 w 171"/>
                    <a:gd name="T31" fmla="*/ 1 h 138"/>
                    <a:gd name="T32" fmla="*/ 1 w 171"/>
                    <a:gd name="T33" fmla="*/ 1 h 138"/>
                    <a:gd name="T34" fmla="*/ 1 w 171"/>
                    <a:gd name="T35" fmla="*/ 1 h 138"/>
                    <a:gd name="T36" fmla="*/ 1 w 171"/>
                    <a:gd name="T37" fmla="*/ 1 h 138"/>
                    <a:gd name="T38" fmla="*/ 1 w 171"/>
                    <a:gd name="T39" fmla="*/ 1 h 138"/>
                    <a:gd name="T40" fmla="*/ 0 w 171"/>
                    <a:gd name="T41" fmla="*/ 1 h 1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1" h="138">
                      <a:moveTo>
                        <a:pt x="0" y="138"/>
                      </a:moveTo>
                      <a:lnTo>
                        <a:pt x="0" y="138"/>
                      </a:lnTo>
                      <a:lnTo>
                        <a:pt x="24" y="121"/>
                      </a:lnTo>
                      <a:lnTo>
                        <a:pt x="48" y="106"/>
                      </a:lnTo>
                      <a:lnTo>
                        <a:pt x="65" y="89"/>
                      </a:lnTo>
                      <a:lnTo>
                        <a:pt x="82" y="82"/>
                      </a:lnTo>
                      <a:lnTo>
                        <a:pt x="99" y="72"/>
                      </a:lnTo>
                      <a:lnTo>
                        <a:pt x="123" y="48"/>
                      </a:lnTo>
                      <a:lnTo>
                        <a:pt x="147" y="24"/>
                      </a:lnTo>
                      <a:lnTo>
                        <a:pt x="171" y="0"/>
                      </a:lnTo>
                      <a:lnTo>
                        <a:pt x="154" y="7"/>
                      </a:lnTo>
                      <a:lnTo>
                        <a:pt x="147" y="24"/>
                      </a:lnTo>
                      <a:lnTo>
                        <a:pt x="130" y="48"/>
                      </a:lnTo>
                      <a:lnTo>
                        <a:pt x="106" y="72"/>
                      </a:lnTo>
                      <a:lnTo>
                        <a:pt x="99" y="82"/>
                      </a:lnTo>
                      <a:lnTo>
                        <a:pt x="89" y="89"/>
                      </a:lnTo>
                      <a:lnTo>
                        <a:pt x="82" y="89"/>
                      </a:lnTo>
                      <a:lnTo>
                        <a:pt x="74" y="97"/>
                      </a:lnTo>
                      <a:lnTo>
                        <a:pt x="58" y="106"/>
                      </a:lnTo>
                      <a:lnTo>
                        <a:pt x="33" y="121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" name="Freeform 97"/>
                <p:cNvSpPr>
                  <a:spLocks/>
                </p:cNvSpPr>
                <p:nvPr/>
              </p:nvSpPr>
              <p:spPr bwMode="auto">
                <a:xfrm>
                  <a:off x="880" y="1717"/>
                  <a:ext cx="53" cy="87"/>
                </a:xfrm>
                <a:custGeom>
                  <a:avLst/>
                  <a:gdLst>
                    <a:gd name="T0" fmla="*/ 1 w 90"/>
                    <a:gd name="T1" fmla="*/ 1 h 162"/>
                    <a:gd name="T2" fmla="*/ 1 w 90"/>
                    <a:gd name="T3" fmla="*/ 1 h 162"/>
                    <a:gd name="T4" fmla="*/ 1 w 90"/>
                    <a:gd name="T5" fmla="*/ 0 h 162"/>
                    <a:gd name="T6" fmla="*/ 1 w 90"/>
                    <a:gd name="T7" fmla="*/ 1 h 162"/>
                    <a:gd name="T8" fmla="*/ 1 w 90"/>
                    <a:gd name="T9" fmla="*/ 1 h 162"/>
                    <a:gd name="T10" fmla="*/ 1 w 90"/>
                    <a:gd name="T11" fmla="*/ 1 h 162"/>
                    <a:gd name="T12" fmla="*/ 1 w 90"/>
                    <a:gd name="T13" fmla="*/ 1 h 162"/>
                    <a:gd name="T14" fmla="*/ 1 w 90"/>
                    <a:gd name="T15" fmla="*/ 1 h 162"/>
                    <a:gd name="T16" fmla="*/ 1 w 90"/>
                    <a:gd name="T17" fmla="*/ 1 h 162"/>
                    <a:gd name="T18" fmla="*/ 1 w 90"/>
                    <a:gd name="T19" fmla="*/ 1 h 162"/>
                    <a:gd name="T20" fmla="*/ 1 w 90"/>
                    <a:gd name="T21" fmla="*/ 1 h 162"/>
                    <a:gd name="T22" fmla="*/ 1 w 90"/>
                    <a:gd name="T23" fmla="*/ 1 h 162"/>
                    <a:gd name="T24" fmla="*/ 1 w 90"/>
                    <a:gd name="T25" fmla="*/ 1 h 162"/>
                    <a:gd name="T26" fmla="*/ 1 w 90"/>
                    <a:gd name="T27" fmla="*/ 1 h 162"/>
                    <a:gd name="T28" fmla="*/ 1 w 90"/>
                    <a:gd name="T29" fmla="*/ 1 h 162"/>
                    <a:gd name="T30" fmla="*/ 1 w 90"/>
                    <a:gd name="T31" fmla="*/ 1 h 162"/>
                    <a:gd name="T32" fmla="*/ 1 w 90"/>
                    <a:gd name="T33" fmla="*/ 1 h 162"/>
                    <a:gd name="T34" fmla="*/ 0 w 90"/>
                    <a:gd name="T35" fmla="*/ 1 h 162"/>
                    <a:gd name="T36" fmla="*/ 1 w 90"/>
                    <a:gd name="T37" fmla="*/ 1 h 162"/>
                    <a:gd name="T38" fmla="*/ 1 w 90"/>
                    <a:gd name="T39" fmla="*/ 1 h 162"/>
                    <a:gd name="T40" fmla="*/ 1 w 90"/>
                    <a:gd name="T41" fmla="*/ 1 h 162"/>
                    <a:gd name="T42" fmla="*/ 1 w 90"/>
                    <a:gd name="T43" fmla="*/ 1 h 162"/>
                    <a:gd name="T44" fmla="*/ 1 w 90"/>
                    <a:gd name="T45" fmla="*/ 1 h 162"/>
                    <a:gd name="T46" fmla="*/ 1 w 90"/>
                    <a:gd name="T47" fmla="*/ 1 h 162"/>
                    <a:gd name="T48" fmla="*/ 1 w 90"/>
                    <a:gd name="T49" fmla="*/ 1 h 162"/>
                    <a:gd name="T50" fmla="*/ 1 w 90"/>
                    <a:gd name="T51" fmla="*/ 1 h 162"/>
                    <a:gd name="T52" fmla="*/ 1 w 90"/>
                    <a:gd name="T53" fmla="*/ 1 h 162"/>
                    <a:gd name="T54" fmla="*/ 1 w 90"/>
                    <a:gd name="T55" fmla="*/ 1 h 1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90" h="162">
                      <a:moveTo>
                        <a:pt x="58" y="31"/>
                      </a:moveTo>
                      <a:lnTo>
                        <a:pt x="58" y="31"/>
                      </a:lnTo>
                      <a:lnTo>
                        <a:pt x="90" y="0"/>
                      </a:lnTo>
                      <a:lnTo>
                        <a:pt x="75" y="17"/>
                      </a:lnTo>
                      <a:lnTo>
                        <a:pt x="75" y="24"/>
                      </a:lnTo>
                      <a:lnTo>
                        <a:pt x="58" y="24"/>
                      </a:lnTo>
                      <a:lnTo>
                        <a:pt x="51" y="31"/>
                      </a:lnTo>
                      <a:lnTo>
                        <a:pt x="41" y="31"/>
                      </a:lnTo>
                      <a:lnTo>
                        <a:pt x="24" y="41"/>
                      </a:lnTo>
                      <a:lnTo>
                        <a:pt x="24" y="58"/>
                      </a:lnTo>
                      <a:lnTo>
                        <a:pt x="17" y="65"/>
                      </a:lnTo>
                      <a:lnTo>
                        <a:pt x="10" y="82"/>
                      </a:lnTo>
                      <a:lnTo>
                        <a:pt x="10" y="113"/>
                      </a:lnTo>
                      <a:lnTo>
                        <a:pt x="10" y="121"/>
                      </a:lnTo>
                      <a:lnTo>
                        <a:pt x="10" y="138"/>
                      </a:lnTo>
                      <a:lnTo>
                        <a:pt x="10" y="147"/>
                      </a:lnTo>
                      <a:lnTo>
                        <a:pt x="0" y="162"/>
                      </a:lnTo>
                      <a:lnTo>
                        <a:pt x="10" y="154"/>
                      </a:lnTo>
                      <a:lnTo>
                        <a:pt x="10" y="138"/>
                      </a:lnTo>
                      <a:lnTo>
                        <a:pt x="17" y="113"/>
                      </a:lnTo>
                      <a:lnTo>
                        <a:pt x="17" y="89"/>
                      </a:lnTo>
                      <a:lnTo>
                        <a:pt x="24" y="72"/>
                      </a:lnTo>
                      <a:lnTo>
                        <a:pt x="24" y="65"/>
                      </a:lnTo>
                      <a:lnTo>
                        <a:pt x="41" y="48"/>
                      </a:lnTo>
                      <a:lnTo>
                        <a:pt x="51" y="41"/>
                      </a:lnTo>
                      <a:lnTo>
                        <a:pt x="51" y="31"/>
                      </a:lnTo>
                      <a:lnTo>
                        <a:pt x="58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" name="Freeform 98"/>
                <p:cNvSpPr>
                  <a:spLocks/>
                </p:cNvSpPr>
                <p:nvPr/>
              </p:nvSpPr>
              <p:spPr bwMode="auto">
                <a:xfrm>
                  <a:off x="452" y="1809"/>
                  <a:ext cx="371" cy="192"/>
                </a:xfrm>
                <a:custGeom>
                  <a:avLst/>
                  <a:gdLst>
                    <a:gd name="T0" fmla="*/ 1 w 633"/>
                    <a:gd name="T1" fmla="*/ 1 h 355"/>
                    <a:gd name="T2" fmla="*/ 1 w 633"/>
                    <a:gd name="T3" fmla="*/ 1 h 355"/>
                    <a:gd name="T4" fmla="*/ 1 w 633"/>
                    <a:gd name="T5" fmla="*/ 1 h 355"/>
                    <a:gd name="T6" fmla="*/ 1 w 633"/>
                    <a:gd name="T7" fmla="*/ 1 h 355"/>
                    <a:gd name="T8" fmla="*/ 1 w 633"/>
                    <a:gd name="T9" fmla="*/ 1 h 355"/>
                    <a:gd name="T10" fmla="*/ 1 w 633"/>
                    <a:gd name="T11" fmla="*/ 1 h 355"/>
                    <a:gd name="T12" fmla="*/ 1 w 633"/>
                    <a:gd name="T13" fmla="*/ 1 h 355"/>
                    <a:gd name="T14" fmla="*/ 1 w 633"/>
                    <a:gd name="T15" fmla="*/ 1 h 355"/>
                    <a:gd name="T16" fmla="*/ 1 w 633"/>
                    <a:gd name="T17" fmla="*/ 1 h 355"/>
                    <a:gd name="T18" fmla="*/ 1 w 633"/>
                    <a:gd name="T19" fmla="*/ 1 h 355"/>
                    <a:gd name="T20" fmla="*/ 1 w 633"/>
                    <a:gd name="T21" fmla="*/ 1 h 355"/>
                    <a:gd name="T22" fmla="*/ 1 w 633"/>
                    <a:gd name="T23" fmla="*/ 1 h 355"/>
                    <a:gd name="T24" fmla="*/ 1 w 633"/>
                    <a:gd name="T25" fmla="*/ 1 h 355"/>
                    <a:gd name="T26" fmla="*/ 1 w 633"/>
                    <a:gd name="T27" fmla="*/ 1 h 355"/>
                    <a:gd name="T28" fmla="*/ 1 w 633"/>
                    <a:gd name="T29" fmla="*/ 1 h 355"/>
                    <a:gd name="T30" fmla="*/ 1 w 633"/>
                    <a:gd name="T31" fmla="*/ 1 h 355"/>
                    <a:gd name="T32" fmla="*/ 1 w 633"/>
                    <a:gd name="T33" fmla="*/ 1 h 355"/>
                    <a:gd name="T34" fmla="*/ 1 w 633"/>
                    <a:gd name="T35" fmla="*/ 1 h 355"/>
                    <a:gd name="T36" fmla="*/ 1 w 633"/>
                    <a:gd name="T37" fmla="*/ 1 h 355"/>
                    <a:gd name="T38" fmla="*/ 1 w 633"/>
                    <a:gd name="T39" fmla="*/ 1 h 355"/>
                    <a:gd name="T40" fmla="*/ 1 w 633"/>
                    <a:gd name="T41" fmla="*/ 1 h 355"/>
                    <a:gd name="T42" fmla="*/ 1 w 633"/>
                    <a:gd name="T43" fmla="*/ 1 h 355"/>
                    <a:gd name="T44" fmla="*/ 1 w 633"/>
                    <a:gd name="T45" fmla="*/ 1 h 355"/>
                    <a:gd name="T46" fmla="*/ 1 w 633"/>
                    <a:gd name="T47" fmla="*/ 1 h 355"/>
                    <a:gd name="T48" fmla="*/ 1 w 633"/>
                    <a:gd name="T49" fmla="*/ 1 h 355"/>
                    <a:gd name="T50" fmla="*/ 1 w 633"/>
                    <a:gd name="T51" fmla="*/ 1 h 355"/>
                    <a:gd name="T52" fmla="*/ 1 w 633"/>
                    <a:gd name="T53" fmla="*/ 1 h 355"/>
                    <a:gd name="T54" fmla="*/ 1 w 633"/>
                    <a:gd name="T55" fmla="*/ 1 h 355"/>
                    <a:gd name="T56" fmla="*/ 1 w 633"/>
                    <a:gd name="T57" fmla="*/ 1 h 355"/>
                    <a:gd name="T58" fmla="*/ 1 w 633"/>
                    <a:gd name="T59" fmla="*/ 1 h 355"/>
                    <a:gd name="T60" fmla="*/ 1 w 633"/>
                    <a:gd name="T61" fmla="*/ 1 h 355"/>
                    <a:gd name="T62" fmla="*/ 1 w 633"/>
                    <a:gd name="T63" fmla="*/ 1 h 355"/>
                    <a:gd name="T64" fmla="*/ 1 w 633"/>
                    <a:gd name="T65" fmla="*/ 1 h 355"/>
                    <a:gd name="T66" fmla="*/ 1 w 633"/>
                    <a:gd name="T67" fmla="*/ 1 h 355"/>
                    <a:gd name="T68" fmla="*/ 0 w 633"/>
                    <a:gd name="T69" fmla="*/ 1 h 355"/>
                    <a:gd name="T70" fmla="*/ 1 w 633"/>
                    <a:gd name="T71" fmla="*/ 1 h 355"/>
                    <a:gd name="T72" fmla="*/ 1 w 633"/>
                    <a:gd name="T73" fmla="*/ 1 h 355"/>
                    <a:gd name="T74" fmla="*/ 1 w 633"/>
                    <a:gd name="T75" fmla="*/ 1 h 355"/>
                    <a:gd name="T76" fmla="*/ 1 w 633"/>
                    <a:gd name="T77" fmla="*/ 1 h 355"/>
                    <a:gd name="T78" fmla="*/ 1 w 633"/>
                    <a:gd name="T79" fmla="*/ 1 h 355"/>
                    <a:gd name="T80" fmla="*/ 1 w 633"/>
                    <a:gd name="T81" fmla="*/ 1 h 355"/>
                    <a:gd name="T82" fmla="*/ 1 w 633"/>
                    <a:gd name="T83" fmla="*/ 1 h 355"/>
                    <a:gd name="T84" fmla="*/ 1 w 633"/>
                    <a:gd name="T85" fmla="*/ 1 h 355"/>
                    <a:gd name="T86" fmla="*/ 1 w 633"/>
                    <a:gd name="T87" fmla="*/ 1 h 355"/>
                    <a:gd name="T88" fmla="*/ 1 w 633"/>
                    <a:gd name="T89" fmla="*/ 1 h 355"/>
                    <a:gd name="T90" fmla="*/ 1 w 633"/>
                    <a:gd name="T91" fmla="*/ 1 h 355"/>
                    <a:gd name="T92" fmla="*/ 1 w 633"/>
                    <a:gd name="T93" fmla="*/ 1 h 35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33" h="355">
                      <a:moveTo>
                        <a:pt x="97" y="15"/>
                      </a:moveTo>
                      <a:lnTo>
                        <a:pt x="97" y="15"/>
                      </a:lnTo>
                      <a:lnTo>
                        <a:pt x="97" y="25"/>
                      </a:lnTo>
                      <a:lnTo>
                        <a:pt x="97" y="39"/>
                      </a:lnTo>
                      <a:lnTo>
                        <a:pt x="89" y="49"/>
                      </a:lnTo>
                      <a:lnTo>
                        <a:pt x="89" y="63"/>
                      </a:lnTo>
                      <a:lnTo>
                        <a:pt x="89" y="80"/>
                      </a:lnTo>
                      <a:lnTo>
                        <a:pt x="97" y="97"/>
                      </a:lnTo>
                      <a:lnTo>
                        <a:pt x="97" y="121"/>
                      </a:lnTo>
                      <a:lnTo>
                        <a:pt x="114" y="145"/>
                      </a:lnTo>
                      <a:lnTo>
                        <a:pt x="121" y="162"/>
                      </a:lnTo>
                      <a:lnTo>
                        <a:pt x="138" y="177"/>
                      </a:lnTo>
                      <a:lnTo>
                        <a:pt x="155" y="186"/>
                      </a:lnTo>
                      <a:lnTo>
                        <a:pt x="169" y="193"/>
                      </a:lnTo>
                      <a:lnTo>
                        <a:pt x="186" y="203"/>
                      </a:lnTo>
                      <a:lnTo>
                        <a:pt x="193" y="210"/>
                      </a:lnTo>
                      <a:lnTo>
                        <a:pt x="203" y="210"/>
                      </a:lnTo>
                      <a:lnTo>
                        <a:pt x="210" y="210"/>
                      </a:lnTo>
                      <a:lnTo>
                        <a:pt x="234" y="218"/>
                      </a:lnTo>
                      <a:lnTo>
                        <a:pt x="251" y="227"/>
                      </a:lnTo>
                      <a:lnTo>
                        <a:pt x="275" y="227"/>
                      </a:lnTo>
                      <a:lnTo>
                        <a:pt x="309" y="235"/>
                      </a:lnTo>
                      <a:lnTo>
                        <a:pt x="324" y="235"/>
                      </a:lnTo>
                      <a:lnTo>
                        <a:pt x="348" y="242"/>
                      </a:lnTo>
                      <a:lnTo>
                        <a:pt x="389" y="242"/>
                      </a:lnTo>
                      <a:lnTo>
                        <a:pt x="430" y="235"/>
                      </a:lnTo>
                      <a:lnTo>
                        <a:pt x="471" y="235"/>
                      </a:lnTo>
                      <a:lnTo>
                        <a:pt x="502" y="227"/>
                      </a:lnTo>
                      <a:lnTo>
                        <a:pt x="536" y="210"/>
                      </a:lnTo>
                      <a:lnTo>
                        <a:pt x="568" y="203"/>
                      </a:lnTo>
                      <a:lnTo>
                        <a:pt x="584" y="193"/>
                      </a:lnTo>
                      <a:lnTo>
                        <a:pt x="601" y="186"/>
                      </a:lnTo>
                      <a:lnTo>
                        <a:pt x="616" y="177"/>
                      </a:lnTo>
                      <a:lnTo>
                        <a:pt x="625" y="177"/>
                      </a:lnTo>
                      <a:lnTo>
                        <a:pt x="633" y="177"/>
                      </a:lnTo>
                      <a:lnTo>
                        <a:pt x="633" y="186"/>
                      </a:lnTo>
                      <a:lnTo>
                        <a:pt x="625" y="193"/>
                      </a:lnTo>
                      <a:lnTo>
                        <a:pt x="625" y="203"/>
                      </a:lnTo>
                      <a:lnTo>
                        <a:pt x="616" y="210"/>
                      </a:lnTo>
                      <a:lnTo>
                        <a:pt x="609" y="210"/>
                      </a:lnTo>
                      <a:lnTo>
                        <a:pt x="584" y="227"/>
                      </a:lnTo>
                      <a:lnTo>
                        <a:pt x="560" y="235"/>
                      </a:lnTo>
                      <a:lnTo>
                        <a:pt x="543" y="242"/>
                      </a:lnTo>
                      <a:lnTo>
                        <a:pt x="526" y="251"/>
                      </a:lnTo>
                      <a:lnTo>
                        <a:pt x="512" y="251"/>
                      </a:lnTo>
                      <a:lnTo>
                        <a:pt x="488" y="259"/>
                      </a:lnTo>
                      <a:lnTo>
                        <a:pt x="437" y="266"/>
                      </a:lnTo>
                      <a:lnTo>
                        <a:pt x="389" y="276"/>
                      </a:lnTo>
                      <a:lnTo>
                        <a:pt x="341" y="266"/>
                      </a:lnTo>
                      <a:lnTo>
                        <a:pt x="292" y="266"/>
                      </a:lnTo>
                      <a:lnTo>
                        <a:pt x="244" y="259"/>
                      </a:lnTo>
                      <a:lnTo>
                        <a:pt x="227" y="259"/>
                      </a:lnTo>
                      <a:lnTo>
                        <a:pt x="210" y="251"/>
                      </a:lnTo>
                      <a:lnTo>
                        <a:pt x="203" y="251"/>
                      </a:lnTo>
                      <a:lnTo>
                        <a:pt x="186" y="251"/>
                      </a:lnTo>
                      <a:lnTo>
                        <a:pt x="179" y="242"/>
                      </a:lnTo>
                      <a:lnTo>
                        <a:pt x="169" y="242"/>
                      </a:lnTo>
                      <a:lnTo>
                        <a:pt x="162" y="242"/>
                      </a:lnTo>
                      <a:lnTo>
                        <a:pt x="155" y="251"/>
                      </a:lnTo>
                      <a:lnTo>
                        <a:pt x="145" y="251"/>
                      </a:lnTo>
                      <a:lnTo>
                        <a:pt x="145" y="259"/>
                      </a:lnTo>
                      <a:lnTo>
                        <a:pt x="145" y="266"/>
                      </a:lnTo>
                      <a:lnTo>
                        <a:pt x="155" y="283"/>
                      </a:lnTo>
                      <a:lnTo>
                        <a:pt x="162" y="290"/>
                      </a:lnTo>
                      <a:lnTo>
                        <a:pt x="179" y="307"/>
                      </a:lnTo>
                      <a:lnTo>
                        <a:pt x="193" y="307"/>
                      </a:lnTo>
                      <a:lnTo>
                        <a:pt x="220" y="317"/>
                      </a:lnTo>
                      <a:lnTo>
                        <a:pt x="244" y="324"/>
                      </a:lnTo>
                      <a:lnTo>
                        <a:pt x="275" y="324"/>
                      </a:lnTo>
                      <a:lnTo>
                        <a:pt x="299" y="324"/>
                      </a:lnTo>
                      <a:lnTo>
                        <a:pt x="324" y="324"/>
                      </a:lnTo>
                      <a:lnTo>
                        <a:pt x="341" y="317"/>
                      </a:lnTo>
                      <a:lnTo>
                        <a:pt x="357" y="317"/>
                      </a:lnTo>
                      <a:lnTo>
                        <a:pt x="365" y="317"/>
                      </a:lnTo>
                      <a:lnTo>
                        <a:pt x="365" y="324"/>
                      </a:lnTo>
                      <a:lnTo>
                        <a:pt x="365" y="331"/>
                      </a:lnTo>
                      <a:lnTo>
                        <a:pt x="357" y="341"/>
                      </a:lnTo>
                      <a:lnTo>
                        <a:pt x="348" y="348"/>
                      </a:lnTo>
                      <a:lnTo>
                        <a:pt x="341" y="348"/>
                      </a:lnTo>
                      <a:lnTo>
                        <a:pt x="324" y="348"/>
                      </a:lnTo>
                      <a:lnTo>
                        <a:pt x="309" y="355"/>
                      </a:lnTo>
                      <a:lnTo>
                        <a:pt x="275" y="355"/>
                      </a:lnTo>
                      <a:lnTo>
                        <a:pt x="234" y="348"/>
                      </a:lnTo>
                      <a:lnTo>
                        <a:pt x="203" y="341"/>
                      </a:lnTo>
                      <a:lnTo>
                        <a:pt x="162" y="341"/>
                      </a:lnTo>
                      <a:lnTo>
                        <a:pt x="130" y="324"/>
                      </a:lnTo>
                      <a:lnTo>
                        <a:pt x="104" y="307"/>
                      </a:lnTo>
                      <a:lnTo>
                        <a:pt x="89" y="290"/>
                      </a:lnTo>
                      <a:lnTo>
                        <a:pt x="65" y="276"/>
                      </a:lnTo>
                      <a:lnTo>
                        <a:pt x="56" y="259"/>
                      </a:lnTo>
                      <a:lnTo>
                        <a:pt x="41" y="242"/>
                      </a:lnTo>
                      <a:lnTo>
                        <a:pt x="24" y="218"/>
                      </a:lnTo>
                      <a:lnTo>
                        <a:pt x="17" y="203"/>
                      </a:lnTo>
                      <a:lnTo>
                        <a:pt x="7" y="193"/>
                      </a:lnTo>
                      <a:lnTo>
                        <a:pt x="0" y="177"/>
                      </a:lnTo>
                      <a:lnTo>
                        <a:pt x="0" y="162"/>
                      </a:lnTo>
                      <a:lnTo>
                        <a:pt x="7" y="152"/>
                      </a:lnTo>
                      <a:lnTo>
                        <a:pt x="17" y="152"/>
                      </a:lnTo>
                      <a:lnTo>
                        <a:pt x="17" y="162"/>
                      </a:lnTo>
                      <a:lnTo>
                        <a:pt x="24" y="169"/>
                      </a:lnTo>
                      <a:lnTo>
                        <a:pt x="31" y="177"/>
                      </a:lnTo>
                      <a:lnTo>
                        <a:pt x="48" y="203"/>
                      </a:lnTo>
                      <a:lnTo>
                        <a:pt x="65" y="227"/>
                      </a:lnTo>
                      <a:lnTo>
                        <a:pt x="72" y="235"/>
                      </a:lnTo>
                      <a:lnTo>
                        <a:pt x="80" y="235"/>
                      </a:lnTo>
                      <a:lnTo>
                        <a:pt x="97" y="242"/>
                      </a:lnTo>
                      <a:lnTo>
                        <a:pt x="114" y="242"/>
                      </a:lnTo>
                      <a:lnTo>
                        <a:pt x="121" y="242"/>
                      </a:lnTo>
                      <a:lnTo>
                        <a:pt x="121" y="235"/>
                      </a:lnTo>
                      <a:lnTo>
                        <a:pt x="114" y="227"/>
                      </a:lnTo>
                      <a:lnTo>
                        <a:pt x="97" y="203"/>
                      </a:lnTo>
                      <a:lnTo>
                        <a:pt x="80" y="177"/>
                      </a:lnTo>
                      <a:lnTo>
                        <a:pt x="72" y="152"/>
                      </a:lnTo>
                      <a:lnTo>
                        <a:pt x="56" y="128"/>
                      </a:lnTo>
                      <a:lnTo>
                        <a:pt x="48" y="114"/>
                      </a:lnTo>
                      <a:lnTo>
                        <a:pt x="48" y="97"/>
                      </a:lnTo>
                      <a:lnTo>
                        <a:pt x="41" y="80"/>
                      </a:lnTo>
                      <a:lnTo>
                        <a:pt x="41" y="73"/>
                      </a:lnTo>
                      <a:lnTo>
                        <a:pt x="41" y="63"/>
                      </a:lnTo>
                      <a:lnTo>
                        <a:pt x="41" y="49"/>
                      </a:lnTo>
                      <a:lnTo>
                        <a:pt x="48" y="39"/>
                      </a:lnTo>
                      <a:lnTo>
                        <a:pt x="48" y="25"/>
                      </a:lnTo>
                      <a:lnTo>
                        <a:pt x="56" y="15"/>
                      </a:lnTo>
                      <a:lnTo>
                        <a:pt x="65" y="8"/>
                      </a:lnTo>
                      <a:lnTo>
                        <a:pt x="72" y="8"/>
                      </a:lnTo>
                      <a:lnTo>
                        <a:pt x="80" y="8"/>
                      </a:lnTo>
                      <a:lnTo>
                        <a:pt x="89" y="0"/>
                      </a:lnTo>
                      <a:lnTo>
                        <a:pt x="89" y="8"/>
                      </a:lnTo>
                      <a:lnTo>
                        <a:pt x="97" y="8"/>
                      </a:lnTo>
                      <a:lnTo>
                        <a:pt x="97" y="15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" name="Freeform 99"/>
                <p:cNvSpPr>
                  <a:spLocks/>
                </p:cNvSpPr>
                <p:nvPr/>
              </p:nvSpPr>
              <p:spPr bwMode="auto">
                <a:xfrm>
                  <a:off x="446" y="1913"/>
                  <a:ext cx="6" cy="6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0 h 10"/>
                    <a:gd name="T10" fmla="*/ 0 w 10"/>
                    <a:gd name="T11" fmla="*/ 0 h 10"/>
                    <a:gd name="T12" fmla="*/ 1 w 10"/>
                    <a:gd name="T13" fmla="*/ 0 h 10"/>
                    <a:gd name="T14" fmla="*/ 1 w 10"/>
                    <a:gd name="T15" fmla="*/ 1 h 10"/>
                    <a:gd name="T16" fmla="*/ 1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Freeform 100"/>
                <p:cNvSpPr>
                  <a:spLocks/>
                </p:cNvSpPr>
                <p:nvPr/>
              </p:nvSpPr>
              <p:spPr bwMode="auto">
                <a:xfrm>
                  <a:off x="452" y="1931"/>
                  <a:ext cx="4" cy="5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1 w 7"/>
                    <a:gd name="T11" fmla="*/ 0 h 8"/>
                    <a:gd name="T12" fmla="*/ 1 w 7"/>
                    <a:gd name="T13" fmla="*/ 0 h 8"/>
                    <a:gd name="T14" fmla="*/ 1 w 7"/>
                    <a:gd name="T15" fmla="*/ 0 h 8"/>
                    <a:gd name="T16" fmla="*/ 1 w 7"/>
                    <a:gd name="T17" fmla="*/ 0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" name="Freeform 101"/>
                <p:cNvSpPr>
                  <a:spLocks/>
                </p:cNvSpPr>
                <p:nvPr/>
              </p:nvSpPr>
              <p:spPr bwMode="auto">
                <a:xfrm>
                  <a:off x="466" y="1945"/>
                  <a:ext cx="4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1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6" name="Freeform 102"/>
                <p:cNvSpPr>
                  <a:spLocks/>
                </p:cNvSpPr>
                <p:nvPr/>
              </p:nvSpPr>
              <p:spPr bwMode="auto">
                <a:xfrm>
                  <a:off x="466" y="1887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1 w 7"/>
                    <a:gd name="T15" fmla="*/ 0 h 7"/>
                    <a:gd name="T16" fmla="*/ 0 w 7"/>
                    <a:gd name="T17" fmla="*/ 1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" name="Freeform 103"/>
                <p:cNvSpPr>
                  <a:spLocks/>
                </p:cNvSpPr>
                <p:nvPr/>
              </p:nvSpPr>
              <p:spPr bwMode="auto">
                <a:xfrm>
                  <a:off x="476" y="1900"/>
                  <a:ext cx="4" cy="5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0 h 8"/>
                    <a:gd name="T10" fmla="*/ 0 w 7"/>
                    <a:gd name="T11" fmla="*/ 0 h 8"/>
                    <a:gd name="T12" fmla="*/ 1 w 7"/>
                    <a:gd name="T13" fmla="*/ 0 h 8"/>
                    <a:gd name="T14" fmla="*/ 1 w 7"/>
                    <a:gd name="T15" fmla="*/ 1 h 8"/>
                    <a:gd name="T16" fmla="*/ 1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" name="Freeform 104"/>
                <p:cNvSpPr>
                  <a:spLocks/>
                </p:cNvSpPr>
                <p:nvPr/>
              </p:nvSpPr>
              <p:spPr bwMode="auto">
                <a:xfrm>
                  <a:off x="490" y="1913"/>
                  <a:ext cx="5" cy="6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0 h 10"/>
                    <a:gd name="T12" fmla="*/ 0 w 7"/>
                    <a:gd name="T13" fmla="*/ 1 h 10"/>
                    <a:gd name="T14" fmla="*/ 1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" name="Freeform 105"/>
                <p:cNvSpPr>
                  <a:spLocks/>
                </p:cNvSpPr>
                <p:nvPr/>
              </p:nvSpPr>
              <p:spPr bwMode="auto">
                <a:xfrm>
                  <a:off x="499" y="1927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1 w 9"/>
                    <a:gd name="T13" fmla="*/ 0 h 9"/>
                    <a:gd name="T14" fmla="*/ 1 w 9"/>
                    <a:gd name="T15" fmla="*/ 0 h 9"/>
                    <a:gd name="T16" fmla="*/ 1 w 9"/>
                    <a:gd name="T17" fmla="*/ 0 h 9"/>
                    <a:gd name="T18" fmla="*/ 0 w 9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" name="Freeform 106"/>
                <p:cNvSpPr>
                  <a:spLocks/>
                </p:cNvSpPr>
                <p:nvPr/>
              </p:nvSpPr>
              <p:spPr bwMode="auto">
                <a:xfrm>
                  <a:off x="480" y="1878"/>
                  <a:ext cx="5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0 h 10"/>
                    <a:gd name="T6" fmla="*/ 0 w 8"/>
                    <a:gd name="T7" fmla="*/ 0 h 10"/>
                    <a:gd name="T8" fmla="*/ 0 w 8"/>
                    <a:gd name="T9" fmla="*/ 0 h 10"/>
                    <a:gd name="T10" fmla="*/ 0 w 8"/>
                    <a:gd name="T11" fmla="*/ 0 h 10"/>
                    <a:gd name="T12" fmla="*/ 0 w 8"/>
                    <a:gd name="T13" fmla="*/ 0 h 10"/>
                    <a:gd name="T14" fmla="*/ 1 w 8"/>
                    <a:gd name="T15" fmla="*/ 0 h 10"/>
                    <a:gd name="T16" fmla="*/ 0 w 8"/>
                    <a:gd name="T17" fmla="*/ 0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1" name="Freeform 107"/>
                <p:cNvSpPr>
                  <a:spLocks/>
                </p:cNvSpPr>
                <p:nvPr/>
              </p:nvSpPr>
              <p:spPr bwMode="auto">
                <a:xfrm>
                  <a:off x="490" y="1897"/>
                  <a:ext cx="1" cy="3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0 h 7"/>
                    <a:gd name="T6" fmla="*/ 0 w 1"/>
                    <a:gd name="T7" fmla="*/ 0 h 7"/>
                    <a:gd name="T8" fmla="*/ 0 w 1"/>
                    <a:gd name="T9" fmla="*/ 0 h 7"/>
                    <a:gd name="T10" fmla="*/ 0 w 1"/>
                    <a:gd name="T11" fmla="*/ 0 h 7"/>
                    <a:gd name="T12" fmla="*/ 0 w 1"/>
                    <a:gd name="T13" fmla="*/ 0 h 7"/>
                    <a:gd name="T14" fmla="*/ 0 w 1"/>
                    <a:gd name="T15" fmla="*/ 0 h 7"/>
                    <a:gd name="T16" fmla="*/ 0 w 1"/>
                    <a:gd name="T17" fmla="*/ 0 h 7"/>
                    <a:gd name="T18" fmla="*/ 0 w 1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" name="Freeform 108"/>
                <p:cNvSpPr>
                  <a:spLocks/>
                </p:cNvSpPr>
                <p:nvPr/>
              </p:nvSpPr>
              <p:spPr bwMode="auto">
                <a:xfrm>
                  <a:off x="499" y="1913"/>
                  <a:ext cx="5" cy="6"/>
                </a:xfrm>
                <a:custGeom>
                  <a:avLst/>
                  <a:gdLst>
                    <a:gd name="T0" fmla="*/ 0 w 9"/>
                    <a:gd name="T1" fmla="*/ 1 h 10"/>
                    <a:gd name="T2" fmla="*/ 0 w 9"/>
                    <a:gd name="T3" fmla="*/ 1 h 10"/>
                    <a:gd name="T4" fmla="*/ 0 w 9"/>
                    <a:gd name="T5" fmla="*/ 1 h 10"/>
                    <a:gd name="T6" fmla="*/ 0 w 9"/>
                    <a:gd name="T7" fmla="*/ 1 h 10"/>
                    <a:gd name="T8" fmla="*/ 0 w 9"/>
                    <a:gd name="T9" fmla="*/ 0 h 10"/>
                    <a:gd name="T10" fmla="*/ 0 w 9"/>
                    <a:gd name="T11" fmla="*/ 0 h 10"/>
                    <a:gd name="T12" fmla="*/ 0 w 9"/>
                    <a:gd name="T13" fmla="*/ 0 h 10"/>
                    <a:gd name="T14" fmla="*/ 1 w 9"/>
                    <a:gd name="T15" fmla="*/ 1 h 10"/>
                    <a:gd name="T16" fmla="*/ 0 w 9"/>
                    <a:gd name="T17" fmla="*/ 1 h 10"/>
                    <a:gd name="T18" fmla="*/ 0 w 9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" name="Freeform 109"/>
                <p:cNvSpPr>
                  <a:spLocks/>
                </p:cNvSpPr>
                <p:nvPr/>
              </p:nvSpPr>
              <p:spPr bwMode="auto">
                <a:xfrm>
                  <a:off x="514" y="1931"/>
                  <a:ext cx="5" cy="5"/>
                </a:xfrm>
                <a:custGeom>
                  <a:avLst/>
                  <a:gdLst>
                    <a:gd name="T0" fmla="*/ 0 w 10"/>
                    <a:gd name="T1" fmla="*/ 1 h 8"/>
                    <a:gd name="T2" fmla="*/ 0 w 10"/>
                    <a:gd name="T3" fmla="*/ 1 h 8"/>
                    <a:gd name="T4" fmla="*/ 0 w 10"/>
                    <a:gd name="T5" fmla="*/ 1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1 w 10"/>
                    <a:gd name="T15" fmla="*/ 0 h 8"/>
                    <a:gd name="T16" fmla="*/ 0 w 10"/>
                    <a:gd name="T17" fmla="*/ 1 h 8"/>
                    <a:gd name="T18" fmla="*/ 0 w 10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" name="Freeform 110"/>
                <p:cNvSpPr>
                  <a:spLocks/>
                </p:cNvSpPr>
                <p:nvPr/>
              </p:nvSpPr>
              <p:spPr bwMode="auto">
                <a:xfrm>
                  <a:off x="514" y="1813"/>
                  <a:ext cx="5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1 h 7"/>
                    <a:gd name="T6" fmla="*/ 0 w 10"/>
                    <a:gd name="T7" fmla="*/ 1 h 7"/>
                    <a:gd name="T8" fmla="*/ 0 w 10"/>
                    <a:gd name="T9" fmla="*/ 1 h 7"/>
                    <a:gd name="T10" fmla="*/ 0 w 10"/>
                    <a:gd name="T11" fmla="*/ 0 h 7"/>
                    <a:gd name="T12" fmla="*/ 1 w 10"/>
                    <a:gd name="T13" fmla="*/ 1 h 7"/>
                    <a:gd name="T14" fmla="*/ 1 w 10"/>
                    <a:gd name="T15" fmla="*/ 1 h 7"/>
                    <a:gd name="T16" fmla="*/ 1 w 10"/>
                    <a:gd name="T17" fmla="*/ 1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" name="Freeform 111"/>
                <p:cNvSpPr>
                  <a:spLocks/>
                </p:cNvSpPr>
                <p:nvPr/>
              </p:nvSpPr>
              <p:spPr bwMode="auto">
                <a:xfrm>
                  <a:off x="470" y="1817"/>
                  <a:ext cx="6" cy="0"/>
                </a:xfrm>
                <a:custGeom>
                  <a:avLst/>
                  <a:gdLst>
                    <a:gd name="T0" fmla="*/ 1 w 10"/>
                    <a:gd name="T1" fmla="*/ 1 w 10"/>
                    <a:gd name="T2" fmla="*/ 0 w 10"/>
                    <a:gd name="T3" fmla="*/ 0 w 10"/>
                    <a:gd name="T4" fmla="*/ 0 w 10"/>
                    <a:gd name="T5" fmla="*/ 1 w 10"/>
                    <a:gd name="T6" fmla="*/ 1 w 10"/>
                    <a:gd name="T7" fmla="*/ 1 w 10"/>
                    <a:gd name="T8" fmla="*/ 1 w 10"/>
                    <a:gd name="T9" fmla="*/ 1 w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T0" y="0"/>
                    </a:cxn>
                    <a:cxn ang="T11">
                      <a:pos x="T1" y="0"/>
                    </a:cxn>
                    <a:cxn ang="T12">
                      <a:pos x="T2" y="0"/>
                    </a:cxn>
                    <a:cxn ang="T13">
                      <a:pos x="T3" y="0"/>
                    </a:cxn>
                    <a:cxn ang="T14">
                      <a:pos x="T4" y="0"/>
                    </a:cxn>
                    <a:cxn ang="T15">
                      <a:pos x="T5" y="0"/>
                    </a:cxn>
                    <a:cxn ang="T16">
                      <a:pos x="T6" y="0"/>
                    </a:cxn>
                    <a:cxn ang="T17">
                      <a:pos x="T7" y="0"/>
                    </a:cxn>
                    <a:cxn ang="T18">
                      <a:pos x="T8" y="0"/>
                    </a:cxn>
                    <a:cxn ang="T19">
                      <a:pos x="T9" y="0"/>
                    </a:cxn>
                  </a:cxnLst>
                  <a:rect l="0" t="0" r="r" b="b"/>
                  <a:pathLst>
                    <a:path w="10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" name="Freeform 112"/>
                <p:cNvSpPr>
                  <a:spLocks/>
                </p:cNvSpPr>
                <p:nvPr/>
              </p:nvSpPr>
              <p:spPr bwMode="auto">
                <a:xfrm>
                  <a:off x="466" y="1835"/>
                  <a:ext cx="4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1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" name="Freeform 113"/>
                <p:cNvSpPr>
                  <a:spLocks/>
                </p:cNvSpPr>
                <p:nvPr/>
              </p:nvSpPr>
              <p:spPr bwMode="auto">
                <a:xfrm>
                  <a:off x="470" y="1861"/>
                  <a:ext cx="6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1 h 7"/>
                    <a:gd name="T6" fmla="*/ 0 w 10"/>
                    <a:gd name="T7" fmla="*/ 0 h 7"/>
                    <a:gd name="T8" fmla="*/ 0 w 10"/>
                    <a:gd name="T9" fmla="*/ 0 h 7"/>
                    <a:gd name="T10" fmla="*/ 0 w 10"/>
                    <a:gd name="T11" fmla="*/ 0 h 7"/>
                    <a:gd name="T12" fmla="*/ 1 w 10"/>
                    <a:gd name="T13" fmla="*/ 0 h 7"/>
                    <a:gd name="T14" fmla="*/ 1 w 10"/>
                    <a:gd name="T15" fmla="*/ 0 h 7"/>
                    <a:gd name="T16" fmla="*/ 1 w 10"/>
                    <a:gd name="T17" fmla="*/ 1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" name="Freeform 114"/>
                <p:cNvSpPr>
                  <a:spLocks/>
                </p:cNvSpPr>
                <p:nvPr/>
              </p:nvSpPr>
              <p:spPr bwMode="auto">
                <a:xfrm>
                  <a:off x="537" y="1891"/>
                  <a:ext cx="1" cy="6"/>
                </a:xfrm>
                <a:custGeom>
                  <a:avLst/>
                  <a:gdLst>
                    <a:gd name="T0" fmla="*/ 0 w 1"/>
                    <a:gd name="T1" fmla="*/ 1 h 10"/>
                    <a:gd name="T2" fmla="*/ 0 w 1"/>
                    <a:gd name="T3" fmla="*/ 1 h 10"/>
                    <a:gd name="T4" fmla="*/ 0 w 1"/>
                    <a:gd name="T5" fmla="*/ 1 h 10"/>
                    <a:gd name="T6" fmla="*/ 0 w 1"/>
                    <a:gd name="T7" fmla="*/ 1 h 10"/>
                    <a:gd name="T8" fmla="*/ 0 w 1"/>
                    <a:gd name="T9" fmla="*/ 0 h 10"/>
                    <a:gd name="T10" fmla="*/ 0 w 1"/>
                    <a:gd name="T11" fmla="*/ 0 h 10"/>
                    <a:gd name="T12" fmla="*/ 0 w 1"/>
                    <a:gd name="T13" fmla="*/ 0 h 10"/>
                    <a:gd name="T14" fmla="*/ 0 w 1"/>
                    <a:gd name="T15" fmla="*/ 1 h 10"/>
                    <a:gd name="T16" fmla="*/ 0 w 1"/>
                    <a:gd name="T17" fmla="*/ 1 h 10"/>
                    <a:gd name="T18" fmla="*/ 0 w 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" name="Freeform 115"/>
                <p:cNvSpPr>
                  <a:spLocks/>
                </p:cNvSpPr>
                <p:nvPr/>
              </p:nvSpPr>
              <p:spPr bwMode="auto">
                <a:xfrm>
                  <a:off x="514" y="1857"/>
                  <a:ext cx="5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0 h 7"/>
                    <a:gd name="T6" fmla="*/ 0 w 10"/>
                    <a:gd name="T7" fmla="*/ 0 h 7"/>
                    <a:gd name="T8" fmla="*/ 0 w 10"/>
                    <a:gd name="T9" fmla="*/ 0 h 7"/>
                    <a:gd name="T10" fmla="*/ 0 w 10"/>
                    <a:gd name="T11" fmla="*/ 0 h 7"/>
                    <a:gd name="T12" fmla="*/ 0 w 10"/>
                    <a:gd name="T13" fmla="*/ 0 h 7"/>
                    <a:gd name="T14" fmla="*/ 1 w 10"/>
                    <a:gd name="T15" fmla="*/ 0 h 7"/>
                    <a:gd name="T16" fmla="*/ 0 w 10"/>
                    <a:gd name="T17" fmla="*/ 0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" name="Freeform 116"/>
                <p:cNvSpPr>
                  <a:spLocks/>
                </p:cNvSpPr>
                <p:nvPr/>
              </p:nvSpPr>
              <p:spPr bwMode="auto">
                <a:xfrm>
                  <a:off x="514" y="1835"/>
                  <a:ext cx="5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1 h 7"/>
                    <a:gd name="T6" fmla="*/ 0 w 10"/>
                    <a:gd name="T7" fmla="*/ 0 h 7"/>
                    <a:gd name="T8" fmla="*/ 0 w 10"/>
                    <a:gd name="T9" fmla="*/ 0 h 7"/>
                    <a:gd name="T10" fmla="*/ 0 w 10"/>
                    <a:gd name="T11" fmla="*/ 0 h 7"/>
                    <a:gd name="T12" fmla="*/ 0 w 10"/>
                    <a:gd name="T13" fmla="*/ 0 h 7"/>
                    <a:gd name="T14" fmla="*/ 1 w 10"/>
                    <a:gd name="T15" fmla="*/ 0 h 7"/>
                    <a:gd name="T16" fmla="*/ 0 w 10"/>
                    <a:gd name="T17" fmla="*/ 1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" name="Freeform 117"/>
                <p:cNvSpPr>
                  <a:spLocks/>
                </p:cNvSpPr>
                <p:nvPr/>
              </p:nvSpPr>
              <p:spPr bwMode="auto">
                <a:xfrm>
                  <a:off x="637" y="1927"/>
                  <a:ext cx="5" cy="4"/>
                </a:xfrm>
                <a:custGeom>
                  <a:avLst/>
                  <a:gdLst>
                    <a:gd name="T0" fmla="*/ 1 w 8"/>
                    <a:gd name="T1" fmla="*/ 0 h 9"/>
                    <a:gd name="T2" fmla="*/ 1 w 8"/>
                    <a:gd name="T3" fmla="*/ 0 h 9"/>
                    <a:gd name="T4" fmla="*/ 0 w 8"/>
                    <a:gd name="T5" fmla="*/ 0 h 9"/>
                    <a:gd name="T6" fmla="*/ 0 w 8"/>
                    <a:gd name="T7" fmla="*/ 0 h 9"/>
                    <a:gd name="T8" fmla="*/ 0 w 8"/>
                    <a:gd name="T9" fmla="*/ 0 h 9"/>
                    <a:gd name="T10" fmla="*/ 1 w 8"/>
                    <a:gd name="T11" fmla="*/ 0 h 9"/>
                    <a:gd name="T12" fmla="*/ 1 w 8"/>
                    <a:gd name="T13" fmla="*/ 0 h 9"/>
                    <a:gd name="T14" fmla="*/ 1 w 8"/>
                    <a:gd name="T15" fmla="*/ 0 h 9"/>
                    <a:gd name="T16" fmla="*/ 1 w 8"/>
                    <a:gd name="T17" fmla="*/ 0 h 9"/>
                    <a:gd name="T18" fmla="*/ 1 w 8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" name="Freeform 118"/>
                <p:cNvSpPr>
                  <a:spLocks/>
                </p:cNvSpPr>
                <p:nvPr/>
              </p:nvSpPr>
              <p:spPr bwMode="auto">
                <a:xfrm>
                  <a:off x="609" y="1922"/>
                  <a:ext cx="4" cy="5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0 w 7"/>
                    <a:gd name="T5" fmla="*/ 1 h 8"/>
                    <a:gd name="T6" fmla="*/ 0 w 7"/>
                    <a:gd name="T7" fmla="*/ 0 h 8"/>
                    <a:gd name="T8" fmla="*/ 0 w 7"/>
                    <a:gd name="T9" fmla="*/ 0 h 8"/>
                    <a:gd name="T10" fmla="*/ 1 w 7"/>
                    <a:gd name="T11" fmla="*/ 0 h 8"/>
                    <a:gd name="T12" fmla="*/ 1 w 7"/>
                    <a:gd name="T13" fmla="*/ 0 h 8"/>
                    <a:gd name="T14" fmla="*/ 1 w 7"/>
                    <a:gd name="T15" fmla="*/ 0 h 8"/>
                    <a:gd name="T16" fmla="*/ 1 w 7"/>
                    <a:gd name="T17" fmla="*/ 1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3" name="Freeform 119"/>
                <p:cNvSpPr>
                  <a:spLocks/>
                </p:cNvSpPr>
                <p:nvPr/>
              </p:nvSpPr>
              <p:spPr bwMode="auto">
                <a:xfrm>
                  <a:off x="582" y="1913"/>
                  <a:ext cx="3" cy="6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0 w 7"/>
                    <a:gd name="T13" fmla="*/ 0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4" name="Freeform 120"/>
                <p:cNvSpPr>
                  <a:spLocks/>
                </p:cNvSpPr>
                <p:nvPr/>
              </p:nvSpPr>
              <p:spPr bwMode="auto">
                <a:xfrm>
                  <a:off x="557" y="1905"/>
                  <a:ext cx="4" cy="4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0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5" name="Freeform 121"/>
                <p:cNvSpPr>
                  <a:spLocks/>
                </p:cNvSpPr>
                <p:nvPr/>
              </p:nvSpPr>
              <p:spPr bwMode="auto">
                <a:xfrm>
                  <a:off x="723" y="1922"/>
                  <a:ext cx="10" cy="5"/>
                </a:xfrm>
                <a:custGeom>
                  <a:avLst/>
                  <a:gdLst>
                    <a:gd name="T0" fmla="*/ 1 w 17"/>
                    <a:gd name="T1" fmla="*/ 1 h 8"/>
                    <a:gd name="T2" fmla="*/ 1 w 17"/>
                    <a:gd name="T3" fmla="*/ 1 h 8"/>
                    <a:gd name="T4" fmla="*/ 1 w 17"/>
                    <a:gd name="T5" fmla="*/ 1 h 8"/>
                    <a:gd name="T6" fmla="*/ 0 w 17"/>
                    <a:gd name="T7" fmla="*/ 0 h 8"/>
                    <a:gd name="T8" fmla="*/ 1 w 17"/>
                    <a:gd name="T9" fmla="*/ 0 h 8"/>
                    <a:gd name="T10" fmla="*/ 1 w 17"/>
                    <a:gd name="T11" fmla="*/ 0 h 8"/>
                    <a:gd name="T12" fmla="*/ 1 w 17"/>
                    <a:gd name="T13" fmla="*/ 0 h 8"/>
                    <a:gd name="T14" fmla="*/ 1 w 17"/>
                    <a:gd name="T15" fmla="*/ 0 h 8"/>
                    <a:gd name="T16" fmla="*/ 1 w 17"/>
                    <a:gd name="T17" fmla="*/ 1 h 8"/>
                    <a:gd name="T18" fmla="*/ 1 w 1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8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6" name="Freeform 122"/>
                <p:cNvSpPr>
                  <a:spLocks/>
                </p:cNvSpPr>
                <p:nvPr/>
              </p:nvSpPr>
              <p:spPr bwMode="auto">
                <a:xfrm>
                  <a:off x="695" y="1922"/>
                  <a:ext cx="5" cy="9"/>
                </a:xfrm>
                <a:custGeom>
                  <a:avLst/>
                  <a:gdLst>
                    <a:gd name="T0" fmla="*/ 1 w 10"/>
                    <a:gd name="T1" fmla="*/ 1 h 17"/>
                    <a:gd name="T2" fmla="*/ 1 w 10"/>
                    <a:gd name="T3" fmla="*/ 1 h 17"/>
                    <a:gd name="T4" fmla="*/ 1 w 10"/>
                    <a:gd name="T5" fmla="*/ 1 h 17"/>
                    <a:gd name="T6" fmla="*/ 0 w 10"/>
                    <a:gd name="T7" fmla="*/ 1 h 17"/>
                    <a:gd name="T8" fmla="*/ 1 w 10"/>
                    <a:gd name="T9" fmla="*/ 1 h 17"/>
                    <a:gd name="T10" fmla="*/ 1 w 10"/>
                    <a:gd name="T11" fmla="*/ 0 h 17"/>
                    <a:gd name="T12" fmla="*/ 1 w 10"/>
                    <a:gd name="T13" fmla="*/ 1 h 17"/>
                    <a:gd name="T14" fmla="*/ 1 w 10"/>
                    <a:gd name="T15" fmla="*/ 1 h 17"/>
                    <a:gd name="T16" fmla="*/ 1 w 10"/>
                    <a:gd name="T17" fmla="*/ 1 h 17"/>
                    <a:gd name="T18" fmla="*/ 1 w 10"/>
                    <a:gd name="T19" fmla="*/ 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7">
                      <a:moveTo>
                        <a:pt x="10" y="17"/>
                      </a:moveTo>
                      <a:lnTo>
                        <a:pt x="10" y="17"/>
                      </a:ln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7" name="Freeform 123"/>
                <p:cNvSpPr>
                  <a:spLocks/>
                </p:cNvSpPr>
                <p:nvPr/>
              </p:nvSpPr>
              <p:spPr bwMode="auto">
                <a:xfrm>
                  <a:off x="666" y="1927"/>
                  <a:ext cx="5" cy="4"/>
                </a:xfrm>
                <a:custGeom>
                  <a:avLst/>
                  <a:gdLst>
                    <a:gd name="T0" fmla="*/ 1 w 7"/>
                    <a:gd name="T1" fmla="*/ 0 h 9"/>
                    <a:gd name="T2" fmla="*/ 1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1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1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8" name="Freeform 124"/>
                <p:cNvSpPr>
                  <a:spLocks/>
                </p:cNvSpPr>
                <p:nvPr/>
              </p:nvSpPr>
              <p:spPr bwMode="auto">
                <a:xfrm>
                  <a:off x="786" y="1939"/>
                  <a:ext cx="3" cy="6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1 h 9"/>
                    <a:gd name="T4" fmla="*/ 0 w 7"/>
                    <a:gd name="T5" fmla="*/ 1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0 w 7"/>
                    <a:gd name="T15" fmla="*/ 0 h 9"/>
                    <a:gd name="T16" fmla="*/ 0 w 7"/>
                    <a:gd name="T17" fmla="*/ 1 h 9"/>
                    <a:gd name="T18" fmla="*/ 0 w 7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" name="Freeform 125"/>
                <p:cNvSpPr>
                  <a:spLocks/>
                </p:cNvSpPr>
                <p:nvPr/>
              </p:nvSpPr>
              <p:spPr bwMode="auto">
                <a:xfrm>
                  <a:off x="810" y="1927"/>
                  <a:ext cx="4" cy="4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1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0" name="Freeform 126"/>
                <p:cNvSpPr>
                  <a:spLocks/>
                </p:cNvSpPr>
                <p:nvPr/>
              </p:nvSpPr>
              <p:spPr bwMode="auto">
                <a:xfrm>
                  <a:off x="781" y="1909"/>
                  <a:ext cx="5" cy="10"/>
                </a:xfrm>
                <a:custGeom>
                  <a:avLst/>
                  <a:gdLst>
                    <a:gd name="T0" fmla="*/ 1 w 8"/>
                    <a:gd name="T1" fmla="*/ 1 h 17"/>
                    <a:gd name="T2" fmla="*/ 1 w 8"/>
                    <a:gd name="T3" fmla="*/ 1 h 17"/>
                    <a:gd name="T4" fmla="*/ 0 w 8"/>
                    <a:gd name="T5" fmla="*/ 1 h 17"/>
                    <a:gd name="T6" fmla="*/ 0 w 8"/>
                    <a:gd name="T7" fmla="*/ 1 h 17"/>
                    <a:gd name="T8" fmla="*/ 0 w 8"/>
                    <a:gd name="T9" fmla="*/ 1 h 17"/>
                    <a:gd name="T10" fmla="*/ 1 w 8"/>
                    <a:gd name="T11" fmla="*/ 0 h 17"/>
                    <a:gd name="T12" fmla="*/ 1 w 8"/>
                    <a:gd name="T13" fmla="*/ 1 h 17"/>
                    <a:gd name="T14" fmla="*/ 1 w 8"/>
                    <a:gd name="T15" fmla="*/ 1 h 17"/>
                    <a:gd name="T16" fmla="*/ 1 w 8"/>
                    <a:gd name="T17" fmla="*/ 1 h 17"/>
                    <a:gd name="T18" fmla="*/ 1 w 8"/>
                    <a:gd name="T19" fmla="*/ 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7">
                      <a:moveTo>
                        <a:pt x="8" y="17"/>
                      </a:moveTo>
                      <a:lnTo>
                        <a:pt x="8" y="1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1" name="Freeform 127"/>
                <p:cNvSpPr>
                  <a:spLocks/>
                </p:cNvSpPr>
                <p:nvPr/>
              </p:nvSpPr>
              <p:spPr bwMode="auto">
                <a:xfrm>
                  <a:off x="733" y="1953"/>
                  <a:ext cx="6" cy="9"/>
                </a:xfrm>
                <a:custGeom>
                  <a:avLst/>
                  <a:gdLst>
                    <a:gd name="T0" fmla="*/ 0 w 10"/>
                    <a:gd name="T1" fmla="*/ 1 h 17"/>
                    <a:gd name="T2" fmla="*/ 0 w 10"/>
                    <a:gd name="T3" fmla="*/ 1 h 17"/>
                    <a:gd name="T4" fmla="*/ 0 w 10"/>
                    <a:gd name="T5" fmla="*/ 1 h 17"/>
                    <a:gd name="T6" fmla="*/ 0 w 10"/>
                    <a:gd name="T7" fmla="*/ 1 h 17"/>
                    <a:gd name="T8" fmla="*/ 0 w 10"/>
                    <a:gd name="T9" fmla="*/ 1 h 17"/>
                    <a:gd name="T10" fmla="*/ 0 w 10"/>
                    <a:gd name="T11" fmla="*/ 0 h 17"/>
                    <a:gd name="T12" fmla="*/ 1 w 10"/>
                    <a:gd name="T13" fmla="*/ 1 h 17"/>
                    <a:gd name="T14" fmla="*/ 1 w 10"/>
                    <a:gd name="T15" fmla="*/ 1 h 17"/>
                    <a:gd name="T16" fmla="*/ 1 w 10"/>
                    <a:gd name="T17" fmla="*/ 1 h 17"/>
                    <a:gd name="T18" fmla="*/ 0 w 10"/>
                    <a:gd name="T19" fmla="*/ 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2" name="Freeform 128"/>
                <p:cNvSpPr>
                  <a:spLocks/>
                </p:cNvSpPr>
                <p:nvPr/>
              </p:nvSpPr>
              <p:spPr bwMode="auto">
                <a:xfrm>
                  <a:off x="761" y="1949"/>
                  <a:ext cx="6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0 h 7"/>
                    <a:gd name="T6" fmla="*/ 0 w 10"/>
                    <a:gd name="T7" fmla="*/ 0 h 7"/>
                    <a:gd name="T8" fmla="*/ 0 w 10"/>
                    <a:gd name="T9" fmla="*/ 0 h 7"/>
                    <a:gd name="T10" fmla="*/ 0 w 10"/>
                    <a:gd name="T11" fmla="*/ 0 h 7"/>
                    <a:gd name="T12" fmla="*/ 0 w 10"/>
                    <a:gd name="T13" fmla="*/ 0 h 7"/>
                    <a:gd name="T14" fmla="*/ 1 w 10"/>
                    <a:gd name="T15" fmla="*/ 0 h 7"/>
                    <a:gd name="T16" fmla="*/ 0 w 10"/>
                    <a:gd name="T17" fmla="*/ 0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3" name="Freeform 129"/>
                <p:cNvSpPr>
                  <a:spLocks/>
                </p:cNvSpPr>
                <p:nvPr/>
              </p:nvSpPr>
              <p:spPr bwMode="auto">
                <a:xfrm>
                  <a:off x="571" y="1949"/>
                  <a:ext cx="4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1 w 7"/>
                    <a:gd name="T5" fmla="*/ 1 h 7"/>
                    <a:gd name="T6" fmla="*/ 0 w 7"/>
                    <a:gd name="T7" fmla="*/ 0 h 7"/>
                    <a:gd name="T8" fmla="*/ 1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4" name="Freeform 130"/>
                <p:cNvSpPr>
                  <a:spLocks/>
                </p:cNvSpPr>
                <p:nvPr/>
              </p:nvSpPr>
              <p:spPr bwMode="auto">
                <a:xfrm>
                  <a:off x="600" y="1953"/>
                  <a:ext cx="3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0 w 7"/>
                    <a:gd name="T13" fmla="*/ 0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Freeform 131"/>
                <p:cNvSpPr>
                  <a:spLocks/>
                </p:cNvSpPr>
                <p:nvPr/>
              </p:nvSpPr>
              <p:spPr bwMode="auto">
                <a:xfrm>
                  <a:off x="543" y="1945"/>
                  <a:ext cx="5" cy="4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1 w 7"/>
                    <a:gd name="T5" fmla="*/ 1 h 8"/>
                    <a:gd name="T6" fmla="*/ 0 w 7"/>
                    <a:gd name="T7" fmla="*/ 1 h 8"/>
                    <a:gd name="T8" fmla="*/ 1 w 7"/>
                    <a:gd name="T9" fmla="*/ 0 h 8"/>
                    <a:gd name="T10" fmla="*/ 1 w 7"/>
                    <a:gd name="T11" fmla="*/ 0 h 8"/>
                    <a:gd name="T12" fmla="*/ 1 w 7"/>
                    <a:gd name="T13" fmla="*/ 0 h 8"/>
                    <a:gd name="T14" fmla="*/ 1 w 7"/>
                    <a:gd name="T15" fmla="*/ 1 h 8"/>
                    <a:gd name="T16" fmla="*/ 1 w 7"/>
                    <a:gd name="T17" fmla="*/ 1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6" name="Freeform 132"/>
                <p:cNvSpPr>
                  <a:spLocks/>
                </p:cNvSpPr>
                <p:nvPr/>
              </p:nvSpPr>
              <p:spPr bwMode="auto">
                <a:xfrm>
                  <a:off x="962" y="1720"/>
                  <a:ext cx="5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1 h 10"/>
                    <a:gd name="T10" fmla="*/ 0 w 8"/>
                    <a:gd name="T11" fmla="*/ 0 h 10"/>
                    <a:gd name="T12" fmla="*/ 1 w 8"/>
                    <a:gd name="T13" fmla="*/ 1 h 10"/>
                    <a:gd name="T14" fmla="*/ 1 w 8"/>
                    <a:gd name="T15" fmla="*/ 1 h 10"/>
                    <a:gd name="T16" fmla="*/ 1 w 8"/>
                    <a:gd name="T17" fmla="*/ 1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" name="Freeform 133"/>
                <p:cNvSpPr>
                  <a:spLocks/>
                </p:cNvSpPr>
                <p:nvPr/>
              </p:nvSpPr>
              <p:spPr bwMode="auto">
                <a:xfrm>
                  <a:off x="999" y="1681"/>
                  <a:ext cx="6" cy="5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1 h 9"/>
                    <a:gd name="T4" fmla="*/ 0 w 10"/>
                    <a:gd name="T5" fmla="*/ 0 h 9"/>
                    <a:gd name="T6" fmla="*/ 0 w 10"/>
                    <a:gd name="T7" fmla="*/ 0 h 9"/>
                    <a:gd name="T8" fmla="*/ 0 w 10"/>
                    <a:gd name="T9" fmla="*/ 0 h 9"/>
                    <a:gd name="T10" fmla="*/ 0 w 10"/>
                    <a:gd name="T11" fmla="*/ 0 h 9"/>
                    <a:gd name="T12" fmla="*/ 0 w 10"/>
                    <a:gd name="T13" fmla="*/ 0 h 9"/>
                    <a:gd name="T14" fmla="*/ 1 w 10"/>
                    <a:gd name="T15" fmla="*/ 0 h 9"/>
                    <a:gd name="T16" fmla="*/ 0 w 10"/>
                    <a:gd name="T17" fmla="*/ 0 h 9"/>
                    <a:gd name="T18" fmla="*/ 0 w 10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8" name="Freeform 134"/>
                <p:cNvSpPr>
                  <a:spLocks/>
                </p:cNvSpPr>
                <p:nvPr/>
              </p:nvSpPr>
              <p:spPr bwMode="auto">
                <a:xfrm>
                  <a:off x="1019" y="1659"/>
                  <a:ext cx="1" cy="5"/>
                </a:xfrm>
                <a:custGeom>
                  <a:avLst/>
                  <a:gdLst>
                    <a:gd name="T0" fmla="*/ 0 w 1"/>
                    <a:gd name="T1" fmla="*/ 1 h 9"/>
                    <a:gd name="T2" fmla="*/ 0 w 1"/>
                    <a:gd name="T3" fmla="*/ 1 h 9"/>
                    <a:gd name="T4" fmla="*/ 0 w 1"/>
                    <a:gd name="T5" fmla="*/ 1 h 9"/>
                    <a:gd name="T6" fmla="*/ 0 w 1"/>
                    <a:gd name="T7" fmla="*/ 0 h 9"/>
                    <a:gd name="T8" fmla="*/ 0 w 1"/>
                    <a:gd name="T9" fmla="*/ 0 h 9"/>
                    <a:gd name="T10" fmla="*/ 0 w 1"/>
                    <a:gd name="T11" fmla="*/ 0 h 9"/>
                    <a:gd name="T12" fmla="*/ 0 w 1"/>
                    <a:gd name="T13" fmla="*/ 0 h 9"/>
                    <a:gd name="T14" fmla="*/ 0 w 1"/>
                    <a:gd name="T15" fmla="*/ 0 h 9"/>
                    <a:gd name="T16" fmla="*/ 0 w 1"/>
                    <a:gd name="T17" fmla="*/ 1 h 9"/>
                    <a:gd name="T18" fmla="*/ 0 w 1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" name="Freeform 135"/>
                <p:cNvSpPr>
                  <a:spLocks/>
                </p:cNvSpPr>
                <p:nvPr/>
              </p:nvSpPr>
              <p:spPr bwMode="auto">
                <a:xfrm>
                  <a:off x="952" y="1681"/>
                  <a:ext cx="71" cy="118"/>
                </a:xfrm>
                <a:custGeom>
                  <a:avLst/>
                  <a:gdLst>
                    <a:gd name="T0" fmla="*/ 1 w 121"/>
                    <a:gd name="T1" fmla="*/ 1 h 219"/>
                    <a:gd name="T2" fmla="*/ 1 w 121"/>
                    <a:gd name="T3" fmla="*/ 1 h 219"/>
                    <a:gd name="T4" fmla="*/ 1 w 121"/>
                    <a:gd name="T5" fmla="*/ 1 h 219"/>
                    <a:gd name="T6" fmla="*/ 1 w 121"/>
                    <a:gd name="T7" fmla="*/ 1 h 219"/>
                    <a:gd name="T8" fmla="*/ 1 w 121"/>
                    <a:gd name="T9" fmla="*/ 1 h 219"/>
                    <a:gd name="T10" fmla="*/ 1 w 121"/>
                    <a:gd name="T11" fmla="*/ 1 h 219"/>
                    <a:gd name="T12" fmla="*/ 1 w 121"/>
                    <a:gd name="T13" fmla="*/ 1 h 219"/>
                    <a:gd name="T14" fmla="*/ 1 w 121"/>
                    <a:gd name="T15" fmla="*/ 0 h 219"/>
                    <a:gd name="T16" fmla="*/ 1 w 121"/>
                    <a:gd name="T17" fmla="*/ 1 h 219"/>
                    <a:gd name="T18" fmla="*/ 1 w 121"/>
                    <a:gd name="T19" fmla="*/ 1 h 219"/>
                    <a:gd name="T20" fmla="*/ 1 w 121"/>
                    <a:gd name="T21" fmla="*/ 1 h 219"/>
                    <a:gd name="T22" fmla="*/ 1 w 121"/>
                    <a:gd name="T23" fmla="*/ 1 h 219"/>
                    <a:gd name="T24" fmla="*/ 1 w 121"/>
                    <a:gd name="T25" fmla="*/ 1 h 219"/>
                    <a:gd name="T26" fmla="*/ 1 w 121"/>
                    <a:gd name="T27" fmla="*/ 1 h 219"/>
                    <a:gd name="T28" fmla="*/ 1 w 121"/>
                    <a:gd name="T29" fmla="*/ 1 h 219"/>
                    <a:gd name="T30" fmla="*/ 1 w 121"/>
                    <a:gd name="T31" fmla="*/ 1 h 219"/>
                    <a:gd name="T32" fmla="*/ 1 w 121"/>
                    <a:gd name="T33" fmla="*/ 1 h 219"/>
                    <a:gd name="T34" fmla="*/ 1 w 121"/>
                    <a:gd name="T35" fmla="*/ 1 h 219"/>
                    <a:gd name="T36" fmla="*/ 1 w 121"/>
                    <a:gd name="T37" fmla="*/ 1 h 219"/>
                    <a:gd name="T38" fmla="*/ 1 w 121"/>
                    <a:gd name="T39" fmla="*/ 1 h 219"/>
                    <a:gd name="T40" fmla="*/ 1 w 121"/>
                    <a:gd name="T41" fmla="*/ 1 h 219"/>
                    <a:gd name="T42" fmla="*/ 0 w 121"/>
                    <a:gd name="T43" fmla="*/ 1 h 219"/>
                    <a:gd name="T44" fmla="*/ 0 w 121"/>
                    <a:gd name="T45" fmla="*/ 1 h 219"/>
                    <a:gd name="T46" fmla="*/ 0 w 121"/>
                    <a:gd name="T47" fmla="*/ 1 h 219"/>
                    <a:gd name="T48" fmla="*/ 0 w 121"/>
                    <a:gd name="T49" fmla="*/ 1 h 219"/>
                    <a:gd name="T50" fmla="*/ 0 w 121"/>
                    <a:gd name="T51" fmla="*/ 1 h 219"/>
                    <a:gd name="T52" fmla="*/ 1 w 121"/>
                    <a:gd name="T53" fmla="*/ 1 h 219"/>
                    <a:gd name="T54" fmla="*/ 1 w 121"/>
                    <a:gd name="T55" fmla="*/ 1 h 219"/>
                    <a:gd name="T56" fmla="*/ 1 w 121"/>
                    <a:gd name="T57" fmla="*/ 1 h 219"/>
                    <a:gd name="T58" fmla="*/ 1 w 121"/>
                    <a:gd name="T59" fmla="*/ 1 h 219"/>
                    <a:gd name="T60" fmla="*/ 1 w 121"/>
                    <a:gd name="T61" fmla="*/ 1 h 219"/>
                    <a:gd name="T62" fmla="*/ 1 w 121"/>
                    <a:gd name="T63" fmla="*/ 1 h 219"/>
                    <a:gd name="T64" fmla="*/ 1 w 121"/>
                    <a:gd name="T65" fmla="*/ 1 h 219"/>
                    <a:gd name="T66" fmla="*/ 1 w 121"/>
                    <a:gd name="T67" fmla="*/ 1 h 219"/>
                    <a:gd name="T68" fmla="*/ 1 w 121"/>
                    <a:gd name="T69" fmla="*/ 1 h 2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21" h="219">
                      <a:moveTo>
                        <a:pt x="80" y="48"/>
                      </a:moveTo>
                      <a:lnTo>
                        <a:pt x="80" y="48"/>
                      </a:lnTo>
                      <a:lnTo>
                        <a:pt x="80" y="41"/>
                      </a:lnTo>
                      <a:lnTo>
                        <a:pt x="90" y="24"/>
                      </a:lnTo>
                      <a:lnTo>
                        <a:pt x="90" y="17"/>
                      </a:lnTo>
                      <a:lnTo>
                        <a:pt x="97" y="9"/>
                      </a:lnTo>
                      <a:lnTo>
                        <a:pt x="104" y="9"/>
                      </a:lnTo>
                      <a:lnTo>
                        <a:pt x="121" y="0"/>
                      </a:lnTo>
                      <a:lnTo>
                        <a:pt x="121" y="9"/>
                      </a:lnTo>
                      <a:lnTo>
                        <a:pt x="121" y="17"/>
                      </a:lnTo>
                      <a:lnTo>
                        <a:pt x="121" y="34"/>
                      </a:lnTo>
                      <a:lnTo>
                        <a:pt x="121" y="58"/>
                      </a:lnTo>
                      <a:lnTo>
                        <a:pt x="121" y="72"/>
                      </a:lnTo>
                      <a:lnTo>
                        <a:pt x="114" y="82"/>
                      </a:lnTo>
                      <a:lnTo>
                        <a:pt x="90" y="123"/>
                      </a:lnTo>
                      <a:lnTo>
                        <a:pt x="66" y="162"/>
                      </a:lnTo>
                      <a:lnTo>
                        <a:pt x="49" y="178"/>
                      </a:lnTo>
                      <a:lnTo>
                        <a:pt x="42" y="195"/>
                      </a:lnTo>
                      <a:lnTo>
                        <a:pt x="25" y="212"/>
                      </a:lnTo>
                      <a:lnTo>
                        <a:pt x="8" y="219"/>
                      </a:lnTo>
                      <a:lnTo>
                        <a:pt x="0" y="219"/>
                      </a:lnTo>
                      <a:lnTo>
                        <a:pt x="0" y="212"/>
                      </a:lnTo>
                      <a:lnTo>
                        <a:pt x="0" y="203"/>
                      </a:lnTo>
                      <a:lnTo>
                        <a:pt x="0" y="195"/>
                      </a:lnTo>
                      <a:lnTo>
                        <a:pt x="8" y="195"/>
                      </a:lnTo>
                      <a:lnTo>
                        <a:pt x="25" y="171"/>
                      </a:lnTo>
                      <a:lnTo>
                        <a:pt x="42" y="147"/>
                      </a:lnTo>
                      <a:lnTo>
                        <a:pt x="49" y="123"/>
                      </a:lnTo>
                      <a:lnTo>
                        <a:pt x="56" y="123"/>
                      </a:lnTo>
                      <a:lnTo>
                        <a:pt x="56" y="113"/>
                      </a:lnTo>
                      <a:lnTo>
                        <a:pt x="66" y="106"/>
                      </a:lnTo>
                      <a:lnTo>
                        <a:pt x="73" y="8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0" name="Freeform 136"/>
                <p:cNvSpPr>
                  <a:spLocks/>
                </p:cNvSpPr>
                <p:nvPr/>
              </p:nvSpPr>
              <p:spPr bwMode="auto">
                <a:xfrm>
                  <a:off x="985" y="1720"/>
                  <a:ext cx="1" cy="5"/>
                </a:xfrm>
                <a:custGeom>
                  <a:avLst/>
                  <a:gdLst>
                    <a:gd name="T0" fmla="*/ 0 w 1"/>
                    <a:gd name="T1" fmla="*/ 1 h 10"/>
                    <a:gd name="T2" fmla="*/ 0 w 1"/>
                    <a:gd name="T3" fmla="*/ 1 h 10"/>
                    <a:gd name="T4" fmla="*/ 0 w 1"/>
                    <a:gd name="T5" fmla="*/ 1 h 10"/>
                    <a:gd name="T6" fmla="*/ 0 w 1"/>
                    <a:gd name="T7" fmla="*/ 1 h 10"/>
                    <a:gd name="T8" fmla="*/ 0 w 1"/>
                    <a:gd name="T9" fmla="*/ 1 h 10"/>
                    <a:gd name="T10" fmla="*/ 0 w 1"/>
                    <a:gd name="T11" fmla="*/ 0 h 10"/>
                    <a:gd name="T12" fmla="*/ 0 w 1"/>
                    <a:gd name="T13" fmla="*/ 1 h 10"/>
                    <a:gd name="T14" fmla="*/ 0 w 1"/>
                    <a:gd name="T15" fmla="*/ 1 h 10"/>
                    <a:gd name="T16" fmla="*/ 0 w 1"/>
                    <a:gd name="T17" fmla="*/ 1 h 10"/>
                    <a:gd name="T18" fmla="*/ 0 w 1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1" name="Freeform 137"/>
                <p:cNvSpPr>
                  <a:spLocks/>
                </p:cNvSpPr>
                <p:nvPr/>
              </p:nvSpPr>
              <p:spPr bwMode="auto">
                <a:xfrm>
                  <a:off x="971" y="1742"/>
                  <a:ext cx="6" cy="6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0 h 10"/>
                    <a:gd name="T8" fmla="*/ 0 w 10"/>
                    <a:gd name="T9" fmla="*/ 0 h 10"/>
                    <a:gd name="T10" fmla="*/ 0 w 10"/>
                    <a:gd name="T11" fmla="*/ 0 h 10"/>
                    <a:gd name="T12" fmla="*/ 0 w 10"/>
                    <a:gd name="T13" fmla="*/ 0 h 10"/>
                    <a:gd name="T14" fmla="*/ 1 w 10"/>
                    <a:gd name="T15" fmla="*/ 0 h 10"/>
                    <a:gd name="T16" fmla="*/ 0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2" name="Freeform 138"/>
                <p:cNvSpPr>
                  <a:spLocks/>
                </p:cNvSpPr>
                <p:nvPr/>
              </p:nvSpPr>
              <p:spPr bwMode="auto">
                <a:xfrm>
                  <a:off x="952" y="1769"/>
                  <a:ext cx="5" cy="4"/>
                </a:xfrm>
                <a:custGeom>
                  <a:avLst/>
                  <a:gdLst>
                    <a:gd name="T0" fmla="*/ 0 w 8"/>
                    <a:gd name="T1" fmla="*/ 0 h 9"/>
                    <a:gd name="T2" fmla="*/ 0 w 8"/>
                    <a:gd name="T3" fmla="*/ 0 h 9"/>
                    <a:gd name="T4" fmla="*/ 0 w 8"/>
                    <a:gd name="T5" fmla="*/ 0 h 9"/>
                    <a:gd name="T6" fmla="*/ 0 w 8"/>
                    <a:gd name="T7" fmla="*/ 0 h 9"/>
                    <a:gd name="T8" fmla="*/ 0 w 8"/>
                    <a:gd name="T9" fmla="*/ 0 h 9"/>
                    <a:gd name="T10" fmla="*/ 0 w 8"/>
                    <a:gd name="T11" fmla="*/ 0 h 9"/>
                    <a:gd name="T12" fmla="*/ 1 w 8"/>
                    <a:gd name="T13" fmla="*/ 0 h 9"/>
                    <a:gd name="T14" fmla="*/ 1 w 8"/>
                    <a:gd name="T15" fmla="*/ 0 h 9"/>
                    <a:gd name="T16" fmla="*/ 1 w 8"/>
                    <a:gd name="T17" fmla="*/ 0 h 9"/>
                    <a:gd name="T18" fmla="*/ 0 w 8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3" name="Freeform 139"/>
                <p:cNvSpPr>
                  <a:spLocks/>
                </p:cNvSpPr>
                <p:nvPr/>
              </p:nvSpPr>
              <p:spPr bwMode="auto">
                <a:xfrm>
                  <a:off x="943" y="1791"/>
                  <a:ext cx="4" cy="5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1 h 9"/>
                    <a:gd name="T4" fmla="*/ 0 w 7"/>
                    <a:gd name="T5" fmla="*/ 1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1 h 9"/>
                    <a:gd name="T18" fmla="*/ 0 w 7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" name="Freeform 140"/>
                <p:cNvSpPr>
                  <a:spLocks/>
                </p:cNvSpPr>
                <p:nvPr/>
              </p:nvSpPr>
              <p:spPr bwMode="auto">
                <a:xfrm>
                  <a:off x="977" y="1791"/>
                  <a:ext cx="4" cy="5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1 h 9"/>
                    <a:gd name="T4" fmla="*/ 0 w 7"/>
                    <a:gd name="T5" fmla="*/ 1 h 9"/>
                    <a:gd name="T6" fmla="*/ 0 w 7"/>
                    <a:gd name="T7" fmla="*/ 1 h 9"/>
                    <a:gd name="T8" fmla="*/ 0 w 7"/>
                    <a:gd name="T9" fmla="*/ 0 h 9"/>
                    <a:gd name="T10" fmla="*/ 0 w 7"/>
                    <a:gd name="T11" fmla="*/ 0 h 9"/>
                    <a:gd name="T12" fmla="*/ 1 w 7"/>
                    <a:gd name="T13" fmla="*/ 0 h 9"/>
                    <a:gd name="T14" fmla="*/ 1 w 7"/>
                    <a:gd name="T15" fmla="*/ 1 h 9"/>
                    <a:gd name="T16" fmla="*/ 1 w 7"/>
                    <a:gd name="T17" fmla="*/ 1 h 9"/>
                    <a:gd name="T18" fmla="*/ 0 w 7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5" name="Freeform 141"/>
                <p:cNvSpPr>
                  <a:spLocks/>
                </p:cNvSpPr>
                <p:nvPr/>
              </p:nvSpPr>
              <p:spPr bwMode="auto">
                <a:xfrm>
                  <a:off x="991" y="1777"/>
                  <a:ext cx="4" cy="5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0 h 8"/>
                    <a:gd name="T10" fmla="*/ 1 w 7"/>
                    <a:gd name="T11" fmla="*/ 0 h 8"/>
                    <a:gd name="T12" fmla="*/ 1 w 7"/>
                    <a:gd name="T13" fmla="*/ 0 h 8"/>
                    <a:gd name="T14" fmla="*/ 1 w 7"/>
                    <a:gd name="T15" fmla="*/ 1 h 8"/>
                    <a:gd name="T16" fmla="*/ 1 w 7"/>
                    <a:gd name="T17" fmla="*/ 1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6" name="Freeform 142"/>
                <p:cNvSpPr>
                  <a:spLocks/>
                </p:cNvSpPr>
                <p:nvPr/>
              </p:nvSpPr>
              <p:spPr bwMode="auto">
                <a:xfrm>
                  <a:off x="1005" y="1755"/>
                  <a:ext cx="5" cy="6"/>
                </a:xfrm>
                <a:custGeom>
                  <a:avLst/>
                  <a:gdLst>
                    <a:gd name="T0" fmla="*/ 1 w 7"/>
                    <a:gd name="T1" fmla="*/ 1 h 10"/>
                    <a:gd name="T2" fmla="*/ 1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1 w 7"/>
                    <a:gd name="T11" fmla="*/ 0 h 10"/>
                    <a:gd name="T12" fmla="*/ 1 w 7"/>
                    <a:gd name="T13" fmla="*/ 0 h 10"/>
                    <a:gd name="T14" fmla="*/ 1 w 7"/>
                    <a:gd name="T15" fmla="*/ 1 h 10"/>
                    <a:gd name="T16" fmla="*/ 1 w 7"/>
                    <a:gd name="T17" fmla="*/ 1 h 10"/>
                    <a:gd name="T18" fmla="*/ 1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7" name="Freeform 143"/>
                <p:cNvSpPr>
                  <a:spLocks/>
                </p:cNvSpPr>
                <p:nvPr/>
              </p:nvSpPr>
              <p:spPr bwMode="auto">
                <a:xfrm>
                  <a:off x="1019" y="1739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8" name="Freeform 144"/>
                <p:cNvSpPr>
                  <a:spLocks/>
                </p:cNvSpPr>
                <p:nvPr/>
              </p:nvSpPr>
              <p:spPr bwMode="auto">
                <a:xfrm>
                  <a:off x="1029" y="1720"/>
                  <a:ext cx="4" cy="5"/>
                </a:xfrm>
                <a:custGeom>
                  <a:avLst/>
                  <a:gdLst>
                    <a:gd name="T0" fmla="*/ 1 w 7"/>
                    <a:gd name="T1" fmla="*/ 1 h 10"/>
                    <a:gd name="T2" fmla="*/ 1 w 7"/>
                    <a:gd name="T3" fmla="*/ 1 h 10"/>
                    <a:gd name="T4" fmla="*/ 1 w 7"/>
                    <a:gd name="T5" fmla="*/ 0 h 10"/>
                    <a:gd name="T6" fmla="*/ 0 w 7"/>
                    <a:gd name="T7" fmla="*/ 0 h 10"/>
                    <a:gd name="T8" fmla="*/ 1 w 7"/>
                    <a:gd name="T9" fmla="*/ 0 h 10"/>
                    <a:gd name="T10" fmla="*/ 1 w 7"/>
                    <a:gd name="T11" fmla="*/ 0 h 10"/>
                    <a:gd name="T12" fmla="*/ 1 w 7"/>
                    <a:gd name="T13" fmla="*/ 0 h 10"/>
                    <a:gd name="T14" fmla="*/ 1 w 7"/>
                    <a:gd name="T15" fmla="*/ 0 h 10"/>
                    <a:gd name="T16" fmla="*/ 1 w 7"/>
                    <a:gd name="T17" fmla="*/ 0 h 10"/>
                    <a:gd name="T18" fmla="*/ 1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9" name="Freeform 145"/>
                <p:cNvSpPr>
                  <a:spLocks/>
                </p:cNvSpPr>
                <p:nvPr/>
              </p:nvSpPr>
              <p:spPr bwMode="auto">
                <a:xfrm>
                  <a:off x="1033" y="1691"/>
                  <a:ext cx="5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0" name="Freeform 146"/>
                <p:cNvSpPr>
                  <a:spLocks/>
                </p:cNvSpPr>
                <p:nvPr/>
              </p:nvSpPr>
              <p:spPr bwMode="auto">
                <a:xfrm>
                  <a:off x="1023" y="1672"/>
                  <a:ext cx="6" cy="5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1 h 10"/>
                    <a:gd name="T10" fmla="*/ 0 w 10"/>
                    <a:gd name="T11" fmla="*/ 0 h 10"/>
                    <a:gd name="T12" fmla="*/ 1 w 10"/>
                    <a:gd name="T13" fmla="*/ 1 h 10"/>
                    <a:gd name="T14" fmla="*/ 1 w 10"/>
                    <a:gd name="T15" fmla="*/ 1 h 10"/>
                    <a:gd name="T16" fmla="*/ 1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" name="Freeform 147"/>
                <p:cNvSpPr>
                  <a:spLocks/>
                </p:cNvSpPr>
                <p:nvPr/>
              </p:nvSpPr>
              <p:spPr bwMode="auto">
                <a:xfrm>
                  <a:off x="795" y="1603"/>
                  <a:ext cx="243" cy="362"/>
                </a:xfrm>
                <a:custGeom>
                  <a:avLst/>
                  <a:gdLst>
                    <a:gd name="T0" fmla="*/ 1 w 413"/>
                    <a:gd name="T1" fmla="*/ 1 h 671"/>
                    <a:gd name="T2" fmla="*/ 1 w 413"/>
                    <a:gd name="T3" fmla="*/ 1 h 671"/>
                    <a:gd name="T4" fmla="*/ 1 w 413"/>
                    <a:gd name="T5" fmla="*/ 1 h 671"/>
                    <a:gd name="T6" fmla="*/ 1 w 413"/>
                    <a:gd name="T7" fmla="*/ 1 h 671"/>
                    <a:gd name="T8" fmla="*/ 1 w 413"/>
                    <a:gd name="T9" fmla="*/ 1 h 671"/>
                    <a:gd name="T10" fmla="*/ 1 w 413"/>
                    <a:gd name="T11" fmla="*/ 1 h 671"/>
                    <a:gd name="T12" fmla="*/ 1 w 413"/>
                    <a:gd name="T13" fmla="*/ 1 h 671"/>
                    <a:gd name="T14" fmla="*/ 1 w 413"/>
                    <a:gd name="T15" fmla="*/ 1 h 671"/>
                    <a:gd name="T16" fmla="*/ 1 w 413"/>
                    <a:gd name="T17" fmla="*/ 1 h 671"/>
                    <a:gd name="T18" fmla="*/ 1 w 413"/>
                    <a:gd name="T19" fmla="*/ 1 h 671"/>
                    <a:gd name="T20" fmla="*/ 1 w 413"/>
                    <a:gd name="T21" fmla="*/ 1 h 671"/>
                    <a:gd name="T22" fmla="*/ 1 w 413"/>
                    <a:gd name="T23" fmla="*/ 1 h 671"/>
                    <a:gd name="T24" fmla="*/ 1 w 413"/>
                    <a:gd name="T25" fmla="*/ 1 h 671"/>
                    <a:gd name="T26" fmla="*/ 1 w 413"/>
                    <a:gd name="T27" fmla="*/ 1 h 671"/>
                    <a:gd name="T28" fmla="*/ 1 w 413"/>
                    <a:gd name="T29" fmla="*/ 1 h 671"/>
                    <a:gd name="T30" fmla="*/ 1 w 413"/>
                    <a:gd name="T31" fmla="*/ 1 h 671"/>
                    <a:gd name="T32" fmla="*/ 1 w 413"/>
                    <a:gd name="T33" fmla="*/ 1 h 671"/>
                    <a:gd name="T34" fmla="*/ 1 w 413"/>
                    <a:gd name="T35" fmla="*/ 1 h 671"/>
                    <a:gd name="T36" fmla="*/ 1 w 413"/>
                    <a:gd name="T37" fmla="*/ 1 h 671"/>
                    <a:gd name="T38" fmla="*/ 1 w 413"/>
                    <a:gd name="T39" fmla="*/ 1 h 671"/>
                    <a:gd name="T40" fmla="*/ 1 w 413"/>
                    <a:gd name="T41" fmla="*/ 1 h 671"/>
                    <a:gd name="T42" fmla="*/ 1 w 413"/>
                    <a:gd name="T43" fmla="*/ 1 h 671"/>
                    <a:gd name="T44" fmla="*/ 1 w 413"/>
                    <a:gd name="T45" fmla="*/ 1 h 671"/>
                    <a:gd name="T46" fmla="*/ 1 w 413"/>
                    <a:gd name="T47" fmla="*/ 1 h 671"/>
                    <a:gd name="T48" fmla="*/ 1 w 413"/>
                    <a:gd name="T49" fmla="*/ 1 h 671"/>
                    <a:gd name="T50" fmla="*/ 1 w 413"/>
                    <a:gd name="T51" fmla="*/ 1 h 671"/>
                    <a:gd name="T52" fmla="*/ 1 w 413"/>
                    <a:gd name="T53" fmla="*/ 1 h 671"/>
                    <a:gd name="T54" fmla="*/ 1 w 413"/>
                    <a:gd name="T55" fmla="*/ 1 h 671"/>
                    <a:gd name="T56" fmla="*/ 1 w 413"/>
                    <a:gd name="T57" fmla="*/ 1 h 671"/>
                    <a:gd name="T58" fmla="*/ 1 w 413"/>
                    <a:gd name="T59" fmla="*/ 1 h 671"/>
                    <a:gd name="T60" fmla="*/ 1 w 413"/>
                    <a:gd name="T61" fmla="*/ 1 h 671"/>
                    <a:gd name="T62" fmla="*/ 1 w 413"/>
                    <a:gd name="T63" fmla="*/ 1 h 671"/>
                    <a:gd name="T64" fmla="*/ 1 w 413"/>
                    <a:gd name="T65" fmla="*/ 1 h 671"/>
                    <a:gd name="T66" fmla="*/ 1 w 413"/>
                    <a:gd name="T67" fmla="*/ 1 h 671"/>
                    <a:gd name="T68" fmla="*/ 1 w 413"/>
                    <a:gd name="T69" fmla="*/ 1 h 671"/>
                    <a:gd name="T70" fmla="*/ 1 w 413"/>
                    <a:gd name="T71" fmla="*/ 1 h 671"/>
                    <a:gd name="T72" fmla="*/ 1 w 413"/>
                    <a:gd name="T73" fmla="*/ 1 h 671"/>
                    <a:gd name="T74" fmla="*/ 1 w 413"/>
                    <a:gd name="T75" fmla="*/ 1 h 671"/>
                    <a:gd name="T76" fmla="*/ 1 w 413"/>
                    <a:gd name="T77" fmla="*/ 1 h 671"/>
                    <a:gd name="T78" fmla="*/ 1 w 413"/>
                    <a:gd name="T79" fmla="*/ 1 h 671"/>
                    <a:gd name="T80" fmla="*/ 1 w 413"/>
                    <a:gd name="T81" fmla="*/ 1 h 671"/>
                    <a:gd name="T82" fmla="*/ 1 w 413"/>
                    <a:gd name="T83" fmla="*/ 1 h 671"/>
                    <a:gd name="T84" fmla="*/ 1 w 413"/>
                    <a:gd name="T85" fmla="*/ 1 h 671"/>
                    <a:gd name="T86" fmla="*/ 1 w 413"/>
                    <a:gd name="T87" fmla="*/ 0 h 671"/>
                    <a:gd name="T88" fmla="*/ 1 w 413"/>
                    <a:gd name="T89" fmla="*/ 0 h 671"/>
                    <a:gd name="T90" fmla="*/ 1 w 413"/>
                    <a:gd name="T91" fmla="*/ 0 h 671"/>
                    <a:gd name="T92" fmla="*/ 1 w 413"/>
                    <a:gd name="T93" fmla="*/ 1 h 671"/>
                    <a:gd name="T94" fmla="*/ 1 w 413"/>
                    <a:gd name="T95" fmla="*/ 1 h 671"/>
                    <a:gd name="T96" fmla="*/ 1 w 413"/>
                    <a:gd name="T97" fmla="*/ 1 h 671"/>
                    <a:gd name="T98" fmla="*/ 1 w 413"/>
                    <a:gd name="T99" fmla="*/ 1 h 671"/>
                    <a:gd name="T100" fmla="*/ 1 w 413"/>
                    <a:gd name="T101" fmla="*/ 1 h 671"/>
                    <a:gd name="T102" fmla="*/ 1 w 413"/>
                    <a:gd name="T103" fmla="*/ 1 h 671"/>
                    <a:gd name="T104" fmla="*/ 1 w 413"/>
                    <a:gd name="T105" fmla="*/ 1 h 671"/>
                    <a:gd name="T106" fmla="*/ 1 w 413"/>
                    <a:gd name="T107" fmla="*/ 1 h 671"/>
                    <a:gd name="T108" fmla="*/ 1 w 413"/>
                    <a:gd name="T109" fmla="*/ 1 h 671"/>
                    <a:gd name="T110" fmla="*/ 1 w 413"/>
                    <a:gd name="T111" fmla="*/ 1 h 671"/>
                    <a:gd name="T112" fmla="*/ 1 w 413"/>
                    <a:gd name="T113" fmla="*/ 1 h 671"/>
                    <a:gd name="T114" fmla="*/ 1 w 413"/>
                    <a:gd name="T115" fmla="*/ 1 h 671"/>
                    <a:gd name="T116" fmla="*/ 1 w 413"/>
                    <a:gd name="T117" fmla="*/ 1 h 6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13" h="671">
                      <a:moveTo>
                        <a:pt x="41" y="526"/>
                      </a:moveTo>
                      <a:lnTo>
                        <a:pt x="41" y="526"/>
                      </a:lnTo>
                      <a:lnTo>
                        <a:pt x="49" y="526"/>
                      </a:lnTo>
                      <a:lnTo>
                        <a:pt x="56" y="526"/>
                      </a:lnTo>
                      <a:lnTo>
                        <a:pt x="66" y="526"/>
                      </a:lnTo>
                      <a:lnTo>
                        <a:pt x="80" y="526"/>
                      </a:lnTo>
                      <a:lnTo>
                        <a:pt x="90" y="533"/>
                      </a:lnTo>
                      <a:lnTo>
                        <a:pt x="90" y="543"/>
                      </a:lnTo>
                      <a:lnTo>
                        <a:pt x="90" y="558"/>
                      </a:lnTo>
                      <a:lnTo>
                        <a:pt x="90" y="584"/>
                      </a:lnTo>
                      <a:lnTo>
                        <a:pt x="80" y="591"/>
                      </a:lnTo>
                      <a:lnTo>
                        <a:pt x="80" y="608"/>
                      </a:lnTo>
                      <a:lnTo>
                        <a:pt x="66" y="616"/>
                      </a:lnTo>
                      <a:lnTo>
                        <a:pt x="56" y="632"/>
                      </a:lnTo>
                      <a:lnTo>
                        <a:pt x="41" y="632"/>
                      </a:lnTo>
                      <a:lnTo>
                        <a:pt x="32" y="640"/>
                      </a:lnTo>
                      <a:lnTo>
                        <a:pt x="25" y="640"/>
                      </a:lnTo>
                      <a:lnTo>
                        <a:pt x="17" y="640"/>
                      </a:lnTo>
                      <a:lnTo>
                        <a:pt x="8" y="647"/>
                      </a:lnTo>
                      <a:lnTo>
                        <a:pt x="0" y="657"/>
                      </a:lnTo>
                      <a:lnTo>
                        <a:pt x="8" y="671"/>
                      </a:lnTo>
                      <a:lnTo>
                        <a:pt x="17" y="671"/>
                      </a:lnTo>
                      <a:lnTo>
                        <a:pt x="25" y="671"/>
                      </a:lnTo>
                      <a:lnTo>
                        <a:pt x="32" y="671"/>
                      </a:lnTo>
                      <a:lnTo>
                        <a:pt x="49" y="671"/>
                      </a:lnTo>
                      <a:lnTo>
                        <a:pt x="56" y="664"/>
                      </a:lnTo>
                      <a:lnTo>
                        <a:pt x="73" y="657"/>
                      </a:lnTo>
                      <a:lnTo>
                        <a:pt x="90" y="647"/>
                      </a:lnTo>
                      <a:lnTo>
                        <a:pt x="107" y="632"/>
                      </a:lnTo>
                      <a:lnTo>
                        <a:pt x="121" y="616"/>
                      </a:lnTo>
                      <a:lnTo>
                        <a:pt x="145" y="591"/>
                      </a:lnTo>
                      <a:lnTo>
                        <a:pt x="196" y="550"/>
                      </a:lnTo>
                      <a:lnTo>
                        <a:pt x="211" y="526"/>
                      </a:lnTo>
                      <a:lnTo>
                        <a:pt x="227" y="509"/>
                      </a:lnTo>
                      <a:lnTo>
                        <a:pt x="244" y="495"/>
                      </a:lnTo>
                      <a:lnTo>
                        <a:pt x="252" y="478"/>
                      </a:lnTo>
                      <a:lnTo>
                        <a:pt x="268" y="471"/>
                      </a:lnTo>
                      <a:lnTo>
                        <a:pt x="268" y="454"/>
                      </a:lnTo>
                      <a:lnTo>
                        <a:pt x="268" y="444"/>
                      </a:lnTo>
                      <a:lnTo>
                        <a:pt x="268" y="430"/>
                      </a:lnTo>
                      <a:lnTo>
                        <a:pt x="259" y="430"/>
                      </a:lnTo>
                      <a:lnTo>
                        <a:pt x="252" y="430"/>
                      </a:lnTo>
                      <a:lnTo>
                        <a:pt x="244" y="430"/>
                      </a:lnTo>
                      <a:lnTo>
                        <a:pt x="244" y="437"/>
                      </a:lnTo>
                      <a:lnTo>
                        <a:pt x="235" y="444"/>
                      </a:lnTo>
                      <a:lnTo>
                        <a:pt x="227" y="454"/>
                      </a:lnTo>
                      <a:lnTo>
                        <a:pt x="220" y="471"/>
                      </a:lnTo>
                      <a:lnTo>
                        <a:pt x="211" y="485"/>
                      </a:lnTo>
                      <a:lnTo>
                        <a:pt x="196" y="502"/>
                      </a:lnTo>
                      <a:lnTo>
                        <a:pt x="179" y="509"/>
                      </a:lnTo>
                      <a:lnTo>
                        <a:pt x="162" y="526"/>
                      </a:lnTo>
                      <a:lnTo>
                        <a:pt x="155" y="526"/>
                      </a:lnTo>
                      <a:lnTo>
                        <a:pt x="145" y="526"/>
                      </a:lnTo>
                      <a:lnTo>
                        <a:pt x="138" y="519"/>
                      </a:lnTo>
                      <a:lnTo>
                        <a:pt x="138" y="509"/>
                      </a:lnTo>
                      <a:lnTo>
                        <a:pt x="145" y="502"/>
                      </a:lnTo>
                      <a:lnTo>
                        <a:pt x="145" y="495"/>
                      </a:lnTo>
                      <a:lnTo>
                        <a:pt x="155" y="485"/>
                      </a:lnTo>
                      <a:lnTo>
                        <a:pt x="162" y="471"/>
                      </a:lnTo>
                      <a:lnTo>
                        <a:pt x="169" y="454"/>
                      </a:lnTo>
                      <a:lnTo>
                        <a:pt x="186" y="437"/>
                      </a:lnTo>
                      <a:lnTo>
                        <a:pt x="196" y="413"/>
                      </a:lnTo>
                      <a:lnTo>
                        <a:pt x="203" y="389"/>
                      </a:lnTo>
                      <a:lnTo>
                        <a:pt x="220" y="364"/>
                      </a:lnTo>
                      <a:lnTo>
                        <a:pt x="235" y="316"/>
                      </a:lnTo>
                      <a:lnTo>
                        <a:pt x="244" y="282"/>
                      </a:lnTo>
                      <a:lnTo>
                        <a:pt x="259" y="258"/>
                      </a:lnTo>
                      <a:lnTo>
                        <a:pt x="268" y="241"/>
                      </a:lnTo>
                      <a:lnTo>
                        <a:pt x="276" y="227"/>
                      </a:lnTo>
                      <a:lnTo>
                        <a:pt x="285" y="210"/>
                      </a:lnTo>
                      <a:lnTo>
                        <a:pt x="300" y="186"/>
                      </a:lnTo>
                      <a:lnTo>
                        <a:pt x="317" y="169"/>
                      </a:lnTo>
                      <a:lnTo>
                        <a:pt x="334" y="145"/>
                      </a:lnTo>
                      <a:lnTo>
                        <a:pt x="358" y="128"/>
                      </a:lnTo>
                      <a:lnTo>
                        <a:pt x="372" y="104"/>
                      </a:lnTo>
                      <a:lnTo>
                        <a:pt x="389" y="89"/>
                      </a:lnTo>
                      <a:lnTo>
                        <a:pt x="406" y="80"/>
                      </a:lnTo>
                      <a:lnTo>
                        <a:pt x="406" y="65"/>
                      </a:lnTo>
                      <a:lnTo>
                        <a:pt x="413" y="55"/>
                      </a:lnTo>
                      <a:lnTo>
                        <a:pt x="413" y="31"/>
                      </a:lnTo>
                      <a:lnTo>
                        <a:pt x="413" y="14"/>
                      </a:lnTo>
                      <a:lnTo>
                        <a:pt x="413" y="7"/>
                      </a:lnTo>
                      <a:lnTo>
                        <a:pt x="413" y="0"/>
                      </a:lnTo>
                      <a:lnTo>
                        <a:pt x="406" y="0"/>
                      </a:lnTo>
                      <a:lnTo>
                        <a:pt x="399" y="0"/>
                      </a:lnTo>
                      <a:lnTo>
                        <a:pt x="389" y="7"/>
                      </a:lnTo>
                      <a:lnTo>
                        <a:pt x="389" y="14"/>
                      </a:lnTo>
                      <a:lnTo>
                        <a:pt x="389" y="31"/>
                      </a:lnTo>
                      <a:lnTo>
                        <a:pt x="382" y="48"/>
                      </a:lnTo>
                      <a:lnTo>
                        <a:pt x="382" y="55"/>
                      </a:lnTo>
                      <a:lnTo>
                        <a:pt x="372" y="65"/>
                      </a:lnTo>
                      <a:lnTo>
                        <a:pt x="365" y="72"/>
                      </a:lnTo>
                      <a:lnTo>
                        <a:pt x="358" y="65"/>
                      </a:lnTo>
                      <a:lnTo>
                        <a:pt x="341" y="89"/>
                      </a:lnTo>
                      <a:lnTo>
                        <a:pt x="324" y="121"/>
                      </a:lnTo>
                      <a:lnTo>
                        <a:pt x="285" y="179"/>
                      </a:lnTo>
                      <a:lnTo>
                        <a:pt x="252" y="227"/>
                      </a:lnTo>
                      <a:lnTo>
                        <a:pt x="220" y="268"/>
                      </a:lnTo>
                      <a:lnTo>
                        <a:pt x="196" y="307"/>
                      </a:lnTo>
                      <a:lnTo>
                        <a:pt x="186" y="331"/>
                      </a:lnTo>
                      <a:lnTo>
                        <a:pt x="169" y="364"/>
                      </a:lnTo>
                      <a:lnTo>
                        <a:pt x="162" y="389"/>
                      </a:lnTo>
                      <a:lnTo>
                        <a:pt x="138" y="430"/>
                      </a:lnTo>
                      <a:lnTo>
                        <a:pt x="131" y="454"/>
                      </a:lnTo>
                      <a:lnTo>
                        <a:pt x="114" y="478"/>
                      </a:lnTo>
                      <a:lnTo>
                        <a:pt x="97" y="485"/>
                      </a:lnTo>
                      <a:lnTo>
                        <a:pt x="80" y="502"/>
                      </a:lnTo>
                      <a:lnTo>
                        <a:pt x="41" y="526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" name="Freeform 148"/>
                <p:cNvSpPr>
                  <a:spLocks/>
                </p:cNvSpPr>
                <p:nvPr/>
              </p:nvSpPr>
              <p:spPr bwMode="auto">
                <a:xfrm>
                  <a:off x="951" y="1679"/>
                  <a:ext cx="71" cy="120"/>
                </a:xfrm>
                <a:custGeom>
                  <a:avLst/>
                  <a:gdLst>
                    <a:gd name="T0" fmla="*/ 1 w 121"/>
                    <a:gd name="T1" fmla="*/ 1 h 220"/>
                    <a:gd name="T2" fmla="*/ 1 w 121"/>
                    <a:gd name="T3" fmla="*/ 1 h 220"/>
                    <a:gd name="T4" fmla="*/ 1 w 121"/>
                    <a:gd name="T5" fmla="*/ 1 h 220"/>
                    <a:gd name="T6" fmla="*/ 1 w 121"/>
                    <a:gd name="T7" fmla="*/ 1 h 220"/>
                    <a:gd name="T8" fmla="*/ 1 w 121"/>
                    <a:gd name="T9" fmla="*/ 1 h 220"/>
                    <a:gd name="T10" fmla="*/ 1 w 121"/>
                    <a:gd name="T11" fmla="*/ 1 h 220"/>
                    <a:gd name="T12" fmla="*/ 1 w 121"/>
                    <a:gd name="T13" fmla="*/ 1 h 220"/>
                    <a:gd name="T14" fmla="*/ 1 w 121"/>
                    <a:gd name="T15" fmla="*/ 0 h 220"/>
                    <a:gd name="T16" fmla="*/ 1 w 121"/>
                    <a:gd name="T17" fmla="*/ 1 h 220"/>
                    <a:gd name="T18" fmla="*/ 1 w 121"/>
                    <a:gd name="T19" fmla="*/ 1 h 220"/>
                    <a:gd name="T20" fmla="*/ 1 w 121"/>
                    <a:gd name="T21" fmla="*/ 1 h 220"/>
                    <a:gd name="T22" fmla="*/ 1 w 121"/>
                    <a:gd name="T23" fmla="*/ 1 h 220"/>
                    <a:gd name="T24" fmla="*/ 1 w 121"/>
                    <a:gd name="T25" fmla="*/ 1 h 220"/>
                    <a:gd name="T26" fmla="*/ 1 w 121"/>
                    <a:gd name="T27" fmla="*/ 1 h 220"/>
                    <a:gd name="T28" fmla="*/ 1 w 121"/>
                    <a:gd name="T29" fmla="*/ 1 h 220"/>
                    <a:gd name="T30" fmla="*/ 1 w 121"/>
                    <a:gd name="T31" fmla="*/ 1 h 220"/>
                    <a:gd name="T32" fmla="*/ 1 w 121"/>
                    <a:gd name="T33" fmla="*/ 1 h 220"/>
                    <a:gd name="T34" fmla="*/ 1 w 121"/>
                    <a:gd name="T35" fmla="*/ 1 h 220"/>
                    <a:gd name="T36" fmla="*/ 1 w 121"/>
                    <a:gd name="T37" fmla="*/ 1 h 220"/>
                    <a:gd name="T38" fmla="*/ 1 w 121"/>
                    <a:gd name="T39" fmla="*/ 1 h 220"/>
                    <a:gd name="T40" fmla="*/ 1 w 121"/>
                    <a:gd name="T41" fmla="*/ 1 h 220"/>
                    <a:gd name="T42" fmla="*/ 0 w 121"/>
                    <a:gd name="T43" fmla="*/ 1 h 220"/>
                    <a:gd name="T44" fmla="*/ 0 w 121"/>
                    <a:gd name="T45" fmla="*/ 1 h 220"/>
                    <a:gd name="T46" fmla="*/ 0 w 121"/>
                    <a:gd name="T47" fmla="*/ 1 h 220"/>
                    <a:gd name="T48" fmla="*/ 0 w 121"/>
                    <a:gd name="T49" fmla="*/ 1 h 220"/>
                    <a:gd name="T50" fmla="*/ 0 w 121"/>
                    <a:gd name="T51" fmla="*/ 1 h 220"/>
                    <a:gd name="T52" fmla="*/ 1 w 121"/>
                    <a:gd name="T53" fmla="*/ 1 h 220"/>
                    <a:gd name="T54" fmla="*/ 1 w 121"/>
                    <a:gd name="T55" fmla="*/ 1 h 220"/>
                    <a:gd name="T56" fmla="*/ 1 w 121"/>
                    <a:gd name="T57" fmla="*/ 1 h 220"/>
                    <a:gd name="T58" fmla="*/ 1 w 121"/>
                    <a:gd name="T59" fmla="*/ 1 h 220"/>
                    <a:gd name="T60" fmla="*/ 1 w 121"/>
                    <a:gd name="T61" fmla="*/ 1 h 220"/>
                    <a:gd name="T62" fmla="*/ 1 w 121"/>
                    <a:gd name="T63" fmla="*/ 1 h 220"/>
                    <a:gd name="T64" fmla="*/ 1 w 121"/>
                    <a:gd name="T65" fmla="*/ 1 h 220"/>
                    <a:gd name="T66" fmla="*/ 1 w 121"/>
                    <a:gd name="T67" fmla="*/ 1 h 220"/>
                    <a:gd name="T68" fmla="*/ 1 w 121"/>
                    <a:gd name="T69" fmla="*/ 1 h 2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21" h="220">
                      <a:moveTo>
                        <a:pt x="80" y="49"/>
                      </a:moveTo>
                      <a:lnTo>
                        <a:pt x="80" y="49"/>
                      </a:lnTo>
                      <a:lnTo>
                        <a:pt x="80" y="41"/>
                      </a:lnTo>
                      <a:lnTo>
                        <a:pt x="89" y="24"/>
                      </a:lnTo>
                      <a:lnTo>
                        <a:pt x="89" y="17"/>
                      </a:lnTo>
                      <a:lnTo>
                        <a:pt x="97" y="10"/>
                      </a:lnTo>
                      <a:lnTo>
                        <a:pt x="104" y="10"/>
                      </a:lnTo>
                      <a:lnTo>
                        <a:pt x="121" y="0"/>
                      </a:lnTo>
                      <a:lnTo>
                        <a:pt x="121" y="10"/>
                      </a:lnTo>
                      <a:lnTo>
                        <a:pt x="121" y="17"/>
                      </a:lnTo>
                      <a:lnTo>
                        <a:pt x="121" y="34"/>
                      </a:lnTo>
                      <a:lnTo>
                        <a:pt x="121" y="58"/>
                      </a:lnTo>
                      <a:lnTo>
                        <a:pt x="121" y="73"/>
                      </a:lnTo>
                      <a:lnTo>
                        <a:pt x="114" y="82"/>
                      </a:lnTo>
                      <a:lnTo>
                        <a:pt x="89" y="123"/>
                      </a:lnTo>
                      <a:lnTo>
                        <a:pt x="65" y="162"/>
                      </a:lnTo>
                      <a:lnTo>
                        <a:pt x="48" y="179"/>
                      </a:lnTo>
                      <a:lnTo>
                        <a:pt x="41" y="196"/>
                      </a:lnTo>
                      <a:lnTo>
                        <a:pt x="24" y="213"/>
                      </a:lnTo>
                      <a:lnTo>
                        <a:pt x="7" y="220"/>
                      </a:lnTo>
                      <a:lnTo>
                        <a:pt x="0" y="220"/>
                      </a:lnTo>
                      <a:lnTo>
                        <a:pt x="0" y="213"/>
                      </a:lnTo>
                      <a:lnTo>
                        <a:pt x="0" y="203"/>
                      </a:lnTo>
                      <a:lnTo>
                        <a:pt x="0" y="196"/>
                      </a:lnTo>
                      <a:lnTo>
                        <a:pt x="7" y="196"/>
                      </a:lnTo>
                      <a:lnTo>
                        <a:pt x="24" y="172"/>
                      </a:lnTo>
                      <a:lnTo>
                        <a:pt x="41" y="148"/>
                      </a:lnTo>
                      <a:lnTo>
                        <a:pt x="48" y="123"/>
                      </a:lnTo>
                      <a:lnTo>
                        <a:pt x="56" y="123"/>
                      </a:lnTo>
                      <a:lnTo>
                        <a:pt x="56" y="114"/>
                      </a:lnTo>
                      <a:lnTo>
                        <a:pt x="65" y="107"/>
                      </a:lnTo>
                      <a:lnTo>
                        <a:pt x="73" y="82"/>
                      </a:lnTo>
                      <a:lnTo>
                        <a:pt x="80" y="49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3" name="Freeform 149"/>
                <p:cNvSpPr>
                  <a:spLocks/>
                </p:cNvSpPr>
                <p:nvPr/>
              </p:nvSpPr>
              <p:spPr bwMode="auto">
                <a:xfrm>
                  <a:off x="690" y="1352"/>
                  <a:ext cx="372" cy="233"/>
                </a:xfrm>
                <a:custGeom>
                  <a:avLst/>
                  <a:gdLst>
                    <a:gd name="T0" fmla="*/ 1 w 632"/>
                    <a:gd name="T1" fmla="*/ 1 h 430"/>
                    <a:gd name="T2" fmla="*/ 1 w 632"/>
                    <a:gd name="T3" fmla="*/ 1 h 430"/>
                    <a:gd name="T4" fmla="*/ 1 w 632"/>
                    <a:gd name="T5" fmla="*/ 1 h 430"/>
                    <a:gd name="T6" fmla="*/ 1 w 632"/>
                    <a:gd name="T7" fmla="*/ 1 h 430"/>
                    <a:gd name="T8" fmla="*/ 1 w 632"/>
                    <a:gd name="T9" fmla="*/ 1 h 430"/>
                    <a:gd name="T10" fmla="*/ 1 w 632"/>
                    <a:gd name="T11" fmla="*/ 1 h 430"/>
                    <a:gd name="T12" fmla="*/ 1 w 632"/>
                    <a:gd name="T13" fmla="*/ 1 h 430"/>
                    <a:gd name="T14" fmla="*/ 1 w 632"/>
                    <a:gd name="T15" fmla="*/ 1 h 430"/>
                    <a:gd name="T16" fmla="*/ 1 w 632"/>
                    <a:gd name="T17" fmla="*/ 1 h 430"/>
                    <a:gd name="T18" fmla="*/ 1 w 632"/>
                    <a:gd name="T19" fmla="*/ 1 h 430"/>
                    <a:gd name="T20" fmla="*/ 1 w 632"/>
                    <a:gd name="T21" fmla="*/ 1 h 430"/>
                    <a:gd name="T22" fmla="*/ 1 w 632"/>
                    <a:gd name="T23" fmla="*/ 1 h 430"/>
                    <a:gd name="T24" fmla="*/ 1 w 632"/>
                    <a:gd name="T25" fmla="*/ 1 h 430"/>
                    <a:gd name="T26" fmla="*/ 1 w 632"/>
                    <a:gd name="T27" fmla="*/ 1 h 430"/>
                    <a:gd name="T28" fmla="*/ 1 w 632"/>
                    <a:gd name="T29" fmla="*/ 1 h 430"/>
                    <a:gd name="T30" fmla="*/ 1 w 632"/>
                    <a:gd name="T31" fmla="*/ 1 h 430"/>
                    <a:gd name="T32" fmla="*/ 1 w 632"/>
                    <a:gd name="T33" fmla="*/ 1 h 430"/>
                    <a:gd name="T34" fmla="*/ 1 w 632"/>
                    <a:gd name="T35" fmla="*/ 1 h 430"/>
                    <a:gd name="T36" fmla="*/ 1 w 632"/>
                    <a:gd name="T37" fmla="*/ 1 h 430"/>
                    <a:gd name="T38" fmla="*/ 1 w 632"/>
                    <a:gd name="T39" fmla="*/ 1 h 430"/>
                    <a:gd name="T40" fmla="*/ 1 w 632"/>
                    <a:gd name="T41" fmla="*/ 1 h 430"/>
                    <a:gd name="T42" fmla="*/ 1 w 632"/>
                    <a:gd name="T43" fmla="*/ 1 h 430"/>
                    <a:gd name="T44" fmla="*/ 1 w 632"/>
                    <a:gd name="T45" fmla="*/ 1 h 430"/>
                    <a:gd name="T46" fmla="*/ 1 w 632"/>
                    <a:gd name="T47" fmla="*/ 1 h 430"/>
                    <a:gd name="T48" fmla="*/ 1 w 632"/>
                    <a:gd name="T49" fmla="*/ 1 h 430"/>
                    <a:gd name="T50" fmla="*/ 1 w 632"/>
                    <a:gd name="T51" fmla="*/ 1 h 430"/>
                    <a:gd name="T52" fmla="*/ 1 w 632"/>
                    <a:gd name="T53" fmla="*/ 1 h 430"/>
                    <a:gd name="T54" fmla="*/ 1 w 632"/>
                    <a:gd name="T55" fmla="*/ 1 h 430"/>
                    <a:gd name="T56" fmla="*/ 1 w 632"/>
                    <a:gd name="T57" fmla="*/ 1 h 430"/>
                    <a:gd name="T58" fmla="*/ 1 w 632"/>
                    <a:gd name="T59" fmla="*/ 1 h 430"/>
                    <a:gd name="T60" fmla="*/ 1 w 632"/>
                    <a:gd name="T61" fmla="*/ 1 h 430"/>
                    <a:gd name="T62" fmla="*/ 1 w 632"/>
                    <a:gd name="T63" fmla="*/ 1 h 430"/>
                    <a:gd name="T64" fmla="*/ 1 w 632"/>
                    <a:gd name="T65" fmla="*/ 1 h 430"/>
                    <a:gd name="T66" fmla="*/ 1 w 632"/>
                    <a:gd name="T67" fmla="*/ 1 h 430"/>
                    <a:gd name="T68" fmla="*/ 1 w 632"/>
                    <a:gd name="T69" fmla="*/ 1 h 430"/>
                    <a:gd name="T70" fmla="*/ 1 w 632"/>
                    <a:gd name="T71" fmla="*/ 1 h 430"/>
                    <a:gd name="T72" fmla="*/ 1 w 632"/>
                    <a:gd name="T73" fmla="*/ 1 h 430"/>
                    <a:gd name="T74" fmla="*/ 1 w 632"/>
                    <a:gd name="T75" fmla="*/ 1 h 430"/>
                    <a:gd name="T76" fmla="*/ 1 w 632"/>
                    <a:gd name="T77" fmla="*/ 1 h 430"/>
                    <a:gd name="T78" fmla="*/ 1 w 632"/>
                    <a:gd name="T79" fmla="*/ 1 h 430"/>
                    <a:gd name="T80" fmla="*/ 1 w 632"/>
                    <a:gd name="T81" fmla="*/ 1 h 430"/>
                    <a:gd name="T82" fmla="*/ 0 w 632"/>
                    <a:gd name="T83" fmla="*/ 1 h 430"/>
                    <a:gd name="T84" fmla="*/ 1 w 632"/>
                    <a:gd name="T85" fmla="*/ 1 h 430"/>
                    <a:gd name="T86" fmla="*/ 1 w 632"/>
                    <a:gd name="T87" fmla="*/ 1 h 430"/>
                    <a:gd name="T88" fmla="*/ 1 w 632"/>
                    <a:gd name="T89" fmla="*/ 1 h 430"/>
                    <a:gd name="T90" fmla="*/ 1 w 632"/>
                    <a:gd name="T91" fmla="*/ 1 h 430"/>
                    <a:gd name="T92" fmla="*/ 1 w 632"/>
                    <a:gd name="T93" fmla="*/ 1 h 430"/>
                    <a:gd name="T94" fmla="*/ 1 w 632"/>
                    <a:gd name="T95" fmla="*/ 1 h 430"/>
                    <a:gd name="T96" fmla="*/ 1 w 632"/>
                    <a:gd name="T97" fmla="*/ 1 h 430"/>
                    <a:gd name="T98" fmla="*/ 1 w 632"/>
                    <a:gd name="T99" fmla="*/ 1 h 430"/>
                    <a:gd name="T100" fmla="*/ 1 w 632"/>
                    <a:gd name="T101" fmla="*/ 1 h 430"/>
                    <a:gd name="T102" fmla="*/ 1 w 632"/>
                    <a:gd name="T103" fmla="*/ 1 h 430"/>
                    <a:gd name="T104" fmla="*/ 1 w 632"/>
                    <a:gd name="T105" fmla="*/ 1 h 430"/>
                    <a:gd name="T106" fmla="*/ 1 w 632"/>
                    <a:gd name="T107" fmla="*/ 1 h 430"/>
                    <a:gd name="T108" fmla="*/ 1 w 632"/>
                    <a:gd name="T109" fmla="*/ 1 h 4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632" h="430">
                      <a:moveTo>
                        <a:pt x="560" y="423"/>
                      </a:moveTo>
                      <a:lnTo>
                        <a:pt x="560" y="423"/>
                      </a:lnTo>
                      <a:lnTo>
                        <a:pt x="567" y="423"/>
                      </a:lnTo>
                      <a:lnTo>
                        <a:pt x="567" y="430"/>
                      </a:lnTo>
                      <a:lnTo>
                        <a:pt x="577" y="423"/>
                      </a:lnTo>
                      <a:lnTo>
                        <a:pt x="584" y="416"/>
                      </a:lnTo>
                      <a:lnTo>
                        <a:pt x="584" y="399"/>
                      </a:lnTo>
                      <a:lnTo>
                        <a:pt x="584" y="391"/>
                      </a:lnTo>
                      <a:lnTo>
                        <a:pt x="584" y="375"/>
                      </a:lnTo>
                      <a:lnTo>
                        <a:pt x="577" y="358"/>
                      </a:lnTo>
                      <a:lnTo>
                        <a:pt x="577" y="341"/>
                      </a:lnTo>
                      <a:lnTo>
                        <a:pt x="577" y="334"/>
                      </a:lnTo>
                      <a:lnTo>
                        <a:pt x="584" y="326"/>
                      </a:lnTo>
                      <a:lnTo>
                        <a:pt x="584" y="334"/>
                      </a:lnTo>
                      <a:lnTo>
                        <a:pt x="584" y="341"/>
                      </a:lnTo>
                      <a:lnTo>
                        <a:pt x="591" y="350"/>
                      </a:lnTo>
                      <a:lnTo>
                        <a:pt x="591" y="358"/>
                      </a:lnTo>
                      <a:lnTo>
                        <a:pt x="591" y="365"/>
                      </a:lnTo>
                      <a:lnTo>
                        <a:pt x="601" y="382"/>
                      </a:lnTo>
                      <a:lnTo>
                        <a:pt x="608" y="391"/>
                      </a:lnTo>
                      <a:lnTo>
                        <a:pt x="625" y="391"/>
                      </a:lnTo>
                      <a:lnTo>
                        <a:pt x="632" y="399"/>
                      </a:lnTo>
                      <a:lnTo>
                        <a:pt x="632" y="391"/>
                      </a:lnTo>
                      <a:lnTo>
                        <a:pt x="632" y="382"/>
                      </a:lnTo>
                      <a:lnTo>
                        <a:pt x="632" y="375"/>
                      </a:lnTo>
                      <a:lnTo>
                        <a:pt x="632" y="350"/>
                      </a:lnTo>
                      <a:lnTo>
                        <a:pt x="625" y="326"/>
                      </a:lnTo>
                      <a:lnTo>
                        <a:pt x="616" y="309"/>
                      </a:lnTo>
                      <a:lnTo>
                        <a:pt x="601" y="285"/>
                      </a:lnTo>
                      <a:lnTo>
                        <a:pt x="567" y="244"/>
                      </a:lnTo>
                      <a:lnTo>
                        <a:pt x="536" y="203"/>
                      </a:lnTo>
                      <a:lnTo>
                        <a:pt x="502" y="179"/>
                      </a:lnTo>
                      <a:lnTo>
                        <a:pt x="471" y="155"/>
                      </a:lnTo>
                      <a:lnTo>
                        <a:pt x="454" y="138"/>
                      </a:lnTo>
                      <a:lnTo>
                        <a:pt x="446" y="138"/>
                      </a:lnTo>
                      <a:lnTo>
                        <a:pt x="437" y="131"/>
                      </a:lnTo>
                      <a:lnTo>
                        <a:pt x="430" y="114"/>
                      </a:lnTo>
                      <a:lnTo>
                        <a:pt x="422" y="107"/>
                      </a:lnTo>
                      <a:lnTo>
                        <a:pt x="430" y="99"/>
                      </a:lnTo>
                      <a:lnTo>
                        <a:pt x="446" y="99"/>
                      </a:lnTo>
                      <a:lnTo>
                        <a:pt x="454" y="107"/>
                      </a:lnTo>
                      <a:lnTo>
                        <a:pt x="478" y="114"/>
                      </a:lnTo>
                      <a:lnTo>
                        <a:pt x="495" y="131"/>
                      </a:lnTo>
                      <a:lnTo>
                        <a:pt x="512" y="155"/>
                      </a:lnTo>
                      <a:lnTo>
                        <a:pt x="536" y="172"/>
                      </a:lnTo>
                      <a:lnTo>
                        <a:pt x="543" y="189"/>
                      </a:lnTo>
                      <a:lnTo>
                        <a:pt x="560" y="196"/>
                      </a:lnTo>
                      <a:lnTo>
                        <a:pt x="567" y="196"/>
                      </a:lnTo>
                      <a:lnTo>
                        <a:pt x="577" y="196"/>
                      </a:lnTo>
                      <a:lnTo>
                        <a:pt x="584" y="196"/>
                      </a:lnTo>
                      <a:lnTo>
                        <a:pt x="584" y="189"/>
                      </a:lnTo>
                      <a:lnTo>
                        <a:pt x="584" y="179"/>
                      </a:lnTo>
                      <a:lnTo>
                        <a:pt x="584" y="165"/>
                      </a:lnTo>
                      <a:lnTo>
                        <a:pt x="577" y="155"/>
                      </a:lnTo>
                      <a:lnTo>
                        <a:pt x="567" y="148"/>
                      </a:lnTo>
                      <a:lnTo>
                        <a:pt x="560" y="138"/>
                      </a:lnTo>
                      <a:lnTo>
                        <a:pt x="550" y="131"/>
                      </a:lnTo>
                      <a:lnTo>
                        <a:pt x="526" y="107"/>
                      </a:lnTo>
                      <a:lnTo>
                        <a:pt x="495" y="90"/>
                      </a:lnTo>
                      <a:lnTo>
                        <a:pt x="463" y="66"/>
                      </a:lnTo>
                      <a:lnTo>
                        <a:pt x="430" y="49"/>
                      </a:lnTo>
                      <a:lnTo>
                        <a:pt x="422" y="49"/>
                      </a:lnTo>
                      <a:lnTo>
                        <a:pt x="413" y="41"/>
                      </a:lnTo>
                      <a:lnTo>
                        <a:pt x="405" y="41"/>
                      </a:lnTo>
                      <a:lnTo>
                        <a:pt x="398" y="34"/>
                      </a:lnTo>
                      <a:lnTo>
                        <a:pt x="389" y="34"/>
                      </a:lnTo>
                      <a:lnTo>
                        <a:pt x="374" y="34"/>
                      </a:lnTo>
                      <a:lnTo>
                        <a:pt x="357" y="25"/>
                      </a:lnTo>
                      <a:lnTo>
                        <a:pt x="340" y="25"/>
                      </a:lnTo>
                      <a:lnTo>
                        <a:pt x="299" y="17"/>
                      </a:lnTo>
                      <a:lnTo>
                        <a:pt x="251" y="0"/>
                      </a:lnTo>
                      <a:lnTo>
                        <a:pt x="210" y="0"/>
                      </a:lnTo>
                      <a:lnTo>
                        <a:pt x="169" y="10"/>
                      </a:lnTo>
                      <a:lnTo>
                        <a:pt x="154" y="10"/>
                      </a:lnTo>
                      <a:lnTo>
                        <a:pt x="137" y="17"/>
                      </a:lnTo>
                      <a:lnTo>
                        <a:pt x="120" y="25"/>
                      </a:lnTo>
                      <a:lnTo>
                        <a:pt x="113" y="34"/>
                      </a:lnTo>
                      <a:lnTo>
                        <a:pt x="113" y="41"/>
                      </a:lnTo>
                      <a:lnTo>
                        <a:pt x="120" y="49"/>
                      </a:lnTo>
                      <a:lnTo>
                        <a:pt x="130" y="49"/>
                      </a:lnTo>
                      <a:lnTo>
                        <a:pt x="244" y="41"/>
                      </a:lnTo>
                      <a:lnTo>
                        <a:pt x="258" y="49"/>
                      </a:lnTo>
                      <a:lnTo>
                        <a:pt x="285" y="49"/>
                      </a:lnTo>
                      <a:lnTo>
                        <a:pt x="299" y="58"/>
                      </a:lnTo>
                      <a:lnTo>
                        <a:pt x="323" y="66"/>
                      </a:lnTo>
                      <a:lnTo>
                        <a:pt x="347" y="75"/>
                      </a:lnTo>
                      <a:lnTo>
                        <a:pt x="364" y="82"/>
                      </a:lnTo>
                      <a:lnTo>
                        <a:pt x="374" y="90"/>
                      </a:lnTo>
                      <a:lnTo>
                        <a:pt x="381" y="99"/>
                      </a:lnTo>
                      <a:lnTo>
                        <a:pt x="374" y="107"/>
                      </a:lnTo>
                      <a:lnTo>
                        <a:pt x="364" y="107"/>
                      </a:lnTo>
                      <a:lnTo>
                        <a:pt x="357" y="99"/>
                      </a:lnTo>
                      <a:lnTo>
                        <a:pt x="340" y="99"/>
                      </a:lnTo>
                      <a:lnTo>
                        <a:pt x="316" y="90"/>
                      </a:lnTo>
                      <a:lnTo>
                        <a:pt x="285" y="82"/>
                      </a:lnTo>
                      <a:lnTo>
                        <a:pt x="251" y="75"/>
                      </a:lnTo>
                      <a:lnTo>
                        <a:pt x="219" y="75"/>
                      </a:lnTo>
                      <a:lnTo>
                        <a:pt x="178" y="75"/>
                      </a:lnTo>
                      <a:lnTo>
                        <a:pt x="137" y="82"/>
                      </a:lnTo>
                      <a:lnTo>
                        <a:pt x="113" y="90"/>
                      </a:lnTo>
                      <a:lnTo>
                        <a:pt x="82" y="99"/>
                      </a:lnTo>
                      <a:lnTo>
                        <a:pt x="65" y="114"/>
                      </a:lnTo>
                      <a:lnTo>
                        <a:pt x="41" y="124"/>
                      </a:lnTo>
                      <a:lnTo>
                        <a:pt x="24" y="131"/>
                      </a:lnTo>
                      <a:lnTo>
                        <a:pt x="17" y="138"/>
                      </a:lnTo>
                      <a:lnTo>
                        <a:pt x="7" y="155"/>
                      </a:lnTo>
                      <a:lnTo>
                        <a:pt x="0" y="165"/>
                      </a:lnTo>
                      <a:lnTo>
                        <a:pt x="0" y="172"/>
                      </a:lnTo>
                      <a:lnTo>
                        <a:pt x="7" y="179"/>
                      </a:lnTo>
                      <a:lnTo>
                        <a:pt x="17" y="189"/>
                      </a:lnTo>
                      <a:lnTo>
                        <a:pt x="31" y="189"/>
                      </a:lnTo>
                      <a:lnTo>
                        <a:pt x="41" y="189"/>
                      </a:lnTo>
                      <a:lnTo>
                        <a:pt x="41" y="179"/>
                      </a:lnTo>
                      <a:lnTo>
                        <a:pt x="48" y="179"/>
                      </a:lnTo>
                      <a:lnTo>
                        <a:pt x="65" y="165"/>
                      </a:lnTo>
                      <a:lnTo>
                        <a:pt x="82" y="155"/>
                      </a:lnTo>
                      <a:lnTo>
                        <a:pt x="96" y="148"/>
                      </a:lnTo>
                      <a:lnTo>
                        <a:pt x="106" y="138"/>
                      </a:lnTo>
                      <a:lnTo>
                        <a:pt x="120" y="138"/>
                      </a:lnTo>
                      <a:lnTo>
                        <a:pt x="130" y="138"/>
                      </a:lnTo>
                      <a:lnTo>
                        <a:pt x="154" y="131"/>
                      </a:lnTo>
                      <a:lnTo>
                        <a:pt x="186" y="114"/>
                      </a:lnTo>
                      <a:lnTo>
                        <a:pt x="210" y="107"/>
                      </a:lnTo>
                      <a:lnTo>
                        <a:pt x="234" y="107"/>
                      </a:lnTo>
                      <a:lnTo>
                        <a:pt x="258" y="107"/>
                      </a:lnTo>
                      <a:lnTo>
                        <a:pt x="285" y="107"/>
                      </a:lnTo>
                      <a:lnTo>
                        <a:pt x="316" y="114"/>
                      </a:lnTo>
                      <a:lnTo>
                        <a:pt x="347" y="131"/>
                      </a:lnTo>
                      <a:lnTo>
                        <a:pt x="381" y="148"/>
                      </a:lnTo>
                      <a:lnTo>
                        <a:pt x="398" y="155"/>
                      </a:lnTo>
                      <a:lnTo>
                        <a:pt x="413" y="172"/>
                      </a:lnTo>
                      <a:lnTo>
                        <a:pt x="422" y="172"/>
                      </a:lnTo>
                      <a:lnTo>
                        <a:pt x="422" y="179"/>
                      </a:lnTo>
                      <a:lnTo>
                        <a:pt x="430" y="179"/>
                      </a:lnTo>
                      <a:lnTo>
                        <a:pt x="437" y="189"/>
                      </a:lnTo>
                      <a:lnTo>
                        <a:pt x="463" y="203"/>
                      </a:lnTo>
                      <a:lnTo>
                        <a:pt x="488" y="220"/>
                      </a:lnTo>
                      <a:lnTo>
                        <a:pt x="512" y="251"/>
                      </a:lnTo>
                      <a:lnTo>
                        <a:pt x="536" y="285"/>
                      </a:lnTo>
                      <a:lnTo>
                        <a:pt x="550" y="326"/>
                      </a:lnTo>
                      <a:lnTo>
                        <a:pt x="560" y="350"/>
                      </a:lnTo>
                      <a:lnTo>
                        <a:pt x="560" y="375"/>
                      </a:lnTo>
                      <a:lnTo>
                        <a:pt x="567" y="399"/>
                      </a:lnTo>
                      <a:lnTo>
                        <a:pt x="560" y="423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4" name="Freeform 150"/>
                <p:cNvSpPr>
                  <a:spLocks/>
                </p:cNvSpPr>
                <p:nvPr/>
              </p:nvSpPr>
              <p:spPr bwMode="auto">
                <a:xfrm>
                  <a:off x="819" y="1936"/>
                  <a:ext cx="1" cy="3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0 h 7"/>
                    <a:gd name="T6" fmla="*/ 0 w 1"/>
                    <a:gd name="T7" fmla="*/ 0 h 7"/>
                    <a:gd name="T8" fmla="*/ 0 w 1"/>
                    <a:gd name="T9" fmla="*/ 0 h 7"/>
                    <a:gd name="T10" fmla="*/ 0 w 1"/>
                    <a:gd name="T11" fmla="*/ 0 h 7"/>
                    <a:gd name="T12" fmla="*/ 0 w 1"/>
                    <a:gd name="T13" fmla="*/ 0 h 7"/>
                    <a:gd name="T14" fmla="*/ 0 w 1"/>
                    <a:gd name="T15" fmla="*/ 0 h 7"/>
                    <a:gd name="T16" fmla="*/ 0 w 1"/>
                    <a:gd name="T17" fmla="*/ 0 h 7"/>
                    <a:gd name="T18" fmla="*/ 0 w 1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5" name="Freeform 151"/>
                <p:cNvSpPr>
                  <a:spLocks/>
                </p:cNvSpPr>
                <p:nvPr/>
              </p:nvSpPr>
              <p:spPr bwMode="auto">
                <a:xfrm>
                  <a:off x="828" y="1919"/>
                  <a:ext cx="6" cy="3"/>
                </a:xfrm>
                <a:custGeom>
                  <a:avLst/>
                  <a:gdLst>
                    <a:gd name="T0" fmla="*/ 1 w 10"/>
                    <a:gd name="T1" fmla="*/ 0 h 7"/>
                    <a:gd name="T2" fmla="*/ 1 w 10"/>
                    <a:gd name="T3" fmla="*/ 0 h 7"/>
                    <a:gd name="T4" fmla="*/ 0 w 10"/>
                    <a:gd name="T5" fmla="*/ 0 h 7"/>
                    <a:gd name="T6" fmla="*/ 0 w 10"/>
                    <a:gd name="T7" fmla="*/ 0 h 7"/>
                    <a:gd name="T8" fmla="*/ 0 w 10"/>
                    <a:gd name="T9" fmla="*/ 0 h 7"/>
                    <a:gd name="T10" fmla="*/ 1 w 10"/>
                    <a:gd name="T11" fmla="*/ 0 h 7"/>
                    <a:gd name="T12" fmla="*/ 1 w 10"/>
                    <a:gd name="T13" fmla="*/ 0 h 7"/>
                    <a:gd name="T14" fmla="*/ 1 w 10"/>
                    <a:gd name="T15" fmla="*/ 0 h 7"/>
                    <a:gd name="T16" fmla="*/ 1 w 10"/>
                    <a:gd name="T17" fmla="*/ 0 h 7"/>
                    <a:gd name="T18" fmla="*/ 1 w 10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6" name="Freeform 152"/>
                <p:cNvSpPr>
                  <a:spLocks/>
                </p:cNvSpPr>
                <p:nvPr/>
              </p:nvSpPr>
              <p:spPr bwMode="auto">
                <a:xfrm>
                  <a:off x="828" y="1891"/>
                  <a:ext cx="6" cy="6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0 h 10"/>
                    <a:gd name="T10" fmla="*/ 0 w 10"/>
                    <a:gd name="T11" fmla="*/ 0 h 10"/>
                    <a:gd name="T12" fmla="*/ 1 w 10"/>
                    <a:gd name="T13" fmla="*/ 0 h 10"/>
                    <a:gd name="T14" fmla="*/ 1 w 10"/>
                    <a:gd name="T15" fmla="*/ 1 h 10"/>
                    <a:gd name="T16" fmla="*/ 1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7" name="Freeform 153"/>
                <p:cNvSpPr>
                  <a:spLocks/>
                </p:cNvSpPr>
                <p:nvPr/>
              </p:nvSpPr>
              <p:spPr bwMode="auto">
                <a:xfrm>
                  <a:off x="876" y="1939"/>
                  <a:ext cx="4" cy="6"/>
                </a:xfrm>
                <a:custGeom>
                  <a:avLst/>
                  <a:gdLst>
                    <a:gd name="T0" fmla="*/ 0 w 7"/>
                    <a:gd name="T1" fmla="*/ 1 h 9"/>
                    <a:gd name="T2" fmla="*/ 0 w 7"/>
                    <a:gd name="T3" fmla="*/ 1 h 9"/>
                    <a:gd name="T4" fmla="*/ 0 w 7"/>
                    <a:gd name="T5" fmla="*/ 1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1 w 7"/>
                    <a:gd name="T15" fmla="*/ 0 h 9"/>
                    <a:gd name="T16" fmla="*/ 0 w 7"/>
                    <a:gd name="T17" fmla="*/ 1 h 9"/>
                    <a:gd name="T18" fmla="*/ 0 w 7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8" name="Freeform 154"/>
                <p:cNvSpPr>
                  <a:spLocks/>
                </p:cNvSpPr>
                <p:nvPr/>
              </p:nvSpPr>
              <p:spPr bwMode="auto">
                <a:xfrm>
                  <a:off x="857" y="1953"/>
                  <a:ext cx="5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1 w 7"/>
                    <a:gd name="T13" fmla="*/ 0 h 10"/>
                    <a:gd name="T14" fmla="*/ 1 w 7"/>
                    <a:gd name="T15" fmla="*/ 1 h 10"/>
                    <a:gd name="T16" fmla="*/ 1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9" name="Freeform 155"/>
                <p:cNvSpPr>
                  <a:spLocks/>
                </p:cNvSpPr>
                <p:nvPr/>
              </p:nvSpPr>
              <p:spPr bwMode="auto">
                <a:xfrm>
                  <a:off x="952" y="1861"/>
                  <a:ext cx="5" cy="4"/>
                </a:xfrm>
                <a:custGeom>
                  <a:avLst/>
                  <a:gdLst>
                    <a:gd name="T0" fmla="*/ 0 w 8"/>
                    <a:gd name="T1" fmla="*/ 1 h 7"/>
                    <a:gd name="T2" fmla="*/ 0 w 8"/>
                    <a:gd name="T3" fmla="*/ 1 h 7"/>
                    <a:gd name="T4" fmla="*/ 0 w 8"/>
                    <a:gd name="T5" fmla="*/ 1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1 w 8"/>
                    <a:gd name="T13" fmla="*/ 0 h 7"/>
                    <a:gd name="T14" fmla="*/ 1 w 8"/>
                    <a:gd name="T15" fmla="*/ 0 h 7"/>
                    <a:gd name="T16" fmla="*/ 1 w 8"/>
                    <a:gd name="T17" fmla="*/ 1 h 7"/>
                    <a:gd name="T18" fmla="*/ 0 w 8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0" name="Freeform 156"/>
                <p:cNvSpPr>
                  <a:spLocks/>
                </p:cNvSpPr>
                <p:nvPr/>
              </p:nvSpPr>
              <p:spPr bwMode="auto">
                <a:xfrm>
                  <a:off x="933" y="1883"/>
                  <a:ext cx="5" cy="4"/>
                </a:xfrm>
                <a:custGeom>
                  <a:avLst/>
                  <a:gdLst>
                    <a:gd name="T0" fmla="*/ 0 w 9"/>
                    <a:gd name="T1" fmla="*/ 1 h 7"/>
                    <a:gd name="T2" fmla="*/ 0 w 9"/>
                    <a:gd name="T3" fmla="*/ 1 h 7"/>
                    <a:gd name="T4" fmla="*/ 0 w 9"/>
                    <a:gd name="T5" fmla="*/ 1 h 7"/>
                    <a:gd name="T6" fmla="*/ 0 w 9"/>
                    <a:gd name="T7" fmla="*/ 1 h 7"/>
                    <a:gd name="T8" fmla="*/ 0 w 9"/>
                    <a:gd name="T9" fmla="*/ 1 h 7"/>
                    <a:gd name="T10" fmla="*/ 0 w 9"/>
                    <a:gd name="T11" fmla="*/ 0 h 7"/>
                    <a:gd name="T12" fmla="*/ 0 w 9"/>
                    <a:gd name="T13" fmla="*/ 1 h 7"/>
                    <a:gd name="T14" fmla="*/ 1 w 9"/>
                    <a:gd name="T15" fmla="*/ 1 h 7"/>
                    <a:gd name="T16" fmla="*/ 0 w 9"/>
                    <a:gd name="T17" fmla="*/ 1 h 7"/>
                    <a:gd name="T18" fmla="*/ 0 w 9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" name="Freeform 157"/>
                <p:cNvSpPr>
                  <a:spLocks/>
                </p:cNvSpPr>
                <p:nvPr/>
              </p:nvSpPr>
              <p:spPr bwMode="auto">
                <a:xfrm>
                  <a:off x="910" y="1905"/>
                  <a:ext cx="4" cy="4"/>
                </a:xfrm>
                <a:custGeom>
                  <a:avLst/>
                  <a:gdLst>
                    <a:gd name="T0" fmla="*/ 1 w 7"/>
                    <a:gd name="T1" fmla="*/ 0 h 9"/>
                    <a:gd name="T2" fmla="*/ 1 w 7"/>
                    <a:gd name="T3" fmla="*/ 0 h 9"/>
                    <a:gd name="T4" fmla="*/ 1 w 7"/>
                    <a:gd name="T5" fmla="*/ 0 h 9"/>
                    <a:gd name="T6" fmla="*/ 0 w 7"/>
                    <a:gd name="T7" fmla="*/ 0 h 9"/>
                    <a:gd name="T8" fmla="*/ 1 w 7"/>
                    <a:gd name="T9" fmla="*/ 0 h 9"/>
                    <a:gd name="T10" fmla="*/ 1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1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" name="Freeform 158"/>
                <p:cNvSpPr>
                  <a:spLocks/>
                </p:cNvSpPr>
                <p:nvPr/>
              </p:nvSpPr>
              <p:spPr bwMode="auto">
                <a:xfrm>
                  <a:off x="890" y="1919"/>
                  <a:ext cx="4" cy="3"/>
                </a:xfrm>
                <a:custGeom>
                  <a:avLst/>
                  <a:gdLst>
                    <a:gd name="T0" fmla="*/ 1 w 7"/>
                    <a:gd name="T1" fmla="*/ 0 h 7"/>
                    <a:gd name="T2" fmla="*/ 1 w 7"/>
                    <a:gd name="T3" fmla="*/ 0 h 7"/>
                    <a:gd name="T4" fmla="*/ 1 w 7"/>
                    <a:gd name="T5" fmla="*/ 0 h 7"/>
                    <a:gd name="T6" fmla="*/ 0 w 7"/>
                    <a:gd name="T7" fmla="*/ 0 h 7"/>
                    <a:gd name="T8" fmla="*/ 1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1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3" name="Freeform 159"/>
                <p:cNvSpPr>
                  <a:spLocks/>
                </p:cNvSpPr>
                <p:nvPr/>
              </p:nvSpPr>
              <p:spPr bwMode="auto">
                <a:xfrm>
                  <a:off x="900" y="1857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1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4" name="Freeform 160"/>
                <p:cNvSpPr>
                  <a:spLocks/>
                </p:cNvSpPr>
                <p:nvPr/>
              </p:nvSpPr>
              <p:spPr bwMode="auto">
                <a:xfrm>
                  <a:off x="890" y="1874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5" name="Freeform 161"/>
                <p:cNvSpPr>
                  <a:spLocks/>
                </p:cNvSpPr>
                <p:nvPr/>
              </p:nvSpPr>
              <p:spPr bwMode="auto">
                <a:xfrm>
                  <a:off x="914" y="1848"/>
                  <a:ext cx="5" cy="4"/>
                </a:xfrm>
                <a:custGeom>
                  <a:avLst/>
                  <a:gdLst>
                    <a:gd name="T0" fmla="*/ 1 w 8"/>
                    <a:gd name="T1" fmla="*/ 1 h 7"/>
                    <a:gd name="T2" fmla="*/ 1 w 8"/>
                    <a:gd name="T3" fmla="*/ 1 h 7"/>
                    <a:gd name="T4" fmla="*/ 0 w 8"/>
                    <a:gd name="T5" fmla="*/ 1 h 7"/>
                    <a:gd name="T6" fmla="*/ 0 w 8"/>
                    <a:gd name="T7" fmla="*/ 1 h 7"/>
                    <a:gd name="T8" fmla="*/ 0 w 8"/>
                    <a:gd name="T9" fmla="*/ 1 h 7"/>
                    <a:gd name="T10" fmla="*/ 1 w 8"/>
                    <a:gd name="T11" fmla="*/ 0 h 7"/>
                    <a:gd name="T12" fmla="*/ 1 w 8"/>
                    <a:gd name="T13" fmla="*/ 1 h 7"/>
                    <a:gd name="T14" fmla="*/ 1 w 8"/>
                    <a:gd name="T15" fmla="*/ 1 h 7"/>
                    <a:gd name="T16" fmla="*/ 1 w 8"/>
                    <a:gd name="T17" fmla="*/ 1 h 7"/>
                    <a:gd name="T18" fmla="*/ 1 w 8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6" name="Freeform 162"/>
                <p:cNvSpPr>
                  <a:spLocks/>
                </p:cNvSpPr>
                <p:nvPr/>
              </p:nvSpPr>
              <p:spPr bwMode="auto">
                <a:xfrm>
                  <a:off x="924" y="1830"/>
                  <a:ext cx="4" cy="5"/>
                </a:xfrm>
                <a:custGeom>
                  <a:avLst/>
                  <a:gdLst>
                    <a:gd name="T0" fmla="*/ 1 w 7"/>
                    <a:gd name="T1" fmla="*/ 1 h 10"/>
                    <a:gd name="T2" fmla="*/ 1 w 7"/>
                    <a:gd name="T3" fmla="*/ 1 h 10"/>
                    <a:gd name="T4" fmla="*/ 1 w 7"/>
                    <a:gd name="T5" fmla="*/ 1 h 10"/>
                    <a:gd name="T6" fmla="*/ 0 w 7"/>
                    <a:gd name="T7" fmla="*/ 1 h 10"/>
                    <a:gd name="T8" fmla="*/ 1 w 7"/>
                    <a:gd name="T9" fmla="*/ 0 h 10"/>
                    <a:gd name="T10" fmla="*/ 1 w 7"/>
                    <a:gd name="T11" fmla="*/ 0 h 10"/>
                    <a:gd name="T12" fmla="*/ 1 w 7"/>
                    <a:gd name="T13" fmla="*/ 0 h 10"/>
                    <a:gd name="T14" fmla="*/ 1 w 7"/>
                    <a:gd name="T15" fmla="*/ 1 h 10"/>
                    <a:gd name="T16" fmla="*/ 1 w 7"/>
                    <a:gd name="T17" fmla="*/ 1 h 10"/>
                    <a:gd name="T18" fmla="*/ 1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7" name="Freeform 163"/>
                <p:cNvSpPr>
                  <a:spLocks/>
                </p:cNvSpPr>
                <p:nvPr/>
              </p:nvSpPr>
              <p:spPr bwMode="auto">
                <a:xfrm>
                  <a:off x="924" y="1809"/>
                  <a:ext cx="4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0 h 8"/>
                    <a:gd name="T12" fmla="*/ 1 w 7"/>
                    <a:gd name="T13" fmla="*/ 1 h 8"/>
                    <a:gd name="T14" fmla="*/ 1 w 7"/>
                    <a:gd name="T15" fmla="*/ 1 h 8"/>
                    <a:gd name="T16" fmla="*/ 1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8" name="Freeform 164"/>
                <p:cNvSpPr>
                  <a:spLocks/>
                </p:cNvSpPr>
                <p:nvPr/>
              </p:nvSpPr>
              <p:spPr bwMode="auto">
                <a:xfrm>
                  <a:off x="938" y="1777"/>
                  <a:ext cx="1" cy="5"/>
                </a:xfrm>
                <a:custGeom>
                  <a:avLst/>
                  <a:gdLst>
                    <a:gd name="T0" fmla="*/ 0 w 1"/>
                    <a:gd name="T1" fmla="*/ 1 h 8"/>
                    <a:gd name="T2" fmla="*/ 0 w 1"/>
                    <a:gd name="T3" fmla="*/ 1 h 8"/>
                    <a:gd name="T4" fmla="*/ 0 w 1"/>
                    <a:gd name="T5" fmla="*/ 1 h 8"/>
                    <a:gd name="T6" fmla="*/ 0 w 1"/>
                    <a:gd name="T7" fmla="*/ 1 h 8"/>
                    <a:gd name="T8" fmla="*/ 0 w 1"/>
                    <a:gd name="T9" fmla="*/ 0 h 8"/>
                    <a:gd name="T10" fmla="*/ 0 w 1"/>
                    <a:gd name="T11" fmla="*/ 0 h 8"/>
                    <a:gd name="T12" fmla="*/ 0 w 1"/>
                    <a:gd name="T13" fmla="*/ 0 h 8"/>
                    <a:gd name="T14" fmla="*/ 0 w 1"/>
                    <a:gd name="T15" fmla="*/ 1 h 8"/>
                    <a:gd name="T16" fmla="*/ 0 w 1"/>
                    <a:gd name="T17" fmla="*/ 1 h 8"/>
                    <a:gd name="T18" fmla="*/ 0 w 1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9" name="Freeform 165"/>
                <p:cNvSpPr>
                  <a:spLocks/>
                </p:cNvSpPr>
                <p:nvPr/>
              </p:nvSpPr>
              <p:spPr bwMode="auto">
                <a:xfrm>
                  <a:off x="947" y="1751"/>
                  <a:ext cx="5" cy="4"/>
                </a:xfrm>
                <a:custGeom>
                  <a:avLst/>
                  <a:gdLst>
                    <a:gd name="T0" fmla="*/ 1 w 9"/>
                    <a:gd name="T1" fmla="*/ 1 h 7"/>
                    <a:gd name="T2" fmla="*/ 1 w 9"/>
                    <a:gd name="T3" fmla="*/ 1 h 7"/>
                    <a:gd name="T4" fmla="*/ 1 w 9"/>
                    <a:gd name="T5" fmla="*/ 0 h 7"/>
                    <a:gd name="T6" fmla="*/ 0 w 9"/>
                    <a:gd name="T7" fmla="*/ 0 h 7"/>
                    <a:gd name="T8" fmla="*/ 1 w 9"/>
                    <a:gd name="T9" fmla="*/ 0 h 7"/>
                    <a:gd name="T10" fmla="*/ 1 w 9"/>
                    <a:gd name="T11" fmla="*/ 0 h 7"/>
                    <a:gd name="T12" fmla="*/ 1 w 9"/>
                    <a:gd name="T13" fmla="*/ 0 h 7"/>
                    <a:gd name="T14" fmla="*/ 1 w 9"/>
                    <a:gd name="T15" fmla="*/ 0 h 7"/>
                    <a:gd name="T16" fmla="*/ 1 w 9"/>
                    <a:gd name="T17" fmla="*/ 0 h 7"/>
                    <a:gd name="T18" fmla="*/ 1 w 9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0" name="Freeform 166"/>
                <p:cNvSpPr>
                  <a:spLocks/>
                </p:cNvSpPr>
                <p:nvPr/>
              </p:nvSpPr>
              <p:spPr bwMode="auto">
                <a:xfrm>
                  <a:off x="991" y="1699"/>
                  <a:ext cx="4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1" name="Freeform 167"/>
                <p:cNvSpPr>
                  <a:spLocks/>
                </p:cNvSpPr>
                <p:nvPr/>
              </p:nvSpPr>
              <p:spPr bwMode="auto">
                <a:xfrm>
                  <a:off x="1044" y="1633"/>
                  <a:ext cx="3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0 w 7"/>
                    <a:gd name="T13" fmla="*/ 0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2" name="Freeform 168"/>
                <p:cNvSpPr>
                  <a:spLocks/>
                </p:cNvSpPr>
                <p:nvPr/>
              </p:nvSpPr>
              <p:spPr bwMode="auto">
                <a:xfrm>
                  <a:off x="1033" y="1559"/>
                  <a:ext cx="5" cy="4"/>
                </a:xfrm>
                <a:custGeom>
                  <a:avLst/>
                  <a:gdLst>
                    <a:gd name="T0" fmla="*/ 1 w 7"/>
                    <a:gd name="T1" fmla="*/ 0 h 9"/>
                    <a:gd name="T2" fmla="*/ 1 w 7"/>
                    <a:gd name="T3" fmla="*/ 0 h 9"/>
                    <a:gd name="T4" fmla="*/ 1 w 7"/>
                    <a:gd name="T5" fmla="*/ 0 h 9"/>
                    <a:gd name="T6" fmla="*/ 0 w 7"/>
                    <a:gd name="T7" fmla="*/ 0 h 9"/>
                    <a:gd name="T8" fmla="*/ 1 w 7"/>
                    <a:gd name="T9" fmla="*/ 0 h 9"/>
                    <a:gd name="T10" fmla="*/ 1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1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3" name="Freeform 169"/>
                <p:cNvSpPr>
                  <a:spLocks/>
                </p:cNvSpPr>
                <p:nvPr/>
              </p:nvSpPr>
              <p:spPr bwMode="auto">
                <a:xfrm>
                  <a:off x="1033" y="1541"/>
                  <a:ext cx="5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1 w 7"/>
                    <a:gd name="T15" fmla="*/ 0 h 8"/>
                    <a:gd name="T16" fmla="*/ 0 w 7"/>
                    <a:gd name="T17" fmla="*/ 0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4" name="Freeform 170"/>
                <p:cNvSpPr>
                  <a:spLocks/>
                </p:cNvSpPr>
                <p:nvPr/>
              </p:nvSpPr>
              <p:spPr bwMode="auto">
                <a:xfrm>
                  <a:off x="1047" y="1568"/>
                  <a:ext cx="5" cy="3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1 w 8"/>
                    <a:gd name="T5" fmla="*/ 0 h 7"/>
                    <a:gd name="T6" fmla="*/ 0 w 8"/>
                    <a:gd name="T7" fmla="*/ 0 h 7"/>
                    <a:gd name="T8" fmla="*/ 1 w 8"/>
                    <a:gd name="T9" fmla="*/ 0 h 7"/>
                    <a:gd name="T10" fmla="*/ 1 w 8"/>
                    <a:gd name="T11" fmla="*/ 0 h 7"/>
                    <a:gd name="T12" fmla="*/ 1 w 8"/>
                    <a:gd name="T13" fmla="*/ 0 h 7"/>
                    <a:gd name="T14" fmla="*/ 1 w 8"/>
                    <a:gd name="T15" fmla="*/ 0 h 7"/>
                    <a:gd name="T16" fmla="*/ 1 w 8"/>
                    <a:gd name="T17" fmla="*/ 0 h 7"/>
                    <a:gd name="T18" fmla="*/ 1 w 8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5" name="Freeform 171"/>
                <p:cNvSpPr>
                  <a:spLocks/>
                </p:cNvSpPr>
                <p:nvPr/>
              </p:nvSpPr>
              <p:spPr bwMode="auto">
                <a:xfrm>
                  <a:off x="1044" y="1607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0 w 7"/>
                    <a:gd name="T15" fmla="*/ 0 h 7"/>
                    <a:gd name="T16" fmla="*/ 0 w 7"/>
                    <a:gd name="T17" fmla="*/ 1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6" name="Freeform 172"/>
                <p:cNvSpPr>
                  <a:spLocks/>
                </p:cNvSpPr>
                <p:nvPr/>
              </p:nvSpPr>
              <p:spPr bwMode="auto">
                <a:xfrm>
                  <a:off x="1019" y="1603"/>
                  <a:ext cx="4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7" name="Freeform 173"/>
                <p:cNvSpPr>
                  <a:spLocks/>
                </p:cNvSpPr>
                <p:nvPr/>
              </p:nvSpPr>
              <p:spPr bwMode="auto">
                <a:xfrm>
                  <a:off x="1013" y="1619"/>
                  <a:ext cx="6" cy="6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1 h 10"/>
                    <a:gd name="T10" fmla="*/ 0 w 10"/>
                    <a:gd name="T11" fmla="*/ 0 h 10"/>
                    <a:gd name="T12" fmla="*/ 1 w 10"/>
                    <a:gd name="T13" fmla="*/ 1 h 10"/>
                    <a:gd name="T14" fmla="*/ 1 w 10"/>
                    <a:gd name="T15" fmla="*/ 1 h 10"/>
                    <a:gd name="T16" fmla="*/ 1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8" name="Freeform 174"/>
                <p:cNvSpPr>
                  <a:spLocks/>
                </p:cNvSpPr>
                <p:nvPr/>
              </p:nvSpPr>
              <p:spPr bwMode="auto">
                <a:xfrm>
                  <a:off x="1033" y="1577"/>
                  <a:ext cx="5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1 w 7"/>
                    <a:gd name="T11" fmla="*/ 0 h 7"/>
                    <a:gd name="T12" fmla="*/ 1 w 7"/>
                    <a:gd name="T13" fmla="*/ 1 h 7"/>
                    <a:gd name="T14" fmla="*/ 1 w 7"/>
                    <a:gd name="T15" fmla="*/ 1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9" name="Freeform 175"/>
                <p:cNvSpPr>
                  <a:spLocks/>
                </p:cNvSpPr>
                <p:nvPr/>
              </p:nvSpPr>
              <p:spPr bwMode="auto">
                <a:xfrm>
                  <a:off x="1038" y="1441"/>
                  <a:ext cx="6" cy="8"/>
                </a:xfrm>
                <a:custGeom>
                  <a:avLst/>
                  <a:gdLst>
                    <a:gd name="T0" fmla="*/ 0 w 10"/>
                    <a:gd name="T1" fmla="*/ 1 h 14"/>
                    <a:gd name="T2" fmla="*/ 0 w 10"/>
                    <a:gd name="T3" fmla="*/ 1 h 14"/>
                    <a:gd name="T4" fmla="*/ 0 w 10"/>
                    <a:gd name="T5" fmla="*/ 1 h 14"/>
                    <a:gd name="T6" fmla="*/ 0 w 10"/>
                    <a:gd name="T7" fmla="*/ 1 h 14"/>
                    <a:gd name="T8" fmla="*/ 0 w 10"/>
                    <a:gd name="T9" fmla="*/ 1 h 14"/>
                    <a:gd name="T10" fmla="*/ 0 w 10"/>
                    <a:gd name="T11" fmla="*/ 0 h 14"/>
                    <a:gd name="T12" fmla="*/ 0 w 10"/>
                    <a:gd name="T13" fmla="*/ 1 h 14"/>
                    <a:gd name="T14" fmla="*/ 1 w 10"/>
                    <a:gd name="T15" fmla="*/ 1 h 14"/>
                    <a:gd name="T16" fmla="*/ 0 w 10"/>
                    <a:gd name="T17" fmla="*/ 1 h 14"/>
                    <a:gd name="T18" fmla="*/ 0 w 10"/>
                    <a:gd name="T19" fmla="*/ 1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0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0" name="Freeform 176"/>
                <p:cNvSpPr>
                  <a:spLocks/>
                </p:cNvSpPr>
                <p:nvPr/>
              </p:nvSpPr>
              <p:spPr bwMode="auto">
                <a:xfrm>
                  <a:off x="1029" y="1423"/>
                  <a:ext cx="4" cy="0"/>
                </a:xfrm>
                <a:custGeom>
                  <a:avLst/>
                  <a:gdLst>
                    <a:gd name="T0" fmla="*/ 1 w 7"/>
                    <a:gd name="T1" fmla="*/ 1 w 7"/>
                    <a:gd name="T2" fmla="*/ 0 w 7"/>
                    <a:gd name="T3" fmla="*/ 0 w 7"/>
                    <a:gd name="T4" fmla="*/ 0 w 7"/>
                    <a:gd name="T5" fmla="*/ 1 w 7"/>
                    <a:gd name="T6" fmla="*/ 1 w 7"/>
                    <a:gd name="T7" fmla="*/ 1 w 7"/>
                    <a:gd name="T8" fmla="*/ 1 w 7"/>
                    <a:gd name="T9" fmla="*/ 1 w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T0" y="0"/>
                    </a:cxn>
                    <a:cxn ang="T11">
                      <a:pos x="T1" y="0"/>
                    </a:cxn>
                    <a:cxn ang="T12">
                      <a:pos x="T2" y="0"/>
                    </a:cxn>
                    <a:cxn ang="T13">
                      <a:pos x="T3" y="0"/>
                    </a:cxn>
                    <a:cxn ang="T14">
                      <a:pos x="T4" y="0"/>
                    </a:cxn>
                    <a:cxn ang="T15">
                      <a:pos x="T5" y="0"/>
                    </a:cxn>
                    <a:cxn ang="T16">
                      <a:pos x="T6" y="0"/>
                    </a:cxn>
                    <a:cxn ang="T17">
                      <a:pos x="T7" y="0"/>
                    </a:cxn>
                    <a:cxn ang="T18">
                      <a:pos x="T8" y="0"/>
                    </a:cxn>
                    <a:cxn ang="T19">
                      <a:pos x="T9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1" name="Freeform 177"/>
                <p:cNvSpPr>
                  <a:spLocks/>
                </p:cNvSpPr>
                <p:nvPr/>
              </p:nvSpPr>
              <p:spPr bwMode="auto">
                <a:xfrm>
                  <a:off x="1005" y="1401"/>
                  <a:ext cx="5" cy="4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0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2" name="Freeform 178"/>
                <p:cNvSpPr>
                  <a:spLocks/>
                </p:cNvSpPr>
                <p:nvPr/>
              </p:nvSpPr>
              <p:spPr bwMode="auto">
                <a:xfrm>
                  <a:off x="985" y="1388"/>
                  <a:ext cx="6" cy="5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1 h 9"/>
                    <a:gd name="T4" fmla="*/ 0 w 10"/>
                    <a:gd name="T5" fmla="*/ 0 h 9"/>
                    <a:gd name="T6" fmla="*/ 0 w 10"/>
                    <a:gd name="T7" fmla="*/ 0 h 9"/>
                    <a:gd name="T8" fmla="*/ 0 w 10"/>
                    <a:gd name="T9" fmla="*/ 0 h 9"/>
                    <a:gd name="T10" fmla="*/ 0 w 10"/>
                    <a:gd name="T11" fmla="*/ 0 h 9"/>
                    <a:gd name="T12" fmla="*/ 0 w 10"/>
                    <a:gd name="T13" fmla="*/ 0 h 9"/>
                    <a:gd name="T14" fmla="*/ 1 w 10"/>
                    <a:gd name="T15" fmla="*/ 0 h 9"/>
                    <a:gd name="T16" fmla="*/ 0 w 10"/>
                    <a:gd name="T17" fmla="*/ 0 h 9"/>
                    <a:gd name="T18" fmla="*/ 0 w 10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3" name="Freeform 179"/>
                <p:cNvSpPr>
                  <a:spLocks/>
                </p:cNvSpPr>
                <p:nvPr/>
              </p:nvSpPr>
              <p:spPr bwMode="auto">
                <a:xfrm>
                  <a:off x="1066" y="1541"/>
                  <a:ext cx="6" cy="4"/>
                </a:xfrm>
                <a:custGeom>
                  <a:avLst/>
                  <a:gdLst>
                    <a:gd name="T0" fmla="*/ 1 w 9"/>
                    <a:gd name="T1" fmla="*/ 1 h 8"/>
                    <a:gd name="T2" fmla="*/ 1 w 9"/>
                    <a:gd name="T3" fmla="*/ 1 h 8"/>
                    <a:gd name="T4" fmla="*/ 0 w 9"/>
                    <a:gd name="T5" fmla="*/ 1 h 8"/>
                    <a:gd name="T6" fmla="*/ 0 w 9"/>
                    <a:gd name="T7" fmla="*/ 1 h 8"/>
                    <a:gd name="T8" fmla="*/ 0 w 9"/>
                    <a:gd name="T9" fmla="*/ 0 h 8"/>
                    <a:gd name="T10" fmla="*/ 1 w 9"/>
                    <a:gd name="T11" fmla="*/ 0 h 8"/>
                    <a:gd name="T12" fmla="*/ 1 w 9"/>
                    <a:gd name="T13" fmla="*/ 0 h 8"/>
                    <a:gd name="T14" fmla="*/ 1 w 9"/>
                    <a:gd name="T15" fmla="*/ 1 h 8"/>
                    <a:gd name="T16" fmla="*/ 1 w 9"/>
                    <a:gd name="T17" fmla="*/ 1 h 8"/>
                    <a:gd name="T18" fmla="*/ 1 w 9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4" name="Freeform 180"/>
                <p:cNvSpPr>
                  <a:spLocks/>
                </p:cNvSpPr>
                <p:nvPr/>
              </p:nvSpPr>
              <p:spPr bwMode="auto">
                <a:xfrm>
                  <a:off x="1057" y="1515"/>
                  <a:ext cx="5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1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5" name="Freeform 181"/>
                <p:cNvSpPr>
                  <a:spLocks/>
                </p:cNvSpPr>
                <p:nvPr/>
              </p:nvSpPr>
              <p:spPr bwMode="auto">
                <a:xfrm>
                  <a:off x="1038" y="1488"/>
                  <a:ext cx="6" cy="5"/>
                </a:xfrm>
                <a:custGeom>
                  <a:avLst/>
                  <a:gdLst>
                    <a:gd name="T0" fmla="*/ 1 w 10"/>
                    <a:gd name="T1" fmla="*/ 1 h 10"/>
                    <a:gd name="T2" fmla="*/ 1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1 h 10"/>
                    <a:gd name="T10" fmla="*/ 1 w 10"/>
                    <a:gd name="T11" fmla="*/ 0 h 10"/>
                    <a:gd name="T12" fmla="*/ 1 w 10"/>
                    <a:gd name="T13" fmla="*/ 1 h 10"/>
                    <a:gd name="T14" fmla="*/ 1 w 10"/>
                    <a:gd name="T15" fmla="*/ 1 h 10"/>
                    <a:gd name="T16" fmla="*/ 1 w 10"/>
                    <a:gd name="T17" fmla="*/ 1 h 10"/>
                    <a:gd name="T18" fmla="*/ 1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6" name="Freeform 182"/>
                <p:cNvSpPr>
                  <a:spLocks/>
                </p:cNvSpPr>
                <p:nvPr/>
              </p:nvSpPr>
              <p:spPr bwMode="auto">
                <a:xfrm>
                  <a:off x="1005" y="1454"/>
                  <a:ext cx="5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1 w 7"/>
                    <a:gd name="T11" fmla="*/ 0 h 7"/>
                    <a:gd name="T12" fmla="*/ 1 w 7"/>
                    <a:gd name="T13" fmla="*/ 1 h 7"/>
                    <a:gd name="T14" fmla="*/ 1 w 7"/>
                    <a:gd name="T15" fmla="*/ 1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7" name="Freeform 183"/>
                <p:cNvSpPr>
                  <a:spLocks/>
                </p:cNvSpPr>
                <p:nvPr/>
              </p:nvSpPr>
              <p:spPr bwMode="auto">
                <a:xfrm>
                  <a:off x="985" y="1441"/>
                  <a:ext cx="6" cy="4"/>
                </a:xfrm>
                <a:custGeom>
                  <a:avLst/>
                  <a:gdLst>
                    <a:gd name="T0" fmla="*/ 1 w 10"/>
                    <a:gd name="T1" fmla="*/ 1 h 7"/>
                    <a:gd name="T2" fmla="*/ 1 w 10"/>
                    <a:gd name="T3" fmla="*/ 1 h 7"/>
                    <a:gd name="T4" fmla="*/ 1 w 10"/>
                    <a:gd name="T5" fmla="*/ 1 h 7"/>
                    <a:gd name="T6" fmla="*/ 0 w 10"/>
                    <a:gd name="T7" fmla="*/ 0 h 7"/>
                    <a:gd name="T8" fmla="*/ 1 w 10"/>
                    <a:gd name="T9" fmla="*/ 0 h 7"/>
                    <a:gd name="T10" fmla="*/ 1 w 10"/>
                    <a:gd name="T11" fmla="*/ 0 h 7"/>
                    <a:gd name="T12" fmla="*/ 1 w 10"/>
                    <a:gd name="T13" fmla="*/ 0 h 7"/>
                    <a:gd name="T14" fmla="*/ 1 w 10"/>
                    <a:gd name="T15" fmla="*/ 0 h 7"/>
                    <a:gd name="T16" fmla="*/ 1 w 10"/>
                    <a:gd name="T17" fmla="*/ 1 h 7"/>
                    <a:gd name="T18" fmla="*/ 1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8" name="Freeform 184"/>
                <p:cNvSpPr>
                  <a:spLocks/>
                </p:cNvSpPr>
                <p:nvPr/>
              </p:nvSpPr>
              <p:spPr bwMode="auto">
                <a:xfrm>
                  <a:off x="971" y="1423"/>
                  <a:ext cx="6" cy="4"/>
                </a:xfrm>
                <a:custGeom>
                  <a:avLst/>
                  <a:gdLst>
                    <a:gd name="T0" fmla="*/ 0 w 10"/>
                    <a:gd name="T1" fmla="*/ 1 h 7"/>
                    <a:gd name="T2" fmla="*/ 0 w 10"/>
                    <a:gd name="T3" fmla="*/ 1 h 7"/>
                    <a:gd name="T4" fmla="*/ 0 w 10"/>
                    <a:gd name="T5" fmla="*/ 1 h 7"/>
                    <a:gd name="T6" fmla="*/ 0 w 10"/>
                    <a:gd name="T7" fmla="*/ 1 h 7"/>
                    <a:gd name="T8" fmla="*/ 0 w 10"/>
                    <a:gd name="T9" fmla="*/ 1 h 7"/>
                    <a:gd name="T10" fmla="*/ 0 w 10"/>
                    <a:gd name="T11" fmla="*/ 0 h 7"/>
                    <a:gd name="T12" fmla="*/ 0 w 10"/>
                    <a:gd name="T13" fmla="*/ 1 h 7"/>
                    <a:gd name="T14" fmla="*/ 1 w 10"/>
                    <a:gd name="T15" fmla="*/ 1 h 7"/>
                    <a:gd name="T16" fmla="*/ 0 w 10"/>
                    <a:gd name="T17" fmla="*/ 1 h 7"/>
                    <a:gd name="T18" fmla="*/ 0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9" name="Freeform 185"/>
                <p:cNvSpPr>
                  <a:spLocks/>
                </p:cNvSpPr>
                <p:nvPr/>
              </p:nvSpPr>
              <p:spPr bwMode="auto">
                <a:xfrm>
                  <a:off x="947" y="1410"/>
                  <a:ext cx="5" cy="3"/>
                </a:xfrm>
                <a:custGeom>
                  <a:avLst/>
                  <a:gdLst>
                    <a:gd name="T0" fmla="*/ 1 w 9"/>
                    <a:gd name="T1" fmla="*/ 0 h 7"/>
                    <a:gd name="T2" fmla="*/ 1 w 9"/>
                    <a:gd name="T3" fmla="*/ 0 h 7"/>
                    <a:gd name="T4" fmla="*/ 1 w 9"/>
                    <a:gd name="T5" fmla="*/ 0 h 7"/>
                    <a:gd name="T6" fmla="*/ 0 w 9"/>
                    <a:gd name="T7" fmla="*/ 0 h 7"/>
                    <a:gd name="T8" fmla="*/ 1 w 9"/>
                    <a:gd name="T9" fmla="*/ 0 h 7"/>
                    <a:gd name="T10" fmla="*/ 1 w 9"/>
                    <a:gd name="T11" fmla="*/ 0 h 7"/>
                    <a:gd name="T12" fmla="*/ 1 w 9"/>
                    <a:gd name="T13" fmla="*/ 0 h 7"/>
                    <a:gd name="T14" fmla="*/ 1 w 9"/>
                    <a:gd name="T15" fmla="*/ 0 h 7"/>
                    <a:gd name="T16" fmla="*/ 1 w 9"/>
                    <a:gd name="T17" fmla="*/ 0 h 7"/>
                    <a:gd name="T18" fmla="*/ 1 w 9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0" name="Freeform 186"/>
                <p:cNvSpPr>
                  <a:spLocks/>
                </p:cNvSpPr>
                <p:nvPr/>
              </p:nvSpPr>
              <p:spPr bwMode="auto">
                <a:xfrm>
                  <a:off x="718" y="1401"/>
                  <a:ext cx="5" cy="4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1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7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" name="Freeform 187"/>
                <p:cNvSpPr>
                  <a:spLocks/>
                </p:cNvSpPr>
                <p:nvPr/>
              </p:nvSpPr>
              <p:spPr bwMode="auto">
                <a:xfrm>
                  <a:off x="876" y="1393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2" name="Freeform 188"/>
                <p:cNvSpPr>
                  <a:spLocks/>
                </p:cNvSpPr>
                <p:nvPr/>
              </p:nvSpPr>
              <p:spPr bwMode="auto">
                <a:xfrm>
                  <a:off x="800" y="1383"/>
                  <a:ext cx="5" cy="5"/>
                </a:xfrm>
                <a:custGeom>
                  <a:avLst/>
                  <a:gdLst>
                    <a:gd name="T0" fmla="*/ 1 w 9"/>
                    <a:gd name="T1" fmla="*/ 1 h 8"/>
                    <a:gd name="T2" fmla="*/ 1 w 9"/>
                    <a:gd name="T3" fmla="*/ 1 h 8"/>
                    <a:gd name="T4" fmla="*/ 0 w 9"/>
                    <a:gd name="T5" fmla="*/ 1 h 8"/>
                    <a:gd name="T6" fmla="*/ 0 w 9"/>
                    <a:gd name="T7" fmla="*/ 0 h 8"/>
                    <a:gd name="T8" fmla="*/ 0 w 9"/>
                    <a:gd name="T9" fmla="*/ 0 h 8"/>
                    <a:gd name="T10" fmla="*/ 1 w 9"/>
                    <a:gd name="T11" fmla="*/ 0 h 8"/>
                    <a:gd name="T12" fmla="*/ 1 w 9"/>
                    <a:gd name="T13" fmla="*/ 0 h 8"/>
                    <a:gd name="T14" fmla="*/ 1 w 9"/>
                    <a:gd name="T15" fmla="*/ 0 h 8"/>
                    <a:gd name="T16" fmla="*/ 1 w 9"/>
                    <a:gd name="T17" fmla="*/ 1 h 8"/>
                    <a:gd name="T18" fmla="*/ 1 w 9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3" name="Freeform 189"/>
                <p:cNvSpPr>
                  <a:spLocks/>
                </p:cNvSpPr>
                <p:nvPr/>
              </p:nvSpPr>
              <p:spPr bwMode="auto">
                <a:xfrm>
                  <a:off x="695" y="1419"/>
                  <a:ext cx="5" cy="4"/>
                </a:xfrm>
                <a:custGeom>
                  <a:avLst/>
                  <a:gdLst>
                    <a:gd name="T0" fmla="*/ 1 w 10"/>
                    <a:gd name="T1" fmla="*/ 1 h 7"/>
                    <a:gd name="T2" fmla="*/ 1 w 10"/>
                    <a:gd name="T3" fmla="*/ 1 h 7"/>
                    <a:gd name="T4" fmla="*/ 1 w 10"/>
                    <a:gd name="T5" fmla="*/ 1 h 7"/>
                    <a:gd name="T6" fmla="*/ 0 w 10"/>
                    <a:gd name="T7" fmla="*/ 0 h 7"/>
                    <a:gd name="T8" fmla="*/ 1 w 10"/>
                    <a:gd name="T9" fmla="*/ 0 h 7"/>
                    <a:gd name="T10" fmla="*/ 1 w 10"/>
                    <a:gd name="T11" fmla="*/ 0 h 7"/>
                    <a:gd name="T12" fmla="*/ 1 w 10"/>
                    <a:gd name="T13" fmla="*/ 0 h 7"/>
                    <a:gd name="T14" fmla="*/ 1 w 10"/>
                    <a:gd name="T15" fmla="*/ 0 h 7"/>
                    <a:gd name="T16" fmla="*/ 1 w 10"/>
                    <a:gd name="T17" fmla="*/ 1 h 7"/>
                    <a:gd name="T18" fmla="*/ 1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4" name="Freeform 190"/>
                <p:cNvSpPr>
                  <a:spLocks/>
                </p:cNvSpPr>
                <p:nvPr/>
              </p:nvSpPr>
              <p:spPr bwMode="auto">
                <a:xfrm>
                  <a:off x="747" y="1393"/>
                  <a:ext cx="0" cy="3"/>
                </a:xfrm>
                <a:custGeom>
                  <a:avLst/>
                  <a:gdLst>
                    <a:gd name="T0" fmla="*/ 0 h 7"/>
                    <a:gd name="T1" fmla="*/ 0 h 7"/>
                    <a:gd name="T2" fmla="*/ 0 h 7"/>
                    <a:gd name="T3" fmla="*/ 0 h 7"/>
                    <a:gd name="T4" fmla="*/ 0 h 7"/>
                    <a:gd name="T5" fmla="*/ 0 h 7"/>
                    <a:gd name="T6" fmla="*/ 0 h 7"/>
                    <a:gd name="T7" fmla="*/ 0 h 7"/>
                    <a:gd name="T8" fmla="*/ 0 h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0" y="T0"/>
                    </a:cxn>
                    <a:cxn ang="T11">
                      <a:pos x="0" y="T1"/>
                    </a:cxn>
                    <a:cxn ang="T12">
                      <a:pos x="0" y="T2"/>
                    </a:cxn>
                    <a:cxn ang="T13">
                      <a:pos x="0" y="T3"/>
                    </a:cxn>
                    <a:cxn ang="T14">
                      <a:pos x="0" y="T4"/>
                    </a:cxn>
                    <a:cxn ang="T15">
                      <a:pos x="0" y="T5"/>
                    </a:cxn>
                    <a:cxn ang="T16">
                      <a:pos x="0" y="T6"/>
                    </a:cxn>
                    <a:cxn ang="T17">
                      <a:pos x="0" y="T7"/>
                    </a:cxn>
                    <a:cxn ang="T18">
                      <a:pos x="0" y="T8"/>
                    </a:cxn>
                    <a:cxn ang="T19">
                      <a:pos x="0" y="T9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5" name="Freeform 191"/>
                <p:cNvSpPr>
                  <a:spLocks/>
                </p:cNvSpPr>
                <p:nvPr/>
              </p:nvSpPr>
              <p:spPr bwMode="auto">
                <a:xfrm>
                  <a:off x="771" y="1383"/>
                  <a:ext cx="5" cy="5"/>
                </a:xfrm>
                <a:custGeom>
                  <a:avLst/>
                  <a:gdLst>
                    <a:gd name="T0" fmla="*/ 0 w 8"/>
                    <a:gd name="T1" fmla="*/ 1 h 8"/>
                    <a:gd name="T2" fmla="*/ 0 w 8"/>
                    <a:gd name="T3" fmla="*/ 1 h 8"/>
                    <a:gd name="T4" fmla="*/ 0 w 8"/>
                    <a:gd name="T5" fmla="*/ 1 h 8"/>
                    <a:gd name="T6" fmla="*/ 0 w 8"/>
                    <a:gd name="T7" fmla="*/ 1 h 8"/>
                    <a:gd name="T8" fmla="*/ 0 w 8"/>
                    <a:gd name="T9" fmla="*/ 0 h 8"/>
                    <a:gd name="T10" fmla="*/ 0 w 8"/>
                    <a:gd name="T11" fmla="*/ 0 h 8"/>
                    <a:gd name="T12" fmla="*/ 1 w 8"/>
                    <a:gd name="T13" fmla="*/ 0 h 8"/>
                    <a:gd name="T14" fmla="*/ 1 w 8"/>
                    <a:gd name="T15" fmla="*/ 1 h 8"/>
                    <a:gd name="T16" fmla="*/ 1 w 8"/>
                    <a:gd name="T17" fmla="*/ 1 h 8"/>
                    <a:gd name="T18" fmla="*/ 0 w 8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6" name="Freeform 192"/>
                <p:cNvSpPr>
                  <a:spLocks/>
                </p:cNvSpPr>
                <p:nvPr/>
              </p:nvSpPr>
              <p:spPr bwMode="auto">
                <a:xfrm>
                  <a:off x="828" y="1383"/>
                  <a:ext cx="6" cy="5"/>
                </a:xfrm>
                <a:custGeom>
                  <a:avLst/>
                  <a:gdLst>
                    <a:gd name="T0" fmla="*/ 1 w 10"/>
                    <a:gd name="T1" fmla="*/ 1 h 8"/>
                    <a:gd name="T2" fmla="*/ 1 w 10"/>
                    <a:gd name="T3" fmla="*/ 1 h 8"/>
                    <a:gd name="T4" fmla="*/ 0 w 10"/>
                    <a:gd name="T5" fmla="*/ 1 h 8"/>
                    <a:gd name="T6" fmla="*/ 0 w 10"/>
                    <a:gd name="T7" fmla="*/ 0 h 8"/>
                    <a:gd name="T8" fmla="*/ 0 w 10"/>
                    <a:gd name="T9" fmla="*/ 0 h 8"/>
                    <a:gd name="T10" fmla="*/ 1 w 10"/>
                    <a:gd name="T11" fmla="*/ 0 h 8"/>
                    <a:gd name="T12" fmla="*/ 1 w 10"/>
                    <a:gd name="T13" fmla="*/ 0 h 8"/>
                    <a:gd name="T14" fmla="*/ 1 w 10"/>
                    <a:gd name="T15" fmla="*/ 0 h 8"/>
                    <a:gd name="T16" fmla="*/ 1 w 10"/>
                    <a:gd name="T17" fmla="*/ 1 h 8"/>
                    <a:gd name="T18" fmla="*/ 1 w 10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7" name="Freeform 193"/>
                <p:cNvSpPr>
                  <a:spLocks/>
                </p:cNvSpPr>
                <p:nvPr/>
              </p:nvSpPr>
              <p:spPr bwMode="auto">
                <a:xfrm>
                  <a:off x="723" y="1449"/>
                  <a:ext cx="6" cy="5"/>
                </a:xfrm>
                <a:custGeom>
                  <a:avLst/>
                  <a:gdLst>
                    <a:gd name="T0" fmla="*/ 1 w 10"/>
                    <a:gd name="T1" fmla="*/ 1 h 10"/>
                    <a:gd name="T2" fmla="*/ 1 w 10"/>
                    <a:gd name="T3" fmla="*/ 1 h 10"/>
                    <a:gd name="T4" fmla="*/ 0 w 10"/>
                    <a:gd name="T5" fmla="*/ 0 h 10"/>
                    <a:gd name="T6" fmla="*/ 0 w 10"/>
                    <a:gd name="T7" fmla="*/ 0 h 10"/>
                    <a:gd name="T8" fmla="*/ 0 w 10"/>
                    <a:gd name="T9" fmla="*/ 0 h 10"/>
                    <a:gd name="T10" fmla="*/ 1 w 10"/>
                    <a:gd name="T11" fmla="*/ 0 h 10"/>
                    <a:gd name="T12" fmla="*/ 1 w 10"/>
                    <a:gd name="T13" fmla="*/ 0 h 10"/>
                    <a:gd name="T14" fmla="*/ 1 w 10"/>
                    <a:gd name="T15" fmla="*/ 0 h 10"/>
                    <a:gd name="T16" fmla="*/ 1 w 10"/>
                    <a:gd name="T17" fmla="*/ 0 h 10"/>
                    <a:gd name="T18" fmla="*/ 1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8" name="Freeform 194"/>
                <p:cNvSpPr>
                  <a:spLocks/>
                </p:cNvSpPr>
                <p:nvPr/>
              </p:nvSpPr>
              <p:spPr bwMode="auto">
                <a:xfrm>
                  <a:off x="743" y="1436"/>
                  <a:ext cx="4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0 w 7"/>
                    <a:gd name="T13" fmla="*/ 0 h 10"/>
                    <a:gd name="T14" fmla="*/ 1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9" name="Freeform 195"/>
                <p:cNvSpPr>
                  <a:spLocks/>
                </p:cNvSpPr>
                <p:nvPr/>
              </p:nvSpPr>
              <p:spPr bwMode="auto">
                <a:xfrm>
                  <a:off x="686" y="1436"/>
                  <a:ext cx="4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1 h 10"/>
                    <a:gd name="T10" fmla="*/ 0 w 8"/>
                    <a:gd name="T11" fmla="*/ 0 h 10"/>
                    <a:gd name="T12" fmla="*/ 0 w 8"/>
                    <a:gd name="T13" fmla="*/ 1 h 10"/>
                    <a:gd name="T14" fmla="*/ 1 w 8"/>
                    <a:gd name="T15" fmla="*/ 1 h 10"/>
                    <a:gd name="T16" fmla="*/ 0 w 8"/>
                    <a:gd name="T17" fmla="*/ 1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0" name="Freeform 196"/>
                <p:cNvSpPr>
                  <a:spLocks/>
                </p:cNvSpPr>
                <p:nvPr/>
              </p:nvSpPr>
              <p:spPr bwMode="auto">
                <a:xfrm>
                  <a:off x="819" y="1339"/>
                  <a:ext cx="4" cy="6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0 h 10"/>
                    <a:gd name="T10" fmla="*/ 0 w 8"/>
                    <a:gd name="T11" fmla="*/ 0 h 10"/>
                    <a:gd name="T12" fmla="*/ 0 w 8"/>
                    <a:gd name="T13" fmla="*/ 0 h 10"/>
                    <a:gd name="T14" fmla="*/ 1 w 8"/>
                    <a:gd name="T15" fmla="*/ 1 h 10"/>
                    <a:gd name="T16" fmla="*/ 0 w 8"/>
                    <a:gd name="T17" fmla="*/ 1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" name="Freeform 197"/>
                <p:cNvSpPr>
                  <a:spLocks/>
                </p:cNvSpPr>
                <p:nvPr/>
              </p:nvSpPr>
              <p:spPr bwMode="auto">
                <a:xfrm>
                  <a:off x="786" y="1345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0 w 7"/>
                    <a:gd name="T15" fmla="*/ 0 h 7"/>
                    <a:gd name="T16" fmla="*/ 0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2" name="Freeform 198"/>
                <p:cNvSpPr>
                  <a:spLocks/>
                </p:cNvSpPr>
                <p:nvPr/>
              </p:nvSpPr>
              <p:spPr bwMode="auto">
                <a:xfrm>
                  <a:off x="894" y="1396"/>
                  <a:ext cx="6" cy="5"/>
                </a:xfrm>
                <a:custGeom>
                  <a:avLst/>
                  <a:gdLst>
                    <a:gd name="T0" fmla="*/ 0 w 10"/>
                    <a:gd name="T1" fmla="*/ 1 h 8"/>
                    <a:gd name="T2" fmla="*/ 0 w 10"/>
                    <a:gd name="T3" fmla="*/ 1 h 8"/>
                    <a:gd name="T4" fmla="*/ 0 w 10"/>
                    <a:gd name="T5" fmla="*/ 1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1 w 10"/>
                    <a:gd name="T13" fmla="*/ 0 h 8"/>
                    <a:gd name="T14" fmla="*/ 1 w 10"/>
                    <a:gd name="T15" fmla="*/ 0 h 8"/>
                    <a:gd name="T16" fmla="*/ 1 w 10"/>
                    <a:gd name="T17" fmla="*/ 1 h 8"/>
                    <a:gd name="T18" fmla="*/ 0 w 10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3" name="Freeform 199"/>
                <p:cNvSpPr>
                  <a:spLocks/>
                </p:cNvSpPr>
                <p:nvPr/>
              </p:nvSpPr>
              <p:spPr bwMode="auto">
                <a:xfrm>
                  <a:off x="761" y="1352"/>
                  <a:ext cx="6" cy="5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0 h 10"/>
                    <a:gd name="T6" fmla="*/ 0 w 10"/>
                    <a:gd name="T7" fmla="*/ 0 h 10"/>
                    <a:gd name="T8" fmla="*/ 0 w 10"/>
                    <a:gd name="T9" fmla="*/ 0 h 10"/>
                    <a:gd name="T10" fmla="*/ 0 w 10"/>
                    <a:gd name="T11" fmla="*/ 0 h 10"/>
                    <a:gd name="T12" fmla="*/ 1 w 10"/>
                    <a:gd name="T13" fmla="*/ 0 h 10"/>
                    <a:gd name="T14" fmla="*/ 1 w 10"/>
                    <a:gd name="T15" fmla="*/ 0 h 10"/>
                    <a:gd name="T16" fmla="*/ 1 w 10"/>
                    <a:gd name="T17" fmla="*/ 0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4" name="Freeform 200"/>
                <p:cNvSpPr>
                  <a:spLocks/>
                </p:cNvSpPr>
                <p:nvPr/>
              </p:nvSpPr>
              <p:spPr bwMode="auto">
                <a:xfrm>
                  <a:off x="842" y="1339"/>
                  <a:ext cx="6" cy="9"/>
                </a:xfrm>
                <a:custGeom>
                  <a:avLst/>
                  <a:gdLst>
                    <a:gd name="T0" fmla="*/ 1 w 10"/>
                    <a:gd name="T1" fmla="*/ 1 h 17"/>
                    <a:gd name="T2" fmla="*/ 1 w 10"/>
                    <a:gd name="T3" fmla="*/ 1 h 17"/>
                    <a:gd name="T4" fmla="*/ 0 w 10"/>
                    <a:gd name="T5" fmla="*/ 1 h 17"/>
                    <a:gd name="T6" fmla="*/ 0 w 10"/>
                    <a:gd name="T7" fmla="*/ 1 h 17"/>
                    <a:gd name="T8" fmla="*/ 0 w 10"/>
                    <a:gd name="T9" fmla="*/ 1 h 17"/>
                    <a:gd name="T10" fmla="*/ 1 w 10"/>
                    <a:gd name="T11" fmla="*/ 0 h 17"/>
                    <a:gd name="T12" fmla="*/ 1 w 10"/>
                    <a:gd name="T13" fmla="*/ 1 h 17"/>
                    <a:gd name="T14" fmla="*/ 1 w 10"/>
                    <a:gd name="T15" fmla="*/ 1 h 17"/>
                    <a:gd name="T16" fmla="*/ 1 w 10"/>
                    <a:gd name="T17" fmla="*/ 1 h 17"/>
                    <a:gd name="T18" fmla="*/ 1 w 10"/>
                    <a:gd name="T19" fmla="*/ 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7">
                      <a:moveTo>
                        <a:pt x="10" y="17"/>
                      </a:moveTo>
                      <a:lnTo>
                        <a:pt x="10" y="17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10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5" name="Freeform 201"/>
                <p:cNvSpPr>
                  <a:spLocks/>
                </p:cNvSpPr>
                <p:nvPr/>
              </p:nvSpPr>
              <p:spPr bwMode="auto">
                <a:xfrm>
                  <a:off x="876" y="1348"/>
                  <a:ext cx="4" cy="1"/>
                </a:xfrm>
                <a:custGeom>
                  <a:avLst/>
                  <a:gdLst>
                    <a:gd name="T0" fmla="*/ 1 w 7"/>
                    <a:gd name="T1" fmla="*/ 0 h 1"/>
                    <a:gd name="T2" fmla="*/ 1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1 w 7"/>
                    <a:gd name="T11" fmla="*/ 0 h 1"/>
                    <a:gd name="T12" fmla="*/ 1 w 7"/>
                    <a:gd name="T13" fmla="*/ 0 h 1"/>
                    <a:gd name="T14" fmla="*/ 1 w 7"/>
                    <a:gd name="T15" fmla="*/ 0 h 1"/>
                    <a:gd name="T16" fmla="*/ 1 w 7"/>
                    <a:gd name="T17" fmla="*/ 0 h 1"/>
                    <a:gd name="T18" fmla="*/ 1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6" name="Freeform 202"/>
                <p:cNvSpPr>
                  <a:spLocks/>
                </p:cNvSpPr>
                <p:nvPr/>
              </p:nvSpPr>
              <p:spPr bwMode="auto">
                <a:xfrm>
                  <a:off x="914" y="1352"/>
                  <a:ext cx="5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0 h 10"/>
                    <a:gd name="T10" fmla="*/ 0 w 8"/>
                    <a:gd name="T11" fmla="*/ 0 h 10"/>
                    <a:gd name="T12" fmla="*/ 0 w 8"/>
                    <a:gd name="T13" fmla="*/ 0 h 10"/>
                    <a:gd name="T14" fmla="*/ 1 w 8"/>
                    <a:gd name="T15" fmla="*/ 1 h 10"/>
                    <a:gd name="T16" fmla="*/ 0 w 8"/>
                    <a:gd name="T17" fmla="*/ 1 h 10"/>
                    <a:gd name="T18" fmla="*/ 0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7" name="Freeform 203"/>
                <p:cNvSpPr>
                  <a:spLocks/>
                </p:cNvSpPr>
                <p:nvPr/>
              </p:nvSpPr>
              <p:spPr bwMode="auto">
                <a:xfrm>
                  <a:off x="952" y="1371"/>
                  <a:ext cx="5" cy="3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0 w 8"/>
                    <a:gd name="T5" fmla="*/ 0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1 w 8"/>
                    <a:gd name="T13" fmla="*/ 0 h 7"/>
                    <a:gd name="T14" fmla="*/ 1 w 8"/>
                    <a:gd name="T15" fmla="*/ 0 h 7"/>
                    <a:gd name="T16" fmla="*/ 1 w 8"/>
                    <a:gd name="T17" fmla="*/ 0 h 7"/>
                    <a:gd name="T18" fmla="*/ 0 w 8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8" name="Freeform 204"/>
                <p:cNvSpPr>
                  <a:spLocks/>
                </p:cNvSpPr>
                <p:nvPr/>
              </p:nvSpPr>
              <p:spPr bwMode="auto">
                <a:xfrm>
                  <a:off x="603" y="1445"/>
                  <a:ext cx="63" cy="48"/>
                </a:xfrm>
                <a:custGeom>
                  <a:avLst/>
                  <a:gdLst>
                    <a:gd name="T0" fmla="*/ 1 w 107"/>
                    <a:gd name="T1" fmla="*/ 0 h 89"/>
                    <a:gd name="T2" fmla="*/ 1 w 107"/>
                    <a:gd name="T3" fmla="*/ 0 h 89"/>
                    <a:gd name="T4" fmla="*/ 1 w 107"/>
                    <a:gd name="T5" fmla="*/ 0 h 89"/>
                    <a:gd name="T6" fmla="*/ 1 w 107"/>
                    <a:gd name="T7" fmla="*/ 1 h 89"/>
                    <a:gd name="T8" fmla="*/ 1 w 107"/>
                    <a:gd name="T9" fmla="*/ 1 h 89"/>
                    <a:gd name="T10" fmla="*/ 1 w 107"/>
                    <a:gd name="T11" fmla="*/ 1 h 89"/>
                    <a:gd name="T12" fmla="*/ 1 w 107"/>
                    <a:gd name="T13" fmla="*/ 1 h 89"/>
                    <a:gd name="T14" fmla="*/ 1 w 107"/>
                    <a:gd name="T15" fmla="*/ 1 h 89"/>
                    <a:gd name="T16" fmla="*/ 1 w 107"/>
                    <a:gd name="T17" fmla="*/ 1 h 89"/>
                    <a:gd name="T18" fmla="*/ 1 w 107"/>
                    <a:gd name="T19" fmla="*/ 1 h 89"/>
                    <a:gd name="T20" fmla="*/ 1 w 107"/>
                    <a:gd name="T21" fmla="*/ 1 h 89"/>
                    <a:gd name="T22" fmla="*/ 1 w 107"/>
                    <a:gd name="T23" fmla="*/ 1 h 89"/>
                    <a:gd name="T24" fmla="*/ 1 w 107"/>
                    <a:gd name="T25" fmla="*/ 1 h 89"/>
                    <a:gd name="T26" fmla="*/ 1 w 107"/>
                    <a:gd name="T27" fmla="*/ 1 h 89"/>
                    <a:gd name="T28" fmla="*/ 1 w 107"/>
                    <a:gd name="T29" fmla="*/ 1 h 89"/>
                    <a:gd name="T30" fmla="*/ 1 w 107"/>
                    <a:gd name="T31" fmla="*/ 1 h 89"/>
                    <a:gd name="T32" fmla="*/ 1 w 107"/>
                    <a:gd name="T33" fmla="*/ 1 h 89"/>
                    <a:gd name="T34" fmla="*/ 1 w 107"/>
                    <a:gd name="T35" fmla="*/ 1 h 89"/>
                    <a:gd name="T36" fmla="*/ 1 w 107"/>
                    <a:gd name="T37" fmla="*/ 1 h 89"/>
                    <a:gd name="T38" fmla="*/ 0 w 107"/>
                    <a:gd name="T39" fmla="*/ 1 h 89"/>
                    <a:gd name="T40" fmla="*/ 1 w 107"/>
                    <a:gd name="T41" fmla="*/ 1 h 89"/>
                    <a:gd name="T42" fmla="*/ 1 w 107"/>
                    <a:gd name="T43" fmla="*/ 1 h 89"/>
                    <a:gd name="T44" fmla="*/ 1 w 107"/>
                    <a:gd name="T45" fmla="*/ 1 h 89"/>
                    <a:gd name="T46" fmla="*/ 1 w 107"/>
                    <a:gd name="T47" fmla="*/ 1 h 89"/>
                    <a:gd name="T48" fmla="*/ 1 w 107"/>
                    <a:gd name="T49" fmla="*/ 1 h 89"/>
                    <a:gd name="T50" fmla="*/ 1 w 107"/>
                    <a:gd name="T51" fmla="*/ 1 h 89"/>
                    <a:gd name="T52" fmla="*/ 1 w 107"/>
                    <a:gd name="T53" fmla="*/ 1 h 89"/>
                    <a:gd name="T54" fmla="*/ 1 w 107"/>
                    <a:gd name="T55" fmla="*/ 0 h 89"/>
                    <a:gd name="T56" fmla="*/ 1 w 107"/>
                    <a:gd name="T57" fmla="*/ 0 h 89"/>
                    <a:gd name="T58" fmla="*/ 1 w 107"/>
                    <a:gd name="T59" fmla="*/ 0 h 89"/>
                    <a:gd name="T60" fmla="*/ 1 w 107"/>
                    <a:gd name="T61" fmla="*/ 0 h 8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7" h="89">
                      <a:moveTo>
                        <a:pt x="99" y="0"/>
                      </a:moveTo>
                      <a:lnTo>
                        <a:pt x="99" y="0"/>
                      </a:lnTo>
                      <a:lnTo>
                        <a:pt x="107" y="0"/>
                      </a:lnTo>
                      <a:lnTo>
                        <a:pt x="107" y="7"/>
                      </a:lnTo>
                      <a:lnTo>
                        <a:pt x="107" y="17"/>
                      </a:lnTo>
                      <a:lnTo>
                        <a:pt x="99" y="24"/>
                      </a:lnTo>
                      <a:lnTo>
                        <a:pt x="83" y="24"/>
                      </a:lnTo>
                      <a:lnTo>
                        <a:pt x="66" y="31"/>
                      </a:lnTo>
                      <a:lnTo>
                        <a:pt x="58" y="41"/>
                      </a:lnTo>
                      <a:lnTo>
                        <a:pt x="41" y="55"/>
                      </a:lnTo>
                      <a:lnTo>
                        <a:pt x="34" y="72"/>
                      </a:lnTo>
                      <a:lnTo>
                        <a:pt x="25" y="89"/>
                      </a:lnTo>
                      <a:lnTo>
                        <a:pt x="17" y="89"/>
                      </a:lnTo>
                      <a:lnTo>
                        <a:pt x="10" y="89"/>
                      </a:lnTo>
                      <a:lnTo>
                        <a:pt x="0" y="89"/>
                      </a:lnTo>
                      <a:lnTo>
                        <a:pt x="10" y="79"/>
                      </a:lnTo>
                      <a:lnTo>
                        <a:pt x="10" y="65"/>
                      </a:lnTo>
                      <a:lnTo>
                        <a:pt x="17" y="48"/>
                      </a:lnTo>
                      <a:lnTo>
                        <a:pt x="25" y="41"/>
                      </a:lnTo>
                      <a:lnTo>
                        <a:pt x="41" y="24"/>
                      </a:lnTo>
                      <a:lnTo>
                        <a:pt x="58" y="17"/>
                      </a:lnTo>
                      <a:lnTo>
                        <a:pt x="83" y="7"/>
                      </a:lnTo>
                      <a:lnTo>
                        <a:pt x="90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9" name="Freeform 205"/>
                <p:cNvSpPr>
                  <a:spLocks/>
                </p:cNvSpPr>
                <p:nvPr/>
              </p:nvSpPr>
              <p:spPr bwMode="auto">
                <a:xfrm>
                  <a:off x="662" y="1458"/>
                  <a:ext cx="4" cy="4"/>
                </a:xfrm>
                <a:custGeom>
                  <a:avLst/>
                  <a:gdLst>
                    <a:gd name="T0" fmla="*/ 0 w 8"/>
                    <a:gd name="T1" fmla="*/ 1 h 7"/>
                    <a:gd name="T2" fmla="*/ 0 w 8"/>
                    <a:gd name="T3" fmla="*/ 1 h 7"/>
                    <a:gd name="T4" fmla="*/ 0 w 8"/>
                    <a:gd name="T5" fmla="*/ 1 h 7"/>
                    <a:gd name="T6" fmla="*/ 0 w 8"/>
                    <a:gd name="T7" fmla="*/ 1 h 7"/>
                    <a:gd name="T8" fmla="*/ 0 w 8"/>
                    <a:gd name="T9" fmla="*/ 0 h 7"/>
                    <a:gd name="T10" fmla="*/ 0 w 8"/>
                    <a:gd name="T11" fmla="*/ 0 h 7"/>
                    <a:gd name="T12" fmla="*/ 1 w 8"/>
                    <a:gd name="T13" fmla="*/ 0 h 7"/>
                    <a:gd name="T14" fmla="*/ 1 w 8"/>
                    <a:gd name="T15" fmla="*/ 1 h 7"/>
                    <a:gd name="T16" fmla="*/ 1 w 8"/>
                    <a:gd name="T17" fmla="*/ 1 h 7"/>
                    <a:gd name="T18" fmla="*/ 0 w 8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0" name="Freeform 206"/>
                <p:cNvSpPr>
                  <a:spLocks/>
                </p:cNvSpPr>
                <p:nvPr/>
              </p:nvSpPr>
              <p:spPr bwMode="auto">
                <a:xfrm>
                  <a:off x="647" y="1436"/>
                  <a:ext cx="6" cy="0"/>
                </a:xfrm>
                <a:custGeom>
                  <a:avLst/>
                  <a:gdLst>
                    <a:gd name="T0" fmla="*/ 2 w 8"/>
                    <a:gd name="T1" fmla="*/ 2 w 8"/>
                    <a:gd name="T2" fmla="*/ 0 w 8"/>
                    <a:gd name="T3" fmla="*/ 0 w 8"/>
                    <a:gd name="T4" fmla="*/ 0 w 8"/>
                    <a:gd name="T5" fmla="*/ 2 w 8"/>
                    <a:gd name="T6" fmla="*/ 2 w 8"/>
                    <a:gd name="T7" fmla="*/ 2 w 8"/>
                    <a:gd name="T8" fmla="*/ 2 w 8"/>
                    <a:gd name="T9" fmla="*/ 2 w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T0" y="0"/>
                    </a:cxn>
                    <a:cxn ang="T11">
                      <a:pos x="T1" y="0"/>
                    </a:cxn>
                    <a:cxn ang="T12">
                      <a:pos x="T2" y="0"/>
                    </a:cxn>
                    <a:cxn ang="T13">
                      <a:pos x="T3" y="0"/>
                    </a:cxn>
                    <a:cxn ang="T14">
                      <a:pos x="T4" y="0"/>
                    </a:cxn>
                    <a:cxn ang="T15">
                      <a:pos x="T5" y="0"/>
                    </a:cxn>
                    <a:cxn ang="T16">
                      <a:pos x="T6" y="0"/>
                    </a:cxn>
                    <a:cxn ang="T17">
                      <a:pos x="T7" y="0"/>
                    </a:cxn>
                    <a:cxn ang="T18">
                      <a:pos x="T8" y="0"/>
                    </a:cxn>
                    <a:cxn ang="T19">
                      <a:pos x="T9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1" name="Freeform 207"/>
                <p:cNvSpPr>
                  <a:spLocks/>
                </p:cNvSpPr>
                <p:nvPr/>
              </p:nvSpPr>
              <p:spPr bwMode="auto">
                <a:xfrm>
                  <a:off x="624" y="1493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1 w 7"/>
                    <a:gd name="T15" fmla="*/ 0 h 7"/>
                    <a:gd name="T16" fmla="*/ 0 w 7"/>
                    <a:gd name="T17" fmla="*/ 0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2" name="Freeform 208"/>
                <p:cNvSpPr>
                  <a:spLocks/>
                </p:cNvSpPr>
                <p:nvPr/>
              </p:nvSpPr>
              <p:spPr bwMode="auto">
                <a:xfrm>
                  <a:off x="634" y="1480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0 w 7"/>
                    <a:gd name="T15" fmla="*/ 0 h 7"/>
                    <a:gd name="T16" fmla="*/ 0 w 7"/>
                    <a:gd name="T17" fmla="*/ 1 h 7"/>
                    <a:gd name="T18" fmla="*/ 0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3" name="Freeform 209"/>
                <p:cNvSpPr>
                  <a:spLocks/>
                </p:cNvSpPr>
                <p:nvPr/>
              </p:nvSpPr>
              <p:spPr bwMode="auto">
                <a:xfrm>
                  <a:off x="647" y="1467"/>
                  <a:ext cx="6" cy="4"/>
                </a:xfrm>
                <a:custGeom>
                  <a:avLst/>
                  <a:gdLst>
                    <a:gd name="T0" fmla="*/ 0 w 8"/>
                    <a:gd name="T1" fmla="*/ 1 h 7"/>
                    <a:gd name="T2" fmla="*/ 0 w 8"/>
                    <a:gd name="T3" fmla="*/ 1 h 7"/>
                    <a:gd name="T4" fmla="*/ 0 w 8"/>
                    <a:gd name="T5" fmla="*/ 1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0 w 8"/>
                    <a:gd name="T13" fmla="*/ 0 h 7"/>
                    <a:gd name="T14" fmla="*/ 2 w 8"/>
                    <a:gd name="T15" fmla="*/ 0 h 7"/>
                    <a:gd name="T16" fmla="*/ 0 w 8"/>
                    <a:gd name="T17" fmla="*/ 1 h 7"/>
                    <a:gd name="T18" fmla="*/ 0 w 8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4" name="Freeform 210"/>
                <p:cNvSpPr>
                  <a:spLocks/>
                </p:cNvSpPr>
                <p:nvPr/>
              </p:nvSpPr>
              <p:spPr bwMode="auto">
                <a:xfrm>
                  <a:off x="595" y="1484"/>
                  <a:ext cx="5" cy="1"/>
                </a:xfrm>
                <a:custGeom>
                  <a:avLst/>
                  <a:gdLst>
                    <a:gd name="T0" fmla="*/ 1 w 7"/>
                    <a:gd name="T1" fmla="*/ 0 h 1"/>
                    <a:gd name="T2" fmla="*/ 1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1 w 7"/>
                    <a:gd name="T11" fmla="*/ 0 h 1"/>
                    <a:gd name="T12" fmla="*/ 1 w 7"/>
                    <a:gd name="T13" fmla="*/ 0 h 1"/>
                    <a:gd name="T14" fmla="*/ 1 w 7"/>
                    <a:gd name="T15" fmla="*/ 0 h 1"/>
                    <a:gd name="T16" fmla="*/ 1 w 7"/>
                    <a:gd name="T17" fmla="*/ 0 h 1"/>
                    <a:gd name="T18" fmla="*/ 1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" name="Freeform 211"/>
                <p:cNvSpPr>
                  <a:spLocks/>
                </p:cNvSpPr>
                <p:nvPr/>
              </p:nvSpPr>
              <p:spPr bwMode="auto">
                <a:xfrm>
                  <a:off x="603" y="1467"/>
                  <a:ext cx="6" cy="4"/>
                </a:xfrm>
                <a:custGeom>
                  <a:avLst/>
                  <a:gdLst>
                    <a:gd name="T0" fmla="*/ 1 w 10"/>
                    <a:gd name="T1" fmla="*/ 1 h 7"/>
                    <a:gd name="T2" fmla="*/ 1 w 10"/>
                    <a:gd name="T3" fmla="*/ 1 h 7"/>
                    <a:gd name="T4" fmla="*/ 0 w 10"/>
                    <a:gd name="T5" fmla="*/ 1 h 7"/>
                    <a:gd name="T6" fmla="*/ 0 w 10"/>
                    <a:gd name="T7" fmla="*/ 0 h 7"/>
                    <a:gd name="T8" fmla="*/ 0 w 10"/>
                    <a:gd name="T9" fmla="*/ 0 h 7"/>
                    <a:gd name="T10" fmla="*/ 1 w 10"/>
                    <a:gd name="T11" fmla="*/ 0 h 7"/>
                    <a:gd name="T12" fmla="*/ 1 w 10"/>
                    <a:gd name="T13" fmla="*/ 0 h 7"/>
                    <a:gd name="T14" fmla="*/ 1 w 10"/>
                    <a:gd name="T15" fmla="*/ 0 h 7"/>
                    <a:gd name="T16" fmla="*/ 1 w 10"/>
                    <a:gd name="T17" fmla="*/ 1 h 7"/>
                    <a:gd name="T18" fmla="*/ 1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" name="Freeform 212"/>
                <p:cNvSpPr>
                  <a:spLocks/>
                </p:cNvSpPr>
                <p:nvPr/>
              </p:nvSpPr>
              <p:spPr bwMode="auto">
                <a:xfrm>
                  <a:off x="613" y="1449"/>
                  <a:ext cx="6" cy="5"/>
                </a:xfrm>
                <a:custGeom>
                  <a:avLst/>
                  <a:gdLst>
                    <a:gd name="T0" fmla="*/ 2 w 8"/>
                    <a:gd name="T1" fmla="*/ 1 h 10"/>
                    <a:gd name="T2" fmla="*/ 2 w 8"/>
                    <a:gd name="T3" fmla="*/ 1 h 10"/>
                    <a:gd name="T4" fmla="*/ 0 w 8"/>
                    <a:gd name="T5" fmla="*/ 1 h 10"/>
                    <a:gd name="T6" fmla="*/ 0 w 8"/>
                    <a:gd name="T7" fmla="*/ 0 h 10"/>
                    <a:gd name="T8" fmla="*/ 0 w 8"/>
                    <a:gd name="T9" fmla="*/ 0 h 10"/>
                    <a:gd name="T10" fmla="*/ 2 w 8"/>
                    <a:gd name="T11" fmla="*/ 0 h 10"/>
                    <a:gd name="T12" fmla="*/ 2 w 8"/>
                    <a:gd name="T13" fmla="*/ 0 h 10"/>
                    <a:gd name="T14" fmla="*/ 2 w 8"/>
                    <a:gd name="T15" fmla="*/ 0 h 10"/>
                    <a:gd name="T16" fmla="*/ 2 w 8"/>
                    <a:gd name="T17" fmla="*/ 1 h 10"/>
                    <a:gd name="T18" fmla="*/ 2 w 8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1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7" name="Freeform 213"/>
                <p:cNvSpPr>
                  <a:spLocks/>
                </p:cNvSpPr>
                <p:nvPr/>
              </p:nvSpPr>
              <p:spPr bwMode="auto">
                <a:xfrm>
                  <a:off x="519" y="1523"/>
                  <a:ext cx="90" cy="242"/>
                </a:xfrm>
                <a:custGeom>
                  <a:avLst/>
                  <a:gdLst>
                    <a:gd name="T0" fmla="*/ 1 w 154"/>
                    <a:gd name="T1" fmla="*/ 1 h 446"/>
                    <a:gd name="T2" fmla="*/ 1 w 154"/>
                    <a:gd name="T3" fmla="*/ 1 h 446"/>
                    <a:gd name="T4" fmla="*/ 1 w 154"/>
                    <a:gd name="T5" fmla="*/ 1 h 446"/>
                    <a:gd name="T6" fmla="*/ 1 w 154"/>
                    <a:gd name="T7" fmla="*/ 1 h 446"/>
                    <a:gd name="T8" fmla="*/ 1 w 154"/>
                    <a:gd name="T9" fmla="*/ 1 h 446"/>
                    <a:gd name="T10" fmla="*/ 1 w 154"/>
                    <a:gd name="T11" fmla="*/ 1 h 446"/>
                    <a:gd name="T12" fmla="*/ 1 w 154"/>
                    <a:gd name="T13" fmla="*/ 1 h 446"/>
                    <a:gd name="T14" fmla="*/ 1 w 154"/>
                    <a:gd name="T15" fmla="*/ 1 h 446"/>
                    <a:gd name="T16" fmla="*/ 1 w 154"/>
                    <a:gd name="T17" fmla="*/ 1 h 446"/>
                    <a:gd name="T18" fmla="*/ 1 w 154"/>
                    <a:gd name="T19" fmla="*/ 1 h 446"/>
                    <a:gd name="T20" fmla="*/ 1 w 154"/>
                    <a:gd name="T21" fmla="*/ 1 h 446"/>
                    <a:gd name="T22" fmla="*/ 1 w 154"/>
                    <a:gd name="T23" fmla="*/ 1 h 446"/>
                    <a:gd name="T24" fmla="*/ 1 w 154"/>
                    <a:gd name="T25" fmla="*/ 1 h 446"/>
                    <a:gd name="T26" fmla="*/ 1 w 154"/>
                    <a:gd name="T27" fmla="*/ 1 h 446"/>
                    <a:gd name="T28" fmla="*/ 1 w 154"/>
                    <a:gd name="T29" fmla="*/ 1 h 446"/>
                    <a:gd name="T30" fmla="*/ 1 w 154"/>
                    <a:gd name="T31" fmla="*/ 1 h 446"/>
                    <a:gd name="T32" fmla="*/ 1 w 154"/>
                    <a:gd name="T33" fmla="*/ 1 h 446"/>
                    <a:gd name="T34" fmla="*/ 0 w 154"/>
                    <a:gd name="T35" fmla="*/ 1 h 446"/>
                    <a:gd name="T36" fmla="*/ 0 w 154"/>
                    <a:gd name="T37" fmla="*/ 1 h 446"/>
                    <a:gd name="T38" fmla="*/ 1 w 154"/>
                    <a:gd name="T39" fmla="*/ 1 h 446"/>
                    <a:gd name="T40" fmla="*/ 1 w 154"/>
                    <a:gd name="T41" fmla="*/ 1 h 446"/>
                    <a:gd name="T42" fmla="*/ 1 w 154"/>
                    <a:gd name="T43" fmla="*/ 1 h 446"/>
                    <a:gd name="T44" fmla="*/ 1 w 154"/>
                    <a:gd name="T45" fmla="*/ 1 h 446"/>
                    <a:gd name="T46" fmla="*/ 1 w 154"/>
                    <a:gd name="T47" fmla="*/ 1 h 446"/>
                    <a:gd name="T48" fmla="*/ 1 w 154"/>
                    <a:gd name="T49" fmla="*/ 1 h 446"/>
                    <a:gd name="T50" fmla="*/ 1 w 154"/>
                    <a:gd name="T51" fmla="*/ 1 h 446"/>
                    <a:gd name="T52" fmla="*/ 1 w 154"/>
                    <a:gd name="T53" fmla="*/ 1 h 446"/>
                    <a:gd name="T54" fmla="*/ 1 w 154"/>
                    <a:gd name="T55" fmla="*/ 1 h 446"/>
                    <a:gd name="T56" fmla="*/ 1 w 154"/>
                    <a:gd name="T57" fmla="*/ 1 h 446"/>
                    <a:gd name="T58" fmla="*/ 1 w 154"/>
                    <a:gd name="T59" fmla="*/ 1 h 446"/>
                    <a:gd name="T60" fmla="*/ 1 w 154"/>
                    <a:gd name="T61" fmla="*/ 1 h 446"/>
                    <a:gd name="T62" fmla="*/ 1 w 154"/>
                    <a:gd name="T63" fmla="*/ 1 h 446"/>
                    <a:gd name="T64" fmla="*/ 1 w 154"/>
                    <a:gd name="T65" fmla="*/ 0 h 446"/>
                    <a:gd name="T66" fmla="*/ 1 w 154"/>
                    <a:gd name="T67" fmla="*/ 0 h 446"/>
                    <a:gd name="T68" fmla="*/ 1 w 154"/>
                    <a:gd name="T69" fmla="*/ 1 h 446"/>
                    <a:gd name="T70" fmla="*/ 1 w 154"/>
                    <a:gd name="T71" fmla="*/ 1 h 4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54" h="446">
                      <a:moveTo>
                        <a:pt x="144" y="17"/>
                      </a:moveTo>
                      <a:lnTo>
                        <a:pt x="144" y="17"/>
                      </a:lnTo>
                      <a:lnTo>
                        <a:pt x="137" y="24"/>
                      </a:lnTo>
                      <a:lnTo>
                        <a:pt x="130" y="33"/>
                      </a:lnTo>
                      <a:lnTo>
                        <a:pt x="120" y="41"/>
                      </a:lnTo>
                      <a:lnTo>
                        <a:pt x="106" y="65"/>
                      </a:lnTo>
                      <a:lnTo>
                        <a:pt x="89" y="82"/>
                      </a:lnTo>
                      <a:lnTo>
                        <a:pt x="72" y="106"/>
                      </a:lnTo>
                      <a:lnTo>
                        <a:pt x="65" y="130"/>
                      </a:lnTo>
                      <a:lnTo>
                        <a:pt x="48" y="154"/>
                      </a:lnTo>
                      <a:lnTo>
                        <a:pt x="48" y="171"/>
                      </a:lnTo>
                      <a:lnTo>
                        <a:pt x="41" y="195"/>
                      </a:lnTo>
                      <a:lnTo>
                        <a:pt x="41" y="251"/>
                      </a:lnTo>
                      <a:lnTo>
                        <a:pt x="41" y="275"/>
                      </a:lnTo>
                      <a:lnTo>
                        <a:pt x="41" y="292"/>
                      </a:lnTo>
                      <a:lnTo>
                        <a:pt x="41" y="309"/>
                      </a:lnTo>
                      <a:lnTo>
                        <a:pt x="41" y="326"/>
                      </a:lnTo>
                      <a:lnTo>
                        <a:pt x="41" y="333"/>
                      </a:lnTo>
                      <a:lnTo>
                        <a:pt x="31" y="350"/>
                      </a:lnTo>
                      <a:lnTo>
                        <a:pt x="31" y="357"/>
                      </a:lnTo>
                      <a:lnTo>
                        <a:pt x="24" y="364"/>
                      </a:lnTo>
                      <a:lnTo>
                        <a:pt x="24" y="374"/>
                      </a:lnTo>
                      <a:lnTo>
                        <a:pt x="16" y="398"/>
                      </a:lnTo>
                      <a:lnTo>
                        <a:pt x="16" y="422"/>
                      </a:lnTo>
                      <a:lnTo>
                        <a:pt x="16" y="429"/>
                      </a:lnTo>
                      <a:lnTo>
                        <a:pt x="16" y="439"/>
                      </a:lnTo>
                      <a:lnTo>
                        <a:pt x="16" y="446"/>
                      </a:lnTo>
                      <a:lnTo>
                        <a:pt x="7" y="446"/>
                      </a:lnTo>
                      <a:lnTo>
                        <a:pt x="0" y="439"/>
                      </a:lnTo>
                      <a:lnTo>
                        <a:pt x="0" y="429"/>
                      </a:lnTo>
                      <a:lnTo>
                        <a:pt x="0" y="422"/>
                      </a:lnTo>
                      <a:lnTo>
                        <a:pt x="0" y="398"/>
                      </a:lnTo>
                      <a:lnTo>
                        <a:pt x="0" y="381"/>
                      </a:lnTo>
                      <a:lnTo>
                        <a:pt x="7" y="374"/>
                      </a:lnTo>
                      <a:lnTo>
                        <a:pt x="7" y="364"/>
                      </a:lnTo>
                      <a:lnTo>
                        <a:pt x="7" y="357"/>
                      </a:lnTo>
                      <a:lnTo>
                        <a:pt x="16" y="357"/>
                      </a:lnTo>
                      <a:lnTo>
                        <a:pt x="16" y="350"/>
                      </a:lnTo>
                      <a:lnTo>
                        <a:pt x="24" y="326"/>
                      </a:lnTo>
                      <a:lnTo>
                        <a:pt x="24" y="316"/>
                      </a:lnTo>
                      <a:lnTo>
                        <a:pt x="31" y="316"/>
                      </a:lnTo>
                      <a:lnTo>
                        <a:pt x="31" y="309"/>
                      </a:lnTo>
                      <a:lnTo>
                        <a:pt x="31" y="292"/>
                      </a:lnTo>
                      <a:lnTo>
                        <a:pt x="24" y="268"/>
                      </a:lnTo>
                      <a:lnTo>
                        <a:pt x="24" y="236"/>
                      </a:lnTo>
                      <a:lnTo>
                        <a:pt x="24" y="212"/>
                      </a:lnTo>
                      <a:lnTo>
                        <a:pt x="31" y="188"/>
                      </a:lnTo>
                      <a:lnTo>
                        <a:pt x="31" y="161"/>
                      </a:lnTo>
                      <a:lnTo>
                        <a:pt x="31" y="147"/>
                      </a:lnTo>
                      <a:lnTo>
                        <a:pt x="41" y="130"/>
                      </a:lnTo>
                      <a:lnTo>
                        <a:pt x="48" y="113"/>
                      </a:lnTo>
                      <a:lnTo>
                        <a:pt x="65" y="89"/>
                      </a:lnTo>
                      <a:lnTo>
                        <a:pt x="72" y="65"/>
                      </a:lnTo>
                      <a:lnTo>
                        <a:pt x="96" y="41"/>
                      </a:lnTo>
                      <a:lnTo>
                        <a:pt x="113" y="24"/>
                      </a:lnTo>
                      <a:lnTo>
                        <a:pt x="130" y="9"/>
                      </a:lnTo>
                      <a:lnTo>
                        <a:pt x="137" y="0"/>
                      </a:lnTo>
                      <a:lnTo>
                        <a:pt x="144" y="0"/>
                      </a:lnTo>
                      <a:lnTo>
                        <a:pt x="154" y="0"/>
                      </a:lnTo>
                      <a:lnTo>
                        <a:pt x="154" y="9"/>
                      </a:lnTo>
                      <a:lnTo>
                        <a:pt x="144" y="17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8" name="Freeform 214"/>
                <p:cNvSpPr>
                  <a:spLocks/>
                </p:cNvSpPr>
                <p:nvPr/>
              </p:nvSpPr>
              <p:spPr bwMode="auto">
                <a:xfrm>
                  <a:off x="585" y="1519"/>
                  <a:ext cx="5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1 w 7"/>
                    <a:gd name="T13" fmla="*/ 0 h 8"/>
                    <a:gd name="T14" fmla="*/ 1 w 7"/>
                    <a:gd name="T15" fmla="*/ 0 h 8"/>
                    <a:gd name="T16" fmla="*/ 1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9" name="Freeform 215"/>
                <p:cNvSpPr>
                  <a:spLocks/>
                </p:cNvSpPr>
                <p:nvPr/>
              </p:nvSpPr>
              <p:spPr bwMode="auto">
                <a:xfrm>
                  <a:off x="571" y="1533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0" name="Freeform 216"/>
                <p:cNvSpPr>
                  <a:spLocks/>
                </p:cNvSpPr>
                <p:nvPr/>
              </p:nvSpPr>
              <p:spPr bwMode="auto">
                <a:xfrm>
                  <a:off x="557" y="155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T0" y="0"/>
                    </a:cxn>
                    <a:cxn ang="T11">
                      <a:pos x="T1" y="0"/>
                    </a:cxn>
                    <a:cxn ang="T12">
                      <a:pos x="T2" y="0"/>
                    </a:cxn>
                    <a:cxn ang="T13">
                      <a:pos x="T3" y="0"/>
                    </a:cxn>
                    <a:cxn ang="T14">
                      <a:pos x="T4" y="0"/>
                    </a:cxn>
                    <a:cxn ang="T15">
                      <a:pos x="T5" y="0"/>
                    </a:cxn>
                    <a:cxn ang="T16">
                      <a:pos x="T6" y="0"/>
                    </a:cxn>
                    <a:cxn ang="T17">
                      <a:pos x="T7" y="0"/>
                    </a:cxn>
                    <a:cxn ang="T18">
                      <a:pos x="T8" y="0"/>
                    </a:cxn>
                    <a:cxn ang="T19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" name="Freeform 217"/>
                <p:cNvSpPr>
                  <a:spLocks/>
                </p:cNvSpPr>
                <p:nvPr/>
              </p:nvSpPr>
              <p:spPr bwMode="auto">
                <a:xfrm>
                  <a:off x="603" y="1536"/>
                  <a:ext cx="6" cy="5"/>
                </a:xfrm>
                <a:custGeom>
                  <a:avLst/>
                  <a:gdLst>
                    <a:gd name="T0" fmla="*/ 0 w 10"/>
                    <a:gd name="T1" fmla="*/ 1 h 9"/>
                    <a:gd name="T2" fmla="*/ 0 w 10"/>
                    <a:gd name="T3" fmla="*/ 1 h 9"/>
                    <a:gd name="T4" fmla="*/ 0 w 10"/>
                    <a:gd name="T5" fmla="*/ 1 h 9"/>
                    <a:gd name="T6" fmla="*/ 0 w 10"/>
                    <a:gd name="T7" fmla="*/ 1 h 9"/>
                    <a:gd name="T8" fmla="*/ 0 w 10"/>
                    <a:gd name="T9" fmla="*/ 1 h 9"/>
                    <a:gd name="T10" fmla="*/ 0 w 10"/>
                    <a:gd name="T11" fmla="*/ 0 h 9"/>
                    <a:gd name="T12" fmla="*/ 1 w 10"/>
                    <a:gd name="T13" fmla="*/ 1 h 9"/>
                    <a:gd name="T14" fmla="*/ 1 w 10"/>
                    <a:gd name="T15" fmla="*/ 1 h 9"/>
                    <a:gd name="T16" fmla="*/ 1 w 10"/>
                    <a:gd name="T17" fmla="*/ 1 h 9"/>
                    <a:gd name="T18" fmla="*/ 0 w 10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2" name="Freeform 218"/>
                <p:cNvSpPr>
                  <a:spLocks/>
                </p:cNvSpPr>
                <p:nvPr/>
              </p:nvSpPr>
              <p:spPr bwMode="auto">
                <a:xfrm>
                  <a:off x="523" y="1664"/>
                  <a:ext cx="6" cy="4"/>
                </a:xfrm>
                <a:custGeom>
                  <a:avLst/>
                  <a:gdLst>
                    <a:gd name="T0" fmla="*/ 1 w 9"/>
                    <a:gd name="T1" fmla="*/ 1 h 8"/>
                    <a:gd name="T2" fmla="*/ 1 w 9"/>
                    <a:gd name="T3" fmla="*/ 1 h 8"/>
                    <a:gd name="T4" fmla="*/ 1 w 9"/>
                    <a:gd name="T5" fmla="*/ 1 h 8"/>
                    <a:gd name="T6" fmla="*/ 0 w 9"/>
                    <a:gd name="T7" fmla="*/ 1 h 8"/>
                    <a:gd name="T8" fmla="*/ 1 w 9"/>
                    <a:gd name="T9" fmla="*/ 1 h 8"/>
                    <a:gd name="T10" fmla="*/ 1 w 9"/>
                    <a:gd name="T11" fmla="*/ 0 h 8"/>
                    <a:gd name="T12" fmla="*/ 1 w 9"/>
                    <a:gd name="T13" fmla="*/ 1 h 8"/>
                    <a:gd name="T14" fmla="*/ 1 w 9"/>
                    <a:gd name="T15" fmla="*/ 1 h 8"/>
                    <a:gd name="T16" fmla="*/ 1 w 9"/>
                    <a:gd name="T17" fmla="*/ 1 h 8"/>
                    <a:gd name="T18" fmla="*/ 1 w 9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3" name="Freeform 219"/>
                <p:cNvSpPr>
                  <a:spLocks/>
                </p:cNvSpPr>
                <p:nvPr/>
              </p:nvSpPr>
              <p:spPr bwMode="auto">
                <a:xfrm>
                  <a:off x="523" y="1646"/>
                  <a:ext cx="6" cy="5"/>
                </a:xfrm>
                <a:custGeom>
                  <a:avLst/>
                  <a:gdLst>
                    <a:gd name="T0" fmla="*/ 1 w 9"/>
                    <a:gd name="T1" fmla="*/ 1 h 9"/>
                    <a:gd name="T2" fmla="*/ 1 w 9"/>
                    <a:gd name="T3" fmla="*/ 1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1 w 9"/>
                    <a:gd name="T11" fmla="*/ 0 h 9"/>
                    <a:gd name="T12" fmla="*/ 1 w 9"/>
                    <a:gd name="T13" fmla="*/ 0 h 9"/>
                    <a:gd name="T14" fmla="*/ 1 w 9"/>
                    <a:gd name="T15" fmla="*/ 0 h 9"/>
                    <a:gd name="T16" fmla="*/ 1 w 9"/>
                    <a:gd name="T17" fmla="*/ 0 h 9"/>
                    <a:gd name="T18" fmla="*/ 1 w 9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4" name="Freeform 220"/>
                <p:cNvSpPr>
                  <a:spLocks/>
                </p:cNvSpPr>
                <p:nvPr/>
              </p:nvSpPr>
              <p:spPr bwMode="auto">
                <a:xfrm>
                  <a:off x="523" y="1625"/>
                  <a:ext cx="6" cy="4"/>
                </a:xfrm>
                <a:custGeom>
                  <a:avLst/>
                  <a:gdLst>
                    <a:gd name="T0" fmla="*/ 0 w 9"/>
                    <a:gd name="T1" fmla="*/ 1 h 7"/>
                    <a:gd name="T2" fmla="*/ 0 w 9"/>
                    <a:gd name="T3" fmla="*/ 1 h 7"/>
                    <a:gd name="T4" fmla="*/ 0 w 9"/>
                    <a:gd name="T5" fmla="*/ 1 h 7"/>
                    <a:gd name="T6" fmla="*/ 0 w 9"/>
                    <a:gd name="T7" fmla="*/ 1 h 7"/>
                    <a:gd name="T8" fmla="*/ 0 w 9"/>
                    <a:gd name="T9" fmla="*/ 1 h 7"/>
                    <a:gd name="T10" fmla="*/ 0 w 9"/>
                    <a:gd name="T11" fmla="*/ 0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1 h 7"/>
                    <a:gd name="T18" fmla="*/ 0 w 9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9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5" name="Freeform 221"/>
                <p:cNvSpPr>
                  <a:spLocks/>
                </p:cNvSpPr>
                <p:nvPr/>
              </p:nvSpPr>
              <p:spPr bwMode="auto">
                <a:xfrm>
                  <a:off x="523" y="1607"/>
                  <a:ext cx="6" cy="4"/>
                </a:xfrm>
                <a:custGeom>
                  <a:avLst/>
                  <a:gdLst>
                    <a:gd name="T0" fmla="*/ 1 w 9"/>
                    <a:gd name="T1" fmla="*/ 1 h 7"/>
                    <a:gd name="T2" fmla="*/ 1 w 9"/>
                    <a:gd name="T3" fmla="*/ 1 h 7"/>
                    <a:gd name="T4" fmla="*/ 0 w 9"/>
                    <a:gd name="T5" fmla="*/ 1 h 7"/>
                    <a:gd name="T6" fmla="*/ 0 w 9"/>
                    <a:gd name="T7" fmla="*/ 0 h 7"/>
                    <a:gd name="T8" fmla="*/ 0 w 9"/>
                    <a:gd name="T9" fmla="*/ 0 h 7"/>
                    <a:gd name="T10" fmla="*/ 1 w 9"/>
                    <a:gd name="T11" fmla="*/ 0 h 7"/>
                    <a:gd name="T12" fmla="*/ 1 w 9"/>
                    <a:gd name="T13" fmla="*/ 0 h 7"/>
                    <a:gd name="T14" fmla="*/ 1 w 9"/>
                    <a:gd name="T15" fmla="*/ 0 h 7"/>
                    <a:gd name="T16" fmla="*/ 1 w 9"/>
                    <a:gd name="T17" fmla="*/ 1 h 7"/>
                    <a:gd name="T18" fmla="*/ 1 w 9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6" name="Freeform 222"/>
                <p:cNvSpPr>
                  <a:spLocks/>
                </p:cNvSpPr>
                <p:nvPr/>
              </p:nvSpPr>
              <p:spPr bwMode="auto">
                <a:xfrm>
                  <a:off x="529" y="1585"/>
                  <a:ext cx="8" cy="5"/>
                </a:xfrm>
                <a:custGeom>
                  <a:avLst/>
                  <a:gdLst>
                    <a:gd name="T0" fmla="*/ 1 w 15"/>
                    <a:gd name="T1" fmla="*/ 1 h 10"/>
                    <a:gd name="T2" fmla="*/ 1 w 15"/>
                    <a:gd name="T3" fmla="*/ 1 h 10"/>
                    <a:gd name="T4" fmla="*/ 1 w 15"/>
                    <a:gd name="T5" fmla="*/ 1 h 10"/>
                    <a:gd name="T6" fmla="*/ 0 w 15"/>
                    <a:gd name="T7" fmla="*/ 1 h 10"/>
                    <a:gd name="T8" fmla="*/ 1 w 15"/>
                    <a:gd name="T9" fmla="*/ 1 h 10"/>
                    <a:gd name="T10" fmla="*/ 1 w 15"/>
                    <a:gd name="T11" fmla="*/ 0 h 10"/>
                    <a:gd name="T12" fmla="*/ 1 w 15"/>
                    <a:gd name="T13" fmla="*/ 1 h 10"/>
                    <a:gd name="T14" fmla="*/ 1 w 15"/>
                    <a:gd name="T15" fmla="*/ 1 h 10"/>
                    <a:gd name="T16" fmla="*/ 1 w 15"/>
                    <a:gd name="T17" fmla="*/ 1 h 10"/>
                    <a:gd name="T18" fmla="*/ 1 w 15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0"/>
                      </a:lnTo>
                      <a:lnTo>
                        <a:pt x="8" y="10"/>
                      </a:lnTo>
                      <a:lnTo>
                        <a:pt x="15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7" name="Freeform 223"/>
                <p:cNvSpPr>
                  <a:spLocks/>
                </p:cNvSpPr>
                <p:nvPr/>
              </p:nvSpPr>
              <p:spPr bwMode="auto">
                <a:xfrm>
                  <a:off x="566" y="1577"/>
                  <a:ext cx="5" cy="4"/>
                </a:xfrm>
                <a:custGeom>
                  <a:avLst/>
                  <a:gdLst>
                    <a:gd name="T0" fmla="*/ 1 w 10"/>
                    <a:gd name="T1" fmla="*/ 1 h 7"/>
                    <a:gd name="T2" fmla="*/ 1 w 10"/>
                    <a:gd name="T3" fmla="*/ 1 h 7"/>
                    <a:gd name="T4" fmla="*/ 1 w 10"/>
                    <a:gd name="T5" fmla="*/ 1 h 7"/>
                    <a:gd name="T6" fmla="*/ 0 w 10"/>
                    <a:gd name="T7" fmla="*/ 1 h 7"/>
                    <a:gd name="T8" fmla="*/ 1 w 10"/>
                    <a:gd name="T9" fmla="*/ 1 h 7"/>
                    <a:gd name="T10" fmla="*/ 1 w 10"/>
                    <a:gd name="T11" fmla="*/ 0 h 7"/>
                    <a:gd name="T12" fmla="*/ 1 w 10"/>
                    <a:gd name="T13" fmla="*/ 1 h 7"/>
                    <a:gd name="T14" fmla="*/ 1 w 10"/>
                    <a:gd name="T15" fmla="*/ 1 h 7"/>
                    <a:gd name="T16" fmla="*/ 1 w 10"/>
                    <a:gd name="T17" fmla="*/ 1 h 7"/>
                    <a:gd name="T18" fmla="*/ 1 w 10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7"/>
                      </a:lnTo>
                      <a:lnTo>
                        <a:pt x="0" y="7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8" name="Freeform 224"/>
                <p:cNvSpPr>
                  <a:spLocks/>
                </p:cNvSpPr>
                <p:nvPr/>
              </p:nvSpPr>
              <p:spPr bwMode="auto">
                <a:xfrm>
                  <a:off x="543" y="1571"/>
                  <a:ext cx="5" cy="6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0 h 10"/>
                    <a:gd name="T6" fmla="*/ 0 w 7"/>
                    <a:gd name="T7" fmla="*/ 0 h 10"/>
                    <a:gd name="T8" fmla="*/ 0 w 7"/>
                    <a:gd name="T9" fmla="*/ 0 h 10"/>
                    <a:gd name="T10" fmla="*/ 0 w 7"/>
                    <a:gd name="T11" fmla="*/ 0 h 10"/>
                    <a:gd name="T12" fmla="*/ 1 w 7"/>
                    <a:gd name="T13" fmla="*/ 0 h 10"/>
                    <a:gd name="T14" fmla="*/ 1 w 7"/>
                    <a:gd name="T15" fmla="*/ 0 h 10"/>
                    <a:gd name="T16" fmla="*/ 1 w 7"/>
                    <a:gd name="T17" fmla="*/ 0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9" name="Freeform 225"/>
                <p:cNvSpPr>
                  <a:spLocks/>
                </p:cNvSpPr>
                <p:nvPr/>
              </p:nvSpPr>
              <p:spPr bwMode="auto">
                <a:xfrm>
                  <a:off x="523" y="1691"/>
                  <a:ext cx="6" cy="8"/>
                </a:xfrm>
                <a:custGeom>
                  <a:avLst/>
                  <a:gdLst>
                    <a:gd name="T0" fmla="*/ 0 w 9"/>
                    <a:gd name="T1" fmla="*/ 0 h 17"/>
                    <a:gd name="T2" fmla="*/ 0 w 9"/>
                    <a:gd name="T3" fmla="*/ 0 h 17"/>
                    <a:gd name="T4" fmla="*/ 0 w 9"/>
                    <a:gd name="T5" fmla="*/ 0 h 17"/>
                    <a:gd name="T6" fmla="*/ 0 w 9"/>
                    <a:gd name="T7" fmla="*/ 0 h 17"/>
                    <a:gd name="T8" fmla="*/ 0 w 9"/>
                    <a:gd name="T9" fmla="*/ 0 h 17"/>
                    <a:gd name="T10" fmla="*/ 0 w 9"/>
                    <a:gd name="T11" fmla="*/ 0 h 17"/>
                    <a:gd name="T12" fmla="*/ 0 w 9"/>
                    <a:gd name="T13" fmla="*/ 0 h 17"/>
                    <a:gd name="T14" fmla="*/ 1 w 9"/>
                    <a:gd name="T15" fmla="*/ 0 h 17"/>
                    <a:gd name="T16" fmla="*/ 0 w 9"/>
                    <a:gd name="T17" fmla="*/ 0 h 17"/>
                    <a:gd name="T18" fmla="*/ 0 w 9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0" name="Freeform 226"/>
                <p:cNvSpPr>
                  <a:spLocks/>
                </p:cNvSpPr>
                <p:nvPr/>
              </p:nvSpPr>
              <p:spPr bwMode="auto">
                <a:xfrm>
                  <a:off x="509" y="1717"/>
                  <a:ext cx="5" cy="0"/>
                </a:xfrm>
                <a:custGeom>
                  <a:avLst/>
                  <a:gdLst>
                    <a:gd name="T0" fmla="*/ 1 w 7"/>
                    <a:gd name="T1" fmla="*/ 1 w 7"/>
                    <a:gd name="T2" fmla="*/ 1 w 7"/>
                    <a:gd name="T3" fmla="*/ 0 w 7"/>
                    <a:gd name="T4" fmla="*/ 1 w 7"/>
                    <a:gd name="T5" fmla="*/ 1 w 7"/>
                    <a:gd name="T6" fmla="*/ 1 w 7"/>
                    <a:gd name="T7" fmla="*/ 1 w 7"/>
                    <a:gd name="T8" fmla="*/ 1 w 7"/>
                    <a:gd name="T9" fmla="*/ 1 w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</a:gdLst>
                  <a:ahLst/>
                  <a:cxnLst>
                    <a:cxn ang="T10">
                      <a:pos x="T0" y="0"/>
                    </a:cxn>
                    <a:cxn ang="T11">
                      <a:pos x="T1" y="0"/>
                    </a:cxn>
                    <a:cxn ang="T12">
                      <a:pos x="T2" y="0"/>
                    </a:cxn>
                    <a:cxn ang="T13">
                      <a:pos x="T3" y="0"/>
                    </a:cxn>
                    <a:cxn ang="T14">
                      <a:pos x="T4" y="0"/>
                    </a:cxn>
                    <a:cxn ang="T15">
                      <a:pos x="T5" y="0"/>
                    </a:cxn>
                    <a:cxn ang="T16">
                      <a:pos x="T6" y="0"/>
                    </a:cxn>
                    <a:cxn ang="T17">
                      <a:pos x="T7" y="0"/>
                    </a:cxn>
                    <a:cxn ang="T18">
                      <a:pos x="T8" y="0"/>
                    </a:cxn>
                    <a:cxn ang="T19">
                      <a:pos x="T9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1" name="Freeform 227"/>
                <p:cNvSpPr>
                  <a:spLocks/>
                </p:cNvSpPr>
                <p:nvPr/>
              </p:nvSpPr>
              <p:spPr bwMode="auto">
                <a:xfrm>
                  <a:off x="504" y="1739"/>
                  <a:ext cx="5" cy="3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1 w 8"/>
                    <a:gd name="T5" fmla="*/ 0 h 7"/>
                    <a:gd name="T6" fmla="*/ 0 w 8"/>
                    <a:gd name="T7" fmla="*/ 0 h 7"/>
                    <a:gd name="T8" fmla="*/ 1 w 8"/>
                    <a:gd name="T9" fmla="*/ 0 h 7"/>
                    <a:gd name="T10" fmla="*/ 1 w 8"/>
                    <a:gd name="T11" fmla="*/ 0 h 7"/>
                    <a:gd name="T12" fmla="*/ 1 w 8"/>
                    <a:gd name="T13" fmla="*/ 0 h 7"/>
                    <a:gd name="T14" fmla="*/ 1 w 8"/>
                    <a:gd name="T15" fmla="*/ 0 h 7"/>
                    <a:gd name="T16" fmla="*/ 1 w 8"/>
                    <a:gd name="T17" fmla="*/ 0 h 7"/>
                    <a:gd name="T18" fmla="*/ 1 w 8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" name="Freeform 228"/>
                <p:cNvSpPr>
                  <a:spLocks/>
                </p:cNvSpPr>
                <p:nvPr/>
              </p:nvSpPr>
              <p:spPr bwMode="auto">
                <a:xfrm>
                  <a:off x="509" y="1761"/>
                  <a:ext cx="5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1 h 7"/>
                    <a:gd name="T6" fmla="*/ 0 w 7"/>
                    <a:gd name="T7" fmla="*/ 0 h 7"/>
                    <a:gd name="T8" fmla="*/ 0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" name="Freeform 229"/>
                <p:cNvSpPr>
                  <a:spLocks/>
                </p:cNvSpPr>
                <p:nvPr/>
              </p:nvSpPr>
              <p:spPr bwMode="auto">
                <a:xfrm>
                  <a:off x="548" y="1664"/>
                  <a:ext cx="3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0 h 8"/>
                    <a:gd name="T12" fmla="*/ 0 w 7"/>
                    <a:gd name="T13" fmla="*/ 1 h 8"/>
                    <a:gd name="T14" fmla="*/ 0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" name="Freeform 230"/>
                <p:cNvSpPr>
                  <a:spLocks/>
                </p:cNvSpPr>
                <p:nvPr/>
              </p:nvSpPr>
              <p:spPr bwMode="auto">
                <a:xfrm>
                  <a:off x="548" y="1619"/>
                  <a:ext cx="3" cy="6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0 h 10"/>
                    <a:gd name="T8" fmla="*/ 0 w 7"/>
                    <a:gd name="T9" fmla="*/ 0 h 10"/>
                    <a:gd name="T10" fmla="*/ 0 w 7"/>
                    <a:gd name="T11" fmla="*/ 0 h 10"/>
                    <a:gd name="T12" fmla="*/ 0 w 7"/>
                    <a:gd name="T13" fmla="*/ 0 h 10"/>
                    <a:gd name="T14" fmla="*/ 0 w 7"/>
                    <a:gd name="T15" fmla="*/ 0 h 10"/>
                    <a:gd name="T16" fmla="*/ 0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5" name="Freeform 231"/>
                <p:cNvSpPr>
                  <a:spLocks/>
                </p:cNvSpPr>
                <p:nvPr/>
              </p:nvSpPr>
              <p:spPr bwMode="auto">
                <a:xfrm>
                  <a:off x="557" y="1593"/>
                  <a:ext cx="4" cy="4"/>
                </a:xfrm>
                <a:custGeom>
                  <a:avLst/>
                  <a:gdLst>
                    <a:gd name="T0" fmla="*/ 1 w 7"/>
                    <a:gd name="T1" fmla="*/ 1 h 7"/>
                    <a:gd name="T2" fmla="*/ 1 w 7"/>
                    <a:gd name="T3" fmla="*/ 1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1 h 7"/>
                    <a:gd name="T16" fmla="*/ 1 w 7"/>
                    <a:gd name="T17" fmla="*/ 1 h 7"/>
                    <a:gd name="T18" fmla="*/ 1 w 7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6" name="Freeform 232"/>
                <p:cNvSpPr>
                  <a:spLocks/>
                </p:cNvSpPr>
                <p:nvPr/>
              </p:nvSpPr>
              <p:spPr bwMode="auto">
                <a:xfrm>
                  <a:off x="533" y="1748"/>
                  <a:ext cx="4" cy="7"/>
                </a:xfrm>
                <a:custGeom>
                  <a:avLst/>
                  <a:gdLst>
                    <a:gd name="T0" fmla="*/ 1 w 7"/>
                    <a:gd name="T1" fmla="*/ 1 h 14"/>
                    <a:gd name="T2" fmla="*/ 1 w 7"/>
                    <a:gd name="T3" fmla="*/ 1 h 14"/>
                    <a:gd name="T4" fmla="*/ 0 w 7"/>
                    <a:gd name="T5" fmla="*/ 1 h 14"/>
                    <a:gd name="T6" fmla="*/ 0 w 7"/>
                    <a:gd name="T7" fmla="*/ 1 h 14"/>
                    <a:gd name="T8" fmla="*/ 0 w 7"/>
                    <a:gd name="T9" fmla="*/ 1 h 14"/>
                    <a:gd name="T10" fmla="*/ 1 w 7"/>
                    <a:gd name="T11" fmla="*/ 0 h 14"/>
                    <a:gd name="T12" fmla="*/ 1 w 7"/>
                    <a:gd name="T13" fmla="*/ 1 h 14"/>
                    <a:gd name="T14" fmla="*/ 1 w 7"/>
                    <a:gd name="T15" fmla="*/ 1 h 14"/>
                    <a:gd name="T16" fmla="*/ 1 w 7"/>
                    <a:gd name="T17" fmla="*/ 1 h 14"/>
                    <a:gd name="T18" fmla="*/ 1 w 7"/>
                    <a:gd name="T19" fmla="*/ 1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4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7" name="Freeform 233"/>
                <p:cNvSpPr>
                  <a:spLocks/>
                </p:cNvSpPr>
                <p:nvPr/>
              </p:nvSpPr>
              <p:spPr bwMode="auto">
                <a:xfrm>
                  <a:off x="548" y="1691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0 w 7"/>
                    <a:gd name="T15" fmla="*/ 0 h 7"/>
                    <a:gd name="T16" fmla="*/ 0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8" name="Freeform 234"/>
                <p:cNvSpPr>
                  <a:spLocks/>
                </p:cNvSpPr>
                <p:nvPr/>
              </p:nvSpPr>
              <p:spPr bwMode="auto">
                <a:xfrm>
                  <a:off x="428" y="1633"/>
                  <a:ext cx="62" cy="176"/>
                </a:xfrm>
                <a:custGeom>
                  <a:avLst/>
                  <a:gdLst>
                    <a:gd name="T0" fmla="*/ 1 w 106"/>
                    <a:gd name="T1" fmla="*/ 1 h 326"/>
                    <a:gd name="T2" fmla="*/ 1 w 106"/>
                    <a:gd name="T3" fmla="*/ 1 h 326"/>
                    <a:gd name="T4" fmla="*/ 1 w 106"/>
                    <a:gd name="T5" fmla="*/ 1 h 326"/>
                    <a:gd name="T6" fmla="*/ 1 w 106"/>
                    <a:gd name="T7" fmla="*/ 1 h 326"/>
                    <a:gd name="T8" fmla="*/ 1 w 106"/>
                    <a:gd name="T9" fmla="*/ 1 h 326"/>
                    <a:gd name="T10" fmla="*/ 1 w 106"/>
                    <a:gd name="T11" fmla="*/ 1 h 326"/>
                    <a:gd name="T12" fmla="*/ 1 w 106"/>
                    <a:gd name="T13" fmla="*/ 1 h 326"/>
                    <a:gd name="T14" fmla="*/ 1 w 106"/>
                    <a:gd name="T15" fmla="*/ 1 h 326"/>
                    <a:gd name="T16" fmla="*/ 1 w 106"/>
                    <a:gd name="T17" fmla="*/ 1 h 326"/>
                    <a:gd name="T18" fmla="*/ 1 w 106"/>
                    <a:gd name="T19" fmla="*/ 1 h 326"/>
                    <a:gd name="T20" fmla="*/ 1 w 106"/>
                    <a:gd name="T21" fmla="*/ 1 h 326"/>
                    <a:gd name="T22" fmla="*/ 1 w 106"/>
                    <a:gd name="T23" fmla="*/ 1 h 326"/>
                    <a:gd name="T24" fmla="*/ 1 w 106"/>
                    <a:gd name="T25" fmla="*/ 1 h 326"/>
                    <a:gd name="T26" fmla="*/ 1 w 106"/>
                    <a:gd name="T27" fmla="*/ 1 h 326"/>
                    <a:gd name="T28" fmla="*/ 1 w 106"/>
                    <a:gd name="T29" fmla="*/ 1 h 326"/>
                    <a:gd name="T30" fmla="*/ 1 w 106"/>
                    <a:gd name="T31" fmla="*/ 1 h 326"/>
                    <a:gd name="T32" fmla="*/ 1 w 106"/>
                    <a:gd name="T33" fmla="*/ 1 h 326"/>
                    <a:gd name="T34" fmla="*/ 1 w 106"/>
                    <a:gd name="T35" fmla="*/ 1 h 326"/>
                    <a:gd name="T36" fmla="*/ 1 w 106"/>
                    <a:gd name="T37" fmla="*/ 1 h 326"/>
                    <a:gd name="T38" fmla="*/ 1 w 106"/>
                    <a:gd name="T39" fmla="*/ 1 h 326"/>
                    <a:gd name="T40" fmla="*/ 1 w 106"/>
                    <a:gd name="T41" fmla="*/ 1 h 326"/>
                    <a:gd name="T42" fmla="*/ 1 w 106"/>
                    <a:gd name="T43" fmla="*/ 1 h 326"/>
                    <a:gd name="T44" fmla="*/ 1 w 106"/>
                    <a:gd name="T45" fmla="*/ 1 h 326"/>
                    <a:gd name="T46" fmla="*/ 1 w 106"/>
                    <a:gd name="T47" fmla="*/ 1 h 326"/>
                    <a:gd name="T48" fmla="*/ 1 w 106"/>
                    <a:gd name="T49" fmla="*/ 1 h 326"/>
                    <a:gd name="T50" fmla="*/ 1 w 106"/>
                    <a:gd name="T51" fmla="*/ 1 h 326"/>
                    <a:gd name="T52" fmla="*/ 1 w 106"/>
                    <a:gd name="T53" fmla="*/ 1 h 326"/>
                    <a:gd name="T54" fmla="*/ 1 w 106"/>
                    <a:gd name="T55" fmla="*/ 1 h 326"/>
                    <a:gd name="T56" fmla="*/ 0 w 106"/>
                    <a:gd name="T57" fmla="*/ 1 h 326"/>
                    <a:gd name="T58" fmla="*/ 0 w 106"/>
                    <a:gd name="T59" fmla="*/ 1 h 326"/>
                    <a:gd name="T60" fmla="*/ 0 w 106"/>
                    <a:gd name="T61" fmla="*/ 1 h 326"/>
                    <a:gd name="T62" fmla="*/ 0 w 106"/>
                    <a:gd name="T63" fmla="*/ 1 h 326"/>
                    <a:gd name="T64" fmla="*/ 1 w 106"/>
                    <a:gd name="T65" fmla="*/ 1 h 326"/>
                    <a:gd name="T66" fmla="*/ 1 w 106"/>
                    <a:gd name="T67" fmla="*/ 1 h 326"/>
                    <a:gd name="T68" fmla="*/ 1 w 106"/>
                    <a:gd name="T69" fmla="*/ 1 h 326"/>
                    <a:gd name="T70" fmla="*/ 1 w 106"/>
                    <a:gd name="T71" fmla="*/ 1 h 326"/>
                    <a:gd name="T72" fmla="*/ 1 w 106"/>
                    <a:gd name="T73" fmla="*/ 1 h 326"/>
                    <a:gd name="T74" fmla="*/ 1 w 106"/>
                    <a:gd name="T75" fmla="*/ 1 h 326"/>
                    <a:gd name="T76" fmla="*/ 1 w 106"/>
                    <a:gd name="T77" fmla="*/ 1 h 326"/>
                    <a:gd name="T78" fmla="*/ 1 w 106"/>
                    <a:gd name="T79" fmla="*/ 1 h 326"/>
                    <a:gd name="T80" fmla="*/ 1 w 106"/>
                    <a:gd name="T81" fmla="*/ 1 h 326"/>
                    <a:gd name="T82" fmla="*/ 1 w 106"/>
                    <a:gd name="T83" fmla="*/ 0 h 326"/>
                    <a:gd name="T84" fmla="*/ 1 w 106"/>
                    <a:gd name="T85" fmla="*/ 0 h 326"/>
                    <a:gd name="T86" fmla="*/ 1 w 106"/>
                    <a:gd name="T87" fmla="*/ 1 h 326"/>
                    <a:gd name="T88" fmla="*/ 1 w 106"/>
                    <a:gd name="T89" fmla="*/ 1 h 326"/>
                    <a:gd name="T90" fmla="*/ 1 w 106"/>
                    <a:gd name="T91" fmla="*/ 1 h 3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6" h="326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97" y="25"/>
                      </a:lnTo>
                      <a:lnTo>
                        <a:pt x="89" y="34"/>
                      </a:lnTo>
                      <a:lnTo>
                        <a:pt x="82" y="49"/>
                      </a:lnTo>
                      <a:lnTo>
                        <a:pt x="72" y="73"/>
                      </a:lnTo>
                      <a:lnTo>
                        <a:pt x="48" y="114"/>
                      </a:lnTo>
                      <a:lnTo>
                        <a:pt x="41" y="131"/>
                      </a:lnTo>
                      <a:lnTo>
                        <a:pt x="41" y="148"/>
                      </a:lnTo>
                      <a:lnTo>
                        <a:pt x="31" y="172"/>
                      </a:lnTo>
                      <a:lnTo>
                        <a:pt x="31" y="196"/>
                      </a:lnTo>
                      <a:lnTo>
                        <a:pt x="31" y="220"/>
                      </a:lnTo>
                      <a:lnTo>
                        <a:pt x="31" y="237"/>
                      </a:lnTo>
                      <a:lnTo>
                        <a:pt x="41" y="268"/>
                      </a:lnTo>
                      <a:lnTo>
                        <a:pt x="41" y="293"/>
                      </a:lnTo>
                      <a:lnTo>
                        <a:pt x="31" y="309"/>
                      </a:lnTo>
                      <a:lnTo>
                        <a:pt x="31" y="317"/>
                      </a:lnTo>
                      <a:lnTo>
                        <a:pt x="31" y="326"/>
                      </a:lnTo>
                      <a:lnTo>
                        <a:pt x="24" y="326"/>
                      </a:lnTo>
                      <a:lnTo>
                        <a:pt x="24" y="317"/>
                      </a:lnTo>
                      <a:lnTo>
                        <a:pt x="17" y="317"/>
                      </a:lnTo>
                      <a:lnTo>
                        <a:pt x="7" y="309"/>
                      </a:lnTo>
                      <a:lnTo>
                        <a:pt x="7" y="302"/>
                      </a:lnTo>
                      <a:lnTo>
                        <a:pt x="7" y="293"/>
                      </a:lnTo>
                      <a:lnTo>
                        <a:pt x="7" y="285"/>
                      </a:lnTo>
                      <a:lnTo>
                        <a:pt x="7" y="268"/>
                      </a:lnTo>
                      <a:lnTo>
                        <a:pt x="0" y="237"/>
                      </a:lnTo>
                      <a:lnTo>
                        <a:pt x="0" y="203"/>
                      </a:lnTo>
                      <a:lnTo>
                        <a:pt x="0" y="179"/>
                      </a:lnTo>
                      <a:lnTo>
                        <a:pt x="0" y="148"/>
                      </a:lnTo>
                      <a:lnTo>
                        <a:pt x="7" y="124"/>
                      </a:lnTo>
                      <a:lnTo>
                        <a:pt x="17" y="99"/>
                      </a:lnTo>
                      <a:lnTo>
                        <a:pt x="31" y="73"/>
                      </a:lnTo>
                      <a:lnTo>
                        <a:pt x="41" y="58"/>
                      </a:lnTo>
                      <a:lnTo>
                        <a:pt x="58" y="41"/>
                      </a:lnTo>
                      <a:lnTo>
                        <a:pt x="65" y="25"/>
                      </a:lnTo>
                      <a:lnTo>
                        <a:pt x="72" y="17"/>
                      </a:lnTo>
                      <a:lnTo>
                        <a:pt x="82" y="10"/>
                      </a:lnTo>
                      <a:lnTo>
                        <a:pt x="89" y="0"/>
                      </a:lnTo>
                      <a:lnTo>
                        <a:pt x="97" y="10"/>
                      </a:lnTo>
                      <a:lnTo>
                        <a:pt x="106" y="1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solidFill>
                  <a:srgbClr val="F1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9" name="Freeform 235"/>
                <p:cNvSpPr>
                  <a:spLocks/>
                </p:cNvSpPr>
                <p:nvPr/>
              </p:nvSpPr>
              <p:spPr bwMode="auto">
                <a:xfrm>
                  <a:off x="427" y="1631"/>
                  <a:ext cx="62" cy="177"/>
                </a:xfrm>
                <a:custGeom>
                  <a:avLst/>
                  <a:gdLst>
                    <a:gd name="T0" fmla="*/ 1 w 106"/>
                    <a:gd name="T1" fmla="*/ 1 h 326"/>
                    <a:gd name="T2" fmla="*/ 1 w 106"/>
                    <a:gd name="T3" fmla="*/ 1 h 326"/>
                    <a:gd name="T4" fmla="*/ 1 w 106"/>
                    <a:gd name="T5" fmla="*/ 1 h 326"/>
                    <a:gd name="T6" fmla="*/ 1 w 106"/>
                    <a:gd name="T7" fmla="*/ 1 h 326"/>
                    <a:gd name="T8" fmla="*/ 1 w 106"/>
                    <a:gd name="T9" fmla="*/ 1 h 326"/>
                    <a:gd name="T10" fmla="*/ 1 w 106"/>
                    <a:gd name="T11" fmla="*/ 1 h 326"/>
                    <a:gd name="T12" fmla="*/ 1 w 106"/>
                    <a:gd name="T13" fmla="*/ 1 h 326"/>
                    <a:gd name="T14" fmla="*/ 1 w 106"/>
                    <a:gd name="T15" fmla="*/ 1 h 326"/>
                    <a:gd name="T16" fmla="*/ 1 w 106"/>
                    <a:gd name="T17" fmla="*/ 1 h 326"/>
                    <a:gd name="T18" fmla="*/ 1 w 106"/>
                    <a:gd name="T19" fmla="*/ 1 h 326"/>
                    <a:gd name="T20" fmla="*/ 1 w 106"/>
                    <a:gd name="T21" fmla="*/ 1 h 326"/>
                    <a:gd name="T22" fmla="*/ 1 w 106"/>
                    <a:gd name="T23" fmla="*/ 1 h 326"/>
                    <a:gd name="T24" fmla="*/ 1 w 106"/>
                    <a:gd name="T25" fmla="*/ 1 h 326"/>
                    <a:gd name="T26" fmla="*/ 1 w 106"/>
                    <a:gd name="T27" fmla="*/ 1 h 326"/>
                    <a:gd name="T28" fmla="*/ 1 w 106"/>
                    <a:gd name="T29" fmla="*/ 1 h 326"/>
                    <a:gd name="T30" fmla="*/ 1 w 106"/>
                    <a:gd name="T31" fmla="*/ 1 h 326"/>
                    <a:gd name="T32" fmla="*/ 1 w 106"/>
                    <a:gd name="T33" fmla="*/ 1 h 326"/>
                    <a:gd name="T34" fmla="*/ 1 w 106"/>
                    <a:gd name="T35" fmla="*/ 1 h 326"/>
                    <a:gd name="T36" fmla="*/ 1 w 106"/>
                    <a:gd name="T37" fmla="*/ 1 h 326"/>
                    <a:gd name="T38" fmla="*/ 1 w 106"/>
                    <a:gd name="T39" fmla="*/ 1 h 326"/>
                    <a:gd name="T40" fmla="*/ 1 w 106"/>
                    <a:gd name="T41" fmla="*/ 1 h 326"/>
                    <a:gd name="T42" fmla="*/ 1 w 106"/>
                    <a:gd name="T43" fmla="*/ 1 h 326"/>
                    <a:gd name="T44" fmla="*/ 1 w 106"/>
                    <a:gd name="T45" fmla="*/ 1 h 326"/>
                    <a:gd name="T46" fmla="*/ 1 w 106"/>
                    <a:gd name="T47" fmla="*/ 1 h 326"/>
                    <a:gd name="T48" fmla="*/ 1 w 106"/>
                    <a:gd name="T49" fmla="*/ 1 h 326"/>
                    <a:gd name="T50" fmla="*/ 1 w 106"/>
                    <a:gd name="T51" fmla="*/ 1 h 326"/>
                    <a:gd name="T52" fmla="*/ 1 w 106"/>
                    <a:gd name="T53" fmla="*/ 1 h 326"/>
                    <a:gd name="T54" fmla="*/ 1 w 106"/>
                    <a:gd name="T55" fmla="*/ 1 h 326"/>
                    <a:gd name="T56" fmla="*/ 0 w 106"/>
                    <a:gd name="T57" fmla="*/ 1 h 326"/>
                    <a:gd name="T58" fmla="*/ 0 w 106"/>
                    <a:gd name="T59" fmla="*/ 1 h 326"/>
                    <a:gd name="T60" fmla="*/ 0 w 106"/>
                    <a:gd name="T61" fmla="*/ 1 h 326"/>
                    <a:gd name="T62" fmla="*/ 0 w 106"/>
                    <a:gd name="T63" fmla="*/ 1 h 326"/>
                    <a:gd name="T64" fmla="*/ 1 w 106"/>
                    <a:gd name="T65" fmla="*/ 1 h 326"/>
                    <a:gd name="T66" fmla="*/ 1 w 106"/>
                    <a:gd name="T67" fmla="*/ 1 h 326"/>
                    <a:gd name="T68" fmla="*/ 1 w 106"/>
                    <a:gd name="T69" fmla="*/ 1 h 326"/>
                    <a:gd name="T70" fmla="*/ 1 w 106"/>
                    <a:gd name="T71" fmla="*/ 1 h 326"/>
                    <a:gd name="T72" fmla="*/ 1 w 106"/>
                    <a:gd name="T73" fmla="*/ 1 h 326"/>
                    <a:gd name="T74" fmla="*/ 1 w 106"/>
                    <a:gd name="T75" fmla="*/ 1 h 326"/>
                    <a:gd name="T76" fmla="*/ 1 w 106"/>
                    <a:gd name="T77" fmla="*/ 1 h 326"/>
                    <a:gd name="T78" fmla="*/ 1 w 106"/>
                    <a:gd name="T79" fmla="*/ 1 h 326"/>
                    <a:gd name="T80" fmla="*/ 1 w 106"/>
                    <a:gd name="T81" fmla="*/ 1 h 326"/>
                    <a:gd name="T82" fmla="*/ 1 w 106"/>
                    <a:gd name="T83" fmla="*/ 0 h 326"/>
                    <a:gd name="T84" fmla="*/ 1 w 106"/>
                    <a:gd name="T85" fmla="*/ 0 h 326"/>
                    <a:gd name="T86" fmla="*/ 1 w 106"/>
                    <a:gd name="T87" fmla="*/ 1 h 326"/>
                    <a:gd name="T88" fmla="*/ 1 w 106"/>
                    <a:gd name="T89" fmla="*/ 1 h 326"/>
                    <a:gd name="T90" fmla="*/ 1 w 106"/>
                    <a:gd name="T91" fmla="*/ 1 h 3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06" h="326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96" y="24"/>
                      </a:lnTo>
                      <a:lnTo>
                        <a:pt x="89" y="34"/>
                      </a:lnTo>
                      <a:lnTo>
                        <a:pt x="82" y="48"/>
                      </a:lnTo>
                      <a:lnTo>
                        <a:pt x="72" y="72"/>
                      </a:lnTo>
                      <a:lnTo>
                        <a:pt x="48" y="113"/>
                      </a:lnTo>
                      <a:lnTo>
                        <a:pt x="41" y="130"/>
                      </a:lnTo>
                      <a:lnTo>
                        <a:pt x="41" y="147"/>
                      </a:lnTo>
                      <a:lnTo>
                        <a:pt x="31" y="171"/>
                      </a:lnTo>
                      <a:lnTo>
                        <a:pt x="31" y="196"/>
                      </a:lnTo>
                      <a:lnTo>
                        <a:pt x="31" y="220"/>
                      </a:lnTo>
                      <a:lnTo>
                        <a:pt x="31" y="237"/>
                      </a:lnTo>
                      <a:lnTo>
                        <a:pt x="41" y="268"/>
                      </a:lnTo>
                      <a:lnTo>
                        <a:pt x="41" y="292"/>
                      </a:lnTo>
                      <a:lnTo>
                        <a:pt x="31" y="309"/>
                      </a:lnTo>
                      <a:lnTo>
                        <a:pt x="31" y="316"/>
                      </a:lnTo>
                      <a:lnTo>
                        <a:pt x="31" y="326"/>
                      </a:lnTo>
                      <a:lnTo>
                        <a:pt x="24" y="326"/>
                      </a:lnTo>
                      <a:lnTo>
                        <a:pt x="24" y="316"/>
                      </a:lnTo>
                      <a:lnTo>
                        <a:pt x="16" y="316"/>
                      </a:lnTo>
                      <a:lnTo>
                        <a:pt x="7" y="309"/>
                      </a:lnTo>
                      <a:lnTo>
                        <a:pt x="7" y="302"/>
                      </a:lnTo>
                      <a:lnTo>
                        <a:pt x="7" y="292"/>
                      </a:lnTo>
                      <a:lnTo>
                        <a:pt x="7" y="285"/>
                      </a:lnTo>
                      <a:lnTo>
                        <a:pt x="7" y="268"/>
                      </a:lnTo>
                      <a:lnTo>
                        <a:pt x="0" y="237"/>
                      </a:lnTo>
                      <a:lnTo>
                        <a:pt x="0" y="203"/>
                      </a:lnTo>
                      <a:lnTo>
                        <a:pt x="0" y="179"/>
                      </a:lnTo>
                      <a:lnTo>
                        <a:pt x="0" y="147"/>
                      </a:lnTo>
                      <a:lnTo>
                        <a:pt x="7" y="123"/>
                      </a:lnTo>
                      <a:lnTo>
                        <a:pt x="16" y="99"/>
                      </a:lnTo>
                      <a:lnTo>
                        <a:pt x="31" y="72"/>
                      </a:lnTo>
                      <a:lnTo>
                        <a:pt x="41" y="58"/>
                      </a:lnTo>
                      <a:lnTo>
                        <a:pt x="58" y="41"/>
                      </a:lnTo>
                      <a:lnTo>
                        <a:pt x="65" y="24"/>
                      </a:lnTo>
                      <a:lnTo>
                        <a:pt x="72" y="17"/>
                      </a:lnTo>
                      <a:lnTo>
                        <a:pt x="82" y="10"/>
                      </a:lnTo>
                      <a:lnTo>
                        <a:pt x="89" y="0"/>
                      </a:lnTo>
                      <a:lnTo>
                        <a:pt x="96" y="10"/>
                      </a:lnTo>
                      <a:lnTo>
                        <a:pt x="106" y="1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0" name="Freeform 236"/>
                <p:cNvSpPr>
                  <a:spLocks/>
                </p:cNvSpPr>
                <p:nvPr/>
              </p:nvSpPr>
              <p:spPr bwMode="auto">
                <a:xfrm>
                  <a:off x="462" y="1638"/>
                  <a:ext cx="1" cy="4"/>
                </a:xfrm>
                <a:custGeom>
                  <a:avLst/>
                  <a:gdLst>
                    <a:gd name="T0" fmla="*/ 0 w 1"/>
                    <a:gd name="T1" fmla="*/ 1 h 7"/>
                    <a:gd name="T2" fmla="*/ 0 w 1"/>
                    <a:gd name="T3" fmla="*/ 1 h 7"/>
                    <a:gd name="T4" fmla="*/ 0 w 1"/>
                    <a:gd name="T5" fmla="*/ 1 h 7"/>
                    <a:gd name="T6" fmla="*/ 0 w 1"/>
                    <a:gd name="T7" fmla="*/ 1 h 7"/>
                    <a:gd name="T8" fmla="*/ 0 w 1"/>
                    <a:gd name="T9" fmla="*/ 0 h 7"/>
                    <a:gd name="T10" fmla="*/ 0 w 1"/>
                    <a:gd name="T11" fmla="*/ 0 h 7"/>
                    <a:gd name="T12" fmla="*/ 0 w 1"/>
                    <a:gd name="T13" fmla="*/ 0 h 7"/>
                    <a:gd name="T14" fmla="*/ 0 w 1"/>
                    <a:gd name="T15" fmla="*/ 1 h 7"/>
                    <a:gd name="T16" fmla="*/ 0 w 1"/>
                    <a:gd name="T17" fmla="*/ 1 h 7"/>
                    <a:gd name="T18" fmla="*/ 0 w 1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1" name="Freeform 237"/>
                <p:cNvSpPr>
                  <a:spLocks/>
                </p:cNvSpPr>
                <p:nvPr/>
              </p:nvSpPr>
              <p:spPr bwMode="auto">
                <a:xfrm>
                  <a:off x="452" y="1782"/>
                  <a:ext cx="10" cy="5"/>
                </a:xfrm>
                <a:custGeom>
                  <a:avLst/>
                  <a:gdLst>
                    <a:gd name="T0" fmla="*/ 1 w 17"/>
                    <a:gd name="T1" fmla="*/ 1 h 9"/>
                    <a:gd name="T2" fmla="*/ 1 w 17"/>
                    <a:gd name="T3" fmla="*/ 1 h 9"/>
                    <a:gd name="T4" fmla="*/ 1 w 17"/>
                    <a:gd name="T5" fmla="*/ 1 h 9"/>
                    <a:gd name="T6" fmla="*/ 0 w 17"/>
                    <a:gd name="T7" fmla="*/ 1 h 9"/>
                    <a:gd name="T8" fmla="*/ 1 w 17"/>
                    <a:gd name="T9" fmla="*/ 0 h 9"/>
                    <a:gd name="T10" fmla="*/ 1 w 17"/>
                    <a:gd name="T11" fmla="*/ 0 h 9"/>
                    <a:gd name="T12" fmla="*/ 1 w 17"/>
                    <a:gd name="T13" fmla="*/ 0 h 9"/>
                    <a:gd name="T14" fmla="*/ 1 w 17"/>
                    <a:gd name="T15" fmla="*/ 1 h 9"/>
                    <a:gd name="T16" fmla="*/ 1 w 17"/>
                    <a:gd name="T17" fmla="*/ 1 h 9"/>
                    <a:gd name="T18" fmla="*/ 1 w 17"/>
                    <a:gd name="T19" fmla="*/ 1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9">
                      <a:moveTo>
                        <a:pt x="7" y="9"/>
                      </a:moveTo>
                      <a:lnTo>
                        <a:pt x="7" y="9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17" y="9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" name="Freeform 238"/>
                <p:cNvSpPr>
                  <a:spLocks/>
                </p:cNvSpPr>
                <p:nvPr/>
              </p:nvSpPr>
              <p:spPr bwMode="auto">
                <a:xfrm>
                  <a:off x="452" y="1755"/>
                  <a:ext cx="4" cy="6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0 h 10"/>
                    <a:gd name="T10" fmla="*/ 0 w 7"/>
                    <a:gd name="T11" fmla="*/ 0 h 10"/>
                    <a:gd name="T12" fmla="*/ 1 w 7"/>
                    <a:gd name="T13" fmla="*/ 0 h 10"/>
                    <a:gd name="T14" fmla="*/ 1 w 7"/>
                    <a:gd name="T15" fmla="*/ 1 h 10"/>
                    <a:gd name="T16" fmla="*/ 1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3" name="Freeform 239"/>
                <p:cNvSpPr>
                  <a:spLocks/>
                </p:cNvSpPr>
                <p:nvPr/>
              </p:nvSpPr>
              <p:spPr bwMode="auto">
                <a:xfrm>
                  <a:off x="452" y="1739"/>
                  <a:ext cx="4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w 7"/>
                    <a:gd name="T13" fmla="*/ 0 h 7"/>
                    <a:gd name="T14" fmla="*/ 1 w 7"/>
                    <a:gd name="T15" fmla="*/ 0 h 7"/>
                    <a:gd name="T16" fmla="*/ 0 w 7"/>
                    <a:gd name="T17" fmla="*/ 0 h 7"/>
                    <a:gd name="T18" fmla="*/ 0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4" name="Freeform 240"/>
                <p:cNvSpPr>
                  <a:spLocks/>
                </p:cNvSpPr>
                <p:nvPr/>
              </p:nvSpPr>
              <p:spPr bwMode="auto">
                <a:xfrm>
                  <a:off x="414" y="1720"/>
                  <a:ext cx="4" cy="5"/>
                </a:xfrm>
                <a:custGeom>
                  <a:avLst/>
                  <a:gdLst>
                    <a:gd name="T0" fmla="*/ 1 w 7"/>
                    <a:gd name="T1" fmla="*/ 1 h 10"/>
                    <a:gd name="T2" fmla="*/ 1 w 7"/>
                    <a:gd name="T3" fmla="*/ 1 h 10"/>
                    <a:gd name="T4" fmla="*/ 0 w 7"/>
                    <a:gd name="T5" fmla="*/ 1 h 10"/>
                    <a:gd name="T6" fmla="*/ 0 w 7"/>
                    <a:gd name="T7" fmla="*/ 0 h 10"/>
                    <a:gd name="T8" fmla="*/ 0 w 7"/>
                    <a:gd name="T9" fmla="*/ 0 h 10"/>
                    <a:gd name="T10" fmla="*/ 1 w 7"/>
                    <a:gd name="T11" fmla="*/ 0 h 10"/>
                    <a:gd name="T12" fmla="*/ 1 w 7"/>
                    <a:gd name="T13" fmla="*/ 0 h 10"/>
                    <a:gd name="T14" fmla="*/ 1 w 7"/>
                    <a:gd name="T15" fmla="*/ 0 h 10"/>
                    <a:gd name="T16" fmla="*/ 1 w 7"/>
                    <a:gd name="T17" fmla="*/ 1 h 10"/>
                    <a:gd name="T18" fmla="*/ 1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5" name="Freeform 241"/>
                <p:cNvSpPr>
                  <a:spLocks/>
                </p:cNvSpPr>
                <p:nvPr/>
              </p:nvSpPr>
              <p:spPr bwMode="auto">
                <a:xfrm>
                  <a:off x="424" y="1699"/>
                  <a:ext cx="4" cy="1"/>
                </a:xfrm>
                <a:custGeom>
                  <a:avLst/>
                  <a:gdLst>
                    <a:gd name="T0" fmla="*/ 1 w 7"/>
                    <a:gd name="T1" fmla="*/ 0 h 1"/>
                    <a:gd name="T2" fmla="*/ 1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1 w 7"/>
                    <a:gd name="T11" fmla="*/ 0 h 1"/>
                    <a:gd name="T12" fmla="*/ 1 w 7"/>
                    <a:gd name="T13" fmla="*/ 0 h 1"/>
                    <a:gd name="T14" fmla="*/ 1 w 7"/>
                    <a:gd name="T15" fmla="*/ 0 h 1"/>
                    <a:gd name="T16" fmla="*/ 1 w 7"/>
                    <a:gd name="T17" fmla="*/ 0 h 1"/>
                    <a:gd name="T18" fmla="*/ 1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6" name="Freeform 242"/>
                <p:cNvSpPr>
                  <a:spLocks/>
                </p:cNvSpPr>
                <p:nvPr/>
              </p:nvSpPr>
              <p:spPr bwMode="auto">
                <a:xfrm>
                  <a:off x="432" y="1672"/>
                  <a:ext cx="6" cy="5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1 h 10"/>
                    <a:gd name="T6" fmla="*/ 0 w 10"/>
                    <a:gd name="T7" fmla="*/ 1 h 10"/>
                    <a:gd name="T8" fmla="*/ 0 w 10"/>
                    <a:gd name="T9" fmla="*/ 1 h 10"/>
                    <a:gd name="T10" fmla="*/ 0 w 10"/>
                    <a:gd name="T11" fmla="*/ 0 h 10"/>
                    <a:gd name="T12" fmla="*/ 0 w 10"/>
                    <a:gd name="T13" fmla="*/ 1 h 10"/>
                    <a:gd name="T14" fmla="*/ 1 w 10"/>
                    <a:gd name="T15" fmla="*/ 1 h 10"/>
                    <a:gd name="T16" fmla="*/ 0 w 10"/>
                    <a:gd name="T17" fmla="*/ 1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7" name="Freeform 243"/>
                <p:cNvSpPr>
                  <a:spLocks/>
                </p:cNvSpPr>
                <p:nvPr/>
              </p:nvSpPr>
              <p:spPr bwMode="auto">
                <a:xfrm>
                  <a:off x="442" y="1655"/>
                  <a:ext cx="4" cy="4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1 w 7"/>
                    <a:gd name="T5" fmla="*/ 1 h 8"/>
                    <a:gd name="T6" fmla="*/ 0 w 7"/>
                    <a:gd name="T7" fmla="*/ 1 h 8"/>
                    <a:gd name="T8" fmla="*/ 1 w 7"/>
                    <a:gd name="T9" fmla="*/ 1 h 8"/>
                    <a:gd name="T10" fmla="*/ 1 w 7"/>
                    <a:gd name="T11" fmla="*/ 0 h 8"/>
                    <a:gd name="T12" fmla="*/ 1 w 7"/>
                    <a:gd name="T13" fmla="*/ 1 h 8"/>
                    <a:gd name="T14" fmla="*/ 1 w 7"/>
                    <a:gd name="T15" fmla="*/ 1 h 8"/>
                    <a:gd name="T16" fmla="*/ 1 w 7"/>
                    <a:gd name="T17" fmla="*/ 1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8" name="Freeform 244"/>
                <p:cNvSpPr>
                  <a:spLocks/>
                </p:cNvSpPr>
                <p:nvPr/>
              </p:nvSpPr>
              <p:spPr bwMode="auto">
                <a:xfrm>
                  <a:off x="452" y="1717"/>
                  <a:ext cx="4" cy="3"/>
                </a:xfrm>
                <a:custGeom>
                  <a:avLst/>
                  <a:gdLst>
                    <a:gd name="T0" fmla="*/ 1 w 7"/>
                    <a:gd name="T1" fmla="*/ 0 h 7"/>
                    <a:gd name="T2" fmla="*/ 1 w 7"/>
                    <a:gd name="T3" fmla="*/ 0 h 7"/>
                    <a:gd name="T4" fmla="*/ 1 w 7"/>
                    <a:gd name="T5" fmla="*/ 0 h 7"/>
                    <a:gd name="T6" fmla="*/ 0 w 7"/>
                    <a:gd name="T7" fmla="*/ 0 h 7"/>
                    <a:gd name="T8" fmla="*/ 1 w 7"/>
                    <a:gd name="T9" fmla="*/ 0 h 7"/>
                    <a:gd name="T10" fmla="*/ 1 w 7"/>
                    <a:gd name="T11" fmla="*/ 0 h 7"/>
                    <a:gd name="T12" fmla="*/ 1 w 7"/>
                    <a:gd name="T13" fmla="*/ 0 h 7"/>
                    <a:gd name="T14" fmla="*/ 1 w 7"/>
                    <a:gd name="T15" fmla="*/ 0 h 7"/>
                    <a:gd name="T16" fmla="*/ 1 w 7"/>
                    <a:gd name="T17" fmla="*/ 0 h 7"/>
                    <a:gd name="T18" fmla="*/ 1 w 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9" name="Freeform 245"/>
                <p:cNvSpPr>
                  <a:spLocks/>
                </p:cNvSpPr>
                <p:nvPr/>
              </p:nvSpPr>
              <p:spPr bwMode="auto">
                <a:xfrm>
                  <a:off x="462" y="1694"/>
                  <a:ext cx="4" cy="5"/>
                </a:xfrm>
                <a:custGeom>
                  <a:avLst/>
                  <a:gdLst>
                    <a:gd name="T0" fmla="*/ 1 w 7"/>
                    <a:gd name="T1" fmla="*/ 1 h 10"/>
                    <a:gd name="T2" fmla="*/ 1 w 7"/>
                    <a:gd name="T3" fmla="*/ 1 h 10"/>
                    <a:gd name="T4" fmla="*/ 1 w 7"/>
                    <a:gd name="T5" fmla="*/ 1 h 10"/>
                    <a:gd name="T6" fmla="*/ 0 w 7"/>
                    <a:gd name="T7" fmla="*/ 1 h 10"/>
                    <a:gd name="T8" fmla="*/ 1 w 7"/>
                    <a:gd name="T9" fmla="*/ 0 h 10"/>
                    <a:gd name="T10" fmla="*/ 1 w 7"/>
                    <a:gd name="T11" fmla="*/ 0 h 10"/>
                    <a:gd name="T12" fmla="*/ 1 w 7"/>
                    <a:gd name="T13" fmla="*/ 0 h 10"/>
                    <a:gd name="T14" fmla="*/ 1 w 7"/>
                    <a:gd name="T15" fmla="*/ 1 h 10"/>
                    <a:gd name="T16" fmla="*/ 1 w 7"/>
                    <a:gd name="T17" fmla="*/ 1 h 10"/>
                    <a:gd name="T18" fmla="*/ 1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" name="Freeform 246"/>
                <p:cNvSpPr>
                  <a:spLocks/>
                </p:cNvSpPr>
                <p:nvPr/>
              </p:nvSpPr>
              <p:spPr bwMode="auto">
                <a:xfrm>
                  <a:off x="476" y="1672"/>
                  <a:ext cx="4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0 h 10"/>
                    <a:gd name="T12" fmla="*/ 1 w 7"/>
                    <a:gd name="T13" fmla="*/ 1 h 10"/>
                    <a:gd name="T14" fmla="*/ 1 w 7"/>
                    <a:gd name="T15" fmla="*/ 1 h 10"/>
                    <a:gd name="T16" fmla="*/ 1 w 7"/>
                    <a:gd name="T17" fmla="*/ 1 h 10"/>
                    <a:gd name="T18" fmla="*/ 0 w 7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" name="Freeform 247"/>
                <p:cNvSpPr>
                  <a:spLocks/>
                </p:cNvSpPr>
                <p:nvPr/>
              </p:nvSpPr>
              <p:spPr bwMode="auto">
                <a:xfrm>
                  <a:off x="485" y="1655"/>
                  <a:ext cx="5" cy="4"/>
                </a:xfrm>
                <a:custGeom>
                  <a:avLst/>
                  <a:gdLst>
                    <a:gd name="T0" fmla="*/ 1 w 9"/>
                    <a:gd name="T1" fmla="*/ 1 h 8"/>
                    <a:gd name="T2" fmla="*/ 1 w 9"/>
                    <a:gd name="T3" fmla="*/ 1 h 8"/>
                    <a:gd name="T4" fmla="*/ 0 w 9"/>
                    <a:gd name="T5" fmla="*/ 1 h 8"/>
                    <a:gd name="T6" fmla="*/ 0 w 9"/>
                    <a:gd name="T7" fmla="*/ 0 h 8"/>
                    <a:gd name="T8" fmla="*/ 0 w 9"/>
                    <a:gd name="T9" fmla="*/ 0 h 8"/>
                    <a:gd name="T10" fmla="*/ 1 w 9"/>
                    <a:gd name="T11" fmla="*/ 0 h 8"/>
                    <a:gd name="T12" fmla="*/ 1 w 9"/>
                    <a:gd name="T13" fmla="*/ 0 h 8"/>
                    <a:gd name="T14" fmla="*/ 1 w 9"/>
                    <a:gd name="T15" fmla="*/ 0 h 8"/>
                    <a:gd name="T16" fmla="*/ 1 w 9"/>
                    <a:gd name="T17" fmla="*/ 1 h 8"/>
                    <a:gd name="T18" fmla="*/ 1 w 9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" name="Freeform 248"/>
                <p:cNvSpPr>
                  <a:spLocks/>
                </p:cNvSpPr>
                <p:nvPr/>
              </p:nvSpPr>
              <p:spPr bwMode="auto">
                <a:xfrm>
                  <a:off x="424" y="1787"/>
                  <a:ext cx="4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1 w 7"/>
                    <a:gd name="T15" fmla="*/ 0 h 8"/>
                    <a:gd name="T16" fmla="*/ 0 w 7"/>
                    <a:gd name="T17" fmla="*/ 1 h 8"/>
                    <a:gd name="T18" fmla="*/ 0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" name="Freeform 249"/>
                <p:cNvSpPr>
                  <a:spLocks/>
                </p:cNvSpPr>
                <p:nvPr/>
              </p:nvSpPr>
              <p:spPr bwMode="auto">
                <a:xfrm>
                  <a:off x="414" y="1765"/>
                  <a:ext cx="4" cy="4"/>
                </a:xfrm>
                <a:custGeom>
                  <a:avLst/>
                  <a:gdLst>
                    <a:gd name="T0" fmla="*/ 1 w 7"/>
                    <a:gd name="T1" fmla="*/ 1 h 8"/>
                    <a:gd name="T2" fmla="*/ 1 w 7"/>
                    <a:gd name="T3" fmla="*/ 1 h 8"/>
                    <a:gd name="T4" fmla="*/ 1 w 7"/>
                    <a:gd name="T5" fmla="*/ 1 h 8"/>
                    <a:gd name="T6" fmla="*/ 0 w 7"/>
                    <a:gd name="T7" fmla="*/ 0 h 8"/>
                    <a:gd name="T8" fmla="*/ 1 w 7"/>
                    <a:gd name="T9" fmla="*/ 0 h 8"/>
                    <a:gd name="T10" fmla="*/ 1 w 7"/>
                    <a:gd name="T11" fmla="*/ 0 h 8"/>
                    <a:gd name="T12" fmla="*/ 1 w 7"/>
                    <a:gd name="T13" fmla="*/ 0 h 8"/>
                    <a:gd name="T14" fmla="*/ 1 w 7"/>
                    <a:gd name="T15" fmla="*/ 0 h 8"/>
                    <a:gd name="T16" fmla="*/ 1 w 7"/>
                    <a:gd name="T17" fmla="*/ 1 h 8"/>
                    <a:gd name="T18" fmla="*/ 1 w 7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" name="Freeform 250"/>
                <p:cNvSpPr>
                  <a:spLocks/>
                </p:cNvSpPr>
                <p:nvPr/>
              </p:nvSpPr>
              <p:spPr bwMode="auto">
                <a:xfrm>
                  <a:off x="418" y="1742"/>
                  <a:ext cx="6" cy="6"/>
                </a:xfrm>
                <a:custGeom>
                  <a:avLst/>
                  <a:gdLst>
                    <a:gd name="T0" fmla="*/ 0 w 10"/>
                    <a:gd name="T1" fmla="*/ 1 h 10"/>
                    <a:gd name="T2" fmla="*/ 0 w 10"/>
                    <a:gd name="T3" fmla="*/ 1 h 10"/>
                    <a:gd name="T4" fmla="*/ 0 w 10"/>
                    <a:gd name="T5" fmla="*/ 0 h 10"/>
                    <a:gd name="T6" fmla="*/ 0 w 10"/>
                    <a:gd name="T7" fmla="*/ 0 h 10"/>
                    <a:gd name="T8" fmla="*/ 0 w 10"/>
                    <a:gd name="T9" fmla="*/ 0 h 10"/>
                    <a:gd name="T10" fmla="*/ 0 w 10"/>
                    <a:gd name="T11" fmla="*/ 0 h 10"/>
                    <a:gd name="T12" fmla="*/ 0 w 10"/>
                    <a:gd name="T13" fmla="*/ 0 h 10"/>
                    <a:gd name="T14" fmla="*/ 1 w 10"/>
                    <a:gd name="T15" fmla="*/ 0 h 10"/>
                    <a:gd name="T16" fmla="*/ 0 w 10"/>
                    <a:gd name="T17" fmla="*/ 0 h 10"/>
                    <a:gd name="T18" fmla="*/ 0 w 10"/>
                    <a:gd name="T19" fmla="*/ 1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5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" name="Freeform 251"/>
                <p:cNvSpPr>
                  <a:spLocks/>
                </p:cNvSpPr>
                <p:nvPr/>
              </p:nvSpPr>
              <p:spPr bwMode="auto">
                <a:xfrm>
                  <a:off x="1052" y="1313"/>
                  <a:ext cx="14" cy="9"/>
                </a:xfrm>
                <a:custGeom>
                  <a:avLst/>
                  <a:gdLst>
                    <a:gd name="T0" fmla="*/ 1 w 24"/>
                    <a:gd name="T1" fmla="*/ 1 h 17"/>
                    <a:gd name="T2" fmla="*/ 1 w 24"/>
                    <a:gd name="T3" fmla="*/ 1 h 17"/>
                    <a:gd name="T4" fmla="*/ 1 w 24"/>
                    <a:gd name="T5" fmla="*/ 1 h 17"/>
                    <a:gd name="T6" fmla="*/ 1 w 24"/>
                    <a:gd name="T7" fmla="*/ 1 h 17"/>
                    <a:gd name="T8" fmla="*/ 1 w 24"/>
                    <a:gd name="T9" fmla="*/ 1 h 17"/>
                    <a:gd name="T10" fmla="*/ 1 w 24"/>
                    <a:gd name="T11" fmla="*/ 1 h 17"/>
                    <a:gd name="T12" fmla="*/ 1 w 24"/>
                    <a:gd name="T13" fmla="*/ 0 h 17"/>
                    <a:gd name="T14" fmla="*/ 1 w 24"/>
                    <a:gd name="T15" fmla="*/ 0 h 17"/>
                    <a:gd name="T16" fmla="*/ 1 w 24"/>
                    <a:gd name="T17" fmla="*/ 1 h 17"/>
                    <a:gd name="T18" fmla="*/ 1 w 24"/>
                    <a:gd name="T19" fmla="*/ 1 h 17"/>
                    <a:gd name="T20" fmla="*/ 1 w 24"/>
                    <a:gd name="T21" fmla="*/ 0 h 17"/>
                    <a:gd name="T22" fmla="*/ 1 w 24"/>
                    <a:gd name="T23" fmla="*/ 0 h 17"/>
                    <a:gd name="T24" fmla="*/ 1 w 24"/>
                    <a:gd name="T25" fmla="*/ 0 h 17"/>
                    <a:gd name="T26" fmla="*/ 1 w 24"/>
                    <a:gd name="T27" fmla="*/ 0 h 17"/>
                    <a:gd name="T28" fmla="*/ 1 w 24"/>
                    <a:gd name="T29" fmla="*/ 0 h 17"/>
                    <a:gd name="T30" fmla="*/ 1 w 24"/>
                    <a:gd name="T31" fmla="*/ 1 h 17"/>
                    <a:gd name="T32" fmla="*/ 0 w 24"/>
                    <a:gd name="T33" fmla="*/ 1 h 17"/>
                    <a:gd name="T34" fmla="*/ 1 w 24"/>
                    <a:gd name="T35" fmla="*/ 1 h 17"/>
                    <a:gd name="T36" fmla="*/ 1 w 24"/>
                    <a:gd name="T37" fmla="*/ 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17">
                      <a:moveTo>
                        <a:pt x="9" y="17"/>
                      </a:moveTo>
                      <a:lnTo>
                        <a:pt x="9" y="17"/>
                      </a:lnTo>
                      <a:lnTo>
                        <a:pt x="9" y="7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4" y="7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6" name="Freeform 252"/>
                <p:cNvSpPr>
                  <a:spLocks/>
                </p:cNvSpPr>
                <p:nvPr/>
              </p:nvSpPr>
              <p:spPr bwMode="auto">
                <a:xfrm>
                  <a:off x="1010" y="1365"/>
                  <a:ext cx="52" cy="58"/>
                </a:xfrm>
                <a:custGeom>
                  <a:avLst/>
                  <a:gdLst>
                    <a:gd name="T0" fmla="*/ 1 w 89"/>
                    <a:gd name="T1" fmla="*/ 1 h 106"/>
                    <a:gd name="T2" fmla="*/ 1 w 89"/>
                    <a:gd name="T3" fmla="*/ 1 h 106"/>
                    <a:gd name="T4" fmla="*/ 1 w 89"/>
                    <a:gd name="T5" fmla="*/ 1 h 106"/>
                    <a:gd name="T6" fmla="*/ 1 w 89"/>
                    <a:gd name="T7" fmla="*/ 1 h 106"/>
                    <a:gd name="T8" fmla="*/ 1 w 89"/>
                    <a:gd name="T9" fmla="*/ 1 h 106"/>
                    <a:gd name="T10" fmla="*/ 1 w 89"/>
                    <a:gd name="T11" fmla="*/ 1 h 106"/>
                    <a:gd name="T12" fmla="*/ 1 w 89"/>
                    <a:gd name="T13" fmla="*/ 1 h 106"/>
                    <a:gd name="T14" fmla="*/ 1 w 89"/>
                    <a:gd name="T15" fmla="*/ 1 h 106"/>
                    <a:gd name="T16" fmla="*/ 1 w 89"/>
                    <a:gd name="T17" fmla="*/ 1 h 106"/>
                    <a:gd name="T18" fmla="*/ 1 w 89"/>
                    <a:gd name="T19" fmla="*/ 1 h 106"/>
                    <a:gd name="T20" fmla="*/ 1 w 89"/>
                    <a:gd name="T21" fmla="*/ 1 h 106"/>
                    <a:gd name="T22" fmla="*/ 1 w 89"/>
                    <a:gd name="T23" fmla="*/ 1 h 106"/>
                    <a:gd name="T24" fmla="*/ 1 w 89"/>
                    <a:gd name="T25" fmla="*/ 1 h 106"/>
                    <a:gd name="T26" fmla="*/ 1 w 89"/>
                    <a:gd name="T27" fmla="*/ 1 h 106"/>
                    <a:gd name="T28" fmla="*/ 1 w 89"/>
                    <a:gd name="T29" fmla="*/ 1 h 106"/>
                    <a:gd name="T30" fmla="*/ 1 w 89"/>
                    <a:gd name="T31" fmla="*/ 1 h 106"/>
                    <a:gd name="T32" fmla="*/ 1 w 89"/>
                    <a:gd name="T33" fmla="*/ 1 h 106"/>
                    <a:gd name="T34" fmla="*/ 1 w 89"/>
                    <a:gd name="T35" fmla="*/ 1 h 106"/>
                    <a:gd name="T36" fmla="*/ 1 w 89"/>
                    <a:gd name="T37" fmla="*/ 1 h 106"/>
                    <a:gd name="T38" fmla="*/ 1 w 89"/>
                    <a:gd name="T39" fmla="*/ 1 h 106"/>
                    <a:gd name="T40" fmla="*/ 1 w 89"/>
                    <a:gd name="T41" fmla="*/ 1 h 106"/>
                    <a:gd name="T42" fmla="*/ 1 w 89"/>
                    <a:gd name="T43" fmla="*/ 1 h 106"/>
                    <a:gd name="T44" fmla="*/ 1 w 89"/>
                    <a:gd name="T45" fmla="*/ 1 h 106"/>
                    <a:gd name="T46" fmla="*/ 1 w 89"/>
                    <a:gd name="T47" fmla="*/ 1 h 106"/>
                    <a:gd name="T48" fmla="*/ 1 w 89"/>
                    <a:gd name="T49" fmla="*/ 1 h 106"/>
                    <a:gd name="T50" fmla="*/ 1 w 89"/>
                    <a:gd name="T51" fmla="*/ 1 h 106"/>
                    <a:gd name="T52" fmla="*/ 1 w 89"/>
                    <a:gd name="T53" fmla="*/ 1 h 106"/>
                    <a:gd name="T54" fmla="*/ 0 w 89"/>
                    <a:gd name="T55" fmla="*/ 1 h 106"/>
                    <a:gd name="T56" fmla="*/ 1 w 89"/>
                    <a:gd name="T57" fmla="*/ 1 h 106"/>
                    <a:gd name="T58" fmla="*/ 1 w 89"/>
                    <a:gd name="T59" fmla="*/ 1 h 106"/>
                    <a:gd name="T60" fmla="*/ 1 w 89"/>
                    <a:gd name="T61" fmla="*/ 0 h 106"/>
                    <a:gd name="T62" fmla="*/ 1 w 89"/>
                    <a:gd name="T63" fmla="*/ 0 h 106"/>
                    <a:gd name="T64" fmla="*/ 1 w 89"/>
                    <a:gd name="T65" fmla="*/ 1 h 106"/>
                    <a:gd name="T66" fmla="*/ 1 w 89"/>
                    <a:gd name="T67" fmla="*/ 1 h 106"/>
                    <a:gd name="T68" fmla="*/ 1 w 89"/>
                    <a:gd name="T69" fmla="*/ 1 h 106"/>
                    <a:gd name="T70" fmla="*/ 1 w 89"/>
                    <a:gd name="T71" fmla="*/ 1 h 1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9" h="106">
                      <a:moveTo>
                        <a:pt x="73" y="24"/>
                      </a:moveTo>
                      <a:lnTo>
                        <a:pt x="73" y="24"/>
                      </a:lnTo>
                      <a:lnTo>
                        <a:pt x="82" y="41"/>
                      </a:lnTo>
                      <a:lnTo>
                        <a:pt x="89" y="57"/>
                      </a:lnTo>
                      <a:lnTo>
                        <a:pt x="89" y="74"/>
                      </a:lnTo>
                      <a:lnTo>
                        <a:pt x="89" y="82"/>
                      </a:lnTo>
                      <a:lnTo>
                        <a:pt x="82" y="82"/>
                      </a:lnTo>
                      <a:lnTo>
                        <a:pt x="82" y="89"/>
                      </a:lnTo>
                      <a:lnTo>
                        <a:pt x="82" y="99"/>
                      </a:lnTo>
                      <a:lnTo>
                        <a:pt x="73" y="106"/>
                      </a:lnTo>
                      <a:lnTo>
                        <a:pt x="65" y="106"/>
                      </a:lnTo>
                      <a:lnTo>
                        <a:pt x="58" y="99"/>
                      </a:lnTo>
                      <a:lnTo>
                        <a:pt x="58" y="89"/>
                      </a:lnTo>
                      <a:lnTo>
                        <a:pt x="65" y="82"/>
                      </a:lnTo>
                      <a:lnTo>
                        <a:pt x="65" y="74"/>
                      </a:lnTo>
                      <a:lnTo>
                        <a:pt x="65" y="50"/>
                      </a:lnTo>
                      <a:lnTo>
                        <a:pt x="58" y="41"/>
                      </a:lnTo>
                      <a:lnTo>
                        <a:pt x="48" y="33"/>
                      </a:lnTo>
                      <a:lnTo>
                        <a:pt x="41" y="33"/>
                      </a:lnTo>
                      <a:lnTo>
                        <a:pt x="34" y="24"/>
                      </a:lnTo>
                      <a:lnTo>
                        <a:pt x="24" y="24"/>
                      </a:lnTo>
                      <a:lnTo>
                        <a:pt x="7" y="2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7" y="9"/>
                      </a:lnTo>
                      <a:lnTo>
                        <a:pt x="17" y="0"/>
                      </a:lnTo>
                      <a:lnTo>
                        <a:pt x="34" y="0"/>
                      </a:lnTo>
                      <a:lnTo>
                        <a:pt x="41" y="9"/>
                      </a:lnTo>
                      <a:lnTo>
                        <a:pt x="58" y="9"/>
                      </a:lnTo>
                      <a:lnTo>
                        <a:pt x="73" y="24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Freeform 253"/>
                <p:cNvSpPr>
                  <a:spLocks/>
                </p:cNvSpPr>
                <p:nvPr/>
              </p:nvSpPr>
              <p:spPr bwMode="auto">
                <a:xfrm>
                  <a:off x="1019" y="1345"/>
                  <a:ext cx="53" cy="78"/>
                </a:xfrm>
                <a:custGeom>
                  <a:avLst/>
                  <a:gdLst>
                    <a:gd name="T0" fmla="*/ 1 w 89"/>
                    <a:gd name="T1" fmla="*/ 1 h 145"/>
                    <a:gd name="T2" fmla="*/ 1 w 89"/>
                    <a:gd name="T3" fmla="*/ 1 h 145"/>
                    <a:gd name="T4" fmla="*/ 1 w 89"/>
                    <a:gd name="T5" fmla="*/ 1 h 145"/>
                    <a:gd name="T6" fmla="*/ 1 w 89"/>
                    <a:gd name="T7" fmla="*/ 1 h 145"/>
                    <a:gd name="T8" fmla="*/ 1 w 89"/>
                    <a:gd name="T9" fmla="*/ 1 h 145"/>
                    <a:gd name="T10" fmla="*/ 1 w 89"/>
                    <a:gd name="T11" fmla="*/ 1 h 145"/>
                    <a:gd name="T12" fmla="*/ 1 w 89"/>
                    <a:gd name="T13" fmla="*/ 1 h 145"/>
                    <a:gd name="T14" fmla="*/ 1 w 89"/>
                    <a:gd name="T15" fmla="*/ 1 h 145"/>
                    <a:gd name="T16" fmla="*/ 1 w 89"/>
                    <a:gd name="T17" fmla="*/ 1 h 145"/>
                    <a:gd name="T18" fmla="*/ 1 w 89"/>
                    <a:gd name="T19" fmla="*/ 1 h 145"/>
                    <a:gd name="T20" fmla="*/ 1 w 89"/>
                    <a:gd name="T21" fmla="*/ 1 h 145"/>
                    <a:gd name="T22" fmla="*/ 1 w 89"/>
                    <a:gd name="T23" fmla="*/ 1 h 145"/>
                    <a:gd name="T24" fmla="*/ 1 w 89"/>
                    <a:gd name="T25" fmla="*/ 1 h 145"/>
                    <a:gd name="T26" fmla="*/ 1 w 89"/>
                    <a:gd name="T27" fmla="*/ 1 h 145"/>
                    <a:gd name="T28" fmla="*/ 1 w 89"/>
                    <a:gd name="T29" fmla="*/ 1 h 145"/>
                    <a:gd name="T30" fmla="*/ 1 w 89"/>
                    <a:gd name="T31" fmla="*/ 1 h 145"/>
                    <a:gd name="T32" fmla="*/ 1 w 89"/>
                    <a:gd name="T33" fmla="*/ 1 h 145"/>
                    <a:gd name="T34" fmla="*/ 1 w 89"/>
                    <a:gd name="T35" fmla="*/ 1 h 145"/>
                    <a:gd name="T36" fmla="*/ 1 w 89"/>
                    <a:gd name="T37" fmla="*/ 1 h 145"/>
                    <a:gd name="T38" fmla="*/ 1 w 89"/>
                    <a:gd name="T39" fmla="*/ 1 h 145"/>
                    <a:gd name="T40" fmla="*/ 1 w 89"/>
                    <a:gd name="T41" fmla="*/ 1 h 145"/>
                    <a:gd name="T42" fmla="*/ 1 w 89"/>
                    <a:gd name="T43" fmla="*/ 1 h 145"/>
                    <a:gd name="T44" fmla="*/ 1 w 89"/>
                    <a:gd name="T45" fmla="*/ 1 h 145"/>
                    <a:gd name="T46" fmla="*/ 1 w 89"/>
                    <a:gd name="T47" fmla="*/ 1 h 145"/>
                    <a:gd name="T48" fmla="*/ 1 w 89"/>
                    <a:gd name="T49" fmla="*/ 1 h 145"/>
                    <a:gd name="T50" fmla="*/ 1 w 89"/>
                    <a:gd name="T51" fmla="*/ 1 h 145"/>
                    <a:gd name="T52" fmla="*/ 1 w 89"/>
                    <a:gd name="T53" fmla="*/ 1 h 145"/>
                    <a:gd name="T54" fmla="*/ 1 w 89"/>
                    <a:gd name="T55" fmla="*/ 1 h 145"/>
                    <a:gd name="T56" fmla="*/ 0 w 89"/>
                    <a:gd name="T57" fmla="*/ 1 h 145"/>
                    <a:gd name="T58" fmla="*/ 0 w 89"/>
                    <a:gd name="T59" fmla="*/ 1 h 145"/>
                    <a:gd name="T60" fmla="*/ 0 w 89"/>
                    <a:gd name="T61" fmla="*/ 1 h 145"/>
                    <a:gd name="T62" fmla="*/ 0 w 89"/>
                    <a:gd name="T63" fmla="*/ 1 h 145"/>
                    <a:gd name="T64" fmla="*/ 0 w 89"/>
                    <a:gd name="T65" fmla="*/ 1 h 145"/>
                    <a:gd name="T66" fmla="*/ 0 w 89"/>
                    <a:gd name="T67" fmla="*/ 1 h 145"/>
                    <a:gd name="T68" fmla="*/ 1 w 89"/>
                    <a:gd name="T69" fmla="*/ 0 h 145"/>
                    <a:gd name="T70" fmla="*/ 1 w 89"/>
                    <a:gd name="T71" fmla="*/ 0 h 145"/>
                    <a:gd name="T72" fmla="*/ 1 w 89"/>
                    <a:gd name="T73" fmla="*/ 0 h 145"/>
                    <a:gd name="T74" fmla="*/ 1 w 89"/>
                    <a:gd name="T75" fmla="*/ 1 h 145"/>
                    <a:gd name="T76" fmla="*/ 1 w 89"/>
                    <a:gd name="T77" fmla="*/ 1 h 14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9" h="145">
                      <a:moveTo>
                        <a:pt x="24" y="7"/>
                      </a:moveTo>
                      <a:lnTo>
                        <a:pt x="24" y="7"/>
                      </a:lnTo>
                      <a:lnTo>
                        <a:pt x="31" y="7"/>
                      </a:lnTo>
                      <a:lnTo>
                        <a:pt x="41" y="14"/>
                      </a:lnTo>
                      <a:lnTo>
                        <a:pt x="56" y="24"/>
                      </a:lnTo>
                      <a:lnTo>
                        <a:pt x="65" y="31"/>
                      </a:lnTo>
                      <a:lnTo>
                        <a:pt x="72" y="39"/>
                      </a:lnTo>
                      <a:lnTo>
                        <a:pt x="80" y="55"/>
                      </a:lnTo>
                      <a:lnTo>
                        <a:pt x="80" y="63"/>
                      </a:lnTo>
                      <a:lnTo>
                        <a:pt x="89" y="89"/>
                      </a:lnTo>
                      <a:lnTo>
                        <a:pt x="89" y="104"/>
                      </a:lnTo>
                      <a:lnTo>
                        <a:pt x="89" y="121"/>
                      </a:lnTo>
                      <a:lnTo>
                        <a:pt x="80" y="145"/>
                      </a:lnTo>
                      <a:lnTo>
                        <a:pt x="72" y="145"/>
                      </a:lnTo>
                      <a:lnTo>
                        <a:pt x="72" y="138"/>
                      </a:lnTo>
                      <a:lnTo>
                        <a:pt x="72" y="128"/>
                      </a:lnTo>
                      <a:lnTo>
                        <a:pt x="72" y="121"/>
                      </a:lnTo>
                      <a:lnTo>
                        <a:pt x="72" y="113"/>
                      </a:lnTo>
                      <a:lnTo>
                        <a:pt x="72" y="89"/>
                      </a:lnTo>
                      <a:lnTo>
                        <a:pt x="72" y="72"/>
                      </a:lnTo>
                      <a:lnTo>
                        <a:pt x="65" y="63"/>
                      </a:lnTo>
                      <a:lnTo>
                        <a:pt x="56" y="48"/>
                      </a:lnTo>
                      <a:lnTo>
                        <a:pt x="41" y="39"/>
                      </a:lnTo>
                      <a:lnTo>
                        <a:pt x="24" y="31"/>
                      </a:lnTo>
                      <a:lnTo>
                        <a:pt x="7" y="24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" name="Freeform 254"/>
                <p:cNvSpPr>
                  <a:spLocks/>
                </p:cNvSpPr>
                <p:nvPr/>
              </p:nvSpPr>
              <p:spPr bwMode="auto">
                <a:xfrm>
                  <a:off x="1047" y="1335"/>
                  <a:ext cx="39" cy="75"/>
                </a:xfrm>
                <a:custGeom>
                  <a:avLst/>
                  <a:gdLst>
                    <a:gd name="T0" fmla="*/ 1 w 65"/>
                    <a:gd name="T1" fmla="*/ 0 h 138"/>
                    <a:gd name="T2" fmla="*/ 1 w 65"/>
                    <a:gd name="T3" fmla="*/ 0 h 138"/>
                    <a:gd name="T4" fmla="*/ 1 w 65"/>
                    <a:gd name="T5" fmla="*/ 0 h 138"/>
                    <a:gd name="T6" fmla="*/ 1 w 65"/>
                    <a:gd name="T7" fmla="*/ 0 h 138"/>
                    <a:gd name="T8" fmla="*/ 1 w 65"/>
                    <a:gd name="T9" fmla="*/ 0 h 138"/>
                    <a:gd name="T10" fmla="*/ 1 w 65"/>
                    <a:gd name="T11" fmla="*/ 0 h 138"/>
                    <a:gd name="T12" fmla="*/ 1 w 65"/>
                    <a:gd name="T13" fmla="*/ 1 h 138"/>
                    <a:gd name="T14" fmla="*/ 1 w 65"/>
                    <a:gd name="T15" fmla="*/ 1 h 138"/>
                    <a:gd name="T16" fmla="*/ 1 w 65"/>
                    <a:gd name="T17" fmla="*/ 1 h 138"/>
                    <a:gd name="T18" fmla="*/ 1 w 65"/>
                    <a:gd name="T19" fmla="*/ 1 h 138"/>
                    <a:gd name="T20" fmla="*/ 1 w 65"/>
                    <a:gd name="T21" fmla="*/ 1 h 138"/>
                    <a:gd name="T22" fmla="*/ 1 w 65"/>
                    <a:gd name="T23" fmla="*/ 1 h 138"/>
                    <a:gd name="T24" fmla="*/ 1 w 65"/>
                    <a:gd name="T25" fmla="*/ 1 h 138"/>
                    <a:gd name="T26" fmla="*/ 1 w 65"/>
                    <a:gd name="T27" fmla="*/ 1 h 138"/>
                    <a:gd name="T28" fmla="*/ 1 w 65"/>
                    <a:gd name="T29" fmla="*/ 1 h 138"/>
                    <a:gd name="T30" fmla="*/ 1 w 65"/>
                    <a:gd name="T31" fmla="*/ 1 h 138"/>
                    <a:gd name="T32" fmla="*/ 1 w 65"/>
                    <a:gd name="T33" fmla="*/ 1 h 138"/>
                    <a:gd name="T34" fmla="*/ 1 w 65"/>
                    <a:gd name="T35" fmla="*/ 1 h 138"/>
                    <a:gd name="T36" fmla="*/ 1 w 65"/>
                    <a:gd name="T37" fmla="*/ 1 h 138"/>
                    <a:gd name="T38" fmla="*/ 1 w 65"/>
                    <a:gd name="T39" fmla="*/ 1 h 138"/>
                    <a:gd name="T40" fmla="*/ 1 w 65"/>
                    <a:gd name="T41" fmla="*/ 1 h 138"/>
                    <a:gd name="T42" fmla="*/ 1 w 65"/>
                    <a:gd name="T43" fmla="*/ 1 h 138"/>
                    <a:gd name="T44" fmla="*/ 1 w 65"/>
                    <a:gd name="T45" fmla="*/ 1 h 138"/>
                    <a:gd name="T46" fmla="*/ 1 w 65"/>
                    <a:gd name="T47" fmla="*/ 1 h 138"/>
                    <a:gd name="T48" fmla="*/ 1 w 65"/>
                    <a:gd name="T49" fmla="*/ 1 h 138"/>
                    <a:gd name="T50" fmla="*/ 1 w 65"/>
                    <a:gd name="T51" fmla="*/ 1 h 138"/>
                    <a:gd name="T52" fmla="*/ 1 w 65"/>
                    <a:gd name="T53" fmla="*/ 1 h 138"/>
                    <a:gd name="T54" fmla="*/ 1 w 65"/>
                    <a:gd name="T55" fmla="*/ 1 h 138"/>
                    <a:gd name="T56" fmla="*/ 1 w 65"/>
                    <a:gd name="T57" fmla="*/ 1 h 138"/>
                    <a:gd name="T58" fmla="*/ 1 w 65"/>
                    <a:gd name="T59" fmla="*/ 1 h 138"/>
                    <a:gd name="T60" fmla="*/ 1 w 65"/>
                    <a:gd name="T61" fmla="*/ 1 h 138"/>
                    <a:gd name="T62" fmla="*/ 1 w 65"/>
                    <a:gd name="T63" fmla="*/ 1 h 138"/>
                    <a:gd name="T64" fmla="*/ 1 w 65"/>
                    <a:gd name="T65" fmla="*/ 1 h 138"/>
                    <a:gd name="T66" fmla="*/ 1 w 65"/>
                    <a:gd name="T67" fmla="*/ 1 h 138"/>
                    <a:gd name="T68" fmla="*/ 1 w 65"/>
                    <a:gd name="T69" fmla="*/ 1 h 138"/>
                    <a:gd name="T70" fmla="*/ 1 w 65"/>
                    <a:gd name="T71" fmla="*/ 1 h 138"/>
                    <a:gd name="T72" fmla="*/ 1 w 65"/>
                    <a:gd name="T73" fmla="*/ 1 h 138"/>
                    <a:gd name="T74" fmla="*/ 0 w 65"/>
                    <a:gd name="T75" fmla="*/ 1 h 138"/>
                    <a:gd name="T76" fmla="*/ 0 w 65"/>
                    <a:gd name="T77" fmla="*/ 0 h 138"/>
                    <a:gd name="T78" fmla="*/ 1 w 65"/>
                    <a:gd name="T79" fmla="*/ 0 h 1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65" h="13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2" y="7"/>
                      </a:lnTo>
                      <a:lnTo>
                        <a:pt x="32" y="17"/>
                      </a:lnTo>
                      <a:lnTo>
                        <a:pt x="49" y="31"/>
                      </a:lnTo>
                      <a:lnTo>
                        <a:pt x="58" y="48"/>
                      </a:lnTo>
                      <a:lnTo>
                        <a:pt x="58" y="65"/>
                      </a:lnTo>
                      <a:lnTo>
                        <a:pt x="58" y="72"/>
                      </a:lnTo>
                      <a:lnTo>
                        <a:pt x="58" y="89"/>
                      </a:lnTo>
                      <a:lnTo>
                        <a:pt x="58" y="97"/>
                      </a:lnTo>
                      <a:lnTo>
                        <a:pt x="65" y="106"/>
                      </a:lnTo>
                      <a:lnTo>
                        <a:pt x="65" y="113"/>
                      </a:lnTo>
                      <a:lnTo>
                        <a:pt x="65" y="121"/>
                      </a:lnTo>
                      <a:lnTo>
                        <a:pt x="65" y="130"/>
                      </a:lnTo>
                      <a:lnTo>
                        <a:pt x="65" y="138"/>
                      </a:lnTo>
                      <a:lnTo>
                        <a:pt x="58" y="138"/>
                      </a:lnTo>
                      <a:lnTo>
                        <a:pt x="49" y="130"/>
                      </a:lnTo>
                      <a:lnTo>
                        <a:pt x="49" y="121"/>
                      </a:lnTo>
                      <a:lnTo>
                        <a:pt x="49" y="113"/>
                      </a:lnTo>
                      <a:lnTo>
                        <a:pt x="49" y="106"/>
                      </a:lnTo>
                      <a:lnTo>
                        <a:pt x="49" y="89"/>
                      </a:lnTo>
                      <a:lnTo>
                        <a:pt x="41" y="80"/>
                      </a:lnTo>
                      <a:lnTo>
                        <a:pt x="32" y="65"/>
                      </a:lnTo>
                      <a:lnTo>
                        <a:pt x="32" y="56"/>
                      </a:lnTo>
                      <a:lnTo>
                        <a:pt x="24" y="41"/>
                      </a:lnTo>
                      <a:lnTo>
                        <a:pt x="17" y="31"/>
                      </a:lnTo>
                      <a:lnTo>
                        <a:pt x="8" y="24"/>
                      </a:lnTo>
                      <a:lnTo>
                        <a:pt x="8" y="1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9" name="Freeform 255"/>
                <p:cNvSpPr>
                  <a:spLocks/>
                </p:cNvSpPr>
                <p:nvPr/>
              </p:nvSpPr>
              <p:spPr bwMode="auto">
                <a:xfrm>
                  <a:off x="1052" y="1313"/>
                  <a:ext cx="14" cy="9"/>
                </a:xfrm>
                <a:custGeom>
                  <a:avLst/>
                  <a:gdLst>
                    <a:gd name="T0" fmla="*/ 1 w 24"/>
                    <a:gd name="T1" fmla="*/ 1 h 17"/>
                    <a:gd name="T2" fmla="*/ 1 w 24"/>
                    <a:gd name="T3" fmla="*/ 1 h 17"/>
                    <a:gd name="T4" fmla="*/ 1 w 24"/>
                    <a:gd name="T5" fmla="*/ 1 h 17"/>
                    <a:gd name="T6" fmla="*/ 1 w 24"/>
                    <a:gd name="T7" fmla="*/ 1 h 17"/>
                    <a:gd name="T8" fmla="*/ 1 w 24"/>
                    <a:gd name="T9" fmla="*/ 1 h 17"/>
                    <a:gd name="T10" fmla="*/ 1 w 24"/>
                    <a:gd name="T11" fmla="*/ 1 h 17"/>
                    <a:gd name="T12" fmla="*/ 1 w 24"/>
                    <a:gd name="T13" fmla="*/ 1 h 17"/>
                    <a:gd name="T14" fmla="*/ 1 w 24"/>
                    <a:gd name="T15" fmla="*/ 1 h 17"/>
                    <a:gd name="T16" fmla="*/ 1 w 24"/>
                    <a:gd name="T17" fmla="*/ 1 h 17"/>
                    <a:gd name="T18" fmla="*/ 1 w 24"/>
                    <a:gd name="T19" fmla="*/ 1 h 17"/>
                    <a:gd name="T20" fmla="*/ 1 w 24"/>
                    <a:gd name="T21" fmla="*/ 1 h 17"/>
                    <a:gd name="T22" fmla="*/ 0 w 24"/>
                    <a:gd name="T23" fmla="*/ 1 h 17"/>
                    <a:gd name="T24" fmla="*/ 1 w 24"/>
                    <a:gd name="T25" fmla="*/ 1 h 17"/>
                    <a:gd name="T26" fmla="*/ 1 w 24"/>
                    <a:gd name="T27" fmla="*/ 0 h 17"/>
                    <a:gd name="T28" fmla="*/ 1 w 24"/>
                    <a:gd name="T29" fmla="*/ 0 h 17"/>
                    <a:gd name="T30" fmla="*/ 1 w 24"/>
                    <a:gd name="T31" fmla="*/ 0 h 17"/>
                    <a:gd name="T32" fmla="*/ 1 w 24"/>
                    <a:gd name="T33" fmla="*/ 0 h 17"/>
                    <a:gd name="T34" fmla="*/ 1 w 24"/>
                    <a:gd name="T35" fmla="*/ 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17">
                      <a:moveTo>
                        <a:pt x="24" y="7"/>
                      </a:moveTo>
                      <a:lnTo>
                        <a:pt x="24" y="7"/>
                      </a:lnTo>
                      <a:lnTo>
                        <a:pt x="24" y="17"/>
                      </a:lnTo>
                      <a:lnTo>
                        <a:pt x="16" y="17"/>
                      </a:lnTo>
                      <a:lnTo>
                        <a:pt x="9" y="17"/>
                      </a:lnTo>
                      <a:lnTo>
                        <a:pt x="0" y="17"/>
                      </a:ln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F7F4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0" name="Freeform 256"/>
                <p:cNvSpPr>
                  <a:spLocks/>
                </p:cNvSpPr>
                <p:nvPr/>
              </p:nvSpPr>
              <p:spPr bwMode="auto">
                <a:xfrm>
                  <a:off x="1010" y="1365"/>
                  <a:ext cx="52" cy="36"/>
                </a:xfrm>
                <a:custGeom>
                  <a:avLst/>
                  <a:gdLst>
                    <a:gd name="T0" fmla="*/ 1 w 89"/>
                    <a:gd name="T1" fmla="*/ 1 h 65"/>
                    <a:gd name="T2" fmla="*/ 1 w 89"/>
                    <a:gd name="T3" fmla="*/ 1 h 65"/>
                    <a:gd name="T4" fmla="*/ 1 w 89"/>
                    <a:gd name="T5" fmla="*/ 1 h 65"/>
                    <a:gd name="T6" fmla="*/ 1 w 89"/>
                    <a:gd name="T7" fmla="*/ 1 h 65"/>
                    <a:gd name="T8" fmla="*/ 1 w 89"/>
                    <a:gd name="T9" fmla="*/ 1 h 65"/>
                    <a:gd name="T10" fmla="*/ 1 w 89"/>
                    <a:gd name="T11" fmla="*/ 1 h 65"/>
                    <a:gd name="T12" fmla="*/ 1 w 89"/>
                    <a:gd name="T13" fmla="*/ 1 h 65"/>
                    <a:gd name="T14" fmla="*/ 1 w 89"/>
                    <a:gd name="T15" fmla="*/ 1 h 65"/>
                    <a:gd name="T16" fmla="*/ 1 w 89"/>
                    <a:gd name="T17" fmla="*/ 1 h 65"/>
                    <a:gd name="T18" fmla="*/ 1 w 89"/>
                    <a:gd name="T19" fmla="*/ 1 h 65"/>
                    <a:gd name="T20" fmla="*/ 1 w 89"/>
                    <a:gd name="T21" fmla="*/ 1 h 65"/>
                    <a:gd name="T22" fmla="*/ 1 w 89"/>
                    <a:gd name="T23" fmla="*/ 1 h 65"/>
                    <a:gd name="T24" fmla="*/ 1 w 89"/>
                    <a:gd name="T25" fmla="*/ 1 h 65"/>
                    <a:gd name="T26" fmla="*/ 1 w 89"/>
                    <a:gd name="T27" fmla="*/ 1 h 65"/>
                    <a:gd name="T28" fmla="*/ 1 w 89"/>
                    <a:gd name="T29" fmla="*/ 1 h 65"/>
                    <a:gd name="T30" fmla="*/ 1 w 89"/>
                    <a:gd name="T31" fmla="*/ 1 h 65"/>
                    <a:gd name="T32" fmla="*/ 1 w 89"/>
                    <a:gd name="T33" fmla="*/ 1 h 65"/>
                    <a:gd name="T34" fmla="*/ 1 w 89"/>
                    <a:gd name="T35" fmla="*/ 1 h 65"/>
                    <a:gd name="T36" fmla="*/ 1 w 89"/>
                    <a:gd name="T37" fmla="*/ 1 h 65"/>
                    <a:gd name="T38" fmla="*/ 1 w 89"/>
                    <a:gd name="T39" fmla="*/ 1 h 65"/>
                    <a:gd name="T40" fmla="*/ 1 w 89"/>
                    <a:gd name="T41" fmla="*/ 1 h 65"/>
                    <a:gd name="T42" fmla="*/ 1 w 89"/>
                    <a:gd name="T43" fmla="*/ 1 h 65"/>
                    <a:gd name="T44" fmla="*/ 1 w 89"/>
                    <a:gd name="T45" fmla="*/ 1 h 65"/>
                    <a:gd name="T46" fmla="*/ 1 w 89"/>
                    <a:gd name="T47" fmla="*/ 1 h 65"/>
                    <a:gd name="T48" fmla="*/ 1 w 89"/>
                    <a:gd name="T49" fmla="*/ 1 h 65"/>
                    <a:gd name="T50" fmla="*/ 1 w 89"/>
                    <a:gd name="T51" fmla="*/ 1 h 65"/>
                    <a:gd name="T52" fmla="*/ 1 w 89"/>
                    <a:gd name="T53" fmla="*/ 1 h 65"/>
                    <a:gd name="T54" fmla="*/ 1 w 89"/>
                    <a:gd name="T55" fmla="*/ 1 h 65"/>
                    <a:gd name="T56" fmla="*/ 1 w 89"/>
                    <a:gd name="T57" fmla="*/ 0 h 65"/>
                    <a:gd name="T58" fmla="*/ 1 w 89"/>
                    <a:gd name="T59" fmla="*/ 0 h 65"/>
                    <a:gd name="T60" fmla="*/ 1 w 89"/>
                    <a:gd name="T61" fmla="*/ 1 h 65"/>
                    <a:gd name="T62" fmla="*/ 1 w 89"/>
                    <a:gd name="T63" fmla="*/ 1 h 65"/>
                    <a:gd name="T64" fmla="*/ 0 w 89"/>
                    <a:gd name="T65" fmla="*/ 1 h 65"/>
                    <a:gd name="T66" fmla="*/ 1 w 89"/>
                    <a:gd name="T67" fmla="*/ 1 h 65"/>
                    <a:gd name="T68" fmla="*/ 1 w 89"/>
                    <a:gd name="T69" fmla="*/ 1 h 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9" h="65">
                      <a:moveTo>
                        <a:pt x="7" y="24"/>
                      </a:moveTo>
                      <a:lnTo>
                        <a:pt x="7" y="24"/>
                      </a:lnTo>
                      <a:lnTo>
                        <a:pt x="7" y="16"/>
                      </a:lnTo>
                      <a:lnTo>
                        <a:pt x="17" y="9"/>
                      </a:lnTo>
                      <a:lnTo>
                        <a:pt x="24" y="9"/>
                      </a:lnTo>
                      <a:lnTo>
                        <a:pt x="34" y="9"/>
                      </a:lnTo>
                      <a:lnTo>
                        <a:pt x="41" y="9"/>
                      </a:lnTo>
                      <a:lnTo>
                        <a:pt x="48" y="16"/>
                      </a:lnTo>
                      <a:lnTo>
                        <a:pt x="65" y="24"/>
                      </a:lnTo>
                      <a:lnTo>
                        <a:pt x="73" y="24"/>
                      </a:lnTo>
                      <a:lnTo>
                        <a:pt x="73" y="33"/>
                      </a:lnTo>
                      <a:lnTo>
                        <a:pt x="82" y="41"/>
                      </a:lnTo>
                      <a:lnTo>
                        <a:pt x="82" y="50"/>
                      </a:lnTo>
                      <a:lnTo>
                        <a:pt x="89" y="57"/>
                      </a:lnTo>
                      <a:lnTo>
                        <a:pt x="89" y="65"/>
                      </a:lnTo>
                      <a:lnTo>
                        <a:pt x="89" y="57"/>
                      </a:lnTo>
                      <a:lnTo>
                        <a:pt x="82" y="50"/>
                      </a:lnTo>
                      <a:lnTo>
                        <a:pt x="82" y="41"/>
                      </a:lnTo>
                      <a:lnTo>
                        <a:pt x="82" y="33"/>
                      </a:lnTo>
                      <a:lnTo>
                        <a:pt x="73" y="24"/>
                      </a:lnTo>
                      <a:lnTo>
                        <a:pt x="58" y="9"/>
                      </a:lnTo>
                      <a:lnTo>
                        <a:pt x="41" y="9"/>
                      </a:lnTo>
                      <a:lnTo>
                        <a:pt x="34" y="0"/>
                      </a:lnTo>
                      <a:lnTo>
                        <a:pt x="17" y="0"/>
                      </a:lnTo>
                      <a:lnTo>
                        <a:pt x="7" y="9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7" y="24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1" name="Freeform 257"/>
                <p:cNvSpPr>
                  <a:spLocks/>
                </p:cNvSpPr>
                <p:nvPr/>
              </p:nvSpPr>
              <p:spPr bwMode="auto">
                <a:xfrm>
                  <a:off x="1019" y="1345"/>
                  <a:ext cx="47" cy="29"/>
                </a:xfrm>
                <a:custGeom>
                  <a:avLst/>
                  <a:gdLst>
                    <a:gd name="T0" fmla="*/ 0 w 80"/>
                    <a:gd name="T1" fmla="*/ 1 h 55"/>
                    <a:gd name="T2" fmla="*/ 0 w 80"/>
                    <a:gd name="T3" fmla="*/ 1 h 55"/>
                    <a:gd name="T4" fmla="*/ 0 w 80"/>
                    <a:gd name="T5" fmla="*/ 1 h 55"/>
                    <a:gd name="T6" fmla="*/ 0 w 80"/>
                    <a:gd name="T7" fmla="*/ 1 h 55"/>
                    <a:gd name="T8" fmla="*/ 0 w 80"/>
                    <a:gd name="T9" fmla="*/ 1 h 55"/>
                    <a:gd name="T10" fmla="*/ 1 w 80"/>
                    <a:gd name="T11" fmla="*/ 1 h 55"/>
                    <a:gd name="T12" fmla="*/ 1 w 80"/>
                    <a:gd name="T13" fmla="*/ 1 h 55"/>
                    <a:gd name="T14" fmla="*/ 1 w 80"/>
                    <a:gd name="T15" fmla="*/ 1 h 55"/>
                    <a:gd name="T16" fmla="*/ 1 w 80"/>
                    <a:gd name="T17" fmla="*/ 1 h 55"/>
                    <a:gd name="T18" fmla="*/ 1 w 80"/>
                    <a:gd name="T19" fmla="*/ 1 h 55"/>
                    <a:gd name="T20" fmla="*/ 1 w 80"/>
                    <a:gd name="T21" fmla="*/ 1 h 55"/>
                    <a:gd name="T22" fmla="*/ 1 w 80"/>
                    <a:gd name="T23" fmla="*/ 1 h 55"/>
                    <a:gd name="T24" fmla="*/ 1 w 80"/>
                    <a:gd name="T25" fmla="*/ 1 h 55"/>
                    <a:gd name="T26" fmla="*/ 1 w 80"/>
                    <a:gd name="T27" fmla="*/ 1 h 55"/>
                    <a:gd name="T28" fmla="*/ 1 w 80"/>
                    <a:gd name="T29" fmla="*/ 1 h 55"/>
                    <a:gd name="T30" fmla="*/ 1 w 80"/>
                    <a:gd name="T31" fmla="*/ 1 h 55"/>
                    <a:gd name="T32" fmla="*/ 1 w 80"/>
                    <a:gd name="T33" fmla="*/ 1 h 55"/>
                    <a:gd name="T34" fmla="*/ 1 w 80"/>
                    <a:gd name="T35" fmla="*/ 1 h 55"/>
                    <a:gd name="T36" fmla="*/ 1 w 80"/>
                    <a:gd name="T37" fmla="*/ 1 h 55"/>
                    <a:gd name="T38" fmla="*/ 1 w 80"/>
                    <a:gd name="T39" fmla="*/ 1 h 55"/>
                    <a:gd name="T40" fmla="*/ 1 w 80"/>
                    <a:gd name="T41" fmla="*/ 1 h 55"/>
                    <a:gd name="T42" fmla="*/ 1 w 80"/>
                    <a:gd name="T43" fmla="*/ 1 h 55"/>
                    <a:gd name="T44" fmla="*/ 1 w 80"/>
                    <a:gd name="T45" fmla="*/ 1 h 55"/>
                    <a:gd name="T46" fmla="*/ 1 w 80"/>
                    <a:gd name="T47" fmla="*/ 1 h 55"/>
                    <a:gd name="T48" fmla="*/ 1 w 80"/>
                    <a:gd name="T49" fmla="*/ 1 h 55"/>
                    <a:gd name="T50" fmla="*/ 1 w 80"/>
                    <a:gd name="T51" fmla="*/ 1 h 55"/>
                    <a:gd name="T52" fmla="*/ 1 w 80"/>
                    <a:gd name="T53" fmla="*/ 1 h 55"/>
                    <a:gd name="T54" fmla="*/ 1 w 80"/>
                    <a:gd name="T55" fmla="*/ 1 h 55"/>
                    <a:gd name="T56" fmla="*/ 1 w 80"/>
                    <a:gd name="T57" fmla="*/ 1 h 55"/>
                    <a:gd name="T58" fmla="*/ 1 w 80"/>
                    <a:gd name="T59" fmla="*/ 1 h 55"/>
                    <a:gd name="T60" fmla="*/ 1 w 80"/>
                    <a:gd name="T61" fmla="*/ 0 h 55"/>
                    <a:gd name="T62" fmla="*/ 1 w 80"/>
                    <a:gd name="T63" fmla="*/ 0 h 55"/>
                    <a:gd name="T64" fmla="*/ 1 w 80"/>
                    <a:gd name="T65" fmla="*/ 0 h 55"/>
                    <a:gd name="T66" fmla="*/ 0 w 80"/>
                    <a:gd name="T67" fmla="*/ 1 h 55"/>
                    <a:gd name="T68" fmla="*/ 0 w 80"/>
                    <a:gd name="T69" fmla="*/ 1 h 55"/>
                    <a:gd name="T70" fmla="*/ 0 w 80"/>
                    <a:gd name="T71" fmla="*/ 1 h 55"/>
                    <a:gd name="T72" fmla="*/ 0 w 80"/>
                    <a:gd name="T73" fmla="*/ 1 h 55"/>
                    <a:gd name="T74" fmla="*/ 0 w 80"/>
                    <a:gd name="T75" fmla="*/ 1 h 55"/>
                    <a:gd name="T76" fmla="*/ 0 w 80"/>
                    <a:gd name="T77" fmla="*/ 1 h 5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0" h="55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7" y="7"/>
                      </a:lnTo>
                      <a:lnTo>
                        <a:pt x="24" y="7"/>
                      </a:lnTo>
                      <a:lnTo>
                        <a:pt x="31" y="14"/>
                      </a:lnTo>
                      <a:lnTo>
                        <a:pt x="41" y="14"/>
                      </a:lnTo>
                      <a:lnTo>
                        <a:pt x="56" y="24"/>
                      </a:lnTo>
                      <a:lnTo>
                        <a:pt x="65" y="31"/>
                      </a:lnTo>
                      <a:lnTo>
                        <a:pt x="72" y="39"/>
                      </a:lnTo>
                      <a:lnTo>
                        <a:pt x="72" y="48"/>
                      </a:lnTo>
                      <a:lnTo>
                        <a:pt x="80" y="55"/>
                      </a:lnTo>
                      <a:lnTo>
                        <a:pt x="80" y="48"/>
                      </a:lnTo>
                      <a:lnTo>
                        <a:pt x="72" y="39"/>
                      </a:lnTo>
                      <a:lnTo>
                        <a:pt x="65" y="31"/>
                      </a:lnTo>
                      <a:lnTo>
                        <a:pt x="56" y="24"/>
                      </a:lnTo>
                      <a:lnTo>
                        <a:pt x="41" y="14"/>
                      </a:lnTo>
                      <a:lnTo>
                        <a:pt x="31" y="7"/>
                      </a:ln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" name="Freeform 258"/>
                <p:cNvSpPr>
                  <a:spLocks/>
                </p:cNvSpPr>
                <p:nvPr/>
              </p:nvSpPr>
              <p:spPr bwMode="auto">
                <a:xfrm>
                  <a:off x="1047" y="1335"/>
                  <a:ext cx="29" cy="17"/>
                </a:xfrm>
                <a:custGeom>
                  <a:avLst/>
                  <a:gdLst>
                    <a:gd name="T0" fmla="*/ 1 w 49"/>
                    <a:gd name="T1" fmla="*/ 1 h 31"/>
                    <a:gd name="T2" fmla="*/ 1 w 49"/>
                    <a:gd name="T3" fmla="*/ 1 h 31"/>
                    <a:gd name="T4" fmla="*/ 1 w 49"/>
                    <a:gd name="T5" fmla="*/ 1 h 31"/>
                    <a:gd name="T6" fmla="*/ 1 w 49"/>
                    <a:gd name="T7" fmla="*/ 1 h 31"/>
                    <a:gd name="T8" fmla="*/ 1 w 49"/>
                    <a:gd name="T9" fmla="*/ 1 h 31"/>
                    <a:gd name="T10" fmla="*/ 1 w 49"/>
                    <a:gd name="T11" fmla="*/ 1 h 31"/>
                    <a:gd name="T12" fmla="*/ 1 w 49"/>
                    <a:gd name="T13" fmla="*/ 1 h 31"/>
                    <a:gd name="T14" fmla="*/ 1 w 49"/>
                    <a:gd name="T15" fmla="*/ 1 h 31"/>
                    <a:gd name="T16" fmla="*/ 1 w 49"/>
                    <a:gd name="T17" fmla="*/ 0 h 31"/>
                    <a:gd name="T18" fmla="*/ 1 w 49"/>
                    <a:gd name="T19" fmla="*/ 1 h 31"/>
                    <a:gd name="T20" fmla="*/ 1 w 49"/>
                    <a:gd name="T21" fmla="*/ 1 h 31"/>
                    <a:gd name="T22" fmla="*/ 1 w 49"/>
                    <a:gd name="T23" fmla="*/ 1 h 31"/>
                    <a:gd name="T24" fmla="*/ 1 w 49"/>
                    <a:gd name="T25" fmla="*/ 1 h 31"/>
                    <a:gd name="T26" fmla="*/ 1 w 49"/>
                    <a:gd name="T27" fmla="*/ 1 h 31"/>
                    <a:gd name="T28" fmla="*/ 1 w 49"/>
                    <a:gd name="T29" fmla="*/ 1 h 31"/>
                    <a:gd name="T30" fmla="*/ 1 w 49"/>
                    <a:gd name="T31" fmla="*/ 1 h 31"/>
                    <a:gd name="T32" fmla="*/ 1 w 49"/>
                    <a:gd name="T33" fmla="*/ 1 h 31"/>
                    <a:gd name="T34" fmla="*/ 0 w 49"/>
                    <a:gd name="T35" fmla="*/ 1 h 31"/>
                    <a:gd name="T36" fmla="*/ 0 w 49"/>
                    <a:gd name="T37" fmla="*/ 0 h 31"/>
                    <a:gd name="T38" fmla="*/ 1 w 49"/>
                    <a:gd name="T39" fmla="*/ 0 h 31"/>
                    <a:gd name="T40" fmla="*/ 1 w 49"/>
                    <a:gd name="T41" fmla="*/ 0 h 31"/>
                    <a:gd name="T42" fmla="*/ 1 w 49"/>
                    <a:gd name="T43" fmla="*/ 0 h 31"/>
                    <a:gd name="T44" fmla="*/ 1 w 49"/>
                    <a:gd name="T45" fmla="*/ 0 h 31"/>
                    <a:gd name="T46" fmla="*/ 1 w 49"/>
                    <a:gd name="T47" fmla="*/ 0 h 31"/>
                    <a:gd name="T48" fmla="*/ 1 w 49"/>
                    <a:gd name="T49" fmla="*/ 1 h 31"/>
                    <a:gd name="T50" fmla="*/ 1 w 49"/>
                    <a:gd name="T51" fmla="*/ 1 h 31"/>
                    <a:gd name="T52" fmla="*/ 1 w 49"/>
                    <a:gd name="T53" fmla="*/ 1 h 31"/>
                    <a:gd name="T54" fmla="*/ 1 w 49"/>
                    <a:gd name="T55" fmla="*/ 1 h 31"/>
                    <a:gd name="T56" fmla="*/ 1 w 49"/>
                    <a:gd name="T57" fmla="*/ 1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9" h="31">
                      <a:moveTo>
                        <a:pt x="49" y="31"/>
                      </a:moveTo>
                      <a:lnTo>
                        <a:pt x="49" y="31"/>
                      </a:lnTo>
                      <a:lnTo>
                        <a:pt x="41" y="24"/>
                      </a:lnTo>
                      <a:lnTo>
                        <a:pt x="32" y="17"/>
                      </a:lnTo>
                      <a:lnTo>
                        <a:pt x="24" y="7"/>
                      </a:lnTo>
                      <a:lnTo>
                        <a:pt x="17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17"/>
                      </a:lnTo>
                      <a:lnTo>
                        <a:pt x="8" y="24"/>
                      </a:lnTo>
                      <a:lnTo>
                        <a:pt x="8" y="1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4" y="7"/>
                      </a:lnTo>
                      <a:lnTo>
                        <a:pt x="32" y="7"/>
                      </a:lnTo>
                      <a:lnTo>
                        <a:pt x="41" y="24"/>
                      </a:lnTo>
                      <a:lnTo>
                        <a:pt x="49" y="31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3" name="Freeform 259"/>
                <p:cNvSpPr>
                  <a:spLocks/>
                </p:cNvSpPr>
                <p:nvPr/>
              </p:nvSpPr>
              <p:spPr bwMode="auto">
                <a:xfrm>
                  <a:off x="1076" y="1322"/>
                  <a:ext cx="10" cy="43"/>
                </a:xfrm>
                <a:custGeom>
                  <a:avLst/>
                  <a:gdLst>
                    <a:gd name="T0" fmla="*/ 1 w 16"/>
                    <a:gd name="T1" fmla="*/ 1 h 80"/>
                    <a:gd name="T2" fmla="*/ 1 w 16"/>
                    <a:gd name="T3" fmla="*/ 1 h 80"/>
                    <a:gd name="T4" fmla="*/ 1 w 16"/>
                    <a:gd name="T5" fmla="*/ 1 h 80"/>
                    <a:gd name="T6" fmla="*/ 1 w 16"/>
                    <a:gd name="T7" fmla="*/ 1 h 80"/>
                    <a:gd name="T8" fmla="*/ 1 w 16"/>
                    <a:gd name="T9" fmla="*/ 1 h 80"/>
                    <a:gd name="T10" fmla="*/ 1 w 16"/>
                    <a:gd name="T11" fmla="*/ 1 h 80"/>
                    <a:gd name="T12" fmla="*/ 1 w 16"/>
                    <a:gd name="T13" fmla="*/ 1 h 80"/>
                    <a:gd name="T14" fmla="*/ 1 w 16"/>
                    <a:gd name="T15" fmla="*/ 1 h 80"/>
                    <a:gd name="T16" fmla="*/ 1 w 16"/>
                    <a:gd name="T17" fmla="*/ 1 h 80"/>
                    <a:gd name="T18" fmla="*/ 1 w 16"/>
                    <a:gd name="T19" fmla="*/ 1 h 80"/>
                    <a:gd name="T20" fmla="*/ 1 w 16"/>
                    <a:gd name="T21" fmla="*/ 1 h 80"/>
                    <a:gd name="T22" fmla="*/ 1 w 16"/>
                    <a:gd name="T23" fmla="*/ 1 h 80"/>
                    <a:gd name="T24" fmla="*/ 1 w 16"/>
                    <a:gd name="T25" fmla="*/ 1 h 80"/>
                    <a:gd name="T26" fmla="*/ 1 w 16"/>
                    <a:gd name="T27" fmla="*/ 1 h 80"/>
                    <a:gd name="T28" fmla="*/ 1 w 16"/>
                    <a:gd name="T29" fmla="*/ 1 h 80"/>
                    <a:gd name="T30" fmla="*/ 0 w 16"/>
                    <a:gd name="T31" fmla="*/ 1 h 80"/>
                    <a:gd name="T32" fmla="*/ 0 w 16"/>
                    <a:gd name="T33" fmla="*/ 1 h 80"/>
                    <a:gd name="T34" fmla="*/ 0 w 16"/>
                    <a:gd name="T35" fmla="*/ 1 h 80"/>
                    <a:gd name="T36" fmla="*/ 1 w 16"/>
                    <a:gd name="T37" fmla="*/ 1 h 80"/>
                    <a:gd name="T38" fmla="*/ 1 w 16"/>
                    <a:gd name="T39" fmla="*/ 1 h 80"/>
                    <a:gd name="T40" fmla="*/ 1 w 16"/>
                    <a:gd name="T41" fmla="*/ 0 h 80"/>
                    <a:gd name="T42" fmla="*/ 1 w 16"/>
                    <a:gd name="T43" fmla="*/ 0 h 80"/>
                    <a:gd name="T44" fmla="*/ 1 w 16"/>
                    <a:gd name="T45" fmla="*/ 0 h 80"/>
                    <a:gd name="T46" fmla="*/ 1 w 16"/>
                    <a:gd name="T47" fmla="*/ 1 h 80"/>
                    <a:gd name="T48" fmla="*/ 1 w 16"/>
                    <a:gd name="T49" fmla="*/ 1 h 80"/>
                    <a:gd name="T50" fmla="*/ 1 w 16"/>
                    <a:gd name="T51" fmla="*/ 1 h 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" h="80">
                      <a:moveTo>
                        <a:pt x="16" y="7"/>
                      </a:moveTo>
                      <a:lnTo>
                        <a:pt x="16" y="7"/>
                      </a:lnTo>
                      <a:lnTo>
                        <a:pt x="9" y="7"/>
                      </a:lnTo>
                      <a:lnTo>
                        <a:pt x="9" y="24"/>
                      </a:lnTo>
                      <a:lnTo>
                        <a:pt x="9" y="41"/>
                      </a:lnTo>
                      <a:lnTo>
                        <a:pt x="9" y="48"/>
                      </a:lnTo>
                      <a:lnTo>
                        <a:pt x="9" y="65"/>
                      </a:lnTo>
                      <a:lnTo>
                        <a:pt x="16" y="72"/>
                      </a:lnTo>
                      <a:lnTo>
                        <a:pt x="16" y="80"/>
                      </a:lnTo>
                      <a:lnTo>
                        <a:pt x="9" y="72"/>
                      </a:lnTo>
                      <a:lnTo>
                        <a:pt x="9" y="55"/>
                      </a:lnTo>
                      <a:lnTo>
                        <a:pt x="0" y="48"/>
                      </a:lnTo>
                      <a:lnTo>
                        <a:pt x="0" y="31"/>
                      </a:lnTo>
                      <a:lnTo>
                        <a:pt x="0" y="24"/>
                      </a:ln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985B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4" name="Freeform 260"/>
                <p:cNvSpPr>
                  <a:spLocks/>
                </p:cNvSpPr>
                <p:nvPr/>
              </p:nvSpPr>
              <p:spPr bwMode="auto">
                <a:xfrm>
                  <a:off x="1046" y="1334"/>
                  <a:ext cx="38" cy="74"/>
                </a:xfrm>
                <a:custGeom>
                  <a:avLst/>
                  <a:gdLst>
                    <a:gd name="T0" fmla="*/ 1 w 65"/>
                    <a:gd name="T1" fmla="*/ 0 h 137"/>
                    <a:gd name="T2" fmla="*/ 1 w 65"/>
                    <a:gd name="T3" fmla="*/ 0 h 137"/>
                    <a:gd name="T4" fmla="*/ 1 w 65"/>
                    <a:gd name="T5" fmla="*/ 0 h 137"/>
                    <a:gd name="T6" fmla="*/ 1 w 65"/>
                    <a:gd name="T7" fmla="*/ 0 h 137"/>
                    <a:gd name="T8" fmla="*/ 1 w 65"/>
                    <a:gd name="T9" fmla="*/ 0 h 137"/>
                    <a:gd name="T10" fmla="*/ 1 w 65"/>
                    <a:gd name="T11" fmla="*/ 0 h 137"/>
                    <a:gd name="T12" fmla="*/ 1 w 65"/>
                    <a:gd name="T13" fmla="*/ 1 h 137"/>
                    <a:gd name="T14" fmla="*/ 1 w 65"/>
                    <a:gd name="T15" fmla="*/ 1 h 137"/>
                    <a:gd name="T16" fmla="*/ 1 w 65"/>
                    <a:gd name="T17" fmla="*/ 1 h 137"/>
                    <a:gd name="T18" fmla="*/ 1 w 65"/>
                    <a:gd name="T19" fmla="*/ 1 h 137"/>
                    <a:gd name="T20" fmla="*/ 1 w 65"/>
                    <a:gd name="T21" fmla="*/ 1 h 137"/>
                    <a:gd name="T22" fmla="*/ 1 w 65"/>
                    <a:gd name="T23" fmla="*/ 1 h 137"/>
                    <a:gd name="T24" fmla="*/ 1 w 65"/>
                    <a:gd name="T25" fmla="*/ 1 h 137"/>
                    <a:gd name="T26" fmla="*/ 1 w 65"/>
                    <a:gd name="T27" fmla="*/ 1 h 137"/>
                    <a:gd name="T28" fmla="*/ 1 w 65"/>
                    <a:gd name="T29" fmla="*/ 1 h 137"/>
                    <a:gd name="T30" fmla="*/ 1 w 65"/>
                    <a:gd name="T31" fmla="*/ 1 h 137"/>
                    <a:gd name="T32" fmla="*/ 1 w 65"/>
                    <a:gd name="T33" fmla="*/ 1 h 137"/>
                    <a:gd name="T34" fmla="*/ 1 w 65"/>
                    <a:gd name="T35" fmla="*/ 1 h 137"/>
                    <a:gd name="T36" fmla="*/ 1 w 65"/>
                    <a:gd name="T37" fmla="*/ 1 h 137"/>
                    <a:gd name="T38" fmla="*/ 1 w 65"/>
                    <a:gd name="T39" fmla="*/ 1 h 137"/>
                    <a:gd name="T40" fmla="*/ 1 w 65"/>
                    <a:gd name="T41" fmla="*/ 1 h 137"/>
                    <a:gd name="T42" fmla="*/ 1 w 65"/>
                    <a:gd name="T43" fmla="*/ 1 h 137"/>
                    <a:gd name="T44" fmla="*/ 1 w 65"/>
                    <a:gd name="T45" fmla="*/ 1 h 137"/>
                    <a:gd name="T46" fmla="*/ 1 w 65"/>
                    <a:gd name="T47" fmla="*/ 1 h 137"/>
                    <a:gd name="T48" fmla="*/ 1 w 65"/>
                    <a:gd name="T49" fmla="*/ 1 h 137"/>
                    <a:gd name="T50" fmla="*/ 1 w 65"/>
                    <a:gd name="T51" fmla="*/ 1 h 137"/>
                    <a:gd name="T52" fmla="*/ 1 w 65"/>
                    <a:gd name="T53" fmla="*/ 1 h 137"/>
                    <a:gd name="T54" fmla="*/ 1 w 65"/>
                    <a:gd name="T55" fmla="*/ 1 h 137"/>
                    <a:gd name="T56" fmla="*/ 1 w 65"/>
                    <a:gd name="T57" fmla="*/ 1 h 137"/>
                    <a:gd name="T58" fmla="*/ 1 w 65"/>
                    <a:gd name="T59" fmla="*/ 1 h 137"/>
                    <a:gd name="T60" fmla="*/ 1 w 65"/>
                    <a:gd name="T61" fmla="*/ 1 h 137"/>
                    <a:gd name="T62" fmla="*/ 1 w 65"/>
                    <a:gd name="T63" fmla="*/ 1 h 137"/>
                    <a:gd name="T64" fmla="*/ 1 w 65"/>
                    <a:gd name="T65" fmla="*/ 1 h 137"/>
                    <a:gd name="T66" fmla="*/ 1 w 65"/>
                    <a:gd name="T67" fmla="*/ 1 h 137"/>
                    <a:gd name="T68" fmla="*/ 1 w 65"/>
                    <a:gd name="T69" fmla="*/ 1 h 137"/>
                    <a:gd name="T70" fmla="*/ 1 w 65"/>
                    <a:gd name="T71" fmla="*/ 1 h 137"/>
                    <a:gd name="T72" fmla="*/ 1 w 65"/>
                    <a:gd name="T73" fmla="*/ 1 h 137"/>
                    <a:gd name="T74" fmla="*/ 0 w 65"/>
                    <a:gd name="T75" fmla="*/ 1 h 137"/>
                    <a:gd name="T76" fmla="*/ 0 w 65"/>
                    <a:gd name="T77" fmla="*/ 0 h 137"/>
                    <a:gd name="T78" fmla="*/ 1 w 65"/>
                    <a:gd name="T79" fmla="*/ 0 h 1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65" h="137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1" y="7"/>
                      </a:lnTo>
                      <a:lnTo>
                        <a:pt x="31" y="16"/>
                      </a:lnTo>
                      <a:lnTo>
                        <a:pt x="48" y="31"/>
                      </a:lnTo>
                      <a:lnTo>
                        <a:pt x="58" y="48"/>
                      </a:lnTo>
                      <a:lnTo>
                        <a:pt x="58" y="65"/>
                      </a:lnTo>
                      <a:lnTo>
                        <a:pt x="58" y="72"/>
                      </a:lnTo>
                      <a:lnTo>
                        <a:pt x="58" y="89"/>
                      </a:lnTo>
                      <a:lnTo>
                        <a:pt x="58" y="96"/>
                      </a:lnTo>
                      <a:lnTo>
                        <a:pt x="65" y="106"/>
                      </a:lnTo>
                      <a:lnTo>
                        <a:pt x="65" y="113"/>
                      </a:lnTo>
                      <a:lnTo>
                        <a:pt x="65" y="120"/>
                      </a:lnTo>
                      <a:lnTo>
                        <a:pt x="65" y="130"/>
                      </a:lnTo>
                      <a:lnTo>
                        <a:pt x="65" y="137"/>
                      </a:lnTo>
                      <a:lnTo>
                        <a:pt x="58" y="137"/>
                      </a:lnTo>
                      <a:lnTo>
                        <a:pt x="48" y="130"/>
                      </a:lnTo>
                      <a:lnTo>
                        <a:pt x="48" y="120"/>
                      </a:lnTo>
                      <a:lnTo>
                        <a:pt x="48" y="113"/>
                      </a:lnTo>
                      <a:lnTo>
                        <a:pt x="48" y="106"/>
                      </a:lnTo>
                      <a:lnTo>
                        <a:pt x="48" y="89"/>
                      </a:lnTo>
                      <a:lnTo>
                        <a:pt x="41" y="79"/>
                      </a:lnTo>
                      <a:lnTo>
                        <a:pt x="31" y="65"/>
                      </a:lnTo>
                      <a:lnTo>
                        <a:pt x="31" y="55"/>
                      </a:lnTo>
                      <a:lnTo>
                        <a:pt x="24" y="41"/>
                      </a:lnTo>
                      <a:lnTo>
                        <a:pt x="17" y="31"/>
                      </a:lnTo>
                      <a:lnTo>
                        <a:pt x="7" y="24"/>
                      </a:lnTo>
                      <a:lnTo>
                        <a:pt x="7" y="16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5" name="Freeform 261"/>
                <p:cNvSpPr>
                  <a:spLocks/>
                </p:cNvSpPr>
                <p:nvPr/>
              </p:nvSpPr>
              <p:spPr bwMode="auto">
                <a:xfrm>
                  <a:off x="1050" y="1312"/>
                  <a:ext cx="15" cy="9"/>
                </a:xfrm>
                <a:custGeom>
                  <a:avLst/>
                  <a:gdLst>
                    <a:gd name="T0" fmla="*/ 1 w 24"/>
                    <a:gd name="T1" fmla="*/ 1 h 16"/>
                    <a:gd name="T2" fmla="*/ 1 w 24"/>
                    <a:gd name="T3" fmla="*/ 1 h 16"/>
                    <a:gd name="T4" fmla="*/ 1 w 24"/>
                    <a:gd name="T5" fmla="*/ 1 h 16"/>
                    <a:gd name="T6" fmla="*/ 1 w 24"/>
                    <a:gd name="T7" fmla="*/ 1 h 16"/>
                    <a:gd name="T8" fmla="*/ 1 w 24"/>
                    <a:gd name="T9" fmla="*/ 1 h 16"/>
                    <a:gd name="T10" fmla="*/ 1 w 24"/>
                    <a:gd name="T11" fmla="*/ 1 h 16"/>
                    <a:gd name="T12" fmla="*/ 1 w 24"/>
                    <a:gd name="T13" fmla="*/ 1 h 16"/>
                    <a:gd name="T14" fmla="*/ 1 w 24"/>
                    <a:gd name="T15" fmla="*/ 1 h 16"/>
                    <a:gd name="T16" fmla="*/ 1 w 24"/>
                    <a:gd name="T17" fmla="*/ 1 h 16"/>
                    <a:gd name="T18" fmla="*/ 1 w 24"/>
                    <a:gd name="T19" fmla="*/ 1 h 16"/>
                    <a:gd name="T20" fmla="*/ 1 w 24"/>
                    <a:gd name="T21" fmla="*/ 1 h 16"/>
                    <a:gd name="T22" fmla="*/ 0 w 24"/>
                    <a:gd name="T23" fmla="*/ 1 h 16"/>
                    <a:gd name="T24" fmla="*/ 1 w 24"/>
                    <a:gd name="T25" fmla="*/ 1 h 16"/>
                    <a:gd name="T26" fmla="*/ 1 w 24"/>
                    <a:gd name="T27" fmla="*/ 0 h 16"/>
                    <a:gd name="T28" fmla="*/ 1 w 24"/>
                    <a:gd name="T29" fmla="*/ 0 h 16"/>
                    <a:gd name="T30" fmla="*/ 1 w 24"/>
                    <a:gd name="T31" fmla="*/ 0 h 16"/>
                    <a:gd name="T32" fmla="*/ 1 w 24"/>
                    <a:gd name="T33" fmla="*/ 0 h 16"/>
                    <a:gd name="T34" fmla="*/ 1 w 24"/>
                    <a:gd name="T35" fmla="*/ 1 h 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16">
                      <a:moveTo>
                        <a:pt x="24" y="7"/>
                      </a:moveTo>
                      <a:lnTo>
                        <a:pt x="24" y="7"/>
                      </a:lnTo>
                      <a:lnTo>
                        <a:pt x="24" y="16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0" y="16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noFill/>
                <a:ln w="1111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Freeform 262"/>
                <p:cNvSpPr>
                  <a:spLocks/>
                </p:cNvSpPr>
                <p:nvPr/>
              </p:nvSpPr>
              <p:spPr bwMode="auto">
                <a:xfrm>
                  <a:off x="366" y="1909"/>
                  <a:ext cx="80" cy="75"/>
                </a:xfrm>
                <a:custGeom>
                  <a:avLst/>
                  <a:gdLst>
                    <a:gd name="T0" fmla="*/ 1 w 137"/>
                    <a:gd name="T1" fmla="*/ 1 h 138"/>
                    <a:gd name="T2" fmla="*/ 1 w 137"/>
                    <a:gd name="T3" fmla="*/ 1 h 138"/>
                    <a:gd name="T4" fmla="*/ 1 w 137"/>
                    <a:gd name="T5" fmla="*/ 1 h 138"/>
                    <a:gd name="T6" fmla="*/ 1 w 137"/>
                    <a:gd name="T7" fmla="*/ 1 h 138"/>
                    <a:gd name="T8" fmla="*/ 1 w 137"/>
                    <a:gd name="T9" fmla="*/ 1 h 138"/>
                    <a:gd name="T10" fmla="*/ 1 w 137"/>
                    <a:gd name="T11" fmla="*/ 1 h 138"/>
                    <a:gd name="T12" fmla="*/ 1 w 137"/>
                    <a:gd name="T13" fmla="*/ 1 h 138"/>
                    <a:gd name="T14" fmla="*/ 1 w 137"/>
                    <a:gd name="T15" fmla="*/ 1 h 138"/>
                    <a:gd name="T16" fmla="*/ 1 w 137"/>
                    <a:gd name="T17" fmla="*/ 1 h 138"/>
                    <a:gd name="T18" fmla="*/ 1 w 137"/>
                    <a:gd name="T19" fmla="*/ 1 h 138"/>
                    <a:gd name="T20" fmla="*/ 1 w 137"/>
                    <a:gd name="T21" fmla="*/ 1 h 138"/>
                    <a:gd name="T22" fmla="*/ 1 w 137"/>
                    <a:gd name="T23" fmla="*/ 1 h 138"/>
                    <a:gd name="T24" fmla="*/ 1 w 137"/>
                    <a:gd name="T25" fmla="*/ 1 h 138"/>
                    <a:gd name="T26" fmla="*/ 1 w 137"/>
                    <a:gd name="T27" fmla="*/ 1 h 138"/>
                    <a:gd name="T28" fmla="*/ 1 w 137"/>
                    <a:gd name="T29" fmla="*/ 1 h 138"/>
                    <a:gd name="T30" fmla="*/ 1 w 137"/>
                    <a:gd name="T31" fmla="*/ 1 h 138"/>
                    <a:gd name="T32" fmla="*/ 1 w 137"/>
                    <a:gd name="T33" fmla="*/ 1 h 138"/>
                    <a:gd name="T34" fmla="*/ 1 w 137"/>
                    <a:gd name="T35" fmla="*/ 1 h 138"/>
                    <a:gd name="T36" fmla="*/ 1 w 137"/>
                    <a:gd name="T37" fmla="*/ 1 h 138"/>
                    <a:gd name="T38" fmla="*/ 1 w 137"/>
                    <a:gd name="T39" fmla="*/ 1 h 138"/>
                    <a:gd name="T40" fmla="*/ 0 w 137"/>
                    <a:gd name="T41" fmla="*/ 1 h 138"/>
                    <a:gd name="T42" fmla="*/ 1 w 137"/>
                    <a:gd name="T43" fmla="*/ 1 h 138"/>
                    <a:gd name="T44" fmla="*/ 1 w 137"/>
                    <a:gd name="T45" fmla="*/ 1 h 138"/>
                    <a:gd name="T46" fmla="*/ 1 w 137"/>
                    <a:gd name="T47" fmla="*/ 1 h 138"/>
                    <a:gd name="T48" fmla="*/ 1 w 137"/>
                    <a:gd name="T49" fmla="*/ 1 h 138"/>
                    <a:gd name="T50" fmla="*/ 1 w 137"/>
                    <a:gd name="T51" fmla="*/ 1 h 138"/>
                    <a:gd name="T52" fmla="*/ 1 w 137"/>
                    <a:gd name="T53" fmla="*/ 1 h 138"/>
                    <a:gd name="T54" fmla="*/ 1 w 137"/>
                    <a:gd name="T55" fmla="*/ 1 h 138"/>
                    <a:gd name="T56" fmla="*/ 1 w 137"/>
                    <a:gd name="T57" fmla="*/ 0 h 138"/>
                    <a:gd name="T58" fmla="*/ 1 w 137"/>
                    <a:gd name="T59" fmla="*/ 0 h 138"/>
                    <a:gd name="T60" fmla="*/ 1 w 137"/>
                    <a:gd name="T61" fmla="*/ 0 h 138"/>
                    <a:gd name="T62" fmla="*/ 1 w 137"/>
                    <a:gd name="T63" fmla="*/ 1 h 138"/>
                    <a:gd name="T64" fmla="*/ 1 w 137"/>
                    <a:gd name="T65" fmla="*/ 1 h 138"/>
                    <a:gd name="T66" fmla="*/ 1 w 137"/>
                    <a:gd name="T67" fmla="*/ 1 h 138"/>
                    <a:gd name="T68" fmla="*/ 1 w 137"/>
                    <a:gd name="T69" fmla="*/ 1 h 138"/>
                    <a:gd name="T70" fmla="*/ 1 w 137"/>
                    <a:gd name="T71" fmla="*/ 1 h 138"/>
                    <a:gd name="T72" fmla="*/ 1 w 137"/>
                    <a:gd name="T73" fmla="*/ 1 h 138"/>
                    <a:gd name="T74" fmla="*/ 1 w 137"/>
                    <a:gd name="T75" fmla="*/ 1 h 1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7" h="138">
                      <a:moveTo>
                        <a:pt x="99" y="73"/>
                      </a:moveTo>
                      <a:lnTo>
                        <a:pt x="99" y="73"/>
                      </a:lnTo>
                      <a:lnTo>
                        <a:pt x="137" y="80"/>
                      </a:lnTo>
                      <a:lnTo>
                        <a:pt x="130" y="80"/>
                      </a:lnTo>
                      <a:lnTo>
                        <a:pt x="123" y="80"/>
                      </a:lnTo>
                      <a:lnTo>
                        <a:pt x="106" y="80"/>
                      </a:lnTo>
                      <a:lnTo>
                        <a:pt x="82" y="80"/>
                      </a:lnTo>
                      <a:lnTo>
                        <a:pt x="75" y="80"/>
                      </a:lnTo>
                      <a:lnTo>
                        <a:pt x="65" y="73"/>
                      </a:lnTo>
                      <a:lnTo>
                        <a:pt x="58" y="65"/>
                      </a:lnTo>
                      <a:lnTo>
                        <a:pt x="48" y="56"/>
                      </a:lnTo>
                      <a:lnTo>
                        <a:pt x="34" y="65"/>
                      </a:lnTo>
                      <a:lnTo>
                        <a:pt x="24" y="73"/>
                      </a:lnTo>
                      <a:lnTo>
                        <a:pt x="24" y="80"/>
                      </a:lnTo>
                      <a:lnTo>
                        <a:pt x="17" y="97"/>
                      </a:lnTo>
                      <a:lnTo>
                        <a:pt x="17" y="104"/>
                      </a:lnTo>
                      <a:lnTo>
                        <a:pt x="9" y="114"/>
                      </a:lnTo>
                      <a:lnTo>
                        <a:pt x="9" y="131"/>
                      </a:lnTo>
                      <a:lnTo>
                        <a:pt x="0" y="138"/>
                      </a:lnTo>
                      <a:lnTo>
                        <a:pt x="9" y="121"/>
                      </a:lnTo>
                      <a:lnTo>
                        <a:pt x="9" y="97"/>
                      </a:lnTo>
                      <a:lnTo>
                        <a:pt x="17" y="73"/>
                      </a:lnTo>
                      <a:lnTo>
                        <a:pt x="17" y="49"/>
                      </a:lnTo>
                      <a:lnTo>
                        <a:pt x="24" y="41"/>
                      </a:lnTo>
                      <a:lnTo>
                        <a:pt x="34" y="24"/>
                      </a:lnTo>
                      <a:lnTo>
                        <a:pt x="41" y="7"/>
                      </a:lnTo>
                      <a:lnTo>
                        <a:pt x="48" y="0"/>
                      </a:lnTo>
                      <a:lnTo>
                        <a:pt x="58" y="0"/>
                      </a:lnTo>
                      <a:lnTo>
                        <a:pt x="65" y="7"/>
                      </a:lnTo>
                      <a:lnTo>
                        <a:pt x="65" y="24"/>
                      </a:lnTo>
                      <a:lnTo>
                        <a:pt x="65" y="32"/>
                      </a:lnTo>
                      <a:lnTo>
                        <a:pt x="75" y="41"/>
                      </a:lnTo>
                      <a:lnTo>
                        <a:pt x="75" y="49"/>
                      </a:lnTo>
                      <a:lnTo>
                        <a:pt x="82" y="65"/>
                      </a:lnTo>
                      <a:lnTo>
                        <a:pt x="99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7" name="Freeform 263"/>
                <p:cNvSpPr>
                  <a:spLocks/>
                </p:cNvSpPr>
                <p:nvPr/>
              </p:nvSpPr>
              <p:spPr bwMode="auto">
                <a:xfrm rot="-1237641">
                  <a:off x="854" y="2177"/>
                  <a:ext cx="271" cy="195"/>
                </a:xfrm>
                <a:custGeom>
                  <a:avLst/>
                  <a:gdLst>
                    <a:gd name="T0" fmla="*/ 1 w 374"/>
                    <a:gd name="T1" fmla="*/ 1 h 292"/>
                    <a:gd name="T2" fmla="*/ 1 w 374"/>
                    <a:gd name="T3" fmla="*/ 1 h 292"/>
                    <a:gd name="T4" fmla="*/ 1 w 374"/>
                    <a:gd name="T5" fmla="*/ 1 h 292"/>
                    <a:gd name="T6" fmla="*/ 1 w 374"/>
                    <a:gd name="T7" fmla="*/ 1 h 292"/>
                    <a:gd name="T8" fmla="*/ 1 w 374"/>
                    <a:gd name="T9" fmla="*/ 1 h 292"/>
                    <a:gd name="T10" fmla="*/ 2 w 374"/>
                    <a:gd name="T11" fmla="*/ 1 h 292"/>
                    <a:gd name="T12" fmla="*/ 2 w 374"/>
                    <a:gd name="T13" fmla="*/ 1 h 292"/>
                    <a:gd name="T14" fmla="*/ 2 w 374"/>
                    <a:gd name="T15" fmla="*/ 1 h 292"/>
                    <a:gd name="T16" fmla="*/ 2 w 374"/>
                    <a:gd name="T17" fmla="*/ 1 h 292"/>
                    <a:gd name="T18" fmla="*/ 2 w 374"/>
                    <a:gd name="T19" fmla="*/ 1 h 292"/>
                    <a:gd name="T20" fmla="*/ 2 w 374"/>
                    <a:gd name="T21" fmla="*/ 1 h 292"/>
                    <a:gd name="T22" fmla="*/ 2 w 374"/>
                    <a:gd name="T23" fmla="*/ 1 h 292"/>
                    <a:gd name="T24" fmla="*/ 1 w 374"/>
                    <a:gd name="T25" fmla="*/ 1 h 292"/>
                    <a:gd name="T26" fmla="*/ 1 w 374"/>
                    <a:gd name="T27" fmla="*/ 1 h 292"/>
                    <a:gd name="T28" fmla="*/ 1 w 374"/>
                    <a:gd name="T29" fmla="*/ 1 h 292"/>
                    <a:gd name="T30" fmla="*/ 1 w 374"/>
                    <a:gd name="T31" fmla="*/ 1 h 292"/>
                    <a:gd name="T32" fmla="*/ 1 w 374"/>
                    <a:gd name="T33" fmla="*/ 1 h 292"/>
                    <a:gd name="T34" fmla="*/ 1 w 374"/>
                    <a:gd name="T35" fmla="*/ 1 h 292"/>
                    <a:gd name="T36" fmla="*/ 1 w 374"/>
                    <a:gd name="T37" fmla="*/ 1 h 292"/>
                    <a:gd name="T38" fmla="*/ 1 w 374"/>
                    <a:gd name="T39" fmla="*/ 1 h 292"/>
                    <a:gd name="T40" fmla="*/ 1 w 374"/>
                    <a:gd name="T41" fmla="*/ 1 h 292"/>
                    <a:gd name="T42" fmla="*/ 0 w 374"/>
                    <a:gd name="T43" fmla="*/ 1 h 292"/>
                    <a:gd name="T44" fmla="*/ 0 w 374"/>
                    <a:gd name="T45" fmla="*/ 1 h 292"/>
                    <a:gd name="T46" fmla="*/ 1 w 374"/>
                    <a:gd name="T47" fmla="*/ 1 h 292"/>
                    <a:gd name="T48" fmla="*/ 1 w 374"/>
                    <a:gd name="T49" fmla="*/ 1 h 292"/>
                    <a:gd name="T50" fmla="*/ 1 w 374"/>
                    <a:gd name="T51" fmla="*/ 1 h 292"/>
                    <a:gd name="T52" fmla="*/ 1 w 374"/>
                    <a:gd name="T53" fmla="*/ 1 h 292"/>
                    <a:gd name="T54" fmla="*/ 1 w 374"/>
                    <a:gd name="T55" fmla="*/ 1 h 292"/>
                    <a:gd name="T56" fmla="*/ 1 w 374"/>
                    <a:gd name="T57" fmla="*/ 1 h 292"/>
                    <a:gd name="T58" fmla="*/ 1 w 374"/>
                    <a:gd name="T59" fmla="*/ 0 h 292"/>
                    <a:gd name="T60" fmla="*/ 1 w 374"/>
                    <a:gd name="T61" fmla="*/ 0 h 292"/>
                    <a:gd name="T62" fmla="*/ 1 w 374"/>
                    <a:gd name="T63" fmla="*/ 1 h 292"/>
                    <a:gd name="T64" fmla="*/ 1 w 374"/>
                    <a:gd name="T65" fmla="*/ 1 h 2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74" h="292">
                      <a:moveTo>
                        <a:pt x="171" y="50"/>
                      </a:moveTo>
                      <a:lnTo>
                        <a:pt x="171" y="50"/>
                      </a:lnTo>
                      <a:lnTo>
                        <a:pt x="179" y="58"/>
                      </a:lnTo>
                      <a:lnTo>
                        <a:pt x="188" y="65"/>
                      </a:lnTo>
                      <a:lnTo>
                        <a:pt x="203" y="65"/>
                      </a:lnTo>
                      <a:lnTo>
                        <a:pt x="220" y="65"/>
                      </a:lnTo>
                      <a:lnTo>
                        <a:pt x="244" y="58"/>
                      </a:lnTo>
                      <a:lnTo>
                        <a:pt x="268" y="50"/>
                      </a:lnTo>
                      <a:lnTo>
                        <a:pt x="302" y="41"/>
                      </a:lnTo>
                      <a:lnTo>
                        <a:pt x="326" y="41"/>
                      </a:lnTo>
                      <a:lnTo>
                        <a:pt x="350" y="41"/>
                      </a:lnTo>
                      <a:lnTo>
                        <a:pt x="367" y="50"/>
                      </a:lnTo>
                      <a:lnTo>
                        <a:pt x="374" y="58"/>
                      </a:lnTo>
                      <a:lnTo>
                        <a:pt x="374" y="65"/>
                      </a:lnTo>
                      <a:lnTo>
                        <a:pt x="374" y="74"/>
                      </a:lnTo>
                      <a:lnTo>
                        <a:pt x="374" y="82"/>
                      </a:lnTo>
                      <a:lnTo>
                        <a:pt x="357" y="89"/>
                      </a:lnTo>
                      <a:lnTo>
                        <a:pt x="343" y="99"/>
                      </a:lnTo>
                      <a:lnTo>
                        <a:pt x="326" y="113"/>
                      </a:lnTo>
                      <a:lnTo>
                        <a:pt x="309" y="123"/>
                      </a:lnTo>
                      <a:lnTo>
                        <a:pt x="292" y="130"/>
                      </a:lnTo>
                      <a:lnTo>
                        <a:pt x="278" y="137"/>
                      </a:lnTo>
                      <a:lnTo>
                        <a:pt x="268" y="147"/>
                      </a:lnTo>
                      <a:lnTo>
                        <a:pt x="244" y="154"/>
                      </a:lnTo>
                      <a:lnTo>
                        <a:pt x="220" y="171"/>
                      </a:lnTo>
                      <a:lnTo>
                        <a:pt x="203" y="188"/>
                      </a:lnTo>
                      <a:lnTo>
                        <a:pt x="188" y="202"/>
                      </a:lnTo>
                      <a:lnTo>
                        <a:pt x="154" y="227"/>
                      </a:lnTo>
                      <a:lnTo>
                        <a:pt x="138" y="243"/>
                      </a:lnTo>
                      <a:lnTo>
                        <a:pt x="113" y="268"/>
                      </a:lnTo>
                      <a:lnTo>
                        <a:pt x="106" y="277"/>
                      </a:lnTo>
                      <a:lnTo>
                        <a:pt x="99" y="285"/>
                      </a:lnTo>
                      <a:lnTo>
                        <a:pt x="82" y="285"/>
                      </a:lnTo>
                      <a:lnTo>
                        <a:pt x="65" y="292"/>
                      </a:lnTo>
                      <a:lnTo>
                        <a:pt x="48" y="292"/>
                      </a:lnTo>
                      <a:lnTo>
                        <a:pt x="34" y="285"/>
                      </a:lnTo>
                      <a:lnTo>
                        <a:pt x="17" y="277"/>
                      </a:lnTo>
                      <a:lnTo>
                        <a:pt x="17" y="268"/>
                      </a:lnTo>
                      <a:lnTo>
                        <a:pt x="10" y="260"/>
                      </a:lnTo>
                      <a:lnTo>
                        <a:pt x="0" y="236"/>
                      </a:lnTo>
                      <a:lnTo>
                        <a:pt x="0" y="212"/>
                      </a:lnTo>
                      <a:lnTo>
                        <a:pt x="0" y="195"/>
                      </a:lnTo>
                      <a:lnTo>
                        <a:pt x="0" y="178"/>
                      </a:lnTo>
                      <a:lnTo>
                        <a:pt x="0" y="164"/>
                      </a:lnTo>
                      <a:lnTo>
                        <a:pt x="10" y="147"/>
                      </a:lnTo>
                      <a:lnTo>
                        <a:pt x="24" y="130"/>
                      </a:lnTo>
                      <a:lnTo>
                        <a:pt x="41" y="113"/>
                      </a:lnTo>
                      <a:lnTo>
                        <a:pt x="48" y="99"/>
                      </a:lnTo>
                      <a:lnTo>
                        <a:pt x="58" y="82"/>
                      </a:lnTo>
                      <a:lnTo>
                        <a:pt x="65" y="65"/>
                      </a:lnTo>
                      <a:lnTo>
                        <a:pt x="65" y="50"/>
                      </a:lnTo>
                      <a:lnTo>
                        <a:pt x="75" y="33"/>
                      </a:lnTo>
                      <a:lnTo>
                        <a:pt x="82" y="17"/>
                      </a:lnTo>
                      <a:lnTo>
                        <a:pt x="89" y="9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3" y="0"/>
                      </a:lnTo>
                      <a:lnTo>
                        <a:pt x="130" y="0"/>
                      </a:lnTo>
                      <a:lnTo>
                        <a:pt x="138" y="9"/>
                      </a:lnTo>
                      <a:lnTo>
                        <a:pt x="147" y="17"/>
                      </a:lnTo>
                      <a:lnTo>
                        <a:pt x="164" y="33"/>
                      </a:lnTo>
                      <a:lnTo>
                        <a:pt x="171" y="50"/>
                      </a:lnTo>
                      <a:close/>
                    </a:path>
                  </a:pathLst>
                </a:custGeom>
                <a:solidFill>
                  <a:srgbClr val="FFFFC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8" name="Freeform 264"/>
                <p:cNvSpPr>
                  <a:spLocks/>
                </p:cNvSpPr>
                <p:nvPr/>
              </p:nvSpPr>
              <p:spPr bwMode="auto">
                <a:xfrm>
                  <a:off x="368" y="1280"/>
                  <a:ext cx="299" cy="163"/>
                </a:xfrm>
                <a:custGeom>
                  <a:avLst/>
                  <a:gdLst>
                    <a:gd name="T0" fmla="*/ 3 w 413"/>
                    <a:gd name="T1" fmla="*/ 1 h 244"/>
                    <a:gd name="T2" fmla="*/ 3 w 413"/>
                    <a:gd name="T3" fmla="*/ 1 h 244"/>
                    <a:gd name="T4" fmla="*/ 3 w 413"/>
                    <a:gd name="T5" fmla="*/ 1 h 244"/>
                    <a:gd name="T6" fmla="*/ 3 w 413"/>
                    <a:gd name="T7" fmla="*/ 1 h 244"/>
                    <a:gd name="T8" fmla="*/ 2 w 413"/>
                    <a:gd name="T9" fmla="*/ 1 h 244"/>
                    <a:gd name="T10" fmla="*/ 2 w 413"/>
                    <a:gd name="T11" fmla="*/ 1 h 244"/>
                    <a:gd name="T12" fmla="*/ 2 w 413"/>
                    <a:gd name="T13" fmla="*/ 1 h 244"/>
                    <a:gd name="T14" fmla="*/ 2 w 413"/>
                    <a:gd name="T15" fmla="*/ 1 h 244"/>
                    <a:gd name="T16" fmla="*/ 2 w 413"/>
                    <a:gd name="T17" fmla="*/ 1 h 244"/>
                    <a:gd name="T18" fmla="*/ 2 w 413"/>
                    <a:gd name="T19" fmla="*/ 1 h 244"/>
                    <a:gd name="T20" fmla="*/ 1 w 413"/>
                    <a:gd name="T21" fmla="*/ 1 h 244"/>
                    <a:gd name="T22" fmla="*/ 1 w 413"/>
                    <a:gd name="T23" fmla="*/ 1 h 244"/>
                    <a:gd name="T24" fmla="*/ 1 w 413"/>
                    <a:gd name="T25" fmla="*/ 1 h 244"/>
                    <a:gd name="T26" fmla="*/ 1 w 413"/>
                    <a:gd name="T27" fmla="*/ 1 h 244"/>
                    <a:gd name="T28" fmla="*/ 1 w 413"/>
                    <a:gd name="T29" fmla="*/ 1 h 244"/>
                    <a:gd name="T30" fmla="*/ 1 w 413"/>
                    <a:gd name="T31" fmla="*/ 1 h 244"/>
                    <a:gd name="T32" fmla="*/ 1 w 413"/>
                    <a:gd name="T33" fmla="*/ 1 h 244"/>
                    <a:gd name="T34" fmla="*/ 1 w 413"/>
                    <a:gd name="T35" fmla="*/ 1 h 244"/>
                    <a:gd name="T36" fmla="*/ 1 w 413"/>
                    <a:gd name="T37" fmla="*/ 1 h 244"/>
                    <a:gd name="T38" fmla="*/ 1 w 413"/>
                    <a:gd name="T39" fmla="*/ 1 h 244"/>
                    <a:gd name="T40" fmla="*/ 1 w 413"/>
                    <a:gd name="T41" fmla="*/ 1 h 244"/>
                    <a:gd name="T42" fmla="*/ 1 w 413"/>
                    <a:gd name="T43" fmla="*/ 1 h 244"/>
                    <a:gd name="T44" fmla="*/ 1 w 413"/>
                    <a:gd name="T45" fmla="*/ 1 h 244"/>
                    <a:gd name="T46" fmla="*/ 1 w 413"/>
                    <a:gd name="T47" fmla="*/ 1 h 244"/>
                    <a:gd name="T48" fmla="*/ 1 w 413"/>
                    <a:gd name="T49" fmla="*/ 1 h 244"/>
                    <a:gd name="T50" fmla="*/ 1 w 413"/>
                    <a:gd name="T51" fmla="*/ 1 h 244"/>
                    <a:gd name="T52" fmla="*/ 1 w 413"/>
                    <a:gd name="T53" fmla="*/ 1 h 244"/>
                    <a:gd name="T54" fmla="*/ 1 w 413"/>
                    <a:gd name="T55" fmla="*/ 1 h 244"/>
                    <a:gd name="T56" fmla="*/ 1 w 413"/>
                    <a:gd name="T57" fmla="*/ 1 h 244"/>
                    <a:gd name="T58" fmla="*/ 0 w 413"/>
                    <a:gd name="T59" fmla="*/ 1 h 244"/>
                    <a:gd name="T60" fmla="*/ 0 w 413"/>
                    <a:gd name="T61" fmla="*/ 1 h 244"/>
                    <a:gd name="T62" fmla="*/ 0 w 413"/>
                    <a:gd name="T63" fmla="*/ 1 h 244"/>
                    <a:gd name="T64" fmla="*/ 1 w 413"/>
                    <a:gd name="T65" fmla="*/ 1 h 244"/>
                    <a:gd name="T66" fmla="*/ 1 w 413"/>
                    <a:gd name="T67" fmla="*/ 1 h 244"/>
                    <a:gd name="T68" fmla="*/ 1 w 413"/>
                    <a:gd name="T69" fmla="*/ 1 h 244"/>
                    <a:gd name="T70" fmla="*/ 1 w 413"/>
                    <a:gd name="T71" fmla="*/ 1 h 244"/>
                    <a:gd name="T72" fmla="*/ 1 w 413"/>
                    <a:gd name="T73" fmla="*/ 1 h 244"/>
                    <a:gd name="T74" fmla="*/ 1 w 413"/>
                    <a:gd name="T75" fmla="*/ 1 h 244"/>
                    <a:gd name="T76" fmla="*/ 1 w 413"/>
                    <a:gd name="T77" fmla="*/ 1 h 244"/>
                    <a:gd name="T78" fmla="*/ 1 w 413"/>
                    <a:gd name="T79" fmla="*/ 1 h 244"/>
                    <a:gd name="T80" fmla="*/ 1 w 413"/>
                    <a:gd name="T81" fmla="*/ 1 h 244"/>
                    <a:gd name="T82" fmla="*/ 1 w 413"/>
                    <a:gd name="T83" fmla="*/ 0 h 244"/>
                    <a:gd name="T84" fmla="*/ 1 w 413"/>
                    <a:gd name="T85" fmla="*/ 0 h 244"/>
                    <a:gd name="T86" fmla="*/ 1 w 413"/>
                    <a:gd name="T87" fmla="*/ 0 h 244"/>
                    <a:gd name="T88" fmla="*/ 1 w 413"/>
                    <a:gd name="T89" fmla="*/ 0 h 244"/>
                    <a:gd name="T90" fmla="*/ 2 w 413"/>
                    <a:gd name="T91" fmla="*/ 1 h 244"/>
                    <a:gd name="T92" fmla="*/ 2 w 413"/>
                    <a:gd name="T93" fmla="*/ 1 h 244"/>
                    <a:gd name="T94" fmla="*/ 2 w 413"/>
                    <a:gd name="T95" fmla="*/ 1 h 244"/>
                    <a:gd name="T96" fmla="*/ 2 w 413"/>
                    <a:gd name="T97" fmla="*/ 1 h 244"/>
                    <a:gd name="T98" fmla="*/ 3 w 413"/>
                    <a:gd name="T99" fmla="*/ 1 h 244"/>
                    <a:gd name="T100" fmla="*/ 3 w 413"/>
                    <a:gd name="T101" fmla="*/ 1 h 244"/>
                    <a:gd name="T102" fmla="*/ 3 w 413"/>
                    <a:gd name="T103" fmla="*/ 1 h 244"/>
                    <a:gd name="T104" fmla="*/ 3 w 413"/>
                    <a:gd name="T105" fmla="*/ 1 h 244"/>
                    <a:gd name="T106" fmla="*/ 3 w 413"/>
                    <a:gd name="T107" fmla="*/ 1 h 244"/>
                    <a:gd name="T108" fmla="*/ 3 w 413"/>
                    <a:gd name="T109" fmla="*/ 1 h 2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13" h="244">
                      <a:moveTo>
                        <a:pt x="405" y="164"/>
                      </a:moveTo>
                      <a:lnTo>
                        <a:pt x="405" y="164"/>
                      </a:lnTo>
                      <a:lnTo>
                        <a:pt x="398" y="178"/>
                      </a:lnTo>
                      <a:lnTo>
                        <a:pt x="388" y="188"/>
                      </a:lnTo>
                      <a:lnTo>
                        <a:pt x="374" y="188"/>
                      </a:lnTo>
                      <a:lnTo>
                        <a:pt x="364" y="188"/>
                      </a:lnTo>
                      <a:lnTo>
                        <a:pt x="347" y="188"/>
                      </a:lnTo>
                      <a:lnTo>
                        <a:pt x="323" y="178"/>
                      </a:lnTo>
                      <a:lnTo>
                        <a:pt x="309" y="178"/>
                      </a:lnTo>
                      <a:lnTo>
                        <a:pt x="299" y="178"/>
                      </a:lnTo>
                      <a:lnTo>
                        <a:pt x="275" y="188"/>
                      </a:lnTo>
                      <a:lnTo>
                        <a:pt x="260" y="195"/>
                      </a:lnTo>
                      <a:lnTo>
                        <a:pt x="251" y="203"/>
                      </a:lnTo>
                      <a:lnTo>
                        <a:pt x="243" y="212"/>
                      </a:lnTo>
                      <a:lnTo>
                        <a:pt x="227" y="219"/>
                      </a:lnTo>
                      <a:lnTo>
                        <a:pt x="210" y="219"/>
                      </a:lnTo>
                      <a:lnTo>
                        <a:pt x="195" y="212"/>
                      </a:lnTo>
                      <a:lnTo>
                        <a:pt x="178" y="212"/>
                      </a:lnTo>
                      <a:lnTo>
                        <a:pt x="161" y="203"/>
                      </a:lnTo>
                      <a:lnTo>
                        <a:pt x="137" y="203"/>
                      </a:lnTo>
                      <a:lnTo>
                        <a:pt x="120" y="203"/>
                      </a:lnTo>
                      <a:lnTo>
                        <a:pt x="96" y="212"/>
                      </a:lnTo>
                      <a:lnTo>
                        <a:pt x="82" y="219"/>
                      </a:lnTo>
                      <a:lnTo>
                        <a:pt x="55" y="236"/>
                      </a:lnTo>
                      <a:lnTo>
                        <a:pt x="41" y="244"/>
                      </a:lnTo>
                      <a:lnTo>
                        <a:pt x="31" y="244"/>
                      </a:lnTo>
                      <a:lnTo>
                        <a:pt x="16" y="244"/>
                      </a:lnTo>
                      <a:lnTo>
                        <a:pt x="7" y="236"/>
                      </a:lnTo>
                      <a:lnTo>
                        <a:pt x="0" y="219"/>
                      </a:lnTo>
                      <a:lnTo>
                        <a:pt x="0" y="212"/>
                      </a:lnTo>
                      <a:lnTo>
                        <a:pt x="0" y="195"/>
                      </a:lnTo>
                      <a:lnTo>
                        <a:pt x="7" y="178"/>
                      </a:lnTo>
                      <a:lnTo>
                        <a:pt x="16" y="164"/>
                      </a:lnTo>
                      <a:lnTo>
                        <a:pt x="16" y="147"/>
                      </a:lnTo>
                      <a:lnTo>
                        <a:pt x="24" y="130"/>
                      </a:lnTo>
                      <a:lnTo>
                        <a:pt x="31" y="113"/>
                      </a:lnTo>
                      <a:lnTo>
                        <a:pt x="65" y="82"/>
                      </a:lnTo>
                      <a:lnTo>
                        <a:pt x="96" y="51"/>
                      </a:lnTo>
                      <a:lnTo>
                        <a:pt x="137" y="26"/>
                      </a:lnTo>
                      <a:lnTo>
                        <a:pt x="178" y="9"/>
                      </a:lnTo>
                      <a:lnTo>
                        <a:pt x="202" y="0"/>
                      </a:lnTo>
                      <a:lnTo>
                        <a:pt x="227" y="0"/>
                      </a:lnTo>
                      <a:lnTo>
                        <a:pt x="251" y="0"/>
                      </a:lnTo>
                      <a:lnTo>
                        <a:pt x="275" y="0"/>
                      </a:lnTo>
                      <a:lnTo>
                        <a:pt x="309" y="9"/>
                      </a:lnTo>
                      <a:lnTo>
                        <a:pt x="347" y="34"/>
                      </a:lnTo>
                      <a:lnTo>
                        <a:pt x="364" y="41"/>
                      </a:lnTo>
                      <a:lnTo>
                        <a:pt x="381" y="58"/>
                      </a:lnTo>
                      <a:lnTo>
                        <a:pt x="398" y="75"/>
                      </a:lnTo>
                      <a:lnTo>
                        <a:pt x="405" y="89"/>
                      </a:lnTo>
                      <a:lnTo>
                        <a:pt x="413" y="113"/>
                      </a:lnTo>
                      <a:lnTo>
                        <a:pt x="413" y="130"/>
                      </a:lnTo>
                      <a:lnTo>
                        <a:pt x="413" y="147"/>
                      </a:lnTo>
                      <a:lnTo>
                        <a:pt x="405" y="164"/>
                      </a:lnTo>
                      <a:close/>
                    </a:path>
                  </a:pathLst>
                </a:custGeom>
                <a:solidFill>
                  <a:srgbClr val="FFFFB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9" name="Rectangle 265"/>
                <p:cNvSpPr>
                  <a:spLocks noChangeArrowheads="1"/>
                </p:cNvSpPr>
                <p:nvPr/>
              </p:nvSpPr>
              <p:spPr bwMode="auto">
                <a:xfrm>
                  <a:off x="1130" y="1824"/>
                  <a:ext cx="70" cy="9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2" name="Group 266"/>
              <p:cNvGrpSpPr>
                <a:grpSpLocks/>
              </p:cNvGrpSpPr>
              <p:nvPr/>
            </p:nvGrpSpPr>
            <p:grpSpPr bwMode="auto">
              <a:xfrm>
                <a:off x="1767" y="2604"/>
                <a:ext cx="1968" cy="248"/>
                <a:chOff x="2822" y="2208"/>
                <a:chExt cx="1587" cy="200"/>
              </a:xfrm>
            </p:grpSpPr>
            <p:grpSp>
              <p:nvGrpSpPr>
                <p:cNvPr id="241" name="Group 267"/>
                <p:cNvGrpSpPr>
                  <a:grpSpLocks/>
                </p:cNvGrpSpPr>
                <p:nvPr/>
              </p:nvGrpSpPr>
              <p:grpSpPr bwMode="auto">
                <a:xfrm>
                  <a:off x="2822" y="2208"/>
                  <a:ext cx="788" cy="200"/>
                  <a:chOff x="2822" y="2208"/>
                  <a:chExt cx="788" cy="200"/>
                </a:xfrm>
              </p:grpSpPr>
              <p:grpSp>
                <p:nvGrpSpPr>
                  <p:cNvPr id="287" name="Group 268"/>
                  <p:cNvGrpSpPr>
                    <a:grpSpLocks/>
                  </p:cNvGrpSpPr>
                  <p:nvPr/>
                </p:nvGrpSpPr>
                <p:grpSpPr bwMode="auto">
                  <a:xfrm rot="1158542">
                    <a:off x="2822" y="2263"/>
                    <a:ext cx="54" cy="93"/>
                    <a:chOff x="2331" y="2424"/>
                    <a:chExt cx="61" cy="117"/>
                  </a:xfrm>
                </p:grpSpPr>
                <p:sp>
                  <p:nvSpPr>
                    <p:cNvPr id="328" name="Line 269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31" y="2500"/>
                      <a:ext cx="72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9" name="Line 270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51" y="2486"/>
                      <a:ext cx="7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30" name="Oval 271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325" y="2430"/>
                      <a:ext cx="72" cy="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88" name="Group 272"/>
                  <p:cNvGrpSpPr>
                    <a:grpSpLocks/>
                  </p:cNvGrpSpPr>
                  <p:nvPr/>
                </p:nvGrpSpPr>
                <p:grpSpPr bwMode="auto">
                  <a:xfrm rot="1158542">
                    <a:off x="2937" y="2255"/>
                    <a:ext cx="56" cy="93"/>
                    <a:chOff x="2450" y="2367"/>
                    <a:chExt cx="62" cy="116"/>
                  </a:xfrm>
                </p:grpSpPr>
                <p:sp>
                  <p:nvSpPr>
                    <p:cNvPr id="325" name="Line 273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52" y="2444"/>
                      <a:ext cx="6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6" name="Line 274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76" y="2440"/>
                      <a:ext cx="6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7" name="Oval 275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443" y="237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sp>
                <p:nvSpPr>
                  <p:cNvPr id="289" name="AutoShape 276"/>
                  <p:cNvSpPr>
                    <a:spLocks noChangeArrowheads="1"/>
                  </p:cNvSpPr>
                  <p:nvPr/>
                </p:nvSpPr>
                <p:spPr bwMode="auto">
                  <a:xfrm rot="-5544485">
                    <a:off x="2867" y="2276"/>
                    <a:ext cx="89" cy="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  <p:grpSp>
                <p:nvGrpSpPr>
                  <p:cNvPr id="290" name="Group 277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010" y="2256"/>
                    <a:ext cx="55" cy="93"/>
                    <a:chOff x="2556" y="2507"/>
                    <a:chExt cx="62" cy="117"/>
                  </a:xfrm>
                </p:grpSpPr>
                <p:sp>
                  <p:nvSpPr>
                    <p:cNvPr id="322" name="Line 278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32" y="2541"/>
                      <a:ext cx="6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3" name="Line 279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50" y="2534"/>
                      <a:ext cx="68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4" name="Oval 280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554" y="2560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91" name="Group 281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071" y="2249"/>
                    <a:ext cx="55" cy="93"/>
                    <a:chOff x="2620" y="2491"/>
                    <a:chExt cx="60" cy="117"/>
                  </a:xfrm>
                </p:grpSpPr>
                <p:sp>
                  <p:nvSpPr>
                    <p:cNvPr id="319" name="Line 282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0" name="Line 283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21" name="Oval 284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92" name="Group 285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133" y="2259"/>
                    <a:ext cx="54" cy="94"/>
                    <a:chOff x="2620" y="2491"/>
                    <a:chExt cx="60" cy="117"/>
                  </a:xfrm>
                </p:grpSpPr>
                <p:sp>
                  <p:nvSpPr>
                    <p:cNvPr id="316" name="Line 286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17" name="Line 287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18" name="Oval 288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93" name="Group 289"/>
                  <p:cNvGrpSpPr>
                    <a:grpSpLocks/>
                  </p:cNvGrpSpPr>
                  <p:nvPr/>
                </p:nvGrpSpPr>
                <p:grpSpPr bwMode="auto">
                  <a:xfrm rot="1158542">
                    <a:off x="3264" y="2208"/>
                    <a:ext cx="346" cy="200"/>
                    <a:chOff x="2764" y="1348"/>
                    <a:chExt cx="346" cy="200"/>
                  </a:xfrm>
                </p:grpSpPr>
                <p:grpSp>
                  <p:nvGrpSpPr>
                    <p:cNvPr id="295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64" y="1455"/>
                      <a:ext cx="54" cy="93"/>
                      <a:chOff x="2331" y="2424"/>
                      <a:chExt cx="61" cy="117"/>
                    </a:xfrm>
                  </p:grpSpPr>
                  <p:sp>
                    <p:nvSpPr>
                      <p:cNvPr id="313" name="Line 291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331" y="2500"/>
                        <a:ext cx="72" cy="1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14" name="Line 292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351" y="2486"/>
                        <a:ext cx="7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15" name="Oval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325" y="2430"/>
                        <a:ext cx="72" cy="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296" name="Group 2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1409"/>
                      <a:ext cx="56" cy="93"/>
                      <a:chOff x="2450" y="2367"/>
                      <a:chExt cx="62" cy="116"/>
                    </a:xfrm>
                  </p:grpSpPr>
                  <p:sp>
                    <p:nvSpPr>
                      <p:cNvPr id="310" name="Line 295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452" y="2444"/>
                        <a:ext cx="66" cy="1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11" name="Line 296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476" y="2440"/>
                        <a:ext cx="6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12" name="Oval 297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443" y="237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sp>
                  <p:nvSpPr>
                    <p:cNvPr id="297" name="AutoShape 298"/>
                    <p:cNvSpPr>
                      <a:spLocks noChangeArrowheads="1"/>
                    </p:cNvSpPr>
                    <p:nvPr/>
                  </p:nvSpPr>
                  <p:spPr bwMode="auto">
                    <a:xfrm rot="-6703028">
                      <a:off x="2801" y="1448"/>
                      <a:ext cx="89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CC99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  <p:grpSp>
                  <p:nvGrpSpPr>
                    <p:cNvPr id="298" name="Group 299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2939" y="1386"/>
                      <a:ext cx="55" cy="93"/>
                      <a:chOff x="2556" y="2507"/>
                      <a:chExt cx="62" cy="117"/>
                    </a:xfrm>
                  </p:grpSpPr>
                  <p:sp>
                    <p:nvSpPr>
                      <p:cNvPr id="307" name="Line 300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32" y="2541"/>
                        <a:ext cx="66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8" name="Line 301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50" y="2534"/>
                        <a:ext cx="68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9" name="Oval 302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554" y="2560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299" name="Group 303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2994" y="1359"/>
                      <a:ext cx="55" cy="93"/>
                      <a:chOff x="2620" y="2491"/>
                      <a:chExt cx="60" cy="117"/>
                    </a:xfrm>
                  </p:grpSpPr>
                  <p:sp>
                    <p:nvSpPr>
                      <p:cNvPr id="304" name="Line 304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90" y="2530"/>
                        <a:ext cx="78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5" name="Line 305"/>
                      <p:cNvSpPr>
                        <a:spLocks noChangeShapeType="1"/>
                      </p:cNvSpPr>
                      <p:nvPr/>
                    </p:nvSpPr>
                    <p:spPr bwMode="auto">
                      <a:xfrm rot="16001865" flipH="1">
                        <a:off x="2605" y="2528"/>
                        <a:ext cx="89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6" name="Oval 306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616" y="254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300" name="Group 307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3056" y="1348"/>
                      <a:ext cx="54" cy="94"/>
                      <a:chOff x="2620" y="2491"/>
                      <a:chExt cx="60" cy="117"/>
                    </a:xfrm>
                  </p:grpSpPr>
                  <p:sp>
                    <p:nvSpPr>
                      <p:cNvPr id="301" name="Line 308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90" y="2530"/>
                        <a:ext cx="78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2" name="Line 309"/>
                      <p:cNvSpPr>
                        <a:spLocks noChangeShapeType="1"/>
                      </p:cNvSpPr>
                      <p:nvPr/>
                    </p:nvSpPr>
                    <p:spPr bwMode="auto">
                      <a:xfrm rot="16001865" flipH="1">
                        <a:off x="2605" y="2528"/>
                        <a:ext cx="89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303" name="Oval 310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616" y="254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</p:grpSp>
              <p:sp>
                <p:nvSpPr>
                  <p:cNvPr id="294" name="AutoShape 311"/>
                  <p:cNvSpPr>
                    <a:spLocks noChangeArrowheads="1"/>
                  </p:cNvSpPr>
                  <p:nvPr/>
                </p:nvSpPr>
                <p:spPr bwMode="auto">
                  <a:xfrm rot="-5544485">
                    <a:off x="3178" y="2280"/>
                    <a:ext cx="89" cy="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grpSp>
              <p:nvGrpSpPr>
                <p:cNvPr id="242" name="Group 312"/>
                <p:cNvGrpSpPr>
                  <a:grpSpLocks/>
                </p:cNvGrpSpPr>
                <p:nvPr/>
              </p:nvGrpSpPr>
              <p:grpSpPr bwMode="auto">
                <a:xfrm>
                  <a:off x="3621" y="2208"/>
                  <a:ext cx="788" cy="200"/>
                  <a:chOff x="2822" y="2208"/>
                  <a:chExt cx="788" cy="200"/>
                </a:xfrm>
              </p:grpSpPr>
              <p:grpSp>
                <p:nvGrpSpPr>
                  <p:cNvPr id="243" name="Group 313"/>
                  <p:cNvGrpSpPr>
                    <a:grpSpLocks/>
                  </p:cNvGrpSpPr>
                  <p:nvPr/>
                </p:nvGrpSpPr>
                <p:grpSpPr bwMode="auto">
                  <a:xfrm rot="1158542">
                    <a:off x="2822" y="2263"/>
                    <a:ext cx="54" cy="93"/>
                    <a:chOff x="2331" y="2424"/>
                    <a:chExt cx="61" cy="117"/>
                  </a:xfrm>
                </p:grpSpPr>
                <p:sp>
                  <p:nvSpPr>
                    <p:cNvPr id="284" name="Line 314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31" y="2500"/>
                      <a:ext cx="72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5" name="Line 315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51" y="2486"/>
                      <a:ext cx="7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6" name="Oval 316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325" y="2430"/>
                      <a:ext cx="72" cy="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44" name="Group 317"/>
                  <p:cNvGrpSpPr>
                    <a:grpSpLocks/>
                  </p:cNvGrpSpPr>
                  <p:nvPr/>
                </p:nvGrpSpPr>
                <p:grpSpPr bwMode="auto">
                  <a:xfrm rot="1158542">
                    <a:off x="2937" y="2255"/>
                    <a:ext cx="56" cy="93"/>
                    <a:chOff x="2450" y="2367"/>
                    <a:chExt cx="62" cy="116"/>
                  </a:xfrm>
                </p:grpSpPr>
                <p:sp>
                  <p:nvSpPr>
                    <p:cNvPr id="281" name="Line 318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52" y="2444"/>
                      <a:ext cx="6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2" name="Line 319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76" y="2440"/>
                      <a:ext cx="6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3" name="Oval 320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443" y="237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sp>
                <p:nvSpPr>
                  <p:cNvPr id="245" name="AutoShape 321"/>
                  <p:cNvSpPr>
                    <a:spLocks noChangeArrowheads="1"/>
                  </p:cNvSpPr>
                  <p:nvPr/>
                </p:nvSpPr>
                <p:spPr bwMode="auto">
                  <a:xfrm rot="-5544485">
                    <a:off x="2867" y="2276"/>
                    <a:ext cx="89" cy="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  <p:grpSp>
                <p:nvGrpSpPr>
                  <p:cNvPr id="246" name="Group 322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010" y="2256"/>
                    <a:ext cx="55" cy="93"/>
                    <a:chOff x="2556" y="2507"/>
                    <a:chExt cx="62" cy="117"/>
                  </a:xfrm>
                </p:grpSpPr>
                <p:sp>
                  <p:nvSpPr>
                    <p:cNvPr id="278" name="Line 323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32" y="2541"/>
                      <a:ext cx="6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9" name="Line 324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50" y="2534"/>
                      <a:ext cx="68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0" name="Oval 325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554" y="2560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47" name="Group 326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071" y="2249"/>
                    <a:ext cx="55" cy="93"/>
                    <a:chOff x="2620" y="2491"/>
                    <a:chExt cx="60" cy="117"/>
                  </a:xfrm>
                </p:grpSpPr>
                <p:sp>
                  <p:nvSpPr>
                    <p:cNvPr id="275" name="Line 327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6" name="Line 328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7" name="Oval 329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48" name="Group 330"/>
                  <p:cNvGrpSpPr>
                    <a:grpSpLocks/>
                  </p:cNvGrpSpPr>
                  <p:nvPr/>
                </p:nvGrpSpPr>
                <p:grpSpPr bwMode="auto">
                  <a:xfrm rot="20721280" flipV="1">
                    <a:off x="3133" y="2259"/>
                    <a:ext cx="54" cy="94"/>
                    <a:chOff x="2620" y="2491"/>
                    <a:chExt cx="60" cy="117"/>
                  </a:xfrm>
                </p:grpSpPr>
                <p:sp>
                  <p:nvSpPr>
                    <p:cNvPr id="272" name="Line 331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3" name="Line 332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4" name="Oval 333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49" name="Group 334"/>
                  <p:cNvGrpSpPr>
                    <a:grpSpLocks/>
                  </p:cNvGrpSpPr>
                  <p:nvPr/>
                </p:nvGrpSpPr>
                <p:grpSpPr bwMode="auto">
                  <a:xfrm rot="1158542">
                    <a:off x="3264" y="2208"/>
                    <a:ext cx="346" cy="200"/>
                    <a:chOff x="2764" y="1348"/>
                    <a:chExt cx="346" cy="200"/>
                  </a:xfrm>
                </p:grpSpPr>
                <p:grpSp>
                  <p:nvGrpSpPr>
                    <p:cNvPr id="251" name="Group 3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64" y="1455"/>
                      <a:ext cx="54" cy="93"/>
                      <a:chOff x="2331" y="2424"/>
                      <a:chExt cx="61" cy="117"/>
                    </a:xfrm>
                  </p:grpSpPr>
                  <p:sp>
                    <p:nvSpPr>
                      <p:cNvPr id="269" name="Line 336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331" y="2500"/>
                        <a:ext cx="72" cy="1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70" name="Line 337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351" y="2486"/>
                        <a:ext cx="7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71" name="Oval 338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325" y="2430"/>
                        <a:ext cx="72" cy="6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252" name="Group 3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1409"/>
                      <a:ext cx="56" cy="93"/>
                      <a:chOff x="2450" y="2367"/>
                      <a:chExt cx="62" cy="116"/>
                    </a:xfrm>
                  </p:grpSpPr>
                  <p:sp>
                    <p:nvSpPr>
                      <p:cNvPr id="266" name="Line 340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452" y="2444"/>
                        <a:ext cx="66" cy="1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7" name="Line 341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V="1">
                        <a:off x="2476" y="2440"/>
                        <a:ext cx="6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8" name="Oval 342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443" y="237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sp>
                  <p:nvSpPr>
                    <p:cNvPr id="253" name="AutoShape 343"/>
                    <p:cNvSpPr>
                      <a:spLocks noChangeArrowheads="1"/>
                    </p:cNvSpPr>
                    <p:nvPr/>
                  </p:nvSpPr>
                  <p:spPr bwMode="auto">
                    <a:xfrm rot="-6703028">
                      <a:off x="2801" y="1448"/>
                      <a:ext cx="89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CC99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  <p:grpSp>
                  <p:nvGrpSpPr>
                    <p:cNvPr id="254" name="Group 344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2939" y="1386"/>
                      <a:ext cx="55" cy="93"/>
                      <a:chOff x="2556" y="2507"/>
                      <a:chExt cx="62" cy="117"/>
                    </a:xfrm>
                  </p:grpSpPr>
                  <p:sp>
                    <p:nvSpPr>
                      <p:cNvPr id="263" name="Line 345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32" y="2541"/>
                        <a:ext cx="66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4" name="Line 346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50" y="2534"/>
                        <a:ext cx="68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5" name="Oval 347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554" y="2560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255" name="Group 348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2994" y="1359"/>
                      <a:ext cx="55" cy="93"/>
                      <a:chOff x="2620" y="2491"/>
                      <a:chExt cx="60" cy="117"/>
                    </a:xfrm>
                  </p:grpSpPr>
                  <p:sp>
                    <p:nvSpPr>
                      <p:cNvPr id="260" name="Line 349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90" y="2530"/>
                        <a:ext cx="78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1" name="Line 350"/>
                      <p:cNvSpPr>
                        <a:spLocks noChangeShapeType="1"/>
                      </p:cNvSpPr>
                      <p:nvPr/>
                    </p:nvSpPr>
                    <p:spPr bwMode="auto">
                      <a:xfrm rot="16001865" flipH="1">
                        <a:off x="2605" y="2528"/>
                        <a:ext cx="89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62" name="Oval 351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616" y="254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  <p:grpSp>
                  <p:nvGrpSpPr>
                    <p:cNvPr id="256" name="Group 352"/>
                    <p:cNvGrpSpPr>
                      <a:grpSpLocks/>
                    </p:cNvGrpSpPr>
                    <p:nvPr/>
                  </p:nvGrpSpPr>
                  <p:grpSpPr bwMode="auto">
                    <a:xfrm rot="19562737" flipV="1">
                      <a:off x="3056" y="1348"/>
                      <a:ext cx="54" cy="94"/>
                      <a:chOff x="2620" y="2491"/>
                      <a:chExt cx="60" cy="117"/>
                    </a:xfrm>
                  </p:grpSpPr>
                  <p:sp>
                    <p:nvSpPr>
                      <p:cNvPr id="257" name="Line 353"/>
                      <p:cNvSpPr>
                        <a:spLocks noChangeShapeType="1"/>
                      </p:cNvSpPr>
                      <p:nvPr/>
                    </p:nvSpPr>
                    <p:spPr bwMode="auto">
                      <a:xfrm rot="15881829" flipH="1">
                        <a:off x="2590" y="2530"/>
                        <a:ext cx="78" cy="1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8" name="Line 354"/>
                      <p:cNvSpPr>
                        <a:spLocks noChangeShapeType="1"/>
                      </p:cNvSpPr>
                      <p:nvPr/>
                    </p:nvSpPr>
                    <p:spPr bwMode="auto">
                      <a:xfrm rot="16001865" flipH="1">
                        <a:off x="2605" y="2528"/>
                        <a:ext cx="89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59" name="Oval 355"/>
                      <p:cNvSpPr>
                        <a:spLocks noChangeArrowheads="1"/>
                      </p:cNvSpPr>
                      <p:nvPr/>
                    </p:nvSpPr>
                    <p:spPr bwMode="auto">
                      <a:xfrm rot="-5718171">
                        <a:off x="2616" y="2544"/>
                        <a:ext cx="71" cy="5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218C"/>
                          </a:gs>
                          <a:gs pos="100000">
                            <a:srgbClr val="B7C8FF"/>
                          </a:gs>
                        </a:gsLst>
                        <a:lin ang="27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fr-FR" altLang="fr-FR"/>
                      </a:p>
                    </p:txBody>
                  </p:sp>
                </p:grpSp>
              </p:grpSp>
              <p:sp>
                <p:nvSpPr>
                  <p:cNvPr id="250" name="AutoShape 356"/>
                  <p:cNvSpPr>
                    <a:spLocks noChangeArrowheads="1"/>
                  </p:cNvSpPr>
                  <p:nvPr/>
                </p:nvSpPr>
                <p:spPr bwMode="auto">
                  <a:xfrm rot="-5544485">
                    <a:off x="3178" y="2280"/>
                    <a:ext cx="89" cy="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</p:grpSp>
          <p:grpSp>
            <p:nvGrpSpPr>
              <p:cNvPr id="13" name="Group 357"/>
              <p:cNvGrpSpPr>
                <a:grpSpLocks/>
              </p:cNvGrpSpPr>
              <p:nvPr/>
            </p:nvGrpSpPr>
            <p:grpSpPr bwMode="auto">
              <a:xfrm rot="10800000">
                <a:off x="2756" y="2782"/>
                <a:ext cx="977" cy="248"/>
                <a:chOff x="2822" y="2208"/>
                <a:chExt cx="788" cy="200"/>
              </a:xfrm>
            </p:grpSpPr>
            <p:grpSp>
              <p:nvGrpSpPr>
                <p:cNvPr id="197" name="Group 358"/>
                <p:cNvGrpSpPr>
                  <a:grpSpLocks/>
                </p:cNvGrpSpPr>
                <p:nvPr/>
              </p:nvGrpSpPr>
              <p:grpSpPr bwMode="auto">
                <a:xfrm rot="1158542">
                  <a:off x="2822" y="2263"/>
                  <a:ext cx="54" cy="93"/>
                  <a:chOff x="2331" y="2424"/>
                  <a:chExt cx="61" cy="117"/>
                </a:xfrm>
              </p:grpSpPr>
              <p:sp>
                <p:nvSpPr>
                  <p:cNvPr id="238" name="Line 359"/>
                  <p:cNvSpPr>
                    <a:spLocks noChangeShapeType="1"/>
                  </p:cNvSpPr>
                  <p:nvPr/>
                </p:nvSpPr>
                <p:spPr bwMode="auto">
                  <a:xfrm rot="15881829" flipV="1">
                    <a:off x="2331" y="2500"/>
                    <a:ext cx="72" cy="1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9" name="Line 360"/>
                  <p:cNvSpPr>
                    <a:spLocks noChangeShapeType="1"/>
                  </p:cNvSpPr>
                  <p:nvPr/>
                </p:nvSpPr>
                <p:spPr bwMode="auto">
                  <a:xfrm rot="15881829" flipV="1">
                    <a:off x="2351" y="2486"/>
                    <a:ext cx="70" cy="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0" name="Oval 361"/>
                  <p:cNvSpPr>
                    <a:spLocks noChangeArrowheads="1"/>
                  </p:cNvSpPr>
                  <p:nvPr/>
                </p:nvSpPr>
                <p:spPr bwMode="auto">
                  <a:xfrm rot="-5718171">
                    <a:off x="2325" y="2430"/>
                    <a:ext cx="72" cy="6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218C"/>
                      </a:gs>
                      <a:gs pos="100000">
                        <a:srgbClr val="B7C8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grpSp>
              <p:nvGrpSpPr>
                <p:cNvPr id="198" name="Group 362"/>
                <p:cNvGrpSpPr>
                  <a:grpSpLocks/>
                </p:cNvGrpSpPr>
                <p:nvPr/>
              </p:nvGrpSpPr>
              <p:grpSpPr bwMode="auto">
                <a:xfrm rot="1158542">
                  <a:off x="2937" y="2255"/>
                  <a:ext cx="56" cy="93"/>
                  <a:chOff x="2450" y="2367"/>
                  <a:chExt cx="62" cy="116"/>
                </a:xfrm>
              </p:grpSpPr>
              <p:sp>
                <p:nvSpPr>
                  <p:cNvPr id="235" name="Line 363"/>
                  <p:cNvSpPr>
                    <a:spLocks noChangeShapeType="1"/>
                  </p:cNvSpPr>
                  <p:nvPr/>
                </p:nvSpPr>
                <p:spPr bwMode="auto">
                  <a:xfrm rot="15881829" flipV="1">
                    <a:off x="2452" y="2444"/>
                    <a:ext cx="66" cy="1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6" name="Line 364"/>
                  <p:cNvSpPr>
                    <a:spLocks noChangeShapeType="1"/>
                  </p:cNvSpPr>
                  <p:nvPr/>
                </p:nvSpPr>
                <p:spPr bwMode="auto">
                  <a:xfrm rot="15881829" flipV="1">
                    <a:off x="2476" y="2440"/>
                    <a:ext cx="60" cy="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7" name="Oval 365"/>
                  <p:cNvSpPr>
                    <a:spLocks noChangeArrowheads="1"/>
                  </p:cNvSpPr>
                  <p:nvPr/>
                </p:nvSpPr>
                <p:spPr bwMode="auto">
                  <a:xfrm rot="-5718171">
                    <a:off x="2443" y="2374"/>
                    <a:ext cx="71" cy="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218C"/>
                      </a:gs>
                      <a:gs pos="100000">
                        <a:srgbClr val="B7C8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sp>
              <p:nvSpPr>
                <p:cNvPr id="199" name="AutoShape 366"/>
                <p:cNvSpPr>
                  <a:spLocks noChangeArrowheads="1"/>
                </p:cNvSpPr>
                <p:nvPr/>
              </p:nvSpPr>
              <p:spPr bwMode="auto">
                <a:xfrm rot="-5544485">
                  <a:off x="2867" y="2276"/>
                  <a:ext cx="89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grpSp>
              <p:nvGrpSpPr>
                <p:cNvPr id="200" name="Group 367"/>
                <p:cNvGrpSpPr>
                  <a:grpSpLocks/>
                </p:cNvGrpSpPr>
                <p:nvPr/>
              </p:nvGrpSpPr>
              <p:grpSpPr bwMode="auto">
                <a:xfrm rot="20721280" flipV="1">
                  <a:off x="3010" y="2256"/>
                  <a:ext cx="55" cy="93"/>
                  <a:chOff x="2556" y="2507"/>
                  <a:chExt cx="62" cy="117"/>
                </a:xfrm>
              </p:grpSpPr>
              <p:sp>
                <p:nvSpPr>
                  <p:cNvPr id="232" name="Line 368"/>
                  <p:cNvSpPr>
                    <a:spLocks noChangeShapeType="1"/>
                  </p:cNvSpPr>
                  <p:nvPr/>
                </p:nvSpPr>
                <p:spPr bwMode="auto">
                  <a:xfrm rot="15881829" flipH="1">
                    <a:off x="2532" y="2541"/>
                    <a:ext cx="66" cy="1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3" name="Line 369"/>
                  <p:cNvSpPr>
                    <a:spLocks noChangeShapeType="1"/>
                  </p:cNvSpPr>
                  <p:nvPr/>
                </p:nvSpPr>
                <p:spPr bwMode="auto">
                  <a:xfrm rot="15881829" flipH="1">
                    <a:off x="2550" y="2534"/>
                    <a:ext cx="68" cy="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4" name="Oval 370"/>
                  <p:cNvSpPr>
                    <a:spLocks noChangeArrowheads="1"/>
                  </p:cNvSpPr>
                  <p:nvPr/>
                </p:nvSpPr>
                <p:spPr bwMode="auto">
                  <a:xfrm rot="-5718171">
                    <a:off x="2554" y="2560"/>
                    <a:ext cx="71" cy="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218C"/>
                      </a:gs>
                      <a:gs pos="100000">
                        <a:srgbClr val="B7C8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grpSp>
              <p:nvGrpSpPr>
                <p:cNvPr id="201" name="Group 371"/>
                <p:cNvGrpSpPr>
                  <a:grpSpLocks/>
                </p:cNvGrpSpPr>
                <p:nvPr/>
              </p:nvGrpSpPr>
              <p:grpSpPr bwMode="auto">
                <a:xfrm rot="20721280" flipV="1">
                  <a:off x="3071" y="2249"/>
                  <a:ext cx="55" cy="93"/>
                  <a:chOff x="2620" y="2491"/>
                  <a:chExt cx="60" cy="117"/>
                </a:xfrm>
              </p:grpSpPr>
              <p:sp>
                <p:nvSpPr>
                  <p:cNvPr id="229" name="Line 372"/>
                  <p:cNvSpPr>
                    <a:spLocks noChangeShapeType="1"/>
                  </p:cNvSpPr>
                  <p:nvPr/>
                </p:nvSpPr>
                <p:spPr bwMode="auto">
                  <a:xfrm rot="15881829" flipH="1">
                    <a:off x="2590" y="2530"/>
                    <a:ext cx="78" cy="1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0" name="Line 373"/>
                  <p:cNvSpPr>
                    <a:spLocks noChangeShapeType="1"/>
                  </p:cNvSpPr>
                  <p:nvPr/>
                </p:nvSpPr>
                <p:spPr bwMode="auto">
                  <a:xfrm rot="16001865" flipH="1">
                    <a:off x="2605" y="2528"/>
                    <a:ext cx="89" cy="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1" name="Oval 374"/>
                  <p:cNvSpPr>
                    <a:spLocks noChangeArrowheads="1"/>
                  </p:cNvSpPr>
                  <p:nvPr/>
                </p:nvSpPr>
                <p:spPr bwMode="auto">
                  <a:xfrm rot="-5718171">
                    <a:off x="2616" y="2544"/>
                    <a:ext cx="71" cy="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218C"/>
                      </a:gs>
                      <a:gs pos="100000">
                        <a:srgbClr val="B7C8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grpSp>
              <p:nvGrpSpPr>
                <p:cNvPr id="202" name="Group 375"/>
                <p:cNvGrpSpPr>
                  <a:grpSpLocks/>
                </p:cNvGrpSpPr>
                <p:nvPr/>
              </p:nvGrpSpPr>
              <p:grpSpPr bwMode="auto">
                <a:xfrm rot="20721280" flipV="1">
                  <a:off x="3133" y="2259"/>
                  <a:ext cx="54" cy="94"/>
                  <a:chOff x="2620" y="2491"/>
                  <a:chExt cx="60" cy="117"/>
                </a:xfrm>
              </p:grpSpPr>
              <p:sp>
                <p:nvSpPr>
                  <p:cNvPr id="226" name="Line 376"/>
                  <p:cNvSpPr>
                    <a:spLocks noChangeShapeType="1"/>
                  </p:cNvSpPr>
                  <p:nvPr/>
                </p:nvSpPr>
                <p:spPr bwMode="auto">
                  <a:xfrm rot="15881829" flipH="1">
                    <a:off x="2590" y="2530"/>
                    <a:ext cx="78" cy="1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27" name="Line 377"/>
                  <p:cNvSpPr>
                    <a:spLocks noChangeShapeType="1"/>
                  </p:cNvSpPr>
                  <p:nvPr/>
                </p:nvSpPr>
                <p:spPr bwMode="auto">
                  <a:xfrm rot="16001865" flipH="1">
                    <a:off x="2605" y="2528"/>
                    <a:ext cx="89" cy="1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28" name="Oval 378"/>
                  <p:cNvSpPr>
                    <a:spLocks noChangeArrowheads="1"/>
                  </p:cNvSpPr>
                  <p:nvPr/>
                </p:nvSpPr>
                <p:spPr bwMode="auto">
                  <a:xfrm rot="-5718171">
                    <a:off x="2616" y="2544"/>
                    <a:ext cx="71" cy="5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218C"/>
                      </a:gs>
                      <a:gs pos="100000">
                        <a:srgbClr val="B7C8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</p:grpSp>
            <p:grpSp>
              <p:nvGrpSpPr>
                <p:cNvPr id="203" name="Group 379"/>
                <p:cNvGrpSpPr>
                  <a:grpSpLocks/>
                </p:cNvGrpSpPr>
                <p:nvPr/>
              </p:nvGrpSpPr>
              <p:grpSpPr bwMode="auto">
                <a:xfrm rot="1158542">
                  <a:off x="3264" y="2208"/>
                  <a:ext cx="346" cy="200"/>
                  <a:chOff x="2764" y="1348"/>
                  <a:chExt cx="346" cy="200"/>
                </a:xfrm>
              </p:grpSpPr>
              <p:grpSp>
                <p:nvGrpSpPr>
                  <p:cNvPr id="205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2764" y="1455"/>
                    <a:ext cx="54" cy="93"/>
                    <a:chOff x="2331" y="2424"/>
                    <a:chExt cx="61" cy="117"/>
                  </a:xfrm>
                </p:grpSpPr>
                <p:sp>
                  <p:nvSpPr>
                    <p:cNvPr id="223" name="Line 381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31" y="2500"/>
                      <a:ext cx="72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4" name="Line 382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351" y="2486"/>
                      <a:ext cx="7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5" name="Oval 383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325" y="2430"/>
                      <a:ext cx="72" cy="6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06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2870" y="1409"/>
                    <a:ext cx="56" cy="93"/>
                    <a:chOff x="2450" y="2367"/>
                    <a:chExt cx="62" cy="116"/>
                  </a:xfrm>
                </p:grpSpPr>
                <p:sp>
                  <p:nvSpPr>
                    <p:cNvPr id="220" name="Line 385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52" y="2444"/>
                      <a:ext cx="6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1" name="Line 386"/>
                    <p:cNvSpPr>
                      <a:spLocks noChangeShapeType="1"/>
                    </p:cNvSpPr>
                    <p:nvPr/>
                  </p:nvSpPr>
                  <p:spPr bwMode="auto">
                    <a:xfrm rot="15881829" flipV="1">
                      <a:off x="2476" y="2440"/>
                      <a:ext cx="60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2" name="Oval 387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443" y="237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sp>
                <p:nvSpPr>
                  <p:cNvPr id="207" name="AutoShape 388"/>
                  <p:cNvSpPr>
                    <a:spLocks noChangeArrowheads="1"/>
                  </p:cNvSpPr>
                  <p:nvPr/>
                </p:nvSpPr>
                <p:spPr bwMode="auto">
                  <a:xfrm rot="-6703028">
                    <a:off x="2801" y="1448"/>
                    <a:ext cx="89" cy="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fr-FR" altLang="fr-FR"/>
                  </a:p>
                </p:txBody>
              </p:sp>
              <p:grpSp>
                <p:nvGrpSpPr>
                  <p:cNvPr id="208" name="Group 389"/>
                  <p:cNvGrpSpPr>
                    <a:grpSpLocks/>
                  </p:cNvGrpSpPr>
                  <p:nvPr/>
                </p:nvGrpSpPr>
                <p:grpSpPr bwMode="auto">
                  <a:xfrm rot="19562737" flipV="1">
                    <a:off x="2939" y="1386"/>
                    <a:ext cx="55" cy="93"/>
                    <a:chOff x="2556" y="2507"/>
                    <a:chExt cx="62" cy="117"/>
                  </a:xfrm>
                </p:grpSpPr>
                <p:sp>
                  <p:nvSpPr>
                    <p:cNvPr id="217" name="Line 390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32" y="2541"/>
                      <a:ext cx="6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8" name="Line 391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50" y="2534"/>
                      <a:ext cx="68" cy="1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9" name="Oval 392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554" y="2560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09" name="Group 393"/>
                  <p:cNvGrpSpPr>
                    <a:grpSpLocks/>
                  </p:cNvGrpSpPr>
                  <p:nvPr/>
                </p:nvGrpSpPr>
                <p:grpSpPr bwMode="auto">
                  <a:xfrm rot="19562737" flipV="1">
                    <a:off x="2994" y="1359"/>
                    <a:ext cx="55" cy="93"/>
                    <a:chOff x="2620" y="2491"/>
                    <a:chExt cx="60" cy="117"/>
                  </a:xfrm>
                </p:grpSpPr>
                <p:sp>
                  <p:nvSpPr>
                    <p:cNvPr id="214" name="Line 394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5" name="Line 395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6" name="Oval 396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  <p:grpSp>
                <p:nvGrpSpPr>
                  <p:cNvPr id="210" name="Group 397"/>
                  <p:cNvGrpSpPr>
                    <a:grpSpLocks/>
                  </p:cNvGrpSpPr>
                  <p:nvPr/>
                </p:nvGrpSpPr>
                <p:grpSpPr bwMode="auto">
                  <a:xfrm rot="19562737" flipV="1">
                    <a:off x="3056" y="1348"/>
                    <a:ext cx="54" cy="94"/>
                    <a:chOff x="2620" y="2491"/>
                    <a:chExt cx="60" cy="117"/>
                  </a:xfrm>
                </p:grpSpPr>
                <p:sp>
                  <p:nvSpPr>
                    <p:cNvPr id="211" name="Line 398"/>
                    <p:cNvSpPr>
                      <a:spLocks noChangeShapeType="1"/>
                    </p:cNvSpPr>
                    <p:nvPr/>
                  </p:nvSpPr>
                  <p:spPr bwMode="auto">
                    <a:xfrm rot="15881829" flipH="1">
                      <a:off x="2590" y="2530"/>
                      <a:ext cx="78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2" name="Line 399"/>
                    <p:cNvSpPr>
                      <a:spLocks noChangeShapeType="1"/>
                    </p:cNvSpPr>
                    <p:nvPr/>
                  </p:nvSpPr>
                  <p:spPr bwMode="auto">
                    <a:xfrm rot="16001865" flipH="1">
                      <a:off x="2605" y="2528"/>
                      <a:ext cx="89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3" name="Oval 400"/>
                    <p:cNvSpPr>
                      <a:spLocks noChangeArrowheads="1"/>
                    </p:cNvSpPr>
                    <p:nvPr/>
                  </p:nvSpPr>
                  <p:spPr bwMode="auto">
                    <a:xfrm rot="-5718171">
                      <a:off x="2616" y="2544"/>
                      <a:ext cx="71" cy="5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218C"/>
                        </a:gs>
                        <a:gs pos="100000">
                          <a:srgbClr val="B7C8FF"/>
                        </a:gs>
                      </a:gsLst>
                      <a:lin ang="27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/>
                    </a:p>
                  </p:txBody>
                </p:sp>
              </p:grpSp>
            </p:grpSp>
            <p:sp>
              <p:nvSpPr>
                <p:cNvPr id="204" name="AutoShape 401"/>
                <p:cNvSpPr>
                  <a:spLocks noChangeArrowheads="1"/>
                </p:cNvSpPr>
                <p:nvPr/>
              </p:nvSpPr>
              <p:spPr bwMode="auto">
                <a:xfrm rot="-5544485">
                  <a:off x="3178" y="2280"/>
                  <a:ext cx="89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4" name="Group 402"/>
              <p:cNvGrpSpPr>
                <a:grpSpLocks/>
              </p:cNvGrpSpPr>
              <p:nvPr/>
            </p:nvGrpSpPr>
            <p:grpSpPr bwMode="auto">
              <a:xfrm rot="-9641458">
                <a:off x="2674" y="2845"/>
                <a:ext cx="67" cy="116"/>
                <a:chOff x="2331" y="2424"/>
                <a:chExt cx="61" cy="117"/>
              </a:xfrm>
            </p:grpSpPr>
            <p:sp>
              <p:nvSpPr>
                <p:cNvPr id="194" name="Line 403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331" y="2500"/>
                  <a:ext cx="72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5" name="Line 404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351" y="2486"/>
                  <a:ext cx="7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6" name="Oval 405"/>
                <p:cNvSpPr>
                  <a:spLocks noChangeArrowheads="1"/>
                </p:cNvSpPr>
                <p:nvPr/>
              </p:nvSpPr>
              <p:spPr bwMode="auto">
                <a:xfrm rot="-5718171">
                  <a:off x="2325" y="2430"/>
                  <a:ext cx="72" cy="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5" name="Group 406"/>
              <p:cNvGrpSpPr>
                <a:grpSpLocks/>
              </p:cNvGrpSpPr>
              <p:nvPr/>
            </p:nvGrpSpPr>
            <p:grpSpPr bwMode="auto">
              <a:xfrm rot="-9641458">
                <a:off x="2529" y="2855"/>
                <a:ext cx="69" cy="116"/>
                <a:chOff x="2450" y="2367"/>
                <a:chExt cx="62" cy="116"/>
              </a:xfrm>
            </p:grpSpPr>
            <p:sp>
              <p:nvSpPr>
                <p:cNvPr id="191" name="Line 407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452" y="2444"/>
                  <a:ext cx="66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2" name="Line 408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476" y="2440"/>
                  <a:ext cx="6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3" name="Oval 409"/>
                <p:cNvSpPr>
                  <a:spLocks noChangeArrowheads="1"/>
                </p:cNvSpPr>
                <p:nvPr/>
              </p:nvSpPr>
              <p:spPr bwMode="auto">
                <a:xfrm rot="-5718171">
                  <a:off x="2443" y="237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sp>
            <p:nvSpPr>
              <p:cNvPr id="16" name="AutoShape 410"/>
              <p:cNvSpPr>
                <a:spLocks noChangeArrowheads="1"/>
              </p:cNvSpPr>
              <p:nvPr/>
            </p:nvSpPr>
            <p:spPr bwMode="auto">
              <a:xfrm rot="5255515">
                <a:off x="2575" y="2893"/>
                <a:ext cx="110" cy="52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17" name="Group 411"/>
              <p:cNvGrpSpPr>
                <a:grpSpLocks/>
              </p:cNvGrpSpPr>
              <p:nvPr/>
            </p:nvGrpSpPr>
            <p:grpSpPr bwMode="auto">
              <a:xfrm rot="9921280" flipV="1">
                <a:off x="2441" y="2853"/>
                <a:ext cx="68" cy="115"/>
                <a:chOff x="2556" y="2507"/>
                <a:chExt cx="62" cy="117"/>
              </a:xfrm>
            </p:grpSpPr>
            <p:sp>
              <p:nvSpPr>
                <p:cNvPr id="188" name="Line 412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9" name="Line 413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0" name="Oval 414"/>
                <p:cNvSpPr>
                  <a:spLocks noChangeArrowheads="1"/>
                </p:cNvSpPr>
                <p:nvPr/>
              </p:nvSpPr>
              <p:spPr bwMode="auto">
                <a:xfrm rot="-5718171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8" name="Group 415"/>
              <p:cNvGrpSpPr>
                <a:grpSpLocks/>
              </p:cNvGrpSpPr>
              <p:nvPr/>
            </p:nvGrpSpPr>
            <p:grpSpPr bwMode="auto">
              <a:xfrm rot="9921280" flipV="1">
                <a:off x="2365" y="2862"/>
                <a:ext cx="68" cy="115"/>
                <a:chOff x="2620" y="2491"/>
                <a:chExt cx="60" cy="117"/>
              </a:xfrm>
            </p:grpSpPr>
            <p:sp>
              <p:nvSpPr>
                <p:cNvPr id="185" name="Line 416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6" name="Line 417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7" name="Oval 418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9" name="Group 419"/>
              <p:cNvGrpSpPr>
                <a:grpSpLocks/>
              </p:cNvGrpSpPr>
              <p:nvPr/>
            </p:nvGrpSpPr>
            <p:grpSpPr bwMode="auto">
              <a:xfrm rot="9921280" flipV="1">
                <a:off x="2288" y="2848"/>
                <a:ext cx="67" cy="117"/>
                <a:chOff x="2620" y="2491"/>
                <a:chExt cx="60" cy="117"/>
              </a:xfrm>
            </p:grpSpPr>
            <p:sp>
              <p:nvSpPr>
                <p:cNvPr id="182" name="Line 420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3" name="Line 421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" name="Oval 422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0" name="Group 423"/>
              <p:cNvGrpSpPr>
                <a:grpSpLocks/>
              </p:cNvGrpSpPr>
              <p:nvPr/>
            </p:nvGrpSpPr>
            <p:grpSpPr bwMode="auto">
              <a:xfrm rot="-9641458">
                <a:off x="2137" y="2843"/>
                <a:ext cx="67" cy="115"/>
                <a:chOff x="2331" y="2424"/>
                <a:chExt cx="61" cy="117"/>
              </a:xfrm>
            </p:grpSpPr>
            <p:sp>
              <p:nvSpPr>
                <p:cNvPr id="179" name="Line 424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331" y="2500"/>
                  <a:ext cx="72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0" name="Line 425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351" y="2486"/>
                  <a:ext cx="7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1" name="Oval 426"/>
                <p:cNvSpPr>
                  <a:spLocks noChangeArrowheads="1"/>
                </p:cNvSpPr>
                <p:nvPr/>
              </p:nvSpPr>
              <p:spPr bwMode="auto">
                <a:xfrm rot="-5718171">
                  <a:off x="2325" y="2430"/>
                  <a:ext cx="72" cy="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1" name="Group 427"/>
              <p:cNvGrpSpPr>
                <a:grpSpLocks/>
              </p:cNvGrpSpPr>
              <p:nvPr/>
            </p:nvGrpSpPr>
            <p:grpSpPr bwMode="auto">
              <a:xfrm rot="-9641458">
                <a:off x="1993" y="2853"/>
                <a:ext cx="70" cy="115"/>
                <a:chOff x="2450" y="2367"/>
                <a:chExt cx="62" cy="116"/>
              </a:xfrm>
            </p:grpSpPr>
            <p:sp>
              <p:nvSpPr>
                <p:cNvPr id="176" name="Line 428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452" y="2444"/>
                  <a:ext cx="66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7" name="Line 429"/>
                <p:cNvSpPr>
                  <a:spLocks noChangeShapeType="1"/>
                </p:cNvSpPr>
                <p:nvPr/>
              </p:nvSpPr>
              <p:spPr bwMode="auto">
                <a:xfrm rot="15881829" flipV="1">
                  <a:off x="2476" y="2440"/>
                  <a:ext cx="6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8" name="Oval 430"/>
                <p:cNvSpPr>
                  <a:spLocks noChangeArrowheads="1"/>
                </p:cNvSpPr>
                <p:nvPr/>
              </p:nvSpPr>
              <p:spPr bwMode="auto">
                <a:xfrm rot="-5718171">
                  <a:off x="2443" y="237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sp>
            <p:nvSpPr>
              <p:cNvPr id="22" name="AutoShape 431"/>
              <p:cNvSpPr>
                <a:spLocks noChangeArrowheads="1"/>
              </p:cNvSpPr>
              <p:nvPr/>
            </p:nvSpPr>
            <p:spPr bwMode="auto">
              <a:xfrm rot="5255515">
                <a:off x="2038" y="2891"/>
                <a:ext cx="111" cy="52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23" name="Group 432"/>
              <p:cNvGrpSpPr>
                <a:grpSpLocks/>
              </p:cNvGrpSpPr>
              <p:nvPr/>
            </p:nvGrpSpPr>
            <p:grpSpPr bwMode="auto">
              <a:xfrm rot="9921280" flipV="1">
                <a:off x="1904" y="2853"/>
                <a:ext cx="68" cy="115"/>
                <a:chOff x="2556" y="2507"/>
                <a:chExt cx="62" cy="117"/>
              </a:xfrm>
            </p:grpSpPr>
            <p:sp>
              <p:nvSpPr>
                <p:cNvPr id="173" name="Line 433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32" y="2541"/>
                  <a:ext cx="66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4" name="Line 434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50" y="2534"/>
                  <a:ext cx="68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5" name="Oval 435"/>
                <p:cNvSpPr>
                  <a:spLocks noChangeArrowheads="1"/>
                </p:cNvSpPr>
                <p:nvPr/>
              </p:nvSpPr>
              <p:spPr bwMode="auto">
                <a:xfrm rot="-5718171">
                  <a:off x="2554" y="2560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4" name="Group 436"/>
              <p:cNvGrpSpPr>
                <a:grpSpLocks/>
              </p:cNvGrpSpPr>
              <p:nvPr/>
            </p:nvGrpSpPr>
            <p:grpSpPr bwMode="auto">
              <a:xfrm rot="9921280" flipV="1">
                <a:off x="1829" y="2861"/>
                <a:ext cx="68" cy="115"/>
                <a:chOff x="2620" y="2491"/>
                <a:chExt cx="60" cy="117"/>
              </a:xfrm>
            </p:grpSpPr>
            <p:sp>
              <p:nvSpPr>
                <p:cNvPr id="170" name="Line 437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1" name="Line 438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2" name="Oval 439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5" name="Group 440"/>
              <p:cNvGrpSpPr>
                <a:grpSpLocks/>
              </p:cNvGrpSpPr>
              <p:nvPr/>
            </p:nvGrpSpPr>
            <p:grpSpPr bwMode="auto">
              <a:xfrm rot="9921280" flipV="1">
                <a:off x="1752" y="2847"/>
                <a:ext cx="67" cy="117"/>
                <a:chOff x="2620" y="2491"/>
                <a:chExt cx="60" cy="117"/>
              </a:xfrm>
            </p:grpSpPr>
            <p:sp>
              <p:nvSpPr>
                <p:cNvPr id="167" name="Line 441"/>
                <p:cNvSpPr>
                  <a:spLocks noChangeShapeType="1"/>
                </p:cNvSpPr>
                <p:nvPr/>
              </p:nvSpPr>
              <p:spPr bwMode="auto">
                <a:xfrm rot="15881829" flipH="1">
                  <a:off x="2590" y="2530"/>
                  <a:ext cx="78" cy="1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8" name="Line 442"/>
                <p:cNvSpPr>
                  <a:spLocks noChangeShapeType="1"/>
                </p:cNvSpPr>
                <p:nvPr/>
              </p:nvSpPr>
              <p:spPr bwMode="auto">
                <a:xfrm rot="16001865" flipH="1">
                  <a:off x="2605" y="2528"/>
                  <a:ext cx="89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9" name="Oval 443"/>
                <p:cNvSpPr>
                  <a:spLocks noChangeArrowheads="1"/>
                </p:cNvSpPr>
                <p:nvPr/>
              </p:nvSpPr>
              <p:spPr bwMode="auto">
                <a:xfrm rot="-5718171">
                  <a:off x="2616" y="2544"/>
                  <a:ext cx="71" cy="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218C"/>
                    </a:gs>
                    <a:gs pos="100000">
                      <a:srgbClr val="B7C8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sp>
            <p:nvSpPr>
              <p:cNvPr id="26" name="AutoShape 444"/>
              <p:cNvSpPr>
                <a:spLocks noChangeArrowheads="1"/>
              </p:cNvSpPr>
              <p:nvPr/>
            </p:nvSpPr>
            <p:spPr bwMode="auto">
              <a:xfrm rot="5255515">
                <a:off x="2190" y="2888"/>
                <a:ext cx="110" cy="52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27" name="Group 445"/>
              <p:cNvGrpSpPr>
                <a:grpSpLocks/>
              </p:cNvGrpSpPr>
              <p:nvPr/>
            </p:nvGrpSpPr>
            <p:grpSpPr bwMode="auto">
              <a:xfrm rot="-679239">
                <a:off x="1767" y="2364"/>
                <a:ext cx="1392" cy="384"/>
                <a:chOff x="2592" y="2832"/>
                <a:chExt cx="1392" cy="384"/>
              </a:xfrm>
            </p:grpSpPr>
            <p:sp>
              <p:nvSpPr>
                <p:cNvPr id="156" name="Freeform 446"/>
                <p:cNvSpPr>
                  <a:spLocks/>
                </p:cNvSpPr>
                <p:nvPr/>
              </p:nvSpPr>
              <p:spPr bwMode="auto">
                <a:xfrm rot="-3102642">
                  <a:off x="2640" y="2832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7" name="Freeform 447"/>
                <p:cNvSpPr>
                  <a:spLocks/>
                </p:cNvSpPr>
                <p:nvPr/>
              </p:nvSpPr>
              <p:spPr bwMode="auto">
                <a:xfrm rot="-3102642">
                  <a:off x="2880" y="2880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8" name="Freeform 448"/>
                <p:cNvSpPr>
                  <a:spLocks/>
                </p:cNvSpPr>
                <p:nvPr/>
              </p:nvSpPr>
              <p:spPr bwMode="auto">
                <a:xfrm rot="-3102642">
                  <a:off x="3024" y="2832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9" name="Freeform 449"/>
                <p:cNvSpPr>
                  <a:spLocks/>
                </p:cNvSpPr>
                <p:nvPr/>
              </p:nvSpPr>
              <p:spPr bwMode="auto">
                <a:xfrm rot="-3102642">
                  <a:off x="3120" y="2928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0" name="Freeform 450"/>
                <p:cNvSpPr>
                  <a:spLocks/>
                </p:cNvSpPr>
                <p:nvPr/>
              </p:nvSpPr>
              <p:spPr bwMode="auto">
                <a:xfrm rot="-3102642">
                  <a:off x="3264" y="2880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1" name="Freeform 451"/>
                <p:cNvSpPr>
                  <a:spLocks/>
                </p:cNvSpPr>
                <p:nvPr/>
              </p:nvSpPr>
              <p:spPr bwMode="auto">
                <a:xfrm rot="-3102642">
                  <a:off x="3360" y="2976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2" name="Freeform 452"/>
                <p:cNvSpPr>
                  <a:spLocks/>
                </p:cNvSpPr>
                <p:nvPr/>
              </p:nvSpPr>
              <p:spPr bwMode="auto">
                <a:xfrm rot="-3102642">
                  <a:off x="3504" y="2928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3" name="Freeform 453"/>
                <p:cNvSpPr>
                  <a:spLocks/>
                </p:cNvSpPr>
                <p:nvPr/>
              </p:nvSpPr>
              <p:spPr bwMode="auto">
                <a:xfrm rot="-3102642">
                  <a:off x="3600" y="3024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4" name="Freeform 454"/>
                <p:cNvSpPr>
                  <a:spLocks/>
                </p:cNvSpPr>
                <p:nvPr/>
              </p:nvSpPr>
              <p:spPr bwMode="auto">
                <a:xfrm rot="-3102642">
                  <a:off x="2784" y="2784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5" name="Freeform 455"/>
                <p:cNvSpPr>
                  <a:spLocks/>
                </p:cNvSpPr>
                <p:nvPr/>
              </p:nvSpPr>
              <p:spPr bwMode="auto">
                <a:xfrm rot="-3102642">
                  <a:off x="3744" y="2976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6" name="Freeform 456"/>
                <p:cNvSpPr>
                  <a:spLocks/>
                </p:cNvSpPr>
                <p:nvPr/>
              </p:nvSpPr>
              <p:spPr bwMode="auto">
                <a:xfrm rot="-3102642">
                  <a:off x="3840" y="3072"/>
                  <a:ext cx="96" cy="192"/>
                </a:xfrm>
                <a:custGeom>
                  <a:avLst/>
                  <a:gdLst>
                    <a:gd name="T0" fmla="*/ 1 w 139"/>
                    <a:gd name="T1" fmla="*/ 2 h 253"/>
                    <a:gd name="T2" fmla="*/ 1 w 139"/>
                    <a:gd name="T3" fmla="*/ 2 h 253"/>
                    <a:gd name="T4" fmla="*/ 1 w 139"/>
                    <a:gd name="T5" fmla="*/ 2 h 253"/>
                    <a:gd name="T6" fmla="*/ 1 w 139"/>
                    <a:gd name="T7" fmla="*/ 2 h 253"/>
                    <a:gd name="T8" fmla="*/ 1 w 139"/>
                    <a:gd name="T9" fmla="*/ 2 h 253"/>
                    <a:gd name="T10" fmla="*/ 1 w 139"/>
                    <a:gd name="T11" fmla="*/ 2 h 253"/>
                    <a:gd name="T12" fmla="*/ 1 w 139"/>
                    <a:gd name="T13" fmla="*/ 2 h 253"/>
                    <a:gd name="T14" fmla="*/ 1 w 139"/>
                    <a:gd name="T15" fmla="*/ 2 h 253"/>
                    <a:gd name="T16" fmla="*/ 1 w 139"/>
                    <a:gd name="T17" fmla="*/ 2 h 253"/>
                    <a:gd name="T18" fmla="*/ 1 w 139"/>
                    <a:gd name="T19" fmla="*/ 2 h 253"/>
                    <a:gd name="T20" fmla="*/ 1 w 139"/>
                    <a:gd name="T21" fmla="*/ 3 h 253"/>
                    <a:gd name="T22" fmla="*/ 1 w 139"/>
                    <a:gd name="T23" fmla="*/ 3 h 253"/>
                    <a:gd name="T24" fmla="*/ 1 w 139"/>
                    <a:gd name="T25" fmla="*/ 3 h 253"/>
                    <a:gd name="T26" fmla="*/ 1 w 139"/>
                    <a:gd name="T27" fmla="*/ 3 h 253"/>
                    <a:gd name="T28" fmla="*/ 1 w 139"/>
                    <a:gd name="T29" fmla="*/ 3 h 253"/>
                    <a:gd name="T30" fmla="*/ 1 w 139"/>
                    <a:gd name="T31" fmla="*/ 3 h 253"/>
                    <a:gd name="T32" fmla="*/ 1 w 139"/>
                    <a:gd name="T33" fmla="*/ 3 h 253"/>
                    <a:gd name="T34" fmla="*/ 1 w 139"/>
                    <a:gd name="T35" fmla="*/ 3 h 253"/>
                    <a:gd name="T36" fmla="*/ 1 w 139"/>
                    <a:gd name="T37" fmla="*/ 3 h 253"/>
                    <a:gd name="T38" fmla="*/ 1 w 139"/>
                    <a:gd name="T39" fmla="*/ 2 h 253"/>
                    <a:gd name="T40" fmla="*/ 1 w 139"/>
                    <a:gd name="T41" fmla="*/ 2 h 253"/>
                    <a:gd name="T42" fmla="*/ 1 w 139"/>
                    <a:gd name="T43" fmla="*/ 2 h 253"/>
                    <a:gd name="T44" fmla="*/ 1 w 139"/>
                    <a:gd name="T45" fmla="*/ 2 h 253"/>
                    <a:gd name="T46" fmla="*/ 1 w 139"/>
                    <a:gd name="T47" fmla="*/ 2 h 2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9" h="253">
                      <a:moveTo>
                        <a:pt x="1" y="42"/>
                      </a:moveTo>
                      <a:cubicBezTo>
                        <a:pt x="2" y="33"/>
                        <a:pt x="3" y="22"/>
                        <a:pt x="6" y="15"/>
                      </a:cubicBezTo>
                      <a:cubicBezTo>
                        <a:pt x="9" y="8"/>
                        <a:pt x="14" y="4"/>
                        <a:pt x="19" y="2"/>
                      </a:cubicBezTo>
                      <a:cubicBezTo>
                        <a:pt x="24" y="0"/>
                        <a:pt x="32" y="2"/>
                        <a:pt x="36" y="5"/>
                      </a:cubicBezTo>
                      <a:cubicBezTo>
                        <a:pt x="40" y="8"/>
                        <a:pt x="41" y="12"/>
                        <a:pt x="42" y="18"/>
                      </a:cubicBezTo>
                      <a:cubicBezTo>
                        <a:pt x="43" y="24"/>
                        <a:pt x="42" y="30"/>
                        <a:pt x="43" y="39"/>
                      </a:cubicBezTo>
                      <a:cubicBezTo>
                        <a:pt x="44" y="48"/>
                        <a:pt x="44" y="59"/>
                        <a:pt x="46" y="71"/>
                      </a:cubicBezTo>
                      <a:cubicBezTo>
                        <a:pt x="48" y="83"/>
                        <a:pt x="53" y="99"/>
                        <a:pt x="57" y="111"/>
                      </a:cubicBezTo>
                      <a:cubicBezTo>
                        <a:pt x="61" y="123"/>
                        <a:pt x="64" y="133"/>
                        <a:pt x="70" y="144"/>
                      </a:cubicBezTo>
                      <a:cubicBezTo>
                        <a:pt x="76" y="155"/>
                        <a:pt x="83" y="166"/>
                        <a:pt x="91" y="176"/>
                      </a:cubicBezTo>
                      <a:cubicBezTo>
                        <a:pt x="99" y="186"/>
                        <a:pt x="111" y="197"/>
                        <a:pt x="118" y="204"/>
                      </a:cubicBezTo>
                      <a:cubicBezTo>
                        <a:pt x="125" y="211"/>
                        <a:pt x="133" y="216"/>
                        <a:pt x="136" y="221"/>
                      </a:cubicBezTo>
                      <a:cubicBezTo>
                        <a:pt x="139" y="226"/>
                        <a:pt x="139" y="230"/>
                        <a:pt x="139" y="234"/>
                      </a:cubicBezTo>
                      <a:cubicBezTo>
                        <a:pt x="139" y="238"/>
                        <a:pt x="138" y="243"/>
                        <a:pt x="135" y="246"/>
                      </a:cubicBezTo>
                      <a:cubicBezTo>
                        <a:pt x="132" y="249"/>
                        <a:pt x="128" y="251"/>
                        <a:pt x="124" y="252"/>
                      </a:cubicBezTo>
                      <a:cubicBezTo>
                        <a:pt x="120" y="253"/>
                        <a:pt x="114" y="253"/>
                        <a:pt x="109" y="252"/>
                      </a:cubicBezTo>
                      <a:cubicBezTo>
                        <a:pt x="104" y="251"/>
                        <a:pt x="99" y="248"/>
                        <a:pt x="93" y="243"/>
                      </a:cubicBezTo>
                      <a:cubicBezTo>
                        <a:pt x="87" y="238"/>
                        <a:pt x="81" y="231"/>
                        <a:pt x="75" y="224"/>
                      </a:cubicBezTo>
                      <a:cubicBezTo>
                        <a:pt x="69" y="217"/>
                        <a:pt x="64" y="210"/>
                        <a:pt x="57" y="200"/>
                      </a:cubicBezTo>
                      <a:cubicBezTo>
                        <a:pt x="50" y="190"/>
                        <a:pt x="39" y="172"/>
                        <a:pt x="33" y="161"/>
                      </a:cubicBezTo>
                      <a:cubicBezTo>
                        <a:pt x="27" y="150"/>
                        <a:pt x="23" y="143"/>
                        <a:pt x="19" y="132"/>
                      </a:cubicBezTo>
                      <a:cubicBezTo>
                        <a:pt x="15" y="121"/>
                        <a:pt x="10" y="106"/>
                        <a:pt x="7" y="96"/>
                      </a:cubicBezTo>
                      <a:cubicBezTo>
                        <a:pt x="4" y="86"/>
                        <a:pt x="4" y="80"/>
                        <a:pt x="3" y="71"/>
                      </a:cubicBezTo>
                      <a:cubicBezTo>
                        <a:pt x="2" y="62"/>
                        <a:pt x="0" y="51"/>
                        <a:pt x="1" y="42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8" name="Freeform 457"/>
              <p:cNvSpPr>
                <a:spLocks/>
              </p:cNvSpPr>
              <p:nvPr/>
            </p:nvSpPr>
            <p:spPr bwMode="auto">
              <a:xfrm rot="-3781882">
                <a:off x="3272" y="2487"/>
                <a:ext cx="96" cy="192"/>
              </a:xfrm>
              <a:custGeom>
                <a:avLst/>
                <a:gdLst>
                  <a:gd name="T0" fmla="*/ 1 w 139"/>
                  <a:gd name="T1" fmla="*/ 2 h 253"/>
                  <a:gd name="T2" fmla="*/ 1 w 139"/>
                  <a:gd name="T3" fmla="*/ 2 h 253"/>
                  <a:gd name="T4" fmla="*/ 1 w 139"/>
                  <a:gd name="T5" fmla="*/ 2 h 253"/>
                  <a:gd name="T6" fmla="*/ 1 w 139"/>
                  <a:gd name="T7" fmla="*/ 2 h 253"/>
                  <a:gd name="T8" fmla="*/ 1 w 139"/>
                  <a:gd name="T9" fmla="*/ 2 h 253"/>
                  <a:gd name="T10" fmla="*/ 1 w 139"/>
                  <a:gd name="T11" fmla="*/ 2 h 253"/>
                  <a:gd name="T12" fmla="*/ 1 w 139"/>
                  <a:gd name="T13" fmla="*/ 2 h 253"/>
                  <a:gd name="T14" fmla="*/ 1 w 139"/>
                  <a:gd name="T15" fmla="*/ 2 h 253"/>
                  <a:gd name="T16" fmla="*/ 1 w 139"/>
                  <a:gd name="T17" fmla="*/ 2 h 253"/>
                  <a:gd name="T18" fmla="*/ 1 w 139"/>
                  <a:gd name="T19" fmla="*/ 2 h 253"/>
                  <a:gd name="T20" fmla="*/ 1 w 139"/>
                  <a:gd name="T21" fmla="*/ 3 h 253"/>
                  <a:gd name="T22" fmla="*/ 1 w 139"/>
                  <a:gd name="T23" fmla="*/ 3 h 253"/>
                  <a:gd name="T24" fmla="*/ 1 w 139"/>
                  <a:gd name="T25" fmla="*/ 3 h 253"/>
                  <a:gd name="T26" fmla="*/ 1 w 139"/>
                  <a:gd name="T27" fmla="*/ 3 h 253"/>
                  <a:gd name="T28" fmla="*/ 1 w 139"/>
                  <a:gd name="T29" fmla="*/ 3 h 253"/>
                  <a:gd name="T30" fmla="*/ 1 w 139"/>
                  <a:gd name="T31" fmla="*/ 3 h 253"/>
                  <a:gd name="T32" fmla="*/ 1 w 139"/>
                  <a:gd name="T33" fmla="*/ 3 h 253"/>
                  <a:gd name="T34" fmla="*/ 1 w 139"/>
                  <a:gd name="T35" fmla="*/ 3 h 253"/>
                  <a:gd name="T36" fmla="*/ 1 w 139"/>
                  <a:gd name="T37" fmla="*/ 3 h 253"/>
                  <a:gd name="T38" fmla="*/ 1 w 139"/>
                  <a:gd name="T39" fmla="*/ 2 h 253"/>
                  <a:gd name="T40" fmla="*/ 1 w 139"/>
                  <a:gd name="T41" fmla="*/ 2 h 253"/>
                  <a:gd name="T42" fmla="*/ 1 w 139"/>
                  <a:gd name="T43" fmla="*/ 2 h 253"/>
                  <a:gd name="T44" fmla="*/ 1 w 139"/>
                  <a:gd name="T45" fmla="*/ 2 h 253"/>
                  <a:gd name="T46" fmla="*/ 1 w 139"/>
                  <a:gd name="T47" fmla="*/ 2 h 2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53">
                    <a:moveTo>
                      <a:pt x="1" y="42"/>
                    </a:moveTo>
                    <a:cubicBezTo>
                      <a:pt x="2" y="33"/>
                      <a:pt x="3" y="22"/>
                      <a:pt x="6" y="15"/>
                    </a:cubicBezTo>
                    <a:cubicBezTo>
                      <a:pt x="9" y="8"/>
                      <a:pt x="14" y="4"/>
                      <a:pt x="19" y="2"/>
                    </a:cubicBezTo>
                    <a:cubicBezTo>
                      <a:pt x="24" y="0"/>
                      <a:pt x="32" y="2"/>
                      <a:pt x="36" y="5"/>
                    </a:cubicBezTo>
                    <a:cubicBezTo>
                      <a:pt x="40" y="8"/>
                      <a:pt x="41" y="12"/>
                      <a:pt x="42" y="18"/>
                    </a:cubicBezTo>
                    <a:cubicBezTo>
                      <a:pt x="43" y="24"/>
                      <a:pt x="42" y="30"/>
                      <a:pt x="43" y="39"/>
                    </a:cubicBezTo>
                    <a:cubicBezTo>
                      <a:pt x="44" y="48"/>
                      <a:pt x="44" y="59"/>
                      <a:pt x="46" y="71"/>
                    </a:cubicBezTo>
                    <a:cubicBezTo>
                      <a:pt x="48" y="83"/>
                      <a:pt x="53" y="99"/>
                      <a:pt x="57" y="111"/>
                    </a:cubicBezTo>
                    <a:cubicBezTo>
                      <a:pt x="61" y="123"/>
                      <a:pt x="64" y="133"/>
                      <a:pt x="70" y="144"/>
                    </a:cubicBezTo>
                    <a:cubicBezTo>
                      <a:pt x="76" y="155"/>
                      <a:pt x="83" y="166"/>
                      <a:pt x="91" y="176"/>
                    </a:cubicBezTo>
                    <a:cubicBezTo>
                      <a:pt x="99" y="186"/>
                      <a:pt x="111" y="197"/>
                      <a:pt x="118" y="204"/>
                    </a:cubicBezTo>
                    <a:cubicBezTo>
                      <a:pt x="125" y="211"/>
                      <a:pt x="133" y="216"/>
                      <a:pt x="136" y="221"/>
                    </a:cubicBezTo>
                    <a:cubicBezTo>
                      <a:pt x="139" y="226"/>
                      <a:pt x="139" y="230"/>
                      <a:pt x="139" y="234"/>
                    </a:cubicBezTo>
                    <a:cubicBezTo>
                      <a:pt x="139" y="238"/>
                      <a:pt x="138" y="243"/>
                      <a:pt x="135" y="246"/>
                    </a:cubicBezTo>
                    <a:cubicBezTo>
                      <a:pt x="132" y="249"/>
                      <a:pt x="128" y="251"/>
                      <a:pt x="124" y="252"/>
                    </a:cubicBezTo>
                    <a:cubicBezTo>
                      <a:pt x="120" y="253"/>
                      <a:pt x="114" y="253"/>
                      <a:pt x="109" y="252"/>
                    </a:cubicBezTo>
                    <a:cubicBezTo>
                      <a:pt x="104" y="251"/>
                      <a:pt x="99" y="248"/>
                      <a:pt x="93" y="243"/>
                    </a:cubicBezTo>
                    <a:cubicBezTo>
                      <a:pt x="87" y="238"/>
                      <a:pt x="81" y="231"/>
                      <a:pt x="75" y="224"/>
                    </a:cubicBezTo>
                    <a:cubicBezTo>
                      <a:pt x="69" y="217"/>
                      <a:pt x="64" y="210"/>
                      <a:pt x="57" y="200"/>
                    </a:cubicBezTo>
                    <a:cubicBezTo>
                      <a:pt x="50" y="190"/>
                      <a:pt x="39" y="172"/>
                      <a:pt x="33" y="161"/>
                    </a:cubicBezTo>
                    <a:cubicBezTo>
                      <a:pt x="27" y="150"/>
                      <a:pt x="23" y="143"/>
                      <a:pt x="19" y="132"/>
                    </a:cubicBezTo>
                    <a:cubicBezTo>
                      <a:pt x="15" y="121"/>
                      <a:pt x="10" y="106"/>
                      <a:pt x="7" y="96"/>
                    </a:cubicBezTo>
                    <a:cubicBezTo>
                      <a:pt x="4" y="86"/>
                      <a:pt x="4" y="80"/>
                      <a:pt x="3" y="71"/>
                    </a:cubicBezTo>
                    <a:cubicBezTo>
                      <a:pt x="2" y="62"/>
                      <a:pt x="0" y="51"/>
                      <a:pt x="1" y="42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458"/>
              <p:cNvSpPr>
                <a:spLocks/>
              </p:cNvSpPr>
              <p:nvPr/>
            </p:nvSpPr>
            <p:spPr bwMode="auto">
              <a:xfrm rot="-3781882">
                <a:off x="3404" y="2412"/>
                <a:ext cx="96" cy="192"/>
              </a:xfrm>
              <a:custGeom>
                <a:avLst/>
                <a:gdLst>
                  <a:gd name="T0" fmla="*/ 1 w 139"/>
                  <a:gd name="T1" fmla="*/ 2 h 253"/>
                  <a:gd name="T2" fmla="*/ 1 w 139"/>
                  <a:gd name="T3" fmla="*/ 2 h 253"/>
                  <a:gd name="T4" fmla="*/ 1 w 139"/>
                  <a:gd name="T5" fmla="*/ 2 h 253"/>
                  <a:gd name="T6" fmla="*/ 1 w 139"/>
                  <a:gd name="T7" fmla="*/ 2 h 253"/>
                  <a:gd name="T8" fmla="*/ 1 w 139"/>
                  <a:gd name="T9" fmla="*/ 2 h 253"/>
                  <a:gd name="T10" fmla="*/ 1 w 139"/>
                  <a:gd name="T11" fmla="*/ 2 h 253"/>
                  <a:gd name="T12" fmla="*/ 1 w 139"/>
                  <a:gd name="T13" fmla="*/ 2 h 253"/>
                  <a:gd name="T14" fmla="*/ 1 w 139"/>
                  <a:gd name="T15" fmla="*/ 2 h 253"/>
                  <a:gd name="T16" fmla="*/ 1 w 139"/>
                  <a:gd name="T17" fmla="*/ 2 h 253"/>
                  <a:gd name="T18" fmla="*/ 1 w 139"/>
                  <a:gd name="T19" fmla="*/ 2 h 253"/>
                  <a:gd name="T20" fmla="*/ 1 w 139"/>
                  <a:gd name="T21" fmla="*/ 3 h 253"/>
                  <a:gd name="T22" fmla="*/ 1 w 139"/>
                  <a:gd name="T23" fmla="*/ 3 h 253"/>
                  <a:gd name="T24" fmla="*/ 1 w 139"/>
                  <a:gd name="T25" fmla="*/ 3 h 253"/>
                  <a:gd name="T26" fmla="*/ 1 w 139"/>
                  <a:gd name="T27" fmla="*/ 3 h 253"/>
                  <a:gd name="T28" fmla="*/ 1 w 139"/>
                  <a:gd name="T29" fmla="*/ 3 h 253"/>
                  <a:gd name="T30" fmla="*/ 1 w 139"/>
                  <a:gd name="T31" fmla="*/ 3 h 253"/>
                  <a:gd name="T32" fmla="*/ 1 w 139"/>
                  <a:gd name="T33" fmla="*/ 3 h 253"/>
                  <a:gd name="T34" fmla="*/ 1 w 139"/>
                  <a:gd name="T35" fmla="*/ 3 h 253"/>
                  <a:gd name="T36" fmla="*/ 1 w 139"/>
                  <a:gd name="T37" fmla="*/ 3 h 253"/>
                  <a:gd name="T38" fmla="*/ 1 w 139"/>
                  <a:gd name="T39" fmla="*/ 2 h 253"/>
                  <a:gd name="T40" fmla="*/ 1 w 139"/>
                  <a:gd name="T41" fmla="*/ 2 h 253"/>
                  <a:gd name="T42" fmla="*/ 1 w 139"/>
                  <a:gd name="T43" fmla="*/ 2 h 253"/>
                  <a:gd name="T44" fmla="*/ 1 w 139"/>
                  <a:gd name="T45" fmla="*/ 2 h 253"/>
                  <a:gd name="T46" fmla="*/ 1 w 139"/>
                  <a:gd name="T47" fmla="*/ 2 h 2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53">
                    <a:moveTo>
                      <a:pt x="1" y="42"/>
                    </a:moveTo>
                    <a:cubicBezTo>
                      <a:pt x="2" y="33"/>
                      <a:pt x="3" y="22"/>
                      <a:pt x="6" y="15"/>
                    </a:cubicBezTo>
                    <a:cubicBezTo>
                      <a:pt x="9" y="8"/>
                      <a:pt x="14" y="4"/>
                      <a:pt x="19" y="2"/>
                    </a:cubicBezTo>
                    <a:cubicBezTo>
                      <a:pt x="24" y="0"/>
                      <a:pt x="32" y="2"/>
                      <a:pt x="36" y="5"/>
                    </a:cubicBezTo>
                    <a:cubicBezTo>
                      <a:pt x="40" y="8"/>
                      <a:pt x="41" y="12"/>
                      <a:pt x="42" y="18"/>
                    </a:cubicBezTo>
                    <a:cubicBezTo>
                      <a:pt x="43" y="24"/>
                      <a:pt x="42" y="30"/>
                      <a:pt x="43" y="39"/>
                    </a:cubicBezTo>
                    <a:cubicBezTo>
                      <a:pt x="44" y="48"/>
                      <a:pt x="44" y="59"/>
                      <a:pt x="46" y="71"/>
                    </a:cubicBezTo>
                    <a:cubicBezTo>
                      <a:pt x="48" y="83"/>
                      <a:pt x="53" y="99"/>
                      <a:pt x="57" y="111"/>
                    </a:cubicBezTo>
                    <a:cubicBezTo>
                      <a:pt x="61" y="123"/>
                      <a:pt x="64" y="133"/>
                      <a:pt x="70" y="144"/>
                    </a:cubicBezTo>
                    <a:cubicBezTo>
                      <a:pt x="76" y="155"/>
                      <a:pt x="83" y="166"/>
                      <a:pt x="91" y="176"/>
                    </a:cubicBezTo>
                    <a:cubicBezTo>
                      <a:pt x="99" y="186"/>
                      <a:pt x="111" y="197"/>
                      <a:pt x="118" y="204"/>
                    </a:cubicBezTo>
                    <a:cubicBezTo>
                      <a:pt x="125" y="211"/>
                      <a:pt x="133" y="216"/>
                      <a:pt x="136" y="221"/>
                    </a:cubicBezTo>
                    <a:cubicBezTo>
                      <a:pt x="139" y="226"/>
                      <a:pt x="139" y="230"/>
                      <a:pt x="139" y="234"/>
                    </a:cubicBezTo>
                    <a:cubicBezTo>
                      <a:pt x="139" y="238"/>
                      <a:pt x="138" y="243"/>
                      <a:pt x="135" y="246"/>
                    </a:cubicBezTo>
                    <a:cubicBezTo>
                      <a:pt x="132" y="249"/>
                      <a:pt x="128" y="251"/>
                      <a:pt x="124" y="252"/>
                    </a:cubicBezTo>
                    <a:cubicBezTo>
                      <a:pt x="120" y="253"/>
                      <a:pt x="114" y="253"/>
                      <a:pt x="109" y="252"/>
                    </a:cubicBezTo>
                    <a:cubicBezTo>
                      <a:pt x="104" y="251"/>
                      <a:pt x="99" y="248"/>
                      <a:pt x="93" y="243"/>
                    </a:cubicBezTo>
                    <a:cubicBezTo>
                      <a:pt x="87" y="238"/>
                      <a:pt x="81" y="231"/>
                      <a:pt x="75" y="224"/>
                    </a:cubicBezTo>
                    <a:cubicBezTo>
                      <a:pt x="69" y="217"/>
                      <a:pt x="64" y="210"/>
                      <a:pt x="57" y="200"/>
                    </a:cubicBezTo>
                    <a:cubicBezTo>
                      <a:pt x="50" y="190"/>
                      <a:pt x="39" y="172"/>
                      <a:pt x="33" y="161"/>
                    </a:cubicBezTo>
                    <a:cubicBezTo>
                      <a:pt x="27" y="150"/>
                      <a:pt x="23" y="143"/>
                      <a:pt x="19" y="132"/>
                    </a:cubicBezTo>
                    <a:cubicBezTo>
                      <a:pt x="15" y="121"/>
                      <a:pt x="10" y="106"/>
                      <a:pt x="7" y="96"/>
                    </a:cubicBezTo>
                    <a:cubicBezTo>
                      <a:pt x="4" y="86"/>
                      <a:pt x="4" y="80"/>
                      <a:pt x="3" y="71"/>
                    </a:cubicBezTo>
                    <a:cubicBezTo>
                      <a:pt x="2" y="62"/>
                      <a:pt x="0" y="51"/>
                      <a:pt x="1" y="42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459"/>
              <p:cNvSpPr>
                <a:spLocks/>
              </p:cNvSpPr>
              <p:nvPr/>
            </p:nvSpPr>
            <p:spPr bwMode="auto">
              <a:xfrm rot="-3781882">
                <a:off x="3495" y="2508"/>
                <a:ext cx="96" cy="192"/>
              </a:xfrm>
              <a:custGeom>
                <a:avLst/>
                <a:gdLst>
                  <a:gd name="T0" fmla="*/ 1 w 139"/>
                  <a:gd name="T1" fmla="*/ 2 h 253"/>
                  <a:gd name="T2" fmla="*/ 1 w 139"/>
                  <a:gd name="T3" fmla="*/ 2 h 253"/>
                  <a:gd name="T4" fmla="*/ 1 w 139"/>
                  <a:gd name="T5" fmla="*/ 2 h 253"/>
                  <a:gd name="T6" fmla="*/ 1 w 139"/>
                  <a:gd name="T7" fmla="*/ 2 h 253"/>
                  <a:gd name="T8" fmla="*/ 1 w 139"/>
                  <a:gd name="T9" fmla="*/ 2 h 253"/>
                  <a:gd name="T10" fmla="*/ 1 w 139"/>
                  <a:gd name="T11" fmla="*/ 2 h 253"/>
                  <a:gd name="T12" fmla="*/ 1 w 139"/>
                  <a:gd name="T13" fmla="*/ 2 h 253"/>
                  <a:gd name="T14" fmla="*/ 1 w 139"/>
                  <a:gd name="T15" fmla="*/ 2 h 253"/>
                  <a:gd name="T16" fmla="*/ 1 w 139"/>
                  <a:gd name="T17" fmla="*/ 2 h 253"/>
                  <a:gd name="T18" fmla="*/ 1 w 139"/>
                  <a:gd name="T19" fmla="*/ 2 h 253"/>
                  <a:gd name="T20" fmla="*/ 1 w 139"/>
                  <a:gd name="T21" fmla="*/ 3 h 253"/>
                  <a:gd name="T22" fmla="*/ 1 w 139"/>
                  <a:gd name="T23" fmla="*/ 3 h 253"/>
                  <a:gd name="T24" fmla="*/ 1 w 139"/>
                  <a:gd name="T25" fmla="*/ 3 h 253"/>
                  <a:gd name="T26" fmla="*/ 1 w 139"/>
                  <a:gd name="T27" fmla="*/ 3 h 253"/>
                  <a:gd name="T28" fmla="*/ 1 w 139"/>
                  <a:gd name="T29" fmla="*/ 3 h 253"/>
                  <a:gd name="T30" fmla="*/ 1 w 139"/>
                  <a:gd name="T31" fmla="*/ 3 h 253"/>
                  <a:gd name="T32" fmla="*/ 1 w 139"/>
                  <a:gd name="T33" fmla="*/ 3 h 253"/>
                  <a:gd name="T34" fmla="*/ 1 w 139"/>
                  <a:gd name="T35" fmla="*/ 3 h 253"/>
                  <a:gd name="T36" fmla="*/ 1 w 139"/>
                  <a:gd name="T37" fmla="*/ 3 h 253"/>
                  <a:gd name="T38" fmla="*/ 1 w 139"/>
                  <a:gd name="T39" fmla="*/ 2 h 253"/>
                  <a:gd name="T40" fmla="*/ 1 w 139"/>
                  <a:gd name="T41" fmla="*/ 2 h 253"/>
                  <a:gd name="T42" fmla="*/ 1 w 139"/>
                  <a:gd name="T43" fmla="*/ 2 h 253"/>
                  <a:gd name="T44" fmla="*/ 1 w 139"/>
                  <a:gd name="T45" fmla="*/ 2 h 253"/>
                  <a:gd name="T46" fmla="*/ 1 w 139"/>
                  <a:gd name="T47" fmla="*/ 2 h 2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53">
                    <a:moveTo>
                      <a:pt x="1" y="42"/>
                    </a:moveTo>
                    <a:cubicBezTo>
                      <a:pt x="2" y="33"/>
                      <a:pt x="3" y="22"/>
                      <a:pt x="6" y="15"/>
                    </a:cubicBezTo>
                    <a:cubicBezTo>
                      <a:pt x="9" y="8"/>
                      <a:pt x="14" y="4"/>
                      <a:pt x="19" y="2"/>
                    </a:cubicBezTo>
                    <a:cubicBezTo>
                      <a:pt x="24" y="0"/>
                      <a:pt x="32" y="2"/>
                      <a:pt x="36" y="5"/>
                    </a:cubicBezTo>
                    <a:cubicBezTo>
                      <a:pt x="40" y="8"/>
                      <a:pt x="41" y="12"/>
                      <a:pt x="42" y="18"/>
                    </a:cubicBezTo>
                    <a:cubicBezTo>
                      <a:pt x="43" y="24"/>
                      <a:pt x="42" y="30"/>
                      <a:pt x="43" y="39"/>
                    </a:cubicBezTo>
                    <a:cubicBezTo>
                      <a:pt x="44" y="48"/>
                      <a:pt x="44" y="59"/>
                      <a:pt x="46" y="71"/>
                    </a:cubicBezTo>
                    <a:cubicBezTo>
                      <a:pt x="48" y="83"/>
                      <a:pt x="53" y="99"/>
                      <a:pt x="57" y="111"/>
                    </a:cubicBezTo>
                    <a:cubicBezTo>
                      <a:pt x="61" y="123"/>
                      <a:pt x="64" y="133"/>
                      <a:pt x="70" y="144"/>
                    </a:cubicBezTo>
                    <a:cubicBezTo>
                      <a:pt x="76" y="155"/>
                      <a:pt x="83" y="166"/>
                      <a:pt x="91" y="176"/>
                    </a:cubicBezTo>
                    <a:cubicBezTo>
                      <a:pt x="99" y="186"/>
                      <a:pt x="111" y="197"/>
                      <a:pt x="118" y="204"/>
                    </a:cubicBezTo>
                    <a:cubicBezTo>
                      <a:pt x="125" y="211"/>
                      <a:pt x="133" y="216"/>
                      <a:pt x="136" y="221"/>
                    </a:cubicBezTo>
                    <a:cubicBezTo>
                      <a:pt x="139" y="226"/>
                      <a:pt x="139" y="230"/>
                      <a:pt x="139" y="234"/>
                    </a:cubicBezTo>
                    <a:cubicBezTo>
                      <a:pt x="139" y="238"/>
                      <a:pt x="138" y="243"/>
                      <a:pt x="135" y="246"/>
                    </a:cubicBezTo>
                    <a:cubicBezTo>
                      <a:pt x="132" y="249"/>
                      <a:pt x="128" y="251"/>
                      <a:pt x="124" y="252"/>
                    </a:cubicBezTo>
                    <a:cubicBezTo>
                      <a:pt x="120" y="253"/>
                      <a:pt x="114" y="253"/>
                      <a:pt x="109" y="252"/>
                    </a:cubicBezTo>
                    <a:cubicBezTo>
                      <a:pt x="104" y="251"/>
                      <a:pt x="99" y="248"/>
                      <a:pt x="93" y="243"/>
                    </a:cubicBezTo>
                    <a:cubicBezTo>
                      <a:pt x="87" y="238"/>
                      <a:pt x="81" y="231"/>
                      <a:pt x="75" y="224"/>
                    </a:cubicBezTo>
                    <a:cubicBezTo>
                      <a:pt x="69" y="217"/>
                      <a:pt x="64" y="210"/>
                      <a:pt x="57" y="200"/>
                    </a:cubicBezTo>
                    <a:cubicBezTo>
                      <a:pt x="50" y="190"/>
                      <a:pt x="39" y="172"/>
                      <a:pt x="33" y="161"/>
                    </a:cubicBezTo>
                    <a:cubicBezTo>
                      <a:pt x="27" y="150"/>
                      <a:pt x="23" y="143"/>
                      <a:pt x="19" y="132"/>
                    </a:cubicBezTo>
                    <a:cubicBezTo>
                      <a:pt x="15" y="121"/>
                      <a:pt x="10" y="106"/>
                      <a:pt x="7" y="96"/>
                    </a:cubicBezTo>
                    <a:cubicBezTo>
                      <a:pt x="4" y="86"/>
                      <a:pt x="4" y="80"/>
                      <a:pt x="3" y="71"/>
                    </a:cubicBezTo>
                    <a:cubicBezTo>
                      <a:pt x="2" y="62"/>
                      <a:pt x="0" y="51"/>
                      <a:pt x="1" y="42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460"/>
              <p:cNvSpPr>
                <a:spLocks/>
              </p:cNvSpPr>
              <p:nvPr/>
            </p:nvSpPr>
            <p:spPr bwMode="auto">
              <a:xfrm rot="-3781882">
                <a:off x="3159" y="2412"/>
                <a:ext cx="96" cy="192"/>
              </a:xfrm>
              <a:custGeom>
                <a:avLst/>
                <a:gdLst>
                  <a:gd name="T0" fmla="*/ 1 w 139"/>
                  <a:gd name="T1" fmla="*/ 2 h 253"/>
                  <a:gd name="T2" fmla="*/ 1 w 139"/>
                  <a:gd name="T3" fmla="*/ 2 h 253"/>
                  <a:gd name="T4" fmla="*/ 1 w 139"/>
                  <a:gd name="T5" fmla="*/ 2 h 253"/>
                  <a:gd name="T6" fmla="*/ 1 w 139"/>
                  <a:gd name="T7" fmla="*/ 2 h 253"/>
                  <a:gd name="T8" fmla="*/ 1 w 139"/>
                  <a:gd name="T9" fmla="*/ 2 h 253"/>
                  <a:gd name="T10" fmla="*/ 1 w 139"/>
                  <a:gd name="T11" fmla="*/ 2 h 253"/>
                  <a:gd name="T12" fmla="*/ 1 w 139"/>
                  <a:gd name="T13" fmla="*/ 2 h 253"/>
                  <a:gd name="T14" fmla="*/ 1 w 139"/>
                  <a:gd name="T15" fmla="*/ 2 h 253"/>
                  <a:gd name="T16" fmla="*/ 1 w 139"/>
                  <a:gd name="T17" fmla="*/ 2 h 253"/>
                  <a:gd name="T18" fmla="*/ 1 w 139"/>
                  <a:gd name="T19" fmla="*/ 2 h 253"/>
                  <a:gd name="T20" fmla="*/ 1 w 139"/>
                  <a:gd name="T21" fmla="*/ 3 h 253"/>
                  <a:gd name="T22" fmla="*/ 1 w 139"/>
                  <a:gd name="T23" fmla="*/ 3 h 253"/>
                  <a:gd name="T24" fmla="*/ 1 w 139"/>
                  <a:gd name="T25" fmla="*/ 3 h 253"/>
                  <a:gd name="T26" fmla="*/ 1 w 139"/>
                  <a:gd name="T27" fmla="*/ 3 h 253"/>
                  <a:gd name="T28" fmla="*/ 1 w 139"/>
                  <a:gd name="T29" fmla="*/ 3 h 253"/>
                  <a:gd name="T30" fmla="*/ 1 w 139"/>
                  <a:gd name="T31" fmla="*/ 3 h 253"/>
                  <a:gd name="T32" fmla="*/ 1 w 139"/>
                  <a:gd name="T33" fmla="*/ 3 h 253"/>
                  <a:gd name="T34" fmla="*/ 1 w 139"/>
                  <a:gd name="T35" fmla="*/ 3 h 253"/>
                  <a:gd name="T36" fmla="*/ 1 w 139"/>
                  <a:gd name="T37" fmla="*/ 3 h 253"/>
                  <a:gd name="T38" fmla="*/ 1 w 139"/>
                  <a:gd name="T39" fmla="*/ 2 h 253"/>
                  <a:gd name="T40" fmla="*/ 1 w 139"/>
                  <a:gd name="T41" fmla="*/ 2 h 253"/>
                  <a:gd name="T42" fmla="*/ 1 w 139"/>
                  <a:gd name="T43" fmla="*/ 2 h 253"/>
                  <a:gd name="T44" fmla="*/ 1 w 139"/>
                  <a:gd name="T45" fmla="*/ 2 h 253"/>
                  <a:gd name="T46" fmla="*/ 1 w 139"/>
                  <a:gd name="T47" fmla="*/ 2 h 2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53">
                    <a:moveTo>
                      <a:pt x="1" y="42"/>
                    </a:moveTo>
                    <a:cubicBezTo>
                      <a:pt x="2" y="33"/>
                      <a:pt x="3" y="22"/>
                      <a:pt x="6" y="15"/>
                    </a:cubicBezTo>
                    <a:cubicBezTo>
                      <a:pt x="9" y="8"/>
                      <a:pt x="14" y="4"/>
                      <a:pt x="19" y="2"/>
                    </a:cubicBezTo>
                    <a:cubicBezTo>
                      <a:pt x="24" y="0"/>
                      <a:pt x="32" y="2"/>
                      <a:pt x="36" y="5"/>
                    </a:cubicBezTo>
                    <a:cubicBezTo>
                      <a:pt x="40" y="8"/>
                      <a:pt x="41" y="12"/>
                      <a:pt x="42" y="18"/>
                    </a:cubicBezTo>
                    <a:cubicBezTo>
                      <a:pt x="43" y="24"/>
                      <a:pt x="42" y="30"/>
                      <a:pt x="43" y="39"/>
                    </a:cubicBezTo>
                    <a:cubicBezTo>
                      <a:pt x="44" y="48"/>
                      <a:pt x="44" y="59"/>
                      <a:pt x="46" y="71"/>
                    </a:cubicBezTo>
                    <a:cubicBezTo>
                      <a:pt x="48" y="83"/>
                      <a:pt x="53" y="99"/>
                      <a:pt x="57" y="111"/>
                    </a:cubicBezTo>
                    <a:cubicBezTo>
                      <a:pt x="61" y="123"/>
                      <a:pt x="64" y="133"/>
                      <a:pt x="70" y="144"/>
                    </a:cubicBezTo>
                    <a:cubicBezTo>
                      <a:pt x="76" y="155"/>
                      <a:pt x="83" y="166"/>
                      <a:pt x="91" y="176"/>
                    </a:cubicBezTo>
                    <a:cubicBezTo>
                      <a:pt x="99" y="186"/>
                      <a:pt x="111" y="197"/>
                      <a:pt x="118" y="204"/>
                    </a:cubicBezTo>
                    <a:cubicBezTo>
                      <a:pt x="125" y="211"/>
                      <a:pt x="133" y="216"/>
                      <a:pt x="136" y="221"/>
                    </a:cubicBezTo>
                    <a:cubicBezTo>
                      <a:pt x="139" y="226"/>
                      <a:pt x="139" y="230"/>
                      <a:pt x="139" y="234"/>
                    </a:cubicBezTo>
                    <a:cubicBezTo>
                      <a:pt x="139" y="238"/>
                      <a:pt x="138" y="243"/>
                      <a:pt x="135" y="246"/>
                    </a:cubicBezTo>
                    <a:cubicBezTo>
                      <a:pt x="132" y="249"/>
                      <a:pt x="128" y="251"/>
                      <a:pt x="124" y="252"/>
                    </a:cubicBezTo>
                    <a:cubicBezTo>
                      <a:pt x="120" y="253"/>
                      <a:pt x="114" y="253"/>
                      <a:pt x="109" y="252"/>
                    </a:cubicBezTo>
                    <a:cubicBezTo>
                      <a:pt x="104" y="251"/>
                      <a:pt x="99" y="248"/>
                      <a:pt x="93" y="243"/>
                    </a:cubicBezTo>
                    <a:cubicBezTo>
                      <a:pt x="87" y="238"/>
                      <a:pt x="81" y="231"/>
                      <a:pt x="75" y="224"/>
                    </a:cubicBezTo>
                    <a:cubicBezTo>
                      <a:pt x="69" y="217"/>
                      <a:pt x="64" y="210"/>
                      <a:pt x="57" y="200"/>
                    </a:cubicBezTo>
                    <a:cubicBezTo>
                      <a:pt x="50" y="190"/>
                      <a:pt x="39" y="172"/>
                      <a:pt x="33" y="161"/>
                    </a:cubicBezTo>
                    <a:cubicBezTo>
                      <a:pt x="27" y="150"/>
                      <a:pt x="23" y="143"/>
                      <a:pt x="19" y="132"/>
                    </a:cubicBezTo>
                    <a:cubicBezTo>
                      <a:pt x="15" y="121"/>
                      <a:pt x="10" y="106"/>
                      <a:pt x="7" y="96"/>
                    </a:cubicBezTo>
                    <a:cubicBezTo>
                      <a:pt x="4" y="86"/>
                      <a:pt x="4" y="80"/>
                      <a:pt x="3" y="71"/>
                    </a:cubicBezTo>
                    <a:cubicBezTo>
                      <a:pt x="2" y="62"/>
                      <a:pt x="0" y="51"/>
                      <a:pt x="1" y="42"/>
                    </a:cubicBezTo>
                    <a:close/>
                  </a:path>
                </a:pathLst>
              </a:custGeom>
              <a:solidFill>
                <a:srgbClr val="00FF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" name="Group 461"/>
              <p:cNvGrpSpPr>
                <a:grpSpLocks/>
              </p:cNvGrpSpPr>
              <p:nvPr/>
            </p:nvGrpSpPr>
            <p:grpSpPr bwMode="auto">
              <a:xfrm>
                <a:off x="1959" y="1884"/>
                <a:ext cx="329" cy="576"/>
                <a:chOff x="576" y="2976"/>
                <a:chExt cx="384" cy="672"/>
              </a:xfrm>
            </p:grpSpPr>
            <p:sp>
              <p:nvSpPr>
                <p:cNvPr id="149" name="AutoShape 462"/>
                <p:cNvSpPr>
                  <a:spLocks noChangeArrowheads="1"/>
                </p:cNvSpPr>
                <p:nvPr/>
              </p:nvSpPr>
              <p:spPr bwMode="auto">
                <a:xfrm>
                  <a:off x="864" y="297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0" name="AutoShape 463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1" name="AutoShape 464"/>
                <p:cNvSpPr>
                  <a:spLocks noChangeArrowheads="1"/>
                </p:cNvSpPr>
                <p:nvPr/>
              </p:nvSpPr>
              <p:spPr bwMode="auto">
                <a:xfrm>
                  <a:off x="768" y="316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2" name="AutoShape 46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3" name="AutoShape 466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4" name="AutoShape 467"/>
                <p:cNvSpPr>
                  <a:spLocks noChangeArrowheads="1"/>
                </p:cNvSpPr>
                <p:nvPr/>
              </p:nvSpPr>
              <p:spPr bwMode="auto">
                <a:xfrm>
                  <a:off x="624" y="34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55" name="AutoShape 468"/>
                <p:cNvSpPr>
                  <a:spLocks noChangeArrowheads="1"/>
                </p:cNvSpPr>
                <p:nvPr/>
              </p:nvSpPr>
              <p:spPr bwMode="auto">
                <a:xfrm>
                  <a:off x="576" y="35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33" name="Group 469"/>
              <p:cNvGrpSpPr>
                <a:grpSpLocks/>
              </p:cNvGrpSpPr>
              <p:nvPr/>
            </p:nvGrpSpPr>
            <p:grpSpPr bwMode="auto">
              <a:xfrm>
                <a:off x="2343" y="1884"/>
                <a:ext cx="329" cy="576"/>
                <a:chOff x="576" y="2976"/>
                <a:chExt cx="384" cy="672"/>
              </a:xfrm>
            </p:grpSpPr>
            <p:sp>
              <p:nvSpPr>
                <p:cNvPr id="142" name="AutoShape 470"/>
                <p:cNvSpPr>
                  <a:spLocks noChangeArrowheads="1"/>
                </p:cNvSpPr>
                <p:nvPr/>
              </p:nvSpPr>
              <p:spPr bwMode="auto">
                <a:xfrm>
                  <a:off x="864" y="297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3" name="AutoShape 471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4" name="AutoShape 472"/>
                <p:cNvSpPr>
                  <a:spLocks noChangeArrowheads="1"/>
                </p:cNvSpPr>
                <p:nvPr/>
              </p:nvSpPr>
              <p:spPr bwMode="auto">
                <a:xfrm>
                  <a:off x="768" y="316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5" name="AutoShape 473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6" name="AutoShape 474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7" name="AutoShape 475"/>
                <p:cNvSpPr>
                  <a:spLocks noChangeArrowheads="1"/>
                </p:cNvSpPr>
                <p:nvPr/>
              </p:nvSpPr>
              <p:spPr bwMode="auto">
                <a:xfrm>
                  <a:off x="624" y="34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8" name="AutoShape 476"/>
                <p:cNvSpPr>
                  <a:spLocks noChangeArrowheads="1"/>
                </p:cNvSpPr>
                <p:nvPr/>
              </p:nvSpPr>
              <p:spPr bwMode="auto">
                <a:xfrm>
                  <a:off x="576" y="35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34" name="Group 477"/>
              <p:cNvGrpSpPr>
                <a:grpSpLocks/>
              </p:cNvGrpSpPr>
              <p:nvPr/>
            </p:nvGrpSpPr>
            <p:grpSpPr bwMode="auto">
              <a:xfrm>
                <a:off x="2727" y="1884"/>
                <a:ext cx="329" cy="576"/>
                <a:chOff x="576" y="2976"/>
                <a:chExt cx="384" cy="672"/>
              </a:xfrm>
            </p:grpSpPr>
            <p:sp>
              <p:nvSpPr>
                <p:cNvPr id="135" name="AutoShape 478"/>
                <p:cNvSpPr>
                  <a:spLocks noChangeArrowheads="1"/>
                </p:cNvSpPr>
                <p:nvPr/>
              </p:nvSpPr>
              <p:spPr bwMode="auto">
                <a:xfrm>
                  <a:off x="864" y="297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6" name="AutoShape 479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7" name="AutoShape 480"/>
                <p:cNvSpPr>
                  <a:spLocks noChangeArrowheads="1"/>
                </p:cNvSpPr>
                <p:nvPr/>
              </p:nvSpPr>
              <p:spPr bwMode="auto">
                <a:xfrm>
                  <a:off x="768" y="316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8" name="AutoShape 481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9" name="AutoShape 482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0" name="AutoShape 483"/>
                <p:cNvSpPr>
                  <a:spLocks noChangeArrowheads="1"/>
                </p:cNvSpPr>
                <p:nvPr/>
              </p:nvSpPr>
              <p:spPr bwMode="auto">
                <a:xfrm>
                  <a:off x="624" y="34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41" name="AutoShape 484"/>
                <p:cNvSpPr>
                  <a:spLocks noChangeArrowheads="1"/>
                </p:cNvSpPr>
                <p:nvPr/>
              </p:nvSpPr>
              <p:spPr bwMode="auto">
                <a:xfrm>
                  <a:off x="576" y="35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35" name="Group 485"/>
              <p:cNvGrpSpPr>
                <a:grpSpLocks/>
              </p:cNvGrpSpPr>
              <p:nvPr/>
            </p:nvGrpSpPr>
            <p:grpSpPr bwMode="auto">
              <a:xfrm>
                <a:off x="3015" y="1884"/>
                <a:ext cx="329" cy="576"/>
                <a:chOff x="576" y="2976"/>
                <a:chExt cx="384" cy="672"/>
              </a:xfrm>
            </p:grpSpPr>
            <p:sp>
              <p:nvSpPr>
                <p:cNvPr id="128" name="AutoShape 486"/>
                <p:cNvSpPr>
                  <a:spLocks noChangeArrowheads="1"/>
                </p:cNvSpPr>
                <p:nvPr/>
              </p:nvSpPr>
              <p:spPr bwMode="auto">
                <a:xfrm>
                  <a:off x="864" y="297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29" name="AutoShape 487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0" name="AutoShape 488"/>
                <p:cNvSpPr>
                  <a:spLocks noChangeArrowheads="1"/>
                </p:cNvSpPr>
                <p:nvPr/>
              </p:nvSpPr>
              <p:spPr bwMode="auto">
                <a:xfrm>
                  <a:off x="768" y="316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1" name="AutoShape 489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2" name="AutoShape 490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3" name="AutoShape 491"/>
                <p:cNvSpPr>
                  <a:spLocks noChangeArrowheads="1"/>
                </p:cNvSpPr>
                <p:nvPr/>
              </p:nvSpPr>
              <p:spPr bwMode="auto">
                <a:xfrm>
                  <a:off x="624" y="34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134" name="AutoShape 492"/>
                <p:cNvSpPr>
                  <a:spLocks noChangeArrowheads="1"/>
                </p:cNvSpPr>
                <p:nvPr/>
              </p:nvSpPr>
              <p:spPr bwMode="auto">
                <a:xfrm>
                  <a:off x="576" y="35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36" name="Group 493"/>
              <p:cNvGrpSpPr>
                <a:grpSpLocks/>
              </p:cNvGrpSpPr>
              <p:nvPr/>
            </p:nvGrpSpPr>
            <p:grpSpPr bwMode="auto">
              <a:xfrm>
                <a:off x="3351" y="2556"/>
                <a:ext cx="240" cy="366"/>
                <a:chOff x="3812" y="2819"/>
                <a:chExt cx="539" cy="811"/>
              </a:xfrm>
            </p:grpSpPr>
            <p:sp>
              <p:nvSpPr>
                <p:cNvPr id="90" name="Freeform 494"/>
                <p:cNvSpPr>
                  <a:spLocks/>
                </p:cNvSpPr>
                <p:nvPr/>
              </p:nvSpPr>
              <p:spPr bwMode="auto">
                <a:xfrm>
                  <a:off x="4134" y="2858"/>
                  <a:ext cx="125" cy="124"/>
                </a:xfrm>
                <a:custGeom>
                  <a:avLst/>
                  <a:gdLst>
                    <a:gd name="T0" fmla="*/ 86 w 125"/>
                    <a:gd name="T1" fmla="*/ 0 h 124"/>
                    <a:gd name="T2" fmla="*/ 99 w 125"/>
                    <a:gd name="T3" fmla="*/ 13 h 124"/>
                    <a:gd name="T4" fmla="*/ 105 w 125"/>
                    <a:gd name="T5" fmla="*/ 20 h 124"/>
                    <a:gd name="T6" fmla="*/ 112 w 125"/>
                    <a:gd name="T7" fmla="*/ 26 h 124"/>
                    <a:gd name="T8" fmla="*/ 119 w 125"/>
                    <a:gd name="T9" fmla="*/ 39 h 124"/>
                    <a:gd name="T10" fmla="*/ 125 w 125"/>
                    <a:gd name="T11" fmla="*/ 46 h 124"/>
                    <a:gd name="T12" fmla="*/ 125 w 125"/>
                    <a:gd name="T13" fmla="*/ 59 h 124"/>
                    <a:gd name="T14" fmla="*/ 125 w 125"/>
                    <a:gd name="T15" fmla="*/ 72 h 124"/>
                    <a:gd name="T16" fmla="*/ 119 w 125"/>
                    <a:gd name="T17" fmla="*/ 85 h 124"/>
                    <a:gd name="T18" fmla="*/ 112 w 125"/>
                    <a:gd name="T19" fmla="*/ 92 h 124"/>
                    <a:gd name="T20" fmla="*/ 105 w 125"/>
                    <a:gd name="T21" fmla="*/ 105 h 124"/>
                    <a:gd name="T22" fmla="*/ 99 w 125"/>
                    <a:gd name="T23" fmla="*/ 111 h 124"/>
                    <a:gd name="T24" fmla="*/ 86 w 125"/>
                    <a:gd name="T25" fmla="*/ 118 h 124"/>
                    <a:gd name="T26" fmla="*/ 72 w 125"/>
                    <a:gd name="T27" fmla="*/ 118 h 124"/>
                    <a:gd name="T28" fmla="*/ 66 w 125"/>
                    <a:gd name="T29" fmla="*/ 124 h 124"/>
                    <a:gd name="T30" fmla="*/ 53 w 125"/>
                    <a:gd name="T31" fmla="*/ 118 h 124"/>
                    <a:gd name="T32" fmla="*/ 40 w 125"/>
                    <a:gd name="T33" fmla="*/ 118 h 124"/>
                    <a:gd name="T34" fmla="*/ 26 w 125"/>
                    <a:gd name="T35" fmla="*/ 111 h 124"/>
                    <a:gd name="T36" fmla="*/ 20 w 125"/>
                    <a:gd name="T37" fmla="*/ 105 h 124"/>
                    <a:gd name="T38" fmla="*/ 13 w 125"/>
                    <a:gd name="T39" fmla="*/ 92 h 124"/>
                    <a:gd name="T40" fmla="*/ 7 w 125"/>
                    <a:gd name="T41" fmla="*/ 85 h 124"/>
                    <a:gd name="T42" fmla="*/ 0 w 125"/>
                    <a:gd name="T43" fmla="*/ 72 h 124"/>
                    <a:gd name="T44" fmla="*/ 0 w 125"/>
                    <a:gd name="T45" fmla="*/ 59 h 124"/>
                    <a:gd name="T46" fmla="*/ 0 w 125"/>
                    <a:gd name="T47" fmla="*/ 46 h 124"/>
                    <a:gd name="T48" fmla="*/ 7 w 125"/>
                    <a:gd name="T49" fmla="*/ 33 h 124"/>
                    <a:gd name="T50" fmla="*/ 13 w 125"/>
                    <a:gd name="T51" fmla="*/ 26 h 124"/>
                    <a:gd name="T52" fmla="*/ 20 w 125"/>
                    <a:gd name="T53" fmla="*/ 13 h 124"/>
                    <a:gd name="T54" fmla="*/ 33 w 125"/>
                    <a:gd name="T55" fmla="*/ 7 h 124"/>
                    <a:gd name="T56" fmla="*/ 40 w 125"/>
                    <a:gd name="T57" fmla="*/ 0 h 124"/>
                    <a:gd name="T58" fmla="*/ 53 w 125"/>
                    <a:gd name="T59" fmla="*/ 0 h 124"/>
                    <a:gd name="T60" fmla="*/ 66 w 125"/>
                    <a:gd name="T61" fmla="*/ 0 h 124"/>
                    <a:gd name="T62" fmla="*/ 79 w 125"/>
                    <a:gd name="T63" fmla="*/ 0 h 124"/>
                    <a:gd name="T64" fmla="*/ 86 w 125"/>
                    <a:gd name="T65" fmla="*/ 0 h 124"/>
                    <a:gd name="T66" fmla="*/ 86 w 125"/>
                    <a:gd name="T67" fmla="*/ 0 h 1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25" h="124">
                      <a:moveTo>
                        <a:pt x="86" y="0"/>
                      </a:moveTo>
                      <a:lnTo>
                        <a:pt x="99" y="13"/>
                      </a:lnTo>
                      <a:lnTo>
                        <a:pt x="105" y="20"/>
                      </a:lnTo>
                      <a:lnTo>
                        <a:pt x="112" y="26"/>
                      </a:lnTo>
                      <a:lnTo>
                        <a:pt x="119" y="39"/>
                      </a:lnTo>
                      <a:lnTo>
                        <a:pt x="125" y="46"/>
                      </a:lnTo>
                      <a:lnTo>
                        <a:pt x="125" y="59"/>
                      </a:lnTo>
                      <a:lnTo>
                        <a:pt x="125" y="72"/>
                      </a:lnTo>
                      <a:lnTo>
                        <a:pt x="119" y="85"/>
                      </a:lnTo>
                      <a:lnTo>
                        <a:pt x="112" y="92"/>
                      </a:lnTo>
                      <a:lnTo>
                        <a:pt x="105" y="105"/>
                      </a:lnTo>
                      <a:lnTo>
                        <a:pt x="99" y="111"/>
                      </a:lnTo>
                      <a:lnTo>
                        <a:pt x="86" y="118"/>
                      </a:lnTo>
                      <a:lnTo>
                        <a:pt x="72" y="118"/>
                      </a:lnTo>
                      <a:lnTo>
                        <a:pt x="66" y="124"/>
                      </a:lnTo>
                      <a:lnTo>
                        <a:pt x="53" y="118"/>
                      </a:lnTo>
                      <a:lnTo>
                        <a:pt x="40" y="118"/>
                      </a:lnTo>
                      <a:lnTo>
                        <a:pt x="26" y="111"/>
                      </a:lnTo>
                      <a:lnTo>
                        <a:pt x="20" y="105"/>
                      </a:lnTo>
                      <a:lnTo>
                        <a:pt x="13" y="92"/>
                      </a:lnTo>
                      <a:lnTo>
                        <a:pt x="7" y="85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6"/>
                      </a:lnTo>
                      <a:lnTo>
                        <a:pt x="7" y="33"/>
                      </a:lnTo>
                      <a:lnTo>
                        <a:pt x="13" y="26"/>
                      </a:lnTo>
                      <a:lnTo>
                        <a:pt x="20" y="13"/>
                      </a:lnTo>
                      <a:lnTo>
                        <a:pt x="33" y="7"/>
                      </a:lnTo>
                      <a:lnTo>
                        <a:pt x="40" y="0"/>
                      </a:lnTo>
                      <a:lnTo>
                        <a:pt x="53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495"/>
                <p:cNvSpPr>
                  <a:spLocks/>
                </p:cNvSpPr>
                <p:nvPr/>
              </p:nvSpPr>
              <p:spPr bwMode="auto">
                <a:xfrm>
                  <a:off x="4055" y="2878"/>
                  <a:ext cx="132" cy="131"/>
                </a:xfrm>
                <a:custGeom>
                  <a:avLst/>
                  <a:gdLst>
                    <a:gd name="T0" fmla="*/ 92 w 132"/>
                    <a:gd name="T1" fmla="*/ 6 h 131"/>
                    <a:gd name="T2" fmla="*/ 105 w 132"/>
                    <a:gd name="T3" fmla="*/ 13 h 131"/>
                    <a:gd name="T4" fmla="*/ 112 w 132"/>
                    <a:gd name="T5" fmla="*/ 19 h 131"/>
                    <a:gd name="T6" fmla="*/ 119 w 132"/>
                    <a:gd name="T7" fmla="*/ 26 h 131"/>
                    <a:gd name="T8" fmla="*/ 125 w 132"/>
                    <a:gd name="T9" fmla="*/ 39 h 131"/>
                    <a:gd name="T10" fmla="*/ 132 w 132"/>
                    <a:gd name="T11" fmla="*/ 52 h 131"/>
                    <a:gd name="T12" fmla="*/ 132 w 132"/>
                    <a:gd name="T13" fmla="*/ 65 h 131"/>
                    <a:gd name="T14" fmla="*/ 125 w 132"/>
                    <a:gd name="T15" fmla="*/ 78 h 131"/>
                    <a:gd name="T16" fmla="*/ 125 w 132"/>
                    <a:gd name="T17" fmla="*/ 91 h 131"/>
                    <a:gd name="T18" fmla="*/ 119 w 132"/>
                    <a:gd name="T19" fmla="*/ 98 h 131"/>
                    <a:gd name="T20" fmla="*/ 112 w 132"/>
                    <a:gd name="T21" fmla="*/ 111 h 131"/>
                    <a:gd name="T22" fmla="*/ 99 w 132"/>
                    <a:gd name="T23" fmla="*/ 118 h 131"/>
                    <a:gd name="T24" fmla="*/ 92 w 132"/>
                    <a:gd name="T25" fmla="*/ 124 h 131"/>
                    <a:gd name="T26" fmla="*/ 79 w 132"/>
                    <a:gd name="T27" fmla="*/ 124 h 131"/>
                    <a:gd name="T28" fmla="*/ 66 w 132"/>
                    <a:gd name="T29" fmla="*/ 131 h 131"/>
                    <a:gd name="T30" fmla="*/ 53 w 132"/>
                    <a:gd name="T31" fmla="*/ 124 h 131"/>
                    <a:gd name="T32" fmla="*/ 40 w 132"/>
                    <a:gd name="T33" fmla="*/ 124 h 131"/>
                    <a:gd name="T34" fmla="*/ 27 w 132"/>
                    <a:gd name="T35" fmla="*/ 111 h 131"/>
                    <a:gd name="T36" fmla="*/ 20 w 132"/>
                    <a:gd name="T37" fmla="*/ 104 h 131"/>
                    <a:gd name="T38" fmla="*/ 13 w 132"/>
                    <a:gd name="T39" fmla="*/ 98 h 131"/>
                    <a:gd name="T40" fmla="*/ 7 w 132"/>
                    <a:gd name="T41" fmla="*/ 85 h 131"/>
                    <a:gd name="T42" fmla="*/ 0 w 132"/>
                    <a:gd name="T43" fmla="*/ 78 h 131"/>
                    <a:gd name="T44" fmla="*/ 0 w 132"/>
                    <a:gd name="T45" fmla="*/ 65 h 131"/>
                    <a:gd name="T46" fmla="*/ 7 w 132"/>
                    <a:gd name="T47" fmla="*/ 52 h 131"/>
                    <a:gd name="T48" fmla="*/ 7 w 132"/>
                    <a:gd name="T49" fmla="*/ 39 h 131"/>
                    <a:gd name="T50" fmla="*/ 13 w 132"/>
                    <a:gd name="T51" fmla="*/ 26 h 131"/>
                    <a:gd name="T52" fmla="*/ 20 w 132"/>
                    <a:gd name="T53" fmla="*/ 19 h 131"/>
                    <a:gd name="T54" fmla="*/ 33 w 132"/>
                    <a:gd name="T55" fmla="*/ 6 h 131"/>
                    <a:gd name="T56" fmla="*/ 46 w 132"/>
                    <a:gd name="T57" fmla="*/ 0 h 131"/>
                    <a:gd name="T58" fmla="*/ 53 w 132"/>
                    <a:gd name="T59" fmla="*/ 0 h 131"/>
                    <a:gd name="T60" fmla="*/ 66 w 132"/>
                    <a:gd name="T61" fmla="*/ 0 h 131"/>
                    <a:gd name="T62" fmla="*/ 79 w 132"/>
                    <a:gd name="T63" fmla="*/ 0 h 131"/>
                    <a:gd name="T64" fmla="*/ 92 w 132"/>
                    <a:gd name="T65" fmla="*/ 6 h 131"/>
                    <a:gd name="T66" fmla="*/ 92 w 132"/>
                    <a:gd name="T67" fmla="*/ 6 h 1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2" h="131">
                      <a:moveTo>
                        <a:pt x="92" y="6"/>
                      </a:moveTo>
                      <a:lnTo>
                        <a:pt x="105" y="13"/>
                      </a:lnTo>
                      <a:lnTo>
                        <a:pt x="112" y="19"/>
                      </a:lnTo>
                      <a:lnTo>
                        <a:pt x="119" y="26"/>
                      </a:lnTo>
                      <a:lnTo>
                        <a:pt x="125" y="39"/>
                      </a:lnTo>
                      <a:lnTo>
                        <a:pt x="132" y="52"/>
                      </a:lnTo>
                      <a:lnTo>
                        <a:pt x="132" y="65"/>
                      </a:lnTo>
                      <a:lnTo>
                        <a:pt x="125" y="78"/>
                      </a:lnTo>
                      <a:lnTo>
                        <a:pt x="125" y="91"/>
                      </a:lnTo>
                      <a:lnTo>
                        <a:pt x="119" y="98"/>
                      </a:lnTo>
                      <a:lnTo>
                        <a:pt x="112" y="111"/>
                      </a:lnTo>
                      <a:lnTo>
                        <a:pt x="99" y="118"/>
                      </a:lnTo>
                      <a:lnTo>
                        <a:pt x="92" y="124"/>
                      </a:lnTo>
                      <a:lnTo>
                        <a:pt x="79" y="124"/>
                      </a:lnTo>
                      <a:lnTo>
                        <a:pt x="66" y="131"/>
                      </a:lnTo>
                      <a:lnTo>
                        <a:pt x="53" y="124"/>
                      </a:lnTo>
                      <a:lnTo>
                        <a:pt x="40" y="124"/>
                      </a:lnTo>
                      <a:lnTo>
                        <a:pt x="27" y="111"/>
                      </a:lnTo>
                      <a:lnTo>
                        <a:pt x="20" y="104"/>
                      </a:lnTo>
                      <a:lnTo>
                        <a:pt x="13" y="98"/>
                      </a:lnTo>
                      <a:lnTo>
                        <a:pt x="7" y="85"/>
                      </a:lnTo>
                      <a:lnTo>
                        <a:pt x="0" y="78"/>
                      </a:lnTo>
                      <a:lnTo>
                        <a:pt x="0" y="65"/>
                      </a:lnTo>
                      <a:lnTo>
                        <a:pt x="7" y="52"/>
                      </a:lnTo>
                      <a:lnTo>
                        <a:pt x="7" y="39"/>
                      </a:lnTo>
                      <a:lnTo>
                        <a:pt x="13" y="26"/>
                      </a:lnTo>
                      <a:lnTo>
                        <a:pt x="20" y="19"/>
                      </a:lnTo>
                      <a:lnTo>
                        <a:pt x="33" y="6"/>
                      </a:lnTo>
                      <a:lnTo>
                        <a:pt x="46" y="0"/>
                      </a:lnTo>
                      <a:lnTo>
                        <a:pt x="53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2" y="6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Freeform 496"/>
                <p:cNvSpPr>
                  <a:spLocks/>
                </p:cNvSpPr>
                <p:nvPr/>
              </p:nvSpPr>
              <p:spPr bwMode="auto">
                <a:xfrm>
                  <a:off x="3976" y="2897"/>
                  <a:ext cx="138" cy="138"/>
                </a:xfrm>
                <a:custGeom>
                  <a:avLst/>
                  <a:gdLst>
                    <a:gd name="T0" fmla="*/ 99 w 138"/>
                    <a:gd name="T1" fmla="*/ 7 h 138"/>
                    <a:gd name="T2" fmla="*/ 112 w 138"/>
                    <a:gd name="T3" fmla="*/ 14 h 138"/>
                    <a:gd name="T4" fmla="*/ 119 w 138"/>
                    <a:gd name="T5" fmla="*/ 27 h 138"/>
                    <a:gd name="T6" fmla="*/ 125 w 138"/>
                    <a:gd name="T7" fmla="*/ 33 h 138"/>
                    <a:gd name="T8" fmla="*/ 132 w 138"/>
                    <a:gd name="T9" fmla="*/ 46 h 138"/>
                    <a:gd name="T10" fmla="*/ 138 w 138"/>
                    <a:gd name="T11" fmla="*/ 59 h 138"/>
                    <a:gd name="T12" fmla="*/ 138 w 138"/>
                    <a:gd name="T13" fmla="*/ 72 h 138"/>
                    <a:gd name="T14" fmla="*/ 132 w 138"/>
                    <a:gd name="T15" fmla="*/ 85 h 138"/>
                    <a:gd name="T16" fmla="*/ 132 w 138"/>
                    <a:gd name="T17" fmla="*/ 99 h 138"/>
                    <a:gd name="T18" fmla="*/ 125 w 138"/>
                    <a:gd name="T19" fmla="*/ 112 h 138"/>
                    <a:gd name="T20" fmla="*/ 112 w 138"/>
                    <a:gd name="T21" fmla="*/ 118 h 138"/>
                    <a:gd name="T22" fmla="*/ 106 w 138"/>
                    <a:gd name="T23" fmla="*/ 125 h 138"/>
                    <a:gd name="T24" fmla="*/ 92 w 138"/>
                    <a:gd name="T25" fmla="*/ 131 h 138"/>
                    <a:gd name="T26" fmla="*/ 79 w 138"/>
                    <a:gd name="T27" fmla="*/ 131 h 138"/>
                    <a:gd name="T28" fmla="*/ 66 w 138"/>
                    <a:gd name="T29" fmla="*/ 138 h 138"/>
                    <a:gd name="T30" fmla="*/ 53 w 138"/>
                    <a:gd name="T31" fmla="*/ 131 h 138"/>
                    <a:gd name="T32" fmla="*/ 40 w 138"/>
                    <a:gd name="T33" fmla="*/ 131 h 138"/>
                    <a:gd name="T34" fmla="*/ 27 w 138"/>
                    <a:gd name="T35" fmla="*/ 125 h 138"/>
                    <a:gd name="T36" fmla="*/ 20 w 138"/>
                    <a:gd name="T37" fmla="*/ 112 h 138"/>
                    <a:gd name="T38" fmla="*/ 13 w 138"/>
                    <a:gd name="T39" fmla="*/ 105 h 138"/>
                    <a:gd name="T40" fmla="*/ 7 w 138"/>
                    <a:gd name="T41" fmla="*/ 92 h 138"/>
                    <a:gd name="T42" fmla="*/ 0 w 138"/>
                    <a:gd name="T43" fmla="*/ 79 h 138"/>
                    <a:gd name="T44" fmla="*/ 0 w 138"/>
                    <a:gd name="T45" fmla="*/ 66 h 138"/>
                    <a:gd name="T46" fmla="*/ 0 w 138"/>
                    <a:gd name="T47" fmla="*/ 53 h 138"/>
                    <a:gd name="T48" fmla="*/ 7 w 138"/>
                    <a:gd name="T49" fmla="*/ 40 h 138"/>
                    <a:gd name="T50" fmla="*/ 13 w 138"/>
                    <a:gd name="T51" fmla="*/ 27 h 138"/>
                    <a:gd name="T52" fmla="*/ 27 w 138"/>
                    <a:gd name="T53" fmla="*/ 20 h 138"/>
                    <a:gd name="T54" fmla="*/ 33 w 138"/>
                    <a:gd name="T55" fmla="*/ 14 h 138"/>
                    <a:gd name="T56" fmla="*/ 46 w 138"/>
                    <a:gd name="T57" fmla="*/ 7 h 138"/>
                    <a:gd name="T58" fmla="*/ 59 w 138"/>
                    <a:gd name="T59" fmla="*/ 0 h 138"/>
                    <a:gd name="T60" fmla="*/ 73 w 138"/>
                    <a:gd name="T61" fmla="*/ 0 h 138"/>
                    <a:gd name="T62" fmla="*/ 86 w 138"/>
                    <a:gd name="T63" fmla="*/ 0 h 138"/>
                    <a:gd name="T64" fmla="*/ 99 w 138"/>
                    <a:gd name="T65" fmla="*/ 7 h 138"/>
                    <a:gd name="T66" fmla="*/ 99 w 138"/>
                    <a:gd name="T67" fmla="*/ 7 h 1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8" h="138">
                      <a:moveTo>
                        <a:pt x="99" y="7"/>
                      </a:moveTo>
                      <a:lnTo>
                        <a:pt x="112" y="14"/>
                      </a:lnTo>
                      <a:lnTo>
                        <a:pt x="119" y="27"/>
                      </a:lnTo>
                      <a:lnTo>
                        <a:pt x="125" y="33"/>
                      </a:lnTo>
                      <a:lnTo>
                        <a:pt x="132" y="46"/>
                      </a:lnTo>
                      <a:lnTo>
                        <a:pt x="138" y="59"/>
                      </a:lnTo>
                      <a:lnTo>
                        <a:pt x="138" y="72"/>
                      </a:lnTo>
                      <a:lnTo>
                        <a:pt x="132" y="85"/>
                      </a:lnTo>
                      <a:lnTo>
                        <a:pt x="132" y="99"/>
                      </a:lnTo>
                      <a:lnTo>
                        <a:pt x="125" y="112"/>
                      </a:lnTo>
                      <a:lnTo>
                        <a:pt x="112" y="118"/>
                      </a:lnTo>
                      <a:lnTo>
                        <a:pt x="106" y="125"/>
                      </a:lnTo>
                      <a:lnTo>
                        <a:pt x="92" y="131"/>
                      </a:lnTo>
                      <a:lnTo>
                        <a:pt x="79" y="131"/>
                      </a:lnTo>
                      <a:lnTo>
                        <a:pt x="66" y="138"/>
                      </a:lnTo>
                      <a:lnTo>
                        <a:pt x="53" y="131"/>
                      </a:lnTo>
                      <a:lnTo>
                        <a:pt x="40" y="131"/>
                      </a:lnTo>
                      <a:lnTo>
                        <a:pt x="27" y="125"/>
                      </a:lnTo>
                      <a:lnTo>
                        <a:pt x="20" y="112"/>
                      </a:lnTo>
                      <a:lnTo>
                        <a:pt x="13" y="105"/>
                      </a:lnTo>
                      <a:lnTo>
                        <a:pt x="7" y="92"/>
                      </a:lnTo>
                      <a:lnTo>
                        <a:pt x="0" y="79"/>
                      </a:lnTo>
                      <a:lnTo>
                        <a:pt x="0" y="66"/>
                      </a:lnTo>
                      <a:lnTo>
                        <a:pt x="0" y="53"/>
                      </a:lnTo>
                      <a:lnTo>
                        <a:pt x="7" y="40"/>
                      </a:lnTo>
                      <a:lnTo>
                        <a:pt x="13" y="27"/>
                      </a:lnTo>
                      <a:lnTo>
                        <a:pt x="27" y="20"/>
                      </a:lnTo>
                      <a:lnTo>
                        <a:pt x="33" y="14"/>
                      </a:lnTo>
                      <a:lnTo>
                        <a:pt x="46" y="7"/>
                      </a:lnTo>
                      <a:lnTo>
                        <a:pt x="59" y="0"/>
                      </a:lnTo>
                      <a:lnTo>
                        <a:pt x="73" y="0"/>
                      </a:lnTo>
                      <a:lnTo>
                        <a:pt x="86" y="0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497"/>
                <p:cNvSpPr>
                  <a:spLocks/>
                </p:cNvSpPr>
                <p:nvPr/>
              </p:nvSpPr>
              <p:spPr bwMode="auto">
                <a:xfrm>
                  <a:off x="3897" y="2917"/>
                  <a:ext cx="145" cy="144"/>
                </a:xfrm>
                <a:custGeom>
                  <a:avLst/>
                  <a:gdLst>
                    <a:gd name="T0" fmla="*/ 106 w 145"/>
                    <a:gd name="T1" fmla="*/ 7 h 144"/>
                    <a:gd name="T2" fmla="*/ 119 w 145"/>
                    <a:gd name="T3" fmla="*/ 20 h 144"/>
                    <a:gd name="T4" fmla="*/ 125 w 145"/>
                    <a:gd name="T5" fmla="*/ 26 h 144"/>
                    <a:gd name="T6" fmla="*/ 132 w 145"/>
                    <a:gd name="T7" fmla="*/ 39 h 144"/>
                    <a:gd name="T8" fmla="*/ 138 w 145"/>
                    <a:gd name="T9" fmla="*/ 46 h 144"/>
                    <a:gd name="T10" fmla="*/ 145 w 145"/>
                    <a:gd name="T11" fmla="*/ 65 h 144"/>
                    <a:gd name="T12" fmla="*/ 145 w 145"/>
                    <a:gd name="T13" fmla="*/ 79 h 144"/>
                    <a:gd name="T14" fmla="*/ 138 w 145"/>
                    <a:gd name="T15" fmla="*/ 92 h 144"/>
                    <a:gd name="T16" fmla="*/ 138 w 145"/>
                    <a:gd name="T17" fmla="*/ 105 h 144"/>
                    <a:gd name="T18" fmla="*/ 125 w 145"/>
                    <a:gd name="T19" fmla="*/ 118 h 144"/>
                    <a:gd name="T20" fmla="*/ 119 w 145"/>
                    <a:gd name="T21" fmla="*/ 124 h 144"/>
                    <a:gd name="T22" fmla="*/ 112 w 145"/>
                    <a:gd name="T23" fmla="*/ 131 h 144"/>
                    <a:gd name="T24" fmla="*/ 99 w 145"/>
                    <a:gd name="T25" fmla="*/ 137 h 144"/>
                    <a:gd name="T26" fmla="*/ 79 w 145"/>
                    <a:gd name="T27" fmla="*/ 137 h 144"/>
                    <a:gd name="T28" fmla="*/ 66 w 145"/>
                    <a:gd name="T29" fmla="*/ 144 h 144"/>
                    <a:gd name="T30" fmla="*/ 53 w 145"/>
                    <a:gd name="T31" fmla="*/ 137 h 144"/>
                    <a:gd name="T32" fmla="*/ 40 w 145"/>
                    <a:gd name="T33" fmla="*/ 137 h 144"/>
                    <a:gd name="T34" fmla="*/ 27 w 145"/>
                    <a:gd name="T35" fmla="*/ 131 h 144"/>
                    <a:gd name="T36" fmla="*/ 20 w 145"/>
                    <a:gd name="T37" fmla="*/ 118 h 144"/>
                    <a:gd name="T38" fmla="*/ 14 w 145"/>
                    <a:gd name="T39" fmla="*/ 111 h 144"/>
                    <a:gd name="T40" fmla="*/ 7 w 145"/>
                    <a:gd name="T41" fmla="*/ 98 h 144"/>
                    <a:gd name="T42" fmla="*/ 0 w 145"/>
                    <a:gd name="T43" fmla="*/ 85 h 144"/>
                    <a:gd name="T44" fmla="*/ 0 w 145"/>
                    <a:gd name="T45" fmla="*/ 65 h 144"/>
                    <a:gd name="T46" fmla="*/ 7 w 145"/>
                    <a:gd name="T47" fmla="*/ 52 h 144"/>
                    <a:gd name="T48" fmla="*/ 7 w 145"/>
                    <a:gd name="T49" fmla="*/ 39 h 144"/>
                    <a:gd name="T50" fmla="*/ 14 w 145"/>
                    <a:gd name="T51" fmla="*/ 26 h 144"/>
                    <a:gd name="T52" fmla="*/ 27 w 145"/>
                    <a:gd name="T53" fmla="*/ 20 h 144"/>
                    <a:gd name="T54" fmla="*/ 33 w 145"/>
                    <a:gd name="T55" fmla="*/ 13 h 144"/>
                    <a:gd name="T56" fmla="*/ 46 w 145"/>
                    <a:gd name="T57" fmla="*/ 7 h 144"/>
                    <a:gd name="T58" fmla="*/ 66 w 145"/>
                    <a:gd name="T59" fmla="*/ 0 h 144"/>
                    <a:gd name="T60" fmla="*/ 79 w 145"/>
                    <a:gd name="T61" fmla="*/ 0 h 144"/>
                    <a:gd name="T62" fmla="*/ 92 w 145"/>
                    <a:gd name="T63" fmla="*/ 7 h 144"/>
                    <a:gd name="T64" fmla="*/ 106 w 145"/>
                    <a:gd name="T65" fmla="*/ 7 h 144"/>
                    <a:gd name="T66" fmla="*/ 106 w 145"/>
                    <a:gd name="T67" fmla="*/ 7 h 1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45" h="144">
                      <a:moveTo>
                        <a:pt x="106" y="7"/>
                      </a:moveTo>
                      <a:lnTo>
                        <a:pt x="119" y="20"/>
                      </a:lnTo>
                      <a:lnTo>
                        <a:pt x="125" y="26"/>
                      </a:lnTo>
                      <a:lnTo>
                        <a:pt x="132" y="39"/>
                      </a:lnTo>
                      <a:lnTo>
                        <a:pt x="138" y="46"/>
                      </a:lnTo>
                      <a:lnTo>
                        <a:pt x="145" y="65"/>
                      </a:lnTo>
                      <a:lnTo>
                        <a:pt x="145" y="79"/>
                      </a:lnTo>
                      <a:lnTo>
                        <a:pt x="138" y="92"/>
                      </a:lnTo>
                      <a:lnTo>
                        <a:pt x="138" y="105"/>
                      </a:lnTo>
                      <a:lnTo>
                        <a:pt x="125" y="118"/>
                      </a:lnTo>
                      <a:lnTo>
                        <a:pt x="119" y="124"/>
                      </a:lnTo>
                      <a:lnTo>
                        <a:pt x="112" y="131"/>
                      </a:lnTo>
                      <a:lnTo>
                        <a:pt x="99" y="137"/>
                      </a:lnTo>
                      <a:lnTo>
                        <a:pt x="79" y="137"/>
                      </a:lnTo>
                      <a:lnTo>
                        <a:pt x="66" y="144"/>
                      </a:lnTo>
                      <a:lnTo>
                        <a:pt x="53" y="137"/>
                      </a:lnTo>
                      <a:lnTo>
                        <a:pt x="40" y="137"/>
                      </a:lnTo>
                      <a:lnTo>
                        <a:pt x="27" y="131"/>
                      </a:lnTo>
                      <a:lnTo>
                        <a:pt x="20" y="118"/>
                      </a:lnTo>
                      <a:lnTo>
                        <a:pt x="14" y="111"/>
                      </a:lnTo>
                      <a:lnTo>
                        <a:pt x="7" y="98"/>
                      </a:lnTo>
                      <a:lnTo>
                        <a:pt x="0" y="85"/>
                      </a:lnTo>
                      <a:lnTo>
                        <a:pt x="0" y="65"/>
                      </a:lnTo>
                      <a:lnTo>
                        <a:pt x="7" y="52"/>
                      </a:lnTo>
                      <a:lnTo>
                        <a:pt x="7" y="39"/>
                      </a:lnTo>
                      <a:lnTo>
                        <a:pt x="14" y="26"/>
                      </a:lnTo>
                      <a:lnTo>
                        <a:pt x="27" y="20"/>
                      </a:lnTo>
                      <a:lnTo>
                        <a:pt x="33" y="13"/>
                      </a:lnTo>
                      <a:lnTo>
                        <a:pt x="46" y="7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2" y="7"/>
                      </a:lnTo>
                      <a:lnTo>
                        <a:pt x="106" y="7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Freeform 498"/>
                <p:cNvSpPr>
                  <a:spLocks/>
                </p:cNvSpPr>
                <p:nvPr/>
              </p:nvSpPr>
              <p:spPr bwMode="auto">
                <a:xfrm>
                  <a:off x="4108" y="2950"/>
                  <a:ext cx="138" cy="131"/>
                </a:xfrm>
                <a:custGeom>
                  <a:avLst/>
                  <a:gdLst>
                    <a:gd name="T0" fmla="*/ 92 w 138"/>
                    <a:gd name="T1" fmla="*/ 0 h 131"/>
                    <a:gd name="T2" fmla="*/ 105 w 138"/>
                    <a:gd name="T3" fmla="*/ 6 h 131"/>
                    <a:gd name="T4" fmla="*/ 112 w 138"/>
                    <a:gd name="T5" fmla="*/ 13 h 131"/>
                    <a:gd name="T6" fmla="*/ 125 w 138"/>
                    <a:gd name="T7" fmla="*/ 26 h 131"/>
                    <a:gd name="T8" fmla="*/ 131 w 138"/>
                    <a:gd name="T9" fmla="*/ 32 h 131"/>
                    <a:gd name="T10" fmla="*/ 131 w 138"/>
                    <a:gd name="T11" fmla="*/ 46 h 131"/>
                    <a:gd name="T12" fmla="*/ 138 w 138"/>
                    <a:gd name="T13" fmla="*/ 59 h 131"/>
                    <a:gd name="T14" fmla="*/ 138 w 138"/>
                    <a:gd name="T15" fmla="*/ 72 h 131"/>
                    <a:gd name="T16" fmla="*/ 131 w 138"/>
                    <a:gd name="T17" fmla="*/ 85 h 131"/>
                    <a:gd name="T18" fmla="*/ 125 w 138"/>
                    <a:gd name="T19" fmla="*/ 98 h 131"/>
                    <a:gd name="T20" fmla="*/ 118 w 138"/>
                    <a:gd name="T21" fmla="*/ 111 h 131"/>
                    <a:gd name="T22" fmla="*/ 112 w 138"/>
                    <a:gd name="T23" fmla="*/ 117 h 131"/>
                    <a:gd name="T24" fmla="*/ 98 w 138"/>
                    <a:gd name="T25" fmla="*/ 124 h 131"/>
                    <a:gd name="T26" fmla="*/ 85 w 138"/>
                    <a:gd name="T27" fmla="*/ 131 h 131"/>
                    <a:gd name="T28" fmla="*/ 72 w 138"/>
                    <a:gd name="T29" fmla="*/ 131 h 131"/>
                    <a:gd name="T30" fmla="*/ 59 w 138"/>
                    <a:gd name="T31" fmla="*/ 131 h 131"/>
                    <a:gd name="T32" fmla="*/ 46 w 138"/>
                    <a:gd name="T33" fmla="*/ 124 h 131"/>
                    <a:gd name="T34" fmla="*/ 33 w 138"/>
                    <a:gd name="T35" fmla="*/ 124 h 131"/>
                    <a:gd name="T36" fmla="*/ 20 w 138"/>
                    <a:gd name="T37" fmla="*/ 117 h 131"/>
                    <a:gd name="T38" fmla="*/ 13 w 138"/>
                    <a:gd name="T39" fmla="*/ 104 h 131"/>
                    <a:gd name="T40" fmla="*/ 6 w 138"/>
                    <a:gd name="T41" fmla="*/ 91 h 131"/>
                    <a:gd name="T42" fmla="*/ 0 w 138"/>
                    <a:gd name="T43" fmla="*/ 78 h 131"/>
                    <a:gd name="T44" fmla="*/ 0 w 138"/>
                    <a:gd name="T45" fmla="*/ 72 h 131"/>
                    <a:gd name="T46" fmla="*/ 0 w 138"/>
                    <a:gd name="T47" fmla="*/ 59 h 131"/>
                    <a:gd name="T48" fmla="*/ 6 w 138"/>
                    <a:gd name="T49" fmla="*/ 39 h 131"/>
                    <a:gd name="T50" fmla="*/ 13 w 138"/>
                    <a:gd name="T51" fmla="*/ 32 h 131"/>
                    <a:gd name="T52" fmla="*/ 20 w 138"/>
                    <a:gd name="T53" fmla="*/ 19 h 131"/>
                    <a:gd name="T54" fmla="*/ 26 w 138"/>
                    <a:gd name="T55" fmla="*/ 13 h 131"/>
                    <a:gd name="T56" fmla="*/ 39 w 138"/>
                    <a:gd name="T57" fmla="*/ 6 h 131"/>
                    <a:gd name="T58" fmla="*/ 52 w 138"/>
                    <a:gd name="T59" fmla="*/ 0 h 131"/>
                    <a:gd name="T60" fmla="*/ 66 w 138"/>
                    <a:gd name="T61" fmla="*/ 0 h 131"/>
                    <a:gd name="T62" fmla="*/ 79 w 138"/>
                    <a:gd name="T63" fmla="*/ 0 h 131"/>
                    <a:gd name="T64" fmla="*/ 92 w 138"/>
                    <a:gd name="T65" fmla="*/ 0 h 131"/>
                    <a:gd name="T66" fmla="*/ 92 w 138"/>
                    <a:gd name="T67" fmla="*/ 0 h 1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8" h="131">
                      <a:moveTo>
                        <a:pt x="92" y="0"/>
                      </a:moveTo>
                      <a:lnTo>
                        <a:pt x="105" y="6"/>
                      </a:lnTo>
                      <a:lnTo>
                        <a:pt x="112" y="13"/>
                      </a:lnTo>
                      <a:lnTo>
                        <a:pt x="125" y="26"/>
                      </a:lnTo>
                      <a:lnTo>
                        <a:pt x="131" y="32"/>
                      </a:lnTo>
                      <a:lnTo>
                        <a:pt x="131" y="46"/>
                      </a:lnTo>
                      <a:lnTo>
                        <a:pt x="138" y="59"/>
                      </a:lnTo>
                      <a:lnTo>
                        <a:pt x="138" y="72"/>
                      </a:lnTo>
                      <a:lnTo>
                        <a:pt x="131" y="85"/>
                      </a:lnTo>
                      <a:lnTo>
                        <a:pt x="125" y="98"/>
                      </a:lnTo>
                      <a:lnTo>
                        <a:pt x="118" y="111"/>
                      </a:lnTo>
                      <a:lnTo>
                        <a:pt x="112" y="117"/>
                      </a:lnTo>
                      <a:lnTo>
                        <a:pt x="98" y="124"/>
                      </a:lnTo>
                      <a:lnTo>
                        <a:pt x="85" y="131"/>
                      </a:lnTo>
                      <a:lnTo>
                        <a:pt x="72" y="131"/>
                      </a:lnTo>
                      <a:lnTo>
                        <a:pt x="59" y="131"/>
                      </a:lnTo>
                      <a:lnTo>
                        <a:pt x="46" y="124"/>
                      </a:lnTo>
                      <a:lnTo>
                        <a:pt x="33" y="124"/>
                      </a:lnTo>
                      <a:lnTo>
                        <a:pt x="20" y="117"/>
                      </a:lnTo>
                      <a:lnTo>
                        <a:pt x="13" y="104"/>
                      </a:lnTo>
                      <a:lnTo>
                        <a:pt x="6" y="91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6" y="39"/>
                      </a:lnTo>
                      <a:lnTo>
                        <a:pt x="13" y="32"/>
                      </a:lnTo>
                      <a:lnTo>
                        <a:pt x="20" y="19"/>
                      </a:lnTo>
                      <a:lnTo>
                        <a:pt x="26" y="13"/>
                      </a:lnTo>
                      <a:lnTo>
                        <a:pt x="39" y="6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Freeform 499"/>
                <p:cNvSpPr>
                  <a:spLocks/>
                </p:cNvSpPr>
                <p:nvPr/>
              </p:nvSpPr>
              <p:spPr bwMode="auto">
                <a:xfrm>
                  <a:off x="4029" y="2976"/>
                  <a:ext cx="138" cy="137"/>
                </a:xfrm>
                <a:custGeom>
                  <a:avLst/>
                  <a:gdLst>
                    <a:gd name="T0" fmla="*/ 92 w 138"/>
                    <a:gd name="T1" fmla="*/ 6 h 137"/>
                    <a:gd name="T2" fmla="*/ 105 w 138"/>
                    <a:gd name="T3" fmla="*/ 6 h 137"/>
                    <a:gd name="T4" fmla="*/ 118 w 138"/>
                    <a:gd name="T5" fmla="*/ 20 h 137"/>
                    <a:gd name="T6" fmla="*/ 125 w 138"/>
                    <a:gd name="T7" fmla="*/ 26 h 137"/>
                    <a:gd name="T8" fmla="*/ 131 w 138"/>
                    <a:gd name="T9" fmla="*/ 39 h 137"/>
                    <a:gd name="T10" fmla="*/ 138 w 138"/>
                    <a:gd name="T11" fmla="*/ 52 h 137"/>
                    <a:gd name="T12" fmla="*/ 138 w 138"/>
                    <a:gd name="T13" fmla="*/ 65 h 137"/>
                    <a:gd name="T14" fmla="*/ 138 w 138"/>
                    <a:gd name="T15" fmla="*/ 78 h 137"/>
                    <a:gd name="T16" fmla="*/ 138 w 138"/>
                    <a:gd name="T17" fmla="*/ 91 h 137"/>
                    <a:gd name="T18" fmla="*/ 125 w 138"/>
                    <a:gd name="T19" fmla="*/ 105 h 137"/>
                    <a:gd name="T20" fmla="*/ 118 w 138"/>
                    <a:gd name="T21" fmla="*/ 118 h 137"/>
                    <a:gd name="T22" fmla="*/ 112 w 138"/>
                    <a:gd name="T23" fmla="*/ 124 h 137"/>
                    <a:gd name="T24" fmla="*/ 99 w 138"/>
                    <a:gd name="T25" fmla="*/ 131 h 137"/>
                    <a:gd name="T26" fmla="*/ 85 w 138"/>
                    <a:gd name="T27" fmla="*/ 137 h 137"/>
                    <a:gd name="T28" fmla="*/ 72 w 138"/>
                    <a:gd name="T29" fmla="*/ 137 h 137"/>
                    <a:gd name="T30" fmla="*/ 59 w 138"/>
                    <a:gd name="T31" fmla="*/ 137 h 137"/>
                    <a:gd name="T32" fmla="*/ 46 w 138"/>
                    <a:gd name="T33" fmla="*/ 137 h 137"/>
                    <a:gd name="T34" fmla="*/ 33 w 138"/>
                    <a:gd name="T35" fmla="*/ 131 h 137"/>
                    <a:gd name="T36" fmla="*/ 20 w 138"/>
                    <a:gd name="T37" fmla="*/ 118 h 137"/>
                    <a:gd name="T38" fmla="*/ 13 w 138"/>
                    <a:gd name="T39" fmla="*/ 111 h 137"/>
                    <a:gd name="T40" fmla="*/ 6 w 138"/>
                    <a:gd name="T41" fmla="*/ 98 h 137"/>
                    <a:gd name="T42" fmla="*/ 0 w 138"/>
                    <a:gd name="T43" fmla="*/ 85 h 137"/>
                    <a:gd name="T44" fmla="*/ 0 w 138"/>
                    <a:gd name="T45" fmla="*/ 72 h 137"/>
                    <a:gd name="T46" fmla="*/ 0 w 138"/>
                    <a:gd name="T47" fmla="*/ 59 h 137"/>
                    <a:gd name="T48" fmla="*/ 0 w 138"/>
                    <a:gd name="T49" fmla="*/ 46 h 137"/>
                    <a:gd name="T50" fmla="*/ 6 w 138"/>
                    <a:gd name="T51" fmla="*/ 33 h 137"/>
                    <a:gd name="T52" fmla="*/ 20 w 138"/>
                    <a:gd name="T53" fmla="*/ 20 h 137"/>
                    <a:gd name="T54" fmla="*/ 26 w 138"/>
                    <a:gd name="T55" fmla="*/ 13 h 137"/>
                    <a:gd name="T56" fmla="*/ 39 w 138"/>
                    <a:gd name="T57" fmla="*/ 6 h 137"/>
                    <a:gd name="T58" fmla="*/ 53 w 138"/>
                    <a:gd name="T59" fmla="*/ 0 h 137"/>
                    <a:gd name="T60" fmla="*/ 66 w 138"/>
                    <a:gd name="T61" fmla="*/ 0 h 137"/>
                    <a:gd name="T62" fmla="*/ 79 w 138"/>
                    <a:gd name="T63" fmla="*/ 0 h 137"/>
                    <a:gd name="T64" fmla="*/ 92 w 138"/>
                    <a:gd name="T65" fmla="*/ 6 h 137"/>
                    <a:gd name="T66" fmla="*/ 92 w 138"/>
                    <a:gd name="T67" fmla="*/ 6 h 1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8" h="137">
                      <a:moveTo>
                        <a:pt x="92" y="6"/>
                      </a:moveTo>
                      <a:lnTo>
                        <a:pt x="105" y="6"/>
                      </a:lnTo>
                      <a:lnTo>
                        <a:pt x="118" y="20"/>
                      </a:lnTo>
                      <a:lnTo>
                        <a:pt x="125" y="26"/>
                      </a:lnTo>
                      <a:lnTo>
                        <a:pt x="131" y="39"/>
                      </a:lnTo>
                      <a:lnTo>
                        <a:pt x="138" y="52"/>
                      </a:lnTo>
                      <a:lnTo>
                        <a:pt x="138" y="65"/>
                      </a:lnTo>
                      <a:lnTo>
                        <a:pt x="138" y="78"/>
                      </a:lnTo>
                      <a:lnTo>
                        <a:pt x="138" y="91"/>
                      </a:lnTo>
                      <a:lnTo>
                        <a:pt x="125" y="105"/>
                      </a:lnTo>
                      <a:lnTo>
                        <a:pt x="118" y="118"/>
                      </a:lnTo>
                      <a:lnTo>
                        <a:pt x="112" y="124"/>
                      </a:lnTo>
                      <a:lnTo>
                        <a:pt x="99" y="131"/>
                      </a:lnTo>
                      <a:lnTo>
                        <a:pt x="85" y="137"/>
                      </a:lnTo>
                      <a:lnTo>
                        <a:pt x="72" y="137"/>
                      </a:lnTo>
                      <a:lnTo>
                        <a:pt x="59" y="137"/>
                      </a:lnTo>
                      <a:lnTo>
                        <a:pt x="46" y="137"/>
                      </a:lnTo>
                      <a:lnTo>
                        <a:pt x="33" y="131"/>
                      </a:lnTo>
                      <a:lnTo>
                        <a:pt x="20" y="118"/>
                      </a:lnTo>
                      <a:lnTo>
                        <a:pt x="13" y="111"/>
                      </a:lnTo>
                      <a:lnTo>
                        <a:pt x="6" y="98"/>
                      </a:lnTo>
                      <a:lnTo>
                        <a:pt x="0" y="85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6"/>
                      </a:lnTo>
                      <a:lnTo>
                        <a:pt x="6" y="33"/>
                      </a:lnTo>
                      <a:lnTo>
                        <a:pt x="20" y="20"/>
                      </a:lnTo>
                      <a:lnTo>
                        <a:pt x="26" y="13"/>
                      </a:lnTo>
                      <a:lnTo>
                        <a:pt x="39" y="6"/>
                      </a:lnTo>
                      <a:lnTo>
                        <a:pt x="53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2" y="6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Freeform 500"/>
                <p:cNvSpPr>
                  <a:spLocks/>
                </p:cNvSpPr>
                <p:nvPr/>
              </p:nvSpPr>
              <p:spPr bwMode="auto">
                <a:xfrm>
                  <a:off x="3943" y="3002"/>
                  <a:ext cx="152" cy="150"/>
                </a:xfrm>
                <a:custGeom>
                  <a:avLst/>
                  <a:gdLst>
                    <a:gd name="T0" fmla="*/ 99 w 152"/>
                    <a:gd name="T1" fmla="*/ 7 h 150"/>
                    <a:gd name="T2" fmla="*/ 119 w 152"/>
                    <a:gd name="T3" fmla="*/ 13 h 150"/>
                    <a:gd name="T4" fmla="*/ 125 w 152"/>
                    <a:gd name="T5" fmla="*/ 20 h 150"/>
                    <a:gd name="T6" fmla="*/ 139 w 152"/>
                    <a:gd name="T7" fmla="*/ 33 h 150"/>
                    <a:gd name="T8" fmla="*/ 145 w 152"/>
                    <a:gd name="T9" fmla="*/ 46 h 150"/>
                    <a:gd name="T10" fmla="*/ 145 w 152"/>
                    <a:gd name="T11" fmla="*/ 59 h 150"/>
                    <a:gd name="T12" fmla="*/ 152 w 152"/>
                    <a:gd name="T13" fmla="*/ 72 h 150"/>
                    <a:gd name="T14" fmla="*/ 145 w 152"/>
                    <a:gd name="T15" fmla="*/ 85 h 150"/>
                    <a:gd name="T16" fmla="*/ 145 w 152"/>
                    <a:gd name="T17" fmla="*/ 98 h 150"/>
                    <a:gd name="T18" fmla="*/ 139 w 152"/>
                    <a:gd name="T19" fmla="*/ 111 h 150"/>
                    <a:gd name="T20" fmla="*/ 125 w 152"/>
                    <a:gd name="T21" fmla="*/ 124 h 150"/>
                    <a:gd name="T22" fmla="*/ 119 w 152"/>
                    <a:gd name="T23" fmla="*/ 131 h 150"/>
                    <a:gd name="T24" fmla="*/ 106 w 152"/>
                    <a:gd name="T25" fmla="*/ 137 h 150"/>
                    <a:gd name="T26" fmla="*/ 92 w 152"/>
                    <a:gd name="T27" fmla="*/ 144 h 150"/>
                    <a:gd name="T28" fmla="*/ 79 w 152"/>
                    <a:gd name="T29" fmla="*/ 150 h 150"/>
                    <a:gd name="T30" fmla="*/ 66 w 152"/>
                    <a:gd name="T31" fmla="*/ 144 h 150"/>
                    <a:gd name="T32" fmla="*/ 53 w 152"/>
                    <a:gd name="T33" fmla="*/ 144 h 150"/>
                    <a:gd name="T34" fmla="*/ 33 w 152"/>
                    <a:gd name="T35" fmla="*/ 137 h 150"/>
                    <a:gd name="T36" fmla="*/ 27 w 152"/>
                    <a:gd name="T37" fmla="*/ 124 h 150"/>
                    <a:gd name="T38" fmla="*/ 14 w 152"/>
                    <a:gd name="T39" fmla="*/ 118 h 150"/>
                    <a:gd name="T40" fmla="*/ 7 w 152"/>
                    <a:gd name="T41" fmla="*/ 105 h 150"/>
                    <a:gd name="T42" fmla="*/ 7 w 152"/>
                    <a:gd name="T43" fmla="*/ 92 h 150"/>
                    <a:gd name="T44" fmla="*/ 0 w 152"/>
                    <a:gd name="T45" fmla="*/ 79 h 150"/>
                    <a:gd name="T46" fmla="*/ 7 w 152"/>
                    <a:gd name="T47" fmla="*/ 65 h 150"/>
                    <a:gd name="T48" fmla="*/ 7 w 152"/>
                    <a:gd name="T49" fmla="*/ 46 h 150"/>
                    <a:gd name="T50" fmla="*/ 14 w 152"/>
                    <a:gd name="T51" fmla="*/ 33 h 150"/>
                    <a:gd name="T52" fmla="*/ 27 w 152"/>
                    <a:gd name="T53" fmla="*/ 26 h 150"/>
                    <a:gd name="T54" fmla="*/ 33 w 152"/>
                    <a:gd name="T55" fmla="*/ 13 h 150"/>
                    <a:gd name="T56" fmla="*/ 46 w 152"/>
                    <a:gd name="T57" fmla="*/ 7 h 150"/>
                    <a:gd name="T58" fmla="*/ 60 w 152"/>
                    <a:gd name="T59" fmla="*/ 0 h 150"/>
                    <a:gd name="T60" fmla="*/ 73 w 152"/>
                    <a:gd name="T61" fmla="*/ 0 h 150"/>
                    <a:gd name="T62" fmla="*/ 86 w 152"/>
                    <a:gd name="T63" fmla="*/ 0 h 150"/>
                    <a:gd name="T64" fmla="*/ 99 w 152"/>
                    <a:gd name="T65" fmla="*/ 7 h 150"/>
                    <a:gd name="T66" fmla="*/ 99 w 152"/>
                    <a:gd name="T67" fmla="*/ 7 h 1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2" h="150">
                      <a:moveTo>
                        <a:pt x="99" y="7"/>
                      </a:moveTo>
                      <a:lnTo>
                        <a:pt x="119" y="13"/>
                      </a:lnTo>
                      <a:lnTo>
                        <a:pt x="125" y="20"/>
                      </a:lnTo>
                      <a:lnTo>
                        <a:pt x="139" y="33"/>
                      </a:lnTo>
                      <a:lnTo>
                        <a:pt x="145" y="46"/>
                      </a:lnTo>
                      <a:lnTo>
                        <a:pt x="145" y="59"/>
                      </a:lnTo>
                      <a:lnTo>
                        <a:pt x="152" y="72"/>
                      </a:lnTo>
                      <a:lnTo>
                        <a:pt x="145" y="85"/>
                      </a:lnTo>
                      <a:lnTo>
                        <a:pt x="145" y="98"/>
                      </a:lnTo>
                      <a:lnTo>
                        <a:pt x="139" y="111"/>
                      </a:lnTo>
                      <a:lnTo>
                        <a:pt x="125" y="124"/>
                      </a:lnTo>
                      <a:lnTo>
                        <a:pt x="119" y="131"/>
                      </a:lnTo>
                      <a:lnTo>
                        <a:pt x="106" y="137"/>
                      </a:lnTo>
                      <a:lnTo>
                        <a:pt x="92" y="144"/>
                      </a:lnTo>
                      <a:lnTo>
                        <a:pt x="79" y="150"/>
                      </a:lnTo>
                      <a:lnTo>
                        <a:pt x="66" y="144"/>
                      </a:lnTo>
                      <a:lnTo>
                        <a:pt x="53" y="144"/>
                      </a:lnTo>
                      <a:lnTo>
                        <a:pt x="33" y="137"/>
                      </a:lnTo>
                      <a:lnTo>
                        <a:pt x="27" y="124"/>
                      </a:lnTo>
                      <a:lnTo>
                        <a:pt x="14" y="118"/>
                      </a:lnTo>
                      <a:lnTo>
                        <a:pt x="7" y="105"/>
                      </a:lnTo>
                      <a:lnTo>
                        <a:pt x="7" y="92"/>
                      </a:lnTo>
                      <a:lnTo>
                        <a:pt x="0" y="79"/>
                      </a:lnTo>
                      <a:lnTo>
                        <a:pt x="7" y="65"/>
                      </a:lnTo>
                      <a:lnTo>
                        <a:pt x="7" y="46"/>
                      </a:lnTo>
                      <a:lnTo>
                        <a:pt x="14" y="33"/>
                      </a:lnTo>
                      <a:lnTo>
                        <a:pt x="27" y="26"/>
                      </a:lnTo>
                      <a:lnTo>
                        <a:pt x="33" y="13"/>
                      </a:lnTo>
                      <a:lnTo>
                        <a:pt x="46" y="7"/>
                      </a:lnTo>
                      <a:lnTo>
                        <a:pt x="60" y="0"/>
                      </a:lnTo>
                      <a:lnTo>
                        <a:pt x="73" y="0"/>
                      </a:lnTo>
                      <a:lnTo>
                        <a:pt x="86" y="0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Freeform 501"/>
                <p:cNvSpPr>
                  <a:spLocks/>
                </p:cNvSpPr>
                <p:nvPr/>
              </p:nvSpPr>
              <p:spPr bwMode="auto">
                <a:xfrm>
                  <a:off x="4121" y="3035"/>
                  <a:ext cx="145" cy="144"/>
                </a:xfrm>
                <a:custGeom>
                  <a:avLst/>
                  <a:gdLst>
                    <a:gd name="T0" fmla="*/ 92 w 145"/>
                    <a:gd name="T1" fmla="*/ 0 h 144"/>
                    <a:gd name="T2" fmla="*/ 105 w 145"/>
                    <a:gd name="T3" fmla="*/ 6 h 144"/>
                    <a:gd name="T4" fmla="*/ 118 w 145"/>
                    <a:gd name="T5" fmla="*/ 13 h 144"/>
                    <a:gd name="T6" fmla="*/ 125 w 145"/>
                    <a:gd name="T7" fmla="*/ 26 h 144"/>
                    <a:gd name="T8" fmla="*/ 138 w 145"/>
                    <a:gd name="T9" fmla="*/ 32 h 144"/>
                    <a:gd name="T10" fmla="*/ 138 w 145"/>
                    <a:gd name="T11" fmla="*/ 46 h 144"/>
                    <a:gd name="T12" fmla="*/ 145 w 145"/>
                    <a:gd name="T13" fmla="*/ 59 h 144"/>
                    <a:gd name="T14" fmla="*/ 145 w 145"/>
                    <a:gd name="T15" fmla="*/ 78 h 144"/>
                    <a:gd name="T16" fmla="*/ 145 w 145"/>
                    <a:gd name="T17" fmla="*/ 91 h 144"/>
                    <a:gd name="T18" fmla="*/ 138 w 145"/>
                    <a:gd name="T19" fmla="*/ 104 h 144"/>
                    <a:gd name="T20" fmla="*/ 132 w 145"/>
                    <a:gd name="T21" fmla="*/ 117 h 144"/>
                    <a:gd name="T22" fmla="*/ 118 w 145"/>
                    <a:gd name="T23" fmla="*/ 124 h 144"/>
                    <a:gd name="T24" fmla="*/ 112 w 145"/>
                    <a:gd name="T25" fmla="*/ 137 h 144"/>
                    <a:gd name="T26" fmla="*/ 92 w 145"/>
                    <a:gd name="T27" fmla="*/ 137 h 144"/>
                    <a:gd name="T28" fmla="*/ 79 w 145"/>
                    <a:gd name="T29" fmla="*/ 144 h 144"/>
                    <a:gd name="T30" fmla="*/ 66 w 145"/>
                    <a:gd name="T31" fmla="*/ 144 h 144"/>
                    <a:gd name="T32" fmla="*/ 53 w 145"/>
                    <a:gd name="T33" fmla="*/ 144 h 144"/>
                    <a:gd name="T34" fmla="*/ 39 w 145"/>
                    <a:gd name="T35" fmla="*/ 137 h 144"/>
                    <a:gd name="T36" fmla="*/ 26 w 145"/>
                    <a:gd name="T37" fmla="*/ 131 h 144"/>
                    <a:gd name="T38" fmla="*/ 13 w 145"/>
                    <a:gd name="T39" fmla="*/ 117 h 144"/>
                    <a:gd name="T40" fmla="*/ 7 w 145"/>
                    <a:gd name="T41" fmla="*/ 104 h 144"/>
                    <a:gd name="T42" fmla="*/ 7 w 145"/>
                    <a:gd name="T43" fmla="*/ 98 h 144"/>
                    <a:gd name="T44" fmla="*/ 0 w 145"/>
                    <a:gd name="T45" fmla="*/ 78 h 144"/>
                    <a:gd name="T46" fmla="*/ 0 w 145"/>
                    <a:gd name="T47" fmla="*/ 65 h 144"/>
                    <a:gd name="T48" fmla="*/ 0 w 145"/>
                    <a:gd name="T49" fmla="*/ 52 h 144"/>
                    <a:gd name="T50" fmla="*/ 7 w 145"/>
                    <a:gd name="T51" fmla="*/ 39 h 144"/>
                    <a:gd name="T52" fmla="*/ 13 w 145"/>
                    <a:gd name="T53" fmla="*/ 26 h 144"/>
                    <a:gd name="T54" fmla="*/ 26 w 145"/>
                    <a:gd name="T55" fmla="*/ 19 h 144"/>
                    <a:gd name="T56" fmla="*/ 33 w 145"/>
                    <a:gd name="T57" fmla="*/ 6 h 144"/>
                    <a:gd name="T58" fmla="*/ 46 w 145"/>
                    <a:gd name="T59" fmla="*/ 6 h 144"/>
                    <a:gd name="T60" fmla="*/ 59 w 145"/>
                    <a:gd name="T61" fmla="*/ 0 h 144"/>
                    <a:gd name="T62" fmla="*/ 79 w 145"/>
                    <a:gd name="T63" fmla="*/ 0 h 144"/>
                    <a:gd name="T64" fmla="*/ 92 w 145"/>
                    <a:gd name="T65" fmla="*/ 0 h 144"/>
                    <a:gd name="T66" fmla="*/ 92 w 145"/>
                    <a:gd name="T67" fmla="*/ 0 h 1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45" h="144">
                      <a:moveTo>
                        <a:pt x="92" y="0"/>
                      </a:moveTo>
                      <a:lnTo>
                        <a:pt x="105" y="6"/>
                      </a:lnTo>
                      <a:lnTo>
                        <a:pt x="118" y="13"/>
                      </a:lnTo>
                      <a:lnTo>
                        <a:pt x="125" y="26"/>
                      </a:lnTo>
                      <a:lnTo>
                        <a:pt x="138" y="32"/>
                      </a:lnTo>
                      <a:lnTo>
                        <a:pt x="138" y="46"/>
                      </a:lnTo>
                      <a:lnTo>
                        <a:pt x="145" y="59"/>
                      </a:lnTo>
                      <a:lnTo>
                        <a:pt x="145" y="78"/>
                      </a:lnTo>
                      <a:lnTo>
                        <a:pt x="145" y="91"/>
                      </a:lnTo>
                      <a:lnTo>
                        <a:pt x="138" y="104"/>
                      </a:lnTo>
                      <a:lnTo>
                        <a:pt x="132" y="117"/>
                      </a:lnTo>
                      <a:lnTo>
                        <a:pt x="118" y="124"/>
                      </a:lnTo>
                      <a:lnTo>
                        <a:pt x="112" y="137"/>
                      </a:lnTo>
                      <a:lnTo>
                        <a:pt x="92" y="137"/>
                      </a:lnTo>
                      <a:lnTo>
                        <a:pt x="79" y="144"/>
                      </a:lnTo>
                      <a:lnTo>
                        <a:pt x="66" y="144"/>
                      </a:lnTo>
                      <a:lnTo>
                        <a:pt x="53" y="144"/>
                      </a:lnTo>
                      <a:lnTo>
                        <a:pt x="39" y="137"/>
                      </a:lnTo>
                      <a:lnTo>
                        <a:pt x="26" y="131"/>
                      </a:lnTo>
                      <a:lnTo>
                        <a:pt x="13" y="117"/>
                      </a:lnTo>
                      <a:lnTo>
                        <a:pt x="7" y="104"/>
                      </a:lnTo>
                      <a:lnTo>
                        <a:pt x="7" y="98"/>
                      </a:lnTo>
                      <a:lnTo>
                        <a:pt x="0" y="78"/>
                      </a:lnTo>
                      <a:lnTo>
                        <a:pt x="0" y="65"/>
                      </a:lnTo>
                      <a:lnTo>
                        <a:pt x="0" y="52"/>
                      </a:lnTo>
                      <a:lnTo>
                        <a:pt x="7" y="39"/>
                      </a:lnTo>
                      <a:lnTo>
                        <a:pt x="13" y="26"/>
                      </a:lnTo>
                      <a:lnTo>
                        <a:pt x="26" y="19"/>
                      </a:lnTo>
                      <a:lnTo>
                        <a:pt x="33" y="6"/>
                      </a:lnTo>
                      <a:lnTo>
                        <a:pt x="46" y="6"/>
                      </a:lnTo>
                      <a:lnTo>
                        <a:pt x="59" y="0"/>
                      </a:lnTo>
                      <a:lnTo>
                        <a:pt x="79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Freeform 502"/>
                <p:cNvSpPr>
                  <a:spLocks/>
                </p:cNvSpPr>
                <p:nvPr/>
              </p:nvSpPr>
              <p:spPr bwMode="auto">
                <a:xfrm>
                  <a:off x="4042" y="3067"/>
                  <a:ext cx="151" cy="151"/>
                </a:xfrm>
                <a:custGeom>
                  <a:avLst/>
                  <a:gdLst>
                    <a:gd name="T0" fmla="*/ 92 w 151"/>
                    <a:gd name="T1" fmla="*/ 0 h 151"/>
                    <a:gd name="T2" fmla="*/ 112 w 151"/>
                    <a:gd name="T3" fmla="*/ 7 h 151"/>
                    <a:gd name="T4" fmla="*/ 125 w 151"/>
                    <a:gd name="T5" fmla="*/ 20 h 151"/>
                    <a:gd name="T6" fmla="*/ 132 w 151"/>
                    <a:gd name="T7" fmla="*/ 27 h 151"/>
                    <a:gd name="T8" fmla="*/ 138 w 151"/>
                    <a:gd name="T9" fmla="*/ 40 h 151"/>
                    <a:gd name="T10" fmla="*/ 145 w 151"/>
                    <a:gd name="T11" fmla="*/ 53 h 151"/>
                    <a:gd name="T12" fmla="*/ 151 w 151"/>
                    <a:gd name="T13" fmla="*/ 66 h 151"/>
                    <a:gd name="T14" fmla="*/ 151 w 151"/>
                    <a:gd name="T15" fmla="*/ 79 h 151"/>
                    <a:gd name="T16" fmla="*/ 145 w 151"/>
                    <a:gd name="T17" fmla="*/ 92 h 151"/>
                    <a:gd name="T18" fmla="*/ 138 w 151"/>
                    <a:gd name="T19" fmla="*/ 112 h 151"/>
                    <a:gd name="T20" fmla="*/ 132 w 151"/>
                    <a:gd name="T21" fmla="*/ 125 h 151"/>
                    <a:gd name="T22" fmla="*/ 125 w 151"/>
                    <a:gd name="T23" fmla="*/ 131 h 151"/>
                    <a:gd name="T24" fmla="*/ 112 w 151"/>
                    <a:gd name="T25" fmla="*/ 144 h 151"/>
                    <a:gd name="T26" fmla="*/ 99 w 151"/>
                    <a:gd name="T27" fmla="*/ 151 h 151"/>
                    <a:gd name="T28" fmla="*/ 86 w 151"/>
                    <a:gd name="T29" fmla="*/ 151 h 151"/>
                    <a:gd name="T30" fmla="*/ 66 w 151"/>
                    <a:gd name="T31" fmla="*/ 151 h 151"/>
                    <a:gd name="T32" fmla="*/ 53 w 151"/>
                    <a:gd name="T33" fmla="*/ 151 h 151"/>
                    <a:gd name="T34" fmla="*/ 40 w 151"/>
                    <a:gd name="T35" fmla="*/ 144 h 151"/>
                    <a:gd name="T36" fmla="*/ 26 w 151"/>
                    <a:gd name="T37" fmla="*/ 131 h 151"/>
                    <a:gd name="T38" fmla="*/ 13 w 151"/>
                    <a:gd name="T39" fmla="*/ 125 h 151"/>
                    <a:gd name="T40" fmla="*/ 7 w 151"/>
                    <a:gd name="T41" fmla="*/ 112 h 151"/>
                    <a:gd name="T42" fmla="*/ 0 w 151"/>
                    <a:gd name="T43" fmla="*/ 99 h 151"/>
                    <a:gd name="T44" fmla="*/ 0 w 151"/>
                    <a:gd name="T45" fmla="*/ 85 h 151"/>
                    <a:gd name="T46" fmla="*/ 0 w 151"/>
                    <a:gd name="T47" fmla="*/ 72 h 151"/>
                    <a:gd name="T48" fmla="*/ 0 w 151"/>
                    <a:gd name="T49" fmla="*/ 53 h 151"/>
                    <a:gd name="T50" fmla="*/ 7 w 151"/>
                    <a:gd name="T51" fmla="*/ 40 h 151"/>
                    <a:gd name="T52" fmla="*/ 13 w 151"/>
                    <a:gd name="T53" fmla="*/ 27 h 151"/>
                    <a:gd name="T54" fmla="*/ 26 w 151"/>
                    <a:gd name="T55" fmla="*/ 20 h 151"/>
                    <a:gd name="T56" fmla="*/ 40 w 151"/>
                    <a:gd name="T57" fmla="*/ 7 h 151"/>
                    <a:gd name="T58" fmla="*/ 53 w 151"/>
                    <a:gd name="T59" fmla="*/ 0 h 151"/>
                    <a:gd name="T60" fmla="*/ 66 w 151"/>
                    <a:gd name="T61" fmla="*/ 0 h 151"/>
                    <a:gd name="T62" fmla="*/ 79 w 151"/>
                    <a:gd name="T63" fmla="*/ 0 h 151"/>
                    <a:gd name="T64" fmla="*/ 92 w 151"/>
                    <a:gd name="T65" fmla="*/ 0 h 151"/>
                    <a:gd name="T66" fmla="*/ 92 w 151"/>
                    <a:gd name="T67" fmla="*/ 0 h 1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1" h="151">
                      <a:moveTo>
                        <a:pt x="92" y="0"/>
                      </a:moveTo>
                      <a:lnTo>
                        <a:pt x="112" y="7"/>
                      </a:lnTo>
                      <a:lnTo>
                        <a:pt x="125" y="20"/>
                      </a:lnTo>
                      <a:lnTo>
                        <a:pt x="132" y="27"/>
                      </a:lnTo>
                      <a:lnTo>
                        <a:pt x="138" y="40"/>
                      </a:lnTo>
                      <a:lnTo>
                        <a:pt x="145" y="53"/>
                      </a:lnTo>
                      <a:lnTo>
                        <a:pt x="151" y="66"/>
                      </a:lnTo>
                      <a:lnTo>
                        <a:pt x="151" y="79"/>
                      </a:lnTo>
                      <a:lnTo>
                        <a:pt x="145" y="92"/>
                      </a:lnTo>
                      <a:lnTo>
                        <a:pt x="138" y="112"/>
                      </a:lnTo>
                      <a:lnTo>
                        <a:pt x="132" y="125"/>
                      </a:lnTo>
                      <a:lnTo>
                        <a:pt x="125" y="131"/>
                      </a:lnTo>
                      <a:lnTo>
                        <a:pt x="112" y="144"/>
                      </a:lnTo>
                      <a:lnTo>
                        <a:pt x="99" y="151"/>
                      </a:lnTo>
                      <a:lnTo>
                        <a:pt x="86" y="151"/>
                      </a:lnTo>
                      <a:lnTo>
                        <a:pt x="66" y="151"/>
                      </a:lnTo>
                      <a:lnTo>
                        <a:pt x="53" y="151"/>
                      </a:lnTo>
                      <a:lnTo>
                        <a:pt x="40" y="144"/>
                      </a:lnTo>
                      <a:lnTo>
                        <a:pt x="26" y="131"/>
                      </a:lnTo>
                      <a:lnTo>
                        <a:pt x="13" y="125"/>
                      </a:lnTo>
                      <a:lnTo>
                        <a:pt x="7" y="112"/>
                      </a:lnTo>
                      <a:lnTo>
                        <a:pt x="0" y="99"/>
                      </a:lnTo>
                      <a:lnTo>
                        <a:pt x="0" y="85"/>
                      </a:lnTo>
                      <a:lnTo>
                        <a:pt x="0" y="72"/>
                      </a:lnTo>
                      <a:lnTo>
                        <a:pt x="0" y="53"/>
                      </a:lnTo>
                      <a:lnTo>
                        <a:pt x="7" y="40"/>
                      </a:lnTo>
                      <a:lnTo>
                        <a:pt x="13" y="27"/>
                      </a:lnTo>
                      <a:lnTo>
                        <a:pt x="26" y="20"/>
                      </a:lnTo>
                      <a:lnTo>
                        <a:pt x="40" y="7"/>
                      </a:lnTo>
                      <a:lnTo>
                        <a:pt x="53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" name="Freeform 503"/>
                <p:cNvSpPr>
                  <a:spLocks/>
                </p:cNvSpPr>
                <p:nvPr/>
              </p:nvSpPr>
              <p:spPr bwMode="auto">
                <a:xfrm>
                  <a:off x="3963" y="3100"/>
                  <a:ext cx="158" cy="157"/>
                </a:xfrm>
                <a:custGeom>
                  <a:avLst/>
                  <a:gdLst>
                    <a:gd name="T0" fmla="*/ 99 w 158"/>
                    <a:gd name="T1" fmla="*/ 0 h 157"/>
                    <a:gd name="T2" fmla="*/ 112 w 158"/>
                    <a:gd name="T3" fmla="*/ 7 h 157"/>
                    <a:gd name="T4" fmla="*/ 125 w 158"/>
                    <a:gd name="T5" fmla="*/ 13 h 157"/>
                    <a:gd name="T6" fmla="*/ 138 w 158"/>
                    <a:gd name="T7" fmla="*/ 26 h 157"/>
                    <a:gd name="T8" fmla="*/ 145 w 158"/>
                    <a:gd name="T9" fmla="*/ 39 h 157"/>
                    <a:gd name="T10" fmla="*/ 151 w 158"/>
                    <a:gd name="T11" fmla="*/ 52 h 157"/>
                    <a:gd name="T12" fmla="*/ 158 w 158"/>
                    <a:gd name="T13" fmla="*/ 72 h 157"/>
                    <a:gd name="T14" fmla="*/ 158 w 158"/>
                    <a:gd name="T15" fmla="*/ 85 h 157"/>
                    <a:gd name="T16" fmla="*/ 151 w 158"/>
                    <a:gd name="T17" fmla="*/ 98 h 157"/>
                    <a:gd name="T18" fmla="*/ 145 w 158"/>
                    <a:gd name="T19" fmla="*/ 118 h 157"/>
                    <a:gd name="T20" fmla="*/ 138 w 158"/>
                    <a:gd name="T21" fmla="*/ 131 h 157"/>
                    <a:gd name="T22" fmla="*/ 125 w 158"/>
                    <a:gd name="T23" fmla="*/ 137 h 157"/>
                    <a:gd name="T24" fmla="*/ 112 w 158"/>
                    <a:gd name="T25" fmla="*/ 151 h 157"/>
                    <a:gd name="T26" fmla="*/ 99 w 158"/>
                    <a:gd name="T27" fmla="*/ 157 h 157"/>
                    <a:gd name="T28" fmla="*/ 86 w 158"/>
                    <a:gd name="T29" fmla="*/ 157 h 157"/>
                    <a:gd name="T30" fmla="*/ 72 w 158"/>
                    <a:gd name="T31" fmla="*/ 157 h 157"/>
                    <a:gd name="T32" fmla="*/ 53 w 158"/>
                    <a:gd name="T33" fmla="*/ 157 h 157"/>
                    <a:gd name="T34" fmla="*/ 40 w 158"/>
                    <a:gd name="T35" fmla="*/ 151 h 157"/>
                    <a:gd name="T36" fmla="*/ 26 w 158"/>
                    <a:gd name="T37" fmla="*/ 137 h 157"/>
                    <a:gd name="T38" fmla="*/ 13 w 158"/>
                    <a:gd name="T39" fmla="*/ 131 h 157"/>
                    <a:gd name="T40" fmla="*/ 7 w 158"/>
                    <a:gd name="T41" fmla="*/ 118 h 157"/>
                    <a:gd name="T42" fmla="*/ 0 w 158"/>
                    <a:gd name="T43" fmla="*/ 105 h 157"/>
                    <a:gd name="T44" fmla="*/ 0 w 158"/>
                    <a:gd name="T45" fmla="*/ 92 h 157"/>
                    <a:gd name="T46" fmla="*/ 0 w 158"/>
                    <a:gd name="T47" fmla="*/ 72 h 157"/>
                    <a:gd name="T48" fmla="*/ 0 w 158"/>
                    <a:gd name="T49" fmla="*/ 59 h 157"/>
                    <a:gd name="T50" fmla="*/ 7 w 158"/>
                    <a:gd name="T51" fmla="*/ 39 h 157"/>
                    <a:gd name="T52" fmla="*/ 13 w 158"/>
                    <a:gd name="T53" fmla="*/ 26 h 157"/>
                    <a:gd name="T54" fmla="*/ 26 w 158"/>
                    <a:gd name="T55" fmla="*/ 20 h 157"/>
                    <a:gd name="T56" fmla="*/ 40 w 158"/>
                    <a:gd name="T57" fmla="*/ 7 h 157"/>
                    <a:gd name="T58" fmla="*/ 53 w 158"/>
                    <a:gd name="T59" fmla="*/ 0 h 157"/>
                    <a:gd name="T60" fmla="*/ 66 w 158"/>
                    <a:gd name="T61" fmla="*/ 0 h 157"/>
                    <a:gd name="T62" fmla="*/ 79 w 158"/>
                    <a:gd name="T63" fmla="*/ 0 h 157"/>
                    <a:gd name="T64" fmla="*/ 99 w 158"/>
                    <a:gd name="T65" fmla="*/ 0 h 157"/>
                    <a:gd name="T66" fmla="*/ 99 w 158"/>
                    <a:gd name="T67" fmla="*/ 0 h 1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8" h="157">
                      <a:moveTo>
                        <a:pt x="99" y="0"/>
                      </a:moveTo>
                      <a:lnTo>
                        <a:pt x="112" y="7"/>
                      </a:lnTo>
                      <a:lnTo>
                        <a:pt x="125" y="13"/>
                      </a:lnTo>
                      <a:lnTo>
                        <a:pt x="138" y="26"/>
                      </a:lnTo>
                      <a:lnTo>
                        <a:pt x="145" y="39"/>
                      </a:lnTo>
                      <a:lnTo>
                        <a:pt x="151" y="52"/>
                      </a:lnTo>
                      <a:lnTo>
                        <a:pt x="158" y="72"/>
                      </a:lnTo>
                      <a:lnTo>
                        <a:pt x="158" y="85"/>
                      </a:lnTo>
                      <a:lnTo>
                        <a:pt x="151" y="98"/>
                      </a:lnTo>
                      <a:lnTo>
                        <a:pt x="145" y="118"/>
                      </a:lnTo>
                      <a:lnTo>
                        <a:pt x="138" y="131"/>
                      </a:lnTo>
                      <a:lnTo>
                        <a:pt x="125" y="137"/>
                      </a:lnTo>
                      <a:lnTo>
                        <a:pt x="112" y="151"/>
                      </a:lnTo>
                      <a:lnTo>
                        <a:pt x="99" y="157"/>
                      </a:lnTo>
                      <a:lnTo>
                        <a:pt x="86" y="157"/>
                      </a:lnTo>
                      <a:lnTo>
                        <a:pt x="72" y="157"/>
                      </a:lnTo>
                      <a:lnTo>
                        <a:pt x="53" y="157"/>
                      </a:lnTo>
                      <a:lnTo>
                        <a:pt x="40" y="151"/>
                      </a:lnTo>
                      <a:lnTo>
                        <a:pt x="26" y="137"/>
                      </a:lnTo>
                      <a:lnTo>
                        <a:pt x="13" y="131"/>
                      </a:lnTo>
                      <a:lnTo>
                        <a:pt x="7" y="118"/>
                      </a:lnTo>
                      <a:lnTo>
                        <a:pt x="0" y="105"/>
                      </a:lnTo>
                      <a:lnTo>
                        <a:pt x="0" y="9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7" y="39"/>
                      </a:lnTo>
                      <a:lnTo>
                        <a:pt x="13" y="26"/>
                      </a:lnTo>
                      <a:lnTo>
                        <a:pt x="26" y="20"/>
                      </a:lnTo>
                      <a:lnTo>
                        <a:pt x="40" y="7"/>
                      </a:lnTo>
                      <a:lnTo>
                        <a:pt x="53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Freeform 504"/>
                <p:cNvSpPr>
                  <a:spLocks/>
                </p:cNvSpPr>
                <p:nvPr/>
              </p:nvSpPr>
              <p:spPr bwMode="auto">
                <a:xfrm>
                  <a:off x="3878" y="3133"/>
                  <a:ext cx="164" cy="163"/>
                </a:xfrm>
                <a:custGeom>
                  <a:avLst/>
                  <a:gdLst>
                    <a:gd name="T0" fmla="*/ 111 w 164"/>
                    <a:gd name="T1" fmla="*/ 0 h 163"/>
                    <a:gd name="T2" fmla="*/ 125 w 164"/>
                    <a:gd name="T3" fmla="*/ 6 h 163"/>
                    <a:gd name="T4" fmla="*/ 138 w 164"/>
                    <a:gd name="T5" fmla="*/ 19 h 163"/>
                    <a:gd name="T6" fmla="*/ 151 w 164"/>
                    <a:gd name="T7" fmla="*/ 26 h 163"/>
                    <a:gd name="T8" fmla="*/ 157 w 164"/>
                    <a:gd name="T9" fmla="*/ 39 h 163"/>
                    <a:gd name="T10" fmla="*/ 164 w 164"/>
                    <a:gd name="T11" fmla="*/ 59 h 163"/>
                    <a:gd name="T12" fmla="*/ 164 w 164"/>
                    <a:gd name="T13" fmla="*/ 72 h 163"/>
                    <a:gd name="T14" fmla="*/ 164 w 164"/>
                    <a:gd name="T15" fmla="*/ 91 h 163"/>
                    <a:gd name="T16" fmla="*/ 164 w 164"/>
                    <a:gd name="T17" fmla="*/ 104 h 163"/>
                    <a:gd name="T18" fmla="*/ 157 w 164"/>
                    <a:gd name="T19" fmla="*/ 124 h 163"/>
                    <a:gd name="T20" fmla="*/ 151 w 164"/>
                    <a:gd name="T21" fmla="*/ 137 h 163"/>
                    <a:gd name="T22" fmla="*/ 138 w 164"/>
                    <a:gd name="T23" fmla="*/ 144 h 163"/>
                    <a:gd name="T24" fmla="*/ 125 w 164"/>
                    <a:gd name="T25" fmla="*/ 157 h 163"/>
                    <a:gd name="T26" fmla="*/ 111 w 164"/>
                    <a:gd name="T27" fmla="*/ 163 h 163"/>
                    <a:gd name="T28" fmla="*/ 92 w 164"/>
                    <a:gd name="T29" fmla="*/ 163 h 163"/>
                    <a:gd name="T30" fmla="*/ 79 w 164"/>
                    <a:gd name="T31" fmla="*/ 163 h 163"/>
                    <a:gd name="T32" fmla="*/ 59 w 164"/>
                    <a:gd name="T33" fmla="*/ 163 h 163"/>
                    <a:gd name="T34" fmla="*/ 46 w 164"/>
                    <a:gd name="T35" fmla="*/ 157 h 163"/>
                    <a:gd name="T36" fmla="*/ 33 w 164"/>
                    <a:gd name="T37" fmla="*/ 144 h 163"/>
                    <a:gd name="T38" fmla="*/ 19 w 164"/>
                    <a:gd name="T39" fmla="*/ 131 h 163"/>
                    <a:gd name="T40" fmla="*/ 13 w 164"/>
                    <a:gd name="T41" fmla="*/ 124 h 163"/>
                    <a:gd name="T42" fmla="*/ 6 w 164"/>
                    <a:gd name="T43" fmla="*/ 104 h 163"/>
                    <a:gd name="T44" fmla="*/ 0 w 164"/>
                    <a:gd name="T45" fmla="*/ 91 h 163"/>
                    <a:gd name="T46" fmla="*/ 0 w 164"/>
                    <a:gd name="T47" fmla="*/ 72 h 163"/>
                    <a:gd name="T48" fmla="*/ 6 w 164"/>
                    <a:gd name="T49" fmla="*/ 59 h 163"/>
                    <a:gd name="T50" fmla="*/ 13 w 164"/>
                    <a:gd name="T51" fmla="*/ 46 h 163"/>
                    <a:gd name="T52" fmla="*/ 19 w 164"/>
                    <a:gd name="T53" fmla="*/ 26 h 163"/>
                    <a:gd name="T54" fmla="*/ 33 w 164"/>
                    <a:gd name="T55" fmla="*/ 19 h 163"/>
                    <a:gd name="T56" fmla="*/ 46 w 164"/>
                    <a:gd name="T57" fmla="*/ 6 h 163"/>
                    <a:gd name="T58" fmla="*/ 59 w 164"/>
                    <a:gd name="T59" fmla="*/ 0 h 163"/>
                    <a:gd name="T60" fmla="*/ 72 w 164"/>
                    <a:gd name="T61" fmla="*/ 0 h 163"/>
                    <a:gd name="T62" fmla="*/ 92 w 164"/>
                    <a:gd name="T63" fmla="*/ 0 h 163"/>
                    <a:gd name="T64" fmla="*/ 111 w 164"/>
                    <a:gd name="T65" fmla="*/ 0 h 163"/>
                    <a:gd name="T66" fmla="*/ 111 w 164"/>
                    <a:gd name="T67" fmla="*/ 0 h 1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64" h="163">
                      <a:moveTo>
                        <a:pt x="111" y="0"/>
                      </a:moveTo>
                      <a:lnTo>
                        <a:pt x="125" y="6"/>
                      </a:lnTo>
                      <a:lnTo>
                        <a:pt x="138" y="19"/>
                      </a:lnTo>
                      <a:lnTo>
                        <a:pt x="151" y="26"/>
                      </a:lnTo>
                      <a:lnTo>
                        <a:pt x="157" y="39"/>
                      </a:lnTo>
                      <a:lnTo>
                        <a:pt x="164" y="59"/>
                      </a:lnTo>
                      <a:lnTo>
                        <a:pt x="164" y="72"/>
                      </a:lnTo>
                      <a:lnTo>
                        <a:pt x="164" y="91"/>
                      </a:lnTo>
                      <a:lnTo>
                        <a:pt x="164" y="104"/>
                      </a:lnTo>
                      <a:lnTo>
                        <a:pt x="157" y="124"/>
                      </a:lnTo>
                      <a:lnTo>
                        <a:pt x="151" y="137"/>
                      </a:lnTo>
                      <a:lnTo>
                        <a:pt x="138" y="144"/>
                      </a:lnTo>
                      <a:lnTo>
                        <a:pt x="125" y="157"/>
                      </a:lnTo>
                      <a:lnTo>
                        <a:pt x="111" y="163"/>
                      </a:lnTo>
                      <a:lnTo>
                        <a:pt x="92" y="163"/>
                      </a:lnTo>
                      <a:lnTo>
                        <a:pt x="79" y="163"/>
                      </a:lnTo>
                      <a:lnTo>
                        <a:pt x="59" y="163"/>
                      </a:lnTo>
                      <a:lnTo>
                        <a:pt x="46" y="157"/>
                      </a:lnTo>
                      <a:lnTo>
                        <a:pt x="33" y="144"/>
                      </a:lnTo>
                      <a:lnTo>
                        <a:pt x="19" y="131"/>
                      </a:lnTo>
                      <a:lnTo>
                        <a:pt x="13" y="124"/>
                      </a:lnTo>
                      <a:lnTo>
                        <a:pt x="6" y="104"/>
                      </a:lnTo>
                      <a:lnTo>
                        <a:pt x="0" y="91"/>
                      </a:lnTo>
                      <a:lnTo>
                        <a:pt x="0" y="72"/>
                      </a:lnTo>
                      <a:lnTo>
                        <a:pt x="6" y="59"/>
                      </a:lnTo>
                      <a:lnTo>
                        <a:pt x="13" y="46"/>
                      </a:lnTo>
                      <a:lnTo>
                        <a:pt x="19" y="26"/>
                      </a:lnTo>
                      <a:lnTo>
                        <a:pt x="33" y="19"/>
                      </a:lnTo>
                      <a:lnTo>
                        <a:pt x="46" y="6"/>
                      </a:lnTo>
                      <a:lnTo>
                        <a:pt x="59" y="0"/>
                      </a:lnTo>
                      <a:lnTo>
                        <a:pt x="7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1" name="Freeform 505"/>
                <p:cNvSpPr>
                  <a:spLocks/>
                </p:cNvSpPr>
                <p:nvPr/>
              </p:nvSpPr>
              <p:spPr bwMode="auto">
                <a:xfrm>
                  <a:off x="4141" y="3126"/>
                  <a:ext cx="158" cy="157"/>
                </a:xfrm>
                <a:custGeom>
                  <a:avLst/>
                  <a:gdLst>
                    <a:gd name="T0" fmla="*/ 92 w 158"/>
                    <a:gd name="T1" fmla="*/ 0 h 157"/>
                    <a:gd name="T2" fmla="*/ 105 w 158"/>
                    <a:gd name="T3" fmla="*/ 7 h 157"/>
                    <a:gd name="T4" fmla="*/ 118 w 158"/>
                    <a:gd name="T5" fmla="*/ 13 h 157"/>
                    <a:gd name="T6" fmla="*/ 131 w 158"/>
                    <a:gd name="T7" fmla="*/ 20 h 157"/>
                    <a:gd name="T8" fmla="*/ 144 w 158"/>
                    <a:gd name="T9" fmla="*/ 33 h 157"/>
                    <a:gd name="T10" fmla="*/ 151 w 158"/>
                    <a:gd name="T11" fmla="*/ 46 h 157"/>
                    <a:gd name="T12" fmla="*/ 151 w 158"/>
                    <a:gd name="T13" fmla="*/ 59 h 157"/>
                    <a:gd name="T14" fmla="*/ 158 w 158"/>
                    <a:gd name="T15" fmla="*/ 72 h 157"/>
                    <a:gd name="T16" fmla="*/ 151 w 158"/>
                    <a:gd name="T17" fmla="*/ 92 h 157"/>
                    <a:gd name="T18" fmla="*/ 151 w 158"/>
                    <a:gd name="T19" fmla="*/ 105 h 157"/>
                    <a:gd name="T20" fmla="*/ 144 w 158"/>
                    <a:gd name="T21" fmla="*/ 118 h 157"/>
                    <a:gd name="T22" fmla="*/ 131 w 158"/>
                    <a:gd name="T23" fmla="*/ 131 h 157"/>
                    <a:gd name="T24" fmla="*/ 118 w 158"/>
                    <a:gd name="T25" fmla="*/ 138 h 157"/>
                    <a:gd name="T26" fmla="*/ 105 w 158"/>
                    <a:gd name="T27" fmla="*/ 151 h 157"/>
                    <a:gd name="T28" fmla="*/ 92 w 158"/>
                    <a:gd name="T29" fmla="*/ 151 h 157"/>
                    <a:gd name="T30" fmla="*/ 79 w 158"/>
                    <a:gd name="T31" fmla="*/ 157 h 157"/>
                    <a:gd name="T32" fmla="*/ 59 w 158"/>
                    <a:gd name="T33" fmla="*/ 151 h 157"/>
                    <a:gd name="T34" fmla="*/ 46 w 158"/>
                    <a:gd name="T35" fmla="*/ 151 h 157"/>
                    <a:gd name="T36" fmla="*/ 33 w 158"/>
                    <a:gd name="T37" fmla="*/ 138 h 157"/>
                    <a:gd name="T38" fmla="*/ 19 w 158"/>
                    <a:gd name="T39" fmla="*/ 131 h 157"/>
                    <a:gd name="T40" fmla="*/ 13 w 158"/>
                    <a:gd name="T41" fmla="*/ 118 h 157"/>
                    <a:gd name="T42" fmla="*/ 6 w 158"/>
                    <a:gd name="T43" fmla="*/ 105 h 157"/>
                    <a:gd name="T44" fmla="*/ 0 w 158"/>
                    <a:gd name="T45" fmla="*/ 92 h 157"/>
                    <a:gd name="T46" fmla="*/ 0 w 158"/>
                    <a:gd name="T47" fmla="*/ 79 h 157"/>
                    <a:gd name="T48" fmla="*/ 0 w 158"/>
                    <a:gd name="T49" fmla="*/ 59 h 157"/>
                    <a:gd name="T50" fmla="*/ 6 w 158"/>
                    <a:gd name="T51" fmla="*/ 46 h 157"/>
                    <a:gd name="T52" fmla="*/ 13 w 158"/>
                    <a:gd name="T53" fmla="*/ 33 h 157"/>
                    <a:gd name="T54" fmla="*/ 19 w 158"/>
                    <a:gd name="T55" fmla="*/ 20 h 157"/>
                    <a:gd name="T56" fmla="*/ 33 w 158"/>
                    <a:gd name="T57" fmla="*/ 13 h 157"/>
                    <a:gd name="T58" fmla="*/ 46 w 158"/>
                    <a:gd name="T59" fmla="*/ 7 h 157"/>
                    <a:gd name="T60" fmla="*/ 59 w 158"/>
                    <a:gd name="T61" fmla="*/ 0 h 157"/>
                    <a:gd name="T62" fmla="*/ 79 w 158"/>
                    <a:gd name="T63" fmla="*/ 0 h 157"/>
                    <a:gd name="T64" fmla="*/ 92 w 158"/>
                    <a:gd name="T65" fmla="*/ 0 h 157"/>
                    <a:gd name="T66" fmla="*/ 92 w 158"/>
                    <a:gd name="T67" fmla="*/ 0 h 1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58" h="157">
                      <a:moveTo>
                        <a:pt x="92" y="0"/>
                      </a:moveTo>
                      <a:lnTo>
                        <a:pt x="105" y="7"/>
                      </a:lnTo>
                      <a:lnTo>
                        <a:pt x="118" y="13"/>
                      </a:lnTo>
                      <a:lnTo>
                        <a:pt x="131" y="20"/>
                      </a:lnTo>
                      <a:lnTo>
                        <a:pt x="144" y="33"/>
                      </a:lnTo>
                      <a:lnTo>
                        <a:pt x="151" y="46"/>
                      </a:lnTo>
                      <a:lnTo>
                        <a:pt x="151" y="59"/>
                      </a:lnTo>
                      <a:lnTo>
                        <a:pt x="158" y="72"/>
                      </a:lnTo>
                      <a:lnTo>
                        <a:pt x="151" y="92"/>
                      </a:lnTo>
                      <a:lnTo>
                        <a:pt x="151" y="105"/>
                      </a:lnTo>
                      <a:lnTo>
                        <a:pt x="144" y="118"/>
                      </a:lnTo>
                      <a:lnTo>
                        <a:pt x="131" y="131"/>
                      </a:lnTo>
                      <a:lnTo>
                        <a:pt x="118" y="138"/>
                      </a:lnTo>
                      <a:lnTo>
                        <a:pt x="105" y="151"/>
                      </a:lnTo>
                      <a:lnTo>
                        <a:pt x="92" y="151"/>
                      </a:lnTo>
                      <a:lnTo>
                        <a:pt x="79" y="157"/>
                      </a:lnTo>
                      <a:lnTo>
                        <a:pt x="59" y="151"/>
                      </a:lnTo>
                      <a:lnTo>
                        <a:pt x="46" y="151"/>
                      </a:lnTo>
                      <a:lnTo>
                        <a:pt x="33" y="138"/>
                      </a:lnTo>
                      <a:lnTo>
                        <a:pt x="19" y="131"/>
                      </a:lnTo>
                      <a:lnTo>
                        <a:pt x="13" y="118"/>
                      </a:lnTo>
                      <a:lnTo>
                        <a:pt x="6" y="105"/>
                      </a:lnTo>
                      <a:lnTo>
                        <a:pt x="0" y="92"/>
                      </a:lnTo>
                      <a:lnTo>
                        <a:pt x="0" y="79"/>
                      </a:lnTo>
                      <a:lnTo>
                        <a:pt x="0" y="59"/>
                      </a:lnTo>
                      <a:lnTo>
                        <a:pt x="6" y="46"/>
                      </a:lnTo>
                      <a:lnTo>
                        <a:pt x="13" y="33"/>
                      </a:lnTo>
                      <a:lnTo>
                        <a:pt x="19" y="20"/>
                      </a:lnTo>
                      <a:lnTo>
                        <a:pt x="33" y="13"/>
                      </a:lnTo>
                      <a:lnTo>
                        <a:pt x="46" y="7"/>
                      </a:lnTo>
                      <a:lnTo>
                        <a:pt x="59" y="0"/>
                      </a:lnTo>
                      <a:lnTo>
                        <a:pt x="79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" name="Freeform 506"/>
                <p:cNvSpPr>
                  <a:spLocks/>
                </p:cNvSpPr>
                <p:nvPr/>
              </p:nvSpPr>
              <p:spPr bwMode="auto">
                <a:xfrm>
                  <a:off x="4062" y="3159"/>
                  <a:ext cx="164" cy="163"/>
                </a:xfrm>
                <a:custGeom>
                  <a:avLst/>
                  <a:gdLst>
                    <a:gd name="T0" fmla="*/ 98 w 164"/>
                    <a:gd name="T1" fmla="*/ 7 h 163"/>
                    <a:gd name="T2" fmla="*/ 112 w 164"/>
                    <a:gd name="T3" fmla="*/ 13 h 163"/>
                    <a:gd name="T4" fmla="*/ 131 w 164"/>
                    <a:gd name="T5" fmla="*/ 20 h 163"/>
                    <a:gd name="T6" fmla="*/ 138 w 164"/>
                    <a:gd name="T7" fmla="*/ 26 h 163"/>
                    <a:gd name="T8" fmla="*/ 151 w 164"/>
                    <a:gd name="T9" fmla="*/ 39 h 163"/>
                    <a:gd name="T10" fmla="*/ 158 w 164"/>
                    <a:gd name="T11" fmla="*/ 52 h 163"/>
                    <a:gd name="T12" fmla="*/ 164 w 164"/>
                    <a:gd name="T13" fmla="*/ 65 h 163"/>
                    <a:gd name="T14" fmla="*/ 164 w 164"/>
                    <a:gd name="T15" fmla="*/ 85 h 163"/>
                    <a:gd name="T16" fmla="*/ 164 w 164"/>
                    <a:gd name="T17" fmla="*/ 98 h 163"/>
                    <a:gd name="T18" fmla="*/ 158 w 164"/>
                    <a:gd name="T19" fmla="*/ 118 h 163"/>
                    <a:gd name="T20" fmla="*/ 151 w 164"/>
                    <a:gd name="T21" fmla="*/ 131 h 163"/>
                    <a:gd name="T22" fmla="*/ 138 w 164"/>
                    <a:gd name="T23" fmla="*/ 144 h 163"/>
                    <a:gd name="T24" fmla="*/ 131 w 164"/>
                    <a:gd name="T25" fmla="*/ 150 h 163"/>
                    <a:gd name="T26" fmla="*/ 112 w 164"/>
                    <a:gd name="T27" fmla="*/ 157 h 163"/>
                    <a:gd name="T28" fmla="*/ 98 w 164"/>
                    <a:gd name="T29" fmla="*/ 163 h 163"/>
                    <a:gd name="T30" fmla="*/ 85 w 164"/>
                    <a:gd name="T31" fmla="*/ 163 h 163"/>
                    <a:gd name="T32" fmla="*/ 66 w 164"/>
                    <a:gd name="T33" fmla="*/ 163 h 163"/>
                    <a:gd name="T34" fmla="*/ 52 w 164"/>
                    <a:gd name="T35" fmla="*/ 157 h 163"/>
                    <a:gd name="T36" fmla="*/ 39 w 164"/>
                    <a:gd name="T37" fmla="*/ 150 h 163"/>
                    <a:gd name="T38" fmla="*/ 26 w 164"/>
                    <a:gd name="T39" fmla="*/ 144 h 163"/>
                    <a:gd name="T40" fmla="*/ 13 w 164"/>
                    <a:gd name="T41" fmla="*/ 131 h 163"/>
                    <a:gd name="T42" fmla="*/ 6 w 164"/>
                    <a:gd name="T43" fmla="*/ 118 h 163"/>
                    <a:gd name="T44" fmla="*/ 0 w 164"/>
                    <a:gd name="T45" fmla="*/ 98 h 163"/>
                    <a:gd name="T46" fmla="*/ 0 w 164"/>
                    <a:gd name="T47" fmla="*/ 85 h 163"/>
                    <a:gd name="T48" fmla="*/ 0 w 164"/>
                    <a:gd name="T49" fmla="*/ 65 h 163"/>
                    <a:gd name="T50" fmla="*/ 6 w 164"/>
                    <a:gd name="T51" fmla="*/ 52 h 163"/>
                    <a:gd name="T52" fmla="*/ 13 w 164"/>
                    <a:gd name="T53" fmla="*/ 39 h 163"/>
                    <a:gd name="T54" fmla="*/ 26 w 164"/>
                    <a:gd name="T55" fmla="*/ 26 h 163"/>
                    <a:gd name="T56" fmla="*/ 39 w 164"/>
                    <a:gd name="T57" fmla="*/ 20 h 163"/>
                    <a:gd name="T58" fmla="*/ 52 w 164"/>
                    <a:gd name="T59" fmla="*/ 13 h 163"/>
                    <a:gd name="T60" fmla="*/ 66 w 164"/>
                    <a:gd name="T61" fmla="*/ 7 h 163"/>
                    <a:gd name="T62" fmla="*/ 85 w 164"/>
                    <a:gd name="T63" fmla="*/ 0 h 163"/>
                    <a:gd name="T64" fmla="*/ 98 w 164"/>
                    <a:gd name="T65" fmla="*/ 7 h 163"/>
                    <a:gd name="T66" fmla="*/ 98 w 164"/>
                    <a:gd name="T67" fmla="*/ 7 h 1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64" h="163">
                      <a:moveTo>
                        <a:pt x="98" y="7"/>
                      </a:moveTo>
                      <a:lnTo>
                        <a:pt x="112" y="13"/>
                      </a:lnTo>
                      <a:lnTo>
                        <a:pt x="131" y="20"/>
                      </a:lnTo>
                      <a:lnTo>
                        <a:pt x="138" y="26"/>
                      </a:lnTo>
                      <a:lnTo>
                        <a:pt x="151" y="39"/>
                      </a:lnTo>
                      <a:lnTo>
                        <a:pt x="158" y="52"/>
                      </a:lnTo>
                      <a:lnTo>
                        <a:pt x="164" y="65"/>
                      </a:lnTo>
                      <a:lnTo>
                        <a:pt x="164" y="85"/>
                      </a:lnTo>
                      <a:lnTo>
                        <a:pt x="164" y="98"/>
                      </a:lnTo>
                      <a:lnTo>
                        <a:pt x="158" y="118"/>
                      </a:lnTo>
                      <a:lnTo>
                        <a:pt x="151" y="131"/>
                      </a:lnTo>
                      <a:lnTo>
                        <a:pt x="138" y="144"/>
                      </a:lnTo>
                      <a:lnTo>
                        <a:pt x="131" y="150"/>
                      </a:lnTo>
                      <a:lnTo>
                        <a:pt x="112" y="157"/>
                      </a:lnTo>
                      <a:lnTo>
                        <a:pt x="98" y="163"/>
                      </a:lnTo>
                      <a:lnTo>
                        <a:pt x="85" y="163"/>
                      </a:lnTo>
                      <a:lnTo>
                        <a:pt x="66" y="163"/>
                      </a:lnTo>
                      <a:lnTo>
                        <a:pt x="52" y="157"/>
                      </a:lnTo>
                      <a:lnTo>
                        <a:pt x="39" y="150"/>
                      </a:lnTo>
                      <a:lnTo>
                        <a:pt x="26" y="144"/>
                      </a:lnTo>
                      <a:lnTo>
                        <a:pt x="13" y="131"/>
                      </a:lnTo>
                      <a:lnTo>
                        <a:pt x="6" y="118"/>
                      </a:lnTo>
                      <a:lnTo>
                        <a:pt x="0" y="98"/>
                      </a:lnTo>
                      <a:lnTo>
                        <a:pt x="0" y="85"/>
                      </a:lnTo>
                      <a:lnTo>
                        <a:pt x="0" y="65"/>
                      </a:lnTo>
                      <a:lnTo>
                        <a:pt x="6" y="52"/>
                      </a:lnTo>
                      <a:lnTo>
                        <a:pt x="13" y="39"/>
                      </a:lnTo>
                      <a:lnTo>
                        <a:pt x="26" y="26"/>
                      </a:lnTo>
                      <a:lnTo>
                        <a:pt x="39" y="20"/>
                      </a:lnTo>
                      <a:lnTo>
                        <a:pt x="52" y="13"/>
                      </a:lnTo>
                      <a:lnTo>
                        <a:pt x="66" y="7"/>
                      </a:lnTo>
                      <a:lnTo>
                        <a:pt x="85" y="0"/>
                      </a:lnTo>
                      <a:lnTo>
                        <a:pt x="98" y="7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Freeform 507"/>
                <p:cNvSpPr>
                  <a:spLocks/>
                </p:cNvSpPr>
                <p:nvPr/>
              </p:nvSpPr>
              <p:spPr bwMode="auto">
                <a:xfrm>
                  <a:off x="4154" y="3224"/>
                  <a:ext cx="171" cy="170"/>
                </a:xfrm>
                <a:custGeom>
                  <a:avLst/>
                  <a:gdLst>
                    <a:gd name="T0" fmla="*/ 92 w 171"/>
                    <a:gd name="T1" fmla="*/ 0 h 170"/>
                    <a:gd name="T2" fmla="*/ 112 w 171"/>
                    <a:gd name="T3" fmla="*/ 7 h 170"/>
                    <a:gd name="T4" fmla="*/ 125 w 171"/>
                    <a:gd name="T5" fmla="*/ 13 h 170"/>
                    <a:gd name="T6" fmla="*/ 138 w 171"/>
                    <a:gd name="T7" fmla="*/ 27 h 170"/>
                    <a:gd name="T8" fmla="*/ 151 w 171"/>
                    <a:gd name="T9" fmla="*/ 40 h 170"/>
                    <a:gd name="T10" fmla="*/ 158 w 171"/>
                    <a:gd name="T11" fmla="*/ 53 h 170"/>
                    <a:gd name="T12" fmla="*/ 171 w 171"/>
                    <a:gd name="T13" fmla="*/ 66 h 170"/>
                    <a:gd name="T14" fmla="*/ 171 w 171"/>
                    <a:gd name="T15" fmla="*/ 85 h 170"/>
                    <a:gd name="T16" fmla="*/ 171 w 171"/>
                    <a:gd name="T17" fmla="*/ 98 h 170"/>
                    <a:gd name="T18" fmla="*/ 164 w 171"/>
                    <a:gd name="T19" fmla="*/ 118 h 170"/>
                    <a:gd name="T20" fmla="*/ 158 w 171"/>
                    <a:gd name="T21" fmla="*/ 131 h 170"/>
                    <a:gd name="T22" fmla="*/ 151 w 171"/>
                    <a:gd name="T23" fmla="*/ 144 h 170"/>
                    <a:gd name="T24" fmla="*/ 138 w 171"/>
                    <a:gd name="T25" fmla="*/ 157 h 170"/>
                    <a:gd name="T26" fmla="*/ 125 w 171"/>
                    <a:gd name="T27" fmla="*/ 164 h 170"/>
                    <a:gd name="T28" fmla="*/ 105 w 171"/>
                    <a:gd name="T29" fmla="*/ 170 h 170"/>
                    <a:gd name="T30" fmla="*/ 92 w 171"/>
                    <a:gd name="T31" fmla="*/ 170 h 170"/>
                    <a:gd name="T32" fmla="*/ 72 w 171"/>
                    <a:gd name="T33" fmla="*/ 170 h 170"/>
                    <a:gd name="T34" fmla="*/ 59 w 171"/>
                    <a:gd name="T35" fmla="*/ 170 h 170"/>
                    <a:gd name="T36" fmla="*/ 39 w 171"/>
                    <a:gd name="T37" fmla="*/ 164 h 170"/>
                    <a:gd name="T38" fmla="*/ 26 w 171"/>
                    <a:gd name="T39" fmla="*/ 151 h 170"/>
                    <a:gd name="T40" fmla="*/ 20 w 171"/>
                    <a:gd name="T41" fmla="*/ 144 h 170"/>
                    <a:gd name="T42" fmla="*/ 6 w 171"/>
                    <a:gd name="T43" fmla="*/ 125 h 170"/>
                    <a:gd name="T44" fmla="*/ 0 w 171"/>
                    <a:gd name="T45" fmla="*/ 112 h 170"/>
                    <a:gd name="T46" fmla="*/ 0 w 171"/>
                    <a:gd name="T47" fmla="*/ 98 h 170"/>
                    <a:gd name="T48" fmla="*/ 0 w 171"/>
                    <a:gd name="T49" fmla="*/ 79 h 170"/>
                    <a:gd name="T50" fmla="*/ 0 w 171"/>
                    <a:gd name="T51" fmla="*/ 59 h 170"/>
                    <a:gd name="T52" fmla="*/ 13 w 171"/>
                    <a:gd name="T53" fmla="*/ 46 h 170"/>
                    <a:gd name="T54" fmla="*/ 20 w 171"/>
                    <a:gd name="T55" fmla="*/ 33 h 170"/>
                    <a:gd name="T56" fmla="*/ 33 w 171"/>
                    <a:gd name="T57" fmla="*/ 20 h 170"/>
                    <a:gd name="T58" fmla="*/ 46 w 171"/>
                    <a:gd name="T59" fmla="*/ 13 h 170"/>
                    <a:gd name="T60" fmla="*/ 59 w 171"/>
                    <a:gd name="T61" fmla="*/ 7 h 170"/>
                    <a:gd name="T62" fmla="*/ 79 w 171"/>
                    <a:gd name="T63" fmla="*/ 0 h 170"/>
                    <a:gd name="T64" fmla="*/ 92 w 171"/>
                    <a:gd name="T65" fmla="*/ 0 h 170"/>
                    <a:gd name="T66" fmla="*/ 92 w 171"/>
                    <a:gd name="T67" fmla="*/ 0 h 1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70">
                      <a:moveTo>
                        <a:pt x="92" y="0"/>
                      </a:moveTo>
                      <a:lnTo>
                        <a:pt x="112" y="7"/>
                      </a:lnTo>
                      <a:lnTo>
                        <a:pt x="125" y="13"/>
                      </a:lnTo>
                      <a:lnTo>
                        <a:pt x="138" y="27"/>
                      </a:lnTo>
                      <a:lnTo>
                        <a:pt x="151" y="40"/>
                      </a:lnTo>
                      <a:lnTo>
                        <a:pt x="158" y="53"/>
                      </a:lnTo>
                      <a:lnTo>
                        <a:pt x="171" y="66"/>
                      </a:lnTo>
                      <a:lnTo>
                        <a:pt x="171" y="85"/>
                      </a:lnTo>
                      <a:lnTo>
                        <a:pt x="171" y="98"/>
                      </a:lnTo>
                      <a:lnTo>
                        <a:pt x="164" y="118"/>
                      </a:lnTo>
                      <a:lnTo>
                        <a:pt x="158" y="131"/>
                      </a:lnTo>
                      <a:lnTo>
                        <a:pt x="151" y="144"/>
                      </a:lnTo>
                      <a:lnTo>
                        <a:pt x="138" y="157"/>
                      </a:lnTo>
                      <a:lnTo>
                        <a:pt x="125" y="164"/>
                      </a:lnTo>
                      <a:lnTo>
                        <a:pt x="105" y="170"/>
                      </a:lnTo>
                      <a:lnTo>
                        <a:pt x="92" y="170"/>
                      </a:lnTo>
                      <a:lnTo>
                        <a:pt x="72" y="170"/>
                      </a:lnTo>
                      <a:lnTo>
                        <a:pt x="59" y="170"/>
                      </a:lnTo>
                      <a:lnTo>
                        <a:pt x="39" y="164"/>
                      </a:lnTo>
                      <a:lnTo>
                        <a:pt x="26" y="151"/>
                      </a:lnTo>
                      <a:lnTo>
                        <a:pt x="20" y="144"/>
                      </a:lnTo>
                      <a:lnTo>
                        <a:pt x="6" y="125"/>
                      </a:lnTo>
                      <a:lnTo>
                        <a:pt x="0" y="112"/>
                      </a:lnTo>
                      <a:lnTo>
                        <a:pt x="0" y="98"/>
                      </a:lnTo>
                      <a:lnTo>
                        <a:pt x="0" y="79"/>
                      </a:lnTo>
                      <a:lnTo>
                        <a:pt x="0" y="59"/>
                      </a:lnTo>
                      <a:lnTo>
                        <a:pt x="13" y="46"/>
                      </a:lnTo>
                      <a:lnTo>
                        <a:pt x="20" y="33"/>
                      </a:lnTo>
                      <a:lnTo>
                        <a:pt x="33" y="20"/>
                      </a:lnTo>
                      <a:lnTo>
                        <a:pt x="46" y="13"/>
                      </a:lnTo>
                      <a:lnTo>
                        <a:pt x="59" y="7"/>
                      </a:lnTo>
                      <a:lnTo>
                        <a:pt x="79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Freeform 508"/>
                <p:cNvSpPr>
                  <a:spLocks/>
                </p:cNvSpPr>
                <p:nvPr/>
              </p:nvSpPr>
              <p:spPr bwMode="auto">
                <a:xfrm>
                  <a:off x="4082" y="3270"/>
                  <a:ext cx="177" cy="177"/>
                </a:xfrm>
                <a:custGeom>
                  <a:avLst/>
                  <a:gdLst>
                    <a:gd name="T0" fmla="*/ 98 w 177"/>
                    <a:gd name="T1" fmla="*/ 0 h 177"/>
                    <a:gd name="T2" fmla="*/ 118 w 177"/>
                    <a:gd name="T3" fmla="*/ 0 h 177"/>
                    <a:gd name="T4" fmla="*/ 138 w 177"/>
                    <a:gd name="T5" fmla="*/ 7 h 177"/>
                    <a:gd name="T6" fmla="*/ 151 w 177"/>
                    <a:gd name="T7" fmla="*/ 20 h 177"/>
                    <a:gd name="T8" fmla="*/ 157 w 177"/>
                    <a:gd name="T9" fmla="*/ 33 h 177"/>
                    <a:gd name="T10" fmla="*/ 171 w 177"/>
                    <a:gd name="T11" fmla="*/ 46 h 177"/>
                    <a:gd name="T12" fmla="*/ 177 w 177"/>
                    <a:gd name="T13" fmla="*/ 59 h 177"/>
                    <a:gd name="T14" fmla="*/ 177 w 177"/>
                    <a:gd name="T15" fmla="*/ 79 h 177"/>
                    <a:gd name="T16" fmla="*/ 177 w 177"/>
                    <a:gd name="T17" fmla="*/ 98 h 177"/>
                    <a:gd name="T18" fmla="*/ 177 w 177"/>
                    <a:gd name="T19" fmla="*/ 118 h 177"/>
                    <a:gd name="T20" fmla="*/ 164 w 177"/>
                    <a:gd name="T21" fmla="*/ 131 h 177"/>
                    <a:gd name="T22" fmla="*/ 157 w 177"/>
                    <a:gd name="T23" fmla="*/ 144 h 177"/>
                    <a:gd name="T24" fmla="*/ 144 w 177"/>
                    <a:gd name="T25" fmla="*/ 157 h 177"/>
                    <a:gd name="T26" fmla="*/ 131 w 177"/>
                    <a:gd name="T27" fmla="*/ 164 h 177"/>
                    <a:gd name="T28" fmla="*/ 111 w 177"/>
                    <a:gd name="T29" fmla="*/ 170 h 177"/>
                    <a:gd name="T30" fmla="*/ 92 w 177"/>
                    <a:gd name="T31" fmla="*/ 177 h 177"/>
                    <a:gd name="T32" fmla="*/ 78 w 177"/>
                    <a:gd name="T33" fmla="*/ 177 h 177"/>
                    <a:gd name="T34" fmla="*/ 59 w 177"/>
                    <a:gd name="T35" fmla="*/ 170 h 177"/>
                    <a:gd name="T36" fmla="*/ 46 w 177"/>
                    <a:gd name="T37" fmla="*/ 164 h 177"/>
                    <a:gd name="T38" fmla="*/ 32 w 177"/>
                    <a:gd name="T39" fmla="*/ 151 h 177"/>
                    <a:gd name="T40" fmla="*/ 19 w 177"/>
                    <a:gd name="T41" fmla="*/ 138 h 177"/>
                    <a:gd name="T42" fmla="*/ 6 w 177"/>
                    <a:gd name="T43" fmla="*/ 124 h 177"/>
                    <a:gd name="T44" fmla="*/ 0 w 177"/>
                    <a:gd name="T45" fmla="*/ 111 h 177"/>
                    <a:gd name="T46" fmla="*/ 0 w 177"/>
                    <a:gd name="T47" fmla="*/ 92 h 177"/>
                    <a:gd name="T48" fmla="*/ 0 w 177"/>
                    <a:gd name="T49" fmla="*/ 72 h 177"/>
                    <a:gd name="T50" fmla="*/ 6 w 177"/>
                    <a:gd name="T51" fmla="*/ 59 h 177"/>
                    <a:gd name="T52" fmla="*/ 13 w 177"/>
                    <a:gd name="T53" fmla="*/ 39 h 177"/>
                    <a:gd name="T54" fmla="*/ 19 w 177"/>
                    <a:gd name="T55" fmla="*/ 26 h 177"/>
                    <a:gd name="T56" fmla="*/ 39 w 177"/>
                    <a:gd name="T57" fmla="*/ 13 h 177"/>
                    <a:gd name="T58" fmla="*/ 52 w 177"/>
                    <a:gd name="T59" fmla="*/ 7 h 177"/>
                    <a:gd name="T60" fmla="*/ 65 w 177"/>
                    <a:gd name="T61" fmla="*/ 0 h 177"/>
                    <a:gd name="T62" fmla="*/ 85 w 177"/>
                    <a:gd name="T63" fmla="*/ 0 h 177"/>
                    <a:gd name="T64" fmla="*/ 98 w 177"/>
                    <a:gd name="T65" fmla="*/ 0 h 177"/>
                    <a:gd name="T66" fmla="*/ 98 w 177"/>
                    <a:gd name="T67" fmla="*/ 0 h 1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7" h="177">
                      <a:moveTo>
                        <a:pt x="98" y="0"/>
                      </a:moveTo>
                      <a:lnTo>
                        <a:pt x="118" y="0"/>
                      </a:lnTo>
                      <a:lnTo>
                        <a:pt x="138" y="7"/>
                      </a:lnTo>
                      <a:lnTo>
                        <a:pt x="151" y="20"/>
                      </a:lnTo>
                      <a:lnTo>
                        <a:pt x="157" y="33"/>
                      </a:lnTo>
                      <a:lnTo>
                        <a:pt x="171" y="46"/>
                      </a:lnTo>
                      <a:lnTo>
                        <a:pt x="177" y="59"/>
                      </a:lnTo>
                      <a:lnTo>
                        <a:pt x="177" y="79"/>
                      </a:lnTo>
                      <a:lnTo>
                        <a:pt x="177" y="98"/>
                      </a:lnTo>
                      <a:lnTo>
                        <a:pt x="177" y="118"/>
                      </a:lnTo>
                      <a:lnTo>
                        <a:pt x="164" y="131"/>
                      </a:lnTo>
                      <a:lnTo>
                        <a:pt x="157" y="144"/>
                      </a:lnTo>
                      <a:lnTo>
                        <a:pt x="144" y="157"/>
                      </a:lnTo>
                      <a:lnTo>
                        <a:pt x="131" y="164"/>
                      </a:lnTo>
                      <a:lnTo>
                        <a:pt x="111" y="170"/>
                      </a:lnTo>
                      <a:lnTo>
                        <a:pt x="92" y="177"/>
                      </a:lnTo>
                      <a:lnTo>
                        <a:pt x="78" y="177"/>
                      </a:lnTo>
                      <a:lnTo>
                        <a:pt x="59" y="170"/>
                      </a:lnTo>
                      <a:lnTo>
                        <a:pt x="46" y="164"/>
                      </a:lnTo>
                      <a:lnTo>
                        <a:pt x="32" y="151"/>
                      </a:lnTo>
                      <a:lnTo>
                        <a:pt x="19" y="138"/>
                      </a:lnTo>
                      <a:lnTo>
                        <a:pt x="6" y="124"/>
                      </a:lnTo>
                      <a:lnTo>
                        <a:pt x="0" y="111"/>
                      </a:lnTo>
                      <a:lnTo>
                        <a:pt x="0" y="92"/>
                      </a:lnTo>
                      <a:lnTo>
                        <a:pt x="0" y="72"/>
                      </a:lnTo>
                      <a:lnTo>
                        <a:pt x="6" y="59"/>
                      </a:lnTo>
                      <a:lnTo>
                        <a:pt x="13" y="39"/>
                      </a:lnTo>
                      <a:lnTo>
                        <a:pt x="19" y="26"/>
                      </a:lnTo>
                      <a:lnTo>
                        <a:pt x="39" y="13"/>
                      </a:lnTo>
                      <a:lnTo>
                        <a:pt x="52" y="7"/>
                      </a:lnTo>
                      <a:lnTo>
                        <a:pt x="65" y="0"/>
                      </a:lnTo>
                      <a:lnTo>
                        <a:pt x="85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Freeform 509"/>
                <p:cNvSpPr>
                  <a:spLocks/>
                </p:cNvSpPr>
                <p:nvPr/>
              </p:nvSpPr>
              <p:spPr bwMode="auto">
                <a:xfrm>
                  <a:off x="4009" y="3309"/>
                  <a:ext cx="184" cy="184"/>
                </a:xfrm>
                <a:custGeom>
                  <a:avLst/>
                  <a:gdLst>
                    <a:gd name="T0" fmla="*/ 105 w 184"/>
                    <a:gd name="T1" fmla="*/ 0 h 184"/>
                    <a:gd name="T2" fmla="*/ 125 w 184"/>
                    <a:gd name="T3" fmla="*/ 0 h 184"/>
                    <a:gd name="T4" fmla="*/ 145 w 184"/>
                    <a:gd name="T5" fmla="*/ 13 h 184"/>
                    <a:gd name="T6" fmla="*/ 158 w 184"/>
                    <a:gd name="T7" fmla="*/ 20 h 184"/>
                    <a:gd name="T8" fmla="*/ 171 w 184"/>
                    <a:gd name="T9" fmla="*/ 33 h 184"/>
                    <a:gd name="T10" fmla="*/ 178 w 184"/>
                    <a:gd name="T11" fmla="*/ 53 h 184"/>
                    <a:gd name="T12" fmla="*/ 184 w 184"/>
                    <a:gd name="T13" fmla="*/ 66 h 184"/>
                    <a:gd name="T14" fmla="*/ 184 w 184"/>
                    <a:gd name="T15" fmla="*/ 85 h 184"/>
                    <a:gd name="T16" fmla="*/ 184 w 184"/>
                    <a:gd name="T17" fmla="*/ 105 h 184"/>
                    <a:gd name="T18" fmla="*/ 184 w 184"/>
                    <a:gd name="T19" fmla="*/ 118 h 184"/>
                    <a:gd name="T20" fmla="*/ 171 w 184"/>
                    <a:gd name="T21" fmla="*/ 138 h 184"/>
                    <a:gd name="T22" fmla="*/ 165 w 184"/>
                    <a:gd name="T23" fmla="*/ 151 h 184"/>
                    <a:gd name="T24" fmla="*/ 151 w 184"/>
                    <a:gd name="T25" fmla="*/ 164 h 184"/>
                    <a:gd name="T26" fmla="*/ 138 w 184"/>
                    <a:gd name="T27" fmla="*/ 170 h 184"/>
                    <a:gd name="T28" fmla="*/ 119 w 184"/>
                    <a:gd name="T29" fmla="*/ 184 h 184"/>
                    <a:gd name="T30" fmla="*/ 99 w 184"/>
                    <a:gd name="T31" fmla="*/ 184 h 184"/>
                    <a:gd name="T32" fmla="*/ 79 w 184"/>
                    <a:gd name="T33" fmla="*/ 184 h 184"/>
                    <a:gd name="T34" fmla="*/ 66 w 184"/>
                    <a:gd name="T35" fmla="*/ 177 h 184"/>
                    <a:gd name="T36" fmla="*/ 46 w 184"/>
                    <a:gd name="T37" fmla="*/ 170 h 184"/>
                    <a:gd name="T38" fmla="*/ 33 w 184"/>
                    <a:gd name="T39" fmla="*/ 157 h 184"/>
                    <a:gd name="T40" fmla="*/ 20 w 184"/>
                    <a:gd name="T41" fmla="*/ 144 h 184"/>
                    <a:gd name="T42" fmla="*/ 13 w 184"/>
                    <a:gd name="T43" fmla="*/ 131 h 184"/>
                    <a:gd name="T44" fmla="*/ 7 w 184"/>
                    <a:gd name="T45" fmla="*/ 118 h 184"/>
                    <a:gd name="T46" fmla="*/ 0 w 184"/>
                    <a:gd name="T47" fmla="*/ 99 h 184"/>
                    <a:gd name="T48" fmla="*/ 0 w 184"/>
                    <a:gd name="T49" fmla="*/ 79 h 184"/>
                    <a:gd name="T50" fmla="*/ 7 w 184"/>
                    <a:gd name="T51" fmla="*/ 59 h 184"/>
                    <a:gd name="T52" fmla="*/ 13 w 184"/>
                    <a:gd name="T53" fmla="*/ 40 h 184"/>
                    <a:gd name="T54" fmla="*/ 26 w 184"/>
                    <a:gd name="T55" fmla="*/ 27 h 184"/>
                    <a:gd name="T56" fmla="*/ 40 w 184"/>
                    <a:gd name="T57" fmla="*/ 13 h 184"/>
                    <a:gd name="T58" fmla="*/ 53 w 184"/>
                    <a:gd name="T59" fmla="*/ 7 h 184"/>
                    <a:gd name="T60" fmla="*/ 73 w 184"/>
                    <a:gd name="T61" fmla="*/ 0 h 184"/>
                    <a:gd name="T62" fmla="*/ 92 w 184"/>
                    <a:gd name="T63" fmla="*/ 0 h 184"/>
                    <a:gd name="T64" fmla="*/ 105 w 184"/>
                    <a:gd name="T65" fmla="*/ 0 h 184"/>
                    <a:gd name="T66" fmla="*/ 105 w 184"/>
                    <a:gd name="T67" fmla="*/ 0 h 1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4" h="184">
                      <a:moveTo>
                        <a:pt x="105" y="0"/>
                      </a:moveTo>
                      <a:lnTo>
                        <a:pt x="125" y="0"/>
                      </a:lnTo>
                      <a:lnTo>
                        <a:pt x="145" y="13"/>
                      </a:lnTo>
                      <a:lnTo>
                        <a:pt x="158" y="20"/>
                      </a:lnTo>
                      <a:lnTo>
                        <a:pt x="171" y="33"/>
                      </a:lnTo>
                      <a:lnTo>
                        <a:pt x="178" y="53"/>
                      </a:lnTo>
                      <a:lnTo>
                        <a:pt x="184" y="66"/>
                      </a:lnTo>
                      <a:lnTo>
                        <a:pt x="184" y="85"/>
                      </a:lnTo>
                      <a:lnTo>
                        <a:pt x="184" y="105"/>
                      </a:lnTo>
                      <a:lnTo>
                        <a:pt x="184" y="118"/>
                      </a:lnTo>
                      <a:lnTo>
                        <a:pt x="171" y="138"/>
                      </a:lnTo>
                      <a:lnTo>
                        <a:pt x="165" y="151"/>
                      </a:lnTo>
                      <a:lnTo>
                        <a:pt x="151" y="164"/>
                      </a:lnTo>
                      <a:lnTo>
                        <a:pt x="138" y="170"/>
                      </a:lnTo>
                      <a:lnTo>
                        <a:pt x="119" y="184"/>
                      </a:lnTo>
                      <a:lnTo>
                        <a:pt x="99" y="184"/>
                      </a:lnTo>
                      <a:lnTo>
                        <a:pt x="79" y="184"/>
                      </a:lnTo>
                      <a:lnTo>
                        <a:pt x="66" y="177"/>
                      </a:lnTo>
                      <a:lnTo>
                        <a:pt x="46" y="170"/>
                      </a:lnTo>
                      <a:lnTo>
                        <a:pt x="33" y="157"/>
                      </a:lnTo>
                      <a:lnTo>
                        <a:pt x="20" y="144"/>
                      </a:lnTo>
                      <a:lnTo>
                        <a:pt x="13" y="131"/>
                      </a:lnTo>
                      <a:lnTo>
                        <a:pt x="7" y="118"/>
                      </a:lnTo>
                      <a:lnTo>
                        <a:pt x="0" y="99"/>
                      </a:lnTo>
                      <a:lnTo>
                        <a:pt x="0" y="79"/>
                      </a:lnTo>
                      <a:lnTo>
                        <a:pt x="7" y="59"/>
                      </a:lnTo>
                      <a:lnTo>
                        <a:pt x="13" y="40"/>
                      </a:lnTo>
                      <a:lnTo>
                        <a:pt x="26" y="27"/>
                      </a:lnTo>
                      <a:lnTo>
                        <a:pt x="40" y="13"/>
                      </a:lnTo>
                      <a:lnTo>
                        <a:pt x="53" y="7"/>
                      </a:lnTo>
                      <a:lnTo>
                        <a:pt x="73" y="0"/>
                      </a:lnTo>
                      <a:lnTo>
                        <a:pt x="92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Freeform 510"/>
                <p:cNvSpPr>
                  <a:spLocks/>
                </p:cNvSpPr>
                <p:nvPr/>
              </p:nvSpPr>
              <p:spPr bwMode="auto">
                <a:xfrm>
                  <a:off x="4068" y="3408"/>
                  <a:ext cx="204" cy="196"/>
                </a:xfrm>
                <a:custGeom>
                  <a:avLst/>
                  <a:gdLst>
                    <a:gd name="T0" fmla="*/ 99 w 204"/>
                    <a:gd name="T1" fmla="*/ 196 h 196"/>
                    <a:gd name="T2" fmla="*/ 112 w 204"/>
                    <a:gd name="T3" fmla="*/ 196 h 196"/>
                    <a:gd name="T4" fmla="*/ 132 w 204"/>
                    <a:gd name="T5" fmla="*/ 196 h 196"/>
                    <a:gd name="T6" fmla="*/ 152 w 204"/>
                    <a:gd name="T7" fmla="*/ 189 h 196"/>
                    <a:gd name="T8" fmla="*/ 171 w 204"/>
                    <a:gd name="T9" fmla="*/ 176 h 196"/>
                    <a:gd name="T10" fmla="*/ 178 w 204"/>
                    <a:gd name="T11" fmla="*/ 163 h 196"/>
                    <a:gd name="T12" fmla="*/ 191 w 204"/>
                    <a:gd name="T13" fmla="*/ 143 h 196"/>
                    <a:gd name="T14" fmla="*/ 198 w 204"/>
                    <a:gd name="T15" fmla="*/ 124 h 196"/>
                    <a:gd name="T16" fmla="*/ 204 w 204"/>
                    <a:gd name="T17" fmla="*/ 104 h 196"/>
                    <a:gd name="T18" fmla="*/ 204 w 204"/>
                    <a:gd name="T19" fmla="*/ 85 h 196"/>
                    <a:gd name="T20" fmla="*/ 198 w 204"/>
                    <a:gd name="T21" fmla="*/ 65 h 196"/>
                    <a:gd name="T22" fmla="*/ 191 w 204"/>
                    <a:gd name="T23" fmla="*/ 52 h 196"/>
                    <a:gd name="T24" fmla="*/ 178 w 204"/>
                    <a:gd name="T25" fmla="*/ 32 h 196"/>
                    <a:gd name="T26" fmla="*/ 165 w 204"/>
                    <a:gd name="T27" fmla="*/ 19 h 196"/>
                    <a:gd name="T28" fmla="*/ 145 w 204"/>
                    <a:gd name="T29" fmla="*/ 6 h 196"/>
                    <a:gd name="T30" fmla="*/ 132 w 204"/>
                    <a:gd name="T31" fmla="*/ 0 h 196"/>
                    <a:gd name="T32" fmla="*/ 106 w 204"/>
                    <a:gd name="T33" fmla="*/ 0 h 196"/>
                    <a:gd name="T34" fmla="*/ 86 w 204"/>
                    <a:gd name="T35" fmla="*/ 0 h 196"/>
                    <a:gd name="T36" fmla="*/ 66 w 204"/>
                    <a:gd name="T37" fmla="*/ 6 h 196"/>
                    <a:gd name="T38" fmla="*/ 53 w 204"/>
                    <a:gd name="T39" fmla="*/ 13 h 196"/>
                    <a:gd name="T40" fmla="*/ 33 w 204"/>
                    <a:gd name="T41" fmla="*/ 26 h 196"/>
                    <a:gd name="T42" fmla="*/ 20 w 204"/>
                    <a:gd name="T43" fmla="*/ 39 h 196"/>
                    <a:gd name="T44" fmla="*/ 14 w 204"/>
                    <a:gd name="T45" fmla="*/ 52 h 196"/>
                    <a:gd name="T46" fmla="*/ 7 w 204"/>
                    <a:gd name="T47" fmla="*/ 71 h 196"/>
                    <a:gd name="T48" fmla="*/ 0 w 204"/>
                    <a:gd name="T49" fmla="*/ 91 h 196"/>
                    <a:gd name="T50" fmla="*/ 0 w 204"/>
                    <a:gd name="T51" fmla="*/ 111 h 196"/>
                    <a:gd name="T52" fmla="*/ 7 w 204"/>
                    <a:gd name="T53" fmla="*/ 130 h 196"/>
                    <a:gd name="T54" fmla="*/ 14 w 204"/>
                    <a:gd name="T55" fmla="*/ 150 h 196"/>
                    <a:gd name="T56" fmla="*/ 27 w 204"/>
                    <a:gd name="T57" fmla="*/ 163 h 196"/>
                    <a:gd name="T58" fmla="*/ 40 w 204"/>
                    <a:gd name="T59" fmla="*/ 176 h 196"/>
                    <a:gd name="T60" fmla="*/ 60 w 204"/>
                    <a:gd name="T61" fmla="*/ 189 h 196"/>
                    <a:gd name="T62" fmla="*/ 73 w 204"/>
                    <a:gd name="T63" fmla="*/ 196 h 196"/>
                    <a:gd name="T64" fmla="*/ 99 w 204"/>
                    <a:gd name="T65" fmla="*/ 196 h 196"/>
                    <a:gd name="T66" fmla="*/ 99 w 204"/>
                    <a:gd name="T67" fmla="*/ 196 h 1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4" h="196">
                      <a:moveTo>
                        <a:pt x="99" y="196"/>
                      </a:moveTo>
                      <a:lnTo>
                        <a:pt x="112" y="196"/>
                      </a:lnTo>
                      <a:lnTo>
                        <a:pt x="132" y="196"/>
                      </a:lnTo>
                      <a:lnTo>
                        <a:pt x="152" y="189"/>
                      </a:lnTo>
                      <a:lnTo>
                        <a:pt x="171" y="176"/>
                      </a:lnTo>
                      <a:lnTo>
                        <a:pt x="178" y="163"/>
                      </a:lnTo>
                      <a:lnTo>
                        <a:pt x="191" y="143"/>
                      </a:lnTo>
                      <a:lnTo>
                        <a:pt x="198" y="124"/>
                      </a:lnTo>
                      <a:lnTo>
                        <a:pt x="204" y="104"/>
                      </a:lnTo>
                      <a:lnTo>
                        <a:pt x="204" y="85"/>
                      </a:lnTo>
                      <a:lnTo>
                        <a:pt x="198" y="65"/>
                      </a:lnTo>
                      <a:lnTo>
                        <a:pt x="191" y="52"/>
                      </a:lnTo>
                      <a:lnTo>
                        <a:pt x="178" y="32"/>
                      </a:lnTo>
                      <a:lnTo>
                        <a:pt x="165" y="19"/>
                      </a:lnTo>
                      <a:lnTo>
                        <a:pt x="145" y="6"/>
                      </a:lnTo>
                      <a:lnTo>
                        <a:pt x="132" y="0"/>
                      </a:lnTo>
                      <a:lnTo>
                        <a:pt x="106" y="0"/>
                      </a:lnTo>
                      <a:lnTo>
                        <a:pt x="86" y="0"/>
                      </a:lnTo>
                      <a:lnTo>
                        <a:pt x="66" y="6"/>
                      </a:lnTo>
                      <a:lnTo>
                        <a:pt x="53" y="13"/>
                      </a:lnTo>
                      <a:lnTo>
                        <a:pt x="33" y="26"/>
                      </a:lnTo>
                      <a:lnTo>
                        <a:pt x="20" y="39"/>
                      </a:lnTo>
                      <a:lnTo>
                        <a:pt x="14" y="52"/>
                      </a:lnTo>
                      <a:lnTo>
                        <a:pt x="7" y="71"/>
                      </a:lnTo>
                      <a:lnTo>
                        <a:pt x="0" y="91"/>
                      </a:lnTo>
                      <a:lnTo>
                        <a:pt x="0" y="111"/>
                      </a:lnTo>
                      <a:lnTo>
                        <a:pt x="7" y="130"/>
                      </a:lnTo>
                      <a:lnTo>
                        <a:pt x="14" y="150"/>
                      </a:lnTo>
                      <a:lnTo>
                        <a:pt x="27" y="163"/>
                      </a:lnTo>
                      <a:lnTo>
                        <a:pt x="40" y="176"/>
                      </a:lnTo>
                      <a:lnTo>
                        <a:pt x="60" y="189"/>
                      </a:lnTo>
                      <a:lnTo>
                        <a:pt x="73" y="196"/>
                      </a:lnTo>
                      <a:lnTo>
                        <a:pt x="99" y="196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" name="Freeform 511"/>
                <p:cNvSpPr>
                  <a:spLocks/>
                </p:cNvSpPr>
                <p:nvPr/>
              </p:nvSpPr>
              <p:spPr bwMode="auto">
                <a:xfrm>
                  <a:off x="4055" y="2839"/>
                  <a:ext cx="178" cy="176"/>
                </a:xfrm>
                <a:custGeom>
                  <a:avLst/>
                  <a:gdLst>
                    <a:gd name="T0" fmla="*/ 105 w 178"/>
                    <a:gd name="T1" fmla="*/ 0 h 176"/>
                    <a:gd name="T2" fmla="*/ 125 w 178"/>
                    <a:gd name="T3" fmla="*/ 6 h 176"/>
                    <a:gd name="T4" fmla="*/ 138 w 178"/>
                    <a:gd name="T5" fmla="*/ 13 h 176"/>
                    <a:gd name="T6" fmla="*/ 151 w 178"/>
                    <a:gd name="T7" fmla="*/ 26 h 176"/>
                    <a:gd name="T8" fmla="*/ 165 w 178"/>
                    <a:gd name="T9" fmla="*/ 39 h 176"/>
                    <a:gd name="T10" fmla="*/ 171 w 178"/>
                    <a:gd name="T11" fmla="*/ 52 h 176"/>
                    <a:gd name="T12" fmla="*/ 178 w 178"/>
                    <a:gd name="T13" fmla="*/ 65 h 176"/>
                    <a:gd name="T14" fmla="*/ 178 w 178"/>
                    <a:gd name="T15" fmla="*/ 85 h 176"/>
                    <a:gd name="T16" fmla="*/ 178 w 178"/>
                    <a:gd name="T17" fmla="*/ 104 h 176"/>
                    <a:gd name="T18" fmla="*/ 171 w 178"/>
                    <a:gd name="T19" fmla="*/ 124 h 176"/>
                    <a:gd name="T20" fmla="*/ 165 w 178"/>
                    <a:gd name="T21" fmla="*/ 137 h 176"/>
                    <a:gd name="T22" fmla="*/ 151 w 178"/>
                    <a:gd name="T23" fmla="*/ 150 h 176"/>
                    <a:gd name="T24" fmla="*/ 138 w 178"/>
                    <a:gd name="T25" fmla="*/ 163 h 176"/>
                    <a:gd name="T26" fmla="*/ 125 w 178"/>
                    <a:gd name="T27" fmla="*/ 170 h 176"/>
                    <a:gd name="T28" fmla="*/ 112 w 178"/>
                    <a:gd name="T29" fmla="*/ 176 h 176"/>
                    <a:gd name="T30" fmla="*/ 92 w 178"/>
                    <a:gd name="T31" fmla="*/ 176 h 176"/>
                    <a:gd name="T32" fmla="*/ 73 w 178"/>
                    <a:gd name="T33" fmla="*/ 176 h 176"/>
                    <a:gd name="T34" fmla="*/ 53 w 178"/>
                    <a:gd name="T35" fmla="*/ 170 h 176"/>
                    <a:gd name="T36" fmla="*/ 40 w 178"/>
                    <a:gd name="T37" fmla="*/ 163 h 176"/>
                    <a:gd name="T38" fmla="*/ 27 w 178"/>
                    <a:gd name="T39" fmla="*/ 150 h 176"/>
                    <a:gd name="T40" fmla="*/ 13 w 178"/>
                    <a:gd name="T41" fmla="*/ 137 h 176"/>
                    <a:gd name="T42" fmla="*/ 7 w 178"/>
                    <a:gd name="T43" fmla="*/ 124 h 176"/>
                    <a:gd name="T44" fmla="*/ 0 w 178"/>
                    <a:gd name="T45" fmla="*/ 104 h 176"/>
                    <a:gd name="T46" fmla="*/ 0 w 178"/>
                    <a:gd name="T47" fmla="*/ 85 h 176"/>
                    <a:gd name="T48" fmla="*/ 0 w 178"/>
                    <a:gd name="T49" fmla="*/ 72 h 176"/>
                    <a:gd name="T50" fmla="*/ 7 w 178"/>
                    <a:gd name="T51" fmla="*/ 52 h 176"/>
                    <a:gd name="T52" fmla="*/ 13 w 178"/>
                    <a:gd name="T53" fmla="*/ 39 h 176"/>
                    <a:gd name="T54" fmla="*/ 27 w 178"/>
                    <a:gd name="T55" fmla="*/ 26 h 176"/>
                    <a:gd name="T56" fmla="*/ 40 w 178"/>
                    <a:gd name="T57" fmla="*/ 13 h 176"/>
                    <a:gd name="T58" fmla="*/ 53 w 178"/>
                    <a:gd name="T59" fmla="*/ 6 h 176"/>
                    <a:gd name="T60" fmla="*/ 73 w 178"/>
                    <a:gd name="T61" fmla="*/ 0 h 176"/>
                    <a:gd name="T62" fmla="*/ 86 w 178"/>
                    <a:gd name="T63" fmla="*/ 0 h 176"/>
                    <a:gd name="T64" fmla="*/ 105 w 178"/>
                    <a:gd name="T65" fmla="*/ 0 h 176"/>
                    <a:gd name="T66" fmla="*/ 105 w 178"/>
                    <a:gd name="T67" fmla="*/ 0 h 1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8" h="176">
                      <a:moveTo>
                        <a:pt x="105" y="0"/>
                      </a:moveTo>
                      <a:lnTo>
                        <a:pt x="125" y="6"/>
                      </a:lnTo>
                      <a:lnTo>
                        <a:pt x="138" y="13"/>
                      </a:lnTo>
                      <a:lnTo>
                        <a:pt x="151" y="26"/>
                      </a:lnTo>
                      <a:lnTo>
                        <a:pt x="165" y="39"/>
                      </a:lnTo>
                      <a:lnTo>
                        <a:pt x="171" y="52"/>
                      </a:lnTo>
                      <a:lnTo>
                        <a:pt x="178" y="65"/>
                      </a:lnTo>
                      <a:lnTo>
                        <a:pt x="178" y="85"/>
                      </a:lnTo>
                      <a:lnTo>
                        <a:pt x="178" y="104"/>
                      </a:lnTo>
                      <a:lnTo>
                        <a:pt x="171" y="124"/>
                      </a:lnTo>
                      <a:lnTo>
                        <a:pt x="165" y="137"/>
                      </a:lnTo>
                      <a:lnTo>
                        <a:pt x="151" y="150"/>
                      </a:lnTo>
                      <a:lnTo>
                        <a:pt x="138" y="163"/>
                      </a:lnTo>
                      <a:lnTo>
                        <a:pt x="125" y="170"/>
                      </a:lnTo>
                      <a:lnTo>
                        <a:pt x="112" y="176"/>
                      </a:lnTo>
                      <a:lnTo>
                        <a:pt x="92" y="176"/>
                      </a:lnTo>
                      <a:lnTo>
                        <a:pt x="73" y="176"/>
                      </a:lnTo>
                      <a:lnTo>
                        <a:pt x="53" y="170"/>
                      </a:lnTo>
                      <a:lnTo>
                        <a:pt x="40" y="163"/>
                      </a:lnTo>
                      <a:lnTo>
                        <a:pt x="27" y="150"/>
                      </a:lnTo>
                      <a:lnTo>
                        <a:pt x="13" y="137"/>
                      </a:lnTo>
                      <a:lnTo>
                        <a:pt x="7" y="124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0" y="72"/>
                      </a:lnTo>
                      <a:lnTo>
                        <a:pt x="7" y="52"/>
                      </a:lnTo>
                      <a:lnTo>
                        <a:pt x="13" y="39"/>
                      </a:lnTo>
                      <a:lnTo>
                        <a:pt x="27" y="26"/>
                      </a:lnTo>
                      <a:lnTo>
                        <a:pt x="40" y="13"/>
                      </a:lnTo>
                      <a:lnTo>
                        <a:pt x="53" y="6"/>
                      </a:lnTo>
                      <a:lnTo>
                        <a:pt x="73" y="0"/>
                      </a:lnTo>
                      <a:lnTo>
                        <a:pt x="86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Freeform 512"/>
                <p:cNvSpPr>
                  <a:spLocks/>
                </p:cNvSpPr>
                <p:nvPr/>
              </p:nvSpPr>
              <p:spPr bwMode="auto">
                <a:xfrm>
                  <a:off x="3983" y="2871"/>
                  <a:ext cx="184" cy="183"/>
                </a:xfrm>
                <a:custGeom>
                  <a:avLst/>
                  <a:gdLst>
                    <a:gd name="T0" fmla="*/ 112 w 184"/>
                    <a:gd name="T1" fmla="*/ 0 h 183"/>
                    <a:gd name="T2" fmla="*/ 125 w 184"/>
                    <a:gd name="T3" fmla="*/ 7 h 183"/>
                    <a:gd name="T4" fmla="*/ 145 w 184"/>
                    <a:gd name="T5" fmla="*/ 13 h 183"/>
                    <a:gd name="T6" fmla="*/ 158 w 184"/>
                    <a:gd name="T7" fmla="*/ 26 h 183"/>
                    <a:gd name="T8" fmla="*/ 171 w 184"/>
                    <a:gd name="T9" fmla="*/ 40 h 183"/>
                    <a:gd name="T10" fmla="*/ 177 w 184"/>
                    <a:gd name="T11" fmla="*/ 59 h 183"/>
                    <a:gd name="T12" fmla="*/ 184 w 184"/>
                    <a:gd name="T13" fmla="*/ 72 h 183"/>
                    <a:gd name="T14" fmla="*/ 184 w 184"/>
                    <a:gd name="T15" fmla="*/ 92 h 183"/>
                    <a:gd name="T16" fmla="*/ 184 w 184"/>
                    <a:gd name="T17" fmla="*/ 111 h 183"/>
                    <a:gd name="T18" fmla="*/ 177 w 184"/>
                    <a:gd name="T19" fmla="*/ 131 h 183"/>
                    <a:gd name="T20" fmla="*/ 171 w 184"/>
                    <a:gd name="T21" fmla="*/ 144 h 183"/>
                    <a:gd name="T22" fmla="*/ 158 w 184"/>
                    <a:gd name="T23" fmla="*/ 157 h 183"/>
                    <a:gd name="T24" fmla="*/ 145 w 184"/>
                    <a:gd name="T25" fmla="*/ 170 h 183"/>
                    <a:gd name="T26" fmla="*/ 125 w 184"/>
                    <a:gd name="T27" fmla="*/ 177 h 183"/>
                    <a:gd name="T28" fmla="*/ 112 w 184"/>
                    <a:gd name="T29" fmla="*/ 183 h 183"/>
                    <a:gd name="T30" fmla="*/ 92 w 184"/>
                    <a:gd name="T31" fmla="*/ 183 h 183"/>
                    <a:gd name="T32" fmla="*/ 72 w 184"/>
                    <a:gd name="T33" fmla="*/ 183 h 183"/>
                    <a:gd name="T34" fmla="*/ 59 w 184"/>
                    <a:gd name="T35" fmla="*/ 177 h 183"/>
                    <a:gd name="T36" fmla="*/ 39 w 184"/>
                    <a:gd name="T37" fmla="*/ 170 h 183"/>
                    <a:gd name="T38" fmla="*/ 26 w 184"/>
                    <a:gd name="T39" fmla="*/ 157 h 183"/>
                    <a:gd name="T40" fmla="*/ 13 w 184"/>
                    <a:gd name="T41" fmla="*/ 144 h 183"/>
                    <a:gd name="T42" fmla="*/ 6 w 184"/>
                    <a:gd name="T43" fmla="*/ 131 h 183"/>
                    <a:gd name="T44" fmla="*/ 0 w 184"/>
                    <a:gd name="T45" fmla="*/ 111 h 183"/>
                    <a:gd name="T46" fmla="*/ 0 w 184"/>
                    <a:gd name="T47" fmla="*/ 92 h 183"/>
                    <a:gd name="T48" fmla="*/ 0 w 184"/>
                    <a:gd name="T49" fmla="*/ 79 h 183"/>
                    <a:gd name="T50" fmla="*/ 6 w 184"/>
                    <a:gd name="T51" fmla="*/ 59 h 183"/>
                    <a:gd name="T52" fmla="*/ 13 w 184"/>
                    <a:gd name="T53" fmla="*/ 46 h 183"/>
                    <a:gd name="T54" fmla="*/ 26 w 184"/>
                    <a:gd name="T55" fmla="*/ 26 h 183"/>
                    <a:gd name="T56" fmla="*/ 39 w 184"/>
                    <a:gd name="T57" fmla="*/ 13 h 183"/>
                    <a:gd name="T58" fmla="*/ 52 w 184"/>
                    <a:gd name="T59" fmla="*/ 7 h 183"/>
                    <a:gd name="T60" fmla="*/ 72 w 184"/>
                    <a:gd name="T61" fmla="*/ 0 h 183"/>
                    <a:gd name="T62" fmla="*/ 92 w 184"/>
                    <a:gd name="T63" fmla="*/ 0 h 183"/>
                    <a:gd name="T64" fmla="*/ 112 w 184"/>
                    <a:gd name="T65" fmla="*/ 0 h 183"/>
                    <a:gd name="T66" fmla="*/ 112 w 184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4" h="183">
                      <a:moveTo>
                        <a:pt x="112" y="0"/>
                      </a:moveTo>
                      <a:lnTo>
                        <a:pt x="125" y="7"/>
                      </a:lnTo>
                      <a:lnTo>
                        <a:pt x="145" y="13"/>
                      </a:lnTo>
                      <a:lnTo>
                        <a:pt x="158" y="26"/>
                      </a:lnTo>
                      <a:lnTo>
                        <a:pt x="171" y="40"/>
                      </a:lnTo>
                      <a:lnTo>
                        <a:pt x="177" y="59"/>
                      </a:lnTo>
                      <a:lnTo>
                        <a:pt x="184" y="72"/>
                      </a:lnTo>
                      <a:lnTo>
                        <a:pt x="184" y="92"/>
                      </a:lnTo>
                      <a:lnTo>
                        <a:pt x="184" y="111"/>
                      </a:lnTo>
                      <a:lnTo>
                        <a:pt x="177" y="131"/>
                      </a:lnTo>
                      <a:lnTo>
                        <a:pt x="171" y="144"/>
                      </a:lnTo>
                      <a:lnTo>
                        <a:pt x="158" y="157"/>
                      </a:lnTo>
                      <a:lnTo>
                        <a:pt x="145" y="170"/>
                      </a:lnTo>
                      <a:lnTo>
                        <a:pt x="125" y="177"/>
                      </a:lnTo>
                      <a:lnTo>
                        <a:pt x="112" y="183"/>
                      </a:lnTo>
                      <a:lnTo>
                        <a:pt x="92" y="183"/>
                      </a:lnTo>
                      <a:lnTo>
                        <a:pt x="72" y="183"/>
                      </a:lnTo>
                      <a:lnTo>
                        <a:pt x="59" y="177"/>
                      </a:lnTo>
                      <a:lnTo>
                        <a:pt x="39" y="170"/>
                      </a:lnTo>
                      <a:lnTo>
                        <a:pt x="26" y="157"/>
                      </a:lnTo>
                      <a:lnTo>
                        <a:pt x="13" y="144"/>
                      </a:lnTo>
                      <a:lnTo>
                        <a:pt x="6" y="131"/>
                      </a:lnTo>
                      <a:lnTo>
                        <a:pt x="0" y="111"/>
                      </a:lnTo>
                      <a:lnTo>
                        <a:pt x="0" y="92"/>
                      </a:lnTo>
                      <a:lnTo>
                        <a:pt x="0" y="79"/>
                      </a:lnTo>
                      <a:lnTo>
                        <a:pt x="6" y="59"/>
                      </a:lnTo>
                      <a:lnTo>
                        <a:pt x="13" y="46"/>
                      </a:lnTo>
                      <a:lnTo>
                        <a:pt x="26" y="26"/>
                      </a:lnTo>
                      <a:lnTo>
                        <a:pt x="39" y="13"/>
                      </a:lnTo>
                      <a:lnTo>
                        <a:pt x="52" y="7"/>
                      </a:lnTo>
                      <a:lnTo>
                        <a:pt x="72" y="0"/>
                      </a:lnTo>
                      <a:lnTo>
                        <a:pt x="9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Freeform 513"/>
                <p:cNvSpPr>
                  <a:spLocks/>
                </p:cNvSpPr>
                <p:nvPr/>
              </p:nvSpPr>
              <p:spPr bwMode="auto">
                <a:xfrm>
                  <a:off x="3911" y="2911"/>
                  <a:ext cx="190" cy="189"/>
                </a:xfrm>
                <a:custGeom>
                  <a:avLst/>
                  <a:gdLst>
                    <a:gd name="T0" fmla="*/ 111 w 190"/>
                    <a:gd name="T1" fmla="*/ 0 h 189"/>
                    <a:gd name="T2" fmla="*/ 131 w 190"/>
                    <a:gd name="T3" fmla="*/ 6 h 189"/>
                    <a:gd name="T4" fmla="*/ 151 w 190"/>
                    <a:gd name="T5" fmla="*/ 13 h 189"/>
                    <a:gd name="T6" fmla="*/ 164 w 190"/>
                    <a:gd name="T7" fmla="*/ 26 h 189"/>
                    <a:gd name="T8" fmla="*/ 177 w 190"/>
                    <a:gd name="T9" fmla="*/ 39 h 189"/>
                    <a:gd name="T10" fmla="*/ 184 w 190"/>
                    <a:gd name="T11" fmla="*/ 58 h 189"/>
                    <a:gd name="T12" fmla="*/ 190 w 190"/>
                    <a:gd name="T13" fmla="*/ 71 h 189"/>
                    <a:gd name="T14" fmla="*/ 190 w 190"/>
                    <a:gd name="T15" fmla="*/ 91 h 189"/>
                    <a:gd name="T16" fmla="*/ 190 w 190"/>
                    <a:gd name="T17" fmla="*/ 111 h 189"/>
                    <a:gd name="T18" fmla="*/ 184 w 190"/>
                    <a:gd name="T19" fmla="*/ 130 h 189"/>
                    <a:gd name="T20" fmla="*/ 177 w 190"/>
                    <a:gd name="T21" fmla="*/ 150 h 189"/>
                    <a:gd name="T22" fmla="*/ 164 w 190"/>
                    <a:gd name="T23" fmla="*/ 163 h 189"/>
                    <a:gd name="T24" fmla="*/ 151 w 190"/>
                    <a:gd name="T25" fmla="*/ 176 h 189"/>
                    <a:gd name="T26" fmla="*/ 131 w 190"/>
                    <a:gd name="T27" fmla="*/ 183 h 189"/>
                    <a:gd name="T28" fmla="*/ 111 w 190"/>
                    <a:gd name="T29" fmla="*/ 189 h 189"/>
                    <a:gd name="T30" fmla="*/ 98 w 190"/>
                    <a:gd name="T31" fmla="*/ 189 h 189"/>
                    <a:gd name="T32" fmla="*/ 78 w 190"/>
                    <a:gd name="T33" fmla="*/ 189 h 189"/>
                    <a:gd name="T34" fmla="*/ 59 w 190"/>
                    <a:gd name="T35" fmla="*/ 183 h 189"/>
                    <a:gd name="T36" fmla="*/ 39 w 190"/>
                    <a:gd name="T37" fmla="*/ 176 h 189"/>
                    <a:gd name="T38" fmla="*/ 26 w 190"/>
                    <a:gd name="T39" fmla="*/ 163 h 189"/>
                    <a:gd name="T40" fmla="*/ 13 w 190"/>
                    <a:gd name="T41" fmla="*/ 150 h 189"/>
                    <a:gd name="T42" fmla="*/ 6 w 190"/>
                    <a:gd name="T43" fmla="*/ 130 h 189"/>
                    <a:gd name="T44" fmla="*/ 0 w 190"/>
                    <a:gd name="T45" fmla="*/ 111 h 189"/>
                    <a:gd name="T46" fmla="*/ 0 w 190"/>
                    <a:gd name="T47" fmla="*/ 98 h 189"/>
                    <a:gd name="T48" fmla="*/ 0 w 190"/>
                    <a:gd name="T49" fmla="*/ 78 h 189"/>
                    <a:gd name="T50" fmla="*/ 6 w 190"/>
                    <a:gd name="T51" fmla="*/ 58 h 189"/>
                    <a:gd name="T52" fmla="*/ 13 w 190"/>
                    <a:gd name="T53" fmla="*/ 39 h 189"/>
                    <a:gd name="T54" fmla="*/ 26 w 190"/>
                    <a:gd name="T55" fmla="*/ 26 h 189"/>
                    <a:gd name="T56" fmla="*/ 39 w 190"/>
                    <a:gd name="T57" fmla="*/ 13 h 189"/>
                    <a:gd name="T58" fmla="*/ 59 w 190"/>
                    <a:gd name="T59" fmla="*/ 6 h 189"/>
                    <a:gd name="T60" fmla="*/ 78 w 190"/>
                    <a:gd name="T61" fmla="*/ 0 h 189"/>
                    <a:gd name="T62" fmla="*/ 92 w 190"/>
                    <a:gd name="T63" fmla="*/ 0 h 189"/>
                    <a:gd name="T64" fmla="*/ 111 w 190"/>
                    <a:gd name="T65" fmla="*/ 0 h 189"/>
                    <a:gd name="T66" fmla="*/ 111 w 190"/>
                    <a:gd name="T67" fmla="*/ 0 h 1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0" h="189">
                      <a:moveTo>
                        <a:pt x="111" y="0"/>
                      </a:moveTo>
                      <a:lnTo>
                        <a:pt x="131" y="6"/>
                      </a:lnTo>
                      <a:lnTo>
                        <a:pt x="151" y="13"/>
                      </a:lnTo>
                      <a:lnTo>
                        <a:pt x="164" y="26"/>
                      </a:lnTo>
                      <a:lnTo>
                        <a:pt x="177" y="39"/>
                      </a:lnTo>
                      <a:lnTo>
                        <a:pt x="184" y="58"/>
                      </a:lnTo>
                      <a:lnTo>
                        <a:pt x="190" y="71"/>
                      </a:lnTo>
                      <a:lnTo>
                        <a:pt x="190" y="91"/>
                      </a:lnTo>
                      <a:lnTo>
                        <a:pt x="190" y="111"/>
                      </a:lnTo>
                      <a:lnTo>
                        <a:pt x="184" y="130"/>
                      </a:lnTo>
                      <a:lnTo>
                        <a:pt x="177" y="150"/>
                      </a:lnTo>
                      <a:lnTo>
                        <a:pt x="164" y="163"/>
                      </a:lnTo>
                      <a:lnTo>
                        <a:pt x="151" y="176"/>
                      </a:lnTo>
                      <a:lnTo>
                        <a:pt x="131" y="183"/>
                      </a:lnTo>
                      <a:lnTo>
                        <a:pt x="111" y="189"/>
                      </a:lnTo>
                      <a:lnTo>
                        <a:pt x="98" y="189"/>
                      </a:lnTo>
                      <a:lnTo>
                        <a:pt x="78" y="189"/>
                      </a:lnTo>
                      <a:lnTo>
                        <a:pt x="59" y="183"/>
                      </a:lnTo>
                      <a:lnTo>
                        <a:pt x="39" y="176"/>
                      </a:lnTo>
                      <a:lnTo>
                        <a:pt x="26" y="163"/>
                      </a:lnTo>
                      <a:lnTo>
                        <a:pt x="13" y="150"/>
                      </a:lnTo>
                      <a:lnTo>
                        <a:pt x="6" y="130"/>
                      </a:lnTo>
                      <a:lnTo>
                        <a:pt x="0" y="111"/>
                      </a:lnTo>
                      <a:lnTo>
                        <a:pt x="0" y="98"/>
                      </a:lnTo>
                      <a:lnTo>
                        <a:pt x="0" y="78"/>
                      </a:lnTo>
                      <a:lnTo>
                        <a:pt x="6" y="58"/>
                      </a:lnTo>
                      <a:lnTo>
                        <a:pt x="13" y="39"/>
                      </a:lnTo>
                      <a:lnTo>
                        <a:pt x="26" y="26"/>
                      </a:lnTo>
                      <a:lnTo>
                        <a:pt x="39" y="13"/>
                      </a:lnTo>
                      <a:lnTo>
                        <a:pt x="59" y="6"/>
                      </a:lnTo>
                      <a:lnTo>
                        <a:pt x="78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Freeform 514"/>
                <p:cNvSpPr>
                  <a:spLocks/>
                </p:cNvSpPr>
                <p:nvPr/>
              </p:nvSpPr>
              <p:spPr bwMode="auto">
                <a:xfrm>
                  <a:off x="4108" y="2937"/>
                  <a:ext cx="191" cy="189"/>
                </a:xfrm>
                <a:custGeom>
                  <a:avLst/>
                  <a:gdLst>
                    <a:gd name="T0" fmla="*/ 105 w 191"/>
                    <a:gd name="T1" fmla="*/ 0 h 189"/>
                    <a:gd name="T2" fmla="*/ 125 w 191"/>
                    <a:gd name="T3" fmla="*/ 6 h 189"/>
                    <a:gd name="T4" fmla="*/ 145 w 191"/>
                    <a:gd name="T5" fmla="*/ 13 h 189"/>
                    <a:gd name="T6" fmla="*/ 158 w 191"/>
                    <a:gd name="T7" fmla="*/ 19 h 189"/>
                    <a:gd name="T8" fmla="*/ 171 w 191"/>
                    <a:gd name="T9" fmla="*/ 32 h 189"/>
                    <a:gd name="T10" fmla="*/ 177 w 191"/>
                    <a:gd name="T11" fmla="*/ 52 h 189"/>
                    <a:gd name="T12" fmla="*/ 184 w 191"/>
                    <a:gd name="T13" fmla="*/ 65 h 189"/>
                    <a:gd name="T14" fmla="*/ 191 w 191"/>
                    <a:gd name="T15" fmla="*/ 85 h 189"/>
                    <a:gd name="T16" fmla="*/ 191 w 191"/>
                    <a:gd name="T17" fmla="*/ 104 h 189"/>
                    <a:gd name="T18" fmla="*/ 184 w 191"/>
                    <a:gd name="T19" fmla="*/ 124 h 189"/>
                    <a:gd name="T20" fmla="*/ 177 w 191"/>
                    <a:gd name="T21" fmla="*/ 144 h 189"/>
                    <a:gd name="T22" fmla="*/ 171 w 191"/>
                    <a:gd name="T23" fmla="*/ 157 h 189"/>
                    <a:gd name="T24" fmla="*/ 151 w 191"/>
                    <a:gd name="T25" fmla="*/ 170 h 189"/>
                    <a:gd name="T26" fmla="*/ 138 w 191"/>
                    <a:gd name="T27" fmla="*/ 183 h 189"/>
                    <a:gd name="T28" fmla="*/ 125 w 191"/>
                    <a:gd name="T29" fmla="*/ 189 h 189"/>
                    <a:gd name="T30" fmla="*/ 105 w 191"/>
                    <a:gd name="T31" fmla="*/ 189 h 189"/>
                    <a:gd name="T32" fmla="*/ 85 w 191"/>
                    <a:gd name="T33" fmla="*/ 189 h 189"/>
                    <a:gd name="T34" fmla="*/ 66 w 191"/>
                    <a:gd name="T35" fmla="*/ 189 h 189"/>
                    <a:gd name="T36" fmla="*/ 46 w 191"/>
                    <a:gd name="T37" fmla="*/ 176 h 189"/>
                    <a:gd name="T38" fmla="*/ 33 w 191"/>
                    <a:gd name="T39" fmla="*/ 170 h 189"/>
                    <a:gd name="T40" fmla="*/ 20 w 191"/>
                    <a:gd name="T41" fmla="*/ 157 h 189"/>
                    <a:gd name="T42" fmla="*/ 6 w 191"/>
                    <a:gd name="T43" fmla="*/ 137 h 189"/>
                    <a:gd name="T44" fmla="*/ 0 w 191"/>
                    <a:gd name="T45" fmla="*/ 124 h 189"/>
                    <a:gd name="T46" fmla="*/ 0 w 191"/>
                    <a:gd name="T47" fmla="*/ 104 h 189"/>
                    <a:gd name="T48" fmla="*/ 0 w 191"/>
                    <a:gd name="T49" fmla="*/ 85 h 189"/>
                    <a:gd name="T50" fmla="*/ 0 w 191"/>
                    <a:gd name="T51" fmla="*/ 65 h 189"/>
                    <a:gd name="T52" fmla="*/ 13 w 191"/>
                    <a:gd name="T53" fmla="*/ 45 h 189"/>
                    <a:gd name="T54" fmla="*/ 20 w 191"/>
                    <a:gd name="T55" fmla="*/ 32 h 189"/>
                    <a:gd name="T56" fmla="*/ 33 w 191"/>
                    <a:gd name="T57" fmla="*/ 19 h 189"/>
                    <a:gd name="T58" fmla="*/ 52 w 191"/>
                    <a:gd name="T59" fmla="*/ 6 h 189"/>
                    <a:gd name="T60" fmla="*/ 66 w 191"/>
                    <a:gd name="T61" fmla="*/ 0 h 189"/>
                    <a:gd name="T62" fmla="*/ 85 w 191"/>
                    <a:gd name="T63" fmla="*/ 0 h 189"/>
                    <a:gd name="T64" fmla="*/ 105 w 191"/>
                    <a:gd name="T65" fmla="*/ 0 h 189"/>
                    <a:gd name="T66" fmla="*/ 105 w 191"/>
                    <a:gd name="T67" fmla="*/ 0 h 1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1" h="189">
                      <a:moveTo>
                        <a:pt x="105" y="0"/>
                      </a:moveTo>
                      <a:lnTo>
                        <a:pt x="125" y="6"/>
                      </a:lnTo>
                      <a:lnTo>
                        <a:pt x="145" y="13"/>
                      </a:lnTo>
                      <a:lnTo>
                        <a:pt x="158" y="19"/>
                      </a:lnTo>
                      <a:lnTo>
                        <a:pt x="171" y="32"/>
                      </a:lnTo>
                      <a:lnTo>
                        <a:pt x="177" y="52"/>
                      </a:lnTo>
                      <a:lnTo>
                        <a:pt x="184" y="65"/>
                      </a:lnTo>
                      <a:lnTo>
                        <a:pt x="191" y="85"/>
                      </a:lnTo>
                      <a:lnTo>
                        <a:pt x="191" y="104"/>
                      </a:lnTo>
                      <a:lnTo>
                        <a:pt x="184" y="124"/>
                      </a:lnTo>
                      <a:lnTo>
                        <a:pt x="177" y="144"/>
                      </a:lnTo>
                      <a:lnTo>
                        <a:pt x="171" y="157"/>
                      </a:lnTo>
                      <a:lnTo>
                        <a:pt x="151" y="170"/>
                      </a:lnTo>
                      <a:lnTo>
                        <a:pt x="138" y="183"/>
                      </a:lnTo>
                      <a:lnTo>
                        <a:pt x="125" y="189"/>
                      </a:lnTo>
                      <a:lnTo>
                        <a:pt x="105" y="189"/>
                      </a:lnTo>
                      <a:lnTo>
                        <a:pt x="85" y="189"/>
                      </a:lnTo>
                      <a:lnTo>
                        <a:pt x="66" y="189"/>
                      </a:lnTo>
                      <a:lnTo>
                        <a:pt x="46" y="176"/>
                      </a:lnTo>
                      <a:lnTo>
                        <a:pt x="33" y="170"/>
                      </a:lnTo>
                      <a:lnTo>
                        <a:pt x="20" y="157"/>
                      </a:lnTo>
                      <a:lnTo>
                        <a:pt x="6" y="137"/>
                      </a:lnTo>
                      <a:lnTo>
                        <a:pt x="0" y="124"/>
                      </a:lnTo>
                      <a:lnTo>
                        <a:pt x="0" y="104"/>
                      </a:lnTo>
                      <a:lnTo>
                        <a:pt x="0" y="85"/>
                      </a:lnTo>
                      <a:lnTo>
                        <a:pt x="0" y="65"/>
                      </a:lnTo>
                      <a:lnTo>
                        <a:pt x="13" y="45"/>
                      </a:lnTo>
                      <a:lnTo>
                        <a:pt x="20" y="32"/>
                      </a:lnTo>
                      <a:lnTo>
                        <a:pt x="33" y="19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5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Freeform 515"/>
                <p:cNvSpPr>
                  <a:spLocks/>
                </p:cNvSpPr>
                <p:nvPr/>
              </p:nvSpPr>
              <p:spPr bwMode="auto">
                <a:xfrm>
                  <a:off x="4035" y="2976"/>
                  <a:ext cx="198" cy="196"/>
                </a:xfrm>
                <a:custGeom>
                  <a:avLst/>
                  <a:gdLst>
                    <a:gd name="T0" fmla="*/ 86 w 198"/>
                    <a:gd name="T1" fmla="*/ 196 h 196"/>
                    <a:gd name="T2" fmla="*/ 106 w 198"/>
                    <a:gd name="T3" fmla="*/ 196 h 196"/>
                    <a:gd name="T4" fmla="*/ 125 w 198"/>
                    <a:gd name="T5" fmla="*/ 196 h 196"/>
                    <a:gd name="T6" fmla="*/ 145 w 198"/>
                    <a:gd name="T7" fmla="*/ 190 h 196"/>
                    <a:gd name="T8" fmla="*/ 165 w 198"/>
                    <a:gd name="T9" fmla="*/ 176 h 196"/>
                    <a:gd name="T10" fmla="*/ 178 w 198"/>
                    <a:gd name="T11" fmla="*/ 163 h 196"/>
                    <a:gd name="T12" fmla="*/ 185 w 198"/>
                    <a:gd name="T13" fmla="*/ 150 h 196"/>
                    <a:gd name="T14" fmla="*/ 198 w 198"/>
                    <a:gd name="T15" fmla="*/ 131 h 196"/>
                    <a:gd name="T16" fmla="*/ 198 w 198"/>
                    <a:gd name="T17" fmla="*/ 111 h 196"/>
                    <a:gd name="T18" fmla="*/ 198 w 198"/>
                    <a:gd name="T19" fmla="*/ 91 h 196"/>
                    <a:gd name="T20" fmla="*/ 198 w 198"/>
                    <a:gd name="T21" fmla="*/ 72 h 196"/>
                    <a:gd name="T22" fmla="*/ 191 w 198"/>
                    <a:gd name="T23" fmla="*/ 52 h 196"/>
                    <a:gd name="T24" fmla="*/ 178 w 198"/>
                    <a:gd name="T25" fmla="*/ 39 h 196"/>
                    <a:gd name="T26" fmla="*/ 165 w 198"/>
                    <a:gd name="T27" fmla="*/ 26 h 196"/>
                    <a:gd name="T28" fmla="*/ 152 w 198"/>
                    <a:gd name="T29" fmla="*/ 13 h 196"/>
                    <a:gd name="T30" fmla="*/ 132 w 198"/>
                    <a:gd name="T31" fmla="*/ 6 h 196"/>
                    <a:gd name="T32" fmla="*/ 112 w 198"/>
                    <a:gd name="T33" fmla="*/ 0 h 196"/>
                    <a:gd name="T34" fmla="*/ 93 w 198"/>
                    <a:gd name="T35" fmla="*/ 0 h 196"/>
                    <a:gd name="T36" fmla="*/ 73 w 198"/>
                    <a:gd name="T37" fmla="*/ 6 h 196"/>
                    <a:gd name="T38" fmla="*/ 53 w 198"/>
                    <a:gd name="T39" fmla="*/ 13 h 196"/>
                    <a:gd name="T40" fmla="*/ 40 w 198"/>
                    <a:gd name="T41" fmla="*/ 20 h 196"/>
                    <a:gd name="T42" fmla="*/ 27 w 198"/>
                    <a:gd name="T43" fmla="*/ 33 h 196"/>
                    <a:gd name="T44" fmla="*/ 14 w 198"/>
                    <a:gd name="T45" fmla="*/ 52 h 196"/>
                    <a:gd name="T46" fmla="*/ 7 w 198"/>
                    <a:gd name="T47" fmla="*/ 65 h 196"/>
                    <a:gd name="T48" fmla="*/ 0 w 198"/>
                    <a:gd name="T49" fmla="*/ 85 h 196"/>
                    <a:gd name="T50" fmla="*/ 0 w 198"/>
                    <a:gd name="T51" fmla="*/ 111 h 196"/>
                    <a:gd name="T52" fmla="*/ 7 w 198"/>
                    <a:gd name="T53" fmla="*/ 131 h 196"/>
                    <a:gd name="T54" fmla="*/ 14 w 198"/>
                    <a:gd name="T55" fmla="*/ 144 h 196"/>
                    <a:gd name="T56" fmla="*/ 20 w 198"/>
                    <a:gd name="T57" fmla="*/ 163 h 196"/>
                    <a:gd name="T58" fmla="*/ 33 w 198"/>
                    <a:gd name="T59" fmla="*/ 176 h 196"/>
                    <a:gd name="T60" fmla="*/ 53 w 198"/>
                    <a:gd name="T61" fmla="*/ 183 h 196"/>
                    <a:gd name="T62" fmla="*/ 66 w 198"/>
                    <a:gd name="T63" fmla="*/ 196 h 196"/>
                    <a:gd name="T64" fmla="*/ 86 w 198"/>
                    <a:gd name="T65" fmla="*/ 196 h 196"/>
                    <a:gd name="T66" fmla="*/ 86 w 198"/>
                    <a:gd name="T67" fmla="*/ 196 h 1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8" h="196">
                      <a:moveTo>
                        <a:pt x="86" y="196"/>
                      </a:moveTo>
                      <a:lnTo>
                        <a:pt x="106" y="196"/>
                      </a:lnTo>
                      <a:lnTo>
                        <a:pt x="125" y="196"/>
                      </a:lnTo>
                      <a:lnTo>
                        <a:pt x="145" y="190"/>
                      </a:lnTo>
                      <a:lnTo>
                        <a:pt x="165" y="176"/>
                      </a:lnTo>
                      <a:lnTo>
                        <a:pt x="178" y="163"/>
                      </a:lnTo>
                      <a:lnTo>
                        <a:pt x="185" y="150"/>
                      </a:lnTo>
                      <a:lnTo>
                        <a:pt x="198" y="131"/>
                      </a:lnTo>
                      <a:lnTo>
                        <a:pt x="198" y="111"/>
                      </a:lnTo>
                      <a:lnTo>
                        <a:pt x="198" y="91"/>
                      </a:lnTo>
                      <a:lnTo>
                        <a:pt x="198" y="72"/>
                      </a:lnTo>
                      <a:lnTo>
                        <a:pt x="191" y="52"/>
                      </a:lnTo>
                      <a:lnTo>
                        <a:pt x="178" y="39"/>
                      </a:lnTo>
                      <a:lnTo>
                        <a:pt x="165" y="26"/>
                      </a:lnTo>
                      <a:lnTo>
                        <a:pt x="152" y="13"/>
                      </a:lnTo>
                      <a:lnTo>
                        <a:pt x="132" y="6"/>
                      </a:lnTo>
                      <a:lnTo>
                        <a:pt x="112" y="0"/>
                      </a:lnTo>
                      <a:lnTo>
                        <a:pt x="93" y="0"/>
                      </a:lnTo>
                      <a:lnTo>
                        <a:pt x="73" y="6"/>
                      </a:lnTo>
                      <a:lnTo>
                        <a:pt x="53" y="13"/>
                      </a:lnTo>
                      <a:lnTo>
                        <a:pt x="40" y="20"/>
                      </a:lnTo>
                      <a:lnTo>
                        <a:pt x="27" y="33"/>
                      </a:lnTo>
                      <a:lnTo>
                        <a:pt x="14" y="52"/>
                      </a:lnTo>
                      <a:lnTo>
                        <a:pt x="7" y="65"/>
                      </a:lnTo>
                      <a:lnTo>
                        <a:pt x="0" y="85"/>
                      </a:lnTo>
                      <a:lnTo>
                        <a:pt x="0" y="111"/>
                      </a:lnTo>
                      <a:lnTo>
                        <a:pt x="7" y="131"/>
                      </a:lnTo>
                      <a:lnTo>
                        <a:pt x="14" y="144"/>
                      </a:lnTo>
                      <a:lnTo>
                        <a:pt x="20" y="163"/>
                      </a:lnTo>
                      <a:lnTo>
                        <a:pt x="33" y="176"/>
                      </a:lnTo>
                      <a:lnTo>
                        <a:pt x="53" y="183"/>
                      </a:lnTo>
                      <a:lnTo>
                        <a:pt x="66" y="196"/>
                      </a:lnTo>
                      <a:lnTo>
                        <a:pt x="86" y="196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Freeform 516"/>
                <p:cNvSpPr>
                  <a:spLocks/>
                </p:cNvSpPr>
                <p:nvPr/>
              </p:nvSpPr>
              <p:spPr bwMode="auto">
                <a:xfrm>
                  <a:off x="4075" y="2858"/>
                  <a:ext cx="105" cy="739"/>
                </a:xfrm>
                <a:custGeom>
                  <a:avLst/>
                  <a:gdLst>
                    <a:gd name="T0" fmla="*/ 105 w 105"/>
                    <a:gd name="T1" fmla="*/ 0 h 739"/>
                    <a:gd name="T2" fmla="*/ 105 w 105"/>
                    <a:gd name="T3" fmla="*/ 0 h 739"/>
                    <a:gd name="T4" fmla="*/ 105 w 105"/>
                    <a:gd name="T5" fmla="*/ 0 h 739"/>
                    <a:gd name="T6" fmla="*/ 99 w 105"/>
                    <a:gd name="T7" fmla="*/ 0 h 739"/>
                    <a:gd name="T8" fmla="*/ 92 w 105"/>
                    <a:gd name="T9" fmla="*/ 7 h 739"/>
                    <a:gd name="T10" fmla="*/ 85 w 105"/>
                    <a:gd name="T11" fmla="*/ 13 h 739"/>
                    <a:gd name="T12" fmla="*/ 79 w 105"/>
                    <a:gd name="T13" fmla="*/ 20 h 739"/>
                    <a:gd name="T14" fmla="*/ 72 w 105"/>
                    <a:gd name="T15" fmla="*/ 33 h 739"/>
                    <a:gd name="T16" fmla="*/ 72 w 105"/>
                    <a:gd name="T17" fmla="*/ 46 h 739"/>
                    <a:gd name="T18" fmla="*/ 66 w 105"/>
                    <a:gd name="T19" fmla="*/ 85 h 739"/>
                    <a:gd name="T20" fmla="*/ 66 w 105"/>
                    <a:gd name="T21" fmla="*/ 98 h 739"/>
                    <a:gd name="T22" fmla="*/ 59 w 105"/>
                    <a:gd name="T23" fmla="*/ 111 h 739"/>
                    <a:gd name="T24" fmla="*/ 59 w 105"/>
                    <a:gd name="T25" fmla="*/ 124 h 739"/>
                    <a:gd name="T26" fmla="*/ 59 w 105"/>
                    <a:gd name="T27" fmla="*/ 131 h 739"/>
                    <a:gd name="T28" fmla="*/ 59 w 105"/>
                    <a:gd name="T29" fmla="*/ 138 h 739"/>
                    <a:gd name="T30" fmla="*/ 59 w 105"/>
                    <a:gd name="T31" fmla="*/ 144 h 739"/>
                    <a:gd name="T32" fmla="*/ 59 w 105"/>
                    <a:gd name="T33" fmla="*/ 144 h 739"/>
                    <a:gd name="T34" fmla="*/ 59 w 105"/>
                    <a:gd name="T35" fmla="*/ 144 h 739"/>
                    <a:gd name="T36" fmla="*/ 59 w 105"/>
                    <a:gd name="T37" fmla="*/ 151 h 739"/>
                    <a:gd name="T38" fmla="*/ 59 w 105"/>
                    <a:gd name="T39" fmla="*/ 157 h 739"/>
                    <a:gd name="T40" fmla="*/ 59 w 105"/>
                    <a:gd name="T41" fmla="*/ 177 h 739"/>
                    <a:gd name="T42" fmla="*/ 66 w 105"/>
                    <a:gd name="T43" fmla="*/ 203 h 739"/>
                    <a:gd name="T44" fmla="*/ 66 w 105"/>
                    <a:gd name="T45" fmla="*/ 229 h 739"/>
                    <a:gd name="T46" fmla="*/ 66 w 105"/>
                    <a:gd name="T47" fmla="*/ 249 h 739"/>
                    <a:gd name="T48" fmla="*/ 66 w 105"/>
                    <a:gd name="T49" fmla="*/ 268 h 739"/>
                    <a:gd name="T50" fmla="*/ 66 w 105"/>
                    <a:gd name="T51" fmla="*/ 281 h 739"/>
                    <a:gd name="T52" fmla="*/ 66 w 105"/>
                    <a:gd name="T53" fmla="*/ 288 h 739"/>
                    <a:gd name="T54" fmla="*/ 66 w 105"/>
                    <a:gd name="T55" fmla="*/ 301 h 739"/>
                    <a:gd name="T56" fmla="*/ 59 w 105"/>
                    <a:gd name="T57" fmla="*/ 314 h 739"/>
                    <a:gd name="T58" fmla="*/ 53 w 105"/>
                    <a:gd name="T59" fmla="*/ 340 h 739"/>
                    <a:gd name="T60" fmla="*/ 53 w 105"/>
                    <a:gd name="T61" fmla="*/ 353 h 739"/>
                    <a:gd name="T62" fmla="*/ 46 w 105"/>
                    <a:gd name="T63" fmla="*/ 360 h 739"/>
                    <a:gd name="T64" fmla="*/ 46 w 105"/>
                    <a:gd name="T65" fmla="*/ 366 h 739"/>
                    <a:gd name="T66" fmla="*/ 39 w 105"/>
                    <a:gd name="T67" fmla="*/ 366 h 739"/>
                    <a:gd name="T68" fmla="*/ 39 w 105"/>
                    <a:gd name="T69" fmla="*/ 366 h 739"/>
                    <a:gd name="T70" fmla="*/ 33 w 105"/>
                    <a:gd name="T71" fmla="*/ 379 h 739"/>
                    <a:gd name="T72" fmla="*/ 33 w 105"/>
                    <a:gd name="T73" fmla="*/ 386 h 739"/>
                    <a:gd name="T74" fmla="*/ 26 w 105"/>
                    <a:gd name="T75" fmla="*/ 399 h 739"/>
                    <a:gd name="T76" fmla="*/ 13 w 105"/>
                    <a:gd name="T77" fmla="*/ 425 h 739"/>
                    <a:gd name="T78" fmla="*/ 7 w 105"/>
                    <a:gd name="T79" fmla="*/ 438 h 739"/>
                    <a:gd name="T80" fmla="*/ 7 w 105"/>
                    <a:gd name="T81" fmla="*/ 451 h 739"/>
                    <a:gd name="T82" fmla="*/ 7 w 105"/>
                    <a:gd name="T83" fmla="*/ 458 h 739"/>
                    <a:gd name="T84" fmla="*/ 7 w 105"/>
                    <a:gd name="T85" fmla="*/ 464 h 739"/>
                    <a:gd name="T86" fmla="*/ 7 w 105"/>
                    <a:gd name="T87" fmla="*/ 484 h 739"/>
                    <a:gd name="T88" fmla="*/ 0 w 105"/>
                    <a:gd name="T89" fmla="*/ 510 h 739"/>
                    <a:gd name="T90" fmla="*/ 0 w 105"/>
                    <a:gd name="T91" fmla="*/ 536 h 739"/>
                    <a:gd name="T92" fmla="*/ 0 w 105"/>
                    <a:gd name="T93" fmla="*/ 563 h 739"/>
                    <a:gd name="T94" fmla="*/ 7 w 105"/>
                    <a:gd name="T95" fmla="*/ 595 h 739"/>
                    <a:gd name="T96" fmla="*/ 7 w 105"/>
                    <a:gd name="T97" fmla="*/ 615 h 739"/>
                    <a:gd name="T98" fmla="*/ 13 w 105"/>
                    <a:gd name="T99" fmla="*/ 635 h 739"/>
                    <a:gd name="T100" fmla="*/ 13 w 105"/>
                    <a:gd name="T101" fmla="*/ 654 h 739"/>
                    <a:gd name="T102" fmla="*/ 20 w 105"/>
                    <a:gd name="T103" fmla="*/ 674 h 739"/>
                    <a:gd name="T104" fmla="*/ 20 w 105"/>
                    <a:gd name="T105" fmla="*/ 687 h 739"/>
                    <a:gd name="T106" fmla="*/ 26 w 105"/>
                    <a:gd name="T107" fmla="*/ 706 h 739"/>
                    <a:gd name="T108" fmla="*/ 26 w 105"/>
                    <a:gd name="T109" fmla="*/ 720 h 739"/>
                    <a:gd name="T110" fmla="*/ 26 w 105"/>
                    <a:gd name="T111" fmla="*/ 733 h 739"/>
                    <a:gd name="T112" fmla="*/ 26 w 105"/>
                    <a:gd name="T113" fmla="*/ 739 h 739"/>
                    <a:gd name="T114" fmla="*/ 26 w 105"/>
                    <a:gd name="T115" fmla="*/ 739 h 739"/>
                    <a:gd name="T116" fmla="*/ 105 w 105"/>
                    <a:gd name="T117" fmla="*/ 0 h 7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05" h="739">
                      <a:moveTo>
                        <a:pt x="105" y="0"/>
                      </a:moveTo>
                      <a:lnTo>
                        <a:pt x="105" y="0"/>
                      </a:lnTo>
                      <a:lnTo>
                        <a:pt x="99" y="0"/>
                      </a:lnTo>
                      <a:lnTo>
                        <a:pt x="92" y="7"/>
                      </a:lnTo>
                      <a:lnTo>
                        <a:pt x="85" y="13"/>
                      </a:lnTo>
                      <a:lnTo>
                        <a:pt x="79" y="20"/>
                      </a:lnTo>
                      <a:lnTo>
                        <a:pt x="72" y="33"/>
                      </a:lnTo>
                      <a:lnTo>
                        <a:pt x="72" y="46"/>
                      </a:lnTo>
                      <a:lnTo>
                        <a:pt x="66" y="85"/>
                      </a:lnTo>
                      <a:lnTo>
                        <a:pt x="66" y="98"/>
                      </a:lnTo>
                      <a:lnTo>
                        <a:pt x="59" y="111"/>
                      </a:lnTo>
                      <a:lnTo>
                        <a:pt x="59" y="124"/>
                      </a:lnTo>
                      <a:lnTo>
                        <a:pt x="59" y="131"/>
                      </a:lnTo>
                      <a:lnTo>
                        <a:pt x="59" y="138"/>
                      </a:lnTo>
                      <a:lnTo>
                        <a:pt x="59" y="144"/>
                      </a:lnTo>
                      <a:lnTo>
                        <a:pt x="59" y="151"/>
                      </a:lnTo>
                      <a:lnTo>
                        <a:pt x="59" y="157"/>
                      </a:lnTo>
                      <a:lnTo>
                        <a:pt x="59" y="177"/>
                      </a:lnTo>
                      <a:lnTo>
                        <a:pt x="66" y="203"/>
                      </a:lnTo>
                      <a:lnTo>
                        <a:pt x="66" y="229"/>
                      </a:lnTo>
                      <a:lnTo>
                        <a:pt x="66" y="249"/>
                      </a:lnTo>
                      <a:lnTo>
                        <a:pt x="66" y="268"/>
                      </a:lnTo>
                      <a:lnTo>
                        <a:pt x="66" y="281"/>
                      </a:lnTo>
                      <a:lnTo>
                        <a:pt x="66" y="288"/>
                      </a:lnTo>
                      <a:lnTo>
                        <a:pt x="66" y="301"/>
                      </a:lnTo>
                      <a:lnTo>
                        <a:pt x="59" y="314"/>
                      </a:lnTo>
                      <a:lnTo>
                        <a:pt x="53" y="340"/>
                      </a:lnTo>
                      <a:lnTo>
                        <a:pt x="53" y="353"/>
                      </a:lnTo>
                      <a:lnTo>
                        <a:pt x="46" y="360"/>
                      </a:lnTo>
                      <a:lnTo>
                        <a:pt x="46" y="366"/>
                      </a:lnTo>
                      <a:lnTo>
                        <a:pt x="39" y="366"/>
                      </a:lnTo>
                      <a:lnTo>
                        <a:pt x="33" y="379"/>
                      </a:lnTo>
                      <a:lnTo>
                        <a:pt x="33" y="386"/>
                      </a:lnTo>
                      <a:lnTo>
                        <a:pt x="26" y="399"/>
                      </a:lnTo>
                      <a:lnTo>
                        <a:pt x="13" y="425"/>
                      </a:lnTo>
                      <a:lnTo>
                        <a:pt x="7" y="438"/>
                      </a:lnTo>
                      <a:lnTo>
                        <a:pt x="7" y="451"/>
                      </a:lnTo>
                      <a:lnTo>
                        <a:pt x="7" y="458"/>
                      </a:lnTo>
                      <a:lnTo>
                        <a:pt x="7" y="464"/>
                      </a:lnTo>
                      <a:lnTo>
                        <a:pt x="7" y="484"/>
                      </a:lnTo>
                      <a:lnTo>
                        <a:pt x="0" y="510"/>
                      </a:lnTo>
                      <a:lnTo>
                        <a:pt x="0" y="536"/>
                      </a:lnTo>
                      <a:lnTo>
                        <a:pt x="0" y="563"/>
                      </a:lnTo>
                      <a:lnTo>
                        <a:pt x="7" y="595"/>
                      </a:lnTo>
                      <a:lnTo>
                        <a:pt x="7" y="615"/>
                      </a:lnTo>
                      <a:lnTo>
                        <a:pt x="13" y="635"/>
                      </a:lnTo>
                      <a:lnTo>
                        <a:pt x="13" y="654"/>
                      </a:lnTo>
                      <a:lnTo>
                        <a:pt x="20" y="674"/>
                      </a:lnTo>
                      <a:lnTo>
                        <a:pt x="20" y="687"/>
                      </a:lnTo>
                      <a:lnTo>
                        <a:pt x="26" y="706"/>
                      </a:lnTo>
                      <a:lnTo>
                        <a:pt x="26" y="720"/>
                      </a:lnTo>
                      <a:lnTo>
                        <a:pt x="26" y="733"/>
                      </a:lnTo>
                      <a:lnTo>
                        <a:pt x="26" y="739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" name="Freeform 517"/>
                <p:cNvSpPr>
                  <a:spLocks/>
                </p:cNvSpPr>
                <p:nvPr/>
              </p:nvSpPr>
              <p:spPr bwMode="auto">
                <a:xfrm>
                  <a:off x="3812" y="2819"/>
                  <a:ext cx="539" cy="811"/>
                </a:xfrm>
                <a:custGeom>
                  <a:avLst/>
                  <a:gdLst>
                    <a:gd name="T0" fmla="*/ 223 w 539"/>
                    <a:gd name="T1" fmla="*/ 39 h 811"/>
                    <a:gd name="T2" fmla="*/ 177 w 539"/>
                    <a:gd name="T3" fmla="*/ 26 h 811"/>
                    <a:gd name="T4" fmla="*/ 131 w 539"/>
                    <a:gd name="T5" fmla="*/ 39 h 811"/>
                    <a:gd name="T6" fmla="*/ 99 w 539"/>
                    <a:gd name="T7" fmla="*/ 59 h 811"/>
                    <a:gd name="T8" fmla="*/ 79 w 539"/>
                    <a:gd name="T9" fmla="*/ 144 h 811"/>
                    <a:gd name="T10" fmla="*/ 72 w 539"/>
                    <a:gd name="T11" fmla="*/ 229 h 811"/>
                    <a:gd name="T12" fmla="*/ 72 w 539"/>
                    <a:gd name="T13" fmla="*/ 255 h 811"/>
                    <a:gd name="T14" fmla="*/ 59 w 539"/>
                    <a:gd name="T15" fmla="*/ 288 h 811"/>
                    <a:gd name="T16" fmla="*/ 26 w 539"/>
                    <a:gd name="T17" fmla="*/ 340 h 811"/>
                    <a:gd name="T18" fmla="*/ 0 w 539"/>
                    <a:gd name="T19" fmla="*/ 405 h 811"/>
                    <a:gd name="T20" fmla="*/ 6 w 539"/>
                    <a:gd name="T21" fmla="*/ 510 h 811"/>
                    <a:gd name="T22" fmla="*/ 33 w 539"/>
                    <a:gd name="T23" fmla="*/ 595 h 811"/>
                    <a:gd name="T24" fmla="*/ 52 w 539"/>
                    <a:gd name="T25" fmla="*/ 641 h 811"/>
                    <a:gd name="T26" fmla="*/ 52 w 539"/>
                    <a:gd name="T27" fmla="*/ 693 h 811"/>
                    <a:gd name="T28" fmla="*/ 52 w 539"/>
                    <a:gd name="T29" fmla="*/ 745 h 811"/>
                    <a:gd name="T30" fmla="*/ 59 w 539"/>
                    <a:gd name="T31" fmla="*/ 778 h 811"/>
                    <a:gd name="T32" fmla="*/ 99 w 539"/>
                    <a:gd name="T33" fmla="*/ 804 h 811"/>
                    <a:gd name="T34" fmla="*/ 131 w 539"/>
                    <a:gd name="T35" fmla="*/ 811 h 811"/>
                    <a:gd name="T36" fmla="*/ 171 w 539"/>
                    <a:gd name="T37" fmla="*/ 791 h 811"/>
                    <a:gd name="T38" fmla="*/ 184 w 539"/>
                    <a:gd name="T39" fmla="*/ 785 h 811"/>
                    <a:gd name="T40" fmla="*/ 204 w 539"/>
                    <a:gd name="T41" fmla="*/ 765 h 811"/>
                    <a:gd name="T42" fmla="*/ 230 w 539"/>
                    <a:gd name="T43" fmla="*/ 752 h 811"/>
                    <a:gd name="T44" fmla="*/ 263 w 539"/>
                    <a:gd name="T45" fmla="*/ 752 h 811"/>
                    <a:gd name="T46" fmla="*/ 289 w 539"/>
                    <a:gd name="T47" fmla="*/ 772 h 811"/>
                    <a:gd name="T48" fmla="*/ 309 w 539"/>
                    <a:gd name="T49" fmla="*/ 798 h 811"/>
                    <a:gd name="T50" fmla="*/ 309 w 539"/>
                    <a:gd name="T51" fmla="*/ 804 h 811"/>
                    <a:gd name="T52" fmla="*/ 335 w 539"/>
                    <a:gd name="T53" fmla="*/ 811 h 811"/>
                    <a:gd name="T54" fmla="*/ 381 w 539"/>
                    <a:gd name="T55" fmla="*/ 811 h 811"/>
                    <a:gd name="T56" fmla="*/ 408 w 539"/>
                    <a:gd name="T57" fmla="*/ 785 h 811"/>
                    <a:gd name="T58" fmla="*/ 447 w 539"/>
                    <a:gd name="T59" fmla="*/ 719 h 811"/>
                    <a:gd name="T60" fmla="*/ 454 w 539"/>
                    <a:gd name="T61" fmla="*/ 680 h 811"/>
                    <a:gd name="T62" fmla="*/ 460 w 539"/>
                    <a:gd name="T63" fmla="*/ 674 h 811"/>
                    <a:gd name="T64" fmla="*/ 480 w 539"/>
                    <a:gd name="T65" fmla="*/ 634 h 811"/>
                    <a:gd name="T66" fmla="*/ 513 w 539"/>
                    <a:gd name="T67" fmla="*/ 569 h 811"/>
                    <a:gd name="T68" fmla="*/ 533 w 539"/>
                    <a:gd name="T69" fmla="*/ 497 h 811"/>
                    <a:gd name="T70" fmla="*/ 539 w 539"/>
                    <a:gd name="T71" fmla="*/ 399 h 811"/>
                    <a:gd name="T72" fmla="*/ 526 w 539"/>
                    <a:gd name="T73" fmla="*/ 320 h 811"/>
                    <a:gd name="T74" fmla="*/ 493 w 539"/>
                    <a:gd name="T75" fmla="*/ 229 h 811"/>
                    <a:gd name="T76" fmla="*/ 487 w 539"/>
                    <a:gd name="T77" fmla="*/ 163 h 811"/>
                    <a:gd name="T78" fmla="*/ 487 w 539"/>
                    <a:gd name="T79" fmla="*/ 150 h 811"/>
                    <a:gd name="T80" fmla="*/ 480 w 539"/>
                    <a:gd name="T81" fmla="*/ 137 h 811"/>
                    <a:gd name="T82" fmla="*/ 467 w 539"/>
                    <a:gd name="T83" fmla="*/ 92 h 811"/>
                    <a:gd name="T84" fmla="*/ 447 w 539"/>
                    <a:gd name="T85" fmla="*/ 52 h 811"/>
                    <a:gd name="T86" fmla="*/ 401 w 539"/>
                    <a:gd name="T87" fmla="*/ 39 h 811"/>
                    <a:gd name="T88" fmla="*/ 375 w 539"/>
                    <a:gd name="T89" fmla="*/ 39 h 811"/>
                    <a:gd name="T90" fmla="*/ 368 w 539"/>
                    <a:gd name="T91" fmla="*/ 33 h 811"/>
                    <a:gd name="T92" fmla="*/ 342 w 539"/>
                    <a:gd name="T93" fmla="*/ 13 h 811"/>
                    <a:gd name="T94" fmla="*/ 296 w 539"/>
                    <a:gd name="T95" fmla="*/ 0 h 811"/>
                    <a:gd name="T96" fmla="*/ 243 w 539"/>
                    <a:gd name="T97" fmla="*/ 20 h 811"/>
                    <a:gd name="T98" fmla="*/ 230 w 539"/>
                    <a:gd name="T99" fmla="*/ 39 h 81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39" h="811">
                      <a:moveTo>
                        <a:pt x="223" y="39"/>
                      </a:moveTo>
                      <a:lnTo>
                        <a:pt x="223" y="39"/>
                      </a:lnTo>
                      <a:lnTo>
                        <a:pt x="210" y="33"/>
                      </a:lnTo>
                      <a:lnTo>
                        <a:pt x="197" y="33"/>
                      </a:lnTo>
                      <a:lnTo>
                        <a:pt x="177" y="26"/>
                      </a:lnTo>
                      <a:lnTo>
                        <a:pt x="158" y="26"/>
                      </a:lnTo>
                      <a:lnTo>
                        <a:pt x="138" y="33"/>
                      </a:lnTo>
                      <a:lnTo>
                        <a:pt x="131" y="39"/>
                      </a:lnTo>
                      <a:lnTo>
                        <a:pt x="118" y="39"/>
                      </a:lnTo>
                      <a:lnTo>
                        <a:pt x="112" y="52"/>
                      </a:lnTo>
                      <a:lnTo>
                        <a:pt x="99" y="59"/>
                      </a:lnTo>
                      <a:lnTo>
                        <a:pt x="92" y="85"/>
                      </a:lnTo>
                      <a:lnTo>
                        <a:pt x="85" y="118"/>
                      </a:lnTo>
                      <a:lnTo>
                        <a:pt x="79" y="144"/>
                      </a:lnTo>
                      <a:lnTo>
                        <a:pt x="79" y="177"/>
                      </a:lnTo>
                      <a:lnTo>
                        <a:pt x="72" y="203"/>
                      </a:lnTo>
                      <a:lnTo>
                        <a:pt x="72" y="229"/>
                      </a:lnTo>
                      <a:lnTo>
                        <a:pt x="72" y="242"/>
                      </a:lnTo>
                      <a:lnTo>
                        <a:pt x="72" y="248"/>
                      </a:lnTo>
                      <a:lnTo>
                        <a:pt x="72" y="255"/>
                      </a:lnTo>
                      <a:lnTo>
                        <a:pt x="72" y="262"/>
                      </a:lnTo>
                      <a:lnTo>
                        <a:pt x="66" y="268"/>
                      </a:lnTo>
                      <a:lnTo>
                        <a:pt x="59" y="288"/>
                      </a:lnTo>
                      <a:lnTo>
                        <a:pt x="46" y="301"/>
                      </a:lnTo>
                      <a:lnTo>
                        <a:pt x="39" y="320"/>
                      </a:lnTo>
                      <a:lnTo>
                        <a:pt x="26" y="340"/>
                      </a:lnTo>
                      <a:lnTo>
                        <a:pt x="13" y="360"/>
                      </a:lnTo>
                      <a:lnTo>
                        <a:pt x="6" y="386"/>
                      </a:lnTo>
                      <a:lnTo>
                        <a:pt x="0" y="405"/>
                      </a:lnTo>
                      <a:lnTo>
                        <a:pt x="0" y="438"/>
                      </a:lnTo>
                      <a:lnTo>
                        <a:pt x="0" y="477"/>
                      </a:lnTo>
                      <a:lnTo>
                        <a:pt x="6" y="510"/>
                      </a:lnTo>
                      <a:lnTo>
                        <a:pt x="13" y="543"/>
                      </a:lnTo>
                      <a:lnTo>
                        <a:pt x="20" y="569"/>
                      </a:lnTo>
                      <a:lnTo>
                        <a:pt x="33" y="595"/>
                      </a:lnTo>
                      <a:lnTo>
                        <a:pt x="39" y="615"/>
                      </a:lnTo>
                      <a:lnTo>
                        <a:pt x="46" y="628"/>
                      </a:lnTo>
                      <a:lnTo>
                        <a:pt x="52" y="641"/>
                      </a:lnTo>
                      <a:lnTo>
                        <a:pt x="52" y="654"/>
                      </a:lnTo>
                      <a:lnTo>
                        <a:pt x="52" y="674"/>
                      </a:lnTo>
                      <a:lnTo>
                        <a:pt x="52" y="693"/>
                      </a:lnTo>
                      <a:lnTo>
                        <a:pt x="52" y="713"/>
                      </a:lnTo>
                      <a:lnTo>
                        <a:pt x="52" y="732"/>
                      </a:lnTo>
                      <a:lnTo>
                        <a:pt x="52" y="745"/>
                      </a:lnTo>
                      <a:lnTo>
                        <a:pt x="52" y="759"/>
                      </a:lnTo>
                      <a:lnTo>
                        <a:pt x="52" y="772"/>
                      </a:lnTo>
                      <a:lnTo>
                        <a:pt x="59" y="778"/>
                      </a:lnTo>
                      <a:lnTo>
                        <a:pt x="72" y="791"/>
                      </a:lnTo>
                      <a:lnTo>
                        <a:pt x="79" y="798"/>
                      </a:lnTo>
                      <a:lnTo>
                        <a:pt x="99" y="804"/>
                      </a:lnTo>
                      <a:lnTo>
                        <a:pt x="112" y="811"/>
                      </a:lnTo>
                      <a:lnTo>
                        <a:pt x="118" y="811"/>
                      </a:lnTo>
                      <a:lnTo>
                        <a:pt x="131" y="811"/>
                      </a:lnTo>
                      <a:lnTo>
                        <a:pt x="138" y="811"/>
                      </a:lnTo>
                      <a:lnTo>
                        <a:pt x="158" y="798"/>
                      </a:lnTo>
                      <a:lnTo>
                        <a:pt x="171" y="791"/>
                      </a:lnTo>
                      <a:lnTo>
                        <a:pt x="177" y="785"/>
                      </a:lnTo>
                      <a:lnTo>
                        <a:pt x="184" y="785"/>
                      </a:lnTo>
                      <a:lnTo>
                        <a:pt x="197" y="772"/>
                      </a:lnTo>
                      <a:lnTo>
                        <a:pt x="204" y="765"/>
                      </a:lnTo>
                      <a:lnTo>
                        <a:pt x="210" y="759"/>
                      </a:lnTo>
                      <a:lnTo>
                        <a:pt x="217" y="759"/>
                      </a:lnTo>
                      <a:lnTo>
                        <a:pt x="230" y="752"/>
                      </a:lnTo>
                      <a:lnTo>
                        <a:pt x="243" y="752"/>
                      </a:lnTo>
                      <a:lnTo>
                        <a:pt x="256" y="752"/>
                      </a:lnTo>
                      <a:lnTo>
                        <a:pt x="263" y="752"/>
                      </a:lnTo>
                      <a:lnTo>
                        <a:pt x="270" y="759"/>
                      </a:lnTo>
                      <a:lnTo>
                        <a:pt x="276" y="765"/>
                      </a:lnTo>
                      <a:lnTo>
                        <a:pt x="289" y="772"/>
                      </a:lnTo>
                      <a:lnTo>
                        <a:pt x="289" y="778"/>
                      </a:lnTo>
                      <a:lnTo>
                        <a:pt x="309" y="798"/>
                      </a:lnTo>
                      <a:lnTo>
                        <a:pt x="309" y="804"/>
                      </a:lnTo>
                      <a:lnTo>
                        <a:pt x="316" y="804"/>
                      </a:lnTo>
                      <a:lnTo>
                        <a:pt x="322" y="811"/>
                      </a:lnTo>
                      <a:lnTo>
                        <a:pt x="335" y="811"/>
                      </a:lnTo>
                      <a:lnTo>
                        <a:pt x="348" y="811"/>
                      </a:lnTo>
                      <a:lnTo>
                        <a:pt x="368" y="811"/>
                      </a:lnTo>
                      <a:lnTo>
                        <a:pt x="381" y="811"/>
                      </a:lnTo>
                      <a:lnTo>
                        <a:pt x="388" y="804"/>
                      </a:lnTo>
                      <a:lnTo>
                        <a:pt x="401" y="798"/>
                      </a:lnTo>
                      <a:lnTo>
                        <a:pt x="408" y="785"/>
                      </a:lnTo>
                      <a:lnTo>
                        <a:pt x="421" y="765"/>
                      </a:lnTo>
                      <a:lnTo>
                        <a:pt x="434" y="739"/>
                      </a:lnTo>
                      <a:lnTo>
                        <a:pt x="447" y="719"/>
                      </a:lnTo>
                      <a:lnTo>
                        <a:pt x="454" y="693"/>
                      </a:lnTo>
                      <a:lnTo>
                        <a:pt x="454" y="687"/>
                      </a:lnTo>
                      <a:lnTo>
                        <a:pt x="454" y="680"/>
                      </a:lnTo>
                      <a:lnTo>
                        <a:pt x="454" y="674"/>
                      </a:lnTo>
                      <a:lnTo>
                        <a:pt x="460" y="674"/>
                      </a:lnTo>
                      <a:lnTo>
                        <a:pt x="467" y="660"/>
                      </a:lnTo>
                      <a:lnTo>
                        <a:pt x="473" y="654"/>
                      </a:lnTo>
                      <a:lnTo>
                        <a:pt x="480" y="634"/>
                      </a:lnTo>
                      <a:lnTo>
                        <a:pt x="493" y="615"/>
                      </a:lnTo>
                      <a:lnTo>
                        <a:pt x="500" y="595"/>
                      </a:lnTo>
                      <a:lnTo>
                        <a:pt x="513" y="569"/>
                      </a:lnTo>
                      <a:lnTo>
                        <a:pt x="519" y="549"/>
                      </a:lnTo>
                      <a:lnTo>
                        <a:pt x="526" y="523"/>
                      </a:lnTo>
                      <a:lnTo>
                        <a:pt x="533" y="497"/>
                      </a:lnTo>
                      <a:lnTo>
                        <a:pt x="533" y="464"/>
                      </a:lnTo>
                      <a:lnTo>
                        <a:pt x="533" y="432"/>
                      </a:lnTo>
                      <a:lnTo>
                        <a:pt x="539" y="399"/>
                      </a:lnTo>
                      <a:lnTo>
                        <a:pt x="533" y="373"/>
                      </a:lnTo>
                      <a:lnTo>
                        <a:pt x="533" y="347"/>
                      </a:lnTo>
                      <a:lnTo>
                        <a:pt x="526" y="320"/>
                      </a:lnTo>
                      <a:lnTo>
                        <a:pt x="513" y="288"/>
                      </a:lnTo>
                      <a:lnTo>
                        <a:pt x="500" y="255"/>
                      </a:lnTo>
                      <a:lnTo>
                        <a:pt x="493" y="229"/>
                      </a:lnTo>
                      <a:lnTo>
                        <a:pt x="487" y="203"/>
                      </a:lnTo>
                      <a:lnTo>
                        <a:pt x="487" y="177"/>
                      </a:lnTo>
                      <a:lnTo>
                        <a:pt x="487" y="163"/>
                      </a:lnTo>
                      <a:lnTo>
                        <a:pt x="487" y="150"/>
                      </a:lnTo>
                      <a:lnTo>
                        <a:pt x="487" y="144"/>
                      </a:lnTo>
                      <a:lnTo>
                        <a:pt x="480" y="137"/>
                      </a:lnTo>
                      <a:lnTo>
                        <a:pt x="480" y="124"/>
                      </a:lnTo>
                      <a:lnTo>
                        <a:pt x="473" y="105"/>
                      </a:lnTo>
                      <a:lnTo>
                        <a:pt x="467" y="92"/>
                      </a:lnTo>
                      <a:lnTo>
                        <a:pt x="460" y="72"/>
                      </a:lnTo>
                      <a:lnTo>
                        <a:pt x="454" y="59"/>
                      </a:lnTo>
                      <a:lnTo>
                        <a:pt x="447" y="52"/>
                      </a:lnTo>
                      <a:lnTo>
                        <a:pt x="434" y="46"/>
                      </a:lnTo>
                      <a:lnTo>
                        <a:pt x="427" y="39"/>
                      </a:lnTo>
                      <a:lnTo>
                        <a:pt x="401" y="39"/>
                      </a:lnTo>
                      <a:lnTo>
                        <a:pt x="388" y="39"/>
                      </a:lnTo>
                      <a:lnTo>
                        <a:pt x="381" y="39"/>
                      </a:lnTo>
                      <a:lnTo>
                        <a:pt x="375" y="39"/>
                      </a:lnTo>
                      <a:lnTo>
                        <a:pt x="368" y="39"/>
                      </a:lnTo>
                      <a:lnTo>
                        <a:pt x="368" y="33"/>
                      </a:lnTo>
                      <a:lnTo>
                        <a:pt x="362" y="26"/>
                      </a:lnTo>
                      <a:lnTo>
                        <a:pt x="355" y="20"/>
                      </a:lnTo>
                      <a:lnTo>
                        <a:pt x="342" y="13"/>
                      </a:lnTo>
                      <a:lnTo>
                        <a:pt x="329" y="6"/>
                      </a:lnTo>
                      <a:lnTo>
                        <a:pt x="309" y="0"/>
                      </a:lnTo>
                      <a:lnTo>
                        <a:pt x="296" y="0"/>
                      </a:lnTo>
                      <a:lnTo>
                        <a:pt x="276" y="0"/>
                      </a:lnTo>
                      <a:lnTo>
                        <a:pt x="270" y="6"/>
                      </a:lnTo>
                      <a:lnTo>
                        <a:pt x="243" y="20"/>
                      </a:lnTo>
                      <a:lnTo>
                        <a:pt x="237" y="26"/>
                      </a:lnTo>
                      <a:lnTo>
                        <a:pt x="230" y="33"/>
                      </a:lnTo>
                      <a:lnTo>
                        <a:pt x="230" y="39"/>
                      </a:lnTo>
                      <a:lnTo>
                        <a:pt x="223" y="39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4" name="Freeform 518"/>
                <p:cNvSpPr>
                  <a:spLocks/>
                </p:cNvSpPr>
                <p:nvPr/>
              </p:nvSpPr>
              <p:spPr bwMode="auto">
                <a:xfrm>
                  <a:off x="4075" y="2858"/>
                  <a:ext cx="105" cy="739"/>
                </a:xfrm>
                <a:custGeom>
                  <a:avLst/>
                  <a:gdLst>
                    <a:gd name="T0" fmla="*/ 105 w 105"/>
                    <a:gd name="T1" fmla="*/ 0 h 739"/>
                    <a:gd name="T2" fmla="*/ 105 w 105"/>
                    <a:gd name="T3" fmla="*/ 0 h 739"/>
                    <a:gd name="T4" fmla="*/ 105 w 105"/>
                    <a:gd name="T5" fmla="*/ 0 h 739"/>
                    <a:gd name="T6" fmla="*/ 99 w 105"/>
                    <a:gd name="T7" fmla="*/ 0 h 739"/>
                    <a:gd name="T8" fmla="*/ 92 w 105"/>
                    <a:gd name="T9" fmla="*/ 7 h 739"/>
                    <a:gd name="T10" fmla="*/ 85 w 105"/>
                    <a:gd name="T11" fmla="*/ 13 h 739"/>
                    <a:gd name="T12" fmla="*/ 79 w 105"/>
                    <a:gd name="T13" fmla="*/ 20 h 739"/>
                    <a:gd name="T14" fmla="*/ 72 w 105"/>
                    <a:gd name="T15" fmla="*/ 33 h 739"/>
                    <a:gd name="T16" fmla="*/ 72 w 105"/>
                    <a:gd name="T17" fmla="*/ 46 h 739"/>
                    <a:gd name="T18" fmla="*/ 66 w 105"/>
                    <a:gd name="T19" fmla="*/ 85 h 739"/>
                    <a:gd name="T20" fmla="*/ 66 w 105"/>
                    <a:gd name="T21" fmla="*/ 98 h 739"/>
                    <a:gd name="T22" fmla="*/ 59 w 105"/>
                    <a:gd name="T23" fmla="*/ 111 h 739"/>
                    <a:gd name="T24" fmla="*/ 59 w 105"/>
                    <a:gd name="T25" fmla="*/ 124 h 739"/>
                    <a:gd name="T26" fmla="*/ 59 w 105"/>
                    <a:gd name="T27" fmla="*/ 131 h 739"/>
                    <a:gd name="T28" fmla="*/ 59 w 105"/>
                    <a:gd name="T29" fmla="*/ 138 h 739"/>
                    <a:gd name="T30" fmla="*/ 59 w 105"/>
                    <a:gd name="T31" fmla="*/ 144 h 739"/>
                    <a:gd name="T32" fmla="*/ 59 w 105"/>
                    <a:gd name="T33" fmla="*/ 144 h 739"/>
                    <a:gd name="T34" fmla="*/ 59 w 105"/>
                    <a:gd name="T35" fmla="*/ 144 h 739"/>
                    <a:gd name="T36" fmla="*/ 59 w 105"/>
                    <a:gd name="T37" fmla="*/ 151 h 739"/>
                    <a:gd name="T38" fmla="*/ 59 w 105"/>
                    <a:gd name="T39" fmla="*/ 157 h 739"/>
                    <a:gd name="T40" fmla="*/ 59 w 105"/>
                    <a:gd name="T41" fmla="*/ 177 h 739"/>
                    <a:gd name="T42" fmla="*/ 66 w 105"/>
                    <a:gd name="T43" fmla="*/ 203 h 739"/>
                    <a:gd name="T44" fmla="*/ 66 w 105"/>
                    <a:gd name="T45" fmla="*/ 229 h 739"/>
                    <a:gd name="T46" fmla="*/ 66 w 105"/>
                    <a:gd name="T47" fmla="*/ 249 h 739"/>
                    <a:gd name="T48" fmla="*/ 66 w 105"/>
                    <a:gd name="T49" fmla="*/ 268 h 739"/>
                    <a:gd name="T50" fmla="*/ 66 w 105"/>
                    <a:gd name="T51" fmla="*/ 281 h 739"/>
                    <a:gd name="T52" fmla="*/ 66 w 105"/>
                    <a:gd name="T53" fmla="*/ 288 h 739"/>
                    <a:gd name="T54" fmla="*/ 66 w 105"/>
                    <a:gd name="T55" fmla="*/ 301 h 739"/>
                    <a:gd name="T56" fmla="*/ 59 w 105"/>
                    <a:gd name="T57" fmla="*/ 314 h 739"/>
                    <a:gd name="T58" fmla="*/ 53 w 105"/>
                    <a:gd name="T59" fmla="*/ 340 h 739"/>
                    <a:gd name="T60" fmla="*/ 53 w 105"/>
                    <a:gd name="T61" fmla="*/ 353 h 739"/>
                    <a:gd name="T62" fmla="*/ 46 w 105"/>
                    <a:gd name="T63" fmla="*/ 360 h 739"/>
                    <a:gd name="T64" fmla="*/ 46 w 105"/>
                    <a:gd name="T65" fmla="*/ 366 h 739"/>
                    <a:gd name="T66" fmla="*/ 39 w 105"/>
                    <a:gd name="T67" fmla="*/ 366 h 739"/>
                    <a:gd name="T68" fmla="*/ 39 w 105"/>
                    <a:gd name="T69" fmla="*/ 366 h 739"/>
                    <a:gd name="T70" fmla="*/ 33 w 105"/>
                    <a:gd name="T71" fmla="*/ 379 h 739"/>
                    <a:gd name="T72" fmla="*/ 33 w 105"/>
                    <a:gd name="T73" fmla="*/ 386 h 739"/>
                    <a:gd name="T74" fmla="*/ 26 w 105"/>
                    <a:gd name="T75" fmla="*/ 399 h 739"/>
                    <a:gd name="T76" fmla="*/ 13 w 105"/>
                    <a:gd name="T77" fmla="*/ 425 h 739"/>
                    <a:gd name="T78" fmla="*/ 7 w 105"/>
                    <a:gd name="T79" fmla="*/ 438 h 739"/>
                    <a:gd name="T80" fmla="*/ 7 w 105"/>
                    <a:gd name="T81" fmla="*/ 451 h 739"/>
                    <a:gd name="T82" fmla="*/ 7 w 105"/>
                    <a:gd name="T83" fmla="*/ 458 h 739"/>
                    <a:gd name="T84" fmla="*/ 7 w 105"/>
                    <a:gd name="T85" fmla="*/ 464 h 739"/>
                    <a:gd name="T86" fmla="*/ 7 w 105"/>
                    <a:gd name="T87" fmla="*/ 484 h 739"/>
                    <a:gd name="T88" fmla="*/ 0 w 105"/>
                    <a:gd name="T89" fmla="*/ 510 h 739"/>
                    <a:gd name="T90" fmla="*/ 0 w 105"/>
                    <a:gd name="T91" fmla="*/ 536 h 739"/>
                    <a:gd name="T92" fmla="*/ 0 w 105"/>
                    <a:gd name="T93" fmla="*/ 563 h 739"/>
                    <a:gd name="T94" fmla="*/ 7 w 105"/>
                    <a:gd name="T95" fmla="*/ 595 h 739"/>
                    <a:gd name="T96" fmla="*/ 7 w 105"/>
                    <a:gd name="T97" fmla="*/ 615 h 739"/>
                    <a:gd name="T98" fmla="*/ 13 w 105"/>
                    <a:gd name="T99" fmla="*/ 635 h 739"/>
                    <a:gd name="T100" fmla="*/ 13 w 105"/>
                    <a:gd name="T101" fmla="*/ 654 h 739"/>
                    <a:gd name="T102" fmla="*/ 20 w 105"/>
                    <a:gd name="T103" fmla="*/ 674 h 739"/>
                    <a:gd name="T104" fmla="*/ 20 w 105"/>
                    <a:gd name="T105" fmla="*/ 687 h 739"/>
                    <a:gd name="T106" fmla="*/ 26 w 105"/>
                    <a:gd name="T107" fmla="*/ 706 h 739"/>
                    <a:gd name="T108" fmla="*/ 26 w 105"/>
                    <a:gd name="T109" fmla="*/ 720 h 739"/>
                    <a:gd name="T110" fmla="*/ 26 w 105"/>
                    <a:gd name="T111" fmla="*/ 733 h 739"/>
                    <a:gd name="T112" fmla="*/ 26 w 105"/>
                    <a:gd name="T113" fmla="*/ 739 h 739"/>
                    <a:gd name="T114" fmla="*/ 26 w 105"/>
                    <a:gd name="T115" fmla="*/ 739 h 7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05" h="739">
                      <a:moveTo>
                        <a:pt x="105" y="0"/>
                      </a:moveTo>
                      <a:lnTo>
                        <a:pt x="105" y="0"/>
                      </a:lnTo>
                      <a:lnTo>
                        <a:pt x="99" y="0"/>
                      </a:lnTo>
                      <a:lnTo>
                        <a:pt x="92" y="7"/>
                      </a:lnTo>
                      <a:lnTo>
                        <a:pt x="85" y="13"/>
                      </a:lnTo>
                      <a:lnTo>
                        <a:pt x="79" y="20"/>
                      </a:lnTo>
                      <a:lnTo>
                        <a:pt x="72" y="33"/>
                      </a:lnTo>
                      <a:lnTo>
                        <a:pt x="72" y="46"/>
                      </a:lnTo>
                      <a:lnTo>
                        <a:pt x="66" y="85"/>
                      </a:lnTo>
                      <a:lnTo>
                        <a:pt x="66" y="98"/>
                      </a:lnTo>
                      <a:lnTo>
                        <a:pt x="59" y="111"/>
                      </a:lnTo>
                      <a:lnTo>
                        <a:pt x="59" y="124"/>
                      </a:lnTo>
                      <a:lnTo>
                        <a:pt x="59" y="131"/>
                      </a:lnTo>
                      <a:lnTo>
                        <a:pt x="59" y="138"/>
                      </a:lnTo>
                      <a:lnTo>
                        <a:pt x="59" y="144"/>
                      </a:lnTo>
                      <a:lnTo>
                        <a:pt x="59" y="151"/>
                      </a:lnTo>
                      <a:lnTo>
                        <a:pt x="59" y="157"/>
                      </a:lnTo>
                      <a:lnTo>
                        <a:pt x="59" y="177"/>
                      </a:lnTo>
                      <a:lnTo>
                        <a:pt x="66" y="203"/>
                      </a:lnTo>
                      <a:lnTo>
                        <a:pt x="66" y="229"/>
                      </a:lnTo>
                      <a:lnTo>
                        <a:pt x="66" y="249"/>
                      </a:lnTo>
                      <a:lnTo>
                        <a:pt x="66" y="268"/>
                      </a:lnTo>
                      <a:lnTo>
                        <a:pt x="66" y="281"/>
                      </a:lnTo>
                      <a:lnTo>
                        <a:pt x="66" y="288"/>
                      </a:lnTo>
                      <a:lnTo>
                        <a:pt x="66" y="301"/>
                      </a:lnTo>
                      <a:lnTo>
                        <a:pt x="59" y="314"/>
                      </a:lnTo>
                      <a:lnTo>
                        <a:pt x="53" y="340"/>
                      </a:lnTo>
                      <a:lnTo>
                        <a:pt x="53" y="353"/>
                      </a:lnTo>
                      <a:lnTo>
                        <a:pt x="46" y="360"/>
                      </a:lnTo>
                      <a:lnTo>
                        <a:pt x="46" y="366"/>
                      </a:lnTo>
                      <a:lnTo>
                        <a:pt x="39" y="366"/>
                      </a:lnTo>
                      <a:lnTo>
                        <a:pt x="33" y="379"/>
                      </a:lnTo>
                      <a:lnTo>
                        <a:pt x="33" y="386"/>
                      </a:lnTo>
                      <a:lnTo>
                        <a:pt x="26" y="399"/>
                      </a:lnTo>
                      <a:lnTo>
                        <a:pt x="13" y="425"/>
                      </a:lnTo>
                      <a:lnTo>
                        <a:pt x="7" y="438"/>
                      </a:lnTo>
                      <a:lnTo>
                        <a:pt x="7" y="451"/>
                      </a:lnTo>
                      <a:lnTo>
                        <a:pt x="7" y="458"/>
                      </a:lnTo>
                      <a:lnTo>
                        <a:pt x="7" y="464"/>
                      </a:lnTo>
                      <a:lnTo>
                        <a:pt x="7" y="484"/>
                      </a:lnTo>
                      <a:lnTo>
                        <a:pt x="0" y="510"/>
                      </a:lnTo>
                      <a:lnTo>
                        <a:pt x="0" y="536"/>
                      </a:lnTo>
                      <a:lnTo>
                        <a:pt x="0" y="563"/>
                      </a:lnTo>
                      <a:lnTo>
                        <a:pt x="7" y="595"/>
                      </a:lnTo>
                      <a:lnTo>
                        <a:pt x="7" y="615"/>
                      </a:lnTo>
                      <a:lnTo>
                        <a:pt x="13" y="635"/>
                      </a:lnTo>
                      <a:lnTo>
                        <a:pt x="13" y="654"/>
                      </a:lnTo>
                      <a:lnTo>
                        <a:pt x="20" y="674"/>
                      </a:lnTo>
                      <a:lnTo>
                        <a:pt x="20" y="687"/>
                      </a:lnTo>
                      <a:lnTo>
                        <a:pt x="26" y="706"/>
                      </a:lnTo>
                      <a:lnTo>
                        <a:pt x="26" y="720"/>
                      </a:lnTo>
                      <a:lnTo>
                        <a:pt x="26" y="733"/>
                      </a:lnTo>
                      <a:lnTo>
                        <a:pt x="26" y="739"/>
                      </a:lnTo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5" name="Freeform 519"/>
                <p:cNvSpPr>
                  <a:spLocks/>
                </p:cNvSpPr>
                <p:nvPr/>
              </p:nvSpPr>
              <p:spPr bwMode="auto">
                <a:xfrm>
                  <a:off x="3812" y="2819"/>
                  <a:ext cx="539" cy="811"/>
                </a:xfrm>
                <a:custGeom>
                  <a:avLst/>
                  <a:gdLst>
                    <a:gd name="T0" fmla="*/ 223 w 539"/>
                    <a:gd name="T1" fmla="*/ 39 h 811"/>
                    <a:gd name="T2" fmla="*/ 177 w 539"/>
                    <a:gd name="T3" fmla="*/ 26 h 811"/>
                    <a:gd name="T4" fmla="*/ 131 w 539"/>
                    <a:gd name="T5" fmla="*/ 39 h 811"/>
                    <a:gd name="T6" fmla="*/ 99 w 539"/>
                    <a:gd name="T7" fmla="*/ 59 h 811"/>
                    <a:gd name="T8" fmla="*/ 79 w 539"/>
                    <a:gd name="T9" fmla="*/ 144 h 811"/>
                    <a:gd name="T10" fmla="*/ 72 w 539"/>
                    <a:gd name="T11" fmla="*/ 229 h 811"/>
                    <a:gd name="T12" fmla="*/ 72 w 539"/>
                    <a:gd name="T13" fmla="*/ 255 h 811"/>
                    <a:gd name="T14" fmla="*/ 59 w 539"/>
                    <a:gd name="T15" fmla="*/ 288 h 811"/>
                    <a:gd name="T16" fmla="*/ 26 w 539"/>
                    <a:gd name="T17" fmla="*/ 340 h 811"/>
                    <a:gd name="T18" fmla="*/ 0 w 539"/>
                    <a:gd name="T19" fmla="*/ 405 h 811"/>
                    <a:gd name="T20" fmla="*/ 6 w 539"/>
                    <a:gd name="T21" fmla="*/ 510 h 811"/>
                    <a:gd name="T22" fmla="*/ 33 w 539"/>
                    <a:gd name="T23" fmla="*/ 595 h 811"/>
                    <a:gd name="T24" fmla="*/ 52 w 539"/>
                    <a:gd name="T25" fmla="*/ 641 h 811"/>
                    <a:gd name="T26" fmla="*/ 52 w 539"/>
                    <a:gd name="T27" fmla="*/ 693 h 811"/>
                    <a:gd name="T28" fmla="*/ 52 w 539"/>
                    <a:gd name="T29" fmla="*/ 745 h 811"/>
                    <a:gd name="T30" fmla="*/ 59 w 539"/>
                    <a:gd name="T31" fmla="*/ 778 h 811"/>
                    <a:gd name="T32" fmla="*/ 99 w 539"/>
                    <a:gd name="T33" fmla="*/ 804 h 811"/>
                    <a:gd name="T34" fmla="*/ 131 w 539"/>
                    <a:gd name="T35" fmla="*/ 811 h 811"/>
                    <a:gd name="T36" fmla="*/ 171 w 539"/>
                    <a:gd name="T37" fmla="*/ 791 h 811"/>
                    <a:gd name="T38" fmla="*/ 184 w 539"/>
                    <a:gd name="T39" fmla="*/ 785 h 811"/>
                    <a:gd name="T40" fmla="*/ 204 w 539"/>
                    <a:gd name="T41" fmla="*/ 765 h 811"/>
                    <a:gd name="T42" fmla="*/ 230 w 539"/>
                    <a:gd name="T43" fmla="*/ 752 h 811"/>
                    <a:gd name="T44" fmla="*/ 263 w 539"/>
                    <a:gd name="T45" fmla="*/ 752 h 811"/>
                    <a:gd name="T46" fmla="*/ 289 w 539"/>
                    <a:gd name="T47" fmla="*/ 772 h 811"/>
                    <a:gd name="T48" fmla="*/ 309 w 539"/>
                    <a:gd name="T49" fmla="*/ 798 h 811"/>
                    <a:gd name="T50" fmla="*/ 309 w 539"/>
                    <a:gd name="T51" fmla="*/ 804 h 811"/>
                    <a:gd name="T52" fmla="*/ 335 w 539"/>
                    <a:gd name="T53" fmla="*/ 811 h 811"/>
                    <a:gd name="T54" fmla="*/ 381 w 539"/>
                    <a:gd name="T55" fmla="*/ 811 h 811"/>
                    <a:gd name="T56" fmla="*/ 408 w 539"/>
                    <a:gd name="T57" fmla="*/ 785 h 811"/>
                    <a:gd name="T58" fmla="*/ 447 w 539"/>
                    <a:gd name="T59" fmla="*/ 719 h 811"/>
                    <a:gd name="T60" fmla="*/ 454 w 539"/>
                    <a:gd name="T61" fmla="*/ 680 h 811"/>
                    <a:gd name="T62" fmla="*/ 460 w 539"/>
                    <a:gd name="T63" fmla="*/ 674 h 811"/>
                    <a:gd name="T64" fmla="*/ 480 w 539"/>
                    <a:gd name="T65" fmla="*/ 634 h 811"/>
                    <a:gd name="T66" fmla="*/ 513 w 539"/>
                    <a:gd name="T67" fmla="*/ 569 h 811"/>
                    <a:gd name="T68" fmla="*/ 533 w 539"/>
                    <a:gd name="T69" fmla="*/ 497 h 811"/>
                    <a:gd name="T70" fmla="*/ 539 w 539"/>
                    <a:gd name="T71" fmla="*/ 399 h 811"/>
                    <a:gd name="T72" fmla="*/ 526 w 539"/>
                    <a:gd name="T73" fmla="*/ 320 h 811"/>
                    <a:gd name="T74" fmla="*/ 493 w 539"/>
                    <a:gd name="T75" fmla="*/ 229 h 811"/>
                    <a:gd name="T76" fmla="*/ 487 w 539"/>
                    <a:gd name="T77" fmla="*/ 163 h 811"/>
                    <a:gd name="T78" fmla="*/ 487 w 539"/>
                    <a:gd name="T79" fmla="*/ 150 h 811"/>
                    <a:gd name="T80" fmla="*/ 480 w 539"/>
                    <a:gd name="T81" fmla="*/ 137 h 811"/>
                    <a:gd name="T82" fmla="*/ 467 w 539"/>
                    <a:gd name="T83" fmla="*/ 92 h 811"/>
                    <a:gd name="T84" fmla="*/ 447 w 539"/>
                    <a:gd name="T85" fmla="*/ 52 h 811"/>
                    <a:gd name="T86" fmla="*/ 401 w 539"/>
                    <a:gd name="T87" fmla="*/ 39 h 811"/>
                    <a:gd name="T88" fmla="*/ 375 w 539"/>
                    <a:gd name="T89" fmla="*/ 39 h 811"/>
                    <a:gd name="T90" fmla="*/ 368 w 539"/>
                    <a:gd name="T91" fmla="*/ 33 h 811"/>
                    <a:gd name="T92" fmla="*/ 342 w 539"/>
                    <a:gd name="T93" fmla="*/ 13 h 811"/>
                    <a:gd name="T94" fmla="*/ 296 w 539"/>
                    <a:gd name="T95" fmla="*/ 0 h 811"/>
                    <a:gd name="T96" fmla="*/ 243 w 539"/>
                    <a:gd name="T97" fmla="*/ 20 h 811"/>
                    <a:gd name="T98" fmla="*/ 230 w 539"/>
                    <a:gd name="T99" fmla="*/ 39 h 81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39" h="811">
                      <a:moveTo>
                        <a:pt x="223" y="39"/>
                      </a:moveTo>
                      <a:lnTo>
                        <a:pt x="223" y="39"/>
                      </a:lnTo>
                      <a:lnTo>
                        <a:pt x="210" y="33"/>
                      </a:lnTo>
                      <a:lnTo>
                        <a:pt x="197" y="33"/>
                      </a:lnTo>
                      <a:lnTo>
                        <a:pt x="177" y="26"/>
                      </a:lnTo>
                      <a:lnTo>
                        <a:pt x="158" y="26"/>
                      </a:lnTo>
                      <a:lnTo>
                        <a:pt x="138" y="33"/>
                      </a:lnTo>
                      <a:lnTo>
                        <a:pt x="131" y="39"/>
                      </a:lnTo>
                      <a:lnTo>
                        <a:pt x="118" y="39"/>
                      </a:lnTo>
                      <a:lnTo>
                        <a:pt x="112" y="52"/>
                      </a:lnTo>
                      <a:lnTo>
                        <a:pt x="99" y="59"/>
                      </a:lnTo>
                      <a:lnTo>
                        <a:pt x="92" y="85"/>
                      </a:lnTo>
                      <a:lnTo>
                        <a:pt x="85" y="118"/>
                      </a:lnTo>
                      <a:lnTo>
                        <a:pt x="79" y="144"/>
                      </a:lnTo>
                      <a:lnTo>
                        <a:pt x="79" y="177"/>
                      </a:lnTo>
                      <a:lnTo>
                        <a:pt x="72" y="203"/>
                      </a:lnTo>
                      <a:lnTo>
                        <a:pt x="72" y="229"/>
                      </a:lnTo>
                      <a:lnTo>
                        <a:pt x="72" y="242"/>
                      </a:lnTo>
                      <a:lnTo>
                        <a:pt x="72" y="248"/>
                      </a:lnTo>
                      <a:lnTo>
                        <a:pt x="72" y="255"/>
                      </a:lnTo>
                      <a:lnTo>
                        <a:pt x="72" y="262"/>
                      </a:lnTo>
                      <a:lnTo>
                        <a:pt x="66" y="268"/>
                      </a:lnTo>
                      <a:lnTo>
                        <a:pt x="59" y="288"/>
                      </a:lnTo>
                      <a:lnTo>
                        <a:pt x="46" y="301"/>
                      </a:lnTo>
                      <a:lnTo>
                        <a:pt x="39" y="320"/>
                      </a:lnTo>
                      <a:lnTo>
                        <a:pt x="26" y="340"/>
                      </a:lnTo>
                      <a:lnTo>
                        <a:pt x="13" y="360"/>
                      </a:lnTo>
                      <a:lnTo>
                        <a:pt x="6" y="386"/>
                      </a:lnTo>
                      <a:lnTo>
                        <a:pt x="0" y="405"/>
                      </a:lnTo>
                      <a:lnTo>
                        <a:pt x="0" y="438"/>
                      </a:lnTo>
                      <a:lnTo>
                        <a:pt x="0" y="477"/>
                      </a:lnTo>
                      <a:lnTo>
                        <a:pt x="6" y="510"/>
                      </a:lnTo>
                      <a:lnTo>
                        <a:pt x="13" y="543"/>
                      </a:lnTo>
                      <a:lnTo>
                        <a:pt x="20" y="569"/>
                      </a:lnTo>
                      <a:lnTo>
                        <a:pt x="33" y="595"/>
                      </a:lnTo>
                      <a:lnTo>
                        <a:pt x="39" y="615"/>
                      </a:lnTo>
                      <a:lnTo>
                        <a:pt x="46" y="628"/>
                      </a:lnTo>
                      <a:lnTo>
                        <a:pt x="52" y="641"/>
                      </a:lnTo>
                      <a:lnTo>
                        <a:pt x="52" y="654"/>
                      </a:lnTo>
                      <a:lnTo>
                        <a:pt x="52" y="674"/>
                      </a:lnTo>
                      <a:lnTo>
                        <a:pt x="52" y="693"/>
                      </a:lnTo>
                      <a:lnTo>
                        <a:pt x="52" y="713"/>
                      </a:lnTo>
                      <a:lnTo>
                        <a:pt x="52" y="732"/>
                      </a:lnTo>
                      <a:lnTo>
                        <a:pt x="52" y="745"/>
                      </a:lnTo>
                      <a:lnTo>
                        <a:pt x="52" y="759"/>
                      </a:lnTo>
                      <a:lnTo>
                        <a:pt x="52" y="772"/>
                      </a:lnTo>
                      <a:lnTo>
                        <a:pt x="59" y="778"/>
                      </a:lnTo>
                      <a:lnTo>
                        <a:pt x="72" y="791"/>
                      </a:lnTo>
                      <a:lnTo>
                        <a:pt x="79" y="798"/>
                      </a:lnTo>
                      <a:lnTo>
                        <a:pt x="99" y="804"/>
                      </a:lnTo>
                      <a:lnTo>
                        <a:pt x="112" y="811"/>
                      </a:lnTo>
                      <a:lnTo>
                        <a:pt x="118" y="811"/>
                      </a:lnTo>
                      <a:lnTo>
                        <a:pt x="131" y="811"/>
                      </a:lnTo>
                      <a:lnTo>
                        <a:pt x="138" y="811"/>
                      </a:lnTo>
                      <a:lnTo>
                        <a:pt x="158" y="798"/>
                      </a:lnTo>
                      <a:lnTo>
                        <a:pt x="171" y="791"/>
                      </a:lnTo>
                      <a:lnTo>
                        <a:pt x="177" y="785"/>
                      </a:lnTo>
                      <a:lnTo>
                        <a:pt x="184" y="785"/>
                      </a:lnTo>
                      <a:lnTo>
                        <a:pt x="197" y="772"/>
                      </a:lnTo>
                      <a:lnTo>
                        <a:pt x="204" y="765"/>
                      </a:lnTo>
                      <a:lnTo>
                        <a:pt x="210" y="759"/>
                      </a:lnTo>
                      <a:lnTo>
                        <a:pt x="217" y="759"/>
                      </a:lnTo>
                      <a:lnTo>
                        <a:pt x="230" y="752"/>
                      </a:lnTo>
                      <a:lnTo>
                        <a:pt x="243" y="752"/>
                      </a:lnTo>
                      <a:lnTo>
                        <a:pt x="256" y="752"/>
                      </a:lnTo>
                      <a:lnTo>
                        <a:pt x="263" y="752"/>
                      </a:lnTo>
                      <a:lnTo>
                        <a:pt x="270" y="759"/>
                      </a:lnTo>
                      <a:lnTo>
                        <a:pt x="276" y="765"/>
                      </a:lnTo>
                      <a:lnTo>
                        <a:pt x="289" y="772"/>
                      </a:lnTo>
                      <a:lnTo>
                        <a:pt x="289" y="778"/>
                      </a:lnTo>
                      <a:lnTo>
                        <a:pt x="309" y="798"/>
                      </a:lnTo>
                      <a:lnTo>
                        <a:pt x="309" y="804"/>
                      </a:lnTo>
                      <a:lnTo>
                        <a:pt x="316" y="804"/>
                      </a:lnTo>
                      <a:lnTo>
                        <a:pt x="322" y="811"/>
                      </a:lnTo>
                      <a:lnTo>
                        <a:pt x="335" y="811"/>
                      </a:lnTo>
                      <a:lnTo>
                        <a:pt x="348" y="811"/>
                      </a:lnTo>
                      <a:lnTo>
                        <a:pt x="368" y="811"/>
                      </a:lnTo>
                      <a:lnTo>
                        <a:pt x="381" y="811"/>
                      </a:lnTo>
                      <a:lnTo>
                        <a:pt x="388" y="804"/>
                      </a:lnTo>
                      <a:lnTo>
                        <a:pt x="401" y="798"/>
                      </a:lnTo>
                      <a:lnTo>
                        <a:pt x="408" y="785"/>
                      </a:lnTo>
                      <a:lnTo>
                        <a:pt x="421" y="765"/>
                      </a:lnTo>
                      <a:lnTo>
                        <a:pt x="434" y="739"/>
                      </a:lnTo>
                      <a:lnTo>
                        <a:pt x="447" y="719"/>
                      </a:lnTo>
                      <a:lnTo>
                        <a:pt x="454" y="693"/>
                      </a:lnTo>
                      <a:lnTo>
                        <a:pt x="454" y="687"/>
                      </a:lnTo>
                      <a:lnTo>
                        <a:pt x="454" y="680"/>
                      </a:lnTo>
                      <a:lnTo>
                        <a:pt x="454" y="674"/>
                      </a:lnTo>
                      <a:lnTo>
                        <a:pt x="460" y="674"/>
                      </a:lnTo>
                      <a:lnTo>
                        <a:pt x="467" y="660"/>
                      </a:lnTo>
                      <a:lnTo>
                        <a:pt x="473" y="654"/>
                      </a:lnTo>
                      <a:lnTo>
                        <a:pt x="480" y="634"/>
                      </a:lnTo>
                      <a:lnTo>
                        <a:pt x="493" y="615"/>
                      </a:lnTo>
                      <a:lnTo>
                        <a:pt x="500" y="595"/>
                      </a:lnTo>
                      <a:lnTo>
                        <a:pt x="513" y="569"/>
                      </a:lnTo>
                      <a:lnTo>
                        <a:pt x="519" y="549"/>
                      </a:lnTo>
                      <a:lnTo>
                        <a:pt x="526" y="523"/>
                      </a:lnTo>
                      <a:lnTo>
                        <a:pt x="533" y="497"/>
                      </a:lnTo>
                      <a:lnTo>
                        <a:pt x="533" y="464"/>
                      </a:lnTo>
                      <a:lnTo>
                        <a:pt x="533" y="432"/>
                      </a:lnTo>
                      <a:lnTo>
                        <a:pt x="539" y="399"/>
                      </a:lnTo>
                      <a:lnTo>
                        <a:pt x="533" y="373"/>
                      </a:lnTo>
                      <a:lnTo>
                        <a:pt x="533" y="347"/>
                      </a:lnTo>
                      <a:lnTo>
                        <a:pt x="526" y="320"/>
                      </a:lnTo>
                      <a:lnTo>
                        <a:pt x="513" y="288"/>
                      </a:lnTo>
                      <a:lnTo>
                        <a:pt x="500" y="255"/>
                      </a:lnTo>
                      <a:lnTo>
                        <a:pt x="493" y="229"/>
                      </a:lnTo>
                      <a:lnTo>
                        <a:pt x="487" y="203"/>
                      </a:lnTo>
                      <a:lnTo>
                        <a:pt x="487" y="177"/>
                      </a:lnTo>
                      <a:lnTo>
                        <a:pt x="487" y="163"/>
                      </a:lnTo>
                      <a:lnTo>
                        <a:pt x="487" y="150"/>
                      </a:lnTo>
                      <a:lnTo>
                        <a:pt x="487" y="144"/>
                      </a:lnTo>
                      <a:lnTo>
                        <a:pt x="480" y="137"/>
                      </a:lnTo>
                      <a:lnTo>
                        <a:pt x="480" y="124"/>
                      </a:lnTo>
                      <a:lnTo>
                        <a:pt x="473" y="105"/>
                      </a:lnTo>
                      <a:lnTo>
                        <a:pt x="467" y="92"/>
                      </a:lnTo>
                      <a:lnTo>
                        <a:pt x="460" y="72"/>
                      </a:lnTo>
                      <a:lnTo>
                        <a:pt x="454" y="59"/>
                      </a:lnTo>
                      <a:lnTo>
                        <a:pt x="447" y="52"/>
                      </a:lnTo>
                      <a:lnTo>
                        <a:pt x="434" y="46"/>
                      </a:lnTo>
                      <a:lnTo>
                        <a:pt x="427" y="39"/>
                      </a:lnTo>
                      <a:lnTo>
                        <a:pt x="401" y="39"/>
                      </a:lnTo>
                      <a:lnTo>
                        <a:pt x="388" y="39"/>
                      </a:lnTo>
                      <a:lnTo>
                        <a:pt x="381" y="39"/>
                      </a:lnTo>
                      <a:lnTo>
                        <a:pt x="375" y="39"/>
                      </a:lnTo>
                      <a:lnTo>
                        <a:pt x="368" y="39"/>
                      </a:lnTo>
                      <a:lnTo>
                        <a:pt x="368" y="33"/>
                      </a:lnTo>
                      <a:lnTo>
                        <a:pt x="362" y="26"/>
                      </a:lnTo>
                      <a:lnTo>
                        <a:pt x="355" y="20"/>
                      </a:lnTo>
                      <a:lnTo>
                        <a:pt x="342" y="13"/>
                      </a:lnTo>
                      <a:lnTo>
                        <a:pt x="329" y="6"/>
                      </a:lnTo>
                      <a:lnTo>
                        <a:pt x="309" y="0"/>
                      </a:lnTo>
                      <a:lnTo>
                        <a:pt x="296" y="0"/>
                      </a:lnTo>
                      <a:lnTo>
                        <a:pt x="276" y="0"/>
                      </a:lnTo>
                      <a:lnTo>
                        <a:pt x="270" y="6"/>
                      </a:lnTo>
                      <a:lnTo>
                        <a:pt x="243" y="20"/>
                      </a:lnTo>
                      <a:lnTo>
                        <a:pt x="237" y="26"/>
                      </a:lnTo>
                      <a:lnTo>
                        <a:pt x="230" y="33"/>
                      </a:lnTo>
                      <a:lnTo>
                        <a:pt x="230" y="39"/>
                      </a:lnTo>
                      <a:lnTo>
                        <a:pt x="223" y="39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" name="Freeform 520"/>
                <p:cNvSpPr>
                  <a:spLocks/>
                </p:cNvSpPr>
                <p:nvPr/>
              </p:nvSpPr>
              <p:spPr bwMode="auto">
                <a:xfrm>
                  <a:off x="3897" y="2845"/>
                  <a:ext cx="178" cy="536"/>
                </a:xfrm>
                <a:custGeom>
                  <a:avLst/>
                  <a:gdLst>
                    <a:gd name="T0" fmla="*/ 138 w 178"/>
                    <a:gd name="T1" fmla="*/ 13 h 536"/>
                    <a:gd name="T2" fmla="*/ 125 w 178"/>
                    <a:gd name="T3" fmla="*/ 7 h 536"/>
                    <a:gd name="T4" fmla="*/ 92 w 178"/>
                    <a:gd name="T5" fmla="*/ 0 h 536"/>
                    <a:gd name="T6" fmla="*/ 53 w 178"/>
                    <a:gd name="T7" fmla="*/ 7 h 536"/>
                    <a:gd name="T8" fmla="*/ 33 w 178"/>
                    <a:gd name="T9" fmla="*/ 13 h 536"/>
                    <a:gd name="T10" fmla="*/ 14 w 178"/>
                    <a:gd name="T11" fmla="*/ 33 h 536"/>
                    <a:gd name="T12" fmla="*/ 0 w 178"/>
                    <a:gd name="T13" fmla="*/ 72 h 536"/>
                    <a:gd name="T14" fmla="*/ 0 w 178"/>
                    <a:gd name="T15" fmla="*/ 66 h 536"/>
                    <a:gd name="T16" fmla="*/ 7 w 178"/>
                    <a:gd name="T17" fmla="*/ 59 h 536"/>
                    <a:gd name="T18" fmla="*/ 27 w 178"/>
                    <a:gd name="T19" fmla="*/ 39 h 536"/>
                    <a:gd name="T20" fmla="*/ 46 w 178"/>
                    <a:gd name="T21" fmla="*/ 26 h 536"/>
                    <a:gd name="T22" fmla="*/ 79 w 178"/>
                    <a:gd name="T23" fmla="*/ 26 h 536"/>
                    <a:gd name="T24" fmla="*/ 106 w 178"/>
                    <a:gd name="T25" fmla="*/ 39 h 536"/>
                    <a:gd name="T26" fmla="*/ 119 w 178"/>
                    <a:gd name="T27" fmla="*/ 59 h 536"/>
                    <a:gd name="T28" fmla="*/ 125 w 178"/>
                    <a:gd name="T29" fmla="*/ 72 h 536"/>
                    <a:gd name="T30" fmla="*/ 132 w 178"/>
                    <a:gd name="T31" fmla="*/ 105 h 536"/>
                    <a:gd name="T32" fmla="*/ 138 w 178"/>
                    <a:gd name="T33" fmla="*/ 164 h 536"/>
                    <a:gd name="T34" fmla="*/ 132 w 178"/>
                    <a:gd name="T35" fmla="*/ 209 h 536"/>
                    <a:gd name="T36" fmla="*/ 125 w 178"/>
                    <a:gd name="T37" fmla="*/ 249 h 536"/>
                    <a:gd name="T38" fmla="*/ 132 w 178"/>
                    <a:gd name="T39" fmla="*/ 268 h 536"/>
                    <a:gd name="T40" fmla="*/ 145 w 178"/>
                    <a:gd name="T41" fmla="*/ 294 h 536"/>
                    <a:gd name="T42" fmla="*/ 165 w 178"/>
                    <a:gd name="T43" fmla="*/ 353 h 536"/>
                    <a:gd name="T44" fmla="*/ 171 w 178"/>
                    <a:gd name="T45" fmla="*/ 399 h 536"/>
                    <a:gd name="T46" fmla="*/ 171 w 178"/>
                    <a:gd name="T47" fmla="*/ 471 h 536"/>
                    <a:gd name="T48" fmla="*/ 165 w 178"/>
                    <a:gd name="T49" fmla="*/ 536 h 536"/>
                    <a:gd name="T50" fmla="*/ 171 w 178"/>
                    <a:gd name="T51" fmla="*/ 497 h 536"/>
                    <a:gd name="T52" fmla="*/ 178 w 178"/>
                    <a:gd name="T53" fmla="*/ 432 h 536"/>
                    <a:gd name="T54" fmla="*/ 178 w 178"/>
                    <a:gd name="T55" fmla="*/ 373 h 536"/>
                    <a:gd name="T56" fmla="*/ 165 w 178"/>
                    <a:gd name="T57" fmla="*/ 314 h 536"/>
                    <a:gd name="T58" fmla="*/ 158 w 178"/>
                    <a:gd name="T59" fmla="*/ 288 h 536"/>
                    <a:gd name="T60" fmla="*/ 145 w 178"/>
                    <a:gd name="T61" fmla="*/ 268 h 536"/>
                    <a:gd name="T62" fmla="*/ 145 w 178"/>
                    <a:gd name="T63" fmla="*/ 255 h 536"/>
                    <a:gd name="T64" fmla="*/ 158 w 178"/>
                    <a:gd name="T65" fmla="*/ 216 h 536"/>
                    <a:gd name="T66" fmla="*/ 165 w 178"/>
                    <a:gd name="T67" fmla="*/ 157 h 536"/>
                    <a:gd name="T68" fmla="*/ 171 w 178"/>
                    <a:gd name="T69" fmla="*/ 98 h 536"/>
                    <a:gd name="T70" fmla="*/ 171 w 178"/>
                    <a:gd name="T71" fmla="*/ 72 h 536"/>
                    <a:gd name="T72" fmla="*/ 165 w 178"/>
                    <a:gd name="T73" fmla="*/ 59 h 536"/>
                    <a:gd name="T74" fmla="*/ 158 w 178"/>
                    <a:gd name="T75" fmla="*/ 33 h 536"/>
                    <a:gd name="T76" fmla="*/ 138 w 178"/>
                    <a:gd name="T77" fmla="*/ 13 h 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78" h="536">
                      <a:moveTo>
                        <a:pt x="138" y="13"/>
                      </a:moveTo>
                      <a:lnTo>
                        <a:pt x="138" y="13"/>
                      </a:lnTo>
                      <a:lnTo>
                        <a:pt x="125" y="7"/>
                      </a:lnTo>
                      <a:lnTo>
                        <a:pt x="112" y="7"/>
                      </a:lnTo>
                      <a:lnTo>
                        <a:pt x="92" y="0"/>
                      </a:lnTo>
                      <a:lnTo>
                        <a:pt x="73" y="0"/>
                      </a:lnTo>
                      <a:lnTo>
                        <a:pt x="53" y="7"/>
                      </a:lnTo>
                      <a:lnTo>
                        <a:pt x="46" y="13"/>
                      </a:lnTo>
                      <a:lnTo>
                        <a:pt x="33" y="13"/>
                      </a:lnTo>
                      <a:lnTo>
                        <a:pt x="27" y="26"/>
                      </a:lnTo>
                      <a:lnTo>
                        <a:pt x="14" y="33"/>
                      </a:lnTo>
                      <a:lnTo>
                        <a:pt x="7" y="52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7" y="66"/>
                      </a:lnTo>
                      <a:lnTo>
                        <a:pt x="7" y="59"/>
                      </a:lnTo>
                      <a:lnTo>
                        <a:pt x="14" y="46"/>
                      </a:lnTo>
                      <a:lnTo>
                        <a:pt x="27" y="39"/>
                      </a:lnTo>
                      <a:lnTo>
                        <a:pt x="33" y="33"/>
                      </a:lnTo>
                      <a:lnTo>
                        <a:pt x="46" y="26"/>
                      </a:lnTo>
                      <a:lnTo>
                        <a:pt x="66" y="20"/>
                      </a:lnTo>
                      <a:lnTo>
                        <a:pt x="79" y="26"/>
                      </a:lnTo>
                      <a:lnTo>
                        <a:pt x="92" y="26"/>
                      </a:lnTo>
                      <a:lnTo>
                        <a:pt x="106" y="39"/>
                      </a:lnTo>
                      <a:lnTo>
                        <a:pt x="112" y="46"/>
                      </a:lnTo>
                      <a:lnTo>
                        <a:pt x="119" y="59"/>
                      </a:lnTo>
                      <a:lnTo>
                        <a:pt x="125" y="66"/>
                      </a:lnTo>
                      <a:lnTo>
                        <a:pt x="125" y="72"/>
                      </a:lnTo>
                      <a:lnTo>
                        <a:pt x="125" y="79"/>
                      </a:lnTo>
                      <a:lnTo>
                        <a:pt x="132" y="105"/>
                      </a:lnTo>
                      <a:lnTo>
                        <a:pt x="138" y="131"/>
                      </a:lnTo>
                      <a:lnTo>
                        <a:pt x="138" y="164"/>
                      </a:lnTo>
                      <a:lnTo>
                        <a:pt x="132" y="190"/>
                      </a:lnTo>
                      <a:lnTo>
                        <a:pt x="132" y="209"/>
                      </a:lnTo>
                      <a:lnTo>
                        <a:pt x="132" y="229"/>
                      </a:lnTo>
                      <a:lnTo>
                        <a:pt x="125" y="249"/>
                      </a:lnTo>
                      <a:lnTo>
                        <a:pt x="132" y="262"/>
                      </a:lnTo>
                      <a:lnTo>
                        <a:pt x="132" y="268"/>
                      </a:lnTo>
                      <a:lnTo>
                        <a:pt x="138" y="281"/>
                      </a:lnTo>
                      <a:lnTo>
                        <a:pt x="145" y="294"/>
                      </a:lnTo>
                      <a:lnTo>
                        <a:pt x="152" y="314"/>
                      </a:lnTo>
                      <a:lnTo>
                        <a:pt x="165" y="353"/>
                      </a:lnTo>
                      <a:lnTo>
                        <a:pt x="165" y="379"/>
                      </a:lnTo>
                      <a:lnTo>
                        <a:pt x="171" y="399"/>
                      </a:lnTo>
                      <a:lnTo>
                        <a:pt x="171" y="432"/>
                      </a:lnTo>
                      <a:lnTo>
                        <a:pt x="171" y="471"/>
                      </a:lnTo>
                      <a:lnTo>
                        <a:pt x="171" y="504"/>
                      </a:lnTo>
                      <a:lnTo>
                        <a:pt x="165" y="536"/>
                      </a:lnTo>
                      <a:lnTo>
                        <a:pt x="165" y="530"/>
                      </a:lnTo>
                      <a:lnTo>
                        <a:pt x="171" y="497"/>
                      </a:lnTo>
                      <a:lnTo>
                        <a:pt x="178" y="464"/>
                      </a:lnTo>
                      <a:lnTo>
                        <a:pt x="178" y="432"/>
                      </a:lnTo>
                      <a:lnTo>
                        <a:pt x="178" y="392"/>
                      </a:lnTo>
                      <a:lnTo>
                        <a:pt x="178" y="373"/>
                      </a:lnTo>
                      <a:lnTo>
                        <a:pt x="171" y="353"/>
                      </a:lnTo>
                      <a:lnTo>
                        <a:pt x="165" y="314"/>
                      </a:lnTo>
                      <a:lnTo>
                        <a:pt x="158" y="301"/>
                      </a:lnTo>
                      <a:lnTo>
                        <a:pt x="158" y="288"/>
                      </a:lnTo>
                      <a:lnTo>
                        <a:pt x="152" y="275"/>
                      </a:lnTo>
                      <a:lnTo>
                        <a:pt x="145" y="268"/>
                      </a:lnTo>
                      <a:lnTo>
                        <a:pt x="145" y="262"/>
                      </a:lnTo>
                      <a:lnTo>
                        <a:pt x="145" y="255"/>
                      </a:lnTo>
                      <a:lnTo>
                        <a:pt x="152" y="236"/>
                      </a:lnTo>
                      <a:lnTo>
                        <a:pt x="158" y="216"/>
                      </a:lnTo>
                      <a:lnTo>
                        <a:pt x="165" y="190"/>
                      </a:lnTo>
                      <a:lnTo>
                        <a:pt x="165" y="157"/>
                      </a:lnTo>
                      <a:lnTo>
                        <a:pt x="171" y="124"/>
                      </a:lnTo>
                      <a:lnTo>
                        <a:pt x="171" y="98"/>
                      </a:lnTo>
                      <a:lnTo>
                        <a:pt x="171" y="72"/>
                      </a:lnTo>
                      <a:lnTo>
                        <a:pt x="165" y="66"/>
                      </a:lnTo>
                      <a:lnTo>
                        <a:pt x="165" y="59"/>
                      </a:lnTo>
                      <a:lnTo>
                        <a:pt x="165" y="52"/>
                      </a:lnTo>
                      <a:lnTo>
                        <a:pt x="158" y="33"/>
                      </a:lnTo>
                      <a:lnTo>
                        <a:pt x="145" y="20"/>
                      </a:lnTo>
                      <a:lnTo>
                        <a:pt x="138" y="13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" name="Freeform 521"/>
                <p:cNvSpPr>
                  <a:spLocks/>
                </p:cNvSpPr>
                <p:nvPr/>
              </p:nvSpPr>
              <p:spPr bwMode="auto">
                <a:xfrm>
                  <a:off x="4003" y="2819"/>
                  <a:ext cx="177" cy="778"/>
                </a:xfrm>
                <a:custGeom>
                  <a:avLst/>
                  <a:gdLst>
                    <a:gd name="T0" fmla="*/ 6 w 177"/>
                    <a:gd name="T1" fmla="*/ 739 h 778"/>
                    <a:gd name="T2" fmla="*/ 19 w 177"/>
                    <a:gd name="T3" fmla="*/ 693 h 778"/>
                    <a:gd name="T4" fmla="*/ 39 w 177"/>
                    <a:gd name="T5" fmla="*/ 654 h 778"/>
                    <a:gd name="T6" fmla="*/ 52 w 177"/>
                    <a:gd name="T7" fmla="*/ 595 h 778"/>
                    <a:gd name="T8" fmla="*/ 65 w 177"/>
                    <a:gd name="T9" fmla="*/ 523 h 778"/>
                    <a:gd name="T10" fmla="*/ 72 w 177"/>
                    <a:gd name="T11" fmla="*/ 418 h 778"/>
                    <a:gd name="T12" fmla="*/ 59 w 177"/>
                    <a:gd name="T13" fmla="*/ 340 h 778"/>
                    <a:gd name="T14" fmla="*/ 46 w 177"/>
                    <a:gd name="T15" fmla="*/ 301 h 778"/>
                    <a:gd name="T16" fmla="*/ 39 w 177"/>
                    <a:gd name="T17" fmla="*/ 281 h 778"/>
                    <a:gd name="T18" fmla="*/ 59 w 177"/>
                    <a:gd name="T19" fmla="*/ 216 h 778"/>
                    <a:gd name="T20" fmla="*/ 65 w 177"/>
                    <a:gd name="T21" fmla="*/ 124 h 778"/>
                    <a:gd name="T22" fmla="*/ 59 w 177"/>
                    <a:gd name="T23" fmla="*/ 92 h 778"/>
                    <a:gd name="T24" fmla="*/ 52 w 177"/>
                    <a:gd name="T25" fmla="*/ 59 h 778"/>
                    <a:gd name="T26" fmla="*/ 39 w 177"/>
                    <a:gd name="T27" fmla="*/ 39 h 778"/>
                    <a:gd name="T28" fmla="*/ 52 w 177"/>
                    <a:gd name="T29" fmla="*/ 20 h 778"/>
                    <a:gd name="T30" fmla="*/ 105 w 177"/>
                    <a:gd name="T31" fmla="*/ 0 h 778"/>
                    <a:gd name="T32" fmla="*/ 151 w 177"/>
                    <a:gd name="T33" fmla="*/ 13 h 778"/>
                    <a:gd name="T34" fmla="*/ 177 w 177"/>
                    <a:gd name="T35" fmla="*/ 33 h 778"/>
                    <a:gd name="T36" fmla="*/ 177 w 177"/>
                    <a:gd name="T37" fmla="*/ 39 h 778"/>
                    <a:gd name="T38" fmla="*/ 164 w 177"/>
                    <a:gd name="T39" fmla="*/ 46 h 778"/>
                    <a:gd name="T40" fmla="*/ 144 w 177"/>
                    <a:gd name="T41" fmla="*/ 72 h 778"/>
                    <a:gd name="T42" fmla="*/ 138 w 177"/>
                    <a:gd name="T43" fmla="*/ 137 h 778"/>
                    <a:gd name="T44" fmla="*/ 131 w 177"/>
                    <a:gd name="T45" fmla="*/ 170 h 778"/>
                    <a:gd name="T46" fmla="*/ 131 w 177"/>
                    <a:gd name="T47" fmla="*/ 183 h 778"/>
                    <a:gd name="T48" fmla="*/ 131 w 177"/>
                    <a:gd name="T49" fmla="*/ 196 h 778"/>
                    <a:gd name="T50" fmla="*/ 138 w 177"/>
                    <a:gd name="T51" fmla="*/ 268 h 778"/>
                    <a:gd name="T52" fmla="*/ 138 w 177"/>
                    <a:gd name="T53" fmla="*/ 320 h 778"/>
                    <a:gd name="T54" fmla="*/ 131 w 177"/>
                    <a:gd name="T55" fmla="*/ 353 h 778"/>
                    <a:gd name="T56" fmla="*/ 118 w 177"/>
                    <a:gd name="T57" fmla="*/ 399 h 778"/>
                    <a:gd name="T58" fmla="*/ 111 w 177"/>
                    <a:gd name="T59" fmla="*/ 405 h 778"/>
                    <a:gd name="T60" fmla="*/ 98 w 177"/>
                    <a:gd name="T61" fmla="*/ 438 h 778"/>
                    <a:gd name="T62" fmla="*/ 79 w 177"/>
                    <a:gd name="T63" fmla="*/ 490 h 778"/>
                    <a:gd name="T64" fmla="*/ 79 w 177"/>
                    <a:gd name="T65" fmla="*/ 523 h 778"/>
                    <a:gd name="T66" fmla="*/ 72 w 177"/>
                    <a:gd name="T67" fmla="*/ 602 h 778"/>
                    <a:gd name="T68" fmla="*/ 85 w 177"/>
                    <a:gd name="T69" fmla="*/ 674 h 778"/>
                    <a:gd name="T70" fmla="*/ 92 w 177"/>
                    <a:gd name="T71" fmla="*/ 726 h 778"/>
                    <a:gd name="T72" fmla="*/ 98 w 177"/>
                    <a:gd name="T73" fmla="*/ 772 h 778"/>
                    <a:gd name="T74" fmla="*/ 98 w 177"/>
                    <a:gd name="T75" fmla="*/ 778 h 778"/>
                    <a:gd name="T76" fmla="*/ 85 w 177"/>
                    <a:gd name="T77" fmla="*/ 765 h 778"/>
                    <a:gd name="T78" fmla="*/ 65 w 177"/>
                    <a:gd name="T79" fmla="*/ 752 h 778"/>
                    <a:gd name="T80" fmla="*/ 26 w 177"/>
                    <a:gd name="T81" fmla="*/ 759 h 778"/>
                    <a:gd name="T82" fmla="*/ 6 w 177"/>
                    <a:gd name="T83" fmla="*/ 772 h 7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77" h="778">
                      <a:moveTo>
                        <a:pt x="6" y="772"/>
                      </a:moveTo>
                      <a:lnTo>
                        <a:pt x="0" y="759"/>
                      </a:lnTo>
                      <a:lnTo>
                        <a:pt x="6" y="739"/>
                      </a:lnTo>
                      <a:lnTo>
                        <a:pt x="6" y="726"/>
                      </a:lnTo>
                      <a:lnTo>
                        <a:pt x="13" y="706"/>
                      </a:lnTo>
                      <a:lnTo>
                        <a:pt x="19" y="693"/>
                      </a:lnTo>
                      <a:lnTo>
                        <a:pt x="26" y="674"/>
                      </a:lnTo>
                      <a:lnTo>
                        <a:pt x="32" y="660"/>
                      </a:lnTo>
                      <a:lnTo>
                        <a:pt x="39" y="654"/>
                      </a:lnTo>
                      <a:lnTo>
                        <a:pt x="46" y="641"/>
                      </a:lnTo>
                      <a:lnTo>
                        <a:pt x="52" y="621"/>
                      </a:lnTo>
                      <a:lnTo>
                        <a:pt x="52" y="595"/>
                      </a:lnTo>
                      <a:lnTo>
                        <a:pt x="59" y="569"/>
                      </a:lnTo>
                      <a:lnTo>
                        <a:pt x="59" y="556"/>
                      </a:lnTo>
                      <a:lnTo>
                        <a:pt x="65" y="523"/>
                      </a:lnTo>
                      <a:lnTo>
                        <a:pt x="72" y="490"/>
                      </a:lnTo>
                      <a:lnTo>
                        <a:pt x="72" y="458"/>
                      </a:lnTo>
                      <a:lnTo>
                        <a:pt x="72" y="418"/>
                      </a:lnTo>
                      <a:lnTo>
                        <a:pt x="72" y="399"/>
                      </a:lnTo>
                      <a:lnTo>
                        <a:pt x="65" y="379"/>
                      </a:lnTo>
                      <a:lnTo>
                        <a:pt x="59" y="340"/>
                      </a:lnTo>
                      <a:lnTo>
                        <a:pt x="52" y="327"/>
                      </a:lnTo>
                      <a:lnTo>
                        <a:pt x="52" y="314"/>
                      </a:lnTo>
                      <a:lnTo>
                        <a:pt x="46" y="301"/>
                      </a:lnTo>
                      <a:lnTo>
                        <a:pt x="39" y="294"/>
                      </a:lnTo>
                      <a:lnTo>
                        <a:pt x="39" y="288"/>
                      </a:lnTo>
                      <a:lnTo>
                        <a:pt x="39" y="281"/>
                      </a:lnTo>
                      <a:lnTo>
                        <a:pt x="46" y="262"/>
                      </a:lnTo>
                      <a:lnTo>
                        <a:pt x="52" y="242"/>
                      </a:lnTo>
                      <a:lnTo>
                        <a:pt x="59" y="216"/>
                      </a:lnTo>
                      <a:lnTo>
                        <a:pt x="59" y="183"/>
                      </a:lnTo>
                      <a:lnTo>
                        <a:pt x="65" y="150"/>
                      </a:lnTo>
                      <a:lnTo>
                        <a:pt x="65" y="124"/>
                      </a:lnTo>
                      <a:lnTo>
                        <a:pt x="65" y="98"/>
                      </a:lnTo>
                      <a:lnTo>
                        <a:pt x="59" y="92"/>
                      </a:lnTo>
                      <a:lnTo>
                        <a:pt x="59" y="85"/>
                      </a:lnTo>
                      <a:lnTo>
                        <a:pt x="59" y="78"/>
                      </a:lnTo>
                      <a:lnTo>
                        <a:pt x="52" y="59"/>
                      </a:lnTo>
                      <a:lnTo>
                        <a:pt x="39" y="39"/>
                      </a:lnTo>
                      <a:lnTo>
                        <a:pt x="32" y="39"/>
                      </a:lnTo>
                      <a:lnTo>
                        <a:pt x="39" y="39"/>
                      </a:lnTo>
                      <a:lnTo>
                        <a:pt x="39" y="33"/>
                      </a:lnTo>
                      <a:lnTo>
                        <a:pt x="46" y="26"/>
                      </a:lnTo>
                      <a:lnTo>
                        <a:pt x="52" y="20"/>
                      </a:lnTo>
                      <a:lnTo>
                        <a:pt x="79" y="6"/>
                      </a:lnTo>
                      <a:lnTo>
                        <a:pt x="85" y="0"/>
                      </a:lnTo>
                      <a:lnTo>
                        <a:pt x="105" y="0"/>
                      </a:lnTo>
                      <a:lnTo>
                        <a:pt x="118" y="0"/>
                      </a:lnTo>
                      <a:lnTo>
                        <a:pt x="138" y="6"/>
                      </a:lnTo>
                      <a:lnTo>
                        <a:pt x="151" y="13"/>
                      </a:lnTo>
                      <a:lnTo>
                        <a:pt x="164" y="20"/>
                      </a:lnTo>
                      <a:lnTo>
                        <a:pt x="171" y="26"/>
                      </a:lnTo>
                      <a:lnTo>
                        <a:pt x="177" y="33"/>
                      </a:lnTo>
                      <a:lnTo>
                        <a:pt x="177" y="39"/>
                      </a:lnTo>
                      <a:lnTo>
                        <a:pt x="171" y="39"/>
                      </a:lnTo>
                      <a:lnTo>
                        <a:pt x="164" y="46"/>
                      </a:lnTo>
                      <a:lnTo>
                        <a:pt x="157" y="52"/>
                      </a:lnTo>
                      <a:lnTo>
                        <a:pt x="151" y="59"/>
                      </a:lnTo>
                      <a:lnTo>
                        <a:pt x="144" y="72"/>
                      </a:lnTo>
                      <a:lnTo>
                        <a:pt x="144" y="85"/>
                      </a:lnTo>
                      <a:lnTo>
                        <a:pt x="138" y="124"/>
                      </a:lnTo>
                      <a:lnTo>
                        <a:pt x="138" y="137"/>
                      </a:lnTo>
                      <a:lnTo>
                        <a:pt x="131" y="150"/>
                      </a:lnTo>
                      <a:lnTo>
                        <a:pt x="131" y="163"/>
                      </a:lnTo>
                      <a:lnTo>
                        <a:pt x="131" y="170"/>
                      </a:lnTo>
                      <a:lnTo>
                        <a:pt x="131" y="177"/>
                      </a:lnTo>
                      <a:lnTo>
                        <a:pt x="131" y="183"/>
                      </a:lnTo>
                      <a:lnTo>
                        <a:pt x="131" y="190"/>
                      </a:lnTo>
                      <a:lnTo>
                        <a:pt x="131" y="196"/>
                      </a:lnTo>
                      <a:lnTo>
                        <a:pt x="131" y="216"/>
                      </a:lnTo>
                      <a:lnTo>
                        <a:pt x="138" y="242"/>
                      </a:lnTo>
                      <a:lnTo>
                        <a:pt x="138" y="268"/>
                      </a:lnTo>
                      <a:lnTo>
                        <a:pt x="138" y="288"/>
                      </a:lnTo>
                      <a:lnTo>
                        <a:pt x="138" y="307"/>
                      </a:lnTo>
                      <a:lnTo>
                        <a:pt x="138" y="320"/>
                      </a:lnTo>
                      <a:lnTo>
                        <a:pt x="138" y="327"/>
                      </a:lnTo>
                      <a:lnTo>
                        <a:pt x="138" y="340"/>
                      </a:lnTo>
                      <a:lnTo>
                        <a:pt x="131" y="353"/>
                      </a:lnTo>
                      <a:lnTo>
                        <a:pt x="125" y="379"/>
                      </a:lnTo>
                      <a:lnTo>
                        <a:pt x="125" y="392"/>
                      </a:lnTo>
                      <a:lnTo>
                        <a:pt x="118" y="399"/>
                      </a:lnTo>
                      <a:lnTo>
                        <a:pt x="118" y="405"/>
                      </a:lnTo>
                      <a:lnTo>
                        <a:pt x="111" y="405"/>
                      </a:lnTo>
                      <a:lnTo>
                        <a:pt x="105" y="418"/>
                      </a:lnTo>
                      <a:lnTo>
                        <a:pt x="105" y="425"/>
                      </a:lnTo>
                      <a:lnTo>
                        <a:pt x="98" y="438"/>
                      </a:lnTo>
                      <a:lnTo>
                        <a:pt x="85" y="464"/>
                      </a:lnTo>
                      <a:lnTo>
                        <a:pt x="79" y="477"/>
                      </a:lnTo>
                      <a:lnTo>
                        <a:pt x="79" y="490"/>
                      </a:lnTo>
                      <a:lnTo>
                        <a:pt x="79" y="497"/>
                      </a:lnTo>
                      <a:lnTo>
                        <a:pt x="79" y="503"/>
                      </a:lnTo>
                      <a:lnTo>
                        <a:pt x="79" y="523"/>
                      </a:lnTo>
                      <a:lnTo>
                        <a:pt x="72" y="549"/>
                      </a:lnTo>
                      <a:lnTo>
                        <a:pt x="72" y="575"/>
                      </a:lnTo>
                      <a:lnTo>
                        <a:pt x="72" y="602"/>
                      </a:lnTo>
                      <a:lnTo>
                        <a:pt x="79" y="634"/>
                      </a:lnTo>
                      <a:lnTo>
                        <a:pt x="79" y="654"/>
                      </a:lnTo>
                      <a:lnTo>
                        <a:pt x="85" y="674"/>
                      </a:lnTo>
                      <a:lnTo>
                        <a:pt x="85" y="693"/>
                      </a:lnTo>
                      <a:lnTo>
                        <a:pt x="92" y="713"/>
                      </a:lnTo>
                      <a:lnTo>
                        <a:pt x="92" y="726"/>
                      </a:lnTo>
                      <a:lnTo>
                        <a:pt x="98" y="745"/>
                      </a:lnTo>
                      <a:lnTo>
                        <a:pt x="98" y="759"/>
                      </a:lnTo>
                      <a:lnTo>
                        <a:pt x="98" y="772"/>
                      </a:lnTo>
                      <a:lnTo>
                        <a:pt x="98" y="778"/>
                      </a:lnTo>
                      <a:lnTo>
                        <a:pt x="98" y="772"/>
                      </a:lnTo>
                      <a:lnTo>
                        <a:pt x="85" y="765"/>
                      </a:lnTo>
                      <a:lnTo>
                        <a:pt x="79" y="759"/>
                      </a:lnTo>
                      <a:lnTo>
                        <a:pt x="72" y="752"/>
                      </a:lnTo>
                      <a:lnTo>
                        <a:pt x="65" y="752"/>
                      </a:lnTo>
                      <a:lnTo>
                        <a:pt x="52" y="752"/>
                      </a:lnTo>
                      <a:lnTo>
                        <a:pt x="39" y="752"/>
                      </a:lnTo>
                      <a:lnTo>
                        <a:pt x="26" y="759"/>
                      </a:lnTo>
                      <a:lnTo>
                        <a:pt x="19" y="759"/>
                      </a:lnTo>
                      <a:lnTo>
                        <a:pt x="13" y="765"/>
                      </a:lnTo>
                      <a:lnTo>
                        <a:pt x="6" y="772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Freeform 522"/>
                <p:cNvSpPr>
                  <a:spLocks/>
                </p:cNvSpPr>
                <p:nvPr/>
              </p:nvSpPr>
              <p:spPr bwMode="auto">
                <a:xfrm>
                  <a:off x="4003" y="3009"/>
                  <a:ext cx="138" cy="588"/>
                </a:xfrm>
                <a:custGeom>
                  <a:avLst/>
                  <a:gdLst>
                    <a:gd name="T0" fmla="*/ 138 w 138"/>
                    <a:gd name="T1" fmla="*/ 124 h 588"/>
                    <a:gd name="T2" fmla="*/ 138 w 138"/>
                    <a:gd name="T3" fmla="*/ 150 h 588"/>
                    <a:gd name="T4" fmla="*/ 125 w 138"/>
                    <a:gd name="T5" fmla="*/ 189 h 588"/>
                    <a:gd name="T6" fmla="*/ 118 w 138"/>
                    <a:gd name="T7" fmla="*/ 209 h 588"/>
                    <a:gd name="T8" fmla="*/ 111 w 138"/>
                    <a:gd name="T9" fmla="*/ 215 h 588"/>
                    <a:gd name="T10" fmla="*/ 105 w 138"/>
                    <a:gd name="T11" fmla="*/ 228 h 588"/>
                    <a:gd name="T12" fmla="*/ 98 w 138"/>
                    <a:gd name="T13" fmla="*/ 248 h 588"/>
                    <a:gd name="T14" fmla="*/ 79 w 138"/>
                    <a:gd name="T15" fmla="*/ 287 h 588"/>
                    <a:gd name="T16" fmla="*/ 79 w 138"/>
                    <a:gd name="T17" fmla="*/ 307 h 588"/>
                    <a:gd name="T18" fmla="*/ 79 w 138"/>
                    <a:gd name="T19" fmla="*/ 333 h 588"/>
                    <a:gd name="T20" fmla="*/ 72 w 138"/>
                    <a:gd name="T21" fmla="*/ 385 h 588"/>
                    <a:gd name="T22" fmla="*/ 79 w 138"/>
                    <a:gd name="T23" fmla="*/ 444 h 588"/>
                    <a:gd name="T24" fmla="*/ 85 w 138"/>
                    <a:gd name="T25" fmla="*/ 484 h 588"/>
                    <a:gd name="T26" fmla="*/ 92 w 138"/>
                    <a:gd name="T27" fmla="*/ 523 h 588"/>
                    <a:gd name="T28" fmla="*/ 98 w 138"/>
                    <a:gd name="T29" fmla="*/ 555 h 588"/>
                    <a:gd name="T30" fmla="*/ 98 w 138"/>
                    <a:gd name="T31" fmla="*/ 582 h 588"/>
                    <a:gd name="T32" fmla="*/ 98 w 138"/>
                    <a:gd name="T33" fmla="*/ 588 h 588"/>
                    <a:gd name="T34" fmla="*/ 98 w 138"/>
                    <a:gd name="T35" fmla="*/ 588 h 588"/>
                    <a:gd name="T36" fmla="*/ 85 w 138"/>
                    <a:gd name="T37" fmla="*/ 575 h 588"/>
                    <a:gd name="T38" fmla="*/ 72 w 138"/>
                    <a:gd name="T39" fmla="*/ 562 h 588"/>
                    <a:gd name="T40" fmla="*/ 52 w 138"/>
                    <a:gd name="T41" fmla="*/ 562 h 588"/>
                    <a:gd name="T42" fmla="*/ 26 w 138"/>
                    <a:gd name="T43" fmla="*/ 569 h 588"/>
                    <a:gd name="T44" fmla="*/ 13 w 138"/>
                    <a:gd name="T45" fmla="*/ 575 h 588"/>
                    <a:gd name="T46" fmla="*/ 6 w 138"/>
                    <a:gd name="T47" fmla="*/ 582 h 588"/>
                    <a:gd name="T48" fmla="*/ 6 w 138"/>
                    <a:gd name="T49" fmla="*/ 549 h 588"/>
                    <a:gd name="T50" fmla="*/ 13 w 138"/>
                    <a:gd name="T51" fmla="*/ 516 h 588"/>
                    <a:gd name="T52" fmla="*/ 26 w 138"/>
                    <a:gd name="T53" fmla="*/ 484 h 588"/>
                    <a:gd name="T54" fmla="*/ 39 w 138"/>
                    <a:gd name="T55" fmla="*/ 464 h 588"/>
                    <a:gd name="T56" fmla="*/ 52 w 138"/>
                    <a:gd name="T57" fmla="*/ 431 h 588"/>
                    <a:gd name="T58" fmla="*/ 59 w 138"/>
                    <a:gd name="T59" fmla="*/ 379 h 588"/>
                    <a:gd name="T60" fmla="*/ 65 w 138"/>
                    <a:gd name="T61" fmla="*/ 333 h 588"/>
                    <a:gd name="T62" fmla="*/ 72 w 138"/>
                    <a:gd name="T63" fmla="*/ 268 h 588"/>
                    <a:gd name="T64" fmla="*/ 72 w 138"/>
                    <a:gd name="T65" fmla="*/ 209 h 588"/>
                    <a:gd name="T66" fmla="*/ 59 w 138"/>
                    <a:gd name="T67" fmla="*/ 150 h 588"/>
                    <a:gd name="T68" fmla="*/ 52 w 138"/>
                    <a:gd name="T69" fmla="*/ 124 h 588"/>
                    <a:gd name="T70" fmla="*/ 39 w 138"/>
                    <a:gd name="T71" fmla="*/ 104 h 588"/>
                    <a:gd name="T72" fmla="*/ 39 w 138"/>
                    <a:gd name="T73" fmla="*/ 98 h 588"/>
                    <a:gd name="T74" fmla="*/ 39 w 138"/>
                    <a:gd name="T75" fmla="*/ 91 h 588"/>
                    <a:gd name="T76" fmla="*/ 46 w 138"/>
                    <a:gd name="T77" fmla="*/ 72 h 588"/>
                    <a:gd name="T78" fmla="*/ 59 w 138"/>
                    <a:gd name="T79" fmla="*/ 45 h 588"/>
                    <a:gd name="T80" fmla="*/ 65 w 138"/>
                    <a:gd name="T81" fmla="*/ 19 h 588"/>
                    <a:gd name="T82" fmla="*/ 85 w 138"/>
                    <a:gd name="T83" fmla="*/ 6 h 588"/>
                    <a:gd name="T84" fmla="*/ 98 w 138"/>
                    <a:gd name="T85" fmla="*/ 0 h 588"/>
                    <a:gd name="T86" fmla="*/ 111 w 138"/>
                    <a:gd name="T87" fmla="*/ 6 h 588"/>
                    <a:gd name="T88" fmla="*/ 118 w 138"/>
                    <a:gd name="T89" fmla="*/ 26 h 588"/>
                    <a:gd name="T90" fmla="*/ 131 w 138"/>
                    <a:gd name="T91" fmla="*/ 58 h 588"/>
                    <a:gd name="T92" fmla="*/ 138 w 138"/>
                    <a:gd name="T93" fmla="*/ 98 h 588"/>
                    <a:gd name="T94" fmla="*/ 138 w 138"/>
                    <a:gd name="T95" fmla="*/ 104 h 588"/>
                    <a:gd name="T96" fmla="*/ 138 w 138"/>
                    <a:gd name="T97" fmla="*/ 111 h 58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38" h="588">
                      <a:moveTo>
                        <a:pt x="138" y="111"/>
                      </a:moveTo>
                      <a:lnTo>
                        <a:pt x="138" y="124"/>
                      </a:lnTo>
                      <a:lnTo>
                        <a:pt x="138" y="137"/>
                      </a:lnTo>
                      <a:lnTo>
                        <a:pt x="138" y="150"/>
                      </a:lnTo>
                      <a:lnTo>
                        <a:pt x="131" y="163"/>
                      </a:lnTo>
                      <a:lnTo>
                        <a:pt x="125" y="189"/>
                      </a:lnTo>
                      <a:lnTo>
                        <a:pt x="125" y="202"/>
                      </a:lnTo>
                      <a:lnTo>
                        <a:pt x="118" y="209"/>
                      </a:lnTo>
                      <a:lnTo>
                        <a:pt x="118" y="215"/>
                      </a:lnTo>
                      <a:lnTo>
                        <a:pt x="111" y="215"/>
                      </a:lnTo>
                      <a:lnTo>
                        <a:pt x="105" y="228"/>
                      </a:lnTo>
                      <a:lnTo>
                        <a:pt x="105" y="235"/>
                      </a:lnTo>
                      <a:lnTo>
                        <a:pt x="98" y="248"/>
                      </a:lnTo>
                      <a:lnTo>
                        <a:pt x="85" y="274"/>
                      </a:lnTo>
                      <a:lnTo>
                        <a:pt x="79" y="287"/>
                      </a:lnTo>
                      <a:lnTo>
                        <a:pt x="79" y="300"/>
                      </a:lnTo>
                      <a:lnTo>
                        <a:pt x="79" y="307"/>
                      </a:lnTo>
                      <a:lnTo>
                        <a:pt x="79" y="313"/>
                      </a:lnTo>
                      <a:lnTo>
                        <a:pt x="79" y="333"/>
                      </a:lnTo>
                      <a:lnTo>
                        <a:pt x="72" y="359"/>
                      </a:lnTo>
                      <a:lnTo>
                        <a:pt x="72" y="385"/>
                      </a:lnTo>
                      <a:lnTo>
                        <a:pt x="72" y="412"/>
                      </a:lnTo>
                      <a:lnTo>
                        <a:pt x="79" y="444"/>
                      </a:lnTo>
                      <a:lnTo>
                        <a:pt x="79" y="464"/>
                      </a:lnTo>
                      <a:lnTo>
                        <a:pt x="85" y="484"/>
                      </a:lnTo>
                      <a:lnTo>
                        <a:pt x="85" y="503"/>
                      </a:lnTo>
                      <a:lnTo>
                        <a:pt x="92" y="523"/>
                      </a:lnTo>
                      <a:lnTo>
                        <a:pt x="92" y="536"/>
                      </a:lnTo>
                      <a:lnTo>
                        <a:pt x="98" y="555"/>
                      </a:lnTo>
                      <a:lnTo>
                        <a:pt x="98" y="569"/>
                      </a:lnTo>
                      <a:lnTo>
                        <a:pt x="98" y="582"/>
                      </a:lnTo>
                      <a:lnTo>
                        <a:pt x="98" y="588"/>
                      </a:lnTo>
                      <a:lnTo>
                        <a:pt x="98" y="582"/>
                      </a:lnTo>
                      <a:lnTo>
                        <a:pt x="85" y="575"/>
                      </a:lnTo>
                      <a:lnTo>
                        <a:pt x="79" y="569"/>
                      </a:lnTo>
                      <a:lnTo>
                        <a:pt x="72" y="562"/>
                      </a:lnTo>
                      <a:lnTo>
                        <a:pt x="65" y="562"/>
                      </a:lnTo>
                      <a:lnTo>
                        <a:pt x="52" y="562"/>
                      </a:lnTo>
                      <a:lnTo>
                        <a:pt x="39" y="562"/>
                      </a:lnTo>
                      <a:lnTo>
                        <a:pt x="26" y="569"/>
                      </a:lnTo>
                      <a:lnTo>
                        <a:pt x="19" y="569"/>
                      </a:lnTo>
                      <a:lnTo>
                        <a:pt x="13" y="575"/>
                      </a:lnTo>
                      <a:lnTo>
                        <a:pt x="6" y="582"/>
                      </a:lnTo>
                      <a:lnTo>
                        <a:pt x="0" y="569"/>
                      </a:lnTo>
                      <a:lnTo>
                        <a:pt x="6" y="549"/>
                      </a:lnTo>
                      <a:lnTo>
                        <a:pt x="6" y="536"/>
                      </a:lnTo>
                      <a:lnTo>
                        <a:pt x="13" y="516"/>
                      </a:lnTo>
                      <a:lnTo>
                        <a:pt x="19" y="503"/>
                      </a:lnTo>
                      <a:lnTo>
                        <a:pt x="26" y="484"/>
                      </a:lnTo>
                      <a:lnTo>
                        <a:pt x="32" y="470"/>
                      </a:lnTo>
                      <a:lnTo>
                        <a:pt x="39" y="464"/>
                      </a:lnTo>
                      <a:lnTo>
                        <a:pt x="46" y="451"/>
                      </a:lnTo>
                      <a:lnTo>
                        <a:pt x="52" y="431"/>
                      </a:lnTo>
                      <a:lnTo>
                        <a:pt x="52" y="405"/>
                      </a:lnTo>
                      <a:lnTo>
                        <a:pt x="59" y="379"/>
                      </a:lnTo>
                      <a:lnTo>
                        <a:pt x="59" y="366"/>
                      </a:lnTo>
                      <a:lnTo>
                        <a:pt x="65" y="333"/>
                      </a:lnTo>
                      <a:lnTo>
                        <a:pt x="72" y="300"/>
                      </a:lnTo>
                      <a:lnTo>
                        <a:pt x="72" y="268"/>
                      </a:lnTo>
                      <a:lnTo>
                        <a:pt x="72" y="228"/>
                      </a:lnTo>
                      <a:lnTo>
                        <a:pt x="72" y="209"/>
                      </a:lnTo>
                      <a:lnTo>
                        <a:pt x="65" y="189"/>
                      </a:lnTo>
                      <a:lnTo>
                        <a:pt x="59" y="150"/>
                      </a:lnTo>
                      <a:lnTo>
                        <a:pt x="52" y="137"/>
                      </a:lnTo>
                      <a:lnTo>
                        <a:pt x="52" y="124"/>
                      </a:lnTo>
                      <a:lnTo>
                        <a:pt x="46" y="111"/>
                      </a:lnTo>
                      <a:lnTo>
                        <a:pt x="39" y="104"/>
                      </a:lnTo>
                      <a:lnTo>
                        <a:pt x="39" y="98"/>
                      </a:lnTo>
                      <a:lnTo>
                        <a:pt x="39" y="91"/>
                      </a:lnTo>
                      <a:lnTo>
                        <a:pt x="46" y="85"/>
                      </a:lnTo>
                      <a:lnTo>
                        <a:pt x="46" y="72"/>
                      </a:lnTo>
                      <a:lnTo>
                        <a:pt x="52" y="58"/>
                      </a:lnTo>
                      <a:lnTo>
                        <a:pt x="59" y="45"/>
                      </a:lnTo>
                      <a:lnTo>
                        <a:pt x="59" y="32"/>
                      </a:lnTo>
                      <a:lnTo>
                        <a:pt x="65" y="19"/>
                      </a:lnTo>
                      <a:lnTo>
                        <a:pt x="72" y="13"/>
                      </a:lnTo>
                      <a:lnTo>
                        <a:pt x="85" y="6"/>
                      </a:lnTo>
                      <a:lnTo>
                        <a:pt x="92" y="0"/>
                      </a:lnTo>
                      <a:lnTo>
                        <a:pt x="98" y="0"/>
                      </a:lnTo>
                      <a:lnTo>
                        <a:pt x="105" y="6"/>
                      </a:lnTo>
                      <a:lnTo>
                        <a:pt x="111" y="6"/>
                      </a:lnTo>
                      <a:lnTo>
                        <a:pt x="118" y="13"/>
                      </a:lnTo>
                      <a:lnTo>
                        <a:pt x="118" y="26"/>
                      </a:lnTo>
                      <a:lnTo>
                        <a:pt x="125" y="39"/>
                      </a:lnTo>
                      <a:lnTo>
                        <a:pt x="131" y="58"/>
                      </a:lnTo>
                      <a:lnTo>
                        <a:pt x="131" y="78"/>
                      </a:lnTo>
                      <a:lnTo>
                        <a:pt x="138" y="98"/>
                      </a:lnTo>
                      <a:lnTo>
                        <a:pt x="138" y="104"/>
                      </a:lnTo>
                      <a:lnTo>
                        <a:pt x="138" y="111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9" name="Freeform 523"/>
                <p:cNvSpPr>
                  <a:spLocks/>
                </p:cNvSpPr>
                <p:nvPr/>
              </p:nvSpPr>
              <p:spPr bwMode="auto">
                <a:xfrm>
                  <a:off x="4075" y="2839"/>
                  <a:ext cx="72" cy="45"/>
                </a:xfrm>
                <a:custGeom>
                  <a:avLst/>
                  <a:gdLst>
                    <a:gd name="T0" fmla="*/ 26 w 72"/>
                    <a:gd name="T1" fmla="*/ 26 h 45"/>
                    <a:gd name="T2" fmla="*/ 13 w 72"/>
                    <a:gd name="T3" fmla="*/ 19 h 45"/>
                    <a:gd name="T4" fmla="*/ 7 w 72"/>
                    <a:gd name="T5" fmla="*/ 19 h 45"/>
                    <a:gd name="T6" fmla="*/ 0 w 72"/>
                    <a:gd name="T7" fmla="*/ 13 h 45"/>
                    <a:gd name="T8" fmla="*/ 0 w 72"/>
                    <a:gd name="T9" fmla="*/ 13 h 45"/>
                    <a:gd name="T10" fmla="*/ 13 w 72"/>
                    <a:gd name="T11" fmla="*/ 6 h 45"/>
                    <a:gd name="T12" fmla="*/ 20 w 72"/>
                    <a:gd name="T13" fmla="*/ 6 h 45"/>
                    <a:gd name="T14" fmla="*/ 26 w 72"/>
                    <a:gd name="T15" fmla="*/ 0 h 45"/>
                    <a:gd name="T16" fmla="*/ 39 w 72"/>
                    <a:gd name="T17" fmla="*/ 0 h 45"/>
                    <a:gd name="T18" fmla="*/ 53 w 72"/>
                    <a:gd name="T19" fmla="*/ 0 h 45"/>
                    <a:gd name="T20" fmla="*/ 59 w 72"/>
                    <a:gd name="T21" fmla="*/ 6 h 45"/>
                    <a:gd name="T22" fmla="*/ 72 w 72"/>
                    <a:gd name="T23" fmla="*/ 13 h 45"/>
                    <a:gd name="T24" fmla="*/ 72 w 72"/>
                    <a:gd name="T25" fmla="*/ 19 h 45"/>
                    <a:gd name="T26" fmla="*/ 72 w 72"/>
                    <a:gd name="T27" fmla="*/ 19 h 45"/>
                    <a:gd name="T28" fmla="*/ 66 w 72"/>
                    <a:gd name="T29" fmla="*/ 19 h 45"/>
                    <a:gd name="T30" fmla="*/ 59 w 72"/>
                    <a:gd name="T31" fmla="*/ 19 h 45"/>
                    <a:gd name="T32" fmla="*/ 53 w 72"/>
                    <a:gd name="T33" fmla="*/ 26 h 45"/>
                    <a:gd name="T34" fmla="*/ 46 w 72"/>
                    <a:gd name="T35" fmla="*/ 32 h 45"/>
                    <a:gd name="T36" fmla="*/ 39 w 72"/>
                    <a:gd name="T37" fmla="*/ 45 h 45"/>
                    <a:gd name="T38" fmla="*/ 39 w 72"/>
                    <a:gd name="T39" fmla="*/ 45 h 45"/>
                    <a:gd name="T40" fmla="*/ 33 w 72"/>
                    <a:gd name="T41" fmla="*/ 39 h 45"/>
                    <a:gd name="T42" fmla="*/ 26 w 72"/>
                    <a:gd name="T43" fmla="*/ 26 h 45"/>
                    <a:gd name="T44" fmla="*/ 26 w 72"/>
                    <a:gd name="T45" fmla="*/ 26 h 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" h="45">
                      <a:moveTo>
                        <a:pt x="26" y="26"/>
                      </a:moveTo>
                      <a:lnTo>
                        <a:pt x="13" y="19"/>
                      </a:lnTo>
                      <a:lnTo>
                        <a:pt x="7" y="19"/>
                      </a:lnTo>
                      <a:lnTo>
                        <a:pt x="0" y="13"/>
                      </a:lnTo>
                      <a:lnTo>
                        <a:pt x="13" y="6"/>
                      </a:lnTo>
                      <a:lnTo>
                        <a:pt x="20" y="6"/>
                      </a:ln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3" y="0"/>
                      </a:lnTo>
                      <a:lnTo>
                        <a:pt x="59" y="6"/>
                      </a:lnTo>
                      <a:lnTo>
                        <a:pt x="72" y="13"/>
                      </a:lnTo>
                      <a:lnTo>
                        <a:pt x="72" y="19"/>
                      </a:lnTo>
                      <a:lnTo>
                        <a:pt x="66" y="19"/>
                      </a:lnTo>
                      <a:lnTo>
                        <a:pt x="59" y="19"/>
                      </a:lnTo>
                      <a:lnTo>
                        <a:pt x="53" y="26"/>
                      </a:lnTo>
                      <a:lnTo>
                        <a:pt x="46" y="32"/>
                      </a:lnTo>
                      <a:lnTo>
                        <a:pt x="39" y="45"/>
                      </a:lnTo>
                      <a:lnTo>
                        <a:pt x="33" y="39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Freeform 524"/>
                <p:cNvSpPr>
                  <a:spLocks/>
                </p:cNvSpPr>
                <p:nvPr/>
              </p:nvSpPr>
              <p:spPr bwMode="auto">
                <a:xfrm>
                  <a:off x="3989" y="2858"/>
                  <a:ext cx="60" cy="33"/>
                </a:xfrm>
                <a:custGeom>
                  <a:avLst/>
                  <a:gdLst>
                    <a:gd name="T0" fmla="*/ 33 w 60"/>
                    <a:gd name="T1" fmla="*/ 13 h 33"/>
                    <a:gd name="T2" fmla="*/ 27 w 60"/>
                    <a:gd name="T3" fmla="*/ 7 h 33"/>
                    <a:gd name="T4" fmla="*/ 14 w 60"/>
                    <a:gd name="T5" fmla="*/ 7 h 33"/>
                    <a:gd name="T6" fmla="*/ 0 w 60"/>
                    <a:gd name="T7" fmla="*/ 0 h 33"/>
                    <a:gd name="T8" fmla="*/ 0 w 60"/>
                    <a:gd name="T9" fmla="*/ 0 h 33"/>
                    <a:gd name="T10" fmla="*/ 0 w 60"/>
                    <a:gd name="T11" fmla="*/ 0 h 33"/>
                    <a:gd name="T12" fmla="*/ 0 w 60"/>
                    <a:gd name="T13" fmla="*/ 0 h 33"/>
                    <a:gd name="T14" fmla="*/ 0 w 60"/>
                    <a:gd name="T15" fmla="*/ 0 h 33"/>
                    <a:gd name="T16" fmla="*/ 14 w 60"/>
                    <a:gd name="T17" fmla="*/ 0 h 33"/>
                    <a:gd name="T18" fmla="*/ 27 w 60"/>
                    <a:gd name="T19" fmla="*/ 0 h 33"/>
                    <a:gd name="T20" fmla="*/ 40 w 60"/>
                    <a:gd name="T21" fmla="*/ 0 h 33"/>
                    <a:gd name="T22" fmla="*/ 46 w 60"/>
                    <a:gd name="T23" fmla="*/ 7 h 33"/>
                    <a:gd name="T24" fmla="*/ 46 w 60"/>
                    <a:gd name="T25" fmla="*/ 13 h 33"/>
                    <a:gd name="T26" fmla="*/ 53 w 60"/>
                    <a:gd name="T27" fmla="*/ 20 h 33"/>
                    <a:gd name="T28" fmla="*/ 60 w 60"/>
                    <a:gd name="T29" fmla="*/ 33 h 33"/>
                    <a:gd name="T30" fmla="*/ 60 w 60"/>
                    <a:gd name="T31" fmla="*/ 33 h 33"/>
                    <a:gd name="T32" fmla="*/ 60 w 60"/>
                    <a:gd name="T33" fmla="*/ 33 h 33"/>
                    <a:gd name="T34" fmla="*/ 60 w 60"/>
                    <a:gd name="T35" fmla="*/ 33 h 33"/>
                    <a:gd name="T36" fmla="*/ 60 w 60"/>
                    <a:gd name="T37" fmla="*/ 33 h 33"/>
                    <a:gd name="T38" fmla="*/ 53 w 60"/>
                    <a:gd name="T39" fmla="*/ 26 h 33"/>
                    <a:gd name="T40" fmla="*/ 46 w 60"/>
                    <a:gd name="T41" fmla="*/ 13 h 33"/>
                    <a:gd name="T42" fmla="*/ 33 w 60"/>
                    <a:gd name="T43" fmla="*/ 13 h 33"/>
                    <a:gd name="T44" fmla="*/ 33 w 60"/>
                    <a:gd name="T45" fmla="*/ 13 h 3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0" h="33">
                      <a:moveTo>
                        <a:pt x="33" y="13"/>
                      </a:moveTo>
                      <a:lnTo>
                        <a:pt x="27" y="7"/>
                      </a:lnTo>
                      <a:lnTo>
                        <a:pt x="14" y="7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46" y="7"/>
                      </a:lnTo>
                      <a:lnTo>
                        <a:pt x="46" y="13"/>
                      </a:lnTo>
                      <a:lnTo>
                        <a:pt x="53" y="20"/>
                      </a:lnTo>
                      <a:lnTo>
                        <a:pt x="60" y="33"/>
                      </a:lnTo>
                      <a:lnTo>
                        <a:pt x="53" y="26"/>
                      </a:lnTo>
                      <a:lnTo>
                        <a:pt x="46" y="13"/>
                      </a:lnTo>
                      <a:lnTo>
                        <a:pt x="33" y="13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1" name="Freeform 525"/>
                <p:cNvSpPr>
                  <a:spLocks/>
                </p:cNvSpPr>
                <p:nvPr/>
              </p:nvSpPr>
              <p:spPr bwMode="auto">
                <a:xfrm>
                  <a:off x="4187" y="2858"/>
                  <a:ext cx="164" cy="569"/>
                </a:xfrm>
                <a:custGeom>
                  <a:avLst/>
                  <a:gdLst>
                    <a:gd name="T0" fmla="*/ 6 w 164"/>
                    <a:gd name="T1" fmla="*/ 0 h 569"/>
                    <a:gd name="T2" fmla="*/ 33 w 164"/>
                    <a:gd name="T3" fmla="*/ 0 h 569"/>
                    <a:gd name="T4" fmla="*/ 66 w 164"/>
                    <a:gd name="T5" fmla="*/ 7 h 569"/>
                    <a:gd name="T6" fmla="*/ 79 w 164"/>
                    <a:gd name="T7" fmla="*/ 20 h 569"/>
                    <a:gd name="T8" fmla="*/ 92 w 164"/>
                    <a:gd name="T9" fmla="*/ 53 h 569"/>
                    <a:gd name="T10" fmla="*/ 105 w 164"/>
                    <a:gd name="T11" fmla="*/ 85 h 569"/>
                    <a:gd name="T12" fmla="*/ 112 w 164"/>
                    <a:gd name="T13" fmla="*/ 105 h 569"/>
                    <a:gd name="T14" fmla="*/ 112 w 164"/>
                    <a:gd name="T15" fmla="*/ 111 h 569"/>
                    <a:gd name="T16" fmla="*/ 112 w 164"/>
                    <a:gd name="T17" fmla="*/ 111 h 569"/>
                    <a:gd name="T18" fmla="*/ 112 w 164"/>
                    <a:gd name="T19" fmla="*/ 138 h 569"/>
                    <a:gd name="T20" fmla="*/ 118 w 164"/>
                    <a:gd name="T21" fmla="*/ 190 h 569"/>
                    <a:gd name="T22" fmla="*/ 138 w 164"/>
                    <a:gd name="T23" fmla="*/ 249 h 569"/>
                    <a:gd name="T24" fmla="*/ 158 w 164"/>
                    <a:gd name="T25" fmla="*/ 308 h 569"/>
                    <a:gd name="T26" fmla="*/ 164 w 164"/>
                    <a:gd name="T27" fmla="*/ 360 h 569"/>
                    <a:gd name="T28" fmla="*/ 158 w 164"/>
                    <a:gd name="T29" fmla="*/ 425 h 569"/>
                    <a:gd name="T30" fmla="*/ 151 w 164"/>
                    <a:gd name="T31" fmla="*/ 484 h 569"/>
                    <a:gd name="T32" fmla="*/ 131 w 164"/>
                    <a:gd name="T33" fmla="*/ 543 h 569"/>
                    <a:gd name="T34" fmla="*/ 118 w 164"/>
                    <a:gd name="T35" fmla="*/ 569 h 569"/>
                    <a:gd name="T36" fmla="*/ 118 w 164"/>
                    <a:gd name="T37" fmla="*/ 563 h 569"/>
                    <a:gd name="T38" fmla="*/ 118 w 164"/>
                    <a:gd name="T39" fmla="*/ 543 h 569"/>
                    <a:gd name="T40" fmla="*/ 125 w 164"/>
                    <a:gd name="T41" fmla="*/ 497 h 569"/>
                    <a:gd name="T42" fmla="*/ 125 w 164"/>
                    <a:gd name="T43" fmla="*/ 464 h 569"/>
                    <a:gd name="T44" fmla="*/ 118 w 164"/>
                    <a:gd name="T45" fmla="*/ 419 h 569"/>
                    <a:gd name="T46" fmla="*/ 112 w 164"/>
                    <a:gd name="T47" fmla="*/ 379 h 569"/>
                    <a:gd name="T48" fmla="*/ 98 w 164"/>
                    <a:gd name="T49" fmla="*/ 360 h 569"/>
                    <a:gd name="T50" fmla="*/ 85 w 164"/>
                    <a:gd name="T51" fmla="*/ 347 h 569"/>
                    <a:gd name="T52" fmla="*/ 72 w 164"/>
                    <a:gd name="T53" fmla="*/ 321 h 569"/>
                    <a:gd name="T54" fmla="*/ 66 w 164"/>
                    <a:gd name="T55" fmla="*/ 294 h 569"/>
                    <a:gd name="T56" fmla="*/ 59 w 164"/>
                    <a:gd name="T57" fmla="*/ 268 h 569"/>
                    <a:gd name="T58" fmla="*/ 66 w 164"/>
                    <a:gd name="T59" fmla="*/ 242 h 569"/>
                    <a:gd name="T60" fmla="*/ 66 w 164"/>
                    <a:gd name="T61" fmla="*/ 209 h 569"/>
                    <a:gd name="T62" fmla="*/ 72 w 164"/>
                    <a:gd name="T63" fmla="*/ 170 h 569"/>
                    <a:gd name="T64" fmla="*/ 72 w 164"/>
                    <a:gd name="T65" fmla="*/ 131 h 569"/>
                    <a:gd name="T66" fmla="*/ 72 w 164"/>
                    <a:gd name="T67" fmla="*/ 105 h 569"/>
                    <a:gd name="T68" fmla="*/ 59 w 164"/>
                    <a:gd name="T69" fmla="*/ 46 h 569"/>
                    <a:gd name="T70" fmla="*/ 46 w 164"/>
                    <a:gd name="T71" fmla="*/ 20 h 569"/>
                    <a:gd name="T72" fmla="*/ 33 w 164"/>
                    <a:gd name="T73" fmla="*/ 7 h 569"/>
                    <a:gd name="T74" fmla="*/ 13 w 164"/>
                    <a:gd name="T75" fmla="*/ 0 h 569"/>
                    <a:gd name="T76" fmla="*/ 6 w 164"/>
                    <a:gd name="T77" fmla="*/ 0 h 569"/>
                    <a:gd name="T78" fmla="*/ 0 w 164"/>
                    <a:gd name="T79" fmla="*/ 0 h 56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64" h="569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33" y="0"/>
                      </a:lnTo>
                      <a:lnTo>
                        <a:pt x="52" y="0"/>
                      </a:lnTo>
                      <a:lnTo>
                        <a:pt x="66" y="7"/>
                      </a:lnTo>
                      <a:lnTo>
                        <a:pt x="72" y="13"/>
                      </a:lnTo>
                      <a:lnTo>
                        <a:pt x="79" y="20"/>
                      </a:lnTo>
                      <a:lnTo>
                        <a:pt x="85" y="33"/>
                      </a:lnTo>
                      <a:lnTo>
                        <a:pt x="92" y="53"/>
                      </a:lnTo>
                      <a:lnTo>
                        <a:pt x="98" y="66"/>
                      </a:lnTo>
                      <a:lnTo>
                        <a:pt x="105" y="85"/>
                      </a:lnTo>
                      <a:lnTo>
                        <a:pt x="105" y="98"/>
                      </a:lnTo>
                      <a:lnTo>
                        <a:pt x="112" y="105"/>
                      </a:lnTo>
                      <a:lnTo>
                        <a:pt x="112" y="111"/>
                      </a:lnTo>
                      <a:lnTo>
                        <a:pt x="112" y="124"/>
                      </a:lnTo>
                      <a:lnTo>
                        <a:pt x="112" y="138"/>
                      </a:lnTo>
                      <a:lnTo>
                        <a:pt x="112" y="164"/>
                      </a:lnTo>
                      <a:lnTo>
                        <a:pt x="118" y="190"/>
                      </a:lnTo>
                      <a:lnTo>
                        <a:pt x="125" y="216"/>
                      </a:lnTo>
                      <a:lnTo>
                        <a:pt x="138" y="249"/>
                      </a:lnTo>
                      <a:lnTo>
                        <a:pt x="151" y="281"/>
                      </a:lnTo>
                      <a:lnTo>
                        <a:pt x="158" y="308"/>
                      </a:lnTo>
                      <a:lnTo>
                        <a:pt x="158" y="334"/>
                      </a:lnTo>
                      <a:lnTo>
                        <a:pt x="164" y="360"/>
                      </a:lnTo>
                      <a:lnTo>
                        <a:pt x="158" y="393"/>
                      </a:lnTo>
                      <a:lnTo>
                        <a:pt x="158" y="425"/>
                      </a:lnTo>
                      <a:lnTo>
                        <a:pt x="158" y="458"/>
                      </a:lnTo>
                      <a:lnTo>
                        <a:pt x="151" y="484"/>
                      </a:lnTo>
                      <a:lnTo>
                        <a:pt x="144" y="510"/>
                      </a:lnTo>
                      <a:lnTo>
                        <a:pt x="131" y="543"/>
                      </a:lnTo>
                      <a:lnTo>
                        <a:pt x="118" y="569"/>
                      </a:lnTo>
                      <a:lnTo>
                        <a:pt x="118" y="563"/>
                      </a:lnTo>
                      <a:lnTo>
                        <a:pt x="118" y="556"/>
                      </a:lnTo>
                      <a:lnTo>
                        <a:pt x="118" y="543"/>
                      </a:lnTo>
                      <a:lnTo>
                        <a:pt x="125" y="523"/>
                      </a:lnTo>
                      <a:lnTo>
                        <a:pt x="125" y="497"/>
                      </a:lnTo>
                      <a:lnTo>
                        <a:pt x="125" y="484"/>
                      </a:lnTo>
                      <a:lnTo>
                        <a:pt x="125" y="464"/>
                      </a:lnTo>
                      <a:lnTo>
                        <a:pt x="118" y="445"/>
                      </a:lnTo>
                      <a:lnTo>
                        <a:pt x="118" y="419"/>
                      </a:lnTo>
                      <a:lnTo>
                        <a:pt x="118" y="399"/>
                      </a:lnTo>
                      <a:lnTo>
                        <a:pt x="112" y="379"/>
                      </a:lnTo>
                      <a:lnTo>
                        <a:pt x="105" y="366"/>
                      </a:lnTo>
                      <a:lnTo>
                        <a:pt x="98" y="360"/>
                      </a:lnTo>
                      <a:lnTo>
                        <a:pt x="92" y="353"/>
                      </a:lnTo>
                      <a:lnTo>
                        <a:pt x="85" y="347"/>
                      </a:lnTo>
                      <a:lnTo>
                        <a:pt x="79" y="334"/>
                      </a:lnTo>
                      <a:lnTo>
                        <a:pt x="72" y="321"/>
                      </a:lnTo>
                      <a:lnTo>
                        <a:pt x="66" y="308"/>
                      </a:lnTo>
                      <a:lnTo>
                        <a:pt x="66" y="294"/>
                      </a:lnTo>
                      <a:lnTo>
                        <a:pt x="59" y="281"/>
                      </a:lnTo>
                      <a:lnTo>
                        <a:pt x="59" y="268"/>
                      </a:lnTo>
                      <a:lnTo>
                        <a:pt x="66" y="255"/>
                      </a:lnTo>
                      <a:lnTo>
                        <a:pt x="66" y="242"/>
                      </a:lnTo>
                      <a:lnTo>
                        <a:pt x="66" y="229"/>
                      </a:lnTo>
                      <a:lnTo>
                        <a:pt x="66" y="209"/>
                      </a:lnTo>
                      <a:lnTo>
                        <a:pt x="72" y="190"/>
                      </a:lnTo>
                      <a:lnTo>
                        <a:pt x="72" y="170"/>
                      </a:lnTo>
                      <a:lnTo>
                        <a:pt x="72" y="151"/>
                      </a:lnTo>
                      <a:lnTo>
                        <a:pt x="72" y="131"/>
                      </a:lnTo>
                      <a:lnTo>
                        <a:pt x="72" y="118"/>
                      </a:lnTo>
                      <a:lnTo>
                        <a:pt x="72" y="105"/>
                      </a:lnTo>
                      <a:lnTo>
                        <a:pt x="66" y="66"/>
                      </a:lnTo>
                      <a:lnTo>
                        <a:pt x="59" y="46"/>
                      </a:lnTo>
                      <a:lnTo>
                        <a:pt x="52" y="33"/>
                      </a:lnTo>
                      <a:lnTo>
                        <a:pt x="46" y="20"/>
                      </a:lnTo>
                      <a:lnTo>
                        <a:pt x="46" y="13"/>
                      </a:lnTo>
                      <a:lnTo>
                        <a:pt x="33" y="7"/>
                      </a:lnTo>
                      <a:lnTo>
                        <a:pt x="26" y="7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1B1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22" name="Group 526"/>
                <p:cNvGrpSpPr>
                  <a:grpSpLocks/>
                </p:cNvGrpSpPr>
                <p:nvPr/>
              </p:nvGrpSpPr>
              <p:grpSpPr bwMode="auto">
                <a:xfrm>
                  <a:off x="3812" y="2865"/>
                  <a:ext cx="256" cy="765"/>
                  <a:chOff x="3826" y="1612"/>
                  <a:chExt cx="256" cy="765"/>
                </a:xfrm>
              </p:grpSpPr>
              <p:sp>
                <p:nvSpPr>
                  <p:cNvPr id="126" name="Freeform 527"/>
                  <p:cNvSpPr>
                    <a:spLocks/>
                  </p:cNvSpPr>
                  <p:nvPr/>
                </p:nvSpPr>
                <p:spPr bwMode="auto">
                  <a:xfrm>
                    <a:off x="3826" y="1612"/>
                    <a:ext cx="256" cy="765"/>
                  </a:xfrm>
                  <a:custGeom>
                    <a:avLst/>
                    <a:gdLst>
                      <a:gd name="T0" fmla="*/ 79 w 256"/>
                      <a:gd name="T1" fmla="*/ 78 h 765"/>
                      <a:gd name="T2" fmla="*/ 72 w 256"/>
                      <a:gd name="T3" fmla="*/ 124 h 765"/>
                      <a:gd name="T4" fmla="*/ 72 w 256"/>
                      <a:gd name="T5" fmla="*/ 170 h 765"/>
                      <a:gd name="T6" fmla="*/ 72 w 256"/>
                      <a:gd name="T7" fmla="*/ 202 h 765"/>
                      <a:gd name="T8" fmla="*/ 66 w 256"/>
                      <a:gd name="T9" fmla="*/ 222 h 765"/>
                      <a:gd name="T10" fmla="*/ 46 w 256"/>
                      <a:gd name="T11" fmla="*/ 255 h 765"/>
                      <a:gd name="T12" fmla="*/ 26 w 256"/>
                      <a:gd name="T13" fmla="*/ 294 h 765"/>
                      <a:gd name="T14" fmla="*/ 6 w 256"/>
                      <a:gd name="T15" fmla="*/ 340 h 765"/>
                      <a:gd name="T16" fmla="*/ 0 w 256"/>
                      <a:gd name="T17" fmla="*/ 392 h 765"/>
                      <a:gd name="T18" fmla="*/ 6 w 256"/>
                      <a:gd name="T19" fmla="*/ 464 h 765"/>
                      <a:gd name="T20" fmla="*/ 20 w 256"/>
                      <a:gd name="T21" fmla="*/ 523 h 765"/>
                      <a:gd name="T22" fmla="*/ 39 w 256"/>
                      <a:gd name="T23" fmla="*/ 569 h 765"/>
                      <a:gd name="T24" fmla="*/ 52 w 256"/>
                      <a:gd name="T25" fmla="*/ 595 h 765"/>
                      <a:gd name="T26" fmla="*/ 52 w 256"/>
                      <a:gd name="T27" fmla="*/ 628 h 765"/>
                      <a:gd name="T28" fmla="*/ 52 w 256"/>
                      <a:gd name="T29" fmla="*/ 667 h 765"/>
                      <a:gd name="T30" fmla="*/ 52 w 256"/>
                      <a:gd name="T31" fmla="*/ 699 h 765"/>
                      <a:gd name="T32" fmla="*/ 52 w 256"/>
                      <a:gd name="T33" fmla="*/ 726 h 765"/>
                      <a:gd name="T34" fmla="*/ 72 w 256"/>
                      <a:gd name="T35" fmla="*/ 745 h 765"/>
                      <a:gd name="T36" fmla="*/ 99 w 256"/>
                      <a:gd name="T37" fmla="*/ 758 h 765"/>
                      <a:gd name="T38" fmla="*/ 118 w 256"/>
                      <a:gd name="T39" fmla="*/ 765 h 765"/>
                      <a:gd name="T40" fmla="*/ 138 w 256"/>
                      <a:gd name="T41" fmla="*/ 765 h 765"/>
                      <a:gd name="T42" fmla="*/ 171 w 256"/>
                      <a:gd name="T43" fmla="*/ 745 h 765"/>
                      <a:gd name="T44" fmla="*/ 184 w 256"/>
                      <a:gd name="T45" fmla="*/ 739 h 765"/>
                      <a:gd name="T46" fmla="*/ 197 w 256"/>
                      <a:gd name="T47" fmla="*/ 726 h 765"/>
                      <a:gd name="T48" fmla="*/ 197 w 256"/>
                      <a:gd name="T49" fmla="*/ 693 h 765"/>
                      <a:gd name="T50" fmla="*/ 204 w 256"/>
                      <a:gd name="T51" fmla="*/ 660 h 765"/>
                      <a:gd name="T52" fmla="*/ 217 w 256"/>
                      <a:gd name="T53" fmla="*/ 628 h 765"/>
                      <a:gd name="T54" fmla="*/ 230 w 256"/>
                      <a:gd name="T55" fmla="*/ 608 h 765"/>
                      <a:gd name="T56" fmla="*/ 243 w 256"/>
                      <a:gd name="T57" fmla="*/ 569 h 765"/>
                      <a:gd name="T58" fmla="*/ 250 w 256"/>
                      <a:gd name="T59" fmla="*/ 516 h 765"/>
                      <a:gd name="T60" fmla="*/ 256 w 256"/>
                      <a:gd name="T61" fmla="*/ 451 h 765"/>
                      <a:gd name="T62" fmla="*/ 256 w 256"/>
                      <a:gd name="T63" fmla="*/ 379 h 765"/>
                      <a:gd name="T64" fmla="*/ 250 w 256"/>
                      <a:gd name="T65" fmla="*/ 333 h 765"/>
                      <a:gd name="T66" fmla="*/ 230 w 256"/>
                      <a:gd name="T67" fmla="*/ 274 h 765"/>
                      <a:gd name="T68" fmla="*/ 217 w 256"/>
                      <a:gd name="T69" fmla="*/ 248 h 765"/>
                      <a:gd name="T70" fmla="*/ 210 w 256"/>
                      <a:gd name="T71" fmla="*/ 229 h 765"/>
                      <a:gd name="T72" fmla="*/ 217 w 256"/>
                      <a:gd name="T73" fmla="*/ 189 h 765"/>
                      <a:gd name="T74" fmla="*/ 223 w 256"/>
                      <a:gd name="T75" fmla="*/ 144 h 765"/>
                      <a:gd name="T76" fmla="*/ 217 w 256"/>
                      <a:gd name="T77" fmla="*/ 85 h 765"/>
                      <a:gd name="T78" fmla="*/ 210 w 256"/>
                      <a:gd name="T79" fmla="*/ 52 h 765"/>
                      <a:gd name="T80" fmla="*/ 204 w 256"/>
                      <a:gd name="T81" fmla="*/ 39 h 765"/>
                      <a:gd name="T82" fmla="*/ 191 w 256"/>
                      <a:gd name="T83" fmla="*/ 19 h 765"/>
                      <a:gd name="T84" fmla="*/ 164 w 256"/>
                      <a:gd name="T85" fmla="*/ 6 h 765"/>
                      <a:gd name="T86" fmla="*/ 131 w 256"/>
                      <a:gd name="T87" fmla="*/ 6 h 765"/>
                      <a:gd name="T88" fmla="*/ 112 w 256"/>
                      <a:gd name="T89" fmla="*/ 19 h 765"/>
                      <a:gd name="T90" fmla="*/ 92 w 256"/>
                      <a:gd name="T91" fmla="*/ 39 h 765"/>
                      <a:gd name="T92" fmla="*/ 85 w 256"/>
                      <a:gd name="T93" fmla="*/ 46 h 765"/>
                      <a:gd name="T94" fmla="*/ 85 w 256"/>
                      <a:gd name="T95" fmla="*/ 52 h 76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256" h="765">
                        <a:moveTo>
                          <a:pt x="85" y="52"/>
                        </a:moveTo>
                        <a:lnTo>
                          <a:pt x="79" y="78"/>
                        </a:lnTo>
                        <a:lnTo>
                          <a:pt x="72" y="104"/>
                        </a:lnTo>
                        <a:lnTo>
                          <a:pt x="72" y="124"/>
                        </a:lnTo>
                        <a:lnTo>
                          <a:pt x="72" y="150"/>
                        </a:lnTo>
                        <a:lnTo>
                          <a:pt x="72" y="170"/>
                        </a:lnTo>
                        <a:lnTo>
                          <a:pt x="79" y="189"/>
                        </a:lnTo>
                        <a:lnTo>
                          <a:pt x="72" y="202"/>
                        </a:lnTo>
                        <a:lnTo>
                          <a:pt x="72" y="216"/>
                        </a:lnTo>
                        <a:lnTo>
                          <a:pt x="66" y="222"/>
                        </a:lnTo>
                        <a:lnTo>
                          <a:pt x="59" y="242"/>
                        </a:lnTo>
                        <a:lnTo>
                          <a:pt x="46" y="255"/>
                        </a:lnTo>
                        <a:lnTo>
                          <a:pt x="39" y="274"/>
                        </a:lnTo>
                        <a:lnTo>
                          <a:pt x="26" y="294"/>
                        </a:lnTo>
                        <a:lnTo>
                          <a:pt x="13" y="314"/>
                        </a:lnTo>
                        <a:lnTo>
                          <a:pt x="6" y="340"/>
                        </a:lnTo>
                        <a:lnTo>
                          <a:pt x="0" y="359"/>
                        </a:lnTo>
                        <a:lnTo>
                          <a:pt x="0" y="392"/>
                        </a:lnTo>
                        <a:lnTo>
                          <a:pt x="0" y="431"/>
                        </a:lnTo>
                        <a:lnTo>
                          <a:pt x="6" y="464"/>
                        </a:lnTo>
                        <a:lnTo>
                          <a:pt x="13" y="497"/>
                        </a:lnTo>
                        <a:lnTo>
                          <a:pt x="20" y="523"/>
                        </a:lnTo>
                        <a:lnTo>
                          <a:pt x="33" y="549"/>
                        </a:lnTo>
                        <a:lnTo>
                          <a:pt x="39" y="569"/>
                        </a:lnTo>
                        <a:lnTo>
                          <a:pt x="46" y="582"/>
                        </a:lnTo>
                        <a:lnTo>
                          <a:pt x="52" y="595"/>
                        </a:lnTo>
                        <a:lnTo>
                          <a:pt x="52" y="608"/>
                        </a:lnTo>
                        <a:lnTo>
                          <a:pt x="52" y="628"/>
                        </a:lnTo>
                        <a:lnTo>
                          <a:pt x="52" y="647"/>
                        </a:lnTo>
                        <a:lnTo>
                          <a:pt x="52" y="667"/>
                        </a:lnTo>
                        <a:lnTo>
                          <a:pt x="52" y="686"/>
                        </a:lnTo>
                        <a:lnTo>
                          <a:pt x="52" y="699"/>
                        </a:lnTo>
                        <a:lnTo>
                          <a:pt x="52" y="713"/>
                        </a:lnTo>
                        <a:lnTo>
                          <a:pt x="52" y="726"/>
                        </a:lnTo>
                        <a:lnTo>
                          <a:pt x="59" y="732"/>
                        </a:lnTo>
                        <a:lnTo>
                          <a:pt x="72" y="745"/>
                        </a:lnTo>
                        <a:lnTo>
                          <a:pt x="79" y="752"/>
                        </a:lnTo>
                        <a:lnTo>
                          <a:pt x="99" y="758"/>
                        </a:lnTo>
                        <a:lnTo>
                          <a:pt x="112" y="765"/>
                        </a:lnTo>
                        <a:lnTo>
                          <a:pt x="118" y="765"/>
                        </a:lnTo>
                        <a:lnTo>
                          <a:pt x="131" y="765"/>
                        </a:lnTo>
                        <a:lnTo>
                          <a:pt x="138" y="765"/>
                        </a:lnTo>
                        <a:lnTo>
                          <a:pt x="158" y="752"/>
                        </a:lnTo>
                        <a:lnTo>
                          <a:pt x="171" y="745"/>
                        </a:lnTo>
                        <a:lnTo>
                          <a:pt x="177" y="739"/>
                        </a:lnTo>
                        <a:lnTo>
                          <a:pt x="184" y="739"/>
                        </a:lnTo>
                        <a:lnTo>
                          <a:pt x="197" y="726"/>
                        </a:lnTo>
                        <a:lnTo>
                          <a:pt x="191" y="713"/>
                        </a:lnTo>
                        <a:lnTo>
                          <a:pt x="197" y="693"/>
                        </a:lnTo>
                        <a:lnTo>
                          <a:pt x="197" y="680"/>
                        </a:lnTo>
                        <a:lnTo>
                          <a:pt x="204" y="660"/>
                        </a:lnTo>
                        <a:lnTo>
                          <a:pt x="210" y="647"/>
                        </a:lnTo>
                        <a:lnTo>
                          <a:pt x="217" y="628"/>
                        </a:lnTo>
                        <a:lnTo>
                          <a:pt x="223" y="614"/>
                        </a:lnTo>
                        <a:lnTo>
                          <a:pt x="230" y="608"/>
                        </a:lnTo>
                        <a:lnTo>
                          <a:pt x="237" y="595"/>
                        </a:lnTo>
                        <a:lnTo>
                          <a:pt x="243" y="569"/>
                        </a:lnTo>
                        <a:lnTo>
                          <a:pt x="243" y="549"/>
                        </a:lnTo>
                        <a:lnTo>
                          <a:pt x="250" y="516"/>
                        </a:lnTo>
                        <a:lnTo>
                          <a:pt x="256" y="484"/>
                        </a:lnTo>
                        <a:lnTo>
                          <a:pt x="256" y="451"/>
                        </a:lnTo>
                        <a:lnTo>
                          <a:pt x="256" y="412"/>
                        </a:lnTo>
                        <a:lnTo>
                          <a:pt x="256" y="379"/>
                        </a:lnTo>
                        <a:lnTo>
                          <a:pt x="250" y="359"/>
                        </a:lnTo>
                        <a:lnTo>
                          <a:pt x="250" y="333"/>
                        </a:lnTo>
                        <a:lnTo>
                          <a:pt x="237" y="294"/>
                        </a:lnTo>
                        <a:lnTo>
                          <a:pt x="230" y="274"/>
                        </a:lnTo>
                        <a:lnTo>
                          <a:pt x="223" y="261"/>
                        </a:lnTo>
                        <a:lnTo>
                          <a:pt x="217" y="248"/>
                        </a:lnTo>
                        <a:lnTo>
                          <a:pt x="217" y="242"/>
                        </a:lnTo>
                        <a:lnTo>
                          <a:pt x="210" y="229"/>
                        </a:lnTo>
                        <a:lnTo>
                          <a:pt x="217" y="209"/>
                        </a:lnTo>
                        <a:lnTo>
                          <a:pt x="217" y="189"/>
                        </a:lnTo>
                        <a:lnTo>
                          <a:pt x="217" y="170"/>
                        </a:lnTo>
                        <a:lnTo>
                          <a:pt x="223" y="144"/>
                        </a:lnTo>
                        <a:lnTo>
                          <a:pt x="223" y="111"/>
                        </a:lnTo>
                        <a:lnTo>
                          <a:pt x="217" y="85"/>
                        </a:lnTo>
                        <a:lnTo>
                          <a:pt x="210" y="59"/>
                        </a:lnTo>
                        <a:lnTo>
                          <a:pt x="210" y="52"/>
                        </a:lnTo>
                        <a:lnTo>
                          <a:pt x="210" y="46"/>
                        </a:lnTo>
                        <a:lnTo>
                          <a:pt x="204" y="39"/>
                        </a:lnTo>
                        <a:lnTo>
                          <a:pt x="197" y="26"/>
                        </a:lnTo>
                        <a:lnTo>
                          <a:pt x="191" y="19"/>
                        </a:lnTo>
                        <a:lnTo>
                          <a:pt x="177" y="6"/>
                        </a:lnTo>
                        <a:lnTo>
                          <a:pt x="164" y="6"/>
                        </a:lnTo>
                        <a:lnTo>
                          <a:pt x="151" y="0"/>
                        </a:lnTo>
                        <a:lnTo>
                          <a:pt x="131" y="6"/>
                        </a:lnTo>
                        <a:lnTo>
                          <a:pt x="118" y="13"/>
                        </a:lnTo>
                        <a:lnTo>
                          <a:pt x="112" y="19"/>
                        </a:lnTo>
                        <a:lnTo>
                          <a:pt x="99" y="26"/>
                        </a:lnTo>
                        <a:lnTo>
                          <a:pt x="92" y="39"/>
                        </a:lnTo>
                        <a:lnTo>
                          <a:pt x="92" y="46"/>
                        </a:lnTo>
                        <a:lnTo>
                          <a:pt x="85" y="46"/>
                        </a:lnTo>
                        <a:lnTo>
                          <a:pt x="85" y="52"/>
                        </a:lnTo>
                        <a:close/>
                      </a:path>
                    </a:pathLst>
                  </a:custGeom>
                  <a:solidFill>
                    <a:srgbClr val="FFF1B1"/>
                  </a:solidFill>
                  <a:ln w="1270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7" name="Freeform 528"/>
                  <p:cNvSpPr>
                    <a:spLocks/>
                  </p:cNvSpPr>
                  <p:nvPr/>
                </p:nvSpPr>
                <p:spPr bwMode="auto">
                  <a:xfrm>
                    <a:off x="4056" y="2011"/>
                    <a:ext cx="26" cy="150"/>
                  </a:xfrm>
                  <a:custGeom>
                    <a:avLst/>
                    <a:gdLst>
                      <a:gd name="T0" fmla="*/ 26 w 26"/>
                      <a:gd name="T1" fmla="*/ 0 h 150"/>
                      <a:gd name="T2" fmla="*/ 20 w 26"/>
                      <a:gd name="T3" fmla="*/ 0 h 150"/>
                      <a:gd name="T4" fmla="*/ 20 w 26"/>
                      <a:gd name="T5" fmla="*/ 6 h 150"/>
                      <a:gd name="T6" fmla="*/ 13 w 26"/>
                      <a:gd name="T7" fmla="*/ 19 h 150"/>
                      <a:gd name="T8" fmla="*/ 7 w 26"/>
                      <a:gd name="T9" fmla="*/ 32 h 150"/>
                      <a:gd name="T10" fmla="*/ 0 w 26"/>
                      <a:gd name="T11" fmla="*/ 52 h 150"/>
                      <a:gd name="T12" fmla="*/ 0 w 26"/>
                      <a:gd name="T13" fmla="*/ 78 h 150"/>
                      <a:gd name="T14" fmla="*/ 0 w 26"/>
                      <a:gd name="T15" fmla="*/ 111 h 150"/>
                      <a:gd name="T16" fmla="*/ 7 w 26"/>
                      <a:gd name="T17" fmla="*/ 130 h 150"/>
                      <a:gd name="T18" fmla="*/ 13 w 26"/>
                      <a:gd name="T19" fmla="*/ 150 h 15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150">
                        <a:moveTo>
                          <a:pt x="26" y="0"/>
                        </a:moveTo>
                        <a:lnTo>
                          <a:pt x="20" y="0"/>
                        </a:lnTo>
                        <a:lnTo>
                          <a:pt x="20" y="6"/>
                        </a:lnTo>
                        <a:lnTo>
                          <a:pt x="13" y="19"/>
                        </a:lnTo>
                        <a:lnTo>
                          <a:pt x="7" y="32"/>
                        </a:lnTo>
                        <a:lnTo>
                          <a:pt x="0" y="52"/>
                        </a:lnTo>
                        <a:lnTo>
                          <a:pt x="0" y="78"/>
                        </a:lnTo>
                        <a:lnTo>
                          <a:pt x="0" y="111"/>
                        </a:lnTo>
                        <a:lnTo>
                          <a:pt x="7" y="130"/>
                        </a:lnTo>
                        <a:lnTo>
                          <a:pt x="13" y="150"/>
                        </a:lnTo>
                      </a:path>
                    </a:pathLst>
                  </a:custGeom>
                  <a:solidFill>
                    <a:srgbClr val="FFF1B1"/>
                  </a:solidFill>
                  <a:ln w="1270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3" name="Group 529"/>
                <p:cNvGrpSpPr>
                  <a:grpSpLocks/>
                </p:cNvGrpSpPr>
                <p:nvPr/>
              </p:nvGrpSpPr>
              <p:grpSpPr bwMode="auto">
                <a:xfrm>
                  <a:off x="4075" y="2858"/>
                  <a:ext cx="276" cy="772"/>
                  <a:chOff x="4089" y="1605"/>
                  <a:chExt cx="276" cy="772"/>
                </a:xfrm>
              </p:grpSpPr>
              <p:sp>
                <p:nvSpPr>
                  <p:cNvPr id="124" name="Freeform 530"/>
                  <p:cNvSpPr>
                    <a:spLocks/>
                  </p:cNvSpPr>
                  <p:nvPr/>
                </p:nvSpPr>
                <p:spPr bwMode="auto">
                  <a:xfrm>
                    <a:off x="4089" y="1605"/>
                    <a:ext cx="276" cy="772"/>
                  </a:xfrm>
                  <a:custGeom>
                    <a:avLst/>
                    <a:gdLst>
                      <a:gd name="T0" fmla="*/ 112 w 276"/>
                      <a:gd name="T1" fmla="*/ 0 h 772"/>
                      <a:gd name="T2" fmla="*/ 125 w 276"/>
                      <a:gd name="T3" fmla="*/ 0 h 772"/>
                      <a:gd name="T4" fmla="*/ 164 w 276"/>
                      <a:gd name="T5" fmla="*/ 0 h 772"/>
                      <a:gd name="T6" fmla="*/ 184 w 276"/>
                      <a:gd name="T7" fmla="*/ 13 h 772"/>
                      <a:gd name="T8" fmla="*/ 197 w 276"/>
                      <a:gd name="T9" fmla="*/ 33 h 772"/>
                      <a:gd name="T10" fmla="*/ 210 w 276"/>
                      <a:gd name="T11" fmla="*/ 66 h 772"/>
                      <a:gd name="T12" fmla="*/ 217 w 276"/>
                      <a:gd name="T13" fmla="*/ 98 h 772"/>
                      <a:gd name="T14" fmla="*/ 224 w 276"/>
                      <a:gd name="T15" fmla="*/ 111 h 772"/>
                      <a:gd name="T16" fmla="*/ 224 w 276"/>
                      <a:gd name="T17" fmla="*/ 111 h 772"/>
                      <a:gd name="T18" fmla="*/ 224 w 276"/>
                      <a:gd name="T19" fmla="*/ 124 h 772"/>
                      <a:gd name="T20" fmla="*/ 224 w 276"/>
                      <a:gd name="T21" fmla="*/ 164 h 772"/>
                      <a:gd name="T22" fmla="*/ 237 w 276"/>
                      <a:gd name="T23" fmla="*/ 216 h 772"/>
                      <a:gd name="T24" fmla="*/ 263 w 276"/>
                      <a:gd name="T25" fmla="*/ 281 h 772"/>
                      <a:gd name="T26" fmla="*/ 270 w 276"/>
                      <a:gd name="T27" fmla="*/ 334 h 772"/>
                      <a:gd name="T28" fmla="*/ 270 w 276"/>
                      <a:gd name="T29" fmla="*/ 393 h 772"/>
                      <a:gd name="T30" fmla="*/ 270 w 276"/>
                      <a:gd name="T31" fmla="*/ 458 h 772"/>
                      <a:gd name="T32" fmla="*/ 256 w 276"/>
                      <a:gd name="T33" fmla="*/ 510 h 772"/>
                      <a:gd name="T34" fmla="*/ 237 w 276"/>
                      <a:gd name="T35" fmla="*/ 556 h 772"/>
                      <a:gd name="T36" fmla="*/ 217 w 276"/>
                      <a:gd name="T37" fmla="*/ 595 h 772"/>
                      <a:gd name="T38" fmla="*/ 204 w 276"/>
                      <a:gd name="T39" fmla="*/ 621 h 772"/>
                      <a:gd name="T40" fmla="*/ 191 w 276"/>
                      <a:gd name="T41" fmla="*/ 635 h 772"/>
                      <a:gd name="T42" fmla="*/ 191 w 276"/>
                      <a:gd name="T43" fmla="*/ 641 h 772"/>
                      <a:gd name="T44" fmla="*/ 191 w 276"/>
                      <a:gd name="T45" fmla="*/ 654 h 772"/>
                      <a:gd name="T46" fmla="*/ 171 w 276"/>
                      <a:gd name="T47" fmla="*/ 700 h 772"/>
                      <a:gd name="T48" fmla="*/ 145 w 276"/>
                      <a:gd name="T49" fmla="*/ 746 h 772"/>
                      <a:gd name="T50" fmla="*/ 125 w 276"/>
                      <a:gd name="T51" fmla="*/ 765 h 772"/>
                      <a:gd name="T52" fmla="*/ 105 w 276"/>
                      <a:gd name="T53" fmla="*/ 772 h 772"/>
                      <a:gd name="T54" fmla="*/ 72 w 276"/>
                      <a:gd name="T55" fmla="*/ 772 h 772"/>
                      <a:gd name="T56" fmla="*/ 53 w 276"/>
                      <a:gd name="T57" fmla="*/ 765 h 772"/>
                      <a:gd name="T58" fmla="*/ 46 w 276"/>
                      <a:gd name="T59" fmla="*/ 759 h 772"/>
                      <a:gd name="T60" fmla="*/ 46 w 276"/>
                      <a:gd name="T61" fmla="*/ 759 h 772"/>
                      <a:gd name="T62" fmla="*/ 26 w 276"/>
                      <a:gd name="T63" fmla="*/ 739 h 772"/>
                      <a:gd name="T64" fmla="*/ 26 w 276"/>
                      <a:gd name="T65" fmla="*/ 733 h 772"/>
                      <a:gd name="T66" fmla="*/ 26 w 276"/>
                      <a:gd name="T67" fmla="*/ 706 h 772"/>
                      <a:gd name="T68" fmla="*/ 20 w 276"/>
                      <a:gd name="T69" fmla="*/ 674 h 772"/>
                      <a:gd name="T70" fmla="*/ 13 w 276"/>
                      <a:gd name="T71" fmla="*/ 635 h 772"/>
                      <a:gd name="T72" fmla="*/ 7 w 276"/>
                      <a:gd name="T73" fmla="*/ 595 h 772"/>
                      <a:gd name="T74" fmla="*/ 0 w 276"/>
                      <a:gd name="T75" fmla="*/ 536 h 772"/>
                      <a:gd name="T76" fmla="*/ 7 w 276"/>
                      <a:gd name="T77" fmla="*/ 484 h 772"/>
                      <a:gd name="T78" fmla="*/ 7 w 276"/>
                      <a:gd name="T79" fmla="*/ 458 h 772"/>
                      <a:gd name="T80" fmla="*/ 7 w 276"/>
                      <a:gd name="T81" fmla="*/ 438 h 772"/>
                      <a:gd name="T82" fmla="*/ 26 w 276"/>
                      <a:gd name="T83" fmla="*/ 399 h 772"/>
                      <a:gd name="T84" fmla="*/ 33 w 276"/>
                      <a:gd name="T85" fmla="*/ 379 h 772"/>
                      <a:gd name="T86" fmla="*/ 39 w 276"/>
                      <a:gd name="T87" fmla="*/ 366 h 772"/>
                      <a:gd name="T88" fmla="*/ 46 w 276"/>
                      <a:gd name="T89" fmla="*/ 360 h 772"/>
                      <a:gd name="T90" fmla="*/ 53 w 276"/>
                      <a:gd name="T91" fmla="*/ 340 h 772"/>
                      <a:gd name="T92" fmla="*/ 66 w 276"/>
                      <a:gd name="T93" fmla="*/ 301 h 772"/>
                      <a:gd name="T94" fmla="*/ 66 w 276"/>
                      <a:gd name="T95" fmla="*/ 281 h 772"/>
                      <a:gd name="T96" fmla="*/ 66 w 276"/>
                      <a:gd name="T97" fmla="*/ 249 h 772"/>
                      <a:gd name="T98" fmla="*/ 66 w 276"/>
                      <a:gd name="T99" fmla="*/ 203 h 772"/>
                      <a:gd name="T100" fmla="*/ 59 w 276"/>
                      <a:gd name="T101" fmla="*/ 157 h 772"/>
                      <a:gd name="T102" fmla="*/ 59 w 276"/>
                      <a:gd name="T103" fmla="*/ 144 h 772"/>
                      <a:gd name="T104" fmla="*/ 59 w 276"/>
                      <a:gd name="T105" fmla="*/ 144 h 772"/>
                      <a:gd name="T106" fmla="*/ 59 w 276"/>
                      <a:gd name="T107" fmla="*/ 131 h 772"/>
                      <a:gd name="T108" fmla="*/ 59 w 276"/>
                      <a:gd name="T109" fmla="*/ 111 h 772"/>
                      <a:gd name="T110" fmla="*/ 66 w 276"/>
                      <a:gd name="T111" fmla="*/ 85 h 772"/>
                      <a:gd name="T112" fmla="*/ 72 w 276"/>
                      <a:gd name="T113" fmla="*/ 33 h 772"/>
                      <a:gd name="T114" fmla="*/ 85 w 276"/>
                      <a:gd name="T115" fmla="*/ 13 h 772"/>
                      <a:gd name="T116" fmla="*/ 99 w 276"/>
                      <a:gd name="T117" fmla="*/ 0 h 772"/>
                      <a:gd name="T118" fmla="*/ 105 w 276"/>
                      <a:gd name="T119" fmla="*/ 0 h 772"/>
                      <a:gd name="T120" fmla="*/ 105 w 276"/>
                      <a:gd name="T121" fmla="*/ 0 h 77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276" h="772">
                        <a:moveTo>
                          <a:pt x="105" y="0"/>
                        </a:moveTo>
                        <a:lnTo>
                          <a:pt x="112" y="0"/>
                        </a:lnTo>
                        <a:lnTo>
                          <a:pt x="118" y="0"/>
                        </a:lnTo>
                        <a:lnTo>
                          <a:pt x="125" y="0"/>
                        </a:lnTo>
                        <a:lnTo>
                          <a:pt x="138" y="0"/>
                        </a:lnTo>
                        <a:lnTo>
                          <a:pt x="164" y="0"/>
                        </a:lnTo>
                        <a:lnTo>
                          <a:pt x="171" y="7"/>
                        </a:lnTo>
                        <a:lnTo>
                          <a:pt x="184" y="13"/>
                        </a:lnTo>
                        <a:lnTo>
                          <a:pt x="191" y="20"/>
                        </a:lnTo>
                        <a:lnTo>
                          <a:pt x="197" y="33"/>
                        </a:lnTo>
                        <a:lnTo>
                          <a:pt x="204" y="53"/>
                        </a:lnTo>
                        <a:lnTo>
                          <a:pt x="210" y="66"/>
                        </a:lnTo>
                        <a:lnTo>
                          <a:pt x="217" y="85"/>
                        </a:lnTo>
                        <a:lnTo>
                          <a:pt x="217" y="98"/>
                        </a:lnTo>
                        <a:lnTo>
                          <a:pt x="224" y="105"/>
                        </a:lnTo>
                        <a:lnTo>
                          <a:pt x="224" y="111"/>
                        </a:lnTo>
                        <a:lnTo>
                          <a:pt x="224" y="124"/>
                        </a:lnTo>
                        <a:lnTo>
                          <a:pt x="224" y="138"/>
                        </a:lnTo>
                        <a:lnTo>
                          <a:pt x="224" y="164"/>
                        </a:lnTo>
                        <a:lnTo>
                          <a:pt x="230" y="190"/>
                        </a:lnTo>
                        <a:lnTo>
                          <a:pt x="237" y="216"/>
                        </a:lnTo>
                        <a:lnTo>
                          <a:pt x="250" y="249"/>
                        </a:lnTo>
                        <a:lnTo>
                          <a:pt x="263" y="281"/>
                        </a:lnTo>
                        <a:lnTo>
                          <a:pt x="270" y="308"/>
                        </a:lnTo>
                        <a:lnTo>
                          <a:pt x="270" y="334"/>
                        </a:lnTo>
                        <a:lnTo>
                          <a:pt x="276" y="360"/>
                        </a:lnTo>
                        <a:lnTo>
                          <a:pt x="270" y="393"/>
                        </a:lnTo>
                        <a:lnTo>
                          <a:pt x="270" y="425"/>
                        </a:lnTo>
                        <a:lnTo>
                          <a:pt x="270" y="458"/>
                        </a:lnTo>
                        <a:lnTo>
                          <a:pt x="263" y="484"/>
                        </a:lnTo>
                        <a:lnTo>
                          <a:pt x="256" y="510"/>
                        </a:lnTo>
                        <a:lnTo>
                          <a:pt x="250" y="530"/>
                        </a:lnTo>
                        <a:lnTo>
                          <a:pt x="237" y="556"/>
                        </a:lnTo>
                        <a:lnTo>
                          <a:pt x="230" y="576"/>
                        </a:lnTo>
                        <a:lnTo>
                          <a:pt x="217" y="595"/>
                        </a:lnTo>
                        <a:lnTo>
                          <a:pt x="210" y="615"/>
                        </a:lnTo>
                        <a:lnTo>
                          <a:pt x="204" y="621"/>
                        </a:lnTo>
                        <a:lnTo>
                          <a:pt x="197" y="635"/>
                        </a:lnTo>
                        <a:lnTo>
                          <a:pt x="191" y="635"/>
                        </a:lnTo>
                        <a:lnTo>
                          <a:pt x="191" y="641"/>
                        </a:lnTo>
                        <a:lnTo>
                          <a:pt x="191" y="648"/>
                        </a:lnTo>
                        <a:lnTo>
                          <a:pt x="191" y="654"/>
                        </a:lnTo>
                        <a:lnTo>
                          <a:pt x="184" y="680"/>
                        </a:lnTo>
                        <a:lnTo>
                          <a:pt x="171" y="700"/>
                        </a:lnTo>
                        <a:lnTo>
                          <a:pt x="158" y="726"/>
                        </a:lnTo>
                        <a:lnTo>
                          <a:pt x="145" y="746"/>
                        </a:lnTo>
                        <a:lnTo>
                          <a:pt x="138" y="759"/>
                        </a:lnTo>
                        <a:lnTo>
                          <a:pt x="125" y="765"/>
                        </a:lnTo>
                        <a:lnTo>
                          <a:pt x="118" y="772"/>
                        </a:lnTo>
                        <a:lnTo>
                          <a:pt x="105" y="772"/>
                        </a:lnTo>
                        <a:lnTo>
                          <a:pt x="85" y="772"/>
                        </a:lnTo>
                        <a:lnTo>
                          <a:pt x="72" y="772"/>
                        </a:lnTo>
                        <a:lnTo>
                          <a:pt x="59" y="772"/>
                        </a:lnTo>
                        <a:lnTo>
                          <a:pt x="53" y="765"/>
                        </a:lnTo>
                        <a:lnTo>
                          <a:pt x="46" y="765"/>
                        </a:lnTo>
                        <a:lnTo>
                          <a:pt x="46" y="759"/>
                        </a:lnTo>
                        <a:lnTo>
                          <a:pt x="33" y="746"/>
                        </a:lnTo>
                        <a:lnTo>
                          <a:pt x="26" y="739"/>
                        </a:lnTo>
                        <a:lnTo>
                          <a:pt x="26" y="733"/>
                        </a:lnTo>
                        <a:lnTo>
                          <a:pt x="26" y="720"/>
                        </a:lnTo>
                        <a:lnTo>
                          <a:pt x="26" y="706"/>
                        </a:lnTo>
                        <a:lnTo>
                          <a:pt x="20" y="687"/>
                        </a:lnTo>
                        <a:lnTo>
                          <a:pt x="20" y="674"/>
                        </a:lnTo>
                        <a:lnTo>
                          <a:pt x="13" y="654"/>
                        </a:lnTo>
                        <a:lnTo>
                          <a:pt x="13" y="635"/>
                        </a:lnTo>
                        <a:lnTo>
                          <a:pt x="7" y="615"/>
                        </a:lnTo>
                        <a:lnTo>
                          <a:pt x="7" y="595"/>
                        </a:lnTo>
                        <a:lnTo>
                          <a:pt x="0" y="563"/>
                        </a:lnTo>
                        <a:lnTo>
                          <a:pt x="0" y="536"/>
                        </a:lnTo>
                        <a:lnTo>
                          <a:pt x="0" y="510"/>
                        </a:lnTo>
                        <a:lnTo>
                          <a:pt x="7" y="484"/>
                        </a:lnTo>
                        <a:lnTo>
                          <a:pt x="7" y="464"/>
                        </a:lnTo>
                        <a:lnTo>
                          <a:pt x="7" y="458"/>
                        </a:lnTo>
                        <a:lnTo>
                          <a:pt x="7" y="451"/>
                        </a:lnTo>
                        <a:lnTo>
                          <a:pt x="7" y="438"/>
                        </a:lnTo>
                        <a:lnTo>
                          <a:pt x="13" y="425"/>
                        </a:lnTo>
                        <a:lnTo>
                          <a:pt x="26" y="399"/>
                        </a:lnTo>
                        <a:lnTo>
                          <a:pt x="33" y="386"/>
                        </a:lnTo>
                        <a:lnTo>
                          <a:pt x="33" y="379"/>
                        </a:lnTo>
                        <a:lnTo>
                          <a:pt x="39" y="366"/>
                        </a:lnTo>
                        <a:lnTo>
                          <a:pt x="46" y="366"/>
                        </a:lnTo>
                        <a:lnTo>
                          <a:pt x="46" y="360"/>
                        </a:lnTo>
                        <a:lnTo>
                          <a:pt x="53" y="353"/>
                        </a:lnTo>
                        <a:lnTo>
                          <a:pt x="53" y="340"/>
                        </a:lnTo>
                        <a:lnTo>
                          <a:pt x="59" y="314"/>
                        </a:lnTo>
                        <a:lnTo>
                          <a:pt x="66" y="301"/>
                        </a:lnTo>
                        <a:lnTo>
                          <a:pt x="66" y="288"/>
                        </a:lnTo>
                        <a:lnTo>
                          <a:pt x="66" y="281"/>
                        </a:lnTo>
                        <a:lnTo>
                          <a:pt x="66" y="268"/>
                        </a:lnTo>
                        <a:lnTo>
                          <a:pt x="66" y="249"/>
                        </a:lnTo>
                        <a:lnTo>
                          <a:pt x="66" y="229"/>
                        </a:lnTo>
                        <a:lnTo>
                          <a:pt x="66" y="203"/>
                        </a:lnTo>
                        <a:lnTo>
                          <a:pt x="59" y="177"/>
                        </a:lnTo>
                        <a:lnTo>
                          <a:pt x="59" y="157"/>
                        </a:lnTo>
                        <a:lnTo>
                          <a:pt x="59" y="151"/>
                        </a:lnTo>
                        <a:lnTo>
                          <a:pt x="59" y="144"/>
                        </a:lnTo>
                        <a:lnTo>
                          <a:pt x="59" y="138"/>
                        </a:lnTo>
                        <a:lnTo>
                          <a:pt x="59" y="131"/>
                        </a:lnTo>
                        <a:lnTo>
                          <a:pt x="59" y="124"/>
                        </a:lnTo>
                        <a:lnTo>
                          <a:pt x="59" y="111"/>
                        </a:lnTo>
                        <a:lnTo>
                          <a:pt x="66" y="98"/>
                        </a:lnTo>
                        <a:lnTo>
                          <a:pt x="66" y="85"/>
                        </a:lnTo>
                        <a:lnTo>
                          <a:pt x="72" y="46"/>
                        </a:lnTo>
                        <a:lnTo>
                          <a:pt x="72" y="33"/>
                        </a:lnTo>
                        <a:lnTo>
                          <a:pt x="79" y="20"/>
                        </a:lnTo>
                        <a:lnTo>
                          <a:pt x="85" y="13"/>
                        </a:lnTo>
                        <a:lnTo>
                          <a:pt x="92" y="7"/>
                        </a:lnTo>
                        <a:lnTo>
                          <a:pt x="99" y="0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FFF1B1"/>
                  </a:solidFill>
                  <a:ln w="1270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5" name="Freeform 531"/>
                  <p:cNvSpPr>
                    <a:spLocks/>
                  </p:cNvSpPr>
                  <p:nvPr/>
                </p:nvSpPr>
                <p:spPr bwMode="auto">
                  <a:xfrm>
                    <a:off x="4096" y="2011"/>
                    <a:ext cx="26" cy="150"/>
                  </a:xfrm>
                  <a:custGeom>
                    <a:avLst/>
                    <a:gdLst>
                      <a:gd name="T0" fmla="*/ 13 w 26"/>
                      <a:gd name="T1" fmla="*/ 0 h 150"/>
                      <a:gd name="T2" fmla="*/ 13 w 26"/>
                      <a:gd name="T3" fmla="*/ 0 h 150"/>
                      <a:gd name="T4" fmla="*/ 13 w 26"/>
                      <a:gd name="T5" fmla="*/ 6 h 150"/>
                      <a:gd name="T6" fmla="*/ 19 w 26"/>
                      <a:gd name="T7" fmla="*/ 13 h 150"/>
                      <a:gd name="T8" fmla="*/ 19 w 26"/>
                      <a:gd name="T9" fmla="*/ 19 h 150"/>
                      <a:gd name="T10" fmla="*/ 19 w 26"/>
                      <a:gd name="T11" fmla="*/ 39 h 150"/>
                      <a:gd name="T12" fmla="*/ 26 w 26"/>
                      <a:gd name="T13" fmla="*/ 65 h 150"/>
                      <a:gd name="T14" fmla="*/ 26 w 26"/>
                      <a:gd name="T15" fmla="*/ 85 h 150"/>
                      <a:gd name="T16" fmla="*/ 26 w 26"/>
                      <a:gd name="T17" fmla="*/ 111 h 150"/>
                      <a:gd name="T18" fmla="*/ 19 w 26"/>
                      <a:gd name="T19" fmla="*/ 124 h 150"/>
                      <a:gd name="T20" fmla="*/ 13 w 26"/>
                      <a:gd name="T21" fmla="*/ 137 h 150"/>
                      <a:gd name="T22" fmla="*/ 6 w 26"/>
                      <a:gd name="T23" fmla="*/ 144 h 150"/>
                      <a:gd name="T24" fmla="*/ 0 w 26"/>
                      <a:gd name="T25" fmla="*/ 150 h 1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6" h="150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13" y="6"/>
                        </a:lnTo>
                        <a:lnTo>
                          <a:pt x="19" y="13"/>
                        </a:lnTo>
                        <a:lnTo>
                          <a:pt x="19" y="19"/>
                        </a:lnTo>
                        <a:lnTo>
                          <a:pt x="19" y="39"/>
                        </a:lnTo>
                        <a:lnTo>
                          <a:pt x="26" y="65"/>
                        </a:lnTo>
                        <a:lnTo>
                          <a:pt x="26" y="85"/>
                        </a:lnTo>
                        <a:lnTo>
                          <a:pt x="26" y="111"/>
                        </a:lnTo>
                        <a:lnTo>
                          <a:pt x="19" y="124"/>
                        </a:lnTo>
                        <a:lnTo>
                          <a:pt x="13" y="137"/>
                        </a:lnTo>
                        <a:lnTo>
                          <a:pt x="6" y="144"/>
                        </a:lnTo>
                        <a:lnTo>
                          <a:pt x="0" y="150"/>
                        </a:lnTo>
                      </a:path>
                    </a:pathLst>
                  </a:custGeom>
                  <a:solidFill>
                    <a:srgbClr val="FFF1B1"/>
                  </a:solidFill>
                  <a:ln w="12700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7" name="Group 532"/>
              <p:cNvGrpSpPr>
                <a:grpSpLocks/>
              </p:cNvGrpSpPr>
              <p:nvPr/>
            </p:nvGrpSpPr>
            <p:grpSpPr bwMode="auto">
              <a:xfrm rot="538423">
                <a:off x="3495" y="2076"/>
                <a:ext cx="329" cy="576"/>
                <a:chOff x="576" y="2976"/>
                <a:chExt cx="384" cy="672"/>
              </a:xfrm>
            </p:grpSpPr>
            <p:sp>
              <p:nvSpPr>
                <p:cNvPr id="83" name="AutoShape 533"/>
                <p:cNvSpPr>
                  <a:spLocks noChangeArrowheads="1"/>
                </p:cNvSpPr>
                <p:nvPr/>
              </p:nvSpPr>
              <p:spPr bwMode="auto">
                <a:xfrm>
                  <a:off x="864" y="297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4" name="AutoShape 534"/>
                <p:cNvSpPr>
                  <a:spLocks noChangeArrowheads="1"/>
                </p:cNvSpPr>
                <p:nvPr/>
              </p:nvSpPr>
              <p:spPr bwMode="auto">
                <a:xfrm>
                  <a:off x="816" y="307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5" name="AutoShape 535"/>
                <p:cNvSpPr>
                  <a:spLocks noChangeArrowheads="1"/>
                </p:cNvSpPr>
                <p:nvPr/>
              </p:nvSpPr>
              <p:spPr bwMode="auto">
                <a:xfrm>
                  <a:off x="768" y="3168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6" name="AutoShape 536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7" name="AutoShape 537"/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8" name="AutoShape 538"/>
                <p:cNvSpPr>
                  <a:spLocks noChangeArrowheads="1"/>
                </p:cNvSpPr>
                <p:nvPr/>
              </p:nvSpPr>
              <p:spPr bwMode="auto">
                <a:xfrm>
                  <a:off x="624" y="3456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89" name="AutoShape 539"/>
                <p:cNvSpPr>
                  <a:spLocks noChangeArrowheads="1"/>
                </p:cNvSpPr>
                <p:nvPr/>
              </p:nvSpPr>
              <p:spPr bwMode="auto">
                <a:xfrm>
                  <a:off x="576" y="3552"/>
                  <a:ext cx="96" cy="9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sp>
            <p:nvSpPr>
              <p:cNvPr id="38" name="AutoShape 540"/>
              <p:cNvSpPr>
                <a:spLocks noChangeArrowheads="1"/>
              </p:cNvSpPr>
              <p:nvPr/>
            </p:nvSpPr>
            <p:spPr bwMode="auto">
              <a:xfrm>
                <a:off x="3447" y="2604"/>
                <a:ext cx="82" cy="8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" name="AutoShape 541"/>
              <p:cNvSpPr>
                <a:spLocks noChangeArrowheads="1"/>
              </p:cNvSpPr>
              <p:nvPr/>
            </p:nvSpPr>
            <p:spPr bwMode="auto">
              <a:xfrm>
                <a:off x="3399" y="3036"/>
                <a:ext cx="82" cy="8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" name="AutoShape 542"/>
              <p:cNvSpPr>
                <a:spLocks noChangeArrowheads="1"/>
              </p:cNvSpPr>
              <p:nvPr/>
            </p:nvSpPr>
            <p:spPr bwMode="auto">
              <a:xfrm>
                <a:off x="3447" y="2940"/>
                <a:ext cx="82" cy="8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" name="AutoShape 543"/>
              <p:cNvSpPr>
                <a:spLocks noChangeArrowheads="1"/>
              </p:cNvSpPr>
              <p:nvPr/>
            </p:nvSpPr>
            <p:spPr bwMode="auto">
              <a:xfrm>
                <a:off x="3399" y="2892"/>
                <a:ext cx="83" cy="82"/>
              </a:xfrm>
              <a:prstGeom prst="hexagon">
                <a:avLst>
                  <a:gd name="adj" fmla="val 25305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2" name="AutoShape 544"/>
              <p:cNvSpPr>
                <a:spLocks noChangeArrowheads="1"/>
              </p:cNvSpPr>
              <p:nvPr/>
            </p:nvSpPr>
            <p:spPr bwMode="auto">
              <a:xfrm>
                <a:off x="3543" y="3084"/>
                <a:ext cx="83" cy="82"/>
              </a:xfrm>
              <a:prstGeom prst="hexagon">
                <a:avLst>
                  <a:gd name="adj" fmla="val 25305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" name="AutoShape 545"/>
              <p:cNvSpPr>
                <a:spLocks noChangeArrowheads="1"/>
              </p:cNvSpPr>
              <p:nvPr/>
            </p:nvSpPr>
            <p:spPr bwMode="auto">
              <a:xfrm>
                <a:off x="3447" y="3180"/>
                <a:ext cx="82" cy="8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4" name="AutoShape 546"/>
              <p:cNvSpPr>
                <a:spLocks noChangeArrowheads="1"/>
              </p:cNvSpPr>
              <p:nvPr/>
            </p:nvSpPr>
            <p:spPr bwMode="auto">
              <a:xfrm>
                <a:off x="3447" y="3324"/>
                <a:ext cx="82" cy="8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grpSp>
            <p:nvGrpSpPr>
              <p:cNvPr id="45" name="Group 547"/>
              <p:cNvGrpSpPr>
                <a:grpSpLocks/>
              </p:cNvGrpSpPr>
              <p:nvPr/>
            </p:nvGrpSpPr>
            <p:grpSpPr bwMode="auto">
              <a:xfrm>
                <a:off x="1767" y="1644"/>
                <a:ext cx="1871" cy="193"/>
                <a:chOff x="1488" y="3455"/>
                <a:chExt cx="1871" cy="193"/>
              </a:xfrm>
            </p:grpSpPr>
            <p:sp>
              <p:nvSpPr>
                <p:cNvPr id="65" name="Freeform 548"/>
                <p:cNvSpPr>
                  <a:spLocks/>
                </p:cNvSpPr>
                <p:nvPr/>
              </p:nvSpPr>
              <p:spPr bwMode="auto">
                <a:xfrm rot="-5718171">
                  <a:off x="1560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Freeform 549"/>
                <p:cNvSpPr>
                  <a:spLocks/>
                </p:cNvSpPr>
                <p:nvPr/>
              </p:nvSpPr>
              <p:spPr bwMode="auto">
                <a:xfrm rot="-5718171">
                  <a:off x="1752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Freeform 550"/>
                <p:cNvSpPr>
                  <a:spLocks/>
                </p:cNvSpPr>
                <p:nvPr/>
              </p:nvSpPr>
              <p:spPr bwMode="auto">
                <a:xfrm rot="-5718171">
                  <a:off x="1944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Freeform 551"/>
                <p:cNvSpPr>
                  <a:spLocks/>
                </p:cNvSpPr>
                <p:nvPr/>
              </p:nvSpPr>
              <p:spPr bwMode="auto">
                <a:xfrm rot="-5718171">
                  <a:off x="2184" y="3528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Freeform 552"/>
                <p:cNvSpPr>
                  <a:spLocks/>
                </p:cNvSpPr>
                <p:nvPr/>
              </p:nvSpPr>
              <p:spPr bwMode="auto">
                <a:xfrm rot="-5718171">
                  <a:off x="2376" y="3528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Freeform 553"/>
                <p:cNvSpPr>
                  <a:spLocks/>
                </p:cNvSpPr>
                <p:nvPr/>
              </p:nvSpPr>
              <p:spPr bwMode="auto">
                <a:xfrm rot="-5718171">
                  <a:off x="2568" y="3528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Freeform 554"/>
                <p:cNvSpPr>
                  <a:spLocks/>
                </p:cNvSpPr>
                <p:nvPr/>
              </p:nvSpPr>
              <p:spPr bwMode="auto">
                <a:xfrm rot="-5718171">
                  <a:off x="2808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Freeform 555"/>
                <p:cNvSpPr>
                  <a:spLocks/>
                </p:cNvSpPr>
                <p:nvPr/>
              </p:nvSpPr>
              <p:spPr bwMode="auto">
                <a:xfrm rot="-5718171">
                  <a:off x="3000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Freeform 556"/>
                <p:cNvSpPr>
                  <a:spLocks/>
                </p:cNvSpPr>
                <p:nvPr/>
              </p:nvSpPr>
              <p:spPr bwMode="auto">
                <a:xfrm rot="-5718171">
                  <a:off x="3192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" name="Freeform 557"/>
                <p:cNvSpPr>
                  <a:spLocks/>
                </p:cNvSpPr>
                <p:nvPr/>
              </p:nvSpPr>
              <p:spPr bwMode="auto">
                <a:xfrm rot="-6752650">
                  <a:off x="2163" y="3405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5" name="Freeform 558"/>
                <p:cNvSpPr>
                  <a:spLocks/>
                </p:cNvSpPr>
                <p:nvPr/>
              </p:nvSpPr>
              <p:spPr bwMode="auto">
                <a:xfrm rot="-6752650">
                  <a:off x="2594" y="3406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6" name="Freeform 559"/>
                <p:cNvSpPr>
                  <a:spLocks/>
                </p:cNvSpPr>
                <p:nvPr/>
              </p:nvSpPr>
              <p:spPr bwMode="auto">
                <a:xfrm rot="-5718171">
                  <a:off x="2376" y="3432"/>
                  <a:ext cx="96" cy="144"/>
                </a:xfrm>
                <a:custGeom>
                  <a:avLst/>
                  <a:gdLst>
                    <a:gd name="T0" fmla="*/ 0 w 239"/>
                    <a:gd name="T1" fmla="*/ 1 h 215"/>
                    <a:gd name="T2" fmla="*/ 0 w 239"/>
                    <a:gd name="T3" fmla="*/ 1 h 215"/>
                    <a:gd name="T4" fmla="*/ 0 w 239"/>
                    <a:gd name="T5" fmla="*/ 1 h 215"/>
                    <a:gd name="T6" fmla="*/ 0 w 239"/>
                    <a:gd name="T7" fmla="*/ 1 h 215"/>
                    <a:gd name="T8" fmla="*/ 0 w 239"/>
                    <a:gd name="T9" fmla="*/ 1 h 215"/>
                    <a:gd name="T10" fmla="*/ 0 w 239"/>
                    <a:gd name="T11" fmla="*/ 1 h 215"/>
                    <a:gd name="T12" fmla="*/ 0 w 239"/>
                    <a:gd name="T13" fmla="*/ 1 h 215"/>
                    <a:gd name="T14" fmla="*/ 0 w 239"/>
                    <a:gd name="T15" fmla="*/ 1 h 215"/>
                    <a:gd name="T16" fmla="*/ 0 w 239"/>
                    <a:gd name="T17" fmla="*/ 1 h 215"/>
                    <a:gd name="T18" fmla="*/ 0 w 239"/>
                    <a:gd name="T19" fmla="*/ 1 h 215"/>
                    <a:gd name="T20" fmla="*/ 0 w 239"/>
                    <a:gd name="T21" fmla="*/ 1 h 215"/>
                    <a:gd name="T22" fmla="*/ 0 w 239"/>
                    <a:gd name="T23" fmla="*/ 1 h 215"/>
                    <a:gd name="T24" fmla="*/ 0 w 239"/>
                    <a:gd name="T25" fmla="*/ 1 h 215"/>
                    <a:gd name="T26" fmla="*/ 0 w 239"/>
                    <a:gd name="T27" fmla="*/ 1 h 215"/>
                    <a:gd name="T28" fmla="*/ 0 w 239"/>
                    <a:gd name="T29" fmla="*/ 1 h 215"/>
                    <a:gd name="T30" fmla="*/ 0 w 239"/>
                    <a:gd name="T31" fmla="*/ 1 h 215"/>
                    <a:gd name="T32" fmla="*/ 0 w 239"/>
                    <a:gd name="T33" fmla="*/ 1 h 215"/>
                    <a:gd name="T34" fmla="*/ 0 w 239"/>
                    <a:gd name="T35" fmla="*/ 1 h 215"/>
                    <a:gd name="T36" fmla="*/ 0 w 239"/>
                    <a:gd name="T37" fmla="*/ 1 h 215"/>
                    <a:gd name="T38" fmla="*/ 0 w 239"/>
                    <a:gd name="T39" fmla="*/ 1 h 215"/>
                    <a:gd name="T40" fmla="*/ 0 w 239"/>
                    <a:gd name="T41" fmla="*/ 1 h 215"/>
                    <a:gd name="T42" fmla="*/ 0 w 239"/>
                    <a:gd name="T43" fmla="*/ 1 h 215"/>
                    <a:gd name="T44" fmla="*/ 0 w 239"/>
                    <a:gd name="T45" fmla="*/ 1 h 215"/>
                    <a:gd name="T46" fmla="*/ 0 w 239"/>
                    <a:gd name="T47" fmla="*/ 1 h 215"/>
                    <a:gd name="T48" fmla="*/ 0 w 239"/>
                    <a:gd name="T49" fmla="*/ 1 h 215"/>
                    <a:gd name="T50" fmla="*/ 0 w 239"/>
                    <a:gd name="T51" fmla="*/ 1 h 215"/>
                    <a:gd name="T52" fmla="*/ 0 w 239"/>
                    <a:gd name="T53" fmla="*/ 1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9" h="215">
                      <a:moveTo>
                        <a:pt x="17" y="34"/>
                      </a:moveTo>
                      <a:cubicBezTo>
                        <a:pt x="23" y="28"/>
                        <a:pt x="30" y="18"/>
                        <a:pt x="40" y="13"/>
                      </a:cubicBezTo>
                      <a:cubicBezTo>
                        <a:pt x="50" y="8"/>
                        <a:pt x="64" y="4"/>
                        <a:pt x="76" y="2"/>
                      </a:cubicBezTo>
                      <a:cubicBezTo>
                        <a:pt x="88" y="0"/>
                        <a:pt x="99" y="1"/>
                        <a:pt x="110" y="2"/>
                      </a:cubicBezTo>
                      <a:cubicBezTo>
                        <a:pt x="121" y="3"/>
                        <a:pt x="134" y="5"/>
                        <a:pt x="142" y="8"/>
                      </a:cubicBezTo>
                      <a:cubicBezTo>
                        <a:pt x="150" y="11"/>
                        <a:pt x="154" y="14"/>
                        <a:pt x="161" y="20"/>
                      </a:cubicBezTo>
                      <a:cubicBezTo>
                        <a:pt x="168" y="26"/>
                        <a:pt x="176" y="34"/>
                        <a:pt x="182" y="44"/>
                      </a:cubicBezTo>
                      <a:cubicBezTo>
                        <a:pt x="188" y="54"/>
                        <a:pt x="194" y="69"/>
                        <a:pt x="197" y="79"/>
                      </a:cubicBezTo>
                      <a:cubicBezTo>
                        <a:pt x="200" y="89"/>
                        <a:pt x="198" y="96"/>
                        <a:pt x="199" y="104"/>
                      </a:cubicBezTo>
                      <a:cubicBezTo>
                        <a:pt x="200" y="112"/>
                        <a:pt x="199" y="122"/>
                        <a:pt x="202" y="127"/>
                      </a:cubicBezTo>
                      <a:cubicBezTo>
                        <a:pt x="205" y="132"/>
                        <a:pt x="211" y="133"/>
                        <a:pt x="215" y="137"/>
                      </a:cubicBezTo>
                      <a:cubicBezTo>
                        <a:pt x="219" y="141"/>
                        <a:pt x="222" y="144"/>
                        <a:pt x="226" y="149"/>
                      </a:cubicBezTo>
                      <a:cubicBezTo>
                        <a:pt x="230" y="154"/>
                        <a:pt x="237" y="162"/>
                        <a:pt x="238" y="169"/>
                      </a:cubicBezTo>
                      <a:cubicBezTo>
                        <a:pt x="239" y="176"/>
                        <a:pt x="237" y="186"/>
                        <a:pt x="235" y="193"/>
                      </a:cubicBezTo>
                      <a:cubicBezTo>
                        <a:pt x="233" y="200"/>
                        <a:pt x="229" y="205"/>
                        <a:pt x="224" y="209"/>
                      </a:cubicBezTo>
                      <a:cubicBezTo>
                        <a:pt x="219" y="213"/>
                        <a:pt x="210" y="215"/>
                        <a:pt x="202" y="215"/>
                      </a:cubicBezTo>
                      <a:cubicBezTo>
                        <a:pt x="194" y="215"/>
                        <a:pt x="184" y="210"/>
                        <a:pt x="176" y="206"/>
                      </a:cubicBezTo>
                      <a:cubicBezTo>
                        <a:pt x="168" y="202"/>
                        <a:pt x="161" y="194"/>
                        <a:pt x="154" y="191"/>
                      </a:cubicBezTo>
                      <a:cubicBezTo>
                        <a:pt x="147" y="188"/>
                        <a:pt x="140" y="189"/>
                        <a:pt x="131" y="188"/>
                      </a:cubicBezTo>
                      <a:cubicBezTo>
                        <a:pt x="122" y="187"/>
                        <a:pt x="108" y="189"/>
                        <a:pt x="98" y="188"/>
                      </a:cubicBezTo>
                      <a:cubicBezTo>
                        <a:pt x="88" y="187"/>
                        <a:pt x="81" y="183"/>
                        <a:pt x="73" y="179"/>
                      </a:cubicBezTo>
                      <a:cubicBezTo>
                        <a:pt x="65" y="175"/>
                        <a:pt x="54" y="170"/>
                        <a:pt x="47" y="164"/>
                      </a:cubicBezTo>
                      <a:cubicBezTo>
                        <a:pt x="40" y="158"/>
                        <a:pt x="35" y="153"/>
                        <a:pt x="29" y="145"/>
                      </a:cubicBezTo>
                      <a:cubicBezTo>
                        <a:pt x="23" y="137"/>
                        <a:pt x="13" y="124"/>
                        <a:pt x="8" y="113"/>
                      </a:cubicBezTo>
                      <a:cubicBezTo>
                        <a:pt x="3" y="102"/>
                        <a:pt x="2" y="87"/>
                        <a:pt x="1" y="76"/>
                      </a:cubicBezTo>
                      <a:cubicBezTo>
                        <a:pt x="0" y="65"/>
                        <a:pt x="2" y="56"/>
                        <a:pt x="5" y="49"/>
                      </a:cubicBezTo>
                      <a:cubicBezTo>
                        <a:pt x="8" y="42"/>
                        <a:pt x="11" y="40"/>
                        <a:pt x="17" y="34"/>
                      </a:cubicBezTo>
                      <a:close/>
                    </a:path>
                  </a:pathLst>
                </a:custGeom>
                <a:solidFill>
                  <a:srgbClr val="7EFF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7" name="Freeform 560"/>
                <p:cNvSpPr>
                  <a:spLocks/>
                </p:cNvSpPr>
                <p:nvPr/>
              </p:nvSpPr>
              <p:spPr bwMode="auto">
                <a:xfrm rot="-6752650">
                  <a:off x="1538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8" name="Freeform 561"/>
                <p:cNvSpPr>
                  <a:spLocks/>
                </p:cNvSpPr>
                <p:nvPr/>
              </p:nvSpPr>
              <p:spPr bwMode="auto">
                <a:xfrm rot="-6752650">
                  <a:off x="1730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9" name="Freeform 562"/>
                <p:cNvSpPr>
                  <a:spLocks/>
                </p:cNvSpPr>
                <p:nvPr/>
              </p:nvSpPr>
              <p:spPr bwMode="auto">
                <a:xfrm rot="-6752650">
                  <a:off x="1970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0" name="Freeform 563"/>
                <p:cNvSpPr>
                  <a:spLocks/>
                </p:cNvSpPr>
                <p:nvPr/>
              </p:nvSpPr>
              <p:spPr bwMode="auto">
                <a:xfrm rot="-6752650">
                  <a:off x="2786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1" name="Freeform 564"/>
                <p:cNvSpPr>
                  <a:spLocks/>
                </p:cNvSpPr>
                <p:nvPr/>
              </p:nvSpPr>
              <p:spPr bwMode="auto">
                <a:xfrm rot="-6752650">
                  <a:off x="2978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" name="Freeform 565"/>
                <p:cNvSpPr>
                  <a:spLocks/>
                </p:cNvSpPr>
                <p:nvPr/>
              </p:nvSpPr>
              <p:spPr bwMode="auto">
                <a:xfrm rot="-6752650">
                  <a:off x="3218" y="3502"/>
                  <a:ext cx="92" cy="191"/>
                </a:xfrm>
                <a:custGeom>
                  <a:avLst/>
                  <a:gdLst>
                    <a:gd name="T0" fmla="*/ 48 w 86"/>
                    <a:gd name="T1" fmla="*/ 690806 h 107"/>
                    <a:gd name="T2" fmla="*/ 68 w 86"/>
                    <a:gd name="T3" fmla="*/ 433193 h 107"/>
                    <a:gd name="T4" fmla="*/ 78 w 86"/>
                    <a:gd name="T5" fmla="*/ 118852 h 107"/>
                    <a:gd name="T6" fmla="*/ 133 w 86"/>
                    <a:gd name="T7" fmla="*/ 21767 h 107"/>
                    <a:gd name="T8" fmla="*/ 186 w 86"/>
                    <a:gd name="T9" fmla="*/ 21767 h 107"/>
                    <a:gd name="T10" fmla="*/ 228 w 86"/>
                    <a:gd name="T11" fmla="*/ 135951 h 107"/>
                    <a:gd name="T12" fmla="*/ 247 w 86"/>
                    <a:gd name="T13" fmla="*/ 369487 h 107"/>
                    <a:gd name="T14" fmla="*/ 247 w 86"/>
                    <a:gd name="T15" fmla="*/ 721287 h 107"/>
                    <a:gd name="T16" fmla="*/ 203 w 86"/>
                    <a:gd name="T17" fmla="*/ 946910 h 107"/>
                    <a:gd name="T18" fmla="*/ 152 w 86"/>
                    <a:gd name="T19" fmla="*/ 1070462 h 107"/>
                    <a:gd name="T20" fmla="*/ 59 w 86"/>
                    <a:gd name="T21" fmla="*/ 1108275 h 107"/>
                    <a:gd name="T22" fmla="*/ 2 w 86"/>
                    <a:gd name="T23" fmla="*/ 904235 h 107"/>
                    <a:gd name="T24" fmla="*/ 48 w 86"/>
                    <a:gd name="T25" fmla="*/ 690806 h 10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6" h="107">
                      <a:moveTo>
                        <a:pt x="17" y="65"/>
                      </a:moveTo>
                      <a:cubicBezTo>
                        <a:pt x="20" y="58"/>
                        <a:pt x="21" y="50"/>
                        <a:pt x="23" y="41"/>
                      </a:cubicBezTo>
                      <a:cubicBezTo>
                        <a:pt x="25" y="32"/>
                        <a:pt x="23" y="17"/>
                        <a:pt x="27" y="11"/>
                      </a:cubicBezTo>
                      <a:cubicBezTo>
                        <a:pt x="31" y="5"/>
                        <a:pt x="39" y="3"/>
                        <a:pt x="45" y="2"/>
                      </a:cubicBezTo>
                      <a:cubicBezTo>
                        <a:pt x="51" y="1"/>
                        <a:pt x="58" y="0"/>
                        <a:pt x="63" y="2"/>
                      </a:cubicBezTo>
                      <a:cubicBezTo>
                        <a:pt x="68" y="4"/>
                        <a:pt x="74" y="8"/>
                        <a:pt x="77" y="13"/>
                      </a:cubicBezTo>
                      <a:cubicBezTo>
                        <a:pt x="80" y="18"/>
                        <a:pt x="83" y="26"/>
                        <a:pt x="84" y="35"/>
                      </a:cubicBezTo>
                      <a:cubicBezTo>
                        <a:pt x="85" y="44"/>
                        <a:pt x="86" y="59"/>
                        <a:pt x="84" y="68"/>
                      </a:cubicBezTo>
                      <a:cubicBezTo>
                        <a:pt x="82" y="77"/>
                        <a:pt x="74" y="84"/>
                        <a:pt x="69" y="89"/>
                      </a:cubicBezTo>
                      <a:cubicBezTo>
                        <a:pt x="64" y="94"/>
                        <a:pt x="59" y="99"/>
                        <a:pt x="51" y="101"/>
                      </a:cubicBezTo>
                      <a:cubicBezTo>
                        <a:pt x="43" y="103"/>
                        <a:pt x="28" y="107"/>
                        <a:pt x="20" y="104"/>
                      </a:cubicBezTo>
                      <a:cubicBezTo>
                        <a:pt x="12" y="101"/>
                        <a:pt x="4" y="91"/>
                        <a:pt x="2" y="85"/>
                      </a:cubicBezTo>
                      <a:cubicBezTo>
                        <a:pt x="0" y="79"/>
                        <a:pt x="14" y="72"/>
                        <a:pt x="17" y="6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99FF"/>
                    </a:gs>
                    <a:gs pos="100000">
                      <a:srgbClr val="3B3B61"/>
                    </a:gs>
                  </a:gsLst>
                  <a:lin ang="27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6" name="Text Box 566"/>
              <p:cNvSpPr txBox="1">
                <a:spLocks noChangeArrowheads="1"/>
              </p:cNvSpPr>
              <p:nvPr/>
            </p:nvSpPr>
            <p:spPr bwMode="auto">
              <a:xfrm>
                <a:off x="3975" y="1597"/>
                <a:ext cx="939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b="1" dirty="0" err="1">
                    <a:latin typeface="Comic Sans MS" panose="030F0702030302020204" pitchFamily="66" charset="0"/>
                  </a:rPr>
                  <a:t>Mannoprotéines</a:t>
                </a:r>
                <a:r>
                  <a:rPr lang="en-US" altLang="fr-FR" sz="1400" b="1" dirty="0">
                    <a:latin typeface="Comic Sans MS" panose="030F0702030302020204" pitchFamily="66" charset="0"/>
                  </a:rPr>
                  <a:t> </a:t>
                </a:r>
              </a:p>
              <a:p>
                <a:pPr eaLnBrk="1" hangingPunct="1"/>
                <a:r>
                  <a:rPr lang="en-US" altLang="fr-FR" sz="1400" b="1" dirty="0">
                    <a:latin typeface="Comic Sans MS" panose="030F0702030302020204" pitchFamily="66" charset="0"/>
                  </a:rPr>
                  <a:t>(</a:t>
                </a:r>
                <a:r>
                  <a:rPr lang="en-US" altLang="fr-FR" sz="1400" b="1" dirty="0">
                    <a:latin typeface="Symbol" panose="05050102010706020507" pitchFamily="18" charset="2"/>
                  </a:rPr>
                  <a:t>a</a:t>
                </a:r>
                <a:r>
                  <a:rPr lang="en-US" altLang="fr-FR" sz="1400" b="1" dirty="0">
                    <a:latin typeface="Comic Sans MS" panose="030F0702030302020204" pitchFamily="66" charset="0"/>
                  </a:rPr>
                  <a:t>1,6 mannose)</a:t>
                </a:r>
              </a:p>
            </p:txBody>
          </p:sp>
          <p:sp>
            <p:nvSpPr>
              <p:cNvPr id="47" name="Text Box 567"/>
              <p:cNvSpPr txBox="1">
                <a:spLocks noChangeArrowheads="1"/>
              </p:cNvSpPr>
              <p:nvPr/>
            </p:nvSpPr>
            <p:spPr bwMode="auto">
              <a:xfrm>
                <a:off x="4023" y="1951"/>
                <a:ext cx="912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b="1" dirty="0">
                    <a:latin typeface="Symbol" panose="05050102010706020507" pitchFamily="18" charset="2"/>
                  </a:rPr>
                  <a:t>b</a:t>
                </a:r>
                <a:r>
                  <a:rPr lang="en-US" altLang="fr-FR" sz="1400" b="1" dirty="0">
                    <a:latin typeface="Comic Sans MS" panose="030F0702030302020204" pitchFamily="66" charset="0"/>
                  </a:rPr>
                  <a:t>-(1,6)-</a:t>
                </a:r>
                <a:r>
                  <a:rPr lang="en-US" altLang="fr-FR" sz="1400" b="1" dirty="0" err="1">
                    <a:latin typeface="Comic Sans MS" panose="030F0702030302020204" pitchFamily="66" charset="0"/>
                  </a:rPr>
                  <a:t>glucane</a:t>
                </a:r>
                <a:endParaRPr lang="en-US" altLang="fr-FR" sz="1400" b="1" dirty="0">
                  <a:latin typeface="Comic Sans MS" panose="030F0702030302020204" pitchFamily="66" charset="0"/>
                </a:endParaRPr>
              </a:p>
              <a:p>
                <a:pPr eaLnBrk="1" hangingPunct="1"/>
                <a:r>
                  <a:rPr lang="en-US" altLang="fr-FR" sz="1400" b="1" dirty="0">
                    <a:latin typeface="Symbol" panose="05050102010706020507" pitchFamily="18" charset="2"/>
                  </a:rPr>
                  <a:t>b</a:t>
                </a:r>
                <a:r>
                  <a:rPr lang="en-US" altLang="fr-FR" sz="1400" b="1" dirty="0">
                    <a:latin typeface="Comic Sans MS" panose="030F0702030302020204" pitchFamily="66" charset="0"/>
                  </a:rPr>
                  <a:t>-(1,3)-</a:t>
                </a:r>
                <a:r>
                  <a:rPr lang="en-US" altLang="fr-FR" sz="1400" b="1" dirty="0" err="1">
                    <a:latin typeface="Comic Sans MS" panose="030F0702030302020204" pitchFamily="66" charset="0"/>
                  </a:rPr>
                  <a:t>glucane</a:t>
                </a:r>
                <a:endParaRPr lang="en-US" altLang="fr-F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" name="Text Box 568"/>
              <p:cNvSpPr txBox="1">
                <a:spLocks noChangeArrowheads="1"/>
              </p:cNvSpPr>
              <p:nvPr/>
            </p:nvSpPr>
            <p:spPr bwMode="auto">
              <a:xfrm>
                <a:off x="3975" y="2429"/>
                <a:ext cx="457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b="1" dirty="0" err="1">
                    <a:latin typeface="Comic Sans MS" panose="030F0702030302020204" pitchFamily="66" charset="0"/>
                  </a:rPr>
                  <a:t>Chitine</a:t>
                </a:r>
                <a:endParaRPr lang="en-US" altLang="fr-FR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Text Box 569"/>
              <p:cNvSpPr txBox="1">
                <a:spLocks noChangeArrowheads="1"/>
              </p:cNvSpPr>
              <p:nvPr/>
            </p:nvSpPr>
            <p:spPr bwMode="auto">
              <a:xfrm>
                <a:off x="3975" y="2669"/>
                <a:ext cx="1676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Comic Sans MS" pitchFamily="66" charset="0"/>
                  </a:rPr>
                  <a:t>Double </a:t>
                </a:r>
                <a:r>
                  <a:rPr lang="en-US" sz="1400" b="1" dirty="0" err="1">
                    <a:latin typeface="Comic Sans MS" pitchFamily="66" charset="0"/>
                  </a:rPr>
                  <a:t>couche</a:t>
                </a:r>
                <a:r>
                  <a:rPr lang="en-US" sz="1400" b="1" dirty="0">
                    <a:latin typeface="Comic Sans MS" pitchFamily="66" charset="0"/>
                  </a:rPr>
                  <a:t> </a:t>
                </a:r>
                <a:r>
                  <a:rPr lang="en-US" sz="1400" b="1" dirty="0" err="1">
                    <a:latin typeface="Comic Sans MS" pitchFamily="66" charset="0"/>
                  </a:rPr>
                  <a:t>phospholipidique</a:t>
                </a:r>
                <a:endParaRPr lang="en-US" sz="1400" b="1" dirty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n-US" sz="1400" b="1" dirty="0">
                    <a:latin typeface="Comic Sans MS" pitchFamily="66" charset="0"/>
                  </a:rPr>
                  <a:t>= </a:t>
                </a:r>
                <a:r>
                  <a: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membrane </a:t>
                </a:r>
                <a:r>
                  <a:rPr lang="en-US" sz="1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cellulaire</a:t>
                </a:r>
                <a:endParaRPr 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50" name="AutoShape 570"/>
              <p:cNvSpPr>
                <a:spLocks/>
              </p:cNvSpPr>
              <p:nvPr/>
            </p:nvSpPr>
            <p:spPr bwMode="auto">
              <a:xfrm>
                <a:off x="3879" y="1611"/>
                <a:ext cx="96" cy="192"/>
              </a:xfrm>
              <a:prstGeom prst="rightBrace">
                <a:avLst>
                  <a:gd name="adj1" fmla="val 16667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" name="AutoShape 571"/>
              <p:cNvSpPr>
                <a:spLocks/>
              </p:cNvSpPr>
              <p:nvPr/>
            </p:nvSpPr>
            <p:spPr bwMode="auto">
              <a:xfrm>
                <a:off x="3879" y="1851"/>
                <a:ext cx="96" cy="528"/>
              </a:xfrm>
              <a:prstGeom prst="rightBrace">
                <a:avLst>
                  <a:gd name="adj1" fmla="val 45833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2" name="AutoShape 572"/>
              <p:cNvSpPr>
                <a:spLocks/>
              </p:cNvSpPr>
              <p:nvPr/>
            </p:nvSpPr>
            <p:spPr bwMode="auto">
              <a:xfrm>
                <a:off x="3879" y="2427"/>
                <a:ext cx="64" cy="192"/>
              </a:xfrm>
              <a:prstGeom prst="rightBrace">
                <a:avLst>
                  <a:gd name="adj1" fmla="val 2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3" name="AutoShape 573"/>
              <p:cNvSpPr>
                <a:spLocks/>
              </p:cNvSpPr>
              <p:nvPr/>
            </p:nvSpPr>
            <p:spPr bwMode="auto">
              <a:xfrm>
                <a:off x="3879" y="2667"/>
                <a:ext cx="96" cy="288"/>
              </a:xfrm>
              <a:prstGeom prst="rightBrace">
                <a:avLst>
                  <a:gd name="adj1" fmla="val 2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4" name="AutoShape 574"/>
              <p:cNvSpPr>
                <a:spLocks noChangeArrowheads="1"/>
              </p:cNvSpPr>
              <p:nvPr/>
            </p:nvSpPr>
            <p:spPr bwMode="auto">
              <a:xfrm rot="5255515">
                <a:off x="1833" y="2970"/>
                <a:ext cx="111" cy="52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5" name="Text Box 575"/>
              <p:cNvSpPr txBox="1">
                <a:spLocks noChangeArrowheads="1"/>
              </p:cNvSpPr>
              <p:nvPr/>
            </p:nvSpPr>
            <p:spPr bwMode="auto">
              <a:xfrm>
                <a:off x="2247" y="3180"/>
                <a:ext cx="559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200" b="1"/>
                  <a:t>Ergosterol</a:t>
                </a:r>
              </a:p>
            </p:txBody>
          </p:sp>
          <p:sp>
            <p:nvSpPr>
              <p:cNvPr id="56" name="Line 576"/>
              <p:cNvSpPr>
                <a:spLocks noChangeShapeType="1"/>
              </p:cNvSpPr>
              <p:nvPr/>
            </p:nvSpPr>
            <p:spPr bwMode="auto">
              <a:xfrm flipH="1" flipV="1">
                <a:off x="2247" y="2940"/>
                <a:ext cx="96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Text Box 577"/>
              <p:cNvSpPr txBox="1">
                <a:spLocks noChangeArrowheads="1"/>
              </p:cNvSpPr>
              <p:nvPr/>
            </p:nvSpPr>
            <p:spPr bwMode="auto">
              <a:xfrm>
                <a:off x="3687" y="3100"/>
                <a:ext cx="1160" cy="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200" b="1">
                    <a:latin typeface="Symbol" panose="05050102010706020507" pitchFamily="18" charset="2"/>
                  </a:rPr>
                  <a:t>b</a:t>
                </a:r>
                <a:r>
                  <a:rPr lang="en-US" altLang="fr-FR" sz="1200" b="1"/>
                  <a:t>-(1,3)-glucane synthase</a:t>
                </a:r>
              </a:p>
            </p:txBody>
          </p:sp>
          <p:sp>
            <p:nvSpPr>
              <p:cNvPr id="58" name="Line 578"/>
              <p:cNvSpPr>
                <a:spLocks noChangeShapeType="1"/>
              </p:cNvSpPr>
              <p:nvPr/>
            </p:nvSpPr>
            <p:spPr bwMode="auto">
              <a:xfrm flipH="1" flipV="1">
                <a:off x="3543" y="2748"/>
                <a:ext cx="192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579"/>
              <p:cNvSpPr>
                <a:spLocks/>
              </p:cNvSpPr>
              <p:nvPr/>
            </p:nvSpPr>
            <p:spPr bwMode="auto">
              <a:xfrm>
                <a:off x="1911" y="3180"/>
                <a:ext cx="48" cy="136"/>
              </a:xfrm>
              <a:custGeom>
                <a:avLst/>
                <a:gdLst>
                  <a:gd name="T0" fmla="*/ 37 w 48"/>
                  <a:gd name="T1" fmla="*/ 0 h 136"/>
                  <a:gd name="T2" fmla="*/ 0 w 48"/>
                  <a:gd name="T3" fmla="*/ 43 h 136"/>
                  <a:gd name="T4" fmla="*/ 6 w 48"/>
                  <a:gd name="T5" fmla="*/ 74 h 136"/>
                  <a:gd name="T6" fmla="*/ 19 w 48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36">
                    <a:moveTo>
                      <a:pt x="37" y="0"/>
                    </a:moveTo>
                    <a:cubicBezTo>
                      <a:pt x="29" y="28"/>
                      <a:pt x="27" y="34"/>
                      <a:pt x="0" y="43"/>
                    </a:cubicBezTo>
                    <a:cubicBezTo>
                      <a:pt x="2" y="53"/>
                      <a:pt x="1" y="64"/>
                      <a:pt x="6" y="74"/>
                    </a:cubicBezTo>
                    <a:cubicBezTo>
                      <a:pt x="17" y="100"/>
                      <a:pt x="48" y="106"/>
                      <a:pt x="19" y="13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AutoShape 580"/>
              <p:cNvSpPr>
                <a:spLocks noChangeArrowheads="1"/>
              </p:cNvSpPr>
              <p:nvPr/>
            </p:nvSpPr>
            <p:spPr bwMode="auto">
              <a:xfrm rot="-6001014">
                <a:off x="1873" y="3122"/>
                <a:ext cx="131" cy="55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1" name="Freeform 581"/>
              <p:cNvSpPr>
                <a:spLocks/>
              </p:cNvSpPr>
              <p:nvPr/>
            </p:nvSpPr>
            <p:spPr bwMode="auto">
              <a:xfrm rot="-1605879">
                <a:off x="2029" y="3320"/>
                <a:ext cx="48" cy="136"/>
              </a:xfrm>
              <a:custGeom>
                <a:avLst/>
                <a:gdLst>
                  <a:gd name="T0" fmla="*/ 37 w 48"/>
                  <a:gd name="T1" fmla="*/ 0 h 136"/>
                  <a:gd name="T2" fmla="*/ 0 w 48"/>
                  <a:gd name="T3" fmla="*/ 43 h 136"/>
                  <a:gd name="T4" fmla="*/ 6 w 48"/>
                  <a:gd name="T5" fmla="*/ 74 h 136"/>
                  <a:gd name="T6" fmla="*/ 19 w 48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36">
                    <a:moveTo>
                      <a:pt x="37" y="0"/>
                    </a:moveTo>
                    <a:cubicBezTo>
                      <a:pt x="29" y="28"/>
                      <a:pt x="27" y="34"/>
                      <a:pt x="0" y="43"/>
                    </a:cubicBezTo>
                    <a:cubicBezTo>
                      <a:pt x="2" y="53"/>
                      <a:pt x="1" y="64"/>
                      <a:pt x="6" y="74"/>
                    </a:cubicBezTo>
                    <a:cubicBezTo>
                      <a:pt x="17" y="100"/>
                      <a:pt x="48" y="106"/>
                      <a:pt x="19" y="13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AutoShape 582"/>
              <p:cNvSpPr>
                <a:spLocks noChangeArrowheads="1"/>
              </p:cNvSpPr>
              <p:nvPr/>
            </p:nvSpPr>
            <p:spPr bwMode="auto">
              <a:xfrm rot="-7606894">
                <a:off x="1946" y="3271"/>
                <a:ext cx="131" cy="55"/>
              </a:xfrm>
              <a:prstGeom prst="roundRect">
                <a:avLst>
                  <a:gd name="adj" fmla="val 50000"/>
                </a:avLst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3" name="AutoShape 583"/>
              <p:cNvSpPr>
                <a:spLocks/>
              </p:cNvSpPr>
              <p:nvPr/>
            </p:nvSpPr>
            <p:spPr bwMode="auto">
              <a:xfrm>
                <a:off x="5139" y="1485"/>
                <a:ext cx="96" cy="1104"/>
              </a:xfrm>
              <a:prstGeom prst="rightBrace">
                <a:avLst>
                  <a:gd name="adj1" fmla="val 95833"/>
                  <a:gd name="adj2" fmla="val 50000"/>
                </a:avLst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4" name="Text Box 584"/>
              <p:cNvSpPr txBox="1">
                <a:spLocks noChangeArrowheads="1"/>
              </p:cNvSpPr>
              <p:nvPr/>
            </p:nvSpPr>
            <p:spPr bwMode="auto">
              <a:xfrm>
                <a:off x="5175" y="1980"/>
                <a:ext cx="450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PAROI</a:t>
                </a:r>
              </a:p>
            </p:txBody>
          </p:sp>
        </p:grpSp>
        <p:pic>
          <p:nvPicPr>
            <p:cNvPr id="58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995" y="5345628"/>
              <a:ext cx="3287840" cy="8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589" name="Espace réservé du contenu 2"/>
          <p:cNvSpPr txBox="1">
            <a:spLocks/>
          </p:cNvSpPr>
          <p:nvPr/>
        </p:nvSpPr>
        <p:spPr>
          <a:xfrm>
            <a:off x="-150830" y="5616346"/>
            <a:ext cx="9351501" cy="126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20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6882" y="2099733"/>
            <a:ext cx="8825658" cy="2677648"/>
          </a:xfrm>
        </p:spPr>
        <p:txBody>
          <a:bodyPr/>
          <a:lstStyle/>
          <a:p>
            <a:pPr algn="ctr"/>
            <a:r>
              <a:rPr lang="fr-FR" dirty="0"/>
              <a:t>Quels sont les critères pour poser un diagnostic d’Aspergillose invasive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7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EORTC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9159332" y="648866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Donnelly, CID. 2019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77821"/>
              </p:ext>
            </p:extLst>
          </p:nvPr>
        </p:nvGraphicFramePr>
        <p:xfrm>
          <a:off x="94263" y="2225030"/>
          <a:ext cx="11969496" cy="418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481">
                  <a:extLst>
                    <a:ext uri="{9D8B030D-6E8A-4147-A177-3AD203B41FA5}">
                      <a16:colId xmlns:a16="http://schemas.microsoft.com/office/drawing/2014/main" val="79719583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192495232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129573772"/>
                    </a:ext>
                  </a:extLst>
                </a:gridCol>
                <a:gridCol w="2423159">
                  <a:extLst>
                    <a:ext uri="{9D8B030D-6E8A-4147-A177-3AD203B41FA5}">
                      <a16:colId xmlns:a16="http://schemas.microsoft.com/office/drawing/2014/main" val="4142236535"/>
                    </a:ext>
                  </a:extLst>
                </a:gridCol>
              </a:tblGrid>
              <a:tr h="3213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API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API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API prouvée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54254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Caractéristiques</a:t>
                      </a:r>
                      <a:r>
                        <a:rPr lang="fr-FR" sz="1800" b="1" baseline="0" dirty="0"/>
                        <a:t> </a:t>
                      </a:r>
                      <a:r>
                        <a:rPr lang="fr-FR" sz="1800" b="1" baseline="0" dirty="0" err="1"/>
                        <a:t>prédisposantes</a:t>
                      </a:r>
                      <a:r>
                        <a:rPr lang="fr-FR" sz="1800" b="1" baseline="0" dirty="0"/>
                        <a:t> de l’hôte (≥ 1)</a:t>
                      </a:r>
                      <a:endParaRPr lang="fr-FR" sz="1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Neutropénie</a:t>
                      </a:r>
                      <a:r>
                        <a:rPr lang="fr-FR" sz="1400" baseline="0" dirty="0"/>
                        <a:t> prolongée (&lt; 500/mm</a:t>
                      </a:r>
                      <a:r>
                        <a:rPr lang="fr-FR" sz="1400" baseline="30000" dirty="0"/>
                        <a:t>3 </a:t>
                      </a:r>
                      <a:r>
                        <a:rPr lang="fr-FR" sz="1400" baseline="0" dirty="0"/>
                        <a:t>pendant &gt; 10 jours)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Immunodéficience congénitale sévère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Receveur d’une transplantation médullaire </a:t>
                      </a:r>
                      <a:r>
                        <a:rPr lang="fr-FR" sz="1400" baseline="0" dirty="0" err="1"/>
                        <a:t>allogénique</a:t>
                      </a:r>
                      <a:endParaRPr lang="fr-FR" sz="14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Corticostéroïdes (≥ 0,3 mg/kg/j) au long cours (&gt; 3 semaines)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Traitement immunosuppresseur au cours des derniers 3 mois 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5301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Critères </a:t>
                      </a:r>
                      <a:r>
                        <a:rPr lang="fr-FR" sz="1800" b="1" dirty="0" err="1"/>
                        <a:t>clinico</a:t>
                      </a:r>
                      <a:r>
                        <a:rPr lang="fr-FR" sz="1800" b="1" dirty="0"/>
                        <a:t>-radiologiques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400" dirty="0"/>
                        <a:t>Fièvre,</a:t>
                      </a:r>
                      <a:r>
                        <a:rPr lang="fr-FR" sz="1400" baseline="0" dirty="0"/>
                        <a:t> toux, douleur thoracique, hémoptysie, dyspnée</a:t>
                      </a:r>
                    </a:p>
                    <a:p>
                      <a:r>
                        <a:rPr lang="fr-FR" sz="1400" b="1" baseline="0" dirty="0"/>
                        <a:t>Et</a:t>
                      </a:r>
                      <a:r>
                        <a:rPr lang="fr-FR" sz="1400" baseline="0" dirty="0"/>
                        <a:t> un infiltrat au CT thoracique</a:t>
                      </a:r>
                    </a:p>
                    <a:p>
                      <a:r>
                        <a:rPr lang="fr-FR" sz="1400" b="1" baseline="0" dirty="0"/>
                        <a:t>Ou</a:t>
                      </a:r>
                    </a:p>
                    <a:p>
                      <a:r>
                        <a:rPr lang="fr-FR" sz="1400" baseline="0" dirty="0"/>
                        <a:t>Nouvel infiltrat au CT thoracique : cavité, signe du halo ou signe de croissant gazeux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90136"/>
                  </a:ext>
                </a:extLst>
              </a:tr>
              <a:tr h="1742942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Critères microbiologiques</a:t>
                      </a:r>
                      <a:r>
                        <a:rPr lang="fr-FR" sz="1800" b="1" baseline="0" dirty="0"/>
                        <a:t> (≥ 1)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Examen direct </a:t>
                      </a:r>
                      <a:r>
                        <a:rPr lang="fr-FR" sz="1400" dirty="0"/>
                        <a:t>ou cultures positives pour </a:t>
                      </a:r>
                      <a:r>
                        <a:rPr lang="fr-FR" sz="1400" i="1" dirty="0"/>
                        <a:t>Aspergillus</a:t>
                      </a:r>
                      <a:r>
                        <a:rPr lang="fr-FR" sz="1400" dirty="0"/>
                        <a:t> au niveau de : crachat, LBA </a:t>
                      </a:r>
                      <a:r>
                        <a:rPr lang="fr-FR" sz="1400" b="1" dirty="0"/>
                        <a:t>ou</a:t>
                      </a:r>
                      <a:r>
                        <a:rPr lang="fr-FR" sz="1400" dirty="0"/>
                        <a:t> aspirât de sinus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 err="1"/>
                        <a:t>Galactomannanes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aseline="0" dirty="0"/>
                        <a:t>: LCR, LBA </a:t>
                      </a:r>
                      <a:r>
                        <a:rPr lang="fr-FR" sz="1400" b="1" baseline="0" dirty="0"/>
                        <a:t>ou</a:t>
                      </a:r>
                      <a:r>
                        <a:rPr lang="fr-FR" sz="1400" baseline="0" dirty="0"/>
                        <a:t> plasma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baseline="0" dirty="0"/>
                        <a:t>Antigène </a:t>
                      </a:r>
                      <a:r>
                        <a:rPr lang="fr-FR" sz="1400" baseline="0" dirty="0"/>
                        <a:t>détecté dans le plasma, </a:t>
                      </a:r>
                      <a:r>
                        <a:rPr lang="fr-FR" sz="1400" baseline="0" dirty="0" err="1"/>
                        <a:t>serum</a:t>
                      </a:r>
                      <a:r>
                        <a:rPr lang="fr-FR" sz="1400" baseline="0" dirty="0"/>
                        <a:t>, LBA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1x dans le sérum ou le plasma ≥ 1.0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Dans le LBA ≥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/>
                        <a:t>1x dans sérum ou plasma ≥ 0.7 et LBA ≥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Preuve histologique (seule suffit)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Culture d’un site stérile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41887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901836" y="4699777"/>
            <a:ext cx="4599515" cy="1606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332" y="2595716"/>
            <a:ext cx="2367639" cy="17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Aspergillus</a:t>
            </a:r>
            <a:r>
              <a:rPr lang="fr-FR" dirty="0"/>
              <a:t> et grippe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936" y="2694596"/>
            <a:ext cx="9034272" cy="3386328"/>
          </a:xfrm>
        </p:spPr>
        <p:txBody>
          <a:bodyPr>
            <a:normAutofit/>
          </a:bodyPr>
          <a:lstStyle/>
          <a:p>
            <a:r>
              <a:rPr lang="fr-FR" dirty="0"/>
              <a:t>Etude rétrospective multicentrique en Belgique et Pays-Bas, patients grippe (+) admis en réanimation (2009 – 2016)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Incidence de l’aspergillose : 19 % (patients ID : 32 %, patients non ID : 14 %)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Grippe facteur de risque indépendant d’aspergillose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Groupe contrôle : patient non ID grippe (-) admis en réanimation pour pneumonie communautaire (aspergillose = 5%)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Mortalité dans les 90 jours : 51 % (vs 28 % chez patients sans aspergillose)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t="9300" r="29082" b="8466"/>
          <a:stretch/>
        </p:blipFill>
        <p:spPr>
          <a:xfrm>
            <a:off x="9665208" y="4387760"/>
            <a:ext cx="2130552" cy="2095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3133" y="5553165"/>
            <a:ext cx="4283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/>
              <a:t>Schauwvlieghe</a:t>
            </a:r>
            <a:r>
              <a:rPr lang="fr-FR" sz="1600" dirty="0"/>
              <a:t>, </a:t>
            </a:r>
            <a:r>
              <a:rPr lang="fr-FR" sz="1600" i="1" dirty="0"/>
              <a:t>Lancet </a:t>
            </a:r>
            <a:r>
              <a:rPr lang="fr-FR" sz="1600" i="1" dirty="0" err="1"/>
              <a:t>Resp</a:t>
            </a:r>
            <a:r>
              <a:rPr lang="fr-FR" sz="1600" i="1" dirty="0"/>
              <a:t> Med. </a:t>
            </a:r>
            <a:r>
              <a:rPr lang="fr-FR" sz="1600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183084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Algorithme alternatif de l’aspergillose invasive chez patients en soins intensifs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297" y="2703208"/>
            <a:ext cx="7489113" cy="34163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8784926" y="6447155"/>
            <a:ext cx="299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Blot, </a:t>
            </a:r>
            <a:r>
              <a:rPr lang="fr-FR" sz="1400" i="1" dirty="0"/>
              <a:t>Am J </a:t>
            </a:r>
            <a:r>
              <a:rPr lang="fr-FR" sz="1400" i="1" dirty="0" err="1"/>
              <a:t>Respir</a:t>
            </a:r>
            <a:r>
              <a:rPr lang="fr-FR" sz="1400" i="1" dirty="0"/>
              <a:t> </a:t>
            </a:r>
            <a:r>
              <a:rPr lang="fr-FR" sz="1400" i="1" dirty="0" err="1"/>
              <a:t>Crit</a:t>
            </a:r>
            <a:r>
              <a:rPr lang="fr-FR" sz="1400" i="1" dirty="0"/>
              <a:t> Care Med</a:t>
            </a:r>
            <a:r>
              <a:rPr lang="fr-FR" sz="1400" dirty="0"/>
              <a:t>. (2012)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910229" y="3396160"/>
            <a:ext cx="3554859" cy="205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758245" y="5511466"/>
            <a:ext cx="7279165" cy="3184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58245" y="4613030"/>
            <a:ext cx="4802685" cy="1681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910229" y="4206406"/>
            <a:ext cx="792988" cy="204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26471"/>
          <a:stretch/>
        </p:blipFill>
        <p:spPr>
          <a:xfrm>
            <a:off x="974607" y="602626"/>
            <a:ext cx="9356935" cy="54048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52120" y="6180973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Blot, </a:t>
            </a:r>
            <a:r>
              <a:rPr lang="fr-FR" sz="1400" i="1" dirty="0" err="1"/>
              <a:t>Cur</a:t>
            </a:r>
            <a:r>
              <a:rPr lang="fr-FR" sz="1400" i="1" dirty="0"/>
              <a:t> </a:t>
            </a:r>
            <a:r>
              <a:rPr lang="fr-FR" sz="1400" i="1" dirty="0" err="1"/>
              <a:t>Opin</a:t>
            </a:r>
            <a:r>
              <a:rPr lang="fr-FR" sz="1400" i="1" dirty="0"/>
              <a:t> </a:t>
            </a:r>
            <a:r>
              <a:rPr lang="fr-FR" sz="1400" i="1" dirty="0" err="1"/>
              <a:t>Crit</a:t>
            </a:r>
            <a:r>
              <a:rPr lang="fr-FR" sz="1400" i="1" dirty="0"/>
              <a:t> Care. </a:t>
            </a:r>
            <a:r>
              <a:rPr lang="fr-FR" sz="1400" dirty="0"/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32475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0173" y="470771"/>
            <a:ext cx="8818562" cy="5683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34" y="6286331"/>
            <a:ext cx="322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Schauwvlieghe</a:t>
            </a:r>
            <a:r>
              <a:rPr lang="fr-FR" sz="1400" dirty="0"/>
              <a:t>, </a:t>
            </a:r>
            <a:r>
              <a:rPr lang="fr-FR" sz="1400" i="1" dirty="0"/>
              <a:t>Lancet </a:t>
            </a:r>
            <a:r>
              <a:rPr lang="fr-FR" sz="1400" i="1" dirty="0" err="1"/>
              <a:t>Resp</a:t>
            </a:r>
            <a:r>
              <a:rPr lang="fr-FR" sz="1400" i="1" dirty="0"/>
              <a:t> Med. </a:t>
            </a:r>
            <a:r>
              <a:rPr lang="fr-FR" sz="1400" dirty="0"/>
              <a:t>(2018)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5939347" y="3689835"/>
            <a:ext cx="4099388" cy="688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734772" y="1181567"/>
            <a:ext cx="4026287" cy="189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526154" y="3797536"/>
            <a:ext cx="4099388" cy="4729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6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de la maladie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rme libre 9"/>
          <p:cNvSpPr/>
          <p:nvPr/>
        </p:nvSpPr>
        <p:spPr>
          <a:xfrm>
            <a:off x="602439" y="3832052"/>
            <a:ext cx="1653669" cy="1229704"/>
          </a:xfrm>
          <a:custGeom>
            <a:avLst/>
            <a:gdLst>
              <a:gd name="connsiteX0" fmla="*/ 0 w 1653669"/>
              <a:gd name="connsiteY0" fmla="*/ 204955 h 1229704"/>
              <a:gd name="connsiteX1" fmla="*/ 204955 w 1653669"/>
              <a:gd name="connsiteY1" fmla="*/ 0 h 1229704"/>
              <a:gd name="connsiteX2" fmla="*/ 1448714 w 1653669"/>
              <a:gd name="connsiteY2" fmla="*/ 0 h 1229704"/>
              <a:gd name="connsiteX3" fmla="*/ 1653669 w 1653669"/>
              <a:gd name="connsiteY3" fmla="*/ 204955 h 1229704"/>
              <a:gd name="connsiteX4" fmla="*/ 1653669 w 1653669"/>
              <a:gd name="connsiteY4" fmla="*/ 1024749 h 1229704"/>
              <a:gd name="connsiteX5" fmla="*/ 1448714 w 1653669"/>
              <a:gd name="connsiteY5" fmla="*/ 1229704 h 1229704"/>
              <a:gd name="connsiteX6" fmla="*/ 204955 w 1653669"/>
              <a:gd name="connsiteY6" fmla="*/ 1229704 h 1229704"/>
              <a:gd name="connsiteX7" fmla="*/ 0 w 1653669"/>
              <a:gd name="connsiteY7" fmla="*/ 1024749 h 1229704"/>
              <a:gd name="connsiteX8" fmla="*/ 0 w 1653669"/>
              <a:gd name="connsiteY8" fmla="*/ 204955 h 12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669" h="1229704">
                <a:moveTo>
                  <a:pt x="0" y="204955"/>
                </a:moveTo>
                <a:cubicBezTo>
                  <a:pt x="0" y="91761"/>
                  <a:pt x="91761" y="0"/>
                  <a:pt x="204955" y="0"/>
                </a:cubicBezTo>
                <a:lnTo>
                  <a:pt x="1448714" y="0"/>
                </a:lnTo>
                <a:cubicBezTo>
                  <a:pt x="1561908" y="0"/>
                  <a:pt x="1653669" y="91761"/>
                  <a:pt x="1653669" y="204955"/>
                </a:cubicBezTo>
                <a:lnTo>
                  <a:pt x="1653669" y="1024749"/>
                </a:lnTo>
                <a:cubicBezTo>
                  <a:pt x="1653669" y="1137943"/>
                  <a:pt x="1561908" y="1229704"/>
                  <a:pt x="1448714" y="1229704"/>
                </a:cubicBezTo>
                <a:lnTo>
                  <a:pt x="204955" y="1229704"/>
                </a:lnTo>
                <a:cubicBezTo>
                  <a:pt x="91761" y="1229704"/>
                  <a:pt x="0" y="1137943"/>
                  <a:pt x="0" y="1024749"/>
                </a:cubicBezTo>
                <a:lnTo>
                  <a:pt x="0" y="204955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369" tIns="113369" rIns="113369" bIns="1133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/>
              <a:t>Asthénie</a:t>
            </a:r>
            <a:endParaRPr lang="fr-FR" sz="1400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/>
              <a:t>Dy</a:t>
            </a:r>
            <a:r>
              <a:rPr lang="fr-FR" sz="1400" b="1" kern="1200" dirty="0"/>
              <a:t>spnée</a:t>
            </a:r>
            <a:r>
              <a:rPr lang="fr-FR" sz="1400" kern="1200" dirty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/>
              <a:t>Fièvre</a:t>
            </a:r>
            <a:r>
              <a:rPr lang="fr-FR" sz="1400" kern="1200" dirty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/>
              <a:t>au domicile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3989846" y="3819536"/>
            <a:ext cx="1874025" cy="1254737"/>
          </a:xfrm>
          <a:custGeom>
            <a:avLst/>
            <a:gdLst>
              <a:gd name="connsiteX0" fmla="*/ 0 w 1858830"/>
              <a:gd name="connsiteY0" fmla="*/ 211965 h 1271762"/>
              <a:gd name="connsiteX1" fmla="*/ 211965 w 1858830"/>
              <a:gd name="connsiteY1" fmla="*/ 0 h 1271762"/>
              <a:gd name="connsiteX2" fmla="*/ 1646865 w 1858830"/>
              <a:gd name="connsiteY2" fmla="*/ 0 h 1271762"/>
              <a:gd name="connsiteX3" fmla="*/ 1858830 w 1858830"/>
              <a:gd name="connsiteY3" fmla="*/ 211965 h 1271762"/>
              <a:gd name="connsiteX4" fmla="*/ 1858830 w 1858830"/>
              <a:gd name="connsiteY4" fmla="*/ 1059797 h 1271762"/>
              <a:gd name="connsiteX5" fmla="*/ 1646865 w 1858830"/>
              <a:gd name="connsiteY5" fmla="*/ 1271762 h 1271762"/>
              <a:gd name="connsiteX6" fmla="*/ 211965 w 1858830"/>
              <a:gd name="connsiteY6" fmla="*/ 1271762 h 1271762"/>
              <a:gd name="connsiteX7" fmla="*/ 0 w 1858830"/>
              <a:gd name="connsiteY7" fmla="*/ 1059797 h 1271762"/>
              <a:gd name="connsiteX8" fmla="*/ 0 w 1858830"/>
              <a:gd name="connsiteY8" fmla="*/ 211965 h 12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8830" h="1271762">
                <a:moveTo>
                  <a:pt x="0" y="211965"/>
                </a:moveTo>
                <a:cubicBezTo>
                  <a:pt x="0" y="94900"/>
                  <a:pt x="94900" y="0"/>
                  <a:pt x="211965" y="0"/>
                </a:cubicBezTo>
                <a:lnTo>
                  <a:pt x="1646865" y="0"/>
                </a:lnTo>
                <a:cubicBezTo>
                  <a:pt x="1763930" y="0"/>
                  <a:pt x="1858830" y="94900"/>
                  <a:pt x="1858830" y="211965"/>
                </a:cubicBezTo>
                <a:lnTo>
                  <a:pt x="1858830" y="1059797"/>
                </a:lnTo>
                <a:cubicBezTo>
                  <a:pt x="1858830" y="1176862"/>
                  <a:pt x="1763930" y="1271762"/>
                  <a:pt x="1646865" y="1271762"/>
                </a:cubicBezTo>
                <a:lnTo>
                  <a:pt x="211965" y="1271762"/>
                </a:lnTo>
                <a:cubicBezTo>
                  <a:pt x="94900" y="1271762"/>
                  <a:pt x="0" y="1176862"/>
                  <a:pt x="0" y="1059797"/>
                </a:cubicBezTo>
                <a:lnTo>
                  <a:pt x="0" y="211965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3042" tIns="123042" rIns="123042" bIns="1230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Dyspnée +++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 </a:t>
            </a:r>
            <a:r>
              <a:rPr lang="fr-FR" sz="1600" b="1" kern="1200" dirty="0"/>
              <a:t>Toux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 </a:t>
            </a:r>
            <a:r>
              <a:rPr lang="fr-FR" sz="1600" b="1" dirty="0"/>
              <a:t>E</a:t>
            </a:r>
            <a:r>
              <a:rPr lang="fr-FR" sz="1600" b="1" kern="1200" dirty="0"/>
              <a:t>xpectorations</a:t>
            </a:r>
            <a:endParaRPr lang="fr-FR" sz="1600" kern="12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740131" y="3162375"/>
            <a:ext cx="2123740" cy="3463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Contact </a:t>
            </a:r>
            <a:r>
              <a:rPr lang="fr-FR" sz="1600" dirty="0" err="1">
                <a:solidFill>
                  <a:schemeClr val="tx1"/>
                </a:solidFill>
              </a:rPr>
              <a:t>covid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6821424" y="2359669"/>
            <a:ext cx="4314382" cy="2596379"/>
          </a:xfrm>
          <a:custGeom>
            <a:avLst/>
            <a:gdLst>
              <a:gd name="connsiteX0" fmla="*/ 0 w 4404261"/>
              <a:gd name="connsiteY0" fmla="*/ 506257 h 3037481"/>
              <a:gd name="connsiteX1" fmla="*/ 506257 w 4404261"/>
              <a:gd name="connsiteY1" fmla="*/ 0 h 3037481"/>
              <a:gd name="connsiteX2" fmla="*/ 3898004 w 4404261"/>
              <a:gd name="connsiteY2" fmla="*/ 0 h 3037481"/>
              <a:gd name="connsiteX3" fmla="*/ 4404261 w 4404261"/>
              <a:gd name="connsiteY3" fmla="*/ 506257 h 3037481"/>
              <a:gd name="connsiteX4" fmla="*/ 4404261 w 4404261"/>
              <a:gd name="connsiteY4" fmla="*/ 2531224 h 3037481"/>
              <a:gd name="connsiteX5" fmla="*/ 3898004 w 4404261"/>
              <a:gd name="connsiteY5" fmla="*/ 3037481 h 3037481"/>
              <a:gd name="connsiteX6" fmla="*/ 506257 w 4404261"/>
              <a:gd name="connsiteY6" fmla="*/ 3037481 h 3037481"/>
              <a:gd name="connsiteX7" fmla="*/ 0 w 4404261"/>
              <a:gd name="connsiteY7" fmla="*/ 2531224 h 3037481"/>
              <a:gd name="connsiteX8" fmla="*/ 0 w 4404261"/>
              <a:gd name="connsiteY8" fmla="*/ 506257 h 30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4261" h="3037481">
                <a:moveTo>
                  <a:pt x="0" y="506257"/>
                </a:moveTo>
                <a:cubicBezTo>
                  <a:pt x="0" y="226659"/>
                  <a:pt x="226659" y="0"/>
                  <a:pt x="506257" y="0"/>
                </a:cubicBezTo>
                <a:lnTo>
                  <a:pt x="3898004" y="0"/>
                </a:lnTo>
                <a:cubicBezTo>
                  <a:pt x="4177602" y="0"/>
                  <a:pt x="4404261" y="226659"/>
                  <a:pt x="4404261" y="506257"/>
                </a:cubicBezTo>
                <a:lnTo>
                  <a:pt x="4404261" y="2531224"/>
                </a:lnTo>
                <a:cubicBezTo>
                  <a:pt x="4404261" y="2810822"/>
                  <a:pt x="4177602" y="3037481"/>
                  <a:pt x="3898004" y="3037481"/>
                </a:cubicBezTo>
                <a:lnTo>
                  <a:pt x="506257" y="3037481"/>
                </a:lnTo>
                <a:cubicBezTo>
                  <a:pt x="226659" y="3037481"/>
                  <a:pt x="0" y="2810822"/>
                  <a:pt x="0" y="2531224"/>
                </a:cubicBezTo>
                <a:lnTo>
                  <a:pt x="0" y="506257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238" tIns="209238" rIns="209238" bIns="209238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Urgences de l’hôpital Béclère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fr-FR" sz="1600" b="1" kern="1200" dirty="0"/>
              <a:t>PCR SARS-Cov-2 positive</a:t>
            </a:r>
            <a:endParaRPr lang="fr-FR" sz="1600" kern="1200" dirty="0"/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fr-FR" sz="1600" b="1" kern="1200" dirty="0"/>
              <a:t>Scanner thoracique </a:t>
            </a:r>
            <a:r>
              <a:rPr lang="fr-FR" sz="1600" kern="1200" dirty="0"/>
              <a:t>: </a:t>
            </a:r>
            <a:r>
              <a:rPr lang="fr-FR" sz="1600" b="1" kern="1200" dirty="0"/>
              <a:t>plages en verre dépoli 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fr-FR" sz="800" b="1" kern="1200" dirty="0"/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→ </a:t>
            </a:r>
            <a:r>
              <a:rPr lang="fr-FR" sz="1600" b="1" kern="1200" dirty="0"/>
              <a:t>Hospitalisation</a:t>
            </a:r>
            <a:r>
              <a:rPr lang="fr-FR" sz="1600" kern="1200" dirty="0"/>
              <a:t> en médecine interne : ATB probabiliste par Augmentin® 2 jours + DEXAMETHASONE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196262" y="5368841"/>
            <a:ext cx="2967562" cy="124936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372" tIns="154686" rIns="389683" bIns="154686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dirty="0">
                <a:solidFill>
                  <a:schemeClr val="tx1"/>
                </a:solidFill>
              </a:rPr>
              <a:t>13/09</a:t>
            </a:r>
            <a:endParaRPr lang="fr-FR" sz="4000" kern="1200" dirty="0">
              <a:solidFill>
                <a:schemeClr val="tx1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572690" y="5385099"/>
            <a:ext cx="3248734" cy="124936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4701" tIns="106680" rIns="678021" bIns="1066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dirty="0">
                <a:solidFill>
                  <a:schemeClr val="tx1"/>
                </a:solidFill>
              </a:rPr>
              <a:t>18/09</a:t>
            </a:r>
            <a:r>
              <a:rPr lang="fr-FR" sz="4000" dirty="0"/>
              <a:t> </a:t>
            </a:r>
            <a:endParaRPr lang="fr-FR" sz="40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7671682" y="5368841"/>
            <a:ext cx="3065410" cy="1249362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4701" tIns="106680" rIns="678021" bIns="1066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dirty="0">
                <a:solidFill>
                  <a:schemeClr val="tx1"/>
                </a:solidFill>
              </a:rPr>
              <a:t>20/09</a:t>
            </a:r>
            <a:endParaRPr lang="fr-FR" sz="4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Aspergillose et COVID – présentation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7559" y="2498396"/>
            <a:ext cx="11298620" cy="4175673"/>
          </a:xfrm>
        </p:spPr>
        <p:txBody>
          <a:bodyPr>
            <a:normAutofit/>
          </a:bodyPr>
          <a:lstStyle/>
          <a:p>
            <a:r>
              <a:rPr lang="fr-FR" sz="2000" b="1" dirty="0"/>
              <a:t>Incidence</a:t>
            </a:r>
            <a:r>
              <a:rPr lang="fr-FR" sz="2000" dirty="0"/>
              <a:t> : 3,8 à 35% selon les études</a:t>
            </a:r>
          </a:p>
          <a:p>
            <a:r>
              <a:rPr lang="fr-FR" sz="2000" b="1" dirty="0"/>
              <a:t>Physiopathologie</a:t>
            </a:r>
            <a:r>
              <a:rPr lang="fr-FR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Lésions tissulaires préexistantes liées au </a:t>
            </a:r>
            <a:r>
              <a:rPr lang="fr-FR" sz="1800" dirty="0" err="1"/>
              <a:t>Covid</a:t>
            </a:r>
            <a:r>
              <a:rPr lang="fr-FR" sz="1800" dirty="0">
                <a:sym typeface="Wingdings" panose="05000000000000000000" pitchFamily="2" charset="2"/>
              </a:rPr>
              <a:t> </a:t>
            </a:r>
            <a:r>
              <a:rPr lang="fr-FR" sz="1800" dirty="0"/>
              <a:t> favorisent invasion </a:t>
            </a:r>
            <a:r>
              <a:rPr lang="fr-FR" sz="1800" dirty="0" err="1"/>
              <a:t>aspergillaire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CTC dans les formes sévères </a:t>
            </a:r>
            <a:r>
              <a:rPr lang="fr-FR" sz="1800" dirty="0">
                <a:sym typeface="Wingdings" panose="05000000000000000000" pitchFamily="2" charset="2"/>
              </a:rPr>
              <a:t> favorise infections fongiques</a:t>
            </a:r>
            <a:endParaRPr lang="fr-FR" sz="1800" dirty="0"/>
          </a:p>
          <a:p>
            <a:r>
              <a:rPr lang="fr-FR" sz="2000" b="1" dirty="0"/>
              <a:t>Présentation clinique : </a:t>
            </a:r>
            <a:r>
              <a:rPr lang="fr-FR" sz="2000" dirty="0"/>
              <a:t>formes sévères COVID-19 </a:t>
            </a:r>
          </a:p>
          <a:p>
            <a:r>
              <a:rPr lang="fr-FR" sz="2000" b="1" dirty="0"/>
              <a:t>Complication tardive J9 </a:t>
            </a:r>
            <a:r>
              <a:rPr lang="fr-FR" sz="2000" dirty="0"/>
              <a:t>de l’hospitalisation (en médiane)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693276" y="4037530"/>
            <a:ext cx="283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Apostolopoulou</a:t>
            </a:r>
            <a:r>
              <a:rPr lang="fr-FR" sz="1400" dirty="0"/>
              <a:t>, </a:t>
            </a:r>
            <a:r>
              <a:rPr lang="fr-FR" sz="1400" i="1" dirty="0"/>
              <a:t>Diagnostics.</a:t>
            </a:r>
            <a:r>
              <a:rPr lang="fr-FR" sz="1400" dirty="0"/>
              <a:t> (2020)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04323" y="4768317"/>
            <a:ext cx="322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Schauwvlieghe</a:t>
            </a:r>
            <a:r>
              <a:rPr lang="fr-FR" sz="1400" dirty="0"/>
              <a:t>, </a:t>
            </a:r>
            <a:r>
              <a:rPr lang="fr-FR" sz="1400" i="1" dirty="0"/>
              <a:t>Lancet </a:t>
            </a:r>
            <a:r>
              <a:rPr lang="fr-FR" sz="1400" i="1" dirty="0" err="1"/>
              <a:t>Resp</a:t>
            </a:r>
            <a:r>
              <a:rPr lang="fr-FR" sz="1400" i="1" dirty="0"/>
              <a:t> Med. </a:t>
            </a:r>
            <a:r>
              <a:rPr lang="fr-FR" sz="1400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58905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Aspergillus</a:t>
            </a:r>
            <a:r>
              <a:rPr lang="fr-FR" dirty="0"/>
              <a:t> et COVID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3816" y="2603500"/>
            <a:ext cx="9902952" cy="398018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description à Wuhan (Chine)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/>
              <a:t>Aspergillus </a:t>
            </a:r>
            <a:r>
              <a:rPr lang="fr-FR" i="1" dirty="0" err="1"/>
              <a:t>flavus</a:t>
            </a:r>
            <a:r>
              <a:rPr lang="fr-FR" i="1" dirty="0"/>
              <a:t> </a:t>
            </a:r>
            <a:r>
              <a:rPr lang="fr-FR" dirty="0"/>
              <a:t>et </a:t>
            </a:r>
            <a:r>
              <a:rPr lang="fr-FR" i="1" dirty="0"/>
              <a:t>A. </a:t>
            </a:r>
            <a:r>
              <a:rPr lang="fr-FR" i="1" dirty="0" err="1"/>
              <a:t>fumigatus</a:t>
            </a:r>
            <a:r>
              <a:rPr lang="fr-FR" i="1" dirty="0"/>
              <a:t> </a:t>
            </a:r>
            <a:r>
              <a:rPr lang="fr-FR" dirty="0"/>
              <a:t>isolés de prélèvements respiratoires de patients présentant pneumonie à COVID-19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Colonisation ou infection invasive 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Série des 5 premiers cas français d’infection au COVID-19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1 patient avec COVID-19 et </a:t>
            </a:r>
            <a:r>
              <a:rPr lang="fr-FR" i="1" dirty="0"/>
              <a:t>Aspergillus</a:t>
            </a:r>
            <a:r>
              <a:rPr lang="fr-FR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80 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i="1" dirty="0"/>
              <a:t>A. </a:t>
            </a:r>
            <a:r>
              <a:rPr lang="fr-FR" i="1" dirty="0" err="1"/>
              <a:t>flavus</a:t>
            </a:r>
            <a:r>
              <a:rPr lang="fr-FR" i="1" dirty="0"/>
              <a:t> </a:t>
            </a:r>
            <a:r>
              <a:rPr lang="fr-FR" dirty="0"/>
              <a:t>isolé dans aspiration trachéale (+ </a:t>
            </a:r>
            <a:r>
              <a:rPr lang="fr-FR" i="1" dirty="0" err="1"/>
              <a:t>Acinetobacter</a:t>
            </a:r>
            <a:r>
              <a:rPr lang="fr-FR" i="1" dirty="0"/>
              <a:t> </a:t>
            </a:r>
            <a:r>
              <a:rPr lang="fr-FR" i="1" dirty="0" err="1"/>
              <a:t>baumanii</a:t>
            </a:r>
            <a:r>
              <a:rPr lang="fr-FR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Mis sous traitement antifongique (</a:t>
            </a:r>
            <a:r>
              <a:rPr lang="fr-FR" dirty="0" err="1"/>
              <a:t>voriconazole</a:t>
            </a:r>
            <a:r>
              <a:rPr lang="fr-FR" dirty="0"/>
              <a:t> puis </a:t>
            </a:r>
            <a:r>
              <a:rPr lang="fr-FR" dirty="0" err="1"/>
              <a:t>isavuconazole</a:t>
            </a:r>
            <a:r>
              <a:rPr lang="fr-FR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A l’imagerie : épanchement pleural, condensations alvéolaires, opacités en verre dépoli et kystes pulmonaires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/>
              <a:t>Décédé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109028" y="6275903"/>
            <a:ext cx="2583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Lescure, </a:t>
            </a:r>
            <a:r>
              <a:rPr lang="fr-FR" sz="1400" i="1" dirty="0"/>
              <a:t>Lancet Infect Dis. </a:t>
            </a:r>
            <a:r>
              <a:rPr lang="fr-FR" sz="1400" dirty="0"/>
              <a:t>(2020)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33240" y="3575395"/>
            <a:ext cx="2815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Yang, </a:t>
            </a:r>
            <a:r>
              <a:rPr lang="fr-FR" sz="1400" i="1" dirty="0"/>
              <a:t>Lancet Infect Dis. </a:t>
            </a:r>
            <a:r>
              <a:rPr lang="fr-FR" sz="1400" dirty="0"/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9168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667" y="691729"/>
            <a:ext cx="10058400" cy="1416691"/>
          </a:xfrm>
        </p:spPr>
        <p:txBody>
          <a:bodyPr>
            <a:normAutofit/>
          </a:bodyPr>
          <a:lstStyle/>
          <a:p>
            <a:r>
              <a:rPr lang="fr-FR" sz="4400" dirty="0"/>
              <a:t>Incidence aspergillose et COVID-19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841" y="2417379"/>
            <a:ext cx="10693226" cy="421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 Incidence non connue  </a:t>
            </a:r>
            <a:r>
              <a:rPr lang="fr-FR" sz="1600" dirty="0"/>
              <a:t>: 3,8 % - 35 % des patients hospitalisés en réanimation pour COVID-19</a:t>
            </a:r>
          </a:p>
          <a:p>
            <a:pPr marL="281178" lvl="1" indent="-571500"/>
            <a:endParaRPr lang="fr-FR" sz="4800" dirty="0"/>
          </a:p>
          <a:p>
            <a:pPr marL="281178" lvl="1" indent="-571500"/>
            <a:endParaRPr lang="fr-FR" sz="4800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2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97EB-87FB-45A6-8B89-9149030AAD5F}" type="slidenum">
              <a:rPr lang="fr-FR" smtClean="0"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6841" y="6099732"/>
            <a:ext cx="2836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Lamoth</a:t>
            </a:r>
            <a:r>
              <a:rPr lang="fr-FR" sz="1400" dirty="0"/>
              <a:t>, </a:t>
            </a:r>
            <a:r>
              <a:rPr lang="fr-FR" sz="1400" i="1" dirty="0"/>
              <a:t>Clin </a:t>
            </a:r>
            <a:r>
              <a:rPr lang="fr-FR" sz="1400" i="1" dirty="0" err="1"/>
              <a:t>Microbiol</a:t>
            </a:r>
            <a:r>
              <a:rPr lang="fr-FR" sz="1400" i="1" dirty="0"/>
              <a:t> Infect. </a:t>
            </a:r>
            <a:r>
              <a:rPr lang="fr-FR" sz="1400" dirty="0"/>
              <a:t>(2020)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0669" y="6099731"/>
            <a:ext cx="3390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Van </a:t>
            </a:r>
            <a:r>
              <a:rPr lang="fr-FR" sz="1400" dirty="0" err="1"/>
              <a:t>Arkel</a:t>
            </a:r>
            <a:r>
              <a:rPr lang="fr-FR" sz="1400" dirty="0"/>
              <a:t>, </a:t>
            </a:r>
            <a:r>
              <a:rPr lang="fr-FR" sz="1400" i="1" dirty="0"/>
              <a:t>Am J </a:t>
            </a:r>
            <a:r>
              <a:rPr lang="fr-FR" sz="1400" i="1" dirty="0" err="1"/>
              <a:t>Respir</a:t>
            </a:r>
            <a:r>
              <a:rPr lang="fr-FR" sz="1400" i="1" dirty="0"/>
              <a:t> </a:t>
            </a:r>
            <a:r>
              <a:rPr lang="fr-FR" sz="1400" i="1" dirty="0" err="1"/>
              <a:t>Crit</a:t>
            </a:r>
            <a:r>
              <a:rPr lang="fr-FR" sz="1400" i="1" dirty="0"/>
              <a:t> Care Med. </a:t>
            </a:r>
            <a:r>
              <a:rPr lang="fr-FR" sz="1400" dirty="0"/>
              <a:t>(2020)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13195" y="6099730"/>
            <a:ext cx="2627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Alanio</a:t>
            </a:r>
            <a:r>
              <a:rPr lang="fr-FR" sz="1400" dirty="0"/>
              <a:t>, </a:t>
            </a:r>
            <a:r>
              <a:rPr lang="fr-FR" sz="1400" i="1" dirty="0"/>
              <a:t>Lancet </a:t>
            </a:r>
            <a:r>
              <a:rPr lang="fr-FR" sz="1400" i="1" dirty="0" err="1"/>
              <a:t>Respir</a:t>
            </a:r>
            <a:r>
              <a:rPr lang="fr-FR" sz="1400" i="1" dirty="0"/>
              <a:t> Med. </a:t>
            </a:r>
            <a:r>
              <a:rPr lang="fr-FR" sz="1400" dirty="0"/>
              <a:t>(2020)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79220"/>
              </p:ext>
            </p:extLst>
          </p:nvPr>
        </p:nvGraphicFramePr>
        <p:xfrm>
          <a:off x="435130" y="3019860"/>
          <a:ext cx="1115147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122">
                  <a:extLst>
                    <a:ext uri="{9D8B030D-6E8A-4147-A177-3AD203B41FA5}">
                      <a16:colId xmlns:a16="http://schemas.microsoft.com/office/drawing/2014/main" val="2921672350"/>
                    </a:ext>
                  </a:extLst>
                </a:gridCol>
                <a:gridCol w="3405352">
                  <a:extLst>
                    <a:ext uri="{9D8B030D-6E8A-4147-A177-3AD203B41FA5}">
                      <a16:colId xmlns:a16="http://schemas.microsoft.com/office/drawing/2014/main" val="505796655"/>
                    </a:ext>
                  </a:extLst>
                </a:gridCol>
                <a:gridCol w="4926000">
                  <a:extLst>
                    <a:ext uri="{9D8B030D-6E8A-4147-A177-3AD203B41FA5}">
                      <a16:colId xmlns:a16="http://schemas.microsoft.com/office/drawing/2014/main" val="383354409"/>
                    </a:ext>
                  </a:extLst>
                </a:gridCol>
              </a:tblGrid>
              <a:tr h="260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En Suisse : 3,8 % (3/80)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Aux Pays-Bas : 19,6 % (6/31)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En France : 33,3 % (9/27)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Classification de </a:t>
                      </a:r>
                      <a:r>
                        <a:rPr lang="fr-FR" dirty="0" err="1"/>
                        <a:t>Verweij</a:t>
                      </a:r>
                      <a:endParaRPr lang="fr-F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Patients</a:t>
                      </a:r>
                      <a:r>
                        <a:rPr lang="fr-FR" baseline="0" dirty="0"/>
                        <a:t> sous ventilation mécanique en réanimation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Classification de </a:t>
                      </a:r>
                      <a:r>
                        <a:rPr lang="fr-FR" dirty="0" err="1"/>
                        <a:t>Verweij</a:t>
                      </a:r>
                      <a:endParaRPr lang="fr-FR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Patients</a:t>
                      </a:r>
                      <a:r>
                        <a:rPr lang="fr-FR" baseline="0" dirty="0"/>
                        <a:t> sous ventilation mécanique en réanimation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Identification d’</a:t>
                      </a:r>
                      <a:r>
                        <a:rPr lang="fr-FR" i="1" dirty="0"/>
                        <a:t>Aspergillus</a:t>
                      </a:r>
                      <a:r>
                        <a:rPr lang="fr-FR" baseline="0" dirty="0"/>
                        <a:t> dans le LBA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/>
                        <a:t>Ou 2 critères parmi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/>
                        <a:t>Culture d’</a:t>
                      </a:r>
                      <a:r>
                        <a:rPr lang="fr-FR" i="1" baseline="0" dirty="0"/>
                        <a:t>Aspergillus </a:t>
                      </a:r>
                      <a:r>
                        <a:rPr lang="fr-FR" baseline="0" dirty="0"/>
                        <a:t>sur aspiration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PCR </a:t>
                      </a:r>
                      <a:r>
                        <a:rPr lang="en-US" sz="1800" i="1" dirty="0"/>
                        <a:t>Aspergillus </a:t>
                      </a:r>
                      <a:r>
                        <a:rPr lang="en-US" sz="1800" i="1" dirty="0" err="1"/>
                        <a:t>fumigatus</a:t>
                      </a:r>
                      <a:r>
                        <a:rPr lang="en-US" sz="1800" dirty="0"/>
                        <a:t> positive </a:t>
                      </a:r>
                      <a:r>
                        <a:rPr lang="en-US" sz="1800" dirty="0" err="1"/>
                        <a:t>dans</a:t>
                      </a:r>
                      <a:r>
                        <a:rPr lang="en-US" sz="1800" dirty="0"/>
                        <a:t> LBA,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aspiration </a:t>
                      </a:r>
                      <a:r>
                        <a:rPr lang="en-US" sz="1800" dirty="0" err="1"/>
                        <a:t>ou</a:t>
                      </a:r>
                      <a:r>
                        <a:rPr lang="en-US" sz="1800" dirty="0"/>
                        <a:t> serum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/>
                        <a:t>GM sérique &gt; 0,5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/>
                        <a:t>GM LBA &gt; 0,8,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/>
                        <a:t>BD </a:t>
                      </a:r>
                      <a:r>
                        <a:rPr lang="fr-FR" sz="1800" dirty="0" err="1"/>
                        <a:t>glucanes</a:t>
                      </a:r>
                      <a:r>
                        <a:rPr lang="fr-FR" sz="1800" dirty="0"/>
                        <a:t> &gt; 80 </a:t>
                      </a:r>
                      <a:r>
                        <a:rPr lang="fr-FR" sz="1800" dirty="0" err="1"/>
                        <a:t>pg</a:t>
                      </a:r>
                      <a:r>
                        <a:rPr lang="fr-FR" sz="1800" dirty="0"/>
                        <a:t>/ml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4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4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Aspergillose invasive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8928"/>
          </a:xfrm>
        </p:spPr>
        <p:txBody>
          <a:bodyPr>
            <a:noAutofit/>
          </a:bodyPr>
          <a:lstStyle/>
          <a:p>
            <a:r>
              <a:rPr lang="fr-FR" sz="2000" dirty="0"/>
              <a:t>Complication de l’infection au COVID-19 dans les formes sévères ?</a:t>
            </a:r>
          </a:p>
          <a:p>
            <a:endParaRPr lang="fr-FR" sz="2000" dirty="0"/>
          </a:p>
          <a:p>
            <a:r>
              <a:rPr lang="fr-FR" sz="2000" dirty="0"/>
              <a:t> Difficulté du diagnostic </a:t>
            </a:r>
          </a:p>
          <a:p>
            <a:pPr lvl="1"/>
            <a:r>
              <a:rPr lang="fr-FR" sz="1800" dirty="0"/>
              <a:t>Critères EORTC non applicables</a:t>
            </a:r>
          </a:p>
          <a:p>
            <a:pPr lvl="1"/>
            <a:r>
              <a:rPr lang="fr-FR" sz="1800" dirty="0"/>
              <a:t>Nombreux algorithmes « alternatifs »</a:t>
            </a:r>
          </a:p>
          <a:p>
            <a:pPr lvl="1"/>
            <a:endParaRPr lang="fr-FR" sz="1800" dirty="0"/>
          </a:p>
          <a:p>
            <a:r>
              <a:rPr lang="fr-FR" sz="2000" dirty="0"/>
              <a:t>Prophylaxie et traitement des infections fongiques chez patient avec formes sévères d’infection au COVID-19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F97EB-87FB-45A6-8B89-9149030AAD5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29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8C85D5D-2B21-8F41-815C-F20EAA5E12CB}"/>
              </a:ext>
            </a:extLst>
          </p:cNvPr>
          <p:cNvGrpSpPr/>
          <p:nvPr/>
        </p:nvGrpSpPr>
        <p:grpSpPr>
          <a:xfrm>
            <a:off x="1356950" y="2493554"/>
            <a:ext cx="4178710" cy="3943702"/>
            <a:chOff x="1356950" y="2493554"/>
            <a:chExt cx="4178710" cy="3943702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1356950" y="5109233"/>
              <a:ext cx="4178710" cy="13280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lvl="1"/>
              <a:r>
                <a:rPr lang="fr-FR" b="1" dirty="0">
                  <a:solidFill>
                    <a:schemeClr val="tx1"/>
                  </a:solidFill>
                </a:rPr>
                <a:t>Aspiration trachéale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i="1" dirty="0">
                  <a:solidFill>
                    <a:schemeClr val="tx1"/>
                  </a:solidFill>
                </a:rPr>
                <a:t>P. </a:t>
              </a:r>
              <a:r>
                <a:rPr lang="fr-FR" i="1" dirty="0" err="1">
                  <a:solidFill>
                    <a:schemeClr val="tx1"/>
                  </a:solidFill>
                </a:rPr>
                <a:t>aeruginosa</a:t>
              </a:r>
              <a:r>
                <a:rPr lang="fr-FR" i="1" dirty="0">
                  <a:solidFill>
                    <a:schemeClr val="tx1"/>
                  </a:solidFill>
                </a:rPr>
                <a:t> </a:t>
              </a:r>
              <a:r>
                <a:rPr lang="fr-FR" dirty="0">
                  <a:solidFill>
                    <a:schemeClr val="tx1"/>
                  </a:solidFill>
                </a:rPr>
                <a:t>en culture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>
                  <a:solidFill>
                    <a:schemeClr val="tx1"/>
                  </a:solidFill>
                </a:rPr>
                <a:t>PCR multiplex : </a:t>
              </a:r>
              <a:r>
                <a:rPr lang="fr-FR" i="1" dirty="0">
                  <a:solidFill>
                    <a:schemeClr val="tx1"/>
                  </a:solidFill>
                </a:rPr>
                <a:t>Escherichia coli </a:t>
              </a:r>
              <a:r>
                <a:rPr lang="fr-FR" dirty="0">
                  <a:solidFill>
                    <a:schemeClr val="tx1"/>
                  </a:solidFill>
                </a:rPr>
                <a:t>BLSE, </a:t>
              </a:r>
              <a:r>
                <a:rPr lang="fr-FR" i="1" dirty="0">
                  <a:solidFill>
                    <a:schemeClr val="tx1"/>
                  </a:solidFill>
                </a:rPr>
                <a:t>Pseudomonas </a:t>
              </a:r>
              <a:r>
                <a:rPr lang="fr-FR" i="1" dirty="0" err="1">
                  <a:solidFill>
                    <a:schemeClr val="tx1"/>
                  </a:solidFill>
                </a:rPr>
                <a:t>aeruginosa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015612" y="2493554"/>
              <a:ext cx="2437515" cy="1417321"/>
            </a:xfrm>
            <a:custGeom>
              <a:avLst/>
              <a:gdLst>
                <a:gd name="connsiteX0" fmla="*/ 0 w 2043430"/>
                <a:gd name="connsiteY0" fmla="*/ 197950 h 1187678"/>
                <a:gd name="connsiteX1" fmla="*/ 197950 w 2043430"/>
                <a:gd name="connsiteY1" fmla="*/ 0 h 1187678"/>
                <a:gd name="connsiteX2" fmla="*/ 1845480 w 2043430"/>
                <a:gd name="connsiteY2" fmla="*/ 0 h 1187678"/>
                <a:gd name="connsiteX3" fmla="*/ 2043430 w 2043430"/>
                <a:gd name="connsiteY3" fmla="*/ 197950 h 1187678"/>
                <a:gd name="connsiteX4" fmla="*/ 2043430 w 2043430"/>
                <a:gd name="connsiteY4" fmla="*/ 989728 h 1187678"/>
                <a:gd name="connsiteX5" fmla="*/ 1845480 w 2043430"/>
                <a:gd name="connsiteY5" fmla="*/ 1187678 h 1187678"/>
                <a:gd name="connsiteX6" fmla="*/ 197950 w 2043430"/>
                <a:gd name="connsiteY6" fmla="*/ 1187678 h 1187678"/>
                <a:gd name="connsiteX7" fmla="*/ 0 w 2043430"/>
                <a:gd name="connsiteY7" fmla="*/ 989728 h 1187678"/>
                <a:gd name="connsiteX8" fmla="*/ 0 w 2043430"/>
                <a:gd name="connsiteY8" fmla="*/ 197950 h 118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430" h="1187678">
                  <a:moveTo>
                    <a:pt x="0" y="197950"/>
                  </a:moveTo>
                  <a:cubicBezTo>
                    <a:pt x="0" y="88625"/>
                    <a:pt x="88625" y="0"/>
                    <a:pt x="197950" y="0"/>
                  </a:cubicBezTo>
                  <a:lnTo>
                    <a:pt x="1845480" y="0"/>
                  </a:lnTo>
                  <a:cubicBezTo>
                    <a:pt x="1954805" y="0"/>
                    <a:pt x="2043430" y="88625"/>
                    <a:pt x="2043430" y="197950"/>
                  </a:cubicBezTo>
                  <a:lnTo>
                    <a:pt x="2043430" y="989728"/>
                  </a:lnTo>
                  <a:cubicBezTo>
                    <a:pt x="2043430" y="1099053"/>
                    <a:pt x="1954805" y="1187678"/>
                    <a:pt x="1845480" y="1187678"/>
                  </a:cubicBezTo>
                  <a:lnTo>
                    <a:pt x="197950" y="1187678"/>
                  </a:lnTo>
                  <a:cubicBezTo>
                    <a:pt x="88625" y="1187678"/>
                    <a:pt x="0" y="1099053"/>
                    <a:pt x="0" y="989728"/>
                  </a:cubicBezTo>
                  <a:lnTo>
                    <a:pt x="0" y="1979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558" tIns="126558" rIns="126558" bIns="126558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/>
                <a:t>D</a:t>
              </a:r>
              <a:r>
                <a:rPr lang="fr-FR" sz="1600" kern="1200" dirty="0"/>
                <a:t>étresse respiratoire</a:t>
              </a:r>
            </a:p>
            <a:p>
              <a:r>
                <a:rPr lang="fr-FR" sz="1600" kern="1200" dirty="0"/>
                <a:t>→ transfert en </a:t>
              </a:r>
              <a:r>
                <a:rPr lang="fr-FR" sz="1600" b="1" kern="1200" dirty="0"/>
                <a:t>réa</a:t>
              </a:r>
              <a:endParaRPr lang="fr-FR" sz="1600" dirty="0"/>
            </a:p>
            <a:p>
              <a:r>
                <a:rPr lang="fr-FR" sz="1600" dirty="0"/>
                <a:t>→ </a:t>
              </a:r>
              <a:r>
                <a:rPr lang="fr-FR" sz="1600" b="1" dirty="0">
                  <a:solidFill>
                    <a:schemeClr val="tx1"/>
                  </a:solidFill>
                </a:rPr>
                <a:t>ATB :</a:t>
              </a:r>
              <a:r>
                <a:rPr lang="fr-FR" sz="1600" dirty="0">
                  <a:solidFill>
                    <a:schemeClr val="tx1"/>
                  </a:solidFill>
                </a:rPr>
                <a:t> TAZOCILLINE + AMIKACINE</a:t>
              </a:r>
              <a:endParaRPr lang="fr-FR" sz="1800" b="1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449741" y="4095243"/>
              <a:ext cx="2486830" cy="486810"/>
            </a:xfrm>
            <a:custGeom>
              <a:avLst/>
              <a:gdLst>
                <a:gd name="connsiteX0" fmla="*/ 0 w 3123406"/>
                <a:gd name="connsiteY0" fmla="*/ 0 h 1249362"/>
                <a:gd name="connsiteX1" fmla="*/ 2498725 w 3123406"/>
                <a:gd name="connsiteY1" fmla="*/ 0 h 1249362"/>
                <a:gd name="connsiteX2" fmla="*/ 3123406 w 3123406"/>
                <a:gd name="connsiteY2" fmla="*/ 624681 h 1249362"/>
                <a:gd name="connsiteX3" fmla="*/ 2498725 w 3123406"/>
                <a:gd name="connsiteY3" fmla="*/ 1249362 h 1249362"/>
                <a:gd name="connsiteX4" fmla="*/ 0 w 3123406"/>
                <a:gd name="connsiteY4" fmla="*/ 1249362 h 1249362"/>
                <a:gd name="connsiteX5" fmla="*/ 624681 w 3123406"/>
                <a:gd name="connsiteY5" fmla="*/ 624681 h 1249362"/>
                <a:gd name="connsiteX6" fmla="*/ 0 w 3123406"/>
                <a:gd name="connsiteY6" fmla="*/ 0 h 124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406" h="1249362">
                  <a:moveTo>
                    <a:pt x="0" y="0"/>
                  </a:moveTo>
                  <a:lnTo>
                    <a:pt x="2498725" y="0"/>
                  </a:lnTo>
                  <a:lnTo>
                    <a:pt x="3123406" y="624681"/>
                  </a:lnTo>
                  <a:lnTo>
                    <a:pt x="2498725" y="1249362"/>
                  </a:lnTo>
                  <a:lnTo>
                    <a:pt x="0" y="1249362"/>
                  </a:lnTo>
                  <a:lnTo>
                    <a:pt x="624681" y="624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1" tIns="106680" rIns="678021" bIns="1066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>
                  <a:solidFill>
                    <a:schemeClr val="tx1"/>
                  </a:solidFill>
                </a:rPr>
                <a:t>25/09</a:t>
              </a:r>
              <a:endParaRPr lang="fr-FR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orme libre 14"/>
          <p:cNvSpPr/>
          <p:nvPr/>
        </p:nvSpPr>
        <p:spPr>
          <a:xfrm>
            <a:off x="336332" y="4095243"/>
            <a:ext cx="2209322" cy="486810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0 w 3123406"/>
              <a:gd name="connsiteY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9372" tIns="154686" rIns="389683" bIns="154686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tx1"/>
                </a:solidFill>
              </a:rPr>
              <a:t>13/09-20/09</a:t>
            </a:r>
            <a:endParaRPr lang="fr-FR" sz="2000" kern="1200" dirty="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4A249D-2D44-A74C-BBC0-40C5A891DD1C}"/>
              </a:ext>
            </a:extLst>
          </p:cNvPr>
          <p:cNvGrpSpPr/>
          <p:nvPr/>
        </p:nvGrpSpPr>
        <p:grpSpPr>
          <a:xfrm>
            <a:off x="4645153" y="2878990"/>
            <a:ext cx="2774124" cy="1703063"/>
            <a:chOff x="4645153" y="2878990"/>
            <a:chExt cx="2774124" cy="1703063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4645153" y="2878990"/>
              <a:ext cx="2121408" cy="9194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IMIPENEME devant </a:t>
              </a:r>
              <a:r>
                <a:rPr lang="fr-FR" sz="1600" b="1" dirty="0">
                  <a:solidFill>
                    <a:schemeClr val="tx1"/>
                  </a:solidFill>
                </a:rPr>
                <a:t>dégradation respiratoire</a:t>
              </a: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5140627" y="4084357"/>
              <a:ext cx="2278650" cy="497696"/>
            </a:xfrm>
            <a:custGeom>
              <a:avLst/>
              <a:gdLst>
                <a:gd name="connsiteX0" fmla="*/ 0 w 3123406"/>
                <a:gd name="connsiteY0" fmla="*/ 0 h 1249362"/>
                <a:gd name="connsiteX1" fmla="*/ 2498725 w 3123406"/>
                <a:gd name="connsiteY1" fmla="*/ 0 h 1249362"/>
                <a:gd name="connsiteX2" fmla="*/ 3123406 w 3123406"/>
                <a:gd name="connsiteY2" fmla="*/ 624681 h 1249362"/>
                <a:gd name="connsiteX3" fmla="*/ 2498725 w 3123406"/>
                <a:gd name="connsiteY3" fmla="*/ 1249362 h 1249362"/>
                <a:gd name="connsiteX4" fmla="*/ 0 w 3123406"/>
                <a:gd name="connsiteY4" fmla="*/ 1249362 h 1249362"/>
                <a:gd name="connsiteX5" fmla="*/ 624681 w 3123406"/>
                <a:gd name="connsiteY5" fmla="*/ 624681 h 1249362"/>
                <a:gd name="connsiteX6" fmla="*/ 0 w 3123406"/>
                <a:gd name="connsiteY6" fmla="*/ 0 h 124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406" h="1249362">
                  <a:moveTo>
                    <a:pt x="0" y="0"/>
                  </a:moveTo>
                  <a:lnTo>
                    <a:pt x="2498725" y="0"/>
                  </a:lnTo>
                  <a:lnTo>
                    <a:pt x="3123406" y="624681"/>
                  </a:lnTo>
                  <a:lnTo>
                    <a:pt x="2498725" y="1249362"/>
                  </a:lnTo>
                  <a:lnTo>
                    <a:pt x="0" y="1249362"/>
                  </a:lnTo>
                  <a:lnTo>
                    <a:pt x="624681" y="624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1" tIns="106680" rIns="678021" bIns="1066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>
                  <a:solidFill>
                    <a:schemeClr val="bg1"/>
                  </a:solidFill>
                </a:rPr>
                <a:t>28/09</a:t>
              </a:r>
              <a:endParaRPr lang="fr-FR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FF15BDE-0368-1C46-BC38-1CC521ACC0A9}"/>
              </a:ext>
            </a:extLst>
          </p:cNvPr>
          <p:cNvGrpSpPr/>
          <p:nvPr/>
        </p:nvGrpSpPr>
        <p:grpSpPr>
          <a:xfrm>
            <a:off x="6958586" y="2310582"/>
            <a:ext cx="5006978" cy="4336899"/>
            <a:chOff x="6958586" y="2310582"/>
            <a:chExt cx="5006978" cy="4336899"/>
          </a:xfrm>
        </p:grpSpPr>
        <p:sp>
          <p:nvSpPr>
            <p:cNvPr id="23" name="Forme libre 22"/>
            <p:cNvSpPr/>
            <p:nvPr/>
          </p:nvSpPr>
          <p:spPr>
            <a:xfrm>
              <a:off x="8045068" y="4084357"/>
              <a:ext cx="3920496" cy="497696"/>
            </a:xfrm>
            <a:custGeom>
              <a:avLst/>
              <a:gdLst>
                <a:gd name="connsiteX0" fmla="*/ 0 w 3123406"/>
                <a:gd name="connsiteY0" fmla="*/ 0 h 1249362"/>
                <a:gd name="connsiteX1" fmla="*/ 2498725 w 3123406"/>
                <a:gd name="connsiteY1" fmla="*/ 0 h 1249362"/>
                <a:gd name="connsiteX2" fmla="*/ 3123406 w 3123406"/>
                <a:gd name="connsiteY2" fmla="*/ 624681 h 1249362"/>
                <a:gd name="connsiteX3" fmla="*/ 2498725 w 3123406"/>
                <a:gd name="connsiteY3" fmla="*/ 1249362 h 1249362"/>
                <a:gd name="connsiteX4" fmla="*/ 0 w 3123406"/>
                <a:gd name="connsiteY4" fmla="*/ 1249362 h 1249362"/>
                <a:gd name="connsiteX5" fmla="*/ 624681 w 3123406"/>
                <a:gd name="connsiteY5" fmla="*/ 624681 h 1249362"/>
                <a:gd name="connsiteX6" fmla="*/ 0 w 3123406"/>
                <a:gd name="connsiteY6" fmla="*/ 0 h 124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406" h="1249362">
                  <a:moveTo>
                    <a:pt x="0" y="0"/>
                  </a:moveTo>
                  <a:lnTo>
                    <a:pt x="2498725" y="0"/>
                  </a:lnTo>
                  <a:lnTo>
                    <a:pt x="3123406" y="624681"/>
                  </a:lnTo>
                  <a:lnTo>
                    <a:pt x="2498725" y="1249362"/>
                  </a:lnTo>
                  <a:lnTo>
                    <a:pt x="0" y="1249362"/>
                  </a:lnTo>
                  <a:lnTo>
                    <a:pt x="624681" y="624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0C3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1" tIns="106680" rIns="678021" bIns="1066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>
                  <a:solidFill>
                    <a:schemeClr val="bg1"/>
                  </a:solidFill>
                </a:rPr>
                <a:t>5/10</a:t>
              </a:r>
              <a:endParaRPr lang="fr-FR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6958586" y="2310582"/>
              <a:ext cx="5006978" cy="14878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Dégradation </a:t>
              </a:r>
              <a:r>
                <a:rPr lang="fr-FR" sz="1600" b="1" dirty="0" err="1">
                  <a:solidFill>
                    <a:schemeClr val="tx1"/>
                  </a:solidFill>
                </a:rPr>
                <a:t>respi</a:t>
              </a:r>
              <a:r>
                <a:rPr lang="fr-FR" sz="1600" b="1" dirty="0">
                  <a:solidFill>
                    <a:schemeClr val="tx1"/>
                  </a:solidFill>
                </a:rPr>
                <a:t> + complications infectieuses</a:t>
              </a:r>
            </a:p>
            <a:p>
              <a:r>
                <a:rPr lang="fr-FR" sz="1600" b="1" dirty="0">
                  <a:solidFill>
                    <a:schemeClr val="tx1"/>
                  </a:solidFill>
                </a:rPr>
                <a:t>Scan thoracique </a:t>
              </a:r>
              <a:r>
                <a:rPr lang="fr-FR" sz="1600" dirty="0">
                  <a:solidFill>
                    <a:schemeClr val="tx1"/>
                  </a:solidFill>
                </a:rPr>
                <a:t>: </a:t>
              </a:r>
              <a:r>
                <a:rPr lang="fr-FR" sz="1600" b="1" dirty="0">
                  <a:solidFill>
                    <a:schemeClr val="tx1"/>
                  </a:solidFill>
                </a:rPr>
                <a:t>majoration</a:t>
              </a:r>
              <a:r>
                <a:rPr lang="fr-FR" sz="1600" dirty="0">
                  <a:solidFill>
                    <a:schemeClr val="tx1"/>
                  </a:solidFill>
                </a:rPr>
                <a:t> des plages en verre dépoli ++ </a:t>
              </a:r>
            </a:p>
            <a:p>
              <a:r>
                <a:rPr lang="fr-FR" sz="1600" b="1" dirty="0" err="1">
                  <a:solidFill>
                    <a:schemeClr val="tx1"/>
                  </a:solidFill>
                </a:rPr>
                <a:t>Fibro</a:t>
              </a:r>
              <a:r>
                <a:rPr lang="fr-FR" sz="1600" b="1" dirty="0">
                  <a:solidFill>
                    <a:schemeClr val="tx1"/>
                  </a:solidFill>
                </a:rPr>
                <a:t> bronchique </a:t>
              </a:r>
              <a:r>
                <a:rPr lang="fr-FR" sz="1600" dirty="0">
                  <a:solidFill>
                    <a:schemeClr val="tx1"/>
                  </a:solidFill>
                </a:rPr>
                <a:t>→ </a:t>
              </a:r>
              <a:r>
                <a:rPr lang="fr-FR" sz="1600" b="1" dirty="0">
                  <a:solidFill>
                    <a:schemeClr val="tx1"/>
                  </a:solidFill>
                </a:rPr>
                <a:t>zone d’enduit blanchâtre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5510" y="4758949"/>
              <a:ext cx="2097082" cy="1888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6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mycologique sur LBA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6343" y="2417006"/>
            <a:ext cx="3141878" cy="576262"/>
          </a:xfrm>
        </p:spPr>
        <p:txBody>
          <a:bodyPr/>
          <a:lstStyle/>
          <a:p>
            <a:pPr algn="ctr"/>
            <a:r>
              <a:rPr lang="fr-FR" dirty="0"/>
              <a:t>Examen direct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FR" dirty="0"/>
              <a:t>Par </a:t>
            </a:r>
            <a:r>
              <a:rPr lang="fr-FR" dirty="0" err="1"/>
              <a:t>calcofluor</a:t>
            </a:r>
            <a:r>
              <a:rPr lang="fr-FR" dirty="0"/>
              <a:t> : négatif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12721" y="2430197"/>
            <a:ext cx="3147009" cy="576262"/>
          </a:xfrm>
        </p:spPr>
        <p:txBody>
          <a:bodyPr/>
          <a:lstStyle/>
          <a:p>
            <a:pPr algn="ctr"/>
            <a:r>
              <a:rPr lang="fr-FR" dirty="0"/>
              <a:t>Aspect macroscopique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36716" y="2305841"/>
            <a:ext cx="3145730" cy="576262"/>
          </a:xfrm>
        </p:spPr>
        <p:txBody>
          <a:bodyPr/>
          <a:lstStyle/>
          <a:p>
            <a:pPr algn="ctr"/>
            <a:r>
              <a:rPr lang="fr-FR" dirty="0"/>
              <a:t>Aspect microscopique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20" y="2993268"/>
            <a:ext cx="2415209" cy="3220280"/>
          </a:xfrm>
          <a:prstGeom prst="rect">
            <a:avLst/>
          </a:prstGeom>
        </p:spPr>
      </p:pic>
      <p:pic>
        <p:nvPicPr>
          <p:cNvPr id="11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6" y="3160706"/>
            <a:ext cx="3766008" cy="24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195757" y="6140048"/>
            <a:ext cx="344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Aspergillus section </a:t>
            </a:r>
            <a:r>
              <a:rPr lang="fr-FR" dirty="0" err="1"/>
              <a:t>fumigati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1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Antifongigramme : méthode </a:t>
            </a:r>
            <a:r>
              <a:rPr lang="fr-FR" dirty="0" err="1"/>
              <a:t>Etest</a:t>
            </a:r>
            <a:r>
              <a:rPr lang="fr-FR" dirty="0"/>
              <a:t>®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18350" r="26062" b="30950"/>
          <a:stretch/>
        </p:blipFill>
        <p:spPr>
          <a:xfrm>
            <a:off x="820963" y="2652620"/>
            <a:ext cx="3751037" cy="364324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48064"/>
              </p:ext>
            </p:extLst>
          </p:nvPr>
        </p:nvGraphicFramePr>
        <p:xfrm>
          <a:off x="5535660" y="2672897"/>
          <a:ext cx="5197298" cy="251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977">
                  <a:extLst>
                    <a:ext uri="{9D8B030D-6E8A-4147-A177-3AD203B41FA5}">
                      <a16:colId xmlns:a16="http://schemas.microsoft.com/office/drawing/2014/main" val="1877039540"/>
                    </a:ext>
                  </a:extLst>
                </a:gridCol>
                <a:gridCol w="1471524">
                  <a:extLst>
                    <a:ext uri="{9D8B030D-6E8A-4147-A177-3AD203B41FA5}">
                      <a16:colId xmlns:a16="http://schemas.microsoft.com/office/drawing/2014/main" val="127027997"/>
                    </a:ext>
                  </a:extLst>
                </a:gridCol>
                <a:gridCol w="1836797">
                  <a:extLst>
                    <a:ext uri="{9D8B030D-6E8A-4147-A177-3AD203B41FA5}">
                      <a16:colId xmlns:a16="http://schemas.microsoft.com/office/drawing/2014/main" val="3431504393"/>
                    </a:ext>
                  </a:extLst>
                </a:gridCol>
              </a:tblGrid>
              <a:tr h="359100">
                <a:tc>
                  <a:txBody>
                    <a:bodyPr/>
                    <a:lstStyle/>
                    <a:p>
                      <a:r>
                        <a:rPr lang="fr-FR" sz="1400" dirty="0"/>
                        <a:t>Souches testées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CMI µg/</a:t>
                      </a:r>
                      <a:r>
                        <a:rPr lang="fr-FR" sz="1400" dirty="0" err="1"/>
                        <a:t>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Valeurs EUCAST &gt;R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43486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Amphotéricine</a:t>
                      </a:r>
                      <a:r>
                        <a:rPr lang="fr-FR" sz="14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187046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Itraconazole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27933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Voriconazole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96321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Caspofungine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</a:t>
                      </a:r>
                      <a:r>
                        <a:rPr lang="fr-FR" sz="1400" baseline="0" dirty="0"/>
                        <a:t> déterminée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78638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Posaconazole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72258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Isavuconazole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28805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675567" y="5407429"/>
            <a:ext cx="635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CMI</a:t>
            </a:r>
            <a:r>
              <a:rPr lang="fr-FR" sz="1600" dirty="0"/>
              <a:t> basses pour l’ensemble des antifongiques testés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Pas de break point CLSI chez les filamenteux</a:t>
            </a:r>
          </a:p>
        </p:txBody>
      </p:sp>
    </p:spTree>
    <p:extLst>
      <p:ext uri="{BB962C8B-B14F-4D97-AF65-F5344CB8AC3E}">
        <p14:creationId xmlns:p14="http://schemas.microsoft.com/office/powerpoint/2010/main" val="5537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Marqueurs fongiques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PCR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r-FR" dirty="0"/>
              <a:t>Sur LBA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Bêta-D-</a:t>
            </a:r>
            <a:r>
              <a:rPr lang="fr-FR" dirty="0" err="1"/>
              <a:t>Glucane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>
          <a:xfrm>
            <a:off x="4512720" y="3179762"/>
            <a:ext cx="3147009" cy="2847293"/>
          </a:xfrm>
        </p:spPr>
        <p:txBody>
          <a:bodyPr/>
          <a:lstStyle/>
          <a:p>
            <a:pPr fontAlgn="t"/>
            <a:r>
              <a:rPr lang="fr-FR" dirty="0"/>
              <a:t>Sur sérum</a:t>
            </a:r>
          </a:p>
          <a:p>
            <a:pPr fontAlgn="t"/>
            <a:r>
              <a:rPr lang="fr-FR" dirty="0"/>
              <a:t>Positif : 157 </a:t>
            </a:r>
            <a:r>
              <a:rPr lang="fr-FR" dirty="0" err="1"/>
              <a:t>pg</a:t>
            </a:r>
            <a:r>
              <a:rPr lang="fr-FR" dirty="0"/>
              <a:t>/</a:t>
            </a:r>
            <a:r>
              <a:rPr lang="fr-FR" dirty="0" err="1"/>
              <a:t>mL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888135" y="2603500"/>
            <a:ext cx="3145730" cy="576262"/>
          </a:xfrm>
        </p:spPr>
        <p:txBody>
          <a:bodyPr/>
          <a:lstStyle/>
          <a:p>
            <a:r>
              <a:rPr lang="fr-FR" dirty="0" err="1"/>
              <a:t>Galactomannane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fontAlgn="t"/>
            <a:r>
              <a:rPr lang="fr-FR" dirty="0"/>
              <a:t>Index 5/10 : </a:t>
            </a:r>
            <a:r>
              <a:rPr lang="fr-FR" b="1" dirty="0"/>
              <a:t>1,24</a:t>
            </a:r>
            <a:endParaRPr lang="fr-FR" dirty="0"/>
          </a:p>
          <a:p>
            <a:pPr fontAlgn="t"/>
            <a:r>
              <a:rPr lang="fr-FR" dirty="0"/>
              <a:t>Index itératif : </a:t>
            </a:r>
            <a:r>
              <a:rPr lang="fr-FR" b="1" dirty="0"/>
              <a:t>1,14</a:t>
            </a:r>
            <a:endParaRPr lang="fr-FR" dirty="0"/>
          </a:p>
          <a:p>
            <a:pPr fontAlgn="t"/>
            <a:r>
              <a:rPr lang="fr-FR" b="1" dirty="0"/>
              <a:t>Positif</a:t>
            </a:r>
            <a:r>
              <a:rPr lang="fr-FR" dirty="0"/>
              <a:t> : </a:t>
            </a:r>
            <a:r>
              <a:rPr lang="fr-FR" b="1" dirty="0"/>
              <a:t>Antigène +, recontrôlé +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92530"/>
              </p:ext>
            </p:extLst>
          </p:nvPr>
        </p:nvGraphicFramePr>
        <p:xfrm>
          <a:off x="2053436" y="3544279"/>
          <a:ext cx="2243395" cy="13784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4229">
                  <a:extLst>
                    <a:ext uri="{9D8B030D-6E8A-4147-A177-3AD203B41FA5}">
                      <a16:colId xmlns:a16="http://schemas.microsoft.com/office/drawing/2014/main" val="1982190302"/>
                    </a:ext>
                  </a:extLst>
                </a:gridCol>
                <a:gridCol w="1229166">
                  <a:extLst>
                    <a:ext uri="{9D8B030D-6E8A-4147-A177-3AD203B41FA5}">
                      <a16:colId xmlns:a16="http://schemas.microsoft.com/office/drawing/2014/main" val="2214259410"/>
                    </a:ext>
                  </a:extLst>
                </a:gridCol>
              </a:tblGrid>
              <a:tr h="332344">
                <a:tc>
                  <a:txBody>
                    <a:bodyPr/>
                    <a:lstStyle/>
                    <a:p>
                      <a:r>
                        <a:rPr lang="fr-FR" sz="1000" dirty="0"/>
                        <a:t>PCR </a:t>
                      </a:r>
                      <a:r>
                        <a:rPr lang="fr-FR" sz="1000" dirty="0" err="1"/>
                        <a:t>asp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baseline="0" dirty="0" err="1"/>
                        <a:t>mito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99615"/>
                  </a:ext>
                </a:extLst>
              </a:tr>
              <a:tr h="348688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35,19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14037"/>
                  </a:ext>
                </a:extLst>
              </a:tr>
              <a:tr h="348688">
                <a:tc>
                  <a:txBody>
                    <a:bodyPr/>
                    <a:lstStyle/>
                    <a:p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Asp</a:t>
                      </a:r>
                      <a:r>
                        <a:rPr lang="fr-FR" sz="1000" baseline="0" dirty="0">
                          <a:solidFill>
                            <a:schemeClr val="tx1"/>
                          </a:solidFill>
                        </a:rPr>
                        <a:t> PCR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87134"/>
                  </a:ext>
                </a:extLst>
              </a:tr>
              <a:tr h="348688">
                <a:tc>
                  <a:txBody>
                    <a:bodyPr/>
                    <a:lstStyle/>
                    <a:p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Asp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PCR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36,39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46178"/>
                  </a:ext>
                </a:extLst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153003" y="3428596"/>
            <a:ext cx="2020295" cy="654860"/>
            <a:chOff x="979263" y="3345537"/>
            <a:chExt cx="2118310" cy="707886"/>
          </a:xfrm>
        </p:grpSpPr>
        <p:sp>
          <p:nvSpPr>
            <p:cNvPr id="17" name="ZoneTexte 16"/>
            <p:cNvSpPr txBox="1"/>
            <p:nvPr/>
          </p:nvSpPr>
          <p:spPr>
            <a:xfrm>
              <a:off x="979263" y="3470587"/>
              <a:ext cx="2118310" cy="56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Pan </a:t>
              </a:r>
              <a:r>
                <a:rPr lang="fr-FR" sz="1400" b="1" dirty="0" err="1"/>
                <a:t>aspergillaire</a:t>
              </a:r>
              <a:endParaRPr lang="fr-FR" sz="1400" b="1" dirty="0"/>
            </a:p>
            <a:p>
              <a:r>
                <a:rPr lang="fr-FR" sz="1400" b="1" dirty="0"/>
                <a:t>Cible </a:t>
              </a:r>
              <a:r>
                <a:rPr lang="fr-FR" sz="1400" b="1" dirty="0" err="1"/>
                <a:t>mito</a:t>
              </a:r>
              <a:r>
                <a:rPr lang="fr-FR" sz="1400" b="1" dirty="0"/>
                <a:t>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605499" y="3345537"/>
              <a:ext cx="298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/>
                <a:t>{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724504" y="4187621"/>
            <a:ext cx="277033" cy="65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{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2351" y="4341797"/>
            <a:ext cx="181665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Spé</a:t>
            </a:r>
            <a:r>
              <a:rPr lang="fr-FR" sz="1400" dirty="0"/>
              <a:t> </a:t>
            </a:r>
            <a:r>
              <a:rPr lang="fr-FR" sz="1400" i="1" dirty="0"/>
              <a:t>A. </a:t>
            </a:r>
            <a:r>
              <a:rPr lang="fr-FR" sz="1400" i="1" dirty="0" err="1"/>
              <a:t>fumigatus</a:t>
            </a:r>
            <a:r>
              <a:rPr lang="fr-FR" sz="1400" i="1" dirty="0"/>
              <a:t>, </a:t>
            </a:r>
          </a:p>
          <a:p>
            <a:r>
              <a:rPr lang="fr-FR" sz="1400" dirty="0"/>
              <a:t>Cible 28S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2155" y="4854481"/>
            <a:ext cx="1388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dirty="0">
                <a:solidFill>
                  <a:srgbClr val="000000"/>
                </a:solidFill>
                <a:latin typeface="Calibri" panose="020F0502020204030204" pitchFamily="34" charset="0"/>
              </a:rPr>
              <a:t>Challier S. et al. (2004)</a:t>
            </a:r>
            <a:r>
              <a:rPr lang="da-DK" sz="1000" dirty="0"/>
              <a:t> </a:t>
            </a:r>
            <a:endParaRPr lang="fr-FR" sz="1000" dirty="0"/>
          </a:p>
        </p:txBody>
      </p:sp>
      <p:sp>
        <p:nvSpPr>
          <p:cNvPr id="27" name="Rectangle 26"/>
          <p:cNvSpPr/>
          <p:nvPr/>
        </p:nvSpPr>
        <p:spPr>
          <a:xfrm>
            <a:off x="529291" y="3983002"/>
            <a:ext cx="1295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Costa, C. et al (2002)</a:t>
            </a:r>
            <a:r>
              <a:rPr lang="es-ES" sz="1000" dirty="0"/>
              <a:t>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62489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d’aspergillose invasive - COVID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257" y="2662485"/>
            <a:ext cx="9367965" cy="2617101"/>
          </a:xfrm>
        </p:spPr>
        <p:txBody>
          <a:bodyPr>
            <a:normAutofit/>
          </a:bodyPr>
          <a:lstStyle/>
          <a:p>
            <a:r>
              <a:rPr lang="fr-FR" b="1" dirty="0"/>
              <a:t>Critères pour parler d’aspergillose dans ce contexte : </a:t>
            </a:r>
          </a:p>
          <a:p>
            <a:pPr lvl="1"/>
            <a:r>
              <a:rPr lang="fr-FR" b="1" dirty="0"/>
              <a:t>Pas critères EORTC</a:t>
            </a:r>
          </a:p>
          <a:p>
            <a:pPr lvl="1"/>
            <a:r>
              <a:rPr lang="fr-FR" b="1" dirty="0"/>
              <a:t>Mais critères de Blot ou Blot modifié → Aspergillose putative</a:t>
            </a:r>
          </a:p>
          <a:p>
            <a:r>
              <a:rPr lang="fr-FR" b="1" dirty="0"/>
              <a:t>Amélioration respiratoire</a:t>
            </a:r>
          </a:p>
          <a:p>
            <a:r>
              <a:rPr lang="fr-FR" dirty="0"/>
              <a:t>Arrêt progressif de la sédation mais </a:t>
            </a:r>
            <a:r>
              <a:rPr lang="fr-FR"/>
              <a:t>réveil pathologique</a:t>
            </a:r>
            <a:endParaRPr lang="fr-FR" b="1" dirty="0"/>
          </a:p>
          <a:p>
            <a:pPr lvl="1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8" name="Groupe 27"/>
          <p:cNvGrpSpPr/>
          <p:nvPr/>
        </p:nvGrpSpPr>
        <p:grpSpPr>
          <a:xfrm>
            <a:off x="0" y="5408385"/>
            <a:ext cx="9631565" cy="1088679"/>
            <a:chOff x="-147145" y="5496875"/>
            <a:chExt cx="9631565" cy="1088679"/>
          </a:xfrm>
        </p:grpSpPr>
        <p:grpSp>
          <p:nvGrpSpPr>
            <p:cNvPr id="14" name="Groupe 13"/>
            <p:cNvGrpSpPr/>
            <p:nvPr/>
          </p:nvGrpSpPr>
          <p:grpSpPr>
            <a:xfrm>
              <a:off x="-147145" y="5496875"/>
              <a:ext cx="7507858" cy="1083912"/>
              <a:chOff x="-95938" y="2536391"/>
              <a:chExt cx="7507858" cy="1083912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2512604" y="2985693"/>
                <a:ext cx="2857261" cy="622051"/>
              </a:xfrm>
              <a:custGeom>
                <a:avLst/>
                <a:gdLst>
                  <a:gd name="connsiteX0" fmla="*/ 0 w 3123406"/>
                  <a:gd name="connsiteY0" fmla="*/ 0 h 1249362"/>
                  <a:gd name="connsiteX1" fmla="*/ 2498725 w 3123406"/>
                  <a:gd name="connsiteY1" fmla="*/ 0 h 1249362"/>
                  <a:gd name="connsiteX2" fmla="*/ 3123406 w 3123406"/>
                  <a:gd name="connsiteY2" fmla="*/ 624681 h 1249362"/>
                  <a:gd name="connsiteX3" fmla="*/ 2498725 w 3123406"/>
                  <a:gd name="connsiteY3" fmla="*/ 1249362 h 1249362"/>
                  <a:gd name="connsiteX4" fmla="*/ 0 w 3123406"/>
                  <a:gd name="connsiteY4" fmla="*/ 1249362 h 1249362"/>
                  <a:gd name="connsiteX5" fmla="*/ 624681 w 3123406"/>
                  <a:gd name="connsiteY5" fmla="*/ 624681 h 1249362"/>
                  <a:gd name="connsiteX6" fmla="*/ 0 w 3123406"/>
                  <a:gd name="connsiteY6" fmla="*/ 0 h 124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3406" h="1249362">
                    <a:moveTo>
                      <a:pt x="0" y="0"/>
                    </a:moveTo>
                    <a:lnTo>
                      <a:pt x="2498725" y="0"/>
                    </a:lnTo>
                    <a:lnTo>
                      <a:pt x="3123406" y="624681"/>
                    </a:lnTo>
                    <a:lnTo>
                      <a:pt x="2498725" y="1249362"/>
                    </a:lnTo>
                    <a:lnTo>
                      <a:pt x="0" y="1249362"/>
                    </a:lnTo>
                    <a:lnTo>
                      <a:pt x="624681" y="624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4701" tIns="106680" rIns="678021" bIns="10668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b="1" dirty="0">
                    <a:solidFill>
                      <a:schemeClr val="tx1"/>
                    </a:solidFill>
                  </a:rPr>
                  <a:t>25/09-28/09</a:t>
                </a:r>
                <a:endParaRPr lang="fr-FR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123703" y="2991017"/>
                <a:ext cx="2388901" cy="622050"/>
              </a:xfrm>
              <a:custGeom>
                <a:avLst/>
                <a:gdLst>
                  <a:gd name="connsiteX0" fmla="*/ 0 w 3123406"/>
                  <a:gd name="connsiteY0" fmla="*/ 0 h 1249362"/>
                  <a:gd name="connsiteX1" fmla="*/ 2498725 w 3123406"/>
                  <a:gd name="connsiteY1" fmla="*/ 0 h 1249362"/>
                  <a:gd name="connsiteX2" fmla="*/ 3123406 w 3123406"/>
                  <a:gd name="connsiteY2" fmla="*/ 624681 h 1249362"/>
                  <a:gd name="connsiteX3" fmla="*/ 2498725 w 3123406"/>
                  <a:gd name="connsiteY3" fmla="*/ 1249362 h 1249362"/>
                  <a:gd name="connsiteX4" fmla="*/ 0 w 3123406"/>
                  <a:gd name="connsiteY4" fmla="*/ 1249362 h 1249362"/>
                  <a:gd name="connsiteX5" fmla="*/ 0 w 3123406"/>
                  <a:gd name="connsiteY5" fmla="*/ 0 h 124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3406" h="1249362">
                    <a:moveTo>
                      <a:pt x="0" y="0"/>
                    </a:moveTo>
                    <a:lnTo>
                      <a:pt x="2498725" y="0"/>
                    </a:lnTo>
                    <a:lnTo>
                      <a:pt x="3123406" y="624681"/>
                    </a:lnTo>
                    <a:lnTo>
                      <a:pt x="2498725" y="1249362"/>
                    </a:lnTo>
                    <a:lnTo>
                      <a:pt x="0" y="1249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372" tIns="154686" rIns="389683" bIns="154686" numCol="1" spcCol="1270" anchor="ctr" anchorCtr="0">
                <a:noAutofit/>
              </a:bodyPr>
              <a:lstStyle/>
              <a:p>
                <a:pPr lvl="0" algn="ctr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b="1" dirty="0">
                    <a:solidFill>
                      <a:schemeClr val="tx1"/>
                    </a:solidFill>
                  </a:rPr>
                  <a:t>13/09-20/09</a:t>
                </a:r>
                <a:endParaRPr lang="fr-F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5439722" y="2985693"/>
                <a:ext cx="1972198" cy="634610"/>
              </a:xfrm>
              <a:custGeom>
                <a:avLst/>
                <a:gdLst>
                  <a:gd name="connsiteX0" fmla="*/ 0 w 3123406"/>
                  <a:gd name="connsiteY0" fmla="*/ 0 h 1249362"/>
                  <a:gd name="connsiteX1" fmla="*/ 2498725 w 3123406"/>
                  <a:gd name="connsiteY1" fmla="*/ 0 h 1249362"/>
                  <a:gd name="connsiteX2" fmla="*/ 3123406 w 3123406"/>
                  <a:gd name="connsiteY2" fmla="*/ 624681 h 1249362"/>
                  <a:gd name="connsiteX3" fmla="*/ 2498725 w 3123406"/>
                  <a:gd name="connsiteY3" fmla="*/ 1249362 h 1249362"/>
                  <a:gd name="connsiteX4" fmla="*/ 0 w 3123406"/>
                  <a:gd name="connsiteY4" fmla="*/ 1249362 h 1249362"/>
                  <a:gd name="connsiteX5" fmla="*/ 624681 w 3123406"/>
                  <a:gd name="connsiteY5" fmla="*/ 624681 h 1249362"/>
                  <a:gd name="connsiteX6" fmla="*/ 0 w 3123406"/>
                  <a:gd name="connsiteY6" fmla="*/ 0 h 124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3406" h="1249362">
                    <a:moveTo>
                      <a:pt x="0" y="0"/>
                    </a:moveTo>
                    <a:lnTo>
                      <a:pt x="2498725" y="0"/>
                    </a:lnTo>
                    <a:lnTo>
                      <a:pt x="3123406" y="624681"/>
                    </a:lnTo>
                    <a:lnTo>
                      <a:pt x="2498725" y="1249362"/>
                    </a:lnTo>
                    <a:lnTo>
                      <a:pt x="0" y="1249362"/>
                    </a:lnTo>
                    <a:lnTo>
                      <a:pt x="624681" y="6246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4701" tIns="106680" rIns="678021" bIns="10668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b="1" dirty="0">
                    <a:solidFill>
                      <a:schemeClr val="bg1"/>
                    </a:solidFill>
                  </a:rPr>
                  <a:t>5/10</a:t>
                </a:r>
                <a:endParaRPr lang="fr-FR" sz="2000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-95938" y="2550331"/>
                <a:ext cx="2608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Signes cliniques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2512604" y="2550331"/>
                <a:ext cx="2941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Dégradation respiratoire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604301" y="2536391"/>
                <a:ext cx="1224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LBA</a:t>
                </a:r>
              </a:p>
            </p:txBody>
          </p:sp>
        </p:grpSp>
        <p:sp>
          <p:nvSpPr>
            <p:cNvPr id="24" name="Forme libre 23"/>
            <p:cNvSpPr/>
            <p:nvPr/>
          </p:nvSpPr>
          <p:spPr>
            <a:xfrm>
              <a:off x="7436036" y="5950944"/>
              <a:ext cx="2048384" cy="634610"/>
            </a:xfrm>
            <a:custGeom>
              <a:avLst/>
              <a:gdLst>
                <a:gd name="connsiteX0" fmla="*/ 0 w 3123406"/>
                <a:gd name="connsiteY0" fmla="*/ 0 h 1249362"/>
                <a:gd name="connsiteX1" fmla="*/ 2498725 w 3123406"/>
                <a:gd name="connsiteY1" fmla="*/ 0 h 1249362"/>
                <a:gd name="connsiteX2" fmla="*/ 3123406 w 3123406"/>
                <a:gd name="connsiteY2" fmla="*/ 624681 h 1249362"/>
                <a:gd name="connsiteX3" fmla="*/ 2498725 w 3123406"/>
                <a:gd name="connsiteY3" fmla="*/ 1249362 h 1249362"/>
                <a:gd name="connsiteX4" fmla="*/ 0 w 3123406"/>
                <a:gd name="connsiteY4" fmla="*/ 1249362 h 1249362"/>
                <a:gd name="connsiteX5" fmla="*/ 624681 w 3123406"/>
                <a:gd name="connsiteY5" fmla="*/ 624681 h 1249362"/>
                <a:gd name="connsiteX6" fmla="*/ 0 w 3123406"/>
                <a:gd name="connsiteY6" fmla="*/ 0 h 124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3406" h="1249362">
                  <a:moveTo>
                    <a:pt x="0" y="0"/>
                  </a:moveTo>
                  <a:lnTo>
                    <a:pt x="2498725" y="0"/>
                  </a:lnTo>
                  <a:lnTo>
                    <a:pt x="3123406" y="624681"/>
                  </a:lnTo>
                  <a:lnTo>
                    <a:pt x="2498725" y="1249362"/>
                  </a:lnTo>
                  <a:lnTo>
                    <a:pt x="0" y="1249362"/>
                  </a:lnTo>
                  <a:lnTo>
                    <a:pt x="624681" y="624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1" tIns="106680" rIns="678021" bIns="1066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chemeClr val="bg1"/>
                  </a:solidFill>
                </a:rPr>
                <a:t>7/10</a:t>
              </a:r>
              <a:endParaRPr lang="fr-FR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7311720" y="4993411"/>
            <a:ext cx="221768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introduction de </a:t>
            </a:r>
            <a:r>
              <a:rPr lang="fr-FR" b="1" dirty="0">
                <a:solidFill>
                  <a:schemeClr val="tx1"/>
                </a:solidFill>
              </a:rPr>
              <a:t>VORICONAZOLE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9631565" y="5862454"/>
            <a:ext cx="2137648" cy="634610"/>
          </a:xfrm>
          <a:custGeom>
            <a:avLst/>
            <a:gdLst>
              <a:gd name="connsiteX0" fmla="*/ 0 w 3123406"/>
              <a:gd name="connsiteY0" fmla="*/ 0 h 1249362"/>
              <a:gd name="connsiteX1" fmla="*/ 2498725 w 3123406"/>
              <a:gd name="connsiteY1" fmla="*/ 0 h 1249362"/>
              <a:gd name="connsiteX2" fmla="*/ 3123406 w 3123406"/>
              <a:gd name="connsiteY2" fmla="*/ 624681 h 1249362"/>
              <a:gd name="connsiteX3" fmla="*/ 2498725 w 3123406"/>
              <a:gd name="connsiteY3" fmla="*/ 1249362 h 1249362"/>
              <a:gd name="connsiteX4" fmla="*/ 0 w 3123406"/>
              <a:gd name="connsiteY4" fmla="*/ 1249362 h 1249362"/>
              <a:gd name="connsiteX5" fmla="*/ 624681 w 3123406"/>
              <a:gd name="connsiteY5" fmla="*/ 624681 h 1249362"/>
              <a:gd name="connsiteX6" fmla="*/ 0 w 3123406"/>
              <a:gd name="connsiteY6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3406" h="1249362">
                <a:moveTo>
                  <a:pt x="0" y="0"/>
                </a:moveTo>
                <a:lnTo>
                  <a:pt x="2498725" y="0"/>
                </a:lnTo>
                <a:lnTo>
                  <a:pt x="3123406" y="624681"/>
                </a:lnTo>
                <a:lnTo>
                  <a:pt x="2498725" y="1249362"/>
                </a:lnTo>
                <a:lnTo>
                  <a:pt x="0" y="1249362"/>
                </a:lnTo>
                <a:lnTo>
                  <a:pt x="624681" y="6246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4701" tIns="106680" rIns="678021" bIns="1066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chemeClr val="bg1"/>
                </a:solidFill>
              </a:rPr>
              <a:t>28/10</a:t>
            </a:r>
            <a:endParaRPr lang="fr-FR" sz="2000" kern="1200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702791" y="5279586"/>
            <a:ext cx="2143042" cy="408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Décès du patient</a:t>
            </a:r>
          </a:p>
        </p:txBody>
      </p:sp>
    </p:spTree>
    <p:extLst>
      <p:ext uri="{BB962C8B-B14F-4D97-AF65-F5344CB8AC3E}">
        <p14:creationId xmlns:p14="http://schemas.microsoft.com/office/powerpoint/2010/main" val="9609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6882" y="2099733"/>
            <a:ext cx="8825658" cy="2677648"/>
          </a:xfrm>
        </p:spPr>
        <p:txBody>
          <a:bodyPr/>
          <a:lstStyle/>
          <a:p>
            <a:pPr algn="ctr"/>
            <a:r>
              <a:rPr lang="fr-FR" dirty="0"/>
              <a:t>Rappels sur </a:t>
            </a:r>
            <a:r>
              <a:rPr lang="fr-FR" i="1" dirty="0"/>
              <a:t>Aspergillus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3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9827678" cy="3492500"/>
          </a:xfrm>
        </p:spPr>
        <p:txBody>
          <a:bodyPr/>
          <a:lstStyle/>
          <a:p>
            <a:r>
              <a:rPr lang="fr-FR" b="1" dirty="0"/>
              <a:t>++ formes </a:t>
            </a:r>
            <a:r>
              <a:rPr lang="fr-FR" dirty="0"/>
              <a:t>: asthmes </a:t>
            </a:r>
            <a:r>
              <a:rPr lang="fr-FR" dirty="0" err="1"/>
              <a:t>aspergillaire</a:t>
            </a:r>
            <a:r>
              <a:rPr lang="fr-FR" dirty="0"/>
              <a:t>, </a:t>
            </a:r>
            <a:r>
              <a:rPr lang="fr-FR" dirty="0" err="1"/>
              <a:t>aspergilose</a:t>
            </a:r>
            <a:r>
              <a:rPr lang="fr-FR" dirty="0"/>
              <a:t> </a:t>
            </a:r>
            <a:r>
              <a:rPr lang="fr-FR" dirty="0" err="1"/>
              <a:t>bronchopulmonaire</a:t>
            </a:r>
            <a:r>
              <a:rPr lang="fr-FR" dirty="0"/>
              <a:t> allergique, </a:t>
            </a:r>
            <a:r>
              <a:rPr lang="fr-FR" dirty="0" err="1"/>
              <a:t>aspergillome</a:t>
            </a:r>
            <a:r>
              <a:rPr lang="fr-FR" dirty="0"/>
              <a:t> , formes invasives chroniques ou aigues </a:t>
            </a:r>
          </a:p>
          <a:p>
            <a:r>
              <a:rPr lang="fr-FR" dirty="0"/>
              <a:t>Aspergilloses invasives chez patients </a:t>
            </a:r>
            <a:r>
              <a:rPr lang="fr-FR" b="1" dirty="0"/>
              <a:t>immunodéprimés ++</a:t>
            </a:r>
          </a:p>
          <a:p>
            <a:r>
              <a:rPr lang="fr-FR" dirty="0"/>
              <a:t>Mode de contamination : inhalation de spores d’</a:t>
            </a:r>
            <a:r>
              <a:rPr lang="fr-FR" i="1" dirty="0"/>
              <a:t>Aspergillus</a:t>
            </a:r>
          </a:p>
          <a:p>
            <a:r>
              <a:rPr lang="fr-FR" dirty="0"/>
              <a:t>Les plus fréquemment incriminés en pathologie humaine : </a:t>
            </a:r>
            <a:r>
              <a:rPr lang="fr-FR" i="1" dirty="0"/>
              <a:t>A. </a:t>
            </a:r>
            <a:r>
              <a:rPr lang="fr-FR" i="1" dirty="0" err="1"/>
              <a:t>fumigatus</a:t>
            </a:r>
            <a:r>
              <a:rPr lang="fr-FR" i="1" dirty="0"/>
              <a:t>, A. </a:t>
            </a:r>
            <a:r>
              <a:rPr lang="fr-FR" i="1" dirty="0" err="1"/>
              <a:t>flavus</a:t>
            </a:r>
            <a:r>
              <a:rPr lang="fr-FR" dirty="0"/>
              <a:t>...</a:t>
            </a:r>
          </a:p>
          <a:p>
            <a:r>
              <a:rPr lang="fr-FR" dirty="0"/>
              <a:t>Mode d’identification : macroscopie et microscopie →</a:t>
            </a:r>
            <a:r>
              <a:rPr lang="fr-FR" b="1" dirty="0"/>
              <a:t> spectrométrie de masse</a:t>
            </a:r>
          </a:p>
          <a:p>
            <a:r>
              <a:rPr lang="fr-FR" b="1" dirty="0"/>
              <a:t>Espèces cryptiques </a:t>
            </a:r>
            <a:r>
              <a:rPr lang="fr-FR" dirty="0"/>
              <a:t>identifiées par spectrométrie de masse MALDI-TOF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2647</TotalTime>
  <Words>1536</Words>
  <Application>Microsoft Office PowerPoint</Application>
  <PresentationFormat>Grand écran</PresentationFormat>
  <Paragraphs>322</Paragraphs>
  <Slides>23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Symbol</vt:lpstr>
      <vt:lpstr>Wingdings</vt:lpstr>
      <vt:lpstr>Wingdings 3</vt:lpstr>
      <vt:lpstr>Salle d’ions</vt:lpstr>
      <vt:lpstr> Mr B.</vt:lpstr>
      <vt:lpstr>Histoire de la maladie</vt:lpstr>
      <vt:lpstr>Evolution</vt:lpstr>
      <vt:lpstr>Bilan mycologique sur LBA</vt:lpstr>
      <vt:lpstr>Antifongigramme : méthode Etest®</vt:lpstr>
      <vt:lpstr>Marqueurs fongiques </vt:lpstr>
      <vt:lpstr>Diagnostic d’aspergillose invasive - COVID</vt:lpstr>
      <vt:lpstr>Rappels sur Aspergillus</vt:lpstr>
      <vt:lpstr>Généralités</vt:lpstr>
      <vt:lpstr>Introduction à la section Fumigati</vt:lpstr>
      <vt:lpstr>Identification : spectrométrie de masse MALDI-TOF</vt:lpstr>
      <vt:lpstr>Moyens indirects : antigène galactomannane</vt:lpstr>
      <vt:lpstr>Moyens indirects : antigène (1,3)-β-glucane</vt:lpstr>
      <vt:lpstr>Quels sont les critères pour poser un diagnostic d’Aspergillose invasive ?</vt:lpstr>
      <vt:lpstr>Critères EORTC</vt:lpstr>
      <vt:lpstr>Aspergillus et grippe</vt:lpstr>
      <vt:lpstr>Algorithme alternatif de l’aspergillose invasive chez patients en soins intensifs</vt:lpstr>
      <vt:lpstr>Présentation PowerPoint</vt:lpstr>
      <vt:lpstr>Présentation PowerPoint</vt:lpstr>
      <vt:lpstr>Aspergillose et COVID – présentation clinique</vt:lpstr>
      <vt:lpstr>Aspergillus et COVID</vt:lpstr>
      <vt:lpstr>Incidence aspergillose et COVID-19</vt:lpstr>
      <vt:lpstr>Aspergillose invasive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 Mr B.</dc:title>
  <dc:creator>FASSI FIHRI Laila</dc:creator>
  <cp:lastModifiedBy>Rémy Durand</cp:lastModifiedBy>
  <cp:revision>143</cp:revision>
  <dcterms:created xsi:type="dcterms:W3CDTF">2020-12-08T16:11:59Z</dcterms:created>
  <dcterms:modified xsi:type="dcterms:W3CDTF">2024-04-12T13:37:01Z</dcterms:modified>
</cp:coreProperties>
</file>