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70" r:id="rId4"/>
    <p:sldId id="271" r:id="rId5"/>
    <p:sldId id="272" r:id="rId6"/>
    <p:sldId id="273" r:id="rId7"/>
    <p:sldId id="274" r:id="rId8"/>
    <p:sldId id="276" r:id="rId9"/>
    <p:sldId id="261" r:id="rId10"/>
    <p:sldId id="260" r:id="rId11"/>
    <p:sldId id="298" r:id="rId12"/>
    <p:sldId id="288" r:id="rId13"/>
    <p:sldId id="289" r:id="rId14"/>
    <p:sldId id="299" r:id="rId15"/>
    <p:sldId id="262" r:id="rId16"/>
    <p:sldId id="277" r:id="rId17"/>
    <p:sldId id="269" r:id="rId18"/>
    <p:sldId id="278" r:id="rId19"/>
    <p:sldId id="296" r:id="rId20"/>
    <p:sldId id="294" r:id="rId21"/>
    <p:sldId id="280" r:id="rId22"/>
    <p:sldId id="293" r:id="rId23"/>
    <p:sldId id="292" r:id="rId24"/>
    <p:sldId id="284" r:id="rId25"/>
    <p:sldId id="303" r:id="rId26"/>
    <p:sldId id="291" r:id="rId27"/>
    <p:sldId id="285" r:id="rId28"/>
    <p:sldId id="301" r:id="rId29"/>
    <p:sldId id="300" r:id="rId30"/>
    <p:sldId id="302" r:id="rId31"/>
    <p:sldId id="275" r:id="rId32"/>
    <p:sldId id="29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4660"/>
  </p:normalViewPr>
  <p:slideViewPr>
    <p:cSldViewPr>
      <p:cViewPr varScale="1">
        <p:scale>
          <a:sx n="81" d="100"/>
          <a:sy n="81" d="100"/>
        </p:scale>
        <p:origin x="153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A915B-2A14-4F82-89FD-31335856119F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C8F1-50A0-4776-9E85-DFA826123F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46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C8F1-50A0-4776-9E85-DFA826123F2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C8F1-50A0-4776-9E85-DFA826123F2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1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6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45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6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913D-777F-4F05-B6E1-19B4E1BF9F34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35ED-89FC-4B95-B641-F8027C5A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61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Madame C., 73 ans </a:t>
            </a:r>
          </a:p>
          <a:p>
            <a:r>
              <a:rPr lang="fr-FR" dirty="0"/>
              <a:t>Diabétique de type 2 depuis 2001 insulino-requérant</a:t>
            </a:r>
          </a:p>
          <a:p>
            <a:r>
              <a:rPr lang="fr-FR" b="1" dirty="0"/>
              <a:t>Hospitalisée pour fracture ouverte de la cheville à St Camille le 25/01/2017</a:t>
            </a:r>
          </a:p>
        </p:txBody>
      </p:sp>
    </p:spTree>
    <p:extLst>
      <p:ext uri="{BB962C8B-B14F-4D97-AF65-F5344CB8AC3E}">
        <p14:creationId xmlns:p14="http://schemas.microsoft.com/office/powerpoint/2010/main" val="231366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Candidémie</a:t>
            </a: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9" y="1556792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Une seule hémoculture suffit à poser le diagnostic de candidémie !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688" y="2643182"/>
            <a:ext cx="885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ème cause d’infection systémique nosocomiale aux Etats unis</a:t>
            </a:r>
          </a:p>
          <a:p>
            <a:r>
              <a:rPr lang="fr-FR" dirty="0"/>
              <a:t> </a:t>
            </a:r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  <a:p>
            <a:endParaRPr lang="fr-FR" dirty="0"/>
          </a:p>
          <a:p>
            <a:r>
              <a:rPr lang="fr-FR" dirty="0"/>
              <a:t>Représente 5-10% des infections nosocomiales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 descr="Lortholary et al. - 2014 incidence candidé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61470"/>
            <a:ext cx="4617720" cy="26822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786446" y="6429396"/>
            <a:ext cx="324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Lortholary</a:t>
            </a:r>
            <a:r>
              <a:rPr lang="fr-FR" sz="1400" dirty="0"/>
              <a:t> </a:t>
            </a:r>
            <a:r>
              <a:rPr lang="fr-FR" sz="1400" i="1" dirty="0"/>
              <a:t>et al. </a:t>
            </a:r>
            <a:r>
              <a:rPr lang="fr-FR" sz="1400" dirty="0"/>
              <a:t>Intensive Care Med. 2014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5929322" y="5572140"/>
            <a:ext cx="2606040" cy="751526"/>
            <a:chOff x="5929322" y="5572140"/>
            <a:chExt cx="2606040" cy="751526"/>
          </a:xfrm>
        </p:grpSpPr>
        <p:pic>
          <p:nvPicPr>
            <p:cNvPr id="16" name="Image 15" descr="Lortholary et al. - 2014 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9322" y="6072206"/>
              <a:ext cx="2606040" cy="251460"/>
            </a:xfrm>
            <a:prstGeom prst="rect">
              <a:avLst/>
            </a:prstGeom>
          </p:spPr>
        </p:pic>
        <p:pic>
          <p:nvPicPr>
            <p:cNvPr id="17" name="Image 16" descr="Lortholary et al. - 2014 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322" y="5572140"/>
              <a:ext cx="153162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1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Candidémie</a:t>
            </a:r>
            <a:r>
              <a:rPr lang="fr-FR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4348" y="1643050"/>
            <a:ext cx="41428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Toujours 40-60% de mortalité </a:t>
            </a:r>
          </a:p>
        </p:txBody>
      </p:sp>
      <p:pic>
        <p:nvPicPr>
          <p:cNvPr id="7" name="Image 6" descr="Lortholary et al. - 2014mortalit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5000660" cy="29778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7158" y="6072206"/>
            <a:ext cx="6621941" cy="477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500" b="1" dirty="0"/>
              <a:t>Hémocultures positives que dans 50% des cas !!!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715008" y="4000504"/>
            <a:ext cx="2606040" cy="751526"/>
            <a:chOff x="5929322" y="5572140"/>
            <a:chExt cx="2606040" cy="751526"/>
          </a:xfrm>
        </p:grpSpPr>
        <p:pic>
          <p:nvPicPr>
            <p:cNvPr id="10" name="Image 9" descr="Lortholary et al. - 2014 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6072206"/>
              <a:ext cx="2606040" cy="251460"/>
            </a:xfrm>
            <a:prstGeom prst="rect">
              <a:avLst/>
            </a:prstGeom>
          </p:spPr>
        </p:pic>
        <p:pic>
          <p:nvPicPr>
            <p:cNvPr id="11" name="Image 10" descr="Lortholary et al. - 2014 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9322" y="5572140"/>
              <a:ext cx="1531620" cy="342900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5786446" y="5143512"/>
            <a:ext cx="324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Lortholary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Intensive Care Med. 2014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Candidémie épidémiologie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00695" y="6500834"/>
            <a:ext cx="361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Pfaller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</a:t>
            </a:r>
            <a:r>
              <a:rPr lang="fr-FR" sz="1400" dirty="0" err="1"/>
              <a:t>Diagn</a:t>
            </a:r>
            <a:r>
              <a:rPr lang="fr-FR" sz="1400" dirty="0"/>
              <a:t> </a:t>
            </a:r>
            <a:r>
              <a:rPr lang="fr-FR" sz="1400" dirty="0" err="1"/>
              <a:t>Microbiol</a:t>
            </a:r>
            <a:r>
              <a:rPr lang="fr-FR" sz="1400" dirty="0"/>
              <a:t> Infect Dis. 2012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357290" y="1285860"/>
            <a:ext cx="6143668" cy="4572032"/>
            <a:chOff x="1357290" y="1357298"/>
            <a:chExt cx="6436812" cy="464347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90" y="1357298"/>
              <a:ext cx="6436812" cy="4643470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2000232" y="5143512"/>
              <a:ext cx="3143272" cy="57150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859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" y="1857364"/>
            <a:ext cx="8668119" cy="42268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Candidémie épidémiologie</a:t>
            </a:r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0695" y="6525344"/>
            <a:ext cx="361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Pfaller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</a:t>
            </a:r>
            <a:r>
              <a:rPr lang="fr-FR" sz="1400" dirty="0" err="1"/>
              <a:t>Diagn</a:t>
            </a:r>
            <a:r>
              <a:rPr lang="fr-FR" sz="1400" dirty="0"/>
              <a:t> </a:t>
            </a:r>
            <a:r>
              <a:rPr lang="fr-FR" sz="1400" dirty="0" err="1"/>
              <a:t>Microbiol</a:t>
            </a:r>
            <a:r>
              <a:rPr lang="fr-FR" sz="1400" dirty="0"/>
              <a:t> Infect Dis. 2012</a:t>
            </a:r>
          </a:p>
        </p:txBody>
      </p:sp>
    </p:spTree>
    <p:extLst>
      <p:ext uri="{BB962C8B-B14F-4D97-AF65-F5344CB8AC3E}">
        <p14:creationId xmlns:p14="http://schemas.microsoft.com/office/powerpoint/2010/main" val="82944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Candidémie épidémiologie</a:t>
            </a: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1406" y="3095622"/>
          <a:ext cx="9001153" cy="2476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/>
                        <a:t>C </a:t>
                      </a:r>
                      <a:r>
                        <a:rPr lang="fr-FR" sz="1500" b="1" i="1" dirty="0" err="1"/>
                        <a:t>glabrata</a:t>
                      </a:r>
                      <a:endParaRPr lang="fr-FR" sz="1500" b="1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/>
                        <a:t>C </a:t>
                      </a:r>
                      <a:r>
                        <a:rPr lang="fr-FR" sz="1500" b="1" i="1" dirty="0" err="1"/>
                        <a:t>parapsilosis</a:t>
                      </a:r>
                      <a:endParaRPr lang="fr-FR" sz="1500" b="1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/>
                        <a:t>C </a:t>
                      </a:r>
                      <a:r>
                        <a:rPr lang="fr-FR" sz="1500" b="1" i="1" dirty="0" err="1"/>
                        <a:t>krusei</a:t>
                      </a:r>
                      <a:endParaRPr lang="fr-FR" sz="1500" b="1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/>
                        <a:t>C </a:t>
                      </a:r>
                      <a:r>
                        <a:rPr lang="fr-FR" sz="1500" b="1" i="1" dirty="0" err="1"/>
                        <a:t>tropicalis</a:t>
                      </a:r>
                      <a:endParaRPr lang="fr-FR" sz="1500" b="1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/>
                        <a:t>C </a:t>
                      </a:r>
                      <a:r>
                        <a:rPr lang="fr-FR" sz="1500" b="1" i="1" dirty="0" err="1"/>
                        <a:t>kefyr</a:t>
                      </a:r>
                      <a:endParaRPr lang="fr-FR" sz="1500" b="1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Mixte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Facteurs de risques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/>
                        <a:t>Patients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/>
                        <a:t>&gt; 65ans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dirty="0"/>
                        <a:t>Transplantation d’organes</a:t>
                      </a:r>
                      <a:r>
                        <a:rPr lang="fr-FR" sz="1350" baseline="0" dirty="0"/>
                        <a:t> solides</a:t>
                      </a:r>
                    </a:p>
                    <a:p>
                      <a:pPr algn="ctr"/>
                      <a:r>
                        <a:rPr lang="fr-FR" sz="1350" baseline="0" dirty="0"/>
                        <a:t>Tumeurs solides</a:t>
                      </a:r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dirty="0"/>
                        <a:t>Maladies hématologiques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dirty="0"/>
                        <a:t>Drogues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Exposition récente aux antifongiques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/>
                        <a:t>fluconazole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 err="1"/>
                        <a:t>caspofungine</a:t>
                      </a:r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/>
                        <a:t>fluconazole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 err="1"/>
                        <a:t>caspofungine</a:t>
                      </a:r>
                      <a:endParaRPr lang="fr-FR" sz="1350" dirty="0"/>
                    </a:p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/>
                        <a:t>fluconazole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350" dirty="0" err="1"/>
                        <a:t>caspofungine</a:t>
                      </a:r>
                      <a:endParaRPr lang="fr-FR" sz="1350" dirty="0"/>
                    </a:p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dirty="0"/>
                        <a:t>fluconazole </a:t>
                      </a:r>
                    </a:p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dirty="0" err="1"/>
                        <a:t>caspofungine</a:t>
                      </a:r>
                      <a:endParaRPr lang="fr-FR" sz="1350" dirty="0"/>
                    </a:p>
                    <a:p>
                      <a:pPr algn="ctr"/>
                      <a:endParaRPr lang="fr-FR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dirty="0" err="1"/>
                        <a:t>caspofungine</a:t>
                      </a:r>
                      <a:endParaRPr lang="fr-FR" sz="1350" dirty="0"/>
                    </a:p>
                    <a:p>
                      <a:pPr algn="ctr"/>
                      <a:endParaRPr lang="fr-FR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57158" y="2357430"/>
            <a:ext cx="843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Facteurs de risques et antifongiques en faveur d’une candidémie à Candida non </a:t>
            </a:r>
            <a:r>
              <a:rPr lang="fr-FR" dirty="0" err="1"/>
              <a:t>albicans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428728" y="2857496"/>
            <a:ext cx="1285884" cy="15001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43504" y="6286520"/>
            <a:ext cx="3800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Adapté </a:t>
            </a:r>
            <a:r>
              <a:rPr lang="fr-FR" sz="1400" dirty="0" err="1"/>
              <a:t>Lortholary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Intensive Care Med.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Prise en charge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57488" y="1857364"/>
            <a:ext cx="3799894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Isolement de la levure (hémoculture)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56656" y="3337726"/>
            <a:ext cx="23598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Patient neutropénique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5152" y="4107410"/>
            <a:ext cx="4071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</a:t>
            </a:r>
            <a:r>
              <a:rPr lang="fr-FR" sz="1900" b="1" dirty="0"/>
              <a:t>échinocandines ou </a:t>
            </a:r>
            <a:r>
              <a:rPr lang="fr-FR" sz="1900" b="1" dirty="0" err="1"/>
              <a:t>Ambisome</a:t>
            </a:r>
            <a:r>
              <a:rPr lang="fr-FR" sz="2000" b="1" dirty="0"/>
              <a:t>®</a:t>
            </a:r>
            <a:endParaRPr lang="fr-FR" sz="1900" b="1" dirty="0"/>
          </a:p>
          <a:p>
            <a:endParaRPr lang="fr-FR" dirty="0"/>
          </a:p>
          <a:p>
            <a:r>
              <a:rPr lang="fr-FR" dirty="0"/>
              <a:t>2- fluconazole IV si patient non grave et sans une exposition récente aux </a:t>
            </a:r>
            <a:r>
              <a:rPr lang="fr-FR" dirty="0" err="1"/>
              <a:t>azolés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71498" y="3372952"/>
            <a:ext cx="2725361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Patient non neutropénique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99994" y="4087332"/>
            <a:ext cx="388843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1- échinocandines </a:t>
            </a:r>
          </a:p>
          <a:p>
            <a:endParaRPr lang="fr-FR" dirty="0"/>
          </a:p>
          <a:p>
            <a:r>
              <a:rPr lang="fr-FR" dirty="0"/>
              <a:t>2- fluconazole VO ou IV si patient non grave et sans une exposition récente aux </a:t>
            </a:r>
            <a:r>
              <a:rPr lang="fr-FR" dirty="0" err="1"/>
              <a:t>azolés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4" idx="2"/>
            <a:endCxn id="5" idx="0"/>
          </p:cNvCxnSpPr>
          <p:nvPr/>
        </p:nvCxnSpPr>
        <p:spPr>
          <a:xfrm rot="5400000">
            <a:off x="3191555" y="1771845"/>
            <a:ext cx="710921" cy="2420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" idx="2"/>
            <a:endCxn id="7" idx="0"/>
          </p:cNvCxnSpPr>
          <p:nvPr/>
        </p:nvCxnSpPr>
        <p:spPr>
          <a:xfrm rot="16200000" flipH="1">
            <a:off x="5372734" y="2011506"/>
            <a:ext cx="746147" cy="19767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643438" y="4005064"/>
            <a:ext cx="2304826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18317" y="6550223"/>
            <a:ext cx="272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Pappas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IDSA guidelines. 2016</a:t>
            </a:r>
          </a:p>
        </p:txBody>
      </p:sp>
    </p:spTree>
    <p:extLst>
      <p:ext uri="{BB962C8B-B14F-4D97-AF65-F5344CB8AC3E}">
        <p14:creationId xmlns:p14="http://schemas.microsoft.com/office/powerpoint/2010/main" val="34551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Prise en charge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57356" y="1643050"/>
            <a:ext cx="5486117" cy="4308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dirty="0"/>
              <a:t>Identification de la levure et antifongigramme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87624" y="450057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Arrêt du traitement</a:t>
            </a:r>
          </a:p>
          <a:p>
            <a:r>
              <a:rPr lang="fr-FR" dirty="0"/>
              <a:t>	</a:t>
            </a:r>
            <a:r>
              <a:rPr lang="fr-FR" b="1" dirty="0"/>
              <a:t> 2 semaines </a:t>
            </a:r>
            <a:r>
              <a:rPr lang="fr-FR" dirty="0"/>
              <a:t>après la négativation des hémocultures si aucune 	métastases fongiques n’est mise en évidence.</a:t>
            </a:r>
          </a:p>
          <a:p>
            <a:endParaRPr lang="fr-FR" dirty="0"/>
          </a:p>
          <a:p>
            <a:r>
              <a:rPr lang="fr-FR" dirty="0"/>
              <a:t>Examens complémentaires :</a:t>
            </a:r>
          </a:p>
          <a:p>
            <a:r>
              <a:rPr lang="fr-FR" dirty="0"/>
              <a:t>- Fond d’œil </a:t>
            </a:r>
          </a:p>
          <a:p>
            <a:r>
              <a:rPr lang="fr-FR" dirty="0"/>
              <a:t>- ETO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2976" y="2571744"/>
            <a:ext cx="2437911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Souche S au fluconazole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29190" y="2571744"/>
            <a:ext cx="355199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Souche R au fluconazole ou </a:t>
            </a:r>
            <a:r>
              <a:rPr lang="fr-FR" i="1" dirty="0" err="1"/>
              <a:t>C.krusei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62485" y="3416858"/>
            <a:ext cx="2608471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Rétrocède au fluconazole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86393" y="3429000"/>
            <a:ext cx="2650277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Reste aux échinocandines </a:t>
            </a:r>
          </a:p>
        </p:txBody>
      </p:sp>
      <p:cxnSp>
        <p:nvCxnSpPr>
          <p:cNvPr id="18" name="Connecteur droit avec flèche 17"/>
          <p:cNvCxnSpPr>
            <a:stCxn id="9" idx="2"/>
            <a:endCxn id="11" idx="0"/>
          </p:cNvCxnSpPr>
          <p:nvPr/>
        </p:nvCxnSpPr>
        <p:spPr>
          <a:xfrm rot="5400000">
            <a:off x="3232271" y="1203599"/>
            <a:ext cx="497807" cy="2238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9" idx="2"/>
            <a:endCxn id="12" idx="0"/>
          </p:cNvCxnSpPr>
          <p:nvPr/>
        </p:nvCxnSpPr>
        <p:spPr>
          <a:xfrm rot="16200000" flipH="1">
            <a:off x="5403899" y="1270453"/>
            <a:ext cx="497807" cy="2104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1" idx="2"/>
            <a:endCxn id="13" idx="0"/>
          </p:cNvCxnSpPr>
          <p:nvPr/>
        </p:nvCxnSpPr>
        <p:spPr>
          <a:xfrm rot="16200000" flipH="1">
            <a:off x="2126435" y="3176572"/>
            <a:ext cx="475782" cy="4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14" idx="0"/>
          </p:cNvCxnSpPr>
          <p:nvPr/>
        </p:nvCxnSpPr>
        <p:spPr>
          <a:xfrm rot="16200000" flipH="1">
            <a:off x="6464398" y="3181866"/>
            <a:ext cx="487924" cy="6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1115616" y="4500570"/>
            <a:ext cx="7143800" cy="928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418317" y="6550247"/>
            <a:ext cx="272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Pappas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IDSA guidelines. 2016</a:t>
            </a:r>
          </a:p>
        </p:txBody>
      </p:sp>
    </p:spTree>
    <p:extLst>
      <p:ext uri="{BB962C8B-B14F-4D97-AF65-F5344CB8AC3E}">
        <p14:creationId xmlns:p14="http://schemas.microsoft.com/office/powerpoint/2010/main" val="345515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Complications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1700808"/>
            <a:ext cx="54617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Chez l’immunodéprimé 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   Candidose disséminée aigue </a:t>
            </a:r>
          </a:p>
          <a:p>
            <a:r>
              <a:rPr lang="fr-FR" dirty="0"/>
              <a:t>Atteinte cutanée à type de rash papuleux et hémorragique (++ </a:t>
            </a:r>
            <a:r>
              <a:rPr lang="fr-FR" i="1" dirty="0"/>
              <a:t>C </a:t>
            </a:r>
            <a:r>
              <a:rPr lang="fr-FR" i="1" dirty="0" err="1"/>
              <a:t>tropicalis</a:t>
            </a:r>
            <a:r>
              <a:rPr lang="fr-FR" dirty="0"/>
              <a:t>). </a:t>
            </a:r>
          </a:p>
          <a:p>
            <a:r>
              <a:rPr lang="fr-FR" dirty="0"/>
              <a:t>Atteinte profonde avec des métastases fongiques.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Candidose hépatosplénique (en sortie d’aplasie)</a:t>
            </a:r>
          </a:p>
          <a:p>
            <a:pPr marL="285750" indent="-285750"/>
            <a:r>
              <a:rPr lang="fr-FR" dirty="0"/>
              <a:t>Syndrome inflammatoire (fièvre, hépato-splénomégalie) due à la réponse immunitaire du patient face à une métastase fongique. </a:t>
            </a:r>
          </a:p>
          <a:p>
            <a:pPr marL="285750" indent="-285750"/>
            <a:r>
              <a:rPr lang="fr-FR" dirty="0"/>
              <a:t>Destruction du tissu impliqué (++ foie/rate aussi reins et poumons).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968429" cy="19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363964"/>
            <a:ext cx="3095729" cy="206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4282" y="6429396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275058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Complications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596" y="1357298"/>
            <a:ext cx="57864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Chez l’immunocompétent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   Endocardites </a:t>
            </a:r>
          </a:p>
          <a:p>
            <a:r>
              <a:rPr lang="fr-FR" dirty="0"/>
              <a:t>Même clinique qu’une endocardite bactérienne </a:t>
            </a:r>
          </a:p>
          <a:p>
            <a:r>
              <a:rPr lang="fr-FR" dirty="0"/>
              <a:t>(++ </a:t>
            </a:r>
            <a:r>
              <a:rPr lang="fr-FR" i="1" dirty="0"/>
              <a:t>C </a:t>
            </a:r>
            <a:r>
              <a:rPr lang="fr-FR" i="1" dirty="0" err="1"/>
              <a:t>albicans</a:t>
            </a:r>
            <a:r>
              <a:rPr lang="fr-FR" i="1" dirty="0"/>
              <a:t> </a:t>
            </a:r>
            <a:r>
              <a:rPr lang="fr-FR" dirty="0"/>
              <a:t>et </a:t>
            </a:r>
            <a:r>
              <a:rPr lang="fr-FR" i="1" dirty="0"/>
              <a:t>C </a:t>
            </a:r>
            <a:r>
              <a:rPr lang="fr-FR" i="1" dirty="0" err="1"/>
              <a:t>parapsilosis</a:t>
            </a:r>
            <a:r>
              <a:rPr lang="fr-FR" dirty="0"/>
              <a:t>) </a:t>
            </a:r>
          </a:p>
          <a:p>
            <a:r>
              <a:rPr lang="fr-FR" dirty="0"/>
              <a:t>59 % de mortalité et 50% des cas sont associés à une prothèse valvulaire</a:t>
            </a:r>
          </a:p>
          <a:p>
            <a:pPr marL="285750" indent="-285750"/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Ostéomyélite et arthrite </a:t>
            </a:r>
          </a:p>
          <a:p>
            <a:r>
              <a:rPr lang="fr-FR" dirty="0"/>
              <a:t>Souvent au niveau vertébral</a:t>
            </a:r>
          </a:p>
          <a:p>
            <a:r>
              <a:rPr lang="fr-FR" dirty="0"/>
              <a:t>Clinique : fièvre, amaigrissement, douleurs lombaires</a:t>
            </a:r>
          </a:p>
          <a:p>
            <a:pPr marL="285750" indent="-285750"/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Choriorétinite </a:t>
            </a:r>
          </a:p>
          <a:p>
            <a:pPr marL="285750" indent="-285750"/>
            <a:r>
              <a:rPr lang="fr-FR" dirty="0"/>
              <a:t>avec +- une atteinte de l’humeur vitrée (20% des complications d’une candidémie)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Autre</a:t>
            </a:r>
          </a:p>
          <a:p>
            <a:r>
              <a:rPr lang="fr-FR" dirty="0"/>
              <a:t>Atteinte SNC, abcès rénaux et viscéraux, rarement des pneumonies</a:t>
            </a:r>
          </a:p>
          <a:p>
            <a:endParaRPr lang="fr-FR" dirty="0"/>
          </a:p>
        </p:txBody>
      </p:sp>
      <p:pic>
        <p:nvPicPr>
          <p:cNvPr id="6" name="Image 5" descr="Choriorétinite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357694"/>
            <a:ext cx="2786050" cy="1858817"/>
          </a:xfrm>
          <a:prstGeom prst="rect">
            <a:avLst/>
          </a:prstGeom>
        </p:spPr>
      </p:pic>
      <p:pic>
        <p:nvPicPr>
          <p:cNvPr id="7" name="Image 6" descr="spondylodiscite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785794"/>
            <a:ext cx="2319339" cy="34762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0694" y="6478809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403226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 </a:t>
            </a:r>
          </a:p>
        </p:txBody>
      </p:sp>
      <p:cxnSp>
        <p:nvCxnSpPr>
          <p:cNvPr id="5" name="Connecteur droit avec flèche 4"/>
          <p:cNvCxnSpPr>
            <a:stCxn id="8" idx="3"/>
          </p:cNvCxnSpPr>
          <p:nvPr/>
        </p:nvCxnSpPr>
        <p:spPr>
          <a:xfrm flipV="1">
            <a:off x="938045" y="3645024"/>
            <a:ext cx="7954435" cy="70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0740" y="4278631"/>
            <a:ext cx="113142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26/01/17</a:t>
            </a:r>
          </a:p>
          <a:p>
            <a:pPr algn="ctr"/>
            <a:r>
              <a:rPr lang="fr-FR" sz="1300" dirty="0"/>
              <a:t>Bloc 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Augmentin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058612" y="36305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17" name="Connecteur droit 16"/>
          <p:cNvCxnSpPr>
            <a:stCxn id="15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70C0"/>
                </a:solidFill>
              </a:rPr>
              <a:t>Antifongigramme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89382"/>
              </p:ext>
            </p:extLst>
          </p:nvPr>
        </p:nvGraphicFramePr>
        <p:xfrm>
          <a:off x="956153" y="2833384"/>
          <a:ext cx="375872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Antifongique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CMI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Interprétation</a:t>
                      </a:r>
                      <a:r>
                        <a:rPr lang="fr-FR" sz="1600" baseline="0" dirty="0"/>
                        <a:t> </a:t>
                      </a:r>
                      <a:endParaRPr lang="fr-FR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 FC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amphotéricine</a:t>
                      </a:r>
                      <a:r>
                        <a:rPr lang="fr-FR" sz="1600" dirty="0"/>
                        <a:t> 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fluconazole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anidulafungine</a:t>
                      </a:r>
                      <a:r>
                        <a:rPr lang="fr-FR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92D05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voriconazole</a:t>
                      </a:r>
                      <a:endParaRPr lang="fr-F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micafungine</a:t>
                      </a:r>
                      <a:r>
                        <a:rPr lang="fr-FR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92D05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8596" y="2143116"/>
            <a:ext cx="283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Souche de l’hémoculture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14876" y="2828920"/>
          <a:ext cx="3571899" cy="2605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2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92D05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C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92D050"/>
                          </a:solidFill>
                        </a:rPr>
                        <a:t>S </a:t>
                      </a:r>
                      <a:r>
                        <a:rPr lang="fr-FR" dirty="0"/>
                        <a:t>≤</a:t>
                      </a:r>
                      <a:endParaRPr lang="fr-FR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Not </a:t>
                      </a:r>
                      <a:r>
                        <a:rPr lang="fr-FR" sz="1600" dirty="0" err="1"/>
                        <a:t>available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Not </a:t>
                      </a:r>
                      <a:r>
                        <a:rPr lang="fr-FR" sz="1600" dirty="0" err="1"/>
                        <a:t>available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2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Not </a:t>
                      </a:r>
                      <a:r>
                        <a:rPr lang="fr-FR" sz="1600" dirty="0" err="1"/>
                        <a:t>available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≥64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≤0.12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≥0.5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27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Not </a:t>
                      </a:r>
                      <a:r>
                        <a:rPr lang="fr-FR" sz="1600" dirty="0" err="1"/>
                        <a:t>available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Not </a:t>
                      </a:r>
                      <a:r>
                        <a:rPr lang="fr-FR" sz="1600" dirty="0" err="1"/>
                        <a:t>available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27">
                <a:tc>
                  <a:txBody>
                    <a:bodyPr/>
                    <a:lstStyle/>
                    <a:p>
                      <a:r>
                        <a:rPr lang="fr-FR" sz="1600" dirty="0"/>
                        <a:t>≤0.06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≥</a:t>
                      </a:r>
                      <a:r>
                        <a:rPr lang="fr-FR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429256" y="2347111"/>
            <a:ext cx="728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CLSI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91862" y="2347111"/>
            <a:ext cx="12234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EUCAST</a:t>
            </a:r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5464975" y="4126711"/>
            <a:ext cx="26432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5008" y="2214554"/>
            <a:ext cx="2000264" cy="1123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24/04/17</a:t>
            </a:r>
          </a:p>
          <a:p>
            <a:pPr algn="ctr"/>
            <a:r>
              <a:rPr lang="fr-FR" sz="1300" dirty="0"/>
              <a:t>Mise sous </a:t>
            </a:r>
            <a:r>
              <a:rPr lang="fr-FR" sz="1500" b="1" dirty="0" err="1">
                <a:solidFill>
                  <a:srgbClr val="92D050"/>
                </a:solidFill>
              </a:rPr>
              <a:t>caspofungine</a:t>
            </a:r>
            <a:endParaRPr lang="fr-FR" sz="1500" b="1" dirty="0">
              <a:solidFill>
                <a:srgbClr val="92D050"/>
              </a:solidFill>
            </a:endParaRPr>
          </a:p>
          <a:p>
            <a:pPr algn="ctr"/>
            <a:r>
              <a:rPr lang="fr-FR" sz="1300" dirty="0"/>
              <a:t>jusqu’au 9/05/17 (16j) </a:t>
            </a:r>
          </a:p>
          <a:p>
            <a:pPr algn="ctr"/>
            <a:r>
              <a:rPr lang="fr-FR" sz="1300" dirty="0"/>
              <a:t>Fond d’œil </a:t>
            </a:r>
            <a:r>
              <a:rPr lang="fr-FR" sz="1300" b="1" dirty="0"/>
              <a:t>OK</a:t>
            </a:r>
          </a:p>
          <a:p>
            <a:pPr algn="ctr"/>
            <a:r>
              <a:rPr lang="fr-FR" sz="1300" dirty="0"/>
              <a:t>ETO </a:t>
            </a:r>
            <a:r>
              <a:rPr lang="fr-FR" sz="1300" b="1" dirty="0"/>
              <a:t>OK</a:t>
            </a: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rot="5400000">
            <a:off x="6561658" y="3490626"/>
            <a:ext cx="3061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26" name="Connecteur droit 25"/>
          <p:cNvCxnSpPr>
            <a:stCxn id="23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5008" y="2214554"/>
            <a:ext cx="2000264" cy="1123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24/04/17</a:t>
            </a:r>
          </a:p>
          <a:p>
            <a:pPr algn="ctr"/>
            <a:r>
              <a:rPr lang="fr-FR" sz="1300" dirty="0"/>
              <a:t>Mise sous </a:t>
            </a:r>
            <a:r>
              <a:rPr lang="fr-FR" sz="1500" b="1" dirty="0" err="1">
                <a:solidFill>
                  <a:srgbClr val="92D050"/>
                </a:solidFill>
              </a:rPr>
              <a:t>caspofungine</a:t>
            </a:r>
            <a:endParaRPr lang="fr-FR" sz="1500" b="1" dirty="0">
              <a:solidFill>
                <a:srgbClr val="92D050"/>
              </a:solidFill>
            </a:endParaRPr>
          </a:p>
          <a:p>
            <a:pPr algn="ctr"/>
            <a:r>
              <a:rPr lang="fr-FR" sz="1300" dirty="0"/>
              <a:t>jusqu’au 9/05/17 (16j) </a:t>
            </a:r>
          </a:p>
          <a:p>
            <a:pPr algn="ctr"/>
            <a:r>
              <a:rPr lang="fr-FR" sz="1300" dirty="0"/>
              <a:t>Fond d’œil </a:t>
            </a:r>
            <a:r>
              <a:rPr lang="fr-FR" sz="1300" b="1" dirty="0"/>
              <a:t>OK</a:t>
            </a:r>
          </a:p>
          <a:p>
            <a:pPr algn="ctr"/>
            <a:r>
              <a:rPr lang="fr-FR" sz="1300" dirty="0"/>
              <a:t>ETO </a:t>
            </a:r>
            <a:r>
              <a:rPr lang="fr-FR" sz="1300" b="1" dirty="0"/>
              <a:t>OK</a:t>
            </a: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rot="5400000">
            <a:off x="6561658" y="3490626"/>
            <a:ext cx="3061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14942" y="5715016"/>
            <a:ext cx="3143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Que pensez vous de la prise en charge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26" name="Connecteur droit 25"/>
          <p:cNvCxnSpPr>
            <a:stCxn id="25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5008" y="2214554"/>
            <a:ext cx="2000264" cy="1123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24/04/17</a:t>
            </a:r>
          </a:p>
          <a:p>
            <a:pPr algn="ctr"/>
            <a:r>
              <a:rPr lang="fr-FR" sz="1300" dirty="0"/>
              <a:t>Mise sous </a:t>
            </a:r>
            <a:r>
              <a:rPr lang="fr-FR" sz="1500" b="1" dirty="0" err="1">
                <a:solidFill>
                  <a:srgbClr val="92D050"/>
                </a:solidFill>
              </a:rPr>
              <a:t>caspofungine</a:t>
            </a:r>
            <a:endParaRPr lang="fr-FR" sz="1500" b="1" dirty="0">
              <a:solidFill>
                <a:srgbClr val="92D050"/>
              </a:solidFill>
            </a:endParaRPr>
          </a:p>
          <a:p>
            <a:pPr algn="ctr"/>
            <a:r>
              <a:rPr lang="fr-FR" sz="1300" dirty="0"/>
              <a:t>jusqu’au 9/05/17 (16j) Fond d’œil </a:t>
            </a:r>
            <a:r>
              <a:rPr lang="fr-FR" sz="1300" b="1" dirty="0"/>
              <a:t>OK</a:t>
            </a:r>
          </a:p>
          <a:p>
            <a:pPr algn="ctr"/>
            <a:r>
              <a:rPr lang="fr-FR" sz="1300" dirty="0"/>
              <a:t>ETO </a:t>
            </a:r>
            <a:r>
              <a:rPr lang="fr-FR" sz="1300" b="1" dirty="0"/>
              <a:t>OK</a:t>
            </a:r>
            <a:r>
              <a:rPr lang="fr-FR" sz="1300" dirty="0"/>
              <a:t> </a:t>
            </a: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rot="5400000">
            <a:off x="6561658" y="3490626"/>
            <a:ext cx="3061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72066" y="5929330"/>
            <a:ext cx="277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Qu’en pensez vous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000760" y="4071942"/>
            <a:ext cx="3000396" cy="5386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09/05/17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sur sonde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34" name="Connecteur droit 33"/>
          <p:cNvCxnSpPr>
            <a:endCxn id="33" idx="0"/>
          </p:cNvCxnSpPr>
          <p:nvPr/>
        </p:nvCxnSpPr>
        <p:spPr>
          <a:xfrm rot="5400000">
            <a:off x="7287438" y="385762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27" name="Connecteur droit 26"/>
          <p:cNvCxnSpPr>
            <a:stCxn id="26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Prise en charge </a:t>
            </a:r>
          </a:p>
        </p:txBody>
      </p:sp>
      <p:pic>
        <p:nvPicPr>
          <p:cNvPr id="8" name="Image 7" descr="reco candidurie asympto papp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79" y="1285860"/>
            <a:ext cx="5592089" cy="528641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6000760" y="2214554"/>
            <a:ext cx="857256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28794" y="2498718"/>
            <a:ext cx="1500198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418317" y="6550247"/>
            <a:ext cx="272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Pappas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IDSA guidelines. 2016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5233992" y="3041647"/>
            <a:ext cx="1643074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285984" y="5857892"/>
            <a:ext cx="2000264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643570" y="5857892"/>
            <a:ext cx="1285884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928794" y="6143644"/>
            <a:ext cx="2286016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5008" y="2214554"/>
            <a:ext cx="2000264" cy="1123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24/04/17</a:t>
            </a:r>
          </a:p>
          <a:p>
            <a:pPr algn="ctr"/>
            <a:r>
              <a:rPr lang="fr-FR" sz="1300" dirty="0"/>
              <a:t>Mise sous </a:t>
            </a:r>
            <a:r>
              <a:rPr lang="fr-FR" sz="1500" b="1" dirty="0" err="1">
                <a:solidFill>
                  <a:srgbClr val="92D050"/>
                </a:solidFill>
              </a:rPr>
              <a:t>caspofungine</a:t>
            </a:r>
            <a:endParaRPr lang="fr-FR" sz="1500" b="1" dirty="0">
              <a:solidFill>
                <a:srgbClr val="92D050"/>
              </a:solidFill>
            </a:endParaRPr>
          </a:p>
          <a:p>
            <a:pPr algn="ctr"/>
            <a:r>
              <a:rPr lang="fr-FR" sz="1300" dirty="0"/>
              <a:t>jusqu’au 9/05/17 (16j) Fond d’œil </a:t>
            </a:r>
            <a:r>
              <a:rPr lang="fr-FR" sz="1300" b="1" dirty="0"/>
              <a:t>OK</a:t>
            </a:r>
          </a:p>
          <a:p>
            <a:pPr algn="ctr"/>
            <a:r>
              <a:rPr lang="fr-FR" sz="1300" dirty="0"/>
              <a:t>ETO </a:t>
            </a:r>
            <a:r>
              <a:rPr lang="fr-FR" sz="1300" b="1" dirty="0"/>
              <a:t>OK</a:t>
            </a: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rot="5400000">
            <a:off x="6561658" y="3490626"/>
            <a:ext cx="3061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000760" y="4071942"/>
            <a:ext cx="3000396" cy="12772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09/05/17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sur sonde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/>
              <a:t>fluconazole : 32 (I)</a:t>
            </a:r>
          </a:p>
          <a:p>
            <a:pPr algn="ctr"/>
            <a:r>
              <a:rPr lang="fr-FR" sz="1600" b="1" dirty="0" err="1"/>
              <a:t>anidulafungine</a:t>
            </a:r>
            <a:r>
              <a:rPr lang="fr-FR" sz="1600" b="1" dirty="0"/>
              <a:t> : 16 (R)</a:t>
            </a:r>
          </a:p>
          <a:p>
            <a:pPr algn="ctr"/>
            <a:r>
              <a:rPr lang="fr-FR" sz="1600" b="1" dirty="0" err="1"/>
              <a:t>micafungine</a:t>
            </a:r>
            <a:r>
              <a:rPr lang="fr-FR" sz="1600" b="1" dirty="0"/>
              <a:t> : 3 (R)</a:t>
            </a:r>
          </a:p>
        </p:txBody>
      </p:sp>
      <p:cxnSp>
        <p:nvCxnSpPr>
          <p:cNvPr id="13" name="Connecteur droit 12"/>
          <p:cNvCxnSpPr>
            <a:endCxn id="11" idx="0"/>
          </p:cNvCxnSpPr>
          <p:nvPr/>
        </p:nvCxnSpPr>
        <p:spPr>
          <a:xfrm rot="5400000">
            <a:off x="7287438" y="385762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72066" y="5929330"/>
            <a:ext cx="277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Qu’en pensez vous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29" name="Connecteur droit 28"/>
          <p:cNvCxnSpPr>
            <a:stCxn id="28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Résistance aux échinocandines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035" y="1714488"/>
            <a:ext cx="83582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augmentation dans le monde depuis la mise sur le marché des échinocandines</a:t>
            </a:r>
          </a:p>
          <a:p>
            <a:endParaRPr lang="fr-FR" dirty="0"/>
          </a:p>
          <a:p>
            <a:r>
              <a:rPr lang="fr-FR" dirty="0"/>
              <a:t>Due à la mutation de deux gènes de la </a:t>
            </a:r>
            <a:r>
              <a:rPr lang="el-GR" b="1" dirty="0"/>
              <a:t>β</a:t>
            </a:r>
            <a:r>
              <a:rPr lang="fr-FR" b="1" dirty="0"/>
              <a:t>1,3 D glucane synthase </a:t>
            </a:r>
            <a:r>
              <a:rPr lang="fr-FR" dirty="0"/>
              <a:t>(FKS 1 et 2)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sz="1900" b="1" dirty="0"/>
              <a:t>Empêche la fixation des échinocandines sur </a:t>
            </a:r>
            <a:r>
              <a:rPr lang="fr-FR" sz="1900" b="1" dirty="0" err="1"/>
              <a:t>FKSp</a:t>
            </a:r>
            <a:r>
              <a:rPr lang="fr-FR" sz="1900" b="1" dirty="0"/>
              <a:t> mais diminution de la 	Vmax de l’enzyme </a:t>
            </a:r>
          </a:p>
        </p:txBody>
      </p:sp>
      <p:pic>
        <p:nvPicPr>
          <p:cNvPr id="5" name="Image 4" descr="schéma par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51" y="3857628"/>
            <a:ext cx="6694649" cy="2737488"/>
          </a:xfrm>
          <a:prstGeom prst="rect">
            <a:avLst/>
          </a:prstGeom>
        </p:spPr>
      </p:pic>
      <p:sp>
        <p:nvSpPr>
          <p:cNvPr id="3" name="Flèche courbée vers la droite 2"/>
          <p:cNvSpPr/>
          <p:nvPr/>
        </p:nvSpPr>
        <p:spPr>
          <a:xfrm>
            <a:off x="827584" y="2730150"/>
            <a:ext cx="432048" cy="3388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9" descr="Capture d’écran 2016-03-17 à 06.16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9" y="5206206"/>
            <a:ext cx="500066" cy="88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4738688" y="6588125"/>
            <a:ext cx="4405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sz="1200" dirty="0">
                <a:latin typeface="+mj-lt"/>
              </a:rPr>
              <a:t>Adapté de </a:t>
            </a:r>
            <a:r>
              <a:rPr lang="fr-FR" sz="1200" dirty="0" err="1">
                <a:latin typeface="+mj-lt"/>
              </a:rPr>
              <a:t>Kartsonis</a:t>
            </a:r>
            <a:r>
              <a:rPr lang="fr-FR" sz="1200" dirty="0">
                <a:latin typeface="+mj-lt"/>
              </a:rPr>
              <a:t> </a:t>
            </a:r>
            <a:r>
              <a:rPr lang="fr-FR" sz="1200" i="1" dirty="0">
                <a:latin typeface="+mj-lt"/>
              </a:rPr>
              <a:t>et al</a:t>
            </a:r>
            <a:r>
              <a:rPr lang="fr-FR" sz="1200" dirty="0">
                <a:latin typeface="+mj-lt"/>
              </a:rPr>
              <a:t>. Drug Resistance Update. 2003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7752" y="3429000"/>
            <a:ext cx="39589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/>
              <a:t>Garcia-</a:t>
            </a:r>
            <a:r>
              <a:rPr lang="fr-FR" sz="1300" dirty="0" err="1"/>
              <a:t>Effron</a:t>
            </a:r>
            <a:r>
              <a:rPr lang="fr-FR" sz="1300" dirty="0"/>
              <a:t> </a:t>
            </a:r>
            <a:r>
              <a:rPr lang="fr-FR" sz="1300" i="1" dirty="0"/>
              <a:t>et al</a:t>
            </a:r>
            <a:r>
              <a:rPr lang="fr-FR" sz="1300" dirty="0"/>
              <a:t>. </a:t>
            </a:r>
            <a:r>
              <a:rPr lang="fr-FR" sz="1300" dirty="0" err="1"/>
              <a:t>Antimicrob</a:t>
            </a:r>
            <a:r>
              <a:rPr lang="fr-FR" sz="1300" dirty="0"/>
              <a:t>. Agents </a:t>
            </a:r>
            <a:r>
              <a:rPr lang="fr-FR" sz="1300" dirty="0" err="1"/>
              <a:t>Chemother</a:t>
            </a:r>
            <a:r>
              <a:rPr lang="fr-FR" sz="1300" dirty="0"/>
              <a:t>. 2009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Mécanisme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85786" y="1220807"/>
            <a:ext cx="7858180" cy="4994275"/>
            <a:chOff x="1408113" y="1298575"/>
            <a:chExt cx="7894637" cy="4994275"/>
          </a:xfrm>
        </p:grpSpPr>
        <p:sp>
          <p:nvSpPr>
            <p:cNvPr id="5" name="ZoneTexte 6"/>
            <p:cNvSpPr txBox="1">
              <a:spLocks noChangeArrowheads="1"/>
            </p:cNvSpPr>
            <p:nvPr/>
          </p:nvSpPr>
          <p:spPr bwMode="auto">
            <a:xfrm>
              <a:off x="2730500" y="1377950"/>
              <a:ext cx="2608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 dirty="0" err="1"/>
                <a:t>Echinocandine</a:t>
              </a:r>
              <a:endParaRPr lang="fr-FR" b="1" dirty="0"/>
            </a:p>
          </p:txBody>
        </p:sp>
        <p:sp>
          <p:nvSpPr>
            <p:cNvPr id="6" name="ZoneTexte 7"/>
            <p:cNvSpPr txBox="1">
              <a:spLocks noChangeArrowheads="1"/>
            </p:cNvSpPr>
            <p:nvPr/>
          </p:nvSpPr>
          <p:spPr bwMode="auto">
            <a:xfrm>
              <a:off x="1619250" y="2298700"/>
              <a:ext cx="48529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 dirty="0"/>
                <a:t>Modification de la paroi fongique</a:t>
              </a:r>
            </a:p>
          </p:txBody>
        </p:sp>
        <p:sp>
          <p:nvSpPr>
            <p:cNvPr id="7" name="ZoneTexte 8"/>
            <p:cNvSpPr txBox="1">
              <a:spLocks noChangeArrowheads="1"/>
            </p:cNvSpPr>
            <p:nvPr/>
          </p:nvSpPr>
          <p:spPr bwMode="auto">
            <a:xfrm>
              <a:off x="1408113" y="3271838"/>
              <a:ext cx="51530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 dirty="0"/>
                <a:t>Mise en jeu d’</a:t>
              </a:r>
              <a:r>
                <a:rPr lang="fr-FR" altLang="ja-JP" b="1" dirty="0"/>
                <a:t>une signalisation intracellulaire</a:t>
              </a:r>
            </a:p>
            <a:p>
              <a:pPr algn="ctr" eaLnBrk="1" hangingPunct="1"/>
              <a:r>
                <a:rPr lang="fr-FR" b="1" dirty="0"/>
                <a:t>Synthèse de chitine </a:t>
              </a:r>
            </a:p>
          </p:txBody>
        </p:sp>
        <p:sp>
          <p:nvSpPr>
            <p:cNvPr id="8" name="ZoneTexte 9"/>
            <p:cNvSpPr txBox="1">
              <a:spLocks noChangeArrowheads="1"/>
            </p:cNvSpPr>
            <p:nvPr/>
          </p:nvSpPr>
          <p:spPr bwMode="auto">
            <a:xfrm>
              <a:off x="1606550" y="4513263"/>
              <a:ext cx="48863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/>
                <a:t>Réarrangements chromosomiques, </a:t>
              </a:r>
            </a:p>
            <a:p>
              <a:pPr algn="ctr" eaLnBrk="1" hangingPunct="1"/>
              <a:r>
                <a:rPr lang="fr-FR" b="1"/>
                <a:t>défaut de réparation de l</a:t>
              </a:r>
              <a:r>
                <a:rPr lang="ja-JP" altLang="fr-FR" b="1"/>
                <a:t>’</a:t>
              </a:r>
              <a:r>
                <a:rPr lang="fr-FR" altLang="ja-JP" b="1"/>
                <a:t>ADN</a:t>
              </a:r>
              <a:endParaRPr lang="fr-FR" b="1"/>
            </a:p>
          </p:txBody>
        </p:sp>
        <p:sp>
          <p:nvSpPr>
            <p:cNvPr id="9" name="ZoneTexte 10"/>
            <p:cNvSpPr txBox="1">
              <a:spLocks noChangeArrowheads="1"/>
            </p:cNvSpPr>
            <p:nvPr/>
          </p:nvSpPr>
          <p:spPr bwMode="auto">
            <a:xfrm>
              <a:off x="2673350" y="5784850"/>
              <a:ext cx="2606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/>
                <a:t>Mutations</a:t>
              </a:r>
              <a:r>
                <a:rPr lang="fr-FR" b="1" i="1"/>
                <a:t> FKS</a:t>
              </a:r>
            </a:p>
          </p:txBody>
        </p:sp>
        <p:sp>
          <p:nvSpPr>
            <p:cNvPr id="10" name="Parenthèse ouvrante 9"/>
            <p:cNvSpPr/>
            <p:nvPr/>
          </p:nvSpPr>
          <p:spPr>
            <a:xfrm flipH="1">
              <a:off x="6307138" y="1298575"/>
              <a:ext cx="369887" cy="871538"/>
            </a:xfrm>
            <a:prstGeom prst="leftBracket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Parenthèse ouvrante 10"/>
            <p:cNvSpPr/>
            <p:nvPr/>
          </p:nvSpPr>
          <p:spPr>
            <a:xfrm rot="10800000">
              <a:off x="6307138" y="2286000"/>
              <a:ext cx="388937" cy="3252788"/>
            </a:xfrm>
            <a:prstGeom prst="leftBracket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Parenthèse ouvrante 11"/>
            <p:cNvSpPr/>
            <p:nvPr/>
          </p:nvSpPr>
          <p:spPr>
            <a:xfrm rot="10800000">
              <a:off x="6307138" y="5648325"/>
              <a:ext cx="388937" cy="644525"/>
            </a:xfrm>
            <a:prstGeom prst="leftBracket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ZoneTexte 15"/>
            <p:cNvSpPr txBox="1">
              <a:spLocks noChangeArrowheads="1"/>
            </p:cNvSpPr>
            <p:nvPr/>
          </p:nvSpPr>
          <p:spPr bwMode="auto">
            <a:xfrm>
              <a:off x="6696075" y="1563688"/>
              <a:ext cx="2606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/>
                <a:t>Stress cellulaire</a:t>
              </a:r>
            </a:p>
          </p:txBody>
        </p:sp>
        <p:sp>
          <p:nvSpPr>
            <p:cNvPr id="14" name="ZoneTexte 16"/>
            <p:cNvSpPr txBox="1">
              <a:spLocks noChangeArrowheads="1"/>
            </p:cNvSpPr>
            <p:nvPr/>
          </p:nvSpPr>
          <p:spPr bwMode="auto">
            <a:xfrm>
              <a:off x="6696075" y="3646488"/>
              <a:ext cx="2606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/>
                <a:t>Réponse au stress</a:t>
              </a:r>
            </a:p>
          </p:txBody>
        </p:sp>
        <p:sp>
          <p:nvSpPr>
            <p:cNvPr id="15" name="ZoneTexte 17"/>
            <p:cNvSpPr txBox="1">
              <a:spLocks noChangeArrowheads="1"/>
            </p:cNvSpPr>
            <p:nvPr/>
          </p:nvSpPr>
          <p:spPr bwMode="auto">
            <a:xfrm>
              <a:off x="6677025" y="5784850"/>
              <a:ext cx="2608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b="1"/>
                <a:t>Echappement</a:t>
              </a:r>
            </a:p>
          </p:txBody>
        </p:sp>
        <p:sp>
          <p:nvSpPr>
            <p:cNvPr id="16" name="Flèche droite 15"/>
            <p:cNvSpPr/>
            <p:nvPr/>
          </p:nvSpPr>
          <p:spPr>
            <a:xfrm rot="5400000">
              <a:off x="3694113" y="1887538"/>
              <a:ext cx="546100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5400000">
              <a:off x="3694113" y="2860675"/>
              <a:ext cx="546100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5400000">
              <a:off x="3686175" y="4064000"/>
              <a:ext cx="546100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5400000">
              <a:off x="3690144" y="5341144"/>
              <a:ext cx="546100" cy="239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322888" y="6365897"/>
            <a:ext cx="3806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sz="1200" dirty="0"/>
              <a:t>Adapté de </a:t>
            </a:r>
            <a:r>
              <a:rPr lang="fr-FR" sz="1200" dirty="0" err="1"/>
              <a:t>Perlin</a:t>
            </a:r>
            <a:r>
              <a:rPr lang="fr-FR" sz="1200" dirty="0"/>
              <a:t> </a:t>
            </a:r>
            <a:r>
              <a:rPr lang="fr-FR" sz="1200" i="1" dirty="0"/>
              <a:t>et al</a:t>
            </a:r>
            <a:r>
              <a:rPr lang="fr-FR" sz="1200" dirty="0"/>
              <a:t>. Ann. N. Y. Acad. </a:t>
            </a:r>
            <a:r>
              <a:rPr lang="fr-FR" sz="1200" dirty="0" err="1"/>
              <a:t>Sci</a:t>
            </a:r>
            <a:r>
              <a:rPr lang="fr-FR" sz="1200" dirty="0"/>
              <a:t>. 2015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607387" y="6572272"/>
            <a:ext cx="2513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Thèse exercice </a:t>
            </a:r>
            <a:r>
              <a:rPr lang="fr-FR" sz="1400" dirty="0" err="1"/>
              <a:t>G.Pringent</a:t>
            </a:r>
            <a:r>
              <a:rPr lang="fr-FR" sz="1400" dirty="0"/>
              <a:t> 2016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Mutations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42605"/>
              </p:ext>
            </p:extLst>
          </p:nvPr>
        </p:nvGraphicFramePr>
        <p:xfrm>
          <a:off x="428596" y="1785926"/>
          <a:ext cx="8343900" cy="2743200"/>
        </p:xfrm>
        <a:graphic>
          <a:graphicData uri="http://schemas.openxmlformats.org/drawingml/2006/table">
            <a:tbl>
              <a:tblPr/>
              <a:tblGrid>
                <a:gridCol w="1800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FKS1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FKS2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Hot Spot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Hot Spot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Hot Spot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Hot Spot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albicans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641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LTL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RDP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glabrata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625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 LIL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RDP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659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LS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RDP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RR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parapsilosis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652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LTLSIRD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tropicalis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655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 LI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LS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krusei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655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LIL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IRDP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dubliniensis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641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LTL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IRDP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C. guilliermondii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632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MA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LSIRDP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W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IRRYTL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796896" y="4633901"/>
            <a:ext cx="7651750" cy="279400"/>
            <a:chOff x="930275" y="5380038"/>
            <a:chExt cx="7651750" cy="279400"/>
          </a:xfrm>
        </p:grpSpPr>
        <p:sp>
          <p:nvSpPr>
            <p:cNvPr id="6" name="Ellipse 5"/>
            <p:cNvSpPr>
              <a:spLocks noChangeArrowheads="1"/>
            </p:cNvSpPr>
            <p:nvPr/>
          </p:nvSpPr>
          <p:spPr bwMode="auto">
            <a:xfrm>
              <a:off x="930275" y="5410200"/>
              <a:ext cx="569913" cy="2111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 dirty="0">
                <a:solidFill>
                  <a:srgbClr val="00B050"/>
                </a:solidFill>
                <a:latin typeface="+mj-lt"/>
                <a:ea typeface="+mn-ea"/>
              </a:endParaRPr>
            </a:p>
          </p:txBody>
        </p:sp>
        <p:sp>
          <p:nvSpPr>
            <p:cNvPr id="7" name="Ellipse 6"/>
            <p:cNvSpPr>
              <a:spLocks noChangeArrowheads="1"/>
            </p:cNvSpPr>
            <p:nvPr/>
          </p:nvSpPr>
          <p:spPr bwMode="auto">
            <a:xfrm>
              <a:off x="6249988" y="5411788"/>
              <a:ext cx="569912" cy="209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8" name="ZoneTexte 34"/>
            <p:cNvSpPr txBox="1">
              <a:spLocks noChangeArrowheads="1"/>
            </p:cNvSpPr>
            <p:nvPr/>
          </p:nvSpPr>
          <p:spPr bwMode="auto">
            <a:xfrm>
              <a:off x="1573213" y="5381625"/>
              <a:ext cx="43497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fr-FR" sz="1200" b="1"/>
                <a:t>Polymorphisme expliquant une sensibilité diminuée</a:t>
              </a:r>
            </a:p>
          </p:txBody>
        </p:sp>
        <p:sp>
          <p:nvSpPr>
            <p:cNvPr id="9" name="ZoneTexte 37"/>
            <p:cNvSpPr txBox="1">
              <a:spLocks noChangeArrowheads="1"/>
            </p:cNvSpPr>
            <p:nvPr/>
          </p:nvSpPr>
          <p:spPr bwMode="auto">
            <a:xfrm>
              <a:off x="6819900" y="5380038"/>
              <a:ext cx="17621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fr-FR" sz="1200" b="1"/>
                <a:t>Mutation décrite (a.a)</a:t>
              </a: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428596" y="2643182"/>
            <a:ext cx="8429684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71472" y="5357826"/>
            <a:ext cx="5172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L’augmentation des CMI dépend : </a:t>
            </a:r>
          </a:p>
          <a:p>
            <a:r>
              <a:rPr lang="fr-FR" dirty="0"/>
              <a:t>	- du type de mutation </a:t>
            </a:r>
          </a:p>
          <a:p>
            <a:r>
              <a:rPr lang="fr-FR" dirty="0"/>
              <a:t>	- du nombre de gènes et de hot spot mutés</a:t>
            </a:r>
          </a:p>
        </p:txBody>
      </p:sp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4525963" y="6364288"/>
            <a:ext cx="462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sz="1200" dirty="0"/>
              <a:t> </a:t>
            </a:r>
            <a:r>
              <a:rPr lang="fr-FR" sz="1200" baseline="30000" dirty="0"/>
              <a:t> </a:t>
            </a:r>
            <a:r>
              <a:rPr lang="fr-FR" sz="1200" dirty="0"/>
              <a:t>Adapté de </a:t>
            </a:r>
            <a:r>
              <a:rPr lang="fr-FR" sz="1200" dirty="0" err="1"/>
              <a:t>Arendrup</a:t>
            </a:r>
            <a:r>
              <a:rPr lang="fr-FR" sz="1200" dirty="0"/>
              <a:t> </a:t>
            </a:r>
            <a:r>
              <a:rPr lang="fr-FR" sz="1200" i="1" dirty="0"/>
              <a:t>et al</a:t>
            </a:r>
            <a:r>
              <a:rPr lang="fr-FR" sz="1200" dirty="0"/>
              <a:t>. </a:t>
            </a:r>
            <a:r>
              <a:rPr lang="fr-FR" sz="1200" dirty="0" err="1"/>
              <a:t>Curr</a:t>
            </a:r>
            <a:r>
              <a:rPr lang="fr-FR" sz="1200" dirty="0"/>
              <a:t> </a:t>
            </a:r>
            <a:r>
              <a:rPr lang="fr-FR" sz="1200" dirty="0" err="1"/>
              <a:t>Opin</a:t>
            </a:r>
            <a:r>
              <a:rPr lang="fr-FR" sz="1200" dirty="0"/>
              <a:t> Infect Dis. 2014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07387" y="6572272"/>
            <a:ext cx="2513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Thèse exercice </a:t>
            </a:r>
            <a:r>
              <a:rPr lang="fr-FR" sz="1400" dirty="0" err="1"/>
              <a:t>G.Pringent</a:t>
            </a:r>
            <a:r>
              <a:rPr lang="fr-FR" sz="1400" dirty="0"/>
              <a:t> 2016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5" name="Connecteur droit avec flèche 4"/>
          <p:cNvCxnSpPr>
            <a:stCxn id="12" idx="3"/>
          </p:cNvCxnSpPr>
          <p:nvPr/>
        </p:nvCxnSpPr>
        <p:spPr>
          <a:xfrm flipV="1">
            <a:off x="938045" y="3645024"/>
            <a:ext cx="7954435" cy="70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0740" y="4278631"/>
            <a:ext cx="113142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26/01/17</a:t>
            </a:r>
          </a:p>
          <a:p>
            <a:pPr algn="ctr"/>
            <a:r>
              <a:rPr lang="fr-FR" sz="1300" dirty="0"/>
              <a:t>Bloc 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Augmentin</a:t>
            </a:r>
            <a:r>
              <a:rPr lang="fr-FR" sz="1200" b="1" dirty="0">
                <a:solidFill>
                  <a:srgbClr val="00B050"/>
                </a:solidFill>
              </a:rPr>
              <a:t>®</a:t>
            </a:r>
            <a:r>
              <a:rPr lang="fr-FR" sz="1200" dirty="0"/>
              <a:t>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058612" y="36305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63888" y="3097416"/>
            <a:ext cx="0" cy="54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16" name="Connecteur droit 15"/>
          <p:cNvCxnSpPr>
            <a:stCxn id="15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323528" y="3645024"/>
            <a:ext cx="85689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57422" y="2071678"/>
            <a:ext cx="2500330" cy="10926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11/04/17</a:t>
            </a:r>
          </a:p>
          <a:p>
            <a:pPr algn="ctr"/>
            <a:r>
              <a:rPr lang="fr-FR" sz="1300" dirty="0"/>
              <a:t>AVC ischémique sous anesthésie générale (greffe de peau)</a:t>
            </a:r>
          </a:p>
          <a:p>
            <a:pPr algn="ctr"/>
            <a:r>
              <a:rPr lang="fr-FR" sz="1300" dirty="0"/>
              <a:t>Transfert à Mondor pour prise en charge neurologique</a:t>
            </a:r>
          </a:p>
        </p:txBody>
      </p:sp>
      <p:cxnSp>
        <p:nvCxnSpPr>
          <p:cNvPr id="14" name="Connecteur droit 13"/>
          <p:cNvCxnSpPr>
            <a:stCxn id="6" idx="2"/>
          </p:cNvCxnSpPr>
          <p:nvPr/>
        </p:nvCxnSpPr>
        <p:spPr>
          <a:xfrm rot="16200000" flipH="1">
            <a:off x="3385932" y="3385939"/>
            <a:ext cx="47902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15008" y="2214554"/>
            <a:ext cx="2000264" cy="1123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24/04/17</a:t>
            </a:r>
          </a:p>
          <a:p>
            <a:pPr algn="ctr"/>
            <a:r>
              <a:rPr lang="fr-FR" sz="1300" dirty="0"/>
              <a:t>Mise sous </a:t>
            </a:r>
            <a:r>
              <a:rPr lang="fr-FR" sz="1500" b="1" dirty="0" err="1">
                <a:solidFill>
                  <a:srgbClr val="92D050"/>
                </a:solidFill>
              </a:rPr>
              <a:t>caspofungine</a:t>
            </a:r>
            <a:endParaRPr lang="fr-FR" sz="1500" b="1" dirty="0">
              <a:solidFill>
                <a:srgbClr val="92D050"/>
              </a:solidFill>
            </a:endParaRPr>
          </a:p>
          <a:p>
            <a:pPr algn="ctr"/>
            <a:r>
              <a:rPr lang="fr-FR" sz="1300" dirty="0"/>
              <a:t>jusqu’au 9/05/17 (16j) Fond d’œil </a:t>
            </a:r>
            <a:r>
              <a:rPr lang="fr-FR" sz="1300" b="1" dirty="0"/>
              <a:t>OK</a:t>
            </a:r>
          </a:p>
          <a:p>
            <a:pPr algn="ctr"/>
            <a:r>
              <a:rPr lang="fr-FR" sz="1300" dirty="0"/>
              <a:t>ETO </a:t>
            </a:r>
            <a:r>
              <a:rPr lang="fr-FR" sz="1300" b="1" dirty="0"/>
              <a:t>OK</a:t>
            </a: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rot="5400000">
            <a:off x="6561658" y="3490626"/>
            <a:ext cx="3061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000760" y="4071942"/>
            <a:ext cx="3000396" cy="12772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09/05/17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sur sonde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/>
              <a:t>fluconazole : 32 (I)</a:t>
            </a:r>
          </a:p>
          <a:p>
            <a:pPr algn="ctr"/>
            <a:r>
              <a:rPr lang="fr-FR" sz="1600" b="1" dirty="0" err="1"/>
              <a:t>anidulafungine</a:t>
            </a:r>
            <a:r>
              <a:rPr lang="fr-FR" sz="1600" b="1" dirty="0"/>
              <a:t> : 16 (R)</a:t>
            </a:r>
          </a:p>
          <a:p>
            <a:pPr algn="ctr"/>
            <a:r>
              <a:rPr lang="fr-FR" sz="1600" b="1" dirty="0" err="1"/>
              <a:t>micafungine</a:t>
            </a:r>
            <a:r>
              <a:rPr lang="fr-FR" sz="1600" b="1" dirty="0"/>
              <a:t> : 3 (R)</a:t>
            </a:r>
          </a:p>
        </p:txBody>
      </p:sp>
      <p:cxnSp>
        <p:nvCxnSpPr>
          <p:cNvPr id="13" name="Connecteur droit 12"/>
          <p:cNvCxnSpPr>
            <a:endCxn id="11" idx="0"/>
          </p:cNvCxnSpPr>
          <p:nvPr/>
        </p:nvCxnSpPr>
        <p:spPr>
          <a:xfrm rot="5400000">
            <a:off x="7287438" y="385762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8794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71670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14546" y="3571876"/>
            <a:ext cx="7143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679026" y="3250008"/>
            <a:ext cx="785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Suite de la prise en charge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4282" y="5929330"/>
            <a:ext cx="4849597" cy="76944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200" dirty="0"/>
              <a:t>Changement de la sonde </a:t>
            </a:r>
          </a:p>
          <a:p>
            <a:pPr>
              <a:buFont typeface="Symbol"/>
              <a:buChar char="Þ"/>
            </a:pPr>
            <a:r>
              <a:rPr lang="fr-FR" sz="2200" dirty="0"/>
              <a:t>Mise sous fluconazole (14j) et 5 FC (7j)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14282" y="5929330"/>
            <a:ext cx="4857784" cy="78581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143504" y="6286520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=&gt; Élimination du </a:t>
            </a:r>
            <a:r>
              <a:rPr lang="fr-FR" i="1" dirty="0"/>
              <a:t>C </a:t>
            </a:r>
            <a:r>
              <a:rPr lang="fr-FR" i="1" dirty="0" err="1"/>
              <a:t>glabrata</a:t>
            </a:r>
            <a:r>
              <a:rPr lang="fr-FR" i="1" dirty="0"/>
              <a:t> </a:t>
            </a:r>
            <a:r>
              <a:rPr lang="fr-FR" dirty="0"/>
              <a:t>des urines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5720" y="2071678"/>
            <a:ext cx="1818896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071670" y="4071942"/>
            <a:ext cx="3896901" cy="11849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00" b="1" dirty="0"/>
              <a:t>22/04/17</a:t>
            </a:r>
          </a:p>
          <a:p>
            <a:pPr algn="ctr"/>
            <a:r>
              <a:rPr lang="fr-FR" sz="1300" dirty="0"/>
              <a:t>Pic fébrile à 38.2°C</a:t>
            </a:r>
          </a:p>
          <a:p>
            <a:pPr algn="ctr"/>
            <a:r>
              <a:rPr lang="fr-FR" sz="1300" dirty="0"/>
              <a:t>Hémoculture à SAMS en 15h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Hémoculture à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r>
              <a:rPr lang="fr-FR" sz="1600" b="1" i="1" dirty="0">
                <a:solidFill>
                  <a:srgbClr val="C0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en 80h</a:t>
            </a:r>
          </a:p>
          <a:p>
            <a:pPr algn="ctr"/>
            <a:r>
              <a:rPr lang="fr-FR" sz="1600" dirty="0"/>
              <a:t>Urines</a:t>
            </a:r>
            <a:r>
              <a:rPr lang="fr-FR" sz="1300" dirty="0"/>
              <a:t> sonde à </a:t>
            </a:r>
            <a:r>
              <a:rPr lang="fr-FR" sz="1300" i="1" dirty="0"/>
              <a:t>E cloacae</a:t>
            </a:r>
            <a:r>
              <a:rPr lang="fr-FR" sz="1300" dirty="0"/>
              <a:t>, </a:t>
            </a:r>
            <a:r>
              <a:rPr lang="fr-FR" sz="1300" i="1" dirty="0"/>
              <a:t>K </a:t>
            </a:r>
            <a:r>
              <a:rPr lang="fr-FR" sz="1300" i="1" dirty="0" err="1"/>
              <a:t>pneumonia</a:t>
            </a:r>
            <a:r>
              <a:rPr lang="fr-FR" sz="1300" dirty="0"/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C </a:t>
            </a:r>
            <a:r>
              <a:rPr lang="fr-FR" sz="1600" b="1" i="1" dirty="0" err="1">
                <a:solidFill>
                  <a:srgbClr val="C00000"/>
                </a:solidFill>
              </a:rPr>
              <a:t>glabrata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cxnSp>
        <p:nvCxnSpPr>
          <p:cNvPr id="31" name="Connecteur droit 30"/>
          <p:cNvCxnSpPr>
            <a:stCxn id="30" idx="0"/>
          </p:cNvCxnSpPr>
          <p:nvPr/>
        </p:nvCxnSpPr>
        <p:spPr>
          <a:xfrm rot="16200000" flipV="1">
            <a:off x="3795996" y="3847816"/>
            <a:ext cx="428628" cy="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Facteurs de risque d’une candidémie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6296526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Pfaller</a:t>
            </a:r>
            <a:r>
              <a:rPr lang="fr-FR" sz="1400" dirty="0"/>
              <a:t> et al, clin </a:t>
            </a:r>
            <a:r>
              <a:rPr lang="fr-FR" sz="1400" dirty="0" err="1"/>
              <a:t>microbiol</a:t>
            </a:r>
            <a:r>
              <a:rPr lang="fr-FR" sz="1400" dirty="0"/>
              <a:t> </a:t>
            </a:r>
            <a:r>
              <a:rPr lang="fr-FR" sz="1400" dirty="0" err="1"/>
              <a:t>rev</a:t>
            </a:r>
            <a:r>
              <a:rPr lang="fr-FR" sz="1400" dirty="0"/>
              <a:t>,  2007</a:t>
            </a:r>
          </a:p>
        </p:txBody>
      </p:sp>
      <p:pic>
        <p:nvPicPr>
          <p:cNvPr id="6" name="Image 5" descr="risk factor pfaller 2010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0" y="1857364"/>
            <a:ext cx="4284776" cy="3929090"/>
          </a:xfrm>
          <a:prstGeom prst="rect">
            <a:avLst/>
          </a:prstGeom>
        </p:spPr>
      </p:pic>
      <p:pic>
        <p:nvPicPr>
          <p:cNvPr id="8" name="Image 7" descr="risk factor pfaller 2010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71678"/>
            <a:ext cx="4238852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6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Prise en charge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2388" y="1928802"/>
            <a:ext cx="9072594" cy="4071966"/>
            <a:chOff x="71470" y="1928802"/>
            <a:chExt cx="9144000" cy="4003341"/>
          </a:xfrm>
        </p:grpSpPr>
        <p:grpSp>
          <p:nvGrpSpPr>
            <p:cNvPr id="9" name="Groupe 8"/>
            <p:cNvGrpSpPr/>
            <p:nvPr/>
          </p:nvGrpSpPr>
          <p:grpSpPr>
            <a:xfrm>
              <a:off x="71470" y="1928802"/>
              <a:ext cx="9144000" cy="4003341"/>
              <a:chOff x="285720" y="2224079"/>
              <a:chExt cx="9144000" cy="4003341"/>
            </a:xfrm>
          </p:grpSpPr>
          <p:pic>
            <p:nvPicPr>
              <p:cNvPr id="7" name="Image 6" descr="reco pappas 2016 1.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094" y="2224079"/>
                <a:ext cx="9053576" cy="677846"/>
              </a:xfrm>
              <a:prstGeom prst="rect">
                <a:avLst/>
              </a:prstGeom>
            </p:spPr>
          </p:pic>
          <p:pic>
            <p:nvPicPr>
              <p:cNvPr id="8" name="Image 7" descr="reco pappas 2016 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720" y="2857496"/>
                <a:ext cx="9144000" cy="3369924"/>
              </a:xfrm>
              <a:prstGeom prst="rect">
                <a:avLst/>
              </a:prstGeom>
            </p:spPr>
          </p:pic>
        </p:grpSp>
        <p:cxnSp>
          <p:nvCxnSpPr>
            <p:cNvPr id="11" name="Connecteur droit 10"/>
            <p:cNvCxnSpPr/>
            <p:nvPr/>
          </p:nvCxnSpPr>
          <p:spPr>
            <a:xfrm rot="5400000">
              <a:off x="8876504" y="2509037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-224665" y="2294723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à coins arrondis 14"/>
          <p:cNvSpPr/>
          <p:nvPr/>
        </p:nvSpPr>
        <p:spPr>
          <a:xfrm>
            <a:off x="142844" y="5214950"/>
            <a:ext cx="9001156" cy="7143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2214546" y="5429264"/>
            <a:ext cx="85725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295377" y="5594366"/>
            <a:ext cx="1866912" cy="11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00694" y="6357958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5" name="Connecteur droit avec flèche 4"/>
          <p:cNvCxnSpPr>
            <a:stCxn id="13" idx="3"/>
          </p:cNvCxnSpPr>
          <p:nvPr/>
        </p:nvCxnSpPr>
        <p:spPr>
          <a:xfrm flipV="1">
            <a:off x="938045" y="3645024"/>
            <a:ext cx="7954435" cy="70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0740" y="4278631"/>
            <a:ext cx="113142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26/01/17</a:t>
            </a:r>
          </a:p>
          <a:p>
            <a:pPr algn="ctr"/>
            <a:r>
              <a:rPr lang="fr-FR" sz="1300" dirty="0"/>
              <a:t>Bloc 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Augmentin</a:t>
            </a:r>
            <a:r>
              <a:rPr lang="fr-FR" sz="1200" b="1" dirty="0">
                <a:solidFill>
                  <a:srgbClr val="00B050"/>
                </a:solidFill>
              </a:rPr>
              <a:t>®</a:t>
            </a:r>
            <a:r>
              <a:rPr lang="fr-FR" sz="1200" dirty="0"/>
              <a:t>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058612" y="36305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563888" y="3097416"/>
            <a:ext cx="0" cy="54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857620" y="3969060"/>
            <a:ext cx="165048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16/02/17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Urines à </a:t>
            </a:r>
            <a:r>
              <a:rPr lang="fr-FR" sz="1400" b="1" i="1" dirty="0">
                <a:solidFill>
                  <a:srgbClr val="C00000"/>
                </a:solidFill>
              </a:rPr>
              <a:t>C glabrata 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716016" y="3645024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16" name="Connecteur droit 15"/>
          <p:cNvCxnSpPr>
            <a:stCxn id="14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Chronologie</a:t>
            </a:r>
            <a:r>
              <a:rPr lang="fr-FR" dirty="0"/>
              <a:t> </a:t>
            </a:r>
          </a:p>
        </p:txBody>
      </p:sp>
      <p:cxnSp>
        <p:nvCxnSpPr>
          <p:cNvPr id="5" name="Connecteur droit avec flèche 4"/>
          <p:cNvCxnSpPr>
            <a:stCxn id="18" idx="3"/>
          </p:cNvCxnSpPr>
          <p:nvPr/>
        </p:nvCxnSpPr>
        <p:spPr>
          <a:xfrm flipV="1">
            <a:off x="938045" y="3645024"/>
            <a:ext cx="7954435" cy="70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0740" y="4278631"/>
            <a:ext cx="113142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26/01/17</a:t>
            </a:r>
          </a:p>
          <a:p>
            <a:pPr algn="ctr"/>
            <a:r>
              <a:rPr lang="fr-FR" sz="1300" dirty="0"/>
              <a:t>Bloc 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Augmentin</a:t>
            </a:r>
            <a:r>
              <a:rPr lang="fr-FR" sz="1200" b="1" dirty="0">
                <a:solidFill>
                  <a:srgbClr val="00B050"/>
                </a:solidFill>
              </a:rPr>
              <a:t>®</a:t>
            </a:r>
            <a:r>
              <a:rPr lang="fr-FR" sz="1200" dirty="0"/>
              <a:t>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058612" y="36305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63888" y="3097416"/>
            <a:ext cx="0" cy="54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210674" y="2083062"/>
            <a:ext cx="3609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300" dirty="0"/>
              <a:t>Passage en réanimation </a:t>
            </a:r>
          </a:p>
          <a:p>
            <a:pPr algn="ctr"/>
            <a:r>
              <a:rPr lang="fr-FR" sz="1300" dirty="0"/>
              <a:t> fièvre + détresse respiratoire + OAP</a:t>
            </a:r>
          </a:p>
          <a:p>
            <a:pPr algn="ctr"/>
            <a:r>
              <a:rPr lang="fr-FR" sz="1300" dirty="0"/>
              <a:t> + IRA obstructive sur globe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du jour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88224" y="3954595"/>
            <a:ext cx="2431563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Disparition de la symptomatologie après sondage </a:t>
            </a:r>
          </a:p>
          <a:p>
            <a:pPr algn="ctr"/>
            <a:r>
              <a:rPr lang="fr-FR" sz="1300" b="1" dirty="0">
                <a:solidFill>
                  <a:srgbClr val="00B0F0"/>
                </a:solidFill>
              </a:rPr>
              <a:t>Pas de notion de traitement antifongique 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716016" y="3645024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2" idx="2"/>
          </p:cNvCxnSpPr>
          <p:nvPr/>
        </p:nvCxnSpPr>
        <p:spPr>
          <a:xfrm>
            <a:off x="7015573" y="3468057"/>
            <a:ext cx="0" cy="17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3" idx="0"/>
          </p:cNvCxnSpPr>
          <p:nvPr/>
        </p:nvCxnSpPr>
        <p:spPr>
          <a:xfrm flipV="1">
            <a:off x="7804006" y="3645025"/>
            <a:ext cx="0" cy="309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24" name="Connecteur droit 23"/>
          <p:cNvCxnSpPr>
            <a:stCxn id="20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857620" y="3969060"/>
            <a:ext cx="165048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16/02/17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Urines à </a:t>
            </a:r>
            <a:r>
              <a:rPr lang="fr-FR" sz="1400" b="1" i="1" dirty="0">
                <a:solidFill>
                  <a:srgbClr val="C00000"/>
                </a:solidFill>
              </a:rPr>
              <a:t>C glabrata </a:t>
            </a:r>
          </a:p>
        </p:txBody>
      </p: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938045" y="3097416"/>
            <a:ext cx="8081742" cy="1873712"/>
            <a:chOff x="938045" y="3097416"/>
            <a:chExt cx="8081742" cy="187371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716016" y="3645024"/>
              <a:ext cx="0" cy="32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/>
            <p:cNvGrpSpPr/>
            <p:nvPr/>
          </p:nvGrpSpPr>
          <p:grpSpPr>
            <a:xfrm>
              <a:off x="938045" y="3097416"/>
              <a:ext cx="8081742" cy="1873712"/>
              <a:chOff x="938045" y="3097416"/>
              <a:chExt cx="8081742" cy="1873712"/>
            </a:xfrm>
          </p:grpSpPr>
          <p:cxnSp>
            <p:nvCxnSpPr>
              <p:cNvPr id="5" name="Connecteur droit avec flèche 4"/>
              <p:cNvCxnSpPr>
                <a:stCxn id="28" idx="3"/>
              </p:cNvCxnSpPr>
              <p:nvPr/>
            </p:nvCxnSpPr>
            <p:spPr>
              <a:xfrm flipV="1">
                <a:off x="938045" y="3645024"/>
                <a:ext cx="7954435" cy="7043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1540740" y="4278631"/>
                <a:ext cx="1131420" cy="692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b="1" dirty="0"/>
                  <a:t>26/01/17</a:t>
                </a:r>
              </a:p>
              <a:p>
                <a:pPr algn="ctr"/>
                <a:r>
                  <a:rPr lang="fr-FR" sz="1300" dirty="0"/>
                  <a:t>Bloc </a:t>
                </a:r>
              </a:p>
              <a:p>
                <a:pPr algn="ctr"/>
                <a:r>
                  <a:rPr lang="fr-FR" sz="1300" dirty="0"/>
                  <a:t>(</a:t>
                </a:r>
                <a:r>
                  <a:rPr lang="fr-FR" sz="1300" b="1" dirty="0" err="1">
                    <a:solidFill>
                      <a:srgbClr val="00B050"/>
                    </a:solidFill>
                  </a:rPr>
                  <a:t>Augmentin</a:t>
                </a:r>
                <a:r>
                  <a:rPr lang="fr-FR" sz="1200" b="1" dirty="0">
                    <a:solidFill>
                      <a:srgbClr val="00B050"/>
                    </a:solidFill>
                  </a:rPr>
                  <a:t>®</a:t>
                </a:r>
                <a:r>
                  <a:rPr lang="fr-FR" sz="1200" dirty="0"/>
                  <a:t>)</a:t>
                </a:r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>
                <a:off x="2058612" y="3630559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3563888" y="3097416"/>
                <a:ext cx="0" cy="5476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6588224" y="3954595"/>
                <a:ext cx="2431563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/>
                  <a:t>Disparition de la symptomatologie après sondage </a:t>
                </a:r>
              </a:p>
              <a:p>
                <a:pPr algn="ctr"/>
                <a:r>
                  <a:rPr lang="fr-FR" sz="1300" b="1" dirty="0"/>
                  <a:t>Pas de notion de traitement antifongique </a:t>
                </a:r>
              </a:p>
            </p:txBody>
          </p:sp>
          <p:cxnSp>
            <p:nvCxnSpPr>
              <p:cNvPr id="30" name="Connecteur droit 29"/>
              <p:cNvCxnSpPr>
                <a:stCxn id="23" idx="0"/>
              </p:cNvCxnSpPr>
              <p:nvPr/>
            </p:nvCxnSpPr>
            <p:spPr>
              <a:xfrm flipV="1">
                <a:off x="7804006" y="3645025"/>
                <a:ext cx="0" cy="309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Facteurs de risque ?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7015573" y="3468057"/>
            <a:ext cx="0" cy="17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22" name="Connecteur droit 21"/>
          <p:cNvCxnSpPr>
            <a:stCxn id="18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57620" y="3969060"/>
            <a:ext cx="165048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16/02/17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Urines à </a:t>
            </a:r>
            <a:r>
              <a:rPr lang="fr-FR" sz="1400" b="1" i="1" dirty="0">
                <a:solidFill>
                  <a:srgbClr val="C00000"/>
                </a:solidFill>
              </a:rPr>
              <a:t>C glabrata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210674" y="2083062"/>
            <a:ext cx="3609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300" dirty="0"/>
              <a:t>Passage en réanimation </a:t>
            </a:r>
          </a:p>
          <a:p>
            <a:pPr algn="ctr"/>
            <a:r>
              <a:rPr lang="fr-FR" sz="1300" dirty="0"/>
              <a:t> fièvre + détresse respiratoire + OAP</a:t>
            </a:r>
          </a:p>
          <a:p>
            <a:pPr algn="ctr"/>
            <a:r>
              <a:rPr lang="fr-FR" sz="1300" dirty="0"/>
              <a:t> + IRA obstructive sur globe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du jour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</p:txBody>
      </p: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>
            <a:stCxn id="22" idx="3"/>
          </p:cNvCxnSpPr>
          <p:nvPr/>
        </p:nvCxnSpPr>
        <p:spPr>
          <a:xfrm flipV="1">
            <a:off x="938045" y="3645024"/>
            <a:ext cx="7954435" cy="70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0740" y="4278631"/>
            <a:ext cx="113142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26/01/17</a:t>
            </a:r>
          </a:p>
          <a:p>
            <a:pPr algn="ctr"/>
            <a:r>
              <a:rPr lang="fr-FR" sz="1300" dirty="0"/>
              <a:t>Bloc 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Augmentin</a:t>
            </a:r>
            <a:r>
              <a:rPr lang="fr-FR" sz="1200" b="1" dirty="0">
                <a:solidFill>
                  <a:srgbClr val="00B050"/>
                </a:solidFill>
              </a:rPr>
              <a:t>®</a:t>
            </a:r>
            <a:r>
              <a:rPr lang="fr-FR" sz="1200" dirty="0"/>
              <a:t>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058612" y="36305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63888" y="3097416"/>
            <a:ext cx="0" cy="54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588224" y="3954595"/>
            <a:ext cx="2431563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Disparition de la symptomatologie après sondage </a:t>
            </a:r>
          </a:p>
          <a:p>
            <a:pPr algn="ctr"/>
            <a:r>
              <a:rPr lang="fr-FR" sz="1300" b="1" dirty="0"/>
              <a:t>Pas de notion de traitement antifongique 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716016" y="3645024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3" idx="0"/>
          </p:cNvCxnSpPr>
          <p:nvPr/>
        </p:nvCxnSpPr>
        <p:spPr>
          <a:xfrm flipV="1">
            <a:off x="7804006" y="3645025"/>
            <a:ext cx="0" cy="309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Facteurs de risque ?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2431" y="5840397"/>
            <a:ext cx="3975897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Diabétique de type 2 insulino requérant </a:t>
            </a:r>
          </a:p>
          <a:p>
            <a:r>
              <a:rPr lang="fr-FR" dirty="0"/>
              <a:t>Pose de cathéter probable lors du bloc </a:t>
            </a:r>
          </a:p>
        </p:txBody>
      </p:sp>
      <p:sp>
        <p:nvSpPr>
          <p:cNvPr id="18" name="Ellipse 17"/>
          <p:cNvSpPr/>
          <p:nvPr/>
        </p:nvSpPr>
        <p:spPr>
          <a:xfrm>
            <a:off x="1643042" y="4714885"/>
            <a:ext cx="928694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756764" y="4500570"/>
            <a:ext cx="672096" cy="2143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786050" y="2786059"/>
            <a:ext cx="1571636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7015573" y="3468057"/>
            <a:ext cx="0" cy="17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32" name="Connecteur droit 31"/>
          <p:cNvCxnSpPr>
            <a:stCxn id="28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857620" y="3969060"/>
            <a:ext cx="165048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16/02/17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Urines à </a:t>
            </a:r>
            <a:r>
              <a:rPr lang="fr-FR" sz="1400" b="1" i="1" dirty="0">
                <a:solidFill>
                  <a:srgbClr val="C00000"/>
                </a:solidFill>
              </a:rPr>
              <a:t>C glabrata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210674" y="2083062"/>
            <a:ext cx="3609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300" dirty="0"/>
              <a:t>Passage en réanimation </a:t>
            </a:r>
          </a:p>
          <a:p>
            <a:pPr algn="ctr"/>
            <a:r>
              <a:rPr lang="fr-FR" sz="1300" dirty="0"/>
              <a:t> fièvre + détresse respiratoire + OAP</a:t>
            </a:r>
          </a:p>
          <a:p>
            <a:pPr algn="ctr"/>
            <a:r>
              <a:rPr lang="fr-FR" sz="1300" dirty="0"/>
              <a:t> + IRA obstructive sur globe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du jour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</p:txBody>
      </p:sp>
    </p:spTree>
    <p:extLst>
      <p:ext uri="{BB962C8B-B14F-4D97-AF65-F5344CB8AC3E}">
        <p14:creationId xmlns:p14="http://schemas.microsoft.com/office/powerpoint/2010/main" val="24955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Facteurs de risque d’une candidémie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00694" y="6357958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Mc </a:t>
            </a:r>
            <a:r>
              <a:rPr lang="fr-FR" sz="1400" dirty="0" err="1"/>
              <a:t>Carty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. </a:t>
            </a:r>
            <a:r>
              <a:rPr lang="en-US" sz="1400" dirty="0"/>
              <a:t>Infect </a:t>
            </a:r>
            <a:r>
              <a:rPr lang="en-US" sz="1400" dirty="0" err="1"/>
              <a:t>Dis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</a:t>
            </a:r>
            <a:r>
              <a:rPr lang="fr-FR" sz="1400" dirty="0"/>
              <a:t>. 2016</a:t>
            </a:r>
          </a:p>
        </p:txBody>
      </p:sp>
      <p:pic>
        <p:nvPicPr>
          <p:cNvPr id="9" name="Image 8" descr="risk factor pappas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42672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3286116" y="2714620"/>
            <a:ext cx="2286016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295641" y="3186111"/>
            <a:ext cx="2286016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86116" y="4071942"/>
            <a:ext cx="2286016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03736" y="4509120"/>
            <a:ext cx="2286016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5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Prise en charge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938045" y="3097416"/>
            <a:ext cx="8081742" cy="1873712"/>
            <a:chOff x="938045" y="3097416"/>
            <a:chExt cx="8081742" cy="1873712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4716016" y="3645024"/>
              <a:ext cx="0" cy="32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e 16"/>
            <p:cNvGrpSpPr/>
            <p:nvPr/>
          </p:nvGrpSpPr>
          <p:grpSpPr>
            <a:xfrm>
              <a:off x="938045" y="3097416"/>
              <a:ext cx="8081742" cy="1873712"/>
              <a:chOff x="938045" y="3097416"/>
              <a:chExt cx="8081742" cy="1873712"/>
            </a:xfrm>
          </p:grpSpPr>
          <p:cxnSp>
            <p:nvCxnSpPr>
              <p:cNvPr id="22" name="Connecteur droit avec flèche 21"/>
              <p:cNvCxnSpPr>
                <a:stCxn id="20" idx="3"/>
              </p:cNvCxnSpPr>
              <p:nvPr/>
            </p:nvCxnSpPr>
            <p:spPr>
              <a:xfrm flipV="1">
                <a:off x="938045" y="3645024"/>
                <a:ext cx="7954435" cy="7043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1540740" y="4278631"/>
                <a:ext cx="1131420" cy="692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b="1" dirty="0"/>
                  <a:t>26/01/17</a:t>
                </a:r>
              </a:p>
              <a:p>
                <a:pPr algn="ctr"/>
                <a:r>
                  <a:rPr lang="fr-FR" sz="1300" dirty="0"/>
                  <a:t>Bloc </a:t>
                </a:r>
              </a:p>
              <a:p>
                <a:pPr algn="ctr"/>
                <a:r>
                  <a:rPr lang="fr-FR" sz="1300" dirty="0"/>
                  <a:t>(</a:t>
                </a:r>
                <a:r>
                  <a:rPr lang="fr-FR" sz="1300" b="1" dirty="0" err="1">
                    <a:solidFill>
                      <a:srgbClr val="00B050"/>
                    </a:solidFill>
                  </a:rPr>
                  <a:t>Augmentin</a:t>
                </a:r>
                <a:r>
                  <a:rPr lang="fr-FR" sz="1200" b="1" dirty="0">
                    <a:solidFill>
                      <a:srgbClr val="00B050"/>
                    </a:solidFill>
                  </a:rPr>
                  <a:t>®</a:t>
                </a:r>
                <a:r>
                  <a:rPr lang="fr-FR" sz="1200" dirty="0"/>
                  <a:t>)</a:t>
                </a: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>
                <a:off x="2058612" y="3630559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3563888" y="3097416"/>
                <a:ext cx="0" cy="5476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6588224" y="3954595"/>
                <a:ext cx="2431563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/>
                  <a:t>Disparition de la symptomatologie après sondage </a:t>
                </a:r>
              </a:p>
              <a:p>
                <a:pPr algn="ctr"/>
                <a:r>
                  <a:rPr lang="fr-FR" sz="1300" b="1" dirty="0"/>
                  <a:t>Pas de notion de traitement antifongique </a:t>
                </a: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>
                <a:off x="7074531" y="3461812"/>
                <a:ext cx="0" cy="1832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>
                <a:stCxn id="30" idx="0"/>
              </p:cNvCxnSpPr>
              <p:nvPr/>
            </p:nvCxnSpPr>
            <p:spPr>
              <a:xfrm flipV="1">
                <a:off x="7804006" y="3645025"/>
                <a:ext cx="0" cy="309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Ellipse 32"/>
          <p:cNvSpPr/>
          <p:nvPr/>
        </p:nvSpPr>
        <p:spPr>
          <a:xfrm>
            <a:off x="6500826" y="4214818"/>
            <a:ext cx="2643174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643306" y="564357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Est elle correcte ?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483768" y="2204864"/>
            <a:ext cx="22322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31/01/17</a:t>
            </a:r>
          </a:p>
          <a:p>
            <a:pPr algn="ctr"/>
            <a:r>
              <a:rPr lang="fr-FR" sz="1300" dirty="0"/>
              <a:t>Ostéite pluri bactérienne</a:t>
            </a:r>
          </a:p>
          <a:p>
            <a:pPr algn="ctr"/>
            <a:r>
              <a:rPr lang="fr-FR" sz="1300" dirty="0"/>
              <a:t>Reprise au bloc pour lavage</a:t>
            </a:r>
          </a:p>
          <a:p>
            <a:pPr algn="ctr"/>
            <a:r>
              <a:rPr lang="fr-FR" sz="1300" dirty="0"/>
              <a:t>(</a:t>
            </a:r>
            <a:r>
              <a:rPr lang="fr-FR" sz="1300" b="1" dirty="0" err="1">
                <a:solidFill>
                  <a:srgbClr val="00B050"/>
                </a:solidFill>
              </a:rPr>
              <a:t>Tazocilline</a:t>
            </a:r>
            <a:r>
              <a:rPr lang="fr-FR" sz="1300" b="1" dirty="0">
                <a:solidFill>
                  <a:srgbClr val="00B050"/>
                </a:solidFill>
              </a:rPr>
              <a:t>®/</a:t>
            </a:r>
            <a:r>
              <a:rPr lang="fr-FR" sz="1300" b="1" dirty="0" err="1">
                <a:solidFill>
                  <a:srgbClr val="00B050"/>
                </a:solidFill>
              </a:rPr>
              <a:t>Oflocet</a:t>
            </a:r>
            <a:r>
              <a:rPr lang="fr-FR" sz="1300" b="1" dirty="0">
                <a:solidFill>
                  <a:srgbClr val="00B050"/>
                </a:solidFill>
              </a:rPr>
              <a:t>®</a:t>
            </a:r>
            <a:r>
              <a:rPr lang="fr-FR" sz="1300" dirty="0"/>
              <a:t>)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32" y="3375068"/>
            <a:ext cx="93807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22/01/17</a:t>
            </a:r>
          </a:p>
          <a:p>
            <a:pPr algn="ctr"/>
            <a:r>
              <a:rPr lang="fr-FR" sz="1500" b="1" dirty="0"/>
              <a:t>Chute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44" y="2204864"/>
            <a:ext cx="214314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25/01/17</a:t>
            </a:r>
          </a:p>
          <a:p>
            <a:pPr algn="ctr"/>
            <a:r>
              <a:rPr lang="fr-FR" sz="1300" dirty="0"/>
              <a:t>Fracture ouverte de la cheville + plaie suppurative</a:t>
            </a:r>
          </a:p>
        </p:txBody>
      </p:sp>
      <p:cxnSp>
        <p:nvCxnSpPr>
          <p:cNvPr id="37" name="Connecteur droit 36"/>
          <p:cNvCxnSpPr>
            <a:stCxn id="23" idx="2"/>
          </p:cNvCxnSpPr>
          <p:nvPr/>
        </p:nvCxnSpPr>
        <p:spPr>
          <a:xfrm rot="16200000" flipH="1">
            <a:off x="842677" y="3269097"/>
            <a:ext cx="748456" cy="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857620" y="3969060"/>
            <a:ext cx="165048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16/02/17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Urines à </a:t>
            </a:r>
            <a:r>
              <a:rPr lang="fr-FR" sz="1400" b="1" i="1" dirty="0">
                <a:solidFill>
                  <a:srgbClr val="C00000"/>
                </a:solidFill>
              </a:rPr>
              <a:t>C glabrata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210674" y="2083062"/>
            <a:ext cx="3609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28/02/17</a:t>
            </a:r>
          </a:p>
          <a:p>
            <a:pPr algn="ctr"/>
            <a:r>
              <a:rPr lang="fr-FR" sz="1300" dirty="0"/>
              <a:t>Passage en réanimation </a:t>
            </a:r>
          </a:p>
          <a:p>
            <a:pPr algn="ctr"/>
            <a:r>
              <a:rPr lang="fr-FR" sz="1300" dirty="0"/>
              <a:t> fièvre + détresse respiratoire + OAP</a:t>
            </a:r>
          </a:p>
          <a:p>
            <a:pPr algn="ctr"/>
            <a:r>
              <a:rPr lang="fr-FR" sz="1300" dirty="0"/>
              <a:t> + IRA obstructive sur globe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HC du jour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Urines à </a:t>
            </a:r>
            <a:r>
              <a:rPr lang="fr-FR" sz="1600" b="1" i="1" dirty="0">
                <a:solidFill>
                  <a:srgbClr val="C00000"/>
                </a:solidFill>
              </a:rPr>
              <a:t>C glabrata</a:t>
            </a:r>
          </a:p>
        </p:txBody>
      </p:sp>
    </p:spTree>
    <p:extLst>
      <p:ext uri="{BB962C8B-B14F-4D97-AF65-F5344CB8AC3E}">
        <p14:creationId xmlns:p14="http://schemas.microsoft.com/office/powerpoint/2010/main" val="2620254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1806</Words>
  <Application>Microsoft Office PowerPoint</Application>
  <PresentationFormat>Affichage à l'écran (4:3)</PresentationFormat>
  <Paragraphs>466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Thème Office</vt:lpstr>
      <vt:lpstr>Cas clinique </vt:lpstr>
      <vt:lpstr>Chronologie </vt:lpstr>
      <vt:lpstr>Chronologie </vt:lpstr>
      <vt:lpstr>Chronologie </vt:lpstr>
      <vt:lpstr>Chronologie </vt:lpstr>
      <vt:lpstr>Facteurs de risque ? </vt:lpstr>
      <vt:lpstr>Facteurs de risque ? </vt:lpstr>
      <vt:lpstr>Facteurs de risque d’une candidémie</vt:lpstr>
      <vt:lpstr>Prise en charge</vt:lpstr>
      <vt:lpstr>Candidémie </vt:lpstr>
      <vt:lpstr>Candidémie </vt:lpstr>
      <vt:lpstr>Candidémie épidémiologie</vt:lpstr>
      <vt:lpstr>Candidémie épidémiologie </vt:lpstr>
      <vt:lpstr>Présentation PowerPoint</vt:lpstr>
      <vt:lpstr>Prise en charge </vt:lpstr>
      <vt:lpstr>Prise en charge </vt:lpstr>
      <vt:lpstr>Complications</vt:lpstr>
      <vt:lpstr>Complications </vt:lpstr>
      <vt:lpstr>Chronologie </vt:lpstr>
      <vt:lpstr>Chronologie </vt:lpstr>
      <vt:lpstr>Antifongigramme </vt:lpstr>
      <vt:lpstr>Chronologie </vt:lpstr>
      <vt:lpstr>Chronologie </vt:lpstr>
      <vt:lpstr>Chronologie </vt:lpstr>
      <vt:lpstr>Prise en charge </vt:lpstr>
      <vt:lpstr>Chronologie </vt:lpstr>
      <vt:lpstr>Résistance aux échinocandines</vt:lpstr>
      <vt:lpstr>Mécanisme </vt:lpstr>
      <vt:lpstr>Mutations </vt:lpstr>
      <vt:lpstr>Suite de la prise en charge </vt:lpstr>
      <vt:lpstr>Facteurs de risque d’une candidémie</vt:lpstr>
      <vt:lpstr>Prise en charge 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Fongémie et résistance aux échinocandines</dc:title>
  <dc:creator>COURBOULES Camille Isabelle</dc:creator>
  <cp:lastModifiedBy>Rémy Durand</cp:lastModifiedBy>
  <cp:revision>177</cp:revision>
  <dcterms:created xsi:type="dcterms:W3CDTF">2017-08-19T09:04:00Z</dcterms:created>
  <dcterms:modified xsi:type="dcterms:W3CDTF">2024-04-12T13:28:10Z</dcterms:modified>
</cp:coreProperties>
</file>